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swald Bold" charset="1" panose="00000800000000000000"/>
      <p:regular r:id="rId17"/>
    </p:embeddedFont>
    <p:embeddedFont>
      <p:font typeface="Montserrat Bold" charset="1" panose="00000800000000000000"/>
      <p:regular r:id="rId18"/>
    </p:embeddedFont>
    <p:embeddedFont>
      <p:font typeface="Montserrat" charset="1" panose="00000500000000000000"/>
      <p:regular r:id="rId19"/>
    </p:embeddedFont>
    <p:embeddedFont>
      <p:font typeface="DM Sans" charset="1" panose="00000000000000000000"/>
      <p:regular r:id="rId20"/>
    </p:embeddedFont>
    <p:embeddedFont>
      <p:font typeface="DM Sans Bold" charset="1" panose="00000000000000000000"/>
      <p:regular r:id="rId21"/>
    </p:embeddedFont>
    <p:embeddedFont>
      <p:font typeface="Open Sauce"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1.jpeg" Type="http://schemas.openxmlformats.org/officeDocument/2006/relationships/image"/><Relationship Id="rId5" Target="../media/image3.png" Type="http://schemas.openxmlformats.org/officeDocument/2006/relationships/image"/><Relationship Id="rId6"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jpeg" Type="http://schemas.openxmlformats.org/officeDocument/2006/relationships/image"/><Relationship Id="rId5"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12900816" y="2613795"/>
            <a:ext cx="12525650" cy="12852812"/>
          </a:xfrm>
          <a:custGeom>
            <a:avLst/>
            <a:gdLst/>
            <a:ahLst/>
            <a:cxnLst/>
            <a:rect r="r" b="b" t="t" l="l"/>
            <a:pathLst>
              <a:path h="12852812" w="12525650">
                <a:moveTo>
                  <a:pt x="0" y="0"/>
                </a:moveTo>
                <a:lnTo>
                  <a:pt x="12525650" y="0"/>
                </a:lnTo>
                <a:lnTo>
                  <a:pt x="12525650" y="12852813"/>
                </a:lnTo>
                <a:lnTo>
                  <a:pt x="0" y="128528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77391" y="-811294"/>
            <a:ext cx="13641413" cy="13997719"/>
          </a:xfrm>
          <a:custGeom>
            <a:avLst/>
            <a:gdLst/>
            <a:ahLst/>
            <a:cxnLst/>
            <a:rect r="r" b="b" t="t" l="l"/>
            <a:pathLst>
              <a:path h="13997719" w="13641413">
                <a:moveTo>
                  <a:pt x="0" y="0"/>
                </a:moveTo>
                <a:lnTo>
                  <a:pt x="13641413" y="0"/>
                </a:lnTo>
                <a:lnTo>
                  <a:pt x="13641413" y="13997719"/>
                </a:lnTo>
                <a:lnTo>
                  <a:pt x="0" y="139977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236347" y="3202251"/>
            <a:ext cx="9815307" cy="4208864"/>
            <a:chOff x="0" y="0"/>
            <a:chExt cx="1895495" cy="812800"/>
          </a:xfrm>
        </p:grpSpPr>
        <p:sp>
          <p:nvSpPr>
            <p:cNvPr name="Freeform 5" id="5"/>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1A1A1A"/>
            </a:solidFill>
            <a:ln w="38100" cap="sq">
              <a:solidFill>
                <a:srgbClr val="FDFBFB"/>
              </a:solidFill>
              <a:prstDash val="solid"/>
              <a:miter/>
            </a:ln>
          </p:spPr>
        </p:sp>
        <p:sp>
          <p:nvSpPr>
            <p:cNvPr name="TextBox 6" id="6"/>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0">
            <a:off x="752474" y="156040"/>
            <a:ext cx="5180045" cy="1275586"/>
          </a:xfrm>
          <a:custGeom>
            <a:avLst/>
            <a:gdLst/>
            <a:ahLst/>
            <a:cxnLst/>
            <a:rect r="r" b="b" t="t" l="l"/>
            <a:pathLst>
              <a:path h="1275586" w="5180045">
                <a:moveTo>
                  <a:pt x="0" y="0"/>
                </a:moveTo>
                <a:lnTo>
                  <a:pt x="5180045" y="0"/>
                </a:lnTo>
                <a:lnTo>
                  <a:pt x="5180045" y="1275586"/>
                </a:lnTo>
                <a:lnTo>
                  <a:pt x="0" y="1275586"/>
                </a:lnTo>
                <a:lnTo>
                  <a:pt x="0" y="0"/>
                </a:lnTo>
                <a:close/>
              </a:path>
            </a:pathLst>
          </a:custGeom>
          <a:blipFill>
            <a:blip r:embed="rId4"/>
            <a:stretch>
              <a:fillRect l="0" t="0" r="0" b="0"/>
            </a:stretch>
          </a:blipFill>
        </p:spPr>
      </p:sp>
      <p:sp>
        <p:nvSpPr>
          <p:cNvPr name="TextBox 8" id="8"/>
          <p:cNvSpPr txBox="true"/>
          <p:nvPr/>
        </p:nvSpPr>
        <p:spPr>
          <a:xfrm rot="0">
            <a:off x="4622646" y="4497843"/>
            <a:ext cx="9042707" cy="1177013"/>
          </a:xfrm>
          <a:prstGeom prst="rect">
            <a:avLst/>
          </a:prstGeom>
        </p:spPr>
        <p:txBody>
          <a:bodyPr anchor="t" rtlCol="false" tIns="0" lIns="0" bIns="0" rIns="0">
            <a:spAutoFit/>
          </a:bodyPr>
          <a:lstStyle/>
          <a:p>
            <a:pPr algn="ctr">
              <a:lnSpc>
                <a:spcPts val="9679"/>
              </a:lnSpc>
            </a:pPr>
            <a:r>
              <a:rPr lang="en-US" b="true" sz="7014" spc="687">
                <a:solidFill>
                  <a:srgbClr val="F2F4F5"/>
                </a:solidFill>
                <a:latin typeface="Oswald Bold"/>
                <a:ea typeface="Oswald Bold"/>
                <a:cs typeface="Oswald Bold"/>
                <a:sym typeface="Oswald Bold"/>
              </a:rPr>
              <a:t>SMARTINVENTORY </a:t>
            </a:r>
          </a:p>
        </p:txBody>
      </p:sp>
      <p:sp>
        <p:nvSpPr>
          <p:cNvPr name="TextBox 9" id="9"/>
          <p:cNvSpPr txBox="true"/>
          <p:nvPr/>
        </p:nvSpPr>
        <p:spPr>
          <a:xfrm rot="0">
            <a:off x="2450925" y="2472091"/>
            <a:ext cx="12610450" cy="606334"/>
          </a:xfrm>
          <a:prstGeom prst="rect">
            <a:avLst/>
          </a:prstGeom>
        </p:spPr>
        <p:txBody>
          <a:bodyPr anchor="t" rtlCol="false" tIns="0" lIns="0" bIns="0" rIns="0">
            <a:spAutoFit/>
          </a:bodyPr>
          <a:lstStyle/>
          <a:p>
            <a:pPr algn="ctr">
              <a:lnSpc>
                <a:spcPts val="4929"/>
              </a:lnSpc>
            </a:pPr>
            <a:r>
              <a:rPr lang="en-US" b="true" sz="3572" spc="350">
                <a:solidFill>
                  <a:srgbClr val="F2F4F5"/>
                </a:solidFill>
                <a:latin typeface="Oswald Bold"/>
                <a:ea typeface="Oswald Bold"/>
                <a:cs typeface="Oswald Bold"/>
                <a:sym typeface="Oswald Bold"/>
              </a:rPr>
              <a:t>PRESENTACIÓN DEL PROYECTO</a:t>
            </a:r>
          </a:p>
        </p:txBody>
      </p:sp>
      <p:sp>
        <p:nvSpPr>
          <p:cNvPr name="TextBox 10" id="10"/>
          <p:cNvSpPr txBox="true"/>
          <p:nvPr/>
        </p:nvSpPr>
        <p:spPr>
          <a:xfrm rot="0">
            <a:off x="2719596" y="7482578"/>
            <a:ext cx="12848809" cy="444149"/>
          </a:xfrm>
          <a:prstGeom prst="rect">
            <a:avLst/>
          </a:prstGeom>
        </p:spPr>
        <p:txBody>
          <a:bodyPr anchor="t" rtlCol="false" tIns="0" lIns="0" bIns="0" rIns="0">
            <a:spAutoFit/>
          </a:bodyPr>
          <a:lstStyle/>
          <a:p>
            <a:pPr algn="ctr">
              <a:lnSpc>
                <a:spcPts val="3661"/>
              </a:lnSpc>
            </a:pPr>
            <a:r>
              <a:rPr lang="en-US" b="true" sz="2653" spc="140">
                <a:solidFill>
                  <a:srgbClr val="F2F4F5"/>
                </a:solidFill>
                <a:latin typeface="Montserrat Bold"/>
                <a:ea typeface="Montserrat Bold"/>
                <a:cs typeface="Montserrat Bold"/>
                <a:sym typeface="Montserrat Bold"/>
              </a:rPr>
              <a:t>CAPSTONE</a:t>
            </a:r>
          </a:p>
        </p:txBody>
      </p:sp>
      <p:sp>
        <p:nvSpPr>
          <p:cNvPr name="TextBox 11" id="11"/>
          <p:cNvSpPr txBox="true"/>
          <p:nvPr/>
        </p:nvSpPr>
        <p:spPr>
          <a:xfrm rot="0">
            <a:off x="-976877" y="8002927"/>
            <a:ext cx="8157550" cy="1815776"/>
          </a:xfrm>
          <a:prstGeom prst="rect">
            <a:avLst/>
          </a:prstGeom>
        </p:spPr>
        <p:txBody>
          <a:bodyPr anchor="t" rtlCol="false" tIns="0" lIns="0" bIns="0" rIns="0">
            <a:spAutoFit/>
          </a:bodyPr>
          <a:lstStyle/>
          <a:p>
            <a:pPr algn="ctr">
              <a:lnSpc>
                <a:spcPts val="3661"/>
              </a:lnSpc>
            </a:pPr>
            <a:r>
              <a:rPr lang="en-US" sz="2653" spc="140">
                <a:solidFill>
                  <a:srgbClr val="F2F4F5"/>
                </a:solidFill>
                <a:latin typeface="Montserrat"/>
                <a:ea typeface="Montserrat"/>
                <a:cs typeface="Montserrat"/>
                <a:sym typeface="Montserrat"/>
              </a:rPr>
              <a:t>INTEGRANTES:</a:t>
            </a:r>
          </a:p>
          <a:p>
            <a:pPr algn="ctr">
              <a:lnSpc>
                <a:spcPts val="3661"/>
              </a:lnSpc>
            </a:pPr>
            <a:r>
              <a:rPr lang="en-US" sz="2653" spc="140">
                <a:solidFill>
                  <a:srgbClr val="F2F4F5"/>
                </a:solidFill>
                <a:latin typeface="Montserrat"/>
                <a:ea typeface="Montserrat"/>
                <a:cs typeface="Montserrat"/>
                <a:sym typeface="Montserrat"/>
              </a:rPr>
              <a:t>JOSÉ FLORES</a:t>
            </a:r>
          </a:p>
          <a:p>
            <a:pPr algn="ctr">
              <a:lnSpc>
                <a:spcPts val="3661"/>
              </a:lnSpc>
            </a:pPr>
            <a:r>
              <a:rPr lang="en-US" sz="2653" spc="140">
                <a:solidFill>
                  <a:srgbClr val="F2F4F5"/>
                </a:solidFill>
                <a:latin typeface="Montserrat"/>
                <a:ea typeface="Montserrat"/>
                <a:cs typeface="Montserrat"/>
                <a:sym typeface="Montserrat"/>
              </a:rPr>
              <a:t>FABIÁN HUAIQUIÑIR</a:t>
            </a:r>
          </a:p>
          <a:p>
            <a:pPr algn="ctr">
              <a:lnSpc>
                <a:spcPts val="3661"/>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79045">
            <a:off x="-606696" y="6252596"/>
            <a:ext cx="18804424" cy="8068807"/>
          </a:xfrm>
          <a:custGeom>
            <a:avLst/>
            <a:gdLst/>
            <a:ahLst/>
            <a:cxnLst/>
            <a:rect r="r" b="b" t="t" l="l"/>
            <a:pathLst>
              <a:path h="8068807" w="18804424">
                <a:moveTo>
                  <a:pt x="0" y="0"/>
                </a:moveTo>
                <a:lnTo>
                  <a:pt x="18804425" y="0"/>
                </a:lnTo>
                <a:lnTo>
                  <a:pt x="18804425" y="8068808"/>
                </a:lnTo>
                <a:lnTo>
                  <a:pt x="0" y="8068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2335030" y="1687217"/>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F2F4F5"/>
                </a:solidFill>
                <a:latin typeface="Oswald Bold"/>
                <a:ea typeface="Oswald Bold"/>
                <a:cs typeface="Oswald Bold"/>
                <a:sym typeface="Oswald Bold"/>
              </a:rPr>
              <a:t>CONCLUSIONES</a:t>
            </a:r>
          </a:p>
        </p:txBody>
      </p:sp>
      <p:sp>
        <p:nvSpPr>
          <p:cNvPr name="Freeform 4" id="4"/>
          <p:cNvSpPr/>
          <p:nvPr/>
        </p:nvSpPr>
        <p:spPr>
          <a:xfrm flipH="false" flipV="false" rot="0">
            <a:off x="752474" y="156040"/>
            <a:ext cx="5180045" cy="1275586"/>
          </a:xfrm>
          <a:custGeom>
            <a:avLst/>
            <a:gdLst/>
            <a:ahLst/>
            <a:cxnLst/>
            <a:rect r="r" b="b" t="t" l="l"/>
            <a:pathLst>
              <a:path h="1275586" w="5180045">
                <a:moveTo>
                  <a:pt x="0" y="0"/>
                </a:moveTo>
                <a:lnTo>
                  <a:pt x="5180045" y="0"/>
                </a:lnTo>
                <a:lnTo>
                  <a:pt x="5180045" y="1275586"/>
                </a:lnTo>
                <a:lnTo>
                  <a:pt x="0" y="1275586"/>
                </a:lnTo>
                <a:lnTo>
                  <a:pt x="0" y="0"/>
                </a:lnTo>
                <a:close/>
              </a:path>
            </a:pathLst>
          </a:custGeom>
          <a:blipFill>
            <a:blip r:embed="rId4"/>
            <a:stretch>
              <a:fillRect l="0" t="0" r="0" b="0"/>
            </a:stretch>
          </a:blipFill>
        </p:spPr>
      </p:sp>
      <p:sp>
        <p:nvSpPr>
          <p:cNvPr name="TextBox 5" id="5"/>
          <p:cNvSpPr txBox="true"/>
          <p:nvPr/>
        </p:nvSpPr>
        <p:spPr>
          <a:xfrm rot="0">
            <a:off x="2000307" y="3890654"/>
            <a:ext cx="14350548" cy="1774320"/>
          </a:xfrm>
          <a:prstGeom prst="rect">
            <a:avLst/>
          </a:prstGeom>
        </p:spPr>
        <p:txBody>
          <a:bodyPr anchor="t" rtlCol="false" tIns="0" lIns="0" bIns="0" rIns="0">
            <a:spAutoFit/>
          </a:bodyPr>
          <a:lstStyle/>
          <a:p>
            <a:pPr algn="ctr">
              <a:lnSpc>
                <a:spcPts val="3533"/>
              </a:lnSpc>
              <a:spcBef>
                <a:spcPct val="0"/>
              </a:spcBef>
            </a:pPr>
            <a:r>
              <a:rPr lang="en-US" b="true" sz="2524" spc="146">
                <a:solidFill>
                  <a:srgbClr val="F2F4F5"/>
                </a:solidFill>
                <a:latin typeface="DM Sans Bold"/>
                <a:ea typeface="DM Sans Bold"/>
                <a:cs typeface="DM Sans Bold"/>
                <a:sym typeface="DM Sans Bold"/>
              </a:rPr>
              <a:t>El sistema propuesto resuelve problemas clave de inventario en PYMES/NEGOCIOS.</a:t>
            </a:r>
          </a:p>
          <a:p>
            <a:pPr algn="ctr">
              <a:lnSpc>
                <a:spcPts val="3533"/>
              </a:lnSpc>
              <a:spcBef>
                <a:spcPct val="0"/>
              </a:spcBef>
            </a:pPr>
            <a:r>
              <a:rPr lang="en-US" b="true" sz="2524" spc="146">
                <a:solidFill>
                  <a:srgbClr val="F2F4F5"/>
                </a:solidFill>
                <a:latin typeface="DM Sans Bold"/>
                <a:ea typeface="DM Sans Bold"/>
                <a:cs typeface="DM Sans Bold"/>
                <a:sym typeface="DM Sans Bold"/>
              </a:rPr>
              <a:t>Combina desarrollo de software con IA aplicada.</a:t>
            </a:r>
          </a:p>
          <a:p>
            <a:pPr algn="ctr">
              <a:lnSpc>
                <a:spcPts val="3533"/>
              </a:lnSpc>
              <a:spcBef>
                <a:spcPct val="0"/>
              </a:spcBef>
            </a:pPr>
            <a:r>
              <a:rPr lang="en-US" b="true" sz="2524" spc="146">
                <a:solidFill>
                  <a:srgbClr val="F2F4F5"/>
                </a:solidFill>
                <a:latin typeface="DM Sans Bold"/>
                <a:ea typeface="DM Sans Bold"/>
                <a:cs typeface="DM Sans Bold"/>
                <a:sym typeface="DM Sans Bold"/>
              </a:rPr>
              <a:t>Refuerza competencias del perfil de egreso (innovación, datos, colaboración).</a:t>
            </a:r>
          </a:p>
          <a:p>
            <a:pPr algn="ctr">
              <a:lnSpc>
                <a:spcPts val="3533"/>
              </a:lnSpc>
              <a:spcBef>
                <a:spcPct val="0"/>
              </a:spcBef>
            </a:pPr>
            <a:r>
              <a:rPr lang="en-US" b="true" sz="2524" spc="146">
                <a:solidFill>
                  <a:srgbClr val="F2F4F5"/>
                </a:solidFill>
                <a:latin typeface="DM Sans Bold"/>
                <a:ea typeface="DM Sans Bold"/>
                <a:cs typeface="DM Sans Bold"/>
                <a:sym typeface="DM Sans Bold"/>
              </a:rPr>
              <a:t>Proyección: escalar a soluciones más complejas y empresas de mayor tamaño.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00F0D"/>
        </a:solidFill>
      </p:bgPr>
    </p:bg>
    <p:spTree>
      <p:nvGrpSpPr>
        <p:cNvPr id="1" name=""/>
        <p:cNvGrpSpPr/>
        <p:nvPr/>
      </p:nvGrpSpPr>
      <p:grpSpPr>
        <a:xfrm>
          <a:off x="0" y="0"/>
          <a:ext cx="0" cy="0"/>
          <a:chOff x="0" y="0"/>
          <a:chExt cx="0" cy="0"/>
        </a:xfrm>
      </p:grpSpPr>
      <p:sp>
        <p:nvSpPr>
          <p:cNvPr name="Freeform 2" id="2"/>
          <p:cNvSpPr/>
          <p:nvPr/>
        </p:nvSpPr>
        <p:spPr>
          <a:xfrm flipH="false" flipV="false" rot="-10580377">
            <a:off x="9161036" y="-10318990"/>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61733" y="2105045"/>
            <a:ext cx="8097687" cy="3241963"/>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F2F4F5"/>
                </a:solidFill>
                <a:latin typeface="Oswald Bold"/>
                <a:ea typeface="Oswald Bold"/>
                <a:cs typeface="Oswald Bold"/>
                <a:sym typeface="Oswald Bold"/>
              </a:rPr>
              <a:t>MUCHAS GRACIAS</a:t>
            </a:r>
          </a:p>
        </p:txBody>
      </p:sp>
      <p:sp>
        <p:nvSpPr>
          <p:cNvPr name="TextBox 4" id="4"/>
          <p:cNvSpPr txBox="true"/>
          <p:nvPr/>
        </p:nvSpPr>
        <p:spPr>
          <a:xfrm rot="0">
            <a:off x="14628874" y="3180249"/>
            <a:ext cx="2296190" cy="352628"/>
          </a:xfrm>
          <a:prstGeom prst="rect">
            <a:avLst/>
          </a:prstGeom>
        </p:spPr>
        <p:txBody>
          <a:bodyPr anchor="t" rtlCol="false" tIns="0" lIns="0" bIns="0" rIns="0">
            <a:spAutoFit/>
          </a:bodyPr>
          <a:lstStyle/>
          <a:p>
            <a:pPr algn="ctr" marL="0" indent="0" lvl="0">
              <a:lnSpc>
                <a:spcPts val="2947"/>
              </a:lnSpc>
              <a:spcBef>
                <a:spcPct val="0"/>
              </a:spcBef>
            </a:pPr>
            <a:r>
              <a:rPr lang="en-US" b="true" sz="2135" spc="209">
                <a:solidFill>
                  <a:srgbClr val="F2F4F5"/>
                </a:solidFill>
                <a:latin typeface="Montserrat Bold"/>
                <a:ea typeface="Montserrat Bold"/>
                <a:cs typeface="Montserrat Bold"/>
                <a:sym typeface="Montserrat Bold"/>
              </a:rPr>
              <a:t>CAPSTONE</a:t>
            </a:r>
          </a:p>
        </p:txBody>
      </p:sp>
      <p:sp>
        <p:nvSpPr>
          <p:cNvPr name="Freeform 5" id="5"/>
          <p:cNvSpPr/>
          <p:nvPr/>
        </p:nvSpPr>
        <p:spPr>
          <a:xfrm flipH="false" flipV="false" rot="0">
            <a:off x="752474" y="156040"/>
            <a:ext cx="5180045" cy="1275586"/>
          </a:xfrm>
          <a:custGeom>
            <a:avLst/>
            <a:gdLst/>
            <a:ahLst/>
            <a:cxnLst/>
            <a:rect r="r" b="b" t="t" l="l"/>
            <a:pathLst>
              <a:path h="1275586" w="5180045">
                <a:moveTo>
                  <a:pt x="0" y="0"/>
                </a:moveTo>
                <a:lnTo>
                  <a:pt x="5180045" y="0"/>
                </a:lnTo>
                <a:lnTo>
                  <a:pt x="5180045" y="1275586"/>
                </a:lnTo>
                <a:lnTo>
                  <a:pt x="0" y="1275586"/>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6323035">
            <a:off x="-3830022" y="5071964"/>
            <a:ext cx="8491989" cy="8713794"/>
          </a:xfrm>
          <a:custGeom>
            <a:avLst/>
            <a:gdLst/>
            <a:ahLst/>
            <a:cxnLst/>
            <a:rect r="r" b="b" t="t" l="l"/>
            <a:pathLst>
              <a:path h="8713794" w="8491989">
                <a:moveTo>
                  <a:pt x="0" y="0"/>
                </a:moveTo>
                <a:lnTo>
                  <a:pt x="8491989" y="0"/>
                </a:lnTo>
                <a:lnTo>
                  <a:pt x="8491989" y="8713794"/>
                </a:lnTo>
                <a:lnTo>
                  <a:pt x="0" y="871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659121">
            <a:off x="12817951" y="-3485761"/>
            <a:ext cx="10940099" cy="11225848"/>
          </a:xfrm>
          <a:custGeom>
            <a:avLst/>
            <a:gdLst/>
            <a:ahLst/>
            <a:cxnLst/>
            <a:rect r="r" b="b" t="t" l="l"/>
            <a:pathLst>
              <a:path h="11225848" w="10940099">
                <a:moveTo>
                  <a:pt x="0" y="0"/>
                </a:moveTo>
                <a:lnTo>
                  <a:pt x="10940098" y="0"/>
                </a:lnTo>
                <a:lnTo>
                  <a:pt x="10940098" y="11225847"/>
                </a:lnTo>
                <a:lnTo>
                  <a:pt x="0" y="112258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617331" y="3280734"/>
            <a:ext cx="8508834" cy="7159971"/>
          </a:xfrm>
          <a:prstGeom prst="rect">
            <a:avLst/>
          </a:prstGeom>
        </p:spPr>
        <p:txBody>
          <a:bodyPr anchor="t" rtlCol="false" tIns="0" lIns="0" bIns="0" rIns="0">
            <a:spAutoFit/>
          </a:bodyPr>
          <a:lstStyle/>
          <a:p>
            <a:pPr algn="l" marL="560117" indent="-280059" lvl="1">
              <a:lnSpc>
                <a:spcPts val="5733"/>
              </a:lnSpc>
              <a:buFont typeface="Arial"/>
              <a:buChar char="•"/>
            </a:pPr>
            <a:r>
              <a:rPr lang="en-US" sz="2594" spc="150">
                <a:solidFill>
                  <a:srgbClr val="F2F4F5"/>
                </a:solidFill>
                <a:latin typeface="DM Sans"/>
                <a:ea typeface="DM Sans"/>
                <a:cs typeface="DM Sans"/>
                <a:sym typeface="DM Sans"/>
              </a:rPr>
              <a:t>Contexto / Problema</a:t>
            </a:r>
          </a:p>
          <a:p>
            <a:pPr algn="l" marL="560117" indent="-280059" lvl="1">
              <a:lnSpc>
                <a:spcPts val="5733"/>
              </a:lnSpc>
              <a:buFont typeface="Arial"/>
              <a:buChar char="•"/>
            </a:pPr>
            <a:r>
              <a:rPr lang="en-US" sz="2594" spc="150">
                <a:solidFill>
                  <a:srgbClr val="F2F4F5"/>
                </a:solidFill>
                <a:latin typeface="DM Sans"/>
                <a:ea typeface="DM Sans"/>
                <a:cs typeface="DM Sans"/>
                <a:sym typeface="DM Sans"/>
              </a:rPr>
              <a:t>Objetivos</a:t>
            </a:r>
          </a:p>
          <a:p>
            <a:pPr algn="l" marL="560117" indent="-280059" lvl="1">
              <a:lnSpc>
                <a:spcPts val="5733"/>
              </a:lnSpc>
              <a:buFont typeface="Arial"/>
              <a:buChar char="•"/>
            </a:pPr>
            <a:r>
              <a:rPr lang="en-US" sz="2594" spc="150">
                <a:solidFill>
                  <a:srgbClr val="F2F4F5"/>
                </a:solidFill>
                <a:latin typeface="DM Sans"/>
                <a:ea typeface="DM Sans"/>
                <a:cs typeface="DM Sans"/>
                <a:sym typeface="DM Sans"/>
              </a:rPr>
              <a:t>Descripción del Proyecto</a:t>
            </a:r>
          </a:p>
          <a:p>
            <a:pPr algn="l" marL="560117" indent="-280059" lvl="1">
              <a:lnSpc>
                <a:spcPts val="5733"/>
              </a:lnSpc>
              <a:buFont typeface="Arial"/>
              <a:buChar char="•"/>
            </a:pPr>
            <a:r>
              <a:rPr lang="en-US" sz="2594" spc="150">
                <a:solidFill>
                  <a:srgbClr val="F2F4F5"/>
                </a:solidFill>
                <a:latin typeface="DM Sans"/>
                <a:ea typeface="DM Sans"/>
                <a:cs typeface="DM Sans"/>
                <a:sym typeface="DM Sans"/>
              </a:rPr>
              <a:t>Relevancia y Aportes</a:t>
            </a:r>
          </a:p>
          <a:p>
            <a:pPr algn="l" marL="560117" indent="-280059" lvl="1">
              <a:lnSpc>
                <a:spcPts val="5733"/>
              </a:lnSpc>
              <a:buFont typeface="Arial"/>
              <a:buChar char="•"/>
            </a:pPr>
            <a:r>
              <a:rPr lang="en-US" sz="2594" spc="150">
                <a:solidFill>
                  <a:srgbClr val="F2F4F5"/>
                </a:solidFill>
                <a:latin typeface="DM Sans"/>
                <a:ea typeface="DM Sans"/>
                <a:cs typeface="DM Sans"/>
                <a:sym typeface="DM Sans"/>
              </a:rPr>
              <a:t>Metodología, Arquitectura y Modelo de Datos</a:t>
            </a:r>
          </a:p>
          <a:p>
            <a:pPr algn="l" marL="560117" indent="-280059" lvl="1">
              <a:lnSpc>
                <a:spcPts val="5733"/>
              </a:lnSpc>
              <a:buFont typeface="Arial"/>
              <a:buChar char="•"/>
            </a:pPr>
            <a:r>
              <a:rPr lang="en-US" sz="2594" spc="150">
                <a:solidFill>
                  <a:srgbClr val="F2F4F5"/>
                </a:solidFill>
                <a:latin typeface="DM Sans"/>
                <a:ea typeface="DM Sans"/>
                <a:cs typeface="DM Sans"/>
                <a:sym typeface="DM Sans"/>
              </a:rPr>
              <a:t>Factibilidad</a:t>
            </a:r>
          </a:p>
          <a:p>
            <a:pPr algn="l" marL="560117" indent="-280059" lvl="1">
              <a:lnSpc>
                <a:spcPts val="5733"/>
              </a:lnSpc>
              <a:buFont typeface="Arial"/>
              <a:buChar char="•"/>
            </a:pPr>
            <a:r>
              <a:rPr lang="en-US" sz="2594" spc="150">
                <a:solidFill>
                  <a:srgbClr val="F2F4F5"/>
                </a:solidFill>
                <a:latin typeface="DM Sans"/>
                <a:ea typeface="DM Sans"/>
                <a:cs typeface="DM Sans"/>
                <a:sym typeface="DM Sans"/>
              </a:rPr>
              <a:t>Relación con Competencias</a:t>
            </a:r>
          </a:p>
          <a:p>
            <a:pPr algn="l" marL="560117" indent="-280059" lvl="1">
              <a:lnSpc>
                <a:spcPts val="5733"/>
              </a:lnSpc>
              <a:buFont typeface="Arial"/>
              <a:buChar char="•"/>
            </a:pPr>
            <a:r>
              <a:rPr lang="en-US" sz="2594" spc="150">
                <a:solidFill>
                  <a:srgbClr val="F2F4F5"/>
                </a:solidFill>
                <a:latin typeface="DM Sans"/>
                <a:ea typeface="DM Sans"/>
                <a:cs typeface="DM Sans"/>
                <a:sym typeface="DM Sans"/>
              </a:rPr>
              <a:t>Conclusión</a:t>
            </a:r>
          </a:p>
          <a:p>
            <a:pPr algn="l">
              <a:lnSpc>
                <a:spcPts val="5733"/>
              </a:lnSpc>
            </a:pPr>
          </a:p>
          <a:p>
            <a:pPr algn="l">
              <a:lnSpc>
                <a:spcPts val="5733"/>
              </a:lnSpc>
            </a:pPr>
          </a:p>
        </p:txBody>
      </p:sp>
      <p:grpSp>
        <p:nvGrpSpPr>
          <p:cNvPr name="Group 5" id="5"/>
          <p:cNvGrpSpPr/>
          <p:nvPr/>
        </p:nvGrpSpPr>
        <p:grpSpPr>
          <a:xfrm rot="0">
            <a:off x="5650968" y="3289935"/>
            <a:ext cx="970568" cy="6193377"/>
            <a:chOff x="0" y="0"/>
            <a:chExt cx="255623" cy="1631177"/>
          </a:xfrm>
        </p:grpSpPr>
        <p:sp>
          <p:nvSpPr>
            <p:cNvPr name="Freeform 6" id="6"/>
            <p:cNvSpPr/>
            <p:nvPr/>
          </p:nvSpPr>
          <p:spPr>
            <a:xfrm flipH="false" flipV="false" rot="0">
              <a:off x="0" y="0"/>
              <a:ext cx="255623" cy="1631177"/>
            </a:xfrm>
            <a:custGeom>
              <a:avLst/>
              <a:gdLst/>
              <a:ahLst/>
              <a:cxnLst/>
              <a:rect r="r" b="b" t="t" l="l"/>
              <a:pathLst>
                <a:path h="1631177" w="255623">
                  <a:moveTo>
                    <a:pt x="127811" y="0"/>
                  </a:moveTo>
                  <a:lnTo>
                    <a:pt x="127811" y="0"/>
                  </a:lnTo>
                  <a:cubicBezTo>
                    <a:pt x="161709" y="0"/>
                    <a:pt x="194218" y="13466"/>
                    <a:pt x="218188" y="37435"/>
                  </a:cubicBezTo>
                  <a:cubicBezTo>
                    <a:pt x="242157" y="61404"/>
                    <a:pt x="255623" y="93914"/>
                    <a:pt x="255623" y="127811"/>
                  </a:cubicBezTo>
                  <a:lnTo>
                    <a:pt x="255623" y="1503366"/>
                  </a:lnTo>
                  <a:cubicBezTo>
                    <a:pt x="255623" y="1573954"/>
                    <a:pt x="198400" y="1631177"/>
                    <a:pt x="127811" y="1631177"/>
                  </a:cubicBezTo>
                  <a:lnTo>
                    <a:pt x="127811" y="1631177"/>
                  </a:lnTo>
                  <a:cubicBezTo>
                    <a:pt x="57223" y="1631177"/>
                    <a:pt x="0" y="1573954"/>
                    <a:pt x="0" y="1503366"/>
                  </a:cubicBezTo>
                  <a:lnTo>
                    <a:pt x="0" y="127811"/>
                  </a:lnTo>
                  <a:cubicBezTo>
                    <a:pt x="0" y="57223"/>
                    <a:pt x="57223" y="0"/>
                    <a:pt x="127811" y="0"/>
                  </a:cubicBezTo>
                  <a:close/>
                </a:path>
              </a:pathLst>
            </a:custGeom>
            <a:solidFill>
              <a:srgbClr val="F2F4F5"/>
            </a:solidFill>
          </p:spPr>
        </p:sp>
        <p:sp>
          <p:nvSpPr>
            <p:cNvPr name="TextBox 7" id="7"/>
            <p:cNvSpPr txBox="true"/>
            <p:nvPr/>
          </p:nvSpPr>
          <p:spPr>
            <a:xfrm>
              <a:off x="0" y="-238125"/>
              <a:ext cx="255623" cy="1869302"/>
            </a:xfrm>
            <a:prstGeom prst="rect">
              <a:avLst/>
            </a:prstGeom>
          </p:spPr>
          <p:txBody>
            <a:bodyPr anchor="ctr" rtlCol="false" tIns="50800" lIns="50800" bIns="50800" rIns="50800"/>
            <a:lstStyle/>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01</a:t>
              </a:r>
            </a:p>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02</a:t>
              </a:r>
            </a:p>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03</a:t>
              </a:r>
            </a:p>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04</a:t>
              </a:r>
            </a:p>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05</a:t>
              </a:r>
            </a:p>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06</a:t>
              </a:r>
            </a:p>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07</a:t>
              </a:r>
            </a:p>
            <a:p>
              <a:pPr algn="ctr" marL="0" indent="0" lvl="0">
                <a:lnSpc>
                  <a:spcPts val="5578"/>
                </a:lnSpc>
                <a:spcBef>
                  <a:spcPct val="0"/>
                </a:spcBef>
              </a:pPr>
              <a:r>
                <a:rPr lang="en-US" b="true" sz="2524" spc="146" strike="noStrike" u="none">
                  <a:solidFill>
                    <a:srgbClr val="131211"/>
                  </a:solidFill>
                  <a:latin typeface="DM Sans Bold"/>
                  <a:ea typeface="DM Sans Bold"/>
                  <a:cs typeface="DM Sans Bold"/>
                  <a:sym typeface="DM Sans Bold"/>
                </a:rPr>
                <a:t>08</a:t>
              </a:r>
            </a:p>
          </p:txBody>
        </p:sp>
      </p:grpSp>
      <p:sp>
        <p:nvSpPr>
          <p:cNvPr name="TextBox 8" id="8"/>
          <p:cNvSpPr txBox="true"/>
          <p:nvPr/>
        </p:nvSpPr>
        <p:spPr>
          <a:xfrm rot="0">
            <a:off x="5350149" y="1440424"/>
            <a:ext cx="5521600" cy="1249652"/>
          </a:xfrm>
          <a:prstGeom prst="rect">
            <a:avLst/>
          </a:prstGeom>
        </p:spPr>
        <p:txBody>
          <a:bodyPr anchor="t" rtlCol="false" tIns="0" lIns="0" bIns="0" rIns="0">
            <a:spAutoFit/>
          </a:bodyPr>
          <a:lstStyle/>
          <a:p>
            <a:pPr algn="ctr">
              <a:lnSpc>
                <a:spcPts val="10254"/>
              </a:lnSpc>
            </a:pPr>
            <a:r>
              <a:rPr lang="en-US" b="true" sz="7431" spc="728">
                <a:solidFill>
                  <a:srgbClr val="F2F4F5"/>
                </a:solidFill>
                <a:latin typeface="Oswald Bold"/>
                <a:ea typeface="Oswald Bold"/>
                <a:cs typeface="Oswald Bold"/>
                <a:sym typeface="Oswald Bold"/>
              </a:rPr>
              <a:t>CONTENIDO</a:t>
            </a:r>
          </a:p>
        </p:txBody>
      </p:sp>
      <p:sp>
        <p:nvSpPr>
          <p:cNvPr name="Freeform 9" id="9"/>
          <p:cNvSpPr/>
          <p:nvPr/>
        </p:nvSpPr>
        <p:spPr>
          <a:xfrm flipH="false" flipV="false" rot="0">
            <a:off x="563118" y="156040"/>
            <a:ext cx="5180045" cy="1275586"/>
          </a:xfrm>
          <a:custGeom>
            <a:avLst/>
            <a:gdLst/>
            <a:ahLst/>
            <a:cxnLst/>
            <a:rect r="r" b="b" t="t" l="l"/>
            <a:pathLst>
              <a:path h="1275586" w="5180045">
                <a:moveTo>
                  <a:pt x="0" y="0"/>
                </a:moveTo>
                <a:lnTo>
                  <a:pt x="5180045" y="0"/>
                </a:lnTo>
                <a:lnTo>
                  <a:pt x="5180045" y="1275586"/>
                </a:lnTo>
                <a:lnTo>
                  <a:pt x="0" y="1275586"/>
                </a:lnTo>
                <a:lnTo>
                  <a:pt x="0" y="0"/>
                </a:lnTo>
                <a:close/>
              </a:path>
            </a:pathLst>
          </a:custGeom>
          <a:blipFill>
            <a:blip r:embed="rId4"/>
            <a:stretch>
              <a:fillRect l="0" t="0" r="0" b="0"/>
            </a:stretch>
          </a:blipFill>
        </p:spPr>
      </p:sp>
      <p:sp>
        <p:nvSpPr>
          <p:cNvPr name="Freeform 10" id="10"/>
          <p:cNvSpPr/>
          <p:nvPr/>
        </p:nvSpPr>
        <p:spPr>
          <a:xfrm flipH="false" flipV="false" rot="0">
            <a:off x="-11833722" y="-117272"/>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109689" y="-5566217"/>
            <a:ext cx="11461151" cy="11760509"/>
          </a:xfrm>
          <a:custGeom>
            <a:avLst/>
            <a:gdLst/>
            <a:ahLst/>
            <a:cxnLst/>
            <a:rect r="r" b="b" t="t" l="l"/>
            <a:pathLst>
              <a:path h="11760509" w="11461151">
                <a:moveTo>
                  <a:pt x="0" y="0"/>
                </a:moveTo>
                <a:lnTo>
                  <a:pt x="11461151" y="0"/>
                </a:lnTo>
                <a:lnTo>
                  <a:pt x="11461151" y="11760509"/>
                </a:lnTo>
                <a:lnTo>
                  <a:pt x="0" y="11760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95156" y="1028700"/>
            <a:ext cx="5274924" cy="8209099"/>
          </a:xfrm>
          <a:custGeom>
            <a:avLst/>
            <a:gdLst/>
            <a:ahLst/>
            <a:cxnLst/>
            <a:rect r="r" b="b" t="t" l="l"/>
            <a:pathLst>
              <a:path h="8209099" w="5274924">
                <a:moveTo>
                  <a:pt x="0" y="0"/>
                </a:moveTo>
                <a:lnTo>
                  <a:pt x="5274925" y="0"/>
                </a:lnTo>
                <a:lnTo>
                  <a:pt x="5274925" y="8209099"/>
                </a:lnTo>
                <a:lnTo>
                  <a:pt x="0" y="8209099"/>
                </a:lnTo>
                <a:lnTo>
                  <a:pt x="0" y="0"/>
                </a:lnTo>
                <a:close/>
              </a:path>
            </a:pathLst>
          </a:custGeom>
          <a:blipFill>
            <a:blip r:embed="rId4"/>
            <a:stretch>
              <a:fillRect l="-66791" t="0" r="-66791" b="0"/>
            </a:stretch>
          </a:blipFill>
        </p:spPr>
      </p:sp>
      <p:grpSp>
        <p:nvGrpSpPr>
          <p:cNvPr name="Group 4" id="4"/>
          <p:cNvGrpSpPr/>
          <p:nvPr/>
        </p:nvGrpSpPr>
        <p:grpSpPr>
          <a:xfrm rot="0">
            <a:off x="2142191" y="2573129"/>
            <a:ext cx="9051292" cy="3865510"/>
            <a:chOff x="0" y="0"/>
            <a:chExt cx="3467942" cy="1481044"/>
          </a:xfrm>
        </p:grpSpPr>
        <p:sp>
          <p:nvSpPr>
            <p:cNvPr name="Freeform 5" id="5"/>
            <p:cNvSpPr/>
            <p:nvPr/>
          </p:nvSpPr>
          <p:spPr>
            <a:xfrm flipH="false" flipV="false" rot="0">
              <a:off x="0" y="0"/>
              <a:ext cx="3467941" cy="1481044"/>
            </a:xfrm>
            <a:custGeom>
              <a:avLst/>
              <a:gdLst/>
              <a:ahLst/>
              <a:cxnLst/>
              <a:rect r="r" b="b" t="t" l="l"/>
              <a:pathLst>
                <a:path h="1481044" w="3467941">
                  <a:moveTo>
                    <a:pt x="10264" y="0"/>
                  </a:moveTo>
                  <a:lnTo>
                    <a:pt x="3457677" y="0"/>
                  </a:lnTo>
                  <a:cubicBezTo>
                    <a:pt x="3463346" y="0"/>
                    <a:pt x="3467941" y="4595"/>
                    <a:pt x="3467941" y="10264"/>
                  </a:cubicBezTo>
                  <a:lnTo>
                    <a:pt x="3467941" y="1470780"/>
                  </a:lnTo>
                  <a:cubicBezTo>
                    <a:pt x="3467941" y="1476449"/>
                    <a:pt x="3463346" y="1481044"/>
                    <a:pt x="3457677" y="1481044"/>
                  </a:cubicBezTo>
                  <a:lnTo>
                    <a:pt x="10264" y="1481044"/>
                  </a:lnTo>
                  <a:cubicBezTo>
                    <a:pt x="4595" y="1481044"/>
                    <a:pt x="0" y="1476449"/>
                    <a:pt x="0" y="1470780"/>
                  </a:cubicBezTo>
                  <a:lnTo>
                    <a:pt x="0" y="10264"/>
                  </a:lnTo>
                  <a:cubicBezTo>
                    <a:pt x="0" y="4595"/>
                    <a:pt x="4595" y="0"/>
                    <a:pt x="10264" y="0"/>
                  </a:cubicBezTo>
                  <a:close/>
                </a:path>
              </a:pathLst>
            </a:custGeom>
            <a:solidFill>
              <a:srgbClr val="EFEFEF"/>
            </a:solidFill>
          </p:spPr>
        </p:sp>
        <p:sp>
          <p:nvSpPr>
            <p:cNvPr name="TextBox 6" id="6"/>
            <p:cNvSpPr txBox="true"/>
            <p:nvPr/>
          </p:nvSpPr>
          <p:spPr>
            <a:xfrm>
              <a:off x="0" y="-19050"/>
              <a:ext cx="3467942" cy="1500094"/>
            </a:xfrm>
            <a:prstGeom prst="rect">
              <a:avLst/>
            </a:prstGeom>
          </p:spPr>
          <p:txBody>
            <a:bodyPr anchor="ctr" rtlCol="false" tIns="50800" lIns="50800" bIns="50800" rIns="50800"/>
            <a:lstStyle/>
            <a:p>
              <a:pPr algn="ctr">
                <a:lnSpc>
                  <a:spcPts val="2859"/>
                </a:lnSpc>
              </a:pPr>
              <a:r>
                <a:rPr lang="en-US" sz="2199">
                  <a:solidFill>
                    <a:srgbClr val="FFFFFF"/>
                  </a:solidFill>
                  <a:latin typeface="Open Sauce"/>
                  <a:ea typeface="Open Sauce"/>
                  <a:cs typeface="Open Sauce"/>
                  <a:sym typeface="Open Sauce"/>
                </a:rPr>
                <a:t>C</a:t>
              </a:r>
            </a:p>
          </p:txBody>
        </p:sp>
      </p:grpSp>
      <p:sp>
        <p:nvSpPr>
          <p:cNvPr name="Freeform 7" id="7"/>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2142191" y="6746754"/>
            <a:ext cx="9051292" cy="2798513"/>
            <a:chOff x="0" y="0"/>
            <a:chExt cx="3467942" cy="1072231"/>
          </a:xfrm>
        </p:grpSpPr>
        <p:sp>
          <p:nvSpPr>
            <p:cNvPr name="Freeform 9" id="9"/>
            <p:cNvSpPr/>
            <p:nvPr/>
          </p:nvSpPr>
          <p:spPr>
            <a:xfrm flipH="false" flipV="false" rot="0">
              <a:off x="0" y="0"/>
              <a:ext cx="3467941" cy="1072231"/>
            </a:xfrm>
            <a:custGeom>
              <a:avLst/>
              <a:gdLst/>
              <a:ahLst/>
              <a:cxnLst/>
              <a:rect r="r" b="b" t="t" l="l"/>
              <a:pathLst>
                <a:path h="1072231" w="3467941">
                  <a:moveTo>
                    <a:pt x="10264" y="0"/>
                  </a:moveTo>
                  <a:lnTo>
                    <a:pt x="3457677" y="0"/>
                  </a:lnTo>
                  <a:cubicBezTo>
                    <a:pt x="3463346" y="0"/>
                    <a:pt x="3467941" y="4595"/>
                    <a:pt x="3467941" y="10264"/>
                  </a:cubicBezTo>
                  <a:lnTo>
                    <a:pt x="3467941" y="1061967"/>
                  </a:lnTo>
                  <a:cubicBezTo>
                    <a:pt x="3467941" y="1067636"/>
                    <a:pt x="3463346" y="1072231"/>
                    <a:pt x="3457677" y="1072231"/>
                  </a:cubicBezTo>
                  <a:lnTo>
                    <a:pt x="10264" y="1072231"/>
                  </a:lnTo>
                  <a:cubicBezTo>
                    <a:pt x="4595" y="1072231"/>
                    <a:pt x="0" y="1067636"/>
                    <a:pt x="0" y="1061967"/>
                  </a:cubicBezTo>
                  <a:lnTo>
                    <a:pt x="0" y="10264"/>
                  </a:lnTo>
                  <a:cubicBezTo>
                    <a:pt x="0" y="4595"/>
                    <a:pt x="4595" y="0"/>
                    <a:pt x="10264" y="0"/>
                  </a:cubicBezTo>
                  <a:close/>
                </a:path>
              </a:pathLst>
            </a:custGeom>
            <a:solidFill>
              <a:srgbClr val="EFEFEF"/>
            </a:solidFill>
          </p:spPr>
        </p:sp>
        <p:sp>
          <p:nvSpPr>
            <p:cNvPr name="TextBox 10" id="10"/>
            <p:cNvSpPr txBox="true"/>
            <p:nvPr/>
          </p:nvSpPr>
          <p:spPr>
            <a:xfrm>
              <a:off x="0" y="-19050"/>
              <a:ext cx="3467942" cy="1091281"/>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273545" y="7131881"/>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611995" y="1294134"/>
            <a:ext cx="12111683" cy="1168721"/>
          </a:xfrm>
          <a:prstGeom prst="rect">
            <a:avLst/>
          </a:prstGeom>
        </p:spPr>
        <p:txBody>
          <a:bodyPr anchor="t" rtlCol="false" tIns="0" lIns="0" bIns="0" rIns="0">
            <a:spAutoFit/>
          </a:bodyPr>
          <a:lstStyle/>
          <a:p>
            <a:pPr algn="l">
              <a:lnSpc>
                <a:spcPts val="9587"/>
              </a:lnSpc>
            </a:pPr>
            <a:r>
              <a:rPr lang="en-US" b="true" sz="6947" spc="680">
                <a:solidFill>
                  <a:srgbClr val="F2F4F5"/>
                </a:solidFill>
                <a:latin typeface="Oswald Bold"/>
                <a:ea typeface="Oswald Bold"/>
                <a:cs typeface="Oswald Bold"/>
                <a:sym typeface="Oswald Bold"/>
              </a:rPr>
              <a:t>CONTEXTO/ PROBLEMA</a:t>
            </a:r>
          </a:p>
        </p:txBody>
      </p:sp>
      <p:sp>
        <p:nvSpPr>
          <p:cNvPr name="TextBox 13" id="13"/>
          <p:cNvSpPr txBox="true"/>
          <p:nvPr/>
        </p:nvSpPr>
        <p:spPr>
          <a:xfrm rot="0">
            <a:off x="3433000" y="2584573"/>
            <a:ext cx="7132181" cy="3807095"/>
          </a:xfrm>
          <a:prstGeom prst="rect">
            <a:avLst/>
          </a:prstGeom>
        </p:spPr>
        <p:txBody>
          <a:bodyPr anchor="t" rtlCol="false" tIns="0" lIns="0" bIns="0" rIns="0">
            <a:spAutoFit/>
          </a:bodyPr>
          <a:lstStyle/>
          <a:p>
            <a:pPr algn="l" marL="477229" indent="-238614" lvl="1">
              <a:lnSpc>
                <a:spcPts val="3050"/>
              </a:lnSpc>
              <a:buFont typeface="Arial"/>
              <a:buChar char="•"/>
            </a:pPr>
            <a:r>
              <a:rPr lang="en-US" sz="2210" spc="216">
                <a:solidFill>
                  <a:srgbClr val="1A1A1A"/>
                </a:solidFill>
                <a:latin typeface="DM Sans"/>
                <a:ea typeface="DM Sans"/>
                <a:cs typeface="DM Sans"/>
                <a:sym typeface="DM Sans"/>
              </a:rPr>
              <a:t>PYMES/NEGOCIOS enfrentan dificultades en gestión de inventarios.</a:t>
            </a:r>
          </a:p>
          <a:p>
            <a:pPr algn="l" marL="477229" indent="-238614" lvl="1">
              <a:lnSpc>
                <a:spcPts val="3050"/>
              </a:lnSpc>
              <a:buFont typeface="Arial"/>
              <a:buChar char="•"/>
            </a:pPr>
            <a:r>
              <a:rPr lang="en-US" sz="2210" spc="216">
                <a:solidFill>
                  <a:srgbClr val="1A1A1A"/>
                </a:solidFill>
                <a:latin typeface="DM Sans"/>
                <a:ea typeface="DM Sans"/>
                <a:cs typeface="DM Sans"/>
                <a:sym typeface="DM Sans"/>
              </a:rPr>
              <a:t>Problemas frecuentes: sobrestock, quiebres de stock, errores manuales.</a:t>
            </a:r>
          </a:p>
          <a:p>
            <a:pPr algn="l" marL="477229" indent="-238614" lvl="1">
              <a:lnSpc>
                <a:spcPts val="3050"/>
              </a:lnSpc>
              <a:buFont typeface="Arial"/>
              <a:buChar char="•"/>
            </a:pPr>
            <a:r>
              <a:rPr lang="en-US" sz="2210" spc="216">
                <a:solidFill>
                  <a:srgbClr val="1A1A1A"/>
                </a:solidFill>
                <a:latin typeface="DM Sans"/>
                <a:ea typeface="DM Sans"/>
                <a:cs typeface="DM Sans"/>
                <a:sym typeface="DM Sans"/>
              </a:rPr>
              <a:t>Imp</a:t>
            </a:r>
            <a:r>
              <a:rPr lang="en-US" sz="2210" spc="216">
                <a:solidFill>
                  <a:srgbClr val="1A1A1A"/>
                </a:solidFill>
                <a:latin typeface="DM Sans"/>
                <a:ea typeface="DM Sans"/>
                <a:cs typeface="DM Sans"/>
                <a:sym typeface="DM Sans"/>
              </a:rPr>
              <a:t>acto: pérdidas económicas y baja competitividad.</a:t>
            </a:r>
          </a:p>
          <a:p>
            <a:pPr algn="l" marL="477229" indent="-238614" lvl="1">
              <a:lnSpc>
                <a:spcPts val="3050"/>
              </a:lnSpc>
              <a:spcBef>
                <a:spcPct val="0"/>
              </a:spcBef>
              <a:buFont typeface="Arial"/>
              <a:buChar char="•"/>
            </a:pPr>
            <a:r>
              <a:rPr lang="en-US" sz="2210" spc="216">
                <a:solidFill>
                  <a:srgbClr val="1A1A1A"/>
                </a:solidFill>
                <a:latin typeface="DM Sans"/>
                <a:ea typeface="DM Sans"/>
                <a:cs typeface="DM Sans"/>
                <a:sym typeface="DM Sans"/>
              </a:rPr>
              <a:t>Oportunidad: digitalización + inteligencia artificial → solución de apoyo a decisiones.</a:t>
            </a:r>
          </a:p>
          <a:p>
            <a:pPr algn="l" marL="0" indent="0" lvl="0">
              <a:lnSpc>
                <a:spcPts val="3050"/>
              </a:lnSpc>
              <a:spcBef>
                <a:spcPct val="0"/>
              </a:spcBef>
            </a:pPr>
          </a:p>
        </p:txBody>
      </p:sp>
      <p:sp>
        <p:nvSpPr>
          <p:cNvPr name="TextBox 14" id="14"/>
          <p:cNvSpPr txBox="true"/>
          <p:nvPr/>
        </p:nvSpPr>
        <p:spPr>
          <a:xfrm rot="0">
            <a:off x="3630884" y="6773711"/>
            <a:ext cx="7327767" cy="2696975"/>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1A1A1A"/>
                </a:solidFill>
                <a:latin typeface="DM Sans"/>
                <a:ea typeface="DM Sans"/>
                <a:cs typeface="DM Sans"/>
                <a:sym typeface="DM Sans"/>
              </a:rPr>
              <a:t>Hoy la mayoría de las pequeñas y medianas empresas todavía utilizan métodos manuales o poco eficientes para gestionar su inventario, lo que genera pérdidas o falta de productos. Este proyecto busca dar una solución tecnológica accesible que combine gestión básica con analítica avanzada.</a:t>
            </a:r>
          </a:p>
        </p:txBody>
      </p:sp>
      <p:sp>
        <p:nvSpPr>
          <p:cNvPr name="Freeform 15" id="15"/>
          <p:cNvSpPr/>
          <p:nvPr/>
        </p:nvSpPr>
        <p:spPr>
          <a:xfrm flipH="false" flipV="false" rot="0">
            <a:off x="-6516265" y="9003868"/>
            <a:ext cx="11461151" cy="11760509"/>
          </a:xfrm>
          <a:custGeom>
            <a:avLst/>
            <a:gdLst/>
            <a:ahLst/>
            <a:cxnLst/>
            <a:rect r="r" b="b" t="t" l="l"/>
            <a:pathLst>
              <a:path h="11760509" w="11461151">
                <a:moveTo>
                  <a:pt x="0" y="0"/>
                </a:moveTo>
                <a:lnTo>
                  <a:pt x="11461151" y="0"/>
                </a:lnTo>
                <a:lnTo>
                  <a:pt x="11461151" y="11760509"/>
                </a:lnTo>
                <a:lnTo>
                  <a:pt x="0" y="11760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752474" y="156040"/>
            <a:ext cx="5180045" cy="1275586"/>
          </a:xfrm>
          <a:custGeom>
            <a:avLst/>
            <a:gdLst/>
            <a:ahLst/>
            <a:cxnLst/>
            <a:rect r="r" b="b" t="t" l="l"/>
            <a:pathLst>
              <a:path h="1275586" w="5180045">
                <a:moveTo>
                  <a:pt x="0" y="0"/>
                </a:moveTo>
                <a:lnTo>
                  <a:pt x="5180045" y="0"/>
                </a:lnTo>
                <a:lnTo>
                  <a:pt x="5180045" y="1275586"/>
                </a:lnTo>
                <a:lnTo>
                  <a:pt x="0" y="1275586"/>
                </a:lnTo>
                <a:lnTo>
                  <a:pt x="0" y="0"/>
                </a:lnTo>
                <a:close/>
              </a:path>
            </a:pathLst>
          </a:custGeom>
          <a:blipFill>
            <a:blip r:embed="rId9"/>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211120" y="-4076108"/>
            <a:ext cx="9333423" cy="9577206"/>
          </a:xfrm>
          <a:custGeom>
            <a:avLst/>
            <a:gdLst/>
            <a:ahLst/>
            <a:cxnLst/>
            <a:rect r="r" b="b" t="t" l="l"/>
            <a:pathLst>
              <a:path h="9577206" w="9333423">
                <a:moveTo>
                  <a:pt x="0" y="0"/>
                </a:moveTo>
                <a:lnTo>
                  <a:pt x="9333422" y="0"/>
                </a:lnTo>
                <a:lnTo>
                  <a:pt x="9333422" y="9577207"/>
                </a:lnTo>
                <a:lnTo>
                  <a:pt x="0" y="95772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99564" y="388159"/>
            <a:ext cx="11552977" cy="1166783"/>
          </a:xfrm>
          <a:prstGeom prst="rect">
            <a:avLst/>
          </a:prstGeom>
        </p:spPr>
        <p:txBody>
          <a:bodyPr anchor="t" rtlCol="false" tIns="0" lIns="0" bIns="0" rIns="0">
            <a:spAutoFit/>
          </a:bodyPr>
          <a:lstStyle/>
          <a:p>
            <a:pPr algn="ctr">
              <a:lnSpc>
                <a:spcPts val="9587"/>
              </a:lnSpc>
            </a:pPr>
            <a:r>
              <a:rPr lang="en-US" b="true" sz="6947" spc="368">
                <a:solidFill>
                  <a:srgbClr val="F2F4F5"/>
                </a:solidFill>
                <a:latin typeface="Oswald Bold"/>
                <a:ea typeface="Oswald Bold"/>
                <a:cs typeface="Oswald Bold"/>
                <a:sym typeface="Oswald Bold"/>
              </a:rPr>
              <a:t>OBJETIVOS</a:t>
            </a:r>
          </a:p>
        </p:txBody>
      </p:sp>
      <p:sp>
        <p:nvSpPr>
          <p:cNvPr name="Freeform 4" id="4"/>
          <p:cNvSpPr/>
          <p:nvPr/>
        </p:nvSpPr>
        <p:spPr>
          <a:xfrm flipH="false" flipV="false" rot="0">
            <a:off x="-6122050" y="-114657"/>
            <a:ext cx="9333423" cy="9577206"/>
          </a:xfrm>
          <a:custGeom>
            <a:avLst/>
            <a:gdLst/>
            <a:ahLst/>
            <a:cxnLst/>
            <a:rect r="r" b="b" t="t" l="l"/>
            <a:pathLst>
              <a:path h="9577206" w="9333423">
                <a:moveTo>
                  <a:pt x="0" y="0"/>
                </a:moveTo>
                <a:lnTo>
                  <a:pt x="9333423" y="0"/>
                </a:lnTo>
                <a:lnTo>
                  <a:pt x="9333423" y="9577206"/>
                </a:lnTo>
                <a:lnTo>
                  <a:pt x="0" y="95772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887814">
            <a:off x="14993922" y="7627206"/>
            <a:ext cx="7634959" cy="7834379"/>
          </a:xfrm>
          <a:custGeom>
            <a:avLst/>
            <a:gdLst/>
            <a:ahLst/>
            <a:cxnLst/>
            <a:rect r="r" b="b" t="t" l="l"/>
            <a:pathLst>
              <a:path h="7834379" w="7634959">
                <a:moveTo>
                  <a:pt x="0" y="0"/>
                </a:moveTo>
                <a:lnTo>
                  <a:pt x="7634958" y="0"/>
                </a:lnTo>
                <a:lnTo>
                  <a:pt x="7634958" y="7834379"/>
                </a:lnTo>
                <a:lnTo>
                  <a:pt x="0" y="7834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4176364">
            <a:off x="-4084727" y="8222639"/>
            <a:ext cx="8815232" cy="9045480"/>
          </a:xfrm>
          <a:custGeom>
            <a:avLst/>
            <a:gdLst/>
            <a:ahLst/>
            <a:cxnLst/>
            <a:rect r="r" b="b" t="t" l="l"/>
            <a:pathLst>
              <a:path h="9045480" w="8815232">
                <a:moveTo>
                  <a:pt x="0" y="0"/>
                </a:moveTo>
                <a:lnTo>
                  <a:pt x="8815232" y="0"/>
                </a:lnTo>
                <a:lnTo>
                  <a:pt x="8815232" y="9045481"/>
                </a:lnTo>
                <a:lnTo>
                  <a:pt x="0" y="90454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752474" y="3831001"/>
            <a:ext cx="4262371" cy="1004738"/>
          </a:xfrm>
          <a:prstGeom prst="rect">
            <a:avLst/>
          </a:prstGeom>
        </p:spPr>
        <p:txBody>
          <a:bodyPr anchor="t" rtlCol="false" tIns="0" lIns="0" bIns="0" rIns="0">
            <a:spAutoFit/>
          </a:bodyPr>
          <a:lstStyle/>
          <a:p>
            <a:pPr algn="ctr" marL="0" indent="0" lvl="0">
              <a:lnSpc>
                <a:spcPts val="2728"/>
              </a:lnSpc>
              <a:spcBef>
                <a:spcPct val="0"/>
              </a:spcBef>
            </a:pPr>
            <a:r>
              <a:rPr lang="en-US" sz="1977" spc="193">
                <a:solidFill>
                  <a:srgbClr val="F2F4F5"/>
                </a:solidFill>
                <a:latin typeface="DM Sans"/>
                <a:ea typeface="DM Sans"/>
                <a:cs typeface="DM Sans"/>
                <a:sym typeface="DM Sans"/>
              </a:rPr>
              <a:t>Implementar sistema de roles diferenciados admin y usuarios</a:t>
            </a:r>
          </a:p>
        </p:txBody>
      </p:sp>
      <p:grpSp>
        <p:nvGrpSpPr>
          <p:cNvPr name="Group 8" id="8"/>
          <p:cNvGrpSpPr/>
          <p:nvPr/>
        </p:nvGrpSpPr>
        <p:grpSpPr>
          <a:xfrm rot="0">
            <a:off x="1074234" y="3255258"/>
            <a:ext cx="3618852" cy="554732"/>
            <a:chOff x="0" y="0"/>
            <a:chExt cx="968992" cy="148536"/>
          </a:xfrm>
        </p:grpSpPr>
        <p:sp>
          <p:nvSpPr>
            <p:cNvPr name="Freeform 9" id="9"/>
            <p:cNvSpPr/>
            <p:nvPr/>
          </p:nvSpPr>
          <p:spPr>
            <a:xfrm flipH="false" flipV="false" rot="0">
              <a:off x="0" y="0"/>
              <a:ext cx="968992" cy="148536"/>
            </a:xfrm>
            <a:custGeom>
              <a:avLst/>
              <a:gdLst/>
              <a:ahLst/>
              <a:cxnLst/>
              <a:rect r="r" b="b" t="t" l="l"/>
              <a:pathLst>
                <a:path h="148536" w="968992">
                  <a:moveTo>
                    <a:pt x="38508" y="0"/>
                  </a:moveTo>
                  <a:lnTo>
                    <a:pt x="930484" y="0"/>
                  </a:lnTo>
                  <a:cubicBezTo>
                    <a:pt x="951751" y="0"/>
                    <a:pt x="968992" y="17241"/>
                    <a:pt x="968992" y="38508"/>
                  </a:cubicBezTo>
                  <a:lnTo>
                    <a:pt x="968992" y="110028"/>
                  </a:lnTo>
                  <a:cubicBezTo>
                    <a:pt x="968992" y="120241"/>
                    <a:pt x="964935" y="130036"/>
                    <a:pt x="957713" y="137258"/>
                  </a:cubicBezTo>
                  <a:cubicBezTo>
                    <a:pt x="950492" y="144479"/>
                    <a:pt x="940697" y="148536"/>
                    <a:pt x="930484" y="148536"/>
                  </a:cubicBezTo>
                  <a:lnTo>
                    <a:pt x="38508" y="148536"/>
                  </a:lnTo>
                  <a:cubicBezTo>
                    <a:pt x="28295" y="148536"/>
                    <a:pt x="18500" y="144479"/>
                    <a:pt x="11279" y="137258"/>
                  </a:cubicBezTo>
                  <a:cubicBezTo>
                    <a:pt x="4057" y="130036"/>
                    <a:pt x="0" y="120241"/>
                    <a:pt x="0" y="110028"/>
                  </a:cubicBezTo>
                  <a:lnTo>
                    <a:pt x="0" y="38508"/>
                  </a:lnTo>
                  <a:cubicBezTo>
                    <a:pt x="0" y="28295"/>
                    <a:pt x="4057" y="18500"/>
                    <a:pt x="11279" y="11279"/>
                  </a:cubicBezTo>
                  <a:cubicBezTo>
                    <a:pt x="18500" y="4057"/>
                    <a:pt x="28295" y="0"/>
                    <a:pt x="38508" y="0"/>
                  </a:cubicBezTo>
                  <a:close/>
                </a:path>
              </a:pathLst>
            </a:custGeom>
            <a:solidFill>
              <a:srgbClr val="F2F4F5"/>
            </a:solidFill>
          </p:spPr>
        </p:sp>
        <p:sp>
          <p:nvSpPr>
            <p:cNvPr name="TextBox 10" id="10"/>
            <p:cNvSpPr txBox="true"/>
            <p:nvPr/>
          </p:nvSpPr>
          <p:spPr>
            <a:xfrm>
              <a:off x="0" y="-238125"/>
              <a:ext cx="968992" cy="386661"/>
            </a:xfrm>
            <a:prstGeom prst="rect">
              <a:avLst/>
            </a:prstGeom>
          </p:spPr>
          <p:txBody>
            <a:bodyPr anchor="ctr" rtlCol="false" tIns="50800" lIns="50800" bIns="50800" rIns="50800"/>
            <a:lstStyle/>
            <a:p>
              <a:pPr algn="ctr" marL="0" indent="0" lvl="0">
                <a:lnSpc>
                  <a:spcPts val="5578"/>
                </a:lnSpc>
                <a:spcBef>
                  <a:spcPct val="0"/>
                </a:spcBef>
              </a:pPr>
              <a:r>
                <a:rPr lang="en-US" b="true" sz="2524" spc="146">
                  <a:solidFill>
                    <a:srgbClr val="131211"/>
                  </a:solidFill>
                  <a:latin typeface="DM Sans Bold"/>
                  <a:ea typeface="DM Sans Bold"/>
                  <a:cs typeface="DM Sans Bold"/>
                  <a:sym typeface="DM Sans Bold"/>
                </a:rPr>
                <a:t>Roles diferenciados</a:t>
              </a:r>
            </a:p>
          </p:txBody>
        </p:sp>
      </p:grpSp>
      <p:sp>
        <p:nvSpPr>
          <p:cNvPr name="TextBox 11" id="11"/>
          <p:cNvSpPr txBox="true"/>
          <p:nvPr/>
        </p:nvSpPr>
        <p:spPr>
          <a:xfrm rot="0">
            <a:off x="6728875" y="3895972"/>
            <a:ext cx="4262371" cy="1004738"/>
          </a:xfrm>
          <a:prstGeom prst="rect">
            <a:avLst/>
          </a:prstGeom>
        </p:spPr>
        <p:txBody>
          <a:bodyPr anchor="t" rtlCol="false" tIns="0" lIns="0" bIns="0" rIns="0">
            <a:spAutoFit/>
          </a:bodyPr>
          <a:lstStyle/>
          <a:p>
            <a:pPr algn="ctr" marL="0" indent="0" lvl="0">
              <a:lnSpc>
                <a:spcPts val="2728"/>
              </a:lnSpc>
              <a:spcBef>
                <a:spcPct val="0"/>
              </a:spcBef>
            </a:pPr>
            <a:r>
              <a:rPr lang="en-US" sz="1977" spc="193">
                <a:solidFill>
                  <a:srgbClr val="F2F4F5"/>
                </a:solidFill>
                <a:latin typeface="DM Sans"/>
                <a:ea typeface="DM Sans"/>
                <a:cs typeface="DM Sans"/>
                <a:sym typeface="DM Sans"/>
              </a:rPr>
              <a:t>Crear módulos CRUD para la gestión de los productos, los usuarios y las ventas </a:t>
            </a:r>
          </a:p>
        </p:txBody>
      </p:sp>
      <p:grpSp>
        <p:nvGrpSpPr>
          <p:cNvPr name="Group 12" id="12"/>
          <p:cNvGrpSpPr/>
          <p:nvPr/>
        </p:nvGrpSpPr>
        <p:grpSpPr>
          <a:xfrm rot="0">
            <a:off x="7234719" y="3255258"/>
            <a:ext cx="3250682" cy="554732"/>
            <a:chOff x="0" y="0"/>
            <a:chExt cx="870410" cy="148536"/>
          </a:xfrm>
        </p:grpSpPr>
        <p:sp>
          <p:nvSpPr>
            <p:cNvPr name="Freeform 13" id="13"/>
            <p:cNvSpPr/>
            <p:nvPr/>
          </p:nvSpPr>
          <p:spPr>
            <a:xfrm flipH="false" flipV="false" rot="0">
              <a:off x="0" y="0"/>
              <a:ext cx="870410" cy="148536"/>
            </a:xfrm>
            <a:custGeom>
              <a:avLst/>
              <a:gdLst/>
              <a:ahLst/>
              <a:cxnLst/>
              <a:rect r="r" b="b" t="t" l="l"/>
              <a:pathLst>
                <a:path h="148536" w="870410">
                  <a:moveTo>
                    <a:pt x="42869" y="0"/>
                  </a:moveTo>
                  <a:lnTo>
                    <a:pt x="827541" y="0"/>
                  </a:lnTo>
                  <a:cubicBezTo>
                    <a:pt x="851217" y="0"/>
                    <a:pt x="870410" y="19193"/>
                    <a:pt x="870410" y="42869"/>
                  </a:cubicBezTo>
                  <a:lnTo>
                    <a:pt x="870410" y="105667"/>
                  </a:lnTo>
                  <a:cubicBezTo>
                    <a:pt x="870410" y="129343"/>
                    <a:pt x="851217" y="148536"/>
                    <a:pt x="827541" y="148536"/>
                  </a:cubicBezTo>
                  <a:lnTo>
                    <a:pt x="42869" y="148536"/>
                  </a:lnTo>
                  <a:cubicBezTo>
                    <a:pt x="31500" y="148536"/>
                    <a:pt x="20596" y="144020"/>
                    <a:pt x="12556" y="135980"/>
                  </a:cubicBezTo>
                  <a:cubicBezTo>
                    <a:pt x="4517" y="127941"/>
                    <a:pt x="0" y="117037"/>
                    <a:pt x="0" y="105667"/>
                  </a:cubicBezTo>
                  <a:lnTo>
                    <a:pt x="0" y="42869"/>
                  </a:lnTo>
                  <a:cubicBezTo>
                    <a:pt x="0" y="19193"/>
                    <a:pt x="19193" y="0"/>
                    <a:pt x="42869" y="0"/>
                  </a:cubicBezTo>
                  <a:close/>
                </a:path>
              </a:pathLst>
            </a:custGeom>
            <a:solidFill>
              <a:srgbClr val="F2F4F5"/>
            </a:solidFill>
          </p:spPr>
        </p:sp>
        <p:sp>
          <p:nvSpPr>
            <p:cNvPr name="TextBox 14" id="14"/>
            <p:cNvSpPr txBox="true"/>
            <p:nvPr/>
          </p:nvSpPr>
          <p:spPr>
            <a:xfrm>
              <a:off x="0" y="-238125"/>
              <a:ext cx="870410" cy="386661"/>
            </a:xfrm>
            <a:prstGeom prst="rect">
              <a:avLst/>
            </a:prstGeom>
          </p:spPr>
          <p:txBody>
            <a:bodyPr anchor="ctr" rtlCol="false" tIns="50800" lIns="50800" bIns="50800" rIns="50800"/>
            <a:lstStyle/>
            <a:p>
              <a:pPr algn="ctr" marL="0" indent="0" lvl="0">
                <a:lnSpc>
                  <a:spcPts val="5578"/>
                </a:lnSpc>
                <a:spcBef>
                  <a:spcPct val="0"/>
                </a:spcBef>
              </a:pPr>
              <a:r>
                <a:rPr lang="en-US" b="true" sz="2524" spc="146">
                  <a:solidFill>
                    <a:srgbClr val="131211"/>
                  </a:solidFill>
                  <a:latin typeface="DM Sans Bold"/>
                  <a:ea typeface="DM Sans Bold"/>
                  <a:cs typeface="DM Sans Bold"/>
                  <a:sym typeface="DM Sans Bold"/>
                </a:rPr>
                <a:t>Acceso rapido</a:t>
              </a:r>
            </a:p>
          </p:txBody>
        </p:sp>
      </p:grpSp>
      <p:sp>
        <p:nvSpPr>
          <p:cNvPr name="TextBox 15" id="15"/>
          <p:cNvSpPr txBox="true"/>
          <p:nvPr/>
        </p:nvSpPr>
        <p:spPr>
          <a:xfrm rot="0">
            <a:off x="3599564" y="7237488"/>
            <a:ext cx="4262371" cy="1679299"/>
          </a:xfrm>
          <a:prstGeom prst="rect">
            <a:avLst/>
          </a:prstGeom>
        </p:spPr>
        <p:txBody>
          <a:bodyPr anchor="t" rtlCol="false" tIns="0" lIns="0" bIns="0" rIns="0">
            <a:spAutoFit/>
          </a:bodyPr>
          <a:lstStyle/>
          <a:p>
            <a:pPr algn="ctr" marL="0" indent="0" lvl="0">
              <a:lnSpc>
                <a:spcPts val="2728"/>
              </a:lnSpc>
              <a:spcBef>
                <a:spcPct val="0"/>
              </a:spcBef>
            </a:pPr>
            <a:r>
              <a:rPr lang="en-US" sz="1977" spc="193">
                <a:solidFill>
                  <a:srgbClr val="F2F4F5"/>
                </a:solidFill>
                <a:latin typeface="DM Sans"/>
                <a:ea typeface="DM Sans"/>
                <a:cs typeface="DM Sans"/>
                <a:sym typeface="DM Sans"/>
              </a:rPr>
              <a:t>Ayudar a predecir el flujo de los productos, evitando perdidas por sobre stock o el abastecimiento de los necesarios. </a:t>
            </a:r>
          </a:p>
        </p:txBody>
      </p:sp>
      <p:grpSp>
        <p:nvGrpSpPr>
          <p:cNvPr name="Group 16" id="16"/>
          <p:cNvGrpSpPr/>
          <p:nvPr/>
        </p:nvGrpSpPr>
        <p:grpSpPr>
          <a:xfrm rot="0">
            <a:off x="4105409" y="6596774"/>
            <a:ext cx="3250682" cy="554732"/>
            <a:chOff x="0" y="0"/>
            <a:chExt cx="870410" cy="148536"/>
          </a:xfrm>
        </p:grpSpPr>
        <p:sp>
          <p:nvSpPr>
            <p:cNvPr name="Freeform 17" id="17"/>
            <p:cNvSpPr/>
            <p:nvPr/>
          </p:nvSpPr>
          <p:spPr>
            <a:xfrm flipH="false" flipV="false" rot="0">
              <a:off x="0" y="0"/>
              <a:ext cx="870410" cy="148536"/>
            </a:xfrm>
            <a:custGeom>
              <a:avLst/>
              <a:gdLst/>
              <a:ahLst/>
              <a:cxnLst/>
              <a:rect r="r" b="b" t="t" l="l"/>
              <a:pathLst>
                <a:path h="148536" w="870410">
                  <a:moveTo>
                    <a:pt x="42869" y="0"/>
                  </a:moveTo>
                  <a:lnTo>
                    <a:pt x="827541" y="0"/>
                  </a:lnTo>
                  <a:cubicBezTo>
                    <a:pt x="851217" y="0"/>
                    <a:pt x="870410" y="19193"/>
                    <a:pt x="870410" y="42869"/>
                  </a:cubicBezTo>
                  <a:lnTo>
                    <a:pt x="870410" y="105667"/>
                  </a:lnTo>
                  <a:cubicBezTo>
                    <a:pt x="870410" y="129343"/>
                    <a:pt x="851217" y="148536"/>
                    <a:pt x="827541" y="148536"/>
                  </a:cubicBezTo>
                  <a:lnTo>
                    <a:pt x="42869" y="148536"/>
                  </a:lnTo>
                  <a:cubicBezTo>
                    <a:pt x="31500" y="148536"/>
                    <a:pt x="20596" y="144020"/>
                    <a:pt x="12556" y="135980"/>
                  </a:cubicBezTo>
                  <a:cubicBezTo>
                    <a:pt x="4517" y="127941"/>
                    <a:pt x="0" y="117037"/>
                    <a:pt x="0" y="105667"/>
                  </a:cubicBezTo>
                  <a:lnTo>
                    <a:pt x="0" y="42869"/>
                  </a:lnTo>
                  <a:cubicBezTo>
                    <a:pt x="0" y="19193"/>
                    <a:pt x="19193" y="0"/>
                    <a:pt x="42869" y="0"/>
                  </a:cubicBezTo>
                  <a:close/>
                </a:path>
              </a:pathLst>
            </a:custGeom>
            <a:solidFill>
              <a:srgbClr val="F2F4F5"/>
            </a:solidFill>
          </p:spPr>
        </p:sp>
        <p:sp>
          <p:nvSpPr>
            <p:cNvPr name="TextBox 18" id="18"/>
            <p:cNvSpPr txBox="true"/>
            <p:nvPr/>
          </p:nvSpPr>
          <p:spPr>
            <a:xfrm>
              <a:off x="0" y="-238125"/>
              <a:ext cx="870410" cy="386661"/>
            </a:xfrm>
            <a:prstGeom prst="rect">
              <a:avLst/>
            </a:prstGeom>
          </p:spPr>
          <p:txBody>
            <a:bodyPr anchor="ctr" rtlCol="false" tIns="50800" lIns="50800" bIns="50800" rIns="50800"/>
            <a:lstStyle/>
            <a:p>
              <a:pPr algn="ctr" marL="0" indent="0" lvl="0">
                <a:lnSpc>
                  <a:spcPts val="5578"/>
                </a:lnSpc>
                <a:spcBef>
                  <a:spcPct val="0"/>
                </a:spcBef>
              </a:pPr>
              <a:r>
                <a:rPr lang="en-US" b="true" sz="2524" spc="146">
                  <a:solidFill>
                    <a:srgbClr val="131211"/>
                  </a:solidFill>
                  <a:latin typeface="DM Sans Bold"/>
                  <a:ea typeface="DM Sans Bold"/>
                  <a:cs typeface="DM Sans Bold"/>
                  <a:sym typeface="DM Sans Bold"/>
                </a:rPr>
                <a:t>Predicciones</a:t>
              </a:r>
            </a:p>
          </p:txBody>
        </p:sp>
      </p:grpSp>
      <p:sp>
        <p:nvSpPr>
          <p:cNvPr name="Freeform 19" id="19"/>
          <p:cNvSpPr/>
          <p:nvPr/>
        </p:nvSpPr>
        <p:spPr>
          <a:xfrm flipH="false" flipV="false" rot="0">
            <a:off x="752474" y="156040"/>
            <a:ext cx="5180045" cy="1275586"/>
          </a:xfrm>
          <a:custGeom>
            <a:avLst/>
            <a:gdLst/>
            <a:ahLst/>
            <a:cxnLst/>
            <a:rect r="r" b="b" t="t" l="l"/>
            <a:pathLst>
              <a:path h="1275586" w="5180045">
                <a:moveTo>
                  <a:pt x="0" y="0"/>
                </a:moveTo>
                <a:lnTo>
                  <a:pt x="5180045" y="0"/>
                </a:lnTo>
                <a:lnTo>
                  <a:pt x="5180045" y="1275586"/>
                </a:lnTo>
                <a:lnTo>
                  <a:pt x="0" y="1275586"/>
                </a:lnTo>
                <a:lnTo>
                  <a:pt x="0" y="0"/>
                </a:lnTo>
                <a:close/>
              </a:path>
            </a:pathLst>
          </a:custGeom>
          <a:blipFill>
            <a:blip r:embed="rId4"/>
            <a:stretch>
              <a:fillRect l="0" t="0" r="0" b="0"/>
            </a:stretch>
          </a:blipFill>
        </p:spPr>
      </p:sp>
      <p:sp>
        <p:nvSpPr>
          <p:cNvPr name="TextBox 20" id="20"/>
          <p:cNvSpPr txBox="true"/>
          <p:nvPr/>
        </p:nvSpPr>
        <p:spPr>
          <a:xfrm rot="0">
            <a:off x="12996929" y="3895972"/>
            <a:ext cx="4262371" cy="1679299"/>
          </a:xfrm>
          <a:prstGeom prst="rect">
            <a:avLst/>
          </a:prstGeom>
        </p:spPr>
        <p:txBody>
          <a:bodyPr anchor="t" rtlCol="false" tIns="0" lIns="0" bIns="0" rIns="0">
            <a:spAutoFit/>
          </a:bodyPr>
          <a:lstStyle/>
          <a:p>
            <a:pPr algn="ctr" marL="0" indent="0" lvl="0">
              <a:lnSpc>
                <a:spcPts val="2728"/>
              </a:lnSpc>
              <a:spcBef>
                <a:spcPct val="0"/>
              </a:spcBef>
            </a:pPr>
            <a:r>
              <a:rPr lang="en-US" sz="1977" spc="193">
                <a:solidFill>
                  <a:srgbClr val="F2F4F5"/>
                </a:solidFill>
                <a:latin typeface="DM Sans"/>
                <a:ea typeface="DM Sans"/>
                <a:cs typeface="DM Sans"/>
                <a:sym typeface="DM Sans"/>
              </a:rPr>
              <a:t>Ayudar a optimizar el tiempo, reducir los errores de inventario y apoyar en la toma de decisiones con un sistema manejado 100% por el cliente.</a:t>
            </a:r>
          </a:p>
        </p:txBody>
      </p:sp>
      <p:grpSp>
        <p:nvGrpSpPr>
          <p:cNvPr name="Group 21" id="21"/>
          <p:cNvGrpSpPr/>
          <p:nvPr/>
        </p:nvGrpSpPr>
        <p:grpSpPr>
          <a:xfrm rot="0">
            <a:off x="13502773" y="3255258"/>
            <a:ext cx="3250682" cy="554732"/>
            <a:chOff x="0" y="0"/>
            <a:chExt cx="870410" cy="148536"/>
          </a:xfrm>
        </p:grpSpPr>
        <p:sp>
          <p:nvSpPr>
            <p:cNvPr name="Freeform 22" id="22"/>
            <p:cNvSpPr/>
            <p:nvPr/>
          </p:nvSpPr>
          <p:spPr>
            <a:xfrm flipH="false" flipV="false" rot="0">
              <a:off x="0" y="0"/>
              <a:ext cx="870410" cy="148536"/>
            </a:xfrm>
            <a:custGeom>
              <a:avLst/>
              <a:gdLst/>
              <a:ahLst/>
              <a:cxnLst/>
              <a:rect r="r" b="b" t="t" l="l"/>
              <a:pathLst>
                <a:path h="148536" w="870410">
                  <a:moveTo>
                    <a:pt x="42869" y="0"/>
                  </a:moveTo>
                  <a:lnTo>
                    <a:pt x="827541" y="0"/>
                  </a:lnTo>
                  <a:cubicBezTo>
                    <a:pt x="851217" y="0"/>
                    <a:pt x="870410" y="19193"/>
                    <a:pt x="870410" y="42869"/>
                  </a:cubicBezTo>
                  <a:lnTo>
                    <a:pt x="870410" y="105667"/>
                  </a:lnTo>
                  <a:cubicBezTo>
                    <a:pt x="870410" y="129343"/>
                    <a:pt x="851217" y="148536"/>
                    <a:pt x="827541" y="148536"/>
                  </a:cubicBezTo>
                  <a:lnTo>
                    <a:pt x="42869" y="148536"/>
                  </a:lnTo>
                  <a:cubicBezTo>
                    <a:pt x="31500" y="148536"/>
                    <a:pt x="20596" y="144020"/>
                    <a:pt x="12556" y="135980"/>
                  </a:cubicBezTo>
                  <a:cubicBezTo>
                    <a:pt x="4517" y="127941"/>
                    <a:pt x="0" y="117037"/>
                    <a:pt x="0" y="105667"/>
                  </a:cubicBezTo>
                  <a:lnTo>
                    <a:pt x="0" y="42869"/>
                  </a:lnTo>
                  <a:cubicBezTo>
                    <a:pt x="0" y="19193"/>
                    <a:pt x="19193" y="0"/>
                    <a:pt x="42869" y="0"/>
                  </a:cubicBezTo>
                  <a:close/>
                </a:path>
              </a:pathLst>
            </a:custGeom>
            <a:solidFill>
              <a:srgbClr val="F2F4F5"/>
            </a:solidFill>
          </p:spPr>
        </p:sp>
        <p:sp>
          <p:nvSpPr>
            <p:cNvPr name="TextBox 23" id="23"/>
            <p:cNvSpPr txBox="true"/>
            <p:nvPr/>
          </p:nvSpPr>
          <p:spPr>
            <a:xfrm>
              <a:off x="0" y="-238125"/>
              <a:ext cx="870410" cy="386661"/>
            </a:xfrm>
            <a:prstGeom prst="rect">
              <a:avLst/>
            </a:prstGeom>
          </p:spPr>
          <p:txBody>
            <a:bodyPr anchor="ctr" rtlCol="false" tIns="50800" lIns="50800" bIns="50800" rIns="50800"/>
            <a:lstStyle/>
            <a:p>
              <a:pPr algn="ctr" marL="0" indent="0" lvl="0">
                <a:lnSpc>
                  <a:spcPts val="5578"/>
                </a:lnSpc>
                <a:spcBef>
                  <a:spcPct val="0"/>
                </a:spcBef>
              </a:pPr>
              <a:r>
                <a:rPr lang="en-US" b="true" sz="2524" spc="146">
                  <a:solidFill>
                    <a:srgbClr val="131211"/>
                  </a:solidFill>
                  <a:latin typeface="DM Sans Bold"/>
                  <a:ea typeface="DM Sans Bold"/>
                  <a:cs typeface="DM Sans Bold"/>
                  <a:sym typeface="DM Sans Bold"/>
                </a:rPr>
                <a:t>Rentabilidad</a:t>
              </a:r>
            </a:p>
          </p:txBody>
        </p:sp>
      </p:grpSp>
      <p:sp>
        <p:nvSpPr>
          <p:cNvPr name="TextBox 24" id="24"/>
          <p:cNvSpPr txBox="true"/>
          <p:nvPr/>
        </p:nvSpPr>
        <p:spPr>
          <a:xfrm rot="0">
            <a:off x="10269102" y="7237488"/>
            <a:ext cx="4262371" cy="1342018"/>
          </a:xfrm>
          <a:prstGeom prst="rect">
            <a:avLst/>
          </a:prstGeom>
        </p:spPr>
        <p:txBody>
          <a:bodyPr anchor="t" rtlCol="false" tIns="0" lIns="0" bIns="0" rIns="0">
            <a:spAutoFit/>
          </a:bodyPr>
          <a:lstStyle/>
          <a:p>
            <a:pPr algn="ctr" marL="0" indent="0" lvl="0">
              <a:lnSpc>
                <a:spcPts val="2728"/>
              </a:lnSpc>
              <a:spcBef>
                <a:spcPct val="0"/>
              </a:spcBef>
            </a:pPr>
            <a:r>
              <a:rPr lang="en-US" sz="1977" spc="193">
                <a:solidFill>
                  <a:srgbClr val="F2F4F5"/>
                </a:solidFill>
                <a:latin typeface="DM Sans"/>
                <a:ea typeface="DM Sans"/>
                <a:cs typeface="DM Sans"/>
                <a:sym typeface="DM Sans"/>
              </a:rPr>
              <a:t>Ayudar a visualizar rápidamente los distintos movimientos que ocurren de manera sencilla y didactica </a:t>
            </a:r>
          </a:p>
        </p:txBody>
      </p:sp>
      <p:grpSp>
        <p:nvGrpSpPr>
          <p:cNvPr name="Group 25" id="25"/>
          <p:cNvGrpSpPr/>
          <p:nvPr/>
        </p:nvGrpSpPr>
        <p:grpSpPr>
          <a:xfrm rot="0">
            <a:off x="10774947" y="6596774"/>
            <a:ext cx="3250682" cy="554732"/>
            <a:chOff x="0" y="0"/>
            <a:chExt cx="870410" cy="148536"/>
          </a:xfrm>
        </p:grpSpPr>
        <p:sp>
          <p:nvSpPr>
            <p:cNvPr name="Freeform 26" id="26"/>
            <p:cNvSpPr/>
            <p:nvPr/>
          </p:nvSpPr>
          <p:spPr>
            <a:xfrm flipH="false" flipV="false" rot="0">
              <a:off x="0" y="0"/>
              <a:ext cx="870410" cy="148536"/>
            </a:xfrm>
            <a:custGeom>
              <a:avLst/>
              <a:gdLst/>
              <a:ahLst/>
              <a:cxnLst/>
              <a:rect r="r" b="b" t="t" l="l"/>
              <a:pathLst>
                <a:path h="148536" w="870410">
                  <a:moveTo>
                    <a:pt x="42869" y="0"/>
                  </a:moveTo>
                  <a:lnTo>
                    <a:pt x="827541" y="0"/>
                  </a:lnTo>
                  <a:cubicBezTo>
                    <a:pt x="851217" y="0"/>
                    <a:pt x="870410" y="19193"/>
                    <a:pt x="870410" y="42869"/>
                  </a:cubicBezTo>
                  <a:lnTo>
                    <a:pt x="870410" y="105667"/>
                  </a:lnTo>
                  <a:cubicBezTo>
                    <a:pt x="870410" y="129343"/>
                    <a:pt x="851217" y="148536"/>
                    <a:pt x="827541" y="148536"/>
                  </a:cubicBezTo>
                  <a:lnTo>
                    <a:pt x="42869" y="148536"/>
                  </a:lnTo>
                  <a:cubicBezTo>
                    <a:pt x="31500" y="148536"/>
                    <a:pt x="20596" y="144020"/>
                    <a:pt x="12556" y="135980"/>
                  </a:cubicBezTo>
                  <a:cubicBezTo>
                    <a:pt x="4517" y="127941"/>
                    <a:pt x="0" y="117037"/>
                    <a:pt x="0" y="105667"/>
                  </a:cubicBezTo>
                  <a:lnTo>
                    <a:pt x="0" y="42869"/>
                  </a:lnTo>
                  <a:cubicBezTo>
                    <a:pt x="0" y="19193"/>
                    <a:pt x="19193" y="0"/>
                    <a:pt x="42869" y="0"/>
                  </a:cubicBezTo>
                  <a:close/>
                </a:path>
              </a:pathLst>
            </a:custGeom>
            <a:solidFill>
              <a:srgbClr val="F2F4F5"/>
            </a:solidFill>
          </p:spPr>
        </p:sp>
        <p:sp>
          <p:nvSpPr>
            <p:cNvPr name="TextBox 27" id="27"/>
            <p:cNvSpPr txBox="true"/>
            <p:nvPr/>
          </p:nvSpPr>
          <p:spPr>
            <a:xfrm>
              <a:off x="0" y="-238125"/>
              <a:ext cx="870410" cy="386661"/>
            </a:xfrm>
            <a:prstGeom prst="rect">
              <a:avLst/>
            </a:prstGeom>
          </p:spPr>
          <p:txBody>
            <a:bodyPr anchor="ctr" rtlCol="false" tIns="50800" lIns="50800" bIns="50800" rIns="50800"/>
            <a:lstStyle/>
            <a:p>
              <a:pPr algn="ctr" marL="0" indent="0" lvl="0">
                <a:lnSpc>
                  <a:spcPts val="5578"/>
                </a:lnSpc>
                <a:spcBef>
                  <a:spcPct val="0"/>
                </a:spcBef>
              </a:pPr>
              <a:r>
                <a:rPr lang="en-US" b="true" sz="2524" spc="146">
                  <a:solidFill>
                    <a:srgbClr val="131211"/>
                  </a:solidFill>
                  <a:latin typeface="DM Sans Bold"/>
                  <a:ea typeface="DM Sans Bold"/>
                  <a:cs typeface="DM Sans Bold"/>
                  <a:sym typeface="DM Sans Bold"/>
                </a:rPr>
                <a:t>Estadísticas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30766" y="1885541"/>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163000" y="3510391"/>
            <a:ext cx="4473739" cy="2808103"/>
          </a:xfrm>
          <a:custGeom>
            <a:avLst/>
            <a:gdLst/>
            <a:ahLst/>
            <a:cxnLst/>
            <a:rect r="r" b="b" t="t" l="l"/>
            <a:pathLst>
              <a:path h="2808103" w="4473739">
                <a:moveTo>
                  <a:pt x="0" y="0"/>
                </a:moveTo>
                <a:lnTo>
                  <a:pt x="4473739" y="0"/>
                </a:lnTo>
                <a:lnTo>
                  <a:pt x="4473739" y="2808104"/>
                </a:lnTo>
                <a:lnTo>
                  <a:pt x="0" y="2808104"/>
                </a:lnTo>
                <a:lnTo>
                  <a:pt x="0" y="0"/>
                </a:lnTo>
                <a:close/>
              </a:path>
            </a:pathLst>
          </a:custGeom>
          <a:blipFill>
            <a:blip r:embed="rId4"/>
            <a:stretch>
              <a:fillRect l="-5512" t="0" r="-5512" b="-17845"/>
            </a:stretch>
          </a:blipFill>
        </p:spPr>
      </p:sp>
      <p:sp>
        <p:nvSpPr>
          <p:cNvPr name="TextBox 5" id="5"/>
          <p:cNvSpPr txBox="true"/>
          <p:nvPr/>
        </p:nvSpPr>
        <p:spPr>
          <a:xfrm rot="0">
            <a:off x="3577022" y="708411"/>
            <a:ext cx="9748079" cy="2249486"/>
          </a:xfrm>
          <a:prstGeom prst="rect">
            <a:avLst/>
          </a:prstGeom>
        </p:spPr>
        <p:txBody>
          <a:bodyPr anchor="t" rtlCol="false" tIns="0" lIns="0" bIns="0" rIns="0">
            <a:spAutoFit/>
          </a:bodyPr>
          <a:lstStyle/>
          <a:p>
            <a:pPr algn="ctr">
              <a:lnSpc>
                <a:spcPts val="9082"/>
              </a:lnSpc>
            </a:pPr>
            <a:r>
              <a:rPr lang="en-US" b="true" sz="6581" spc="645">
                <a:solidFill>
                  <a:srgbClr val="FFFFFF"/>
                </a:solidFill>
                <a:latin typeface="Oswald Bold"/>
                <a:ea typeface="Oswald Bold"/>
                <a:cs typeface="Oswald Bold"/>
                <a:sym typeface="Oswald Bold"/>
              </a:rPr>
              <a:t> DESCRIPCIÓN DEL PROYECTO</a:t>
            </a:r>
          </a:p>
        </p:txBody>
      </p:sp>
      <p:grpSp>
        <p:nvGrpSpPr>
          <p:cNvPr name="Group 6" id="6"/>
          <p:cNvGrpSpPr/>
          <p:nvPr/>
        </p:nvGrpSpPr>
        <p:grpSpPr>
          <a:xfrm rot="0">
            <a:off x="6893475" y="3510391"/>
            <a:ext cx="9034431" cy="2808103"/>
            <a:chOff x="0" y="0"/>
            <a:chExt cx="1744696" cy="542290"/>
          </a:xfrm>
        </p:grpSpPr>
        <p:sp>
          <p:nvSpPr>
            <p:cNvPr name="Freeform 7" id="7"/>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FDFBFB"/>
              </a:solidFill>
              <a:prstDash val="solid"/>
              <a:miter/>
            </a:ln>
          </p:spPr>
        </p:sp>
        <p:sp>
          <p:nvSpPr>
            <p:cNvPr name="TextBox 8" id="8"/>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grpSp>
        <p:nvGrpSpPr>
          <p:cNvPr name="Group 9" id="9"/>
          <p:cNvGrpSpPr/>
          <p:nvPr/>
        </p:nvGrpSpPr>
        <p:grpSpPr>
          <a:xfrm rot="0">
            <a:off x="2179166" y="6572062"/>
            <a:ext cx="9034431" cy="2808103"/>
            <a:chOff x="0" y="0"/>
            <a:chExt cx="1744696" cy="542290"/>
          </a:xfrm>
        </p:grpSpPr>
        <p:sp>
          <p:nvSpPr>
            <p:cNvPr name="Freeform 10" id="1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FDFBFB"/>
              </a:solidFill>
              <a:prstDash val="solid"/>
              <a:miter/>
            </a:ln>
          </p:spPr>
        </p:sp>
        <p:sp>
          <p:nvSpPr>
            <p:cNvPr name="TextBox 11" id="11"/>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2" id="12"/>
          <p:cNvSpPr/>
          <p:nvPr/>
        </p:nvSpPr>
        <p:spPr>
          <a:xfrm flipH="false" flipV="false" rot="0">
            <a:off x="752474" y="156040"/>
            <a:ext cx="5180045" cy="1275586"/>
          </a:xfrm>
          <a:custGeom>
            <a:avLst/>
            <a:gdLst/>
            <a:ahLst/>
            <a:cxnLst/>
            <a:rect r="r" b="b" t="t" l="l"/>
            <a:pathLst>
              <a:path h="1275586" w="5180045">
                <a:moveTo>
                  <a:pt x="0" y="0"/>
                </a:moveTo>
                <a:lnTo>
                  <a:pt x="5180045" y="0"/>
                </a:lnTo>
                <a:lnTo>
                  <a:pt x="5180045" y="1275586"/>
                </a:lnTo>
                <a:lnTo>
                  <a:pt x="0" y="1275586"/>
                </a:lnTo>
                <a:lnTo>
                  <a:pt x="0" y="0"/>
                </a:lnTo>
                <a:close/>
              </a:path>
            </a:pathLst>
          </a:custGeom>
          <a:blipFill>
            <a:blip r:embed="rId5"/>
            <a:stretch>
              <a:fillRect l="0" t="0" r="0" b="0"/>
            </a:stretch>
          </a:blipFill>
        </p:spPr>
      </p:sp>
      <p:sp>
        <p:nvSpPr>
          <p:cNvPr name="Freeform 13" id="13"/>
          <p:cNvSpPr/>
          <p:nvPr/>
        </p:nvSpPr>
        <p:spPr>
          <a:xfrm flipH="false" flipV="false" rot="0">
            <a:off x="11308043" y="6572062"/>
            <a:ext cx="4619864" cy="2724975"/>
          </a:xfrm>
          <a:custGeom>
            <a:avLst/>
            <a:gdLst/>
            <a:ahLst/>
            <a:cxnLst/>
            <a:rect r="r" b="b" t="t" l="l"/>
            <a:pathLst>
              <a:path h="2724975" w="4619864">
                <a:moveTo>
                  <a:pt x="0" y="0"/>
                </a:moveTo>
                <a:lnTo>
                  <a:pt x="4619864" y="0"/>
                </a:lnTo>
                <a:lnTo>
                  <a:pt x="4619864" y="2724975"/>
                </a:lnTo>
                <a:lnTo>
                  <a:pt x="0" y="2724975"/>
                </a:lnTo>
                <a:lnTo>
                  <a:pt x="0" y="0"/>
                </a:lnTo>
                <a:close/>
              </a:path>
            </a:pathLst>
          </a:custGeom>
          <a:blipFill>
            <a:blip r:embed="rId6"/>
            <a:stretch>
              <a:fillRect l="-15065" t="-18013" r="-8683" b="0"/>
            </a:stretch>
          </a:blipFill>
        </p:spPr>
      </p:sp>
      <p:sp>
        <p:nvSpPr>
          <p:cNvPr name="TextBox 14" id="14"/>
          <p:cNvSpPr txBox="true"/>
          <p:nvPr/>
        </p:nvSpPr>
        <p:spPr>
          <a:xfrm rot="0">
            <a:off x="6893475" y="3551373"/>
            <a:ext cx="9233729" cy="3020689"/>
          </a:xfrm>
          <a:prstGeom prst="rect">
            <a:avLst/>
          </a:prstGeom>
        </p:spPr>
        <p:txBody>
          <a:bodyPr anchor="t" rtlCol="false" tIns="0" lIns="0" bIns="0" rIns="0">
            <a:spAutoFit/>
          </a:bodyPr>
          <a:lstStyle/>
          <a:p>
            <a:pPr algn="l" marL="473343" indent="-236671" lvl="1">
              <a:lnSpc>
                <a:spcPts val="3025"/>
              </a:lnSpc>
              <a:buFont typeface="Arial"/>
              <a:buChar char="•"/>
            </a:pPr>
            <a:r>
              <a:rPr lang="en-US" sz="2192" spc="214">
                <a:solidFill>
                  <a:srgbClr val="F2F4F5"/>
                </a:solidFill>
                <a:latin typeface="DM Sans"/>
                <a:ea typeface="DM Sans"/>
                <a:cs typeface="DM Sans"/>
                <a:sym typeface="DM Sans"/>
              </a:rPr>
              <a:t>Sistema web para gestión de inventario.</a:t>
            </a:r>
          </a:p>
          <a:p>
            <a:pPr algn="l" marL="473343" indent="-236671" lvl="1">
              <a:lnSpc>
                <a:spcPts val="3025"/>
              </a:lnSpc>
              <a:buFont typeface="Arial"/>
              <a:buChar char="•"/>
            </a:pPr>
            <a:r>
              <a:rPr lang="en-US" sz="2192" spc="214">
                <a:solidFill>
                  <a:srgbClr val="F2F4F5"/>
                </a:solidFill>
                <a:latin typeface="DM Sans"/>
                <a:ea typeface="DM Sans"/>
                <a:cs typeface="DM Sans"/>
                <a:sym typeface="DM Sans"/>
              </a:rPr>
              <a:t>Roles: administrador / usuario.</a:t>
            </a:r>
          </a:p>
          <a:p>
            <a:pPr algn="l" marL="473343" indent="-236671" lvl="1">
              <a:lnSpc>
                <a:spcPts val="3025"/>
              </a:lnSpc>
              <a:buFont typeface="Arial"/>
              <a:buChar char="•"/>
            </a:pPr>
            <a:r>
              <a:rPr lang="en-US" sz="2192" spc="214">
                <a:solidFill>
                  <a:srgbClr val="F2F4F5"/>
                </a:solidFill>
                <a:latin typeface="DM Sans"/>
                <a:ea typeface="DM Sans"/>
                <a:cs typeface="DM Sans"/>
                <a:sym typeface="DM Sans"/>
              </a:rPr>
              <a:t>Funcionalidades: registro, edición y control de productos.</a:t>
            </a:r>
          </a:p>
          <a:p>
            <a:pPr algn="l" marL="473343" indent="-236671" lvl="1">
              <a:lnSpc>
                <a:spcPts val="3025"/>
              </a:lnSpc>
              <a:buFont typeface="Arial"/>
              <a:buChar char="•"/>
            </a:pPr>
            <a:r>
              <a:rPr lang="en-US" sz="2192" spc="214">
                <a:solidFill>
                  <a:srgbClr val="F2F4F5"/>
                </a:solidFill>
                <a:latin typeface="DM Sans"/>
                <a:ea typeface="DM Sans"/>
                <a:cs typeface="DM Sans"/>
                <a:sym typeface="DM Sans"/>
              </a:rPr>
              <a:t>Reportes de ventas e inventario.</a:t>
            </a:r>
          </a:p>
          <a:p>
            <a:pPr algn="l" marL="473343" indent="-236671" lvl="1">
              <a:lnSpc>
                <a:spcPts val="3025"/>
              </a:lnSpc>
              <a:buFont typeface="Arial"/>
              <a:buChar char="•"/>
            </a:pPr>
            <a:r>
              <a:rPr lang="en-US" sz="2192" spc="214">
                <a:solidFill>
                  <a:srgbClr val="F2F4F5"/>
                </a:solidFill>
                <a:latin typeface="DM Sans"/>
                <a:ea typeface="DM Sans"/>
                <a:cs typeface="DM Sans"/>
                <a:sym typeface="DM Sans"/>
              </a:rPr>
              <a:t>Predicciones de stock futuro mediante Machine Learning.</a:t>
            </a:r>
          </a:p>
          <a:p>
            <a:pPr algn="l">
              <a:lnSpc>
                <a:spcPts val="3025"/>
              </a:lnSpc>
            </a:pPr>
          </a:p>
        </p:txBody>
      </p:sp>
      <p:sp>
        <p:nvSpPr>
          <p:cNvPr name="TextBox 15" id="15"/>
          <p:cNvSpPr txBox="true"/>
          <p:nvPr/>
        </p:nvSpPr>
        <p:spPr>
          <a:xfrm rot="0">
            <a:off x="2179166" y="7009997"/>
            <a:ext cx="8873080" cy="1760735"/>
          </a:xfrm>
          <a:prstGeom prst="rect">
            <a:avLst/>
          </a:prstGeom>
        </p:spPr>
        <p:txBody>
          <a:bodyPr anchor="t" rtlCol="false" tIns="0" lIns="0" bIns="0" rIns="0">
            <a:spAutoFit/>
          </a:bodyPr>
          <a:lstStyle/>
          <a:p>
            <a:pPr algn="l" marL="557928" indent="-278964" lvl="1">
              <a:lnSpc>
                <a:spcPts val="3566"/>
              </a:lnSpc>
              <a:buFont typeface="Arial"/>
              <a:buChar char="•"/>
            </a:pPr>
            <a:r>
              <a:rPr lang="en-US" sz="2584" spc="253">
                <a:solidFill>
                  <a:srgbClr val="F2F4F5"/>
                </a:solidFill>
                <a:latin typeface="DM Sans"/>
                <a:ea typeface="DM Sans"/>
                <a:cs typeface="DM Sans"/>
                <a:sym typeface="DM Sans"/>
              </a:rPr>
              <a:t>El sistema no solo gestionará inventario, sino que entregará un valor agregado: capacidad de anticipar necesidades de compra antes de que el stock se agote.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7589602"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0641457" y="0"/>
            <a:ext cx="7646543" cy="10287000"/>
          </a:xfrm>
          <a:custGeom>
            <a:avLst/>
            <a:gdLst/>
            <a:ahLst/>
            <a:cxnLst/>
            <a:rect r="r" b="b" t="t" l="l"/>
            <a:pathLst>
              <a:path h="10287000" w="7646543">
                <a:moveTo>
                  <a:pt x="0" y="0"/>
                </a:moveTo>
                <a:lnTo>
                  <a:pt x="7646543" y="0"/>
                </a:lnTo>
                <a:lnTo>
                  <a:pt x="7646543" y="10287000"/>
                </a:lnTo>
                <a:lnTo>
                  <a:pt x="0" y="10287000"/>
                </a:lnTo>
                <a:lnTo>
                  <a:pt x="0" y="0"/>
                </a:lnTo>
                <a:close/>
              </a:path>
            </a:pathLst>
          </a:custGeom>
          <a:blipFill>
            <a:blip r:embed="rId4"/>
            <a:stretch>
              <a:fillRect l="-23392" t="0" r="-78404" b="0"/>
            </a:stretch>
          </a:blipFill>
        </p:spPr>
      </p:sp>
      <p:sp>
        <p:nvSpPr>
          <p:cNvPr name="Freeform 4" id="4"/>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2191002" y="1410683"/>
            <a:ext cx="5724712" cy="1701120"/>
          </a:xfrm>
          <a:prstGeom prst="rect">
            <a:avLst/>
          </a:prstGeom>
        </p:spPr>
        <p:txBody>
          <a:bodyPr anchor="t" rtlCol="false" tIns="0" lIns="0" bIns="0" rIns="0">
            <a:spAutoFit/>
          </a:bodyPr>
          <a:lstStyle/>
          <a:p>
            <a:pPr algn="ctr" marL="0" indent="0" lvl="0">
              <a:lnSpc>
                <a:spcPts val="6612"/>
              </a:lnSpc>
            </a:pPr>
            <a:r>
              <a:rPr lang="en-US" b="true" sz="6297" spc="617">
                <a:solidFill>
                  <a:srgbClr val="F2F4F5"/>
                </a:solidFill>
                <a:latin typeface="Oswald Bold"/>
                <a:ea typeface="Oswald Bold"/>
                <a:cs typeface="Oswald Bold"/>
                <a:sym typeface="Oswald Bold"/>
              </a:rPr>
              <a:t>RELEVANCIA Y APORTES</a:t>
            </a:r>
          </a:p>
        </p:txBody>
      </p:sp>
      <p:sp>
        <p:nvSpPr>
          <p:cNvPr name="TextBox 6" id="6"/>
          <p:cNvSpPr txBox="true"/>
          <p:nvPr/>
        </p:nvSpPr>
        <p:spPr>
          <a:xfrm rot="0">
            <a:off x="1773157" y="3756523"/>
            <a:ext cx="7893360" cy="5161741"/>
          </a:xfrm>
          <a:prstGeom prst="rect">
            <a:avLst/>
          </a:prstGeom>
        </p:spPr>
        <p:txBody>
          <a:bodyPr anchor="t" rtlCol="false" tIns="0" lIns="0" bIns="0" rIns="0">
            <a:spAutoFit/>
          </a:bodyPr>
          <a:lstStyle/>
          <a:p>
            <a:pPr algn="l" marL="547074" indent="-273537" lvl="1">
              <a:lnSpc>
                <a:spcPts val="3496"/>
              </a:lnSpc>
              <a:buFont typeface="Arial"/>
              <a:buChar char="•"/>
            </a:pPr>
            <a:r>
              <a:rPr lang="en-US" sz="2533" spc="248">
                <a:solidFill>
                  <a:srgbClr val="F2F4F5"/>
                </a:solidFill>
                <a:latin typeface="DM Sans"/>
                <a:ea typeface="DM Sans"/>
                <a:cs typeface="DM Sans"/>
                <a:sym typeface="DM Sans"/>
              </a:rPr>
              <a:t>Económico: optimiza costos y evita pérdidas en PYMES.</a:t>
            </a:r>
          </a:p>
          <a:p>
            <a:pPr algn="l">
              <a:lnSpc>
                <a:spcPts val="3496"/>
              </a:lnSpc>
            </a:pPr>
          </a:p>
          <a:p>
            <a:pPr algn="l" marL="547074" indent="-273537" lvl="1">
              <a:lnSpc>
                <a:spcPts val="3496"/>
              </a:lnSpc>
              <a:buFont typeface="Arial"/>
              <a:buChar char="•"/>
            </a:pPr>
            <a:r>
              <a:rPr lang="en-US" sz="2533" spc="248">
                <a:solidFill>
                  <a:srgbClr val="F2F4F5"/>
                </a:solidFill>
                <a:latin typeface="DM Sans"/>
                <a:ea typeface="DM Sans"/>
                <a:cs typeface="DM Sans"/>
                <a:sym typeface="DM Sans"/>
              </a:rPr>
              <a:t>Académico: integra desarrollo de software e inteligencia artificial.</a:t>
            </a:r>
          </a:p>
          <a:p>
            <a:pPr algn="l">
              <a:lnSpc>
                <a:spcPts val="3496"/>
              </a:lnSpc>
            </a:pPr>
          </a:p>
          <a:p>
            <a:pPr algn="l" marL="547074" indent="-273537" lvl="1">
              <a:lnSpc>
                <a:spcPts val="3496"/>
              </a:lnSpc>
              <a:buFont typeface="Arial"/>
              <a:buChar char="•"/>
            </a:pPr>
            <a:r>
              <a:rPr lang="en-US" sz="2533" spc="248">
                <a:solidFill>
                  <a:srgbClr val="F2F4F5"/>
                </a:solidFill>
                <a:latin typeface="DM Sans"/>
                <a:ea typeface="DM Sans"/>
                <a:cs typeface="DM Sans"/>
                <a:sym typeface="DM Sans"/>
              </a:rPr>
              <a:t>Innovación: paso más allá de los sistemas tradicionales de inventario.</a:t>
            </a:r>
          </a:p>
          <a:p>
            <a:pPr algn="l">
              <a:lnSpc>
                <a:spcPts val="3496"/>
              </a:lnSpc>
            </a:pPr>
          </a:p>
          <a:p>
            <a:pPr algn="l" marL="547074" indent="-273537" lvl="1">
              <a:lnSpc>
                <a:spcPts val="3496"/>
              </a:lnSpc>
              <a:buFont typeface="Arial"/>
              <a:buChar char="•"/>
            </a:pPr>
            <a:r>
              <a:rPr lang="en-US" sz="2533" spc="248">
                <a:solidFill>
                  <a:srgbClr val="F2F4F5"/>
                </a:solidFill>
                <a:latin typeface="DM Sans"/>
                <a:ea typeface="DM Sans"/>
                <a:cs typeface="DM Sans"/>
                <a:sym typeface="DM Sans"/>
              </a:rPr>
              <a:t>Proyección: escalable a otros tipos de organizaciones.</a:t>
            </a:r>
          </a:p>
          <a:p>
            <a:pPr algn="l">
              <a:lnSpc>
                <a:spcPts val="3496"/>
              </a:lnSpc>
            </a:pPr>
          </a:p>
        </p:txBody>
      </p:sp>
      <p:sp>
        <p:nvSpPr>
          <p:cNvPr name="Freeform 7" id="7"/>
          <p:cNvSpPr/>
          <p:nvPr/>
        </p:nvSpPr>
        <p:spPr>
          <a:xfrm flipH="false" flipV="false" rot="0">
            <a:off x="372615" y="156040"/>
            <a:ext cx="5180045" cy="1275586"/>
          </a:xfrm>
          <a:custGeom>
            <a:avLst/>
            <a:gdLst/>
            <a:ahLst/>
            <a:cxnLst/>
            <a:rect r="r" b="b" t="t" l="l"/>
            <a:pathLst>
              <a:path h="1275586" w="5180045">
                <a:moveTo>
                  <a:pt x="0" y="0"/>
                </a:moveTo>
                <a:lnTo>
                  <a:pt x="5180045" y="0"/>
                </a:lnTo>
                <a:lnTo>
                  <a:pt x="5180045" y="1275586"/>
                </a:lnTo>
                <a:lnTo>
                  <a:pt x="0" y="1275586"/>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1157045" y="1575068"/>
            <a:ext cx="7986955" cy="1128500"/>
          </a:xfrm>
          <a:prstGeom prst="rect">
            <a:avLst/>
          </a:prstGeom>
        </p:spPr>
        <p:txBody>
          <a:bodyPr anchor="t" rtlCol="false" tIns="0" lIns="0" bIns="0" rIns="0">
            <a:spAutoFit/>
          </a:bodyPr>
          <a:lstStyle/>
          <a:p>
            <a:pPr algn="l">
              <a:lnSpc>
                <a:spcPts val="9239"/>
              </a:lnSpc>
            </a:pPr>
            <a:r>
              <a:rPr lang="en-US" b="true" sz="6695" spc="656">
                <a:solidFill>
                  <a:srgbClr val="FFFFFF"/>
                </a:solidFill>
                <a:latin typeface="Oswald Bold"/>
                <a:ea typeface="Oswald Bold"/>
                <a:cs typeface="Oswald Bold"/>
                <a:sym typeface="Oswald Bold"/>
              </a:rPr>
              <a:t>METODOLOGÍA</a:t>
            </a:r>
          </a:p>
        </p:txBody>
      </p:sp>
      <p:sp>
        <p:nvSpPr>
          <p:cNvPr name="TextBox 3" id="3"/>
          <p:cNvSpPr txBox="true"/>
          <p:nvPr/>
        </p:nvSpPr>
        <p:spPr>
          <a:xfrm rot="0">
            <a:off x="276559" y="3438779"/>
            <a:ext cx="7380092" cy="4480586"/>
          </a:xfrm>
          <a:prstGeom prst="rect">
            <a:avLst/>
          </a:prstGeom>
        </p:spPr>
        <p:txBody>
          <a:bodyPr anchor="t" rtlCol="false" tIns="0" lIns="0" bIns="0" rIns="0">
            <a:spAutoFit/>
          </a:bodyPr>
          <a:lstStyle/>
          <a:p>
            <a:pPr algn="l">
              <a:lnSpc>
                <a:spcPts val="2750"/>
              </a:lnSpc>
            </a:pPr>
            <a:r>
              <a:rPr lang="en-US" sz="1992" spc="195">
                <a:solidFill>
                  <a:srgbClr val="F5FFF5"/>
                </a:solidFill>
                <a:latin typeface="DM Sans"/>
                <a:ea typeface="DM Sans"/>
                <a:cs typeface="DM Sans"/>
                <a:sym typeface="DM Sans"/>
              </a:rPr>
              <a:t>Metodología</a:t>
            </a:r>
          </a:p>
          <a:p>
            <a:pPr algn="l" marL="430288" indent="-215144" lvl="1">
              <a:lnSpc>
                <a:spcPts val="2750"/>
              </a:lnSpc>
              <a:buFont typeface="Arial"/>
              <a:buChar char="•"/>
            </a:pPr>
            <a:r>
              <a:rPr lang="en-US" sz="1992" spc="195">
                <a:solidFill>
                  <a:srgbClr val="F5FFF5"/>
                </a:solidFill>
                <a:latin typeface="DM Sans"/>
                <a:ea typeface="DM Sans"/>
                <a:cs typeface="DM Sans"/>
                <a:sym typeface="DM Sans"/>
              </a:rPr>
              <a:t>Enf</a:t>
            </a:r>
            <a:r>
              <a:rPr lang="en-US" sz="1992" spc="195">
                <a:solidFill>
                  <a:srgbClr val="F5FFF5"/>
                </a:solidFill>
                <a:latin typeface="DM Sans"/>
                <a:ea typeface="DM Sans"/>
                <a:cs typeface="DM Sans"/>
                <a:sym typeface="DM Sans"/>
              </a:rPr>
              <a:t>oque Ágil (Scrum/Kanban):</a:t>
            </a:r>
          </a:p>
          <a:p>
            <a:pPr algn="l" marL="860575" indent="-286858" lvl="2">
              <a:lnSpc>
                <a:spcPts val="2750"/>
              </a:lnSpc>
              <a:buFont typeface="Arial"/>
              <a:buChar char="⚬"/>
            </a:pPr>
            <a:r>
              <a:rPr lang="en-US" sz="1992" spc="195">
                <a:solidFill>
                  <a:srgbClr val="F5FFF5"/>
                </a:solidFill>
                <a:latin typeface="DM Sans"/>
                <a:ea typeface="DM Sans"/>
                <a:cs typeface="DM Sans"/>
                <a:sym typeface="DM Sans"/>
              </a:rPr>
              <a:t>Iteraciones cortas (sprints).</a:t>
            </a:r>
          </a:p>
          <a:p>
            <a:pPr algn="l" marL="860575" indent="-286858" lvl="2">
              <a:lnSpc>
                <a:spcPts val="2750"/>
              </a:lnSpc>
              <a:buFont typeface="Arial"/>
              <a:buChar char="⚬"/>
            </a:pPr>
            <a:r>
              <a:rPr lang="en-US" sz="1992" spc="195">
                <a:solidFill>
                  <a:srgbClr val="F5FFF5"/>
                </a:solidFill>
                <a:latin typeface="DM Sans"/>
                <a:ea typeface="DM Sans"/>
                <a:cs typeface="DM Sans"/>
                <a:sym typeface="DM Sans"/>
              </a:rPr>
              <a:t>Priorización de funcionalidades básicas primero (MVP).</a:t>
            </a:r>
          </a:p>
          <a:p>
            <a:pPr algn="l" marL="860575" indent="-286858" lvl="2">
              <a:lnSpc>
                <a:spcPts val="2750"/>
              </a:lnSpc>
              <a:buFont typeface="Arial"/>
              <a:buChar char="⚬"/>
            </a:pPr>
            <a:r>
              <a:rPr lang="en-US" sz="1992" spc="195">
                <a:solidFill>
                  <a:srgbClr val="F5FFF5"/>
                </a:solidFill>
                <a:latin typeface="DM Sans"/>
                <a:ea typeface="DM Sans"/>
                <a:cs typeface="DM Sans"/>
                <a:sym typeface="DM Sans"/>
              </a:rPr>
              <a:t>Retroalimentación y mejoras continuas.</a:t>
            </a:r>
          </a:p>
          <a:p>
            <a:pPr algn="l" marL="430288" indent="-215144" lvl="1">
              <a:lnSpc>
                <a:spcPts val="2750"/>
              </a:lnSpc>
              <a:buFont typeface="Arial"/>
              <a:buChar char="•"/>
            </a:pPr>
            <a:r>
              <a:rPr lang="en-US" sz="1992" spc="195">
                <a:solidFill>
                  <a:srgbClr val="F5FFF5"/>
                </a:solidFill>
                <a:latin typeface="DM Sans"/>
                <a:ea typeface="DM Sans"/>
                <a:cs typeface="DM Sans"/>
                <a:sym typeface="DM Sans"/>
              </a:rPr>
              <a:t>Fases de trabajo:</a:t>
            </a:r>
          </a:p>
          <a:p>
            <a:pPr algn="l" marL="860575" indent="-286858" lvl="2">
              <a:lnSpc>
                <a:spcPts val="2750"/>
              </a:lnSpc>
              <a:buAutoNum type="alphaLcPeriod" startAt="1"/>
            </a:pPr>
            <a:r>
              <a:rPr lang="en-US" sz="1992" spc="195">
                <a:solidFill>
                  <a:srgbClr val="F5FFF5"/>
                </a:solidFill>
                <a:latin typeface="DM Sans"/>
                <a:ea typeface="DM Sans"/>
                <a:cs typeface="DM Sans"/>
                <a:sym typeface="DM Sans"/>
              </a:rPr>
              <a:t>Desarrollo del sistema base (CRUD de inventario y usuarios).</a:t>
            </a:r>
          </a:p>
          <a:p>
            <a:pPr algn="l" marL="860575" indent="-286858" lvl="2">
              <a:lnSpc>
                <a:spcPts val="2750"/>
              </a:lnSpc>
              <a:buAutoNum type="alphaLcPeriod" startAt="1"/>
            </a:pPr>
            <a:r>
              <a:rPr lang="en-US" sz="1992" spc="195">
                <a:solidFill>
                  <a:srgbClr val="F5FFF5"/>
                </a:solidFill>
                <a:latin typeface="DM Sans"/>
                <a:ea typeface="DM Sans"/>
                <a:cs typeface="DM Sans"/>
                <a:sym typeface="DM Sans"/>
              </a:rPr>
              <a:t>Integración de reportes y estadísticas.</a:t>
            </a:r>
          </a:p>
          <a:p>
            <a:pPr algn="l" marL="860575" indent="-286858" lvl="2">
              <a:lnSpc>
                <a:spcPts val="2750"/>
              </a:lnSpc>
              <a:buAutoNum type="alphaLcPeriod" startAt="1"/>
            </a:pPr>
            <a:r>
              <a:rPr lang="en-US" sz="1992" spc="195">
                <a:solidFill>
                  <a:srgbClr val="F5FFF5"/>
                </a:solidFill>
                <a:latin typeface="DM Sans"/>
                <a:ea typeface="DM Sans"/>
                <a:cs typeface="DM Sans"/>
                <a:sym typeface="DM Sans"/>
              </a:rPr>
              <a:t>Implementación del módulo de Machine Learning.</a:t>
            </a:r>
          </a:p>
          <a:p>
            <a:pPr algn="l">
              <a:lnSpc>
                <a:spcPts val="2750"/>
              </a:lnSpc>
            </a:pPr>
          </a:p>
        </p:txBody>
      </p:sp>
      <p:grpSp>
        <p:nvGrpSpPr>
          <p:cNvPr name="Group 4" id="4"/>
          <p:cNvGrpSpPr/>
          <p:nvPr/>
        </p:nvGrpSpPr>
        <p:grpSpPr>
          <a:xfrm rot="0">
            <a:off x="9779752" y="992901"/>
            <a:ext cx="1392935" cy="1392935"/>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BFB"/>
            </a:solidFill>
            <a:ln cap="sq">
              <a:noFill/>
              <a:prstDash val="solid"/>
              <a:miter/>
            </a:ln>
          </p:spPr>
        </p:sp>
        <p:sp>
          <p:nvSpPr>
            <p:cNvPr name="TextBox 6" id="6"/>
            <p:cNvSpPr txBox="true"/>
            <p:nvPr/>
          </p:nvSpPr>
          <p:spPr>
            <a:xfrm>
              <a:off x="76200" y="-19050"/>
              <a:ext cx="660400" cy="755650"/>
            </a:xfrm>
            <a:prstGeom prst="rect">
              <a:avLst/>
            </a:prstGeom>
          </p:spPr>
          <p:txBody>
            <a:bodyPr anchor="ctr" rtlCol="false" tIns="50800" lIns="50800" bIns="50800" rIns="50800"/>
            <a:lstStyle/>
            <a:p>
              <a:pPr algn="ctr" marL="0" indent="0" lvl="1">
                <a:lnSpc>
                  <a:spcPts val="7623"/>
                </a:lnSpc>
                <a:spcBef>
                  <a:spcPct val="0"/>
                </a:spcBef>
              </a:pPr>
              <a:r>
                <a:rPr lang="en-US" b="true" sz="5524" spc="541" strike="noStrike" u="none">
                  <a:solidFill>
                    <a:srgbClr val="100F0D"/>
                  </a:solidFill>
                  <a:latin typeface="DM Sans Bold"/>
                  <a:ea typeface="DM Sans Bold"/>
                  <a:cs typeface="DM Sans Bold"/>
                  <a:sym typeface="DM Sans Bold"/>
                </a:rPr>
                <a:t>1</a:t>
              </a:r>
            </a:p>
          </p:txBody>
        </p:sp>
      </p:grpSp>
      <p:grpSp>
        <p:nvGrpSpPr>
          <p:cNvPr name="Group 7" id="7"/>
          <p:cNvGrpSpPr/>
          <p:nvPr/>
        </p:nvGrpSpPr>
        <p:grpSpPr>
          <a:xfrm rot="0">
            <a:off x="9779752" y="2913952"/>
            <a:ext cx="1392935" cy="1392935"/>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BFB"/>
            </a:solidFill>
            <a:ln cap="sq">
              <a:noFill/>
              <a:prstDash val="solid"/>
              <a:miter/>
            </a:ln>
          </p:spPr>
        </p:sp>
        <p:sp>
          <p:nvSpPr>
            <p:cNvPr name="TextBox 9" id="9"/>
            <p:cNvSpPr txBox="true"/>
            <p:nvPr/>
          </p:nvSpPr>
          <p:spPr>
            <a:xfrm>
              <a:off x="76200" y="-19050"/>
              <a:ext cx="660400" cy="755650"/>
            </a:xfrm>
            <a:prstGeom prst="rect">
              <a:avLst/>
            </a:prstGeom>
          </p:spPr>
          <p:txBody>
            <a:bodyPr anchor="ctr" rtlCol="false" tIns="50800" lIns="50800" bIns="50800" rIns="50800"/>
            <a:lstStyle/>
            <a:p>
              <a:pPr algn="ctr" marL="0" indent="0" lvl="1">
                <a:lnSpc>
                  <a:spcPts val="7623"/>
                </a:lnSpc>
                <a:spcBef>
                  <a:spcPct val="0"/>
                </a:spcBef>
              </a:pPr>
              <a:r>
                <a:rPr lang="en-US" b="true" sz="5524" spc="541" strike="noStrike" u="none">
                  <a:solidFill>
                    <a:srgbClr val="100F0D"/>
                  </a:solidFill>
                  <a:latin typeface="DM Sans Bold"/>
                  <a:ea typeface="DM Sans Bold"/>
                  <a:cs typeface="DM Sans Bold"/>
                  <a:sym typeface="DM Sans Bold"/>
                </a:rPr>
                <a:t>2</a:t>
              </a:r>
            </a:p>
          </p:txBody>
        </p:sp>
      </p:grpSp>
      <p:grpSp>
        <p:nvGrpSpPr>
          <p:cNvPr name="Group 10" id="10"/>
          <p:cNvGrpSpPr/>
          <p:nvPr/>
        </p:nvGrpSpPr>
        <p:grpSpPr>
          <a:xfrm rot="0">
            <a:off x="9779752" y="5143500"/>
            <a:ext cx="1392935" cy="139293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BFB"/>
            </a:solidFill>
          </p:spPr>
        </p:sp>
        <p:sp>
          <p:nvSpPr>
            <p:cNvPr name="TextBox 12" id="12"/>
            <p:cNvSpPr txBox="true"/>
            <p:nvPr/>
          </p:nvSpPr>
          <p:spPr>
            <a:xfrm>
              <a:off x="76200" y="-19050"/>
              <a:ext cx="660400" cy="755650"/>
            </a:xfrm>
            <a:prstGeom prst="rect">
              <a:avLst/>
            </a:prstGeom>
          </p:spPr>
          <p:txBody>
            <a:bodyPr anchor="ctr" rtlCol="false" tIns="50800" lIns="50800" bIns="50800" rIns="50800"/>
            <a:lstStyle/>
            <a:p>
              <a:pPr algn="ctr" marL="0" indent="0" lvl="1">
                <a:lnSpc>
                  <a:spcPts val="7623"/>
                </a:lnSpc>
                <a:spcBef>
                  <a:spcPct val="0"/>
                </a:spcBef>
              </a:pPr>
              <a:r>
                <a:rPr lang="en-US" b="true" sz="5524" spc="541">
                  <a:solidFill>
                    <a:srgbClr val="100F0D"/>
                  </a:solidFill>
                  <a:latin typeface="DM Sans Bold"/>
                  <a:ea typeface="DM Sans Bold"/>
                  <a:cs typeface="DM Sans Bold"/>
                  <a:sym typeface="DM Sans Bold"/>
                </a:rPr>
                <a:t>3</a:t>
              </a:r>
            </a:p>
          </p:txBody>
        </p:sp>
      </p:grpSp>
      <p:grpSp>
        <p:nvGrpSpPr>
          <p:cNvPr name="Group 13" id="13"/>
          <p:cNvGrpSpPr/>
          <p:nvPr/>
        </p:nvGrpSpPr>
        <p:grpSpPr>
          <a:xfrm rot="0">
            <a:off x="9779752" y="7374635"/>
            <a:ext cx="1392935" cy="139293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BFB"/>
            </a:solidFill>
            <a:ln cap="sq">
              <a:noFill/>
              <a:prstDash val="solid"/>
              <a:miter/>
            </a:ln>
          </p:spPr>
        </p:sp>
        <p:sp>
          <p:nvSpPr>
            <p:cNvPr name="TextBox 15" id="15"/>
            <p:cNvSpPr txBox="true"/>
            <p:nvPr/>
          </p:nvSpPr>
          <p:spPr>
            <a:xfrm>
              <a:off x="76200" y="-19050"/>
              <a:ext cx="660400" cy="755650"/>
            </a:xfrm>
            <a:prstGeom prst="rect">
              <a:avLst/>
            </a:prstGeom>
          </p:spPr>
          <p:txBody>
            <a:bodyPr anchor="ctr" rtlCol="false" tIns="50800" lIns="50800" bIns="50800" rIns="50800"/>
            <a:lstStyle/>
            <a:p>
              <a:pPr algn="ctr" marL="0" indent="0" lvl="1">
                <a:lnSpc>
                  <a:spcPts val="7623"/>
                </a:lnSpc>
                <a:spcBef>
                  <a:spcPct val="0"/>
                </a:spcBef>
              </a:pPr>
              <a:r>
                <a:rPr lang="en-US" b="true" sz="5524" spc="541" strike="noStrike" u="none">
                  <a:solidFill>
                    <a:srgbClr val="100F0D"/>
                  </a:solidFill>
                  <a:latin typeface="DM Sans Bold"/>
                  <a:ea typeface="DM Sans Bold"/>
                  <a:cs typeface="DM Sans Bold"/>
                  <a:sym typeface="DM Sans Bold"/>
                </a:rPr>
                <a:t>4</a:t>
              </a:r>
            </a:p>
          </p:txBody>
        </p:sp>
      </p:grpSp>
      <p:sp>
        <p:nvSpPr>
          <p:cNvPr name="TextBox 16" id="16"/>
          <p:cNvSpPr txBox="true"/>
          <p:nvPr/>
        </p:nvSpPr>
        <p:spPr>
          <a:xfrm rot="0">
            <a:off x="1157045" y="2674532"/>
            <a:ext cx="7652877" cy="431214"/>
          </a:xfrm>
          <a:prstGeom prst="rect">
            <a:avLst/>
          </a:prstGeom>
        </p:spPr>
        <p:txBody>
          <a:bodyPr anchor="t" rtlCol="false" tIns="0" lIns="0" bIns="0" rIns="0">
            <a:spAutoFit/>
          </a:bodyPr>
          <a:lstStyle/>
          <a:p>
            <a:pPr algn="ctr">
              <a:lnSpc>
                <a:spcPts val="3533"/>
              </a:lnSpc>
              <a:spcBef>
                <a:spcPct val="0"/>
              </a:spcBef>
            </a:pPr>
            <a:r>
              <a:rPr lang="en-US" b="true" sz="2524" spc="146">
                <a:solidFill>
                  <a:srgbClr val="FFFFFF"/>
                </a:solidFill>
                <a:latin typeface="DM Sans Bold"/>
                <a:ea typeface="DM Sans Bold"/>
                <a:cs typeface="DM Sans Bold"/>
                <a:sym typeface="DM Sans Bold"/>
              </a:rPr>
              <a:t> Arquitectura del Sistema / Modelo de Datos</a:t>
            </a:r>
          </a:p>
        </p:txBody>
      </p:sp>
      <p:sp>
        <p:nvSpPr>
          <p:cNvPr name="Freeform 17" id="17"/>
          <p:cNvSpPr/>
          <p:nvPr/>
        </p:nvSpPr>
        <p:spPr>
          <a:xfrm flipH="false" flipV="false" rot="0">
            <a:off x="752474" y="156040"/>
            <a:ext cx="5180045" cy="1275586"/>
          </a:xfrm>
          <a:custGeom>
            <a:avLst/>
            <a:gdLst/>
            <a:ahLst/>
            <a:cxnLst/>
            <a:rect r="r" b="b" t="t" l="l"/>
            <a:pathLst>
              <a:path h="1275586" w="5180045">
                <a:moveTo>
                  <a:pt x="0" y="0"/>
                </a:moveTo>
                <a:lnTo>
                  <a:pt x="5180045" y="0"/>
                </a:lnTo>
                <a:lnTo>
                  <a:pt x="5180045" y="1275586"/>
                </a:lnTo>
                <a:lnTo>
                  <a:pt x="0" y="1275586"/>
                </a:lnTo>
                <a:lnTo>
                  <a:pt x="0" y="0"/>
                </a:lnTo>
                <a:close/>
              </a:path>
            </a:pathLst>
          </a:custGeom>
          <a:blipFill>
            <a:blip r:embed="rId2"/>
            <a:stretch>
              <a:fillRect l="0" t="0" r="0" b="0"/>
            </a:stretch>
          </a:blipFill>
        </p:spPr>
      </p:sp>
      <p:sp>
        <p:nvSpPr>
          <p:cNvPr name="TextBox 18" id="18"/>
          <p:cNvSpPr txBox="true"/>
          <p:nvPr/>
        </p:nvSpPr>
        <p:spPr>
          <a:xfrm rot="0">
            <a:off x="11303758" y="923964"/>
            <a:ext cx="5516012" cy="1461872"/>
          </a:xfrm>
          <a:prstGeom prst="rect">
            <a:avLst/>
          </a:prstGeom>
        </p:spPr>
        <p:txBody>
          <a:bodyPr anchor="t" rtlCol="false" tIns="0" lIns="0" bIns="0" rIns="0">
            <a:spAutoFit/>
          </a:bodyPr>
          <a:lstStyle/>
          <a:p>
            <a:pPr algn="l">
              <a:lnSpc>
                <a:spcPts val="2359"/>
              </a:lnSpc>
              <a:spcBef>
                <a:spcPct val="0"/>
              </a:spcBef>
            </a:pPr>
            <a:r>
              <a:rPr lang="en-US" b="true" sz="1685" spc="97">
                <a:solidFill>
                  <a:srgbClr val="FFFFFF"/>
                </a:solidFill>
                <a:latin typeface="DM Sans Bold"/>
                <a:ea typeface="DM Sans Bold"/>
                <a:cs typeface="DM Sans Bold"/>
                <a:sym typeface="DM Sans Bold"/>
              </a:rPr>
              <a:t>Frontend (interfaz de usuario):</a:t>
            </a:r>
          </a:p>
          <a:p>
            <a:pPr algn="l" marL="363860" indent="-181930" lvl="1">
              <a:lnSpc>
                <a:spcPts val="2359"/>
              </a:lnSpc>
              <a:buFont typeface="Arial"/>
              <a:buChar char="•"/>
            </a:pPr>
            <a:r>
              <a:rPr lang="en-US" b="true" sz="1685" spc="97">
                <a:solidFill>
                  <a:srgbClr val="FFFFFF"/>
                </a:solidFill>
                <a:latin typeface="DM Sans Bold"/>
                <a:ea typeface="DM Sans Bold"/>
                <a:cs typeface="DM Sans Bold"/>
                <a:sym typeface="DM Sans Bold"/>
              </a:rPr>
              <a:t>Aplicación web responsiva.</a:t>
            </a:r>
          </a:p>
          <a:p>
            <a:pPr algn="l" marL="363860" indent="-181930" lvl="1">
              <a:lnSpc>
                <a:spcPts val="2359"/>
              </a:lnSpc>
              <a:buFont typeface="Arial"/>
              <a:buChar char="•"/>
            </a:pPr>
            <a:r>
              <a:rPr lang="en-US" b="true" sz="1685" spc="97">
                <a:solidFill>
                  <a:srgbClr val="FFFFFF"/>
                </a:solidFill>
                <a:latin typeface="DM Sans Bold"/>
                <a:ea typeface="DM Sans Bold"/>
                <a:cs typeface="DM Sans Bold"/>
                <a:sym typeface="DM Sans Bold"/>
              </a:rPr>
              <a:t>Funcionalidades: login, gestión de inventario, reportes, visualización de predicciones.</a:t>
            </a:r>
          </a:p>
        </p:txBody>
      </p:sp>
      <p:sp>
        <p:nvSpPr>
          <p:cNvPr name="TextBox 19" id="19"/>
          <p:cNvSpPr txBox="true"/>
          <p:nvPr/>
        </p:nvSpPr>
        <p:spPr>
          <a:xfrm rot="0">
            <a:off x="11303758" y="3069706"/>
            <a:ext cx="6822423" cy="1052852"/>
          </a:xfrm>
          <a:prstGeom prst="rect">
            <a:avLst/>
          </a:prstGeom>
        </p:spPr>
        <p:txBody>
          <a:bodyPr anchor="t" rtlCol="false" tIns="0" lIns="0" bIns="0" rIns="0">
            <a:spAutoFit/>
          </a:bodyPr>
          <a:lstStyle/>
          <a:p>
            <a:pPr algn="l">
              <a:lnSpc>
                <a:spcPts val="2096"/>
              </a:lnSpc>
              <a:spcBef>
                <a:spcPct val="0"/>
              </a:spcBef>
            </a:pPr>
            <a:r>
              <a:rPr lang="en-US" b="true" sz="1497" spc="86">
                <a:solidFill>
                  <a:srgbClr val="FFFFFF"/>
                </a:solidFill>
                <a:latin typeface="DM Sans Bold"/>
                <a:ea typeface="DM Sans Bold"/>
                <a:cs typeface="DM Sans Bold"/>
                <a:sym typeface="DM Sans Bold"/>
              </a:rPr>
              <a:t>Backend (lógica de negocio):</a:t>
            </a:r>
          </a:p>
          <a:p>
            <a:pPr algn="l" marL="323271" indent="-161635" lvl="1">
              <a:lnSpc>
                <a:spcPts val="2096"/>
              </a:lnSpc>
              <a:buFont typeface="Arial"/>
              <a:buChar char="•"/>
            </a:pPr>
            <a:r>
              <a:rPr lang="en-US" b="true" sz="1497" spc="86">
                <a:solidFill>
                  <a:srgbClr val="FFFFFF"/>
                </a:solidFill>
                <a:latin typeface="DM Sans Bold"/>
                <a:ea typeface="DM Sans Bold"/>
                <a:cs typeface="DM Sans Bold"/>
                <a:sym typeface="DM Sans Bold"/>
              </a:rPr>
              <a:t>API REST (ejemplo en Node.js, Django ).</a:t>
            </a:r>
          </a:p>
          <a:p>
            <a:pPr algn="l" marL="323271" indent="-161635" lvl="1">
              <a:lnSpc>
                <a:spcPts val="2096"/>
              </a:lnSpc>
              <a:buFont typeface="Arial"/>
              <a:buChar char="•"/>
            </a:pPr>
            <a:r>
              <a:rPr lang="en-US" b="true" sz="1497" spc="86">
                <a:solidFill>
                  <a:srgbClr val="FFFFFF"/>
                </a:solidFill>
                <a:latin typeface="DM Sans Bold"/>
                <a:ea typeface="DM Sans Bold"/>
                <a:cs typeface="DM Sans Bold"/>
                <a:sym typeface="DM Sans Bold"/>
              </a:rPr>
              <a:t>Manejo de operaciones CRUD.</a:t>
            </a:r>
          </a:p>
          <a:p>
            <a:pPr algn="l" marL="323271" indent="-161635" lvl="1">
              <a:lnSpc>
                <a:spcPts val="2096"/>
              </a:lnSpc>
              <a:buFont typeface="Arial"/>
              <a:buChar char="•"/>
            </a:pPr>
            <a:r>
              <a:rPr lang="en-US" b="true" sz="1497" spc="86">
                <a:solidFill>
                  <a:srgbClr val="FFFFFF"/>
                </a:solidFill>
                <a:latin typeface="DM Sans Bold"/>
                <a:ea typeface="DM Sans Bold"/>
                <a:cs typeface="DM Sans Bold"/>
                <a:sym typeface="DM Sans Bold"/>
              </a:rPr>
              <a:t>Validaciones y reglas de negocio (ejemplo: alerta si stock bajo).</a:t>
            </a:r>
          </a:p>
        </p:txBody>
      </p:sp>
      <p:sp>
        <p:nvSpPr>
          <p:cNvPr name="TextBox 20" id="20"/>
          <p:cNvSpPr txBox="true"/>
          <p:nvPr/>
        </p:nvSpPr>
        <p:spPr>
          <a:xfrm rot="0">
            <a:off x="11457582" y="4884787"/>
            <a:ext cx="4395303" cy="1881786"/>
          </a:xfrm>
          <a:prstGeom prst="rect">
            <a:avLst/>
          </a:prstGeom>
        </p:spPr>
        <p:txBody>
          <a:bodyPr anchor="t" rtlCol="false" tIns="0" lIns="0" bIns="0" rIns="0">
            <a:spAutoFit/>
          </a:bodyPr>
          <a:lstStyle/>
          <a:p>
            <a:pPr algn="l">
              <a:lnSpc>
                <a:spcPts val="2133"/>
              </a:lnSpc>
              <a:spcBef>
                <a:spcPct val="0"/>
              </a:spcBef>
            </a:pPr>
            <a:r>
              <a:rPr lang="en-US" b="true" sz="1523" spc="88">
                <a:solidFill>
                  <a:srgbClr val="FFFFFF"/>
                </a:solidFill>
                <a:latin typeface="DM Sans Bold"/>
                <a:ea typeface="DM Sans Bold"/>
                <a:cs typeface="DM Sans Bold"/>
                <a:sym typeface="DM Sans Bold"/>
              </a:rPr>
              <a:t>Base de Datos (persistencia):</a:t>
            </a:r>
          </a:p>
          <a:p>
            <a:pPr algn="l" marL="328988" indent="-164494" lvl="1">
              <a:lnSpc>
                <a:spcPts val="2133"/>
              </a:lnSpc>
              <a:buFont typeface="Arial"/>
              <a:buChar char="•"/>
            </a:pPr>
            <a:r>
              <a:rPr lang="en-US" b="true" sz="1523" spc="88">
                <a:solidFill>
                  <a:srgbClr val="FFFFFF"/>
                </a:solidFill>
                <a:latin typeface="DM Sans Bold"/>
                <a:ea typeface="DM Sans Bold"/>
                <a:cs typeface="DM Sans Bold"/>
                <a:sym typeface="DM Sans Bold"/>
              </a:rPr>
              <a:t>Relacional (MySQL ) .</a:t>
            </a:r>
          </a:p>
          <a:p>
            <a:pPr algn="l" marL="328988" indent="-164494" lvl="1">
              <a:lnSpc>
                <a:spcPts val="2133"/>
              </a:lnSpc>
              <a:buFont typeface="Arial"/>
              <a:buChar char="•"/>
            </a:pPr>
            <a:r>
              <a:rPr lang="en-US" b="true" sz="1523" spc="88">
                <a:solidFill>
                  <a:srgbClr val="FFFFFF"/>
                </a:solidFill>
                <a:latin typeface="DM Sans Bold"/>
                <a:ea typeface="DM Sans Bold"/>
                <a:cs typeface="DM Sans Bold"/>
                <a:sym typeface="DM Sans Bold"/>
              </a:rPr>
              <a:t>Tablas principales</a:t>
            </a:r>
          </a:p>
          <a:p>
            <a:pPr algn="l" marL="328988" indent="-164494" lvl="1">
              <a:lnSpc>
                <a:spcPts val="2133"/>
              </a:lnSpc>
              <a:buFont typeface="Arial"/>
              <a:buChar char="•"/>
            </a:pPr>
            <a:r>
              <a:rPr lang="en-US" b="true" sz="1523" spc="88">
                <a:solidFill>
                  <a:srgbClr val="FFFFFF"/>
                </a:solidFill>
                <a:latin typeface="DM Sans Bold"/>
                <a:ea typeface="DM Sans Bold"/>
                <a:cs typeface="DM Sans Bold"/>
                <a:sym typeface="DM Sans Bold"/>
              </a:rPr>
              <a:t>Usuarios</a:t>
            </a:r>
          </a:p>
          <a:p>
            <a:pPr algn="l" marL="328988" indent="-164494" lvl="1">
              <a:lnSpc>
                <a:spcPts val="2133"/>
              </a:lnSpc>
              <a:buFont typeface="Arial"/>
              <a:buChar char="•"/>
            </a:pPr>
            <a:r>
              <a:rPr lang="en-US" b="true" sz="1523" spc="88">
                <a:solidFill>
                  <a:srgbClr val="FFFFFF"/>
                </a:solidFill>
                <a:latin typeface="DM Sans Bold"/>
                <a:ea typeface="DM Sans Bold"/>
                <a:cs typeface="DM Sans Bold"/>
                <a:sym typeface="DM Sans Bold"/>
              </a:rPr>
              <a:t>Productos </a:t>
            </a:r>
          </a:p>
          <a:p>
            <a:pPr algn="l" marL="328988" indent="-164494" lvl="1">
              <a:lnSpc>
                <a:spcPts val="2133"/>
              </a:lnSpc>
              <a:buFont typeface="Arial"/>
              <a:buChar char="•"/>
            </a:pPr>
            <a:r>
              <a:rPr lang="en-US" b="true" sz="1523" spc="88">
                <a:solidFill>
                  <a:srgbClr val="FFFFFF"/>
                </a:solidFill>
                <a:latin typeface="DM Sans Bold"/>
                <a:ea typeface="DM Sans Bold"/>
                <a:cs typeface="DM Sans Bold"/>
                <a:sym typeface="DM Sans Bold"/>
              </a:rPr>
              <a:t>Ventas/Movimientos </a:t>
            </a:r>
          </a:p>
          <a:p>
            <a:pPr algn="l" marL="328988" indent="-164494" lvl="1">
              <a:lnSpc>
                <a:spcPts val="2133"/>
              </a:lnSpc>
              <a:buFont typeface="Arial"/>
              <a:buChar char="•"/>
            </a:pPr>
            <a:r>
              <a:rPr lang="en-US" b="true" sz="1523" spc="88">
                <a:solidFill>
                  <a:srgbClr val="FFFFFF"/>
                </a:solidFill>
                <a:latin typeface="DM Sans Bold"/>
                <a:ea typeface="DM Sans Bold"/>
                <a:cs typeface="DM Sans Bold"/>
                <a:sym typeface="DM Sans Bold"/>
              </a:rPr>
              <a:t>Predicciones </a:t>
            </a:r>
          </a:p>
        </p:txBody>
      </p:sp>
      <p:sp>
        <p:nvSpPr>
          <p:cNvPr name="TextBox 21" id="21"/>
          <p:cNvSpPr txBox="true"/>
          <p:nvPr/>
        </p:nvSpPr>
        <p:spPr>
          <a:xfrm rot="0">
            <a:off x="11303758" y="7452373"/>
            <a:ext cx="5146867" cy="1241124"/>
          </a:xfrm>
          <a:prstGeom prst="rect">
            <a:avLst/>
          </a:prstGeom>
        </p:spPr>
        <p:txBody>
          <a:bodyPr anchor="t" rtlCol="false" tIns="0" lIns="0" bIns="0" rIns="0">
            <a:spAutoFit/>
          </a:bodyPr>
          <a:lstStyle/>
          <a:p>
            <a:pPr algn="l">
              <a:lnSpc>
                <a:spcPts val="1970"/>
              </a:lnSpc>
              <a:spcBef>
                <a:spcPct val="0"/>
              </a:spcBef>
            </a:pPr>
            <a:r>
              <a:rPr lang="en-US" b="true" sz="1407" spc="81">
                <a:solidFill>
                  <a:srgbClr val="FFFFFF"/>
                </a:solidFill>
                <a:latin typeface="DM Sans Bold"/>
                <a:ea typeface="DM Sans Bold"/>
                <a:cs typeface="DM Sans Bold"/>
                <a:sym typeface="DM Sans Bold"/>
              </a:rPr>
              <a:t>Módulo de Estadísticas / Reportes:</a:t>
            </a:r>
          </a:p>
          <a:p>
            <a:pPr algn="l" marL="303896" indent="-151948" lvl="1">
              <a:lnSpc>
                <a:spcPts val="1970"/>
              </a:lnSpc>
              <a:buFont typeface="Arial"/>
              <a:buChar char="•"/>
            </a:pPr>
            <a:r>
              <a:rPr lang="en-US" b="true" sz="1407" spc="81">
                <a:solidFill>
                  <a:srgbClr val="FFFFFF"/>
                </a:solidFill>
                <a:latin typeface="DM Sans Bold"/>
                <a:ea typeface="DM Sans Bold"/>
                <a:cs typeface="DM Sans Bold"/>
                <a:sym typeface="DM Sans Bold"/>
              </a:rPr>
              <a:t>Gráficos de ventas por mes, stock disponible, productos más vendidos.</a:t>
            </a:r>
          </a:p>
          <a:p>
            <a:pPr algn="l" marL="303896" indent="-151948" lvl="1">
              <a:lnSpc>
                <a:spcPts val="1970"/>
              </a:lnSpc>
              <a:buFont typeface="Arial"/>
              <a:buChar char="•"/>
            </a:pPr>
            <a:r>
              <a:rPr lang="en-US" b="true" sz="1407" spc="81">
                <a:solidFill>
                  <a:srgbClr val="FFFFFF"/>
                </a:solidFill>
                <a:latin typeface="DM Sans Bold"/>
                <a:ea typeface="DM Sans Bold"/>
                <a:cs typeface="DM Sans Bold"/>
                <a:sym typeface="DM Sans Bold"/>
              </a:rPr>
              <a:t>Alertas automáticas de quiebre de stock.</a:t>
            </a:r>
          </a:p>
          <a:p>
            <a:pPr algn="l">
              <a:lnSpc>
                <a:spcPts val="1970"/>
              </a:lnSpc>
            </a:pPr>
          </a:p>
        </p:txBody>
      </p:sp>
      <p:sp>
        <p:nvSpPr>
          <p:cNvPr name="TextBox 22" id="22"/>
          <p:cNvSpPr txBox="true"/>
          <p:nvPr/>
        </p:nvSpPr>
        <p:spPr>
          <a:xfrm rot="0">
            <a:off x="2356925" y="8271790"/>
            <a:ext cx="9803396" cy="1672925"/>
          </a:xfrm>
          <a:prstGeom prst="rect">
            <a:avLst/>
          </a:prstGeom>
        </p:spPr>
        <p:txBody>
          <a:bodyPr anchor="t" rtlCol="false" tIns="0" lIns="0" bIns="0" rIns="0">
            <a:spAutoFit/>
          </a:bodyPr>
          <a:lstStyle/>
          <a:p>
            <a:pPr algn="l">
              <a:lnSpc>
                <a:spcPts val="2203"/>
              </a:lnSpc>
              <a:spcBef>
                <a:spcPct val="0"/>
              </a:spcBef>
            </a:pPr>
            <a:r>
              <a:rPr lang="en-US" b="true" sz="1573" spc="91">
                <a:solidFill>
                  <a:srgbClr val="FFFFFF"/>
                </a:solidFill>
                <a:latin typeface="DM Sans Bold"/>
                <a:ea typeface="DM Sans Bold"/>
                <a:cs typeface="DM Sans Bold"/>
                <a:sym typeface="DM Sans Bold"/>
              </a:rPr>
              <a:t>Módulo de Machine Learning (Analítica Predictiva):</a:t>
            </a:r>
          </a:p>
          <a:p>
            <a:pPr algn="l" marL="339771" indent="-169886" lvl="1">
              <a:lnSpc>
                <a:spcPts val="2203"/>
              </a:lnSpc>
              <a:buFont typeface="Arial"/>
              <a:buChar char="•"/>
            </a:pPr>
            <a:r>
              <a:rPr lang="en-US" b="true" sz="1573" spc="91">
                <a:solidFill>
                  <a:srgbClr val="FFFFFF"/>
                </a:solidFill>
                <a:latin typeface="DM Sans Bold"/>
                <a:ea typeface="DM Sans Bold"/>
                <a:cs typeface="DM Sans Bold"/>
                <a:sym typeface="DM Sans Bold"/>
              </a:rPr>
              <a:t>Se entrena con datos históricos de ventas.</a:t>
            </a:r>
          </a:p>
          <a:p>
            <a:pPr algn="l" marL="339771" indent="-169886" lvl="1">
              <a:lnSpc>
                <a:spcPts val="2203"/>
              </a:lnSpc>
              <a:buFont typeface="Arial"/>
              <a:buChar char="•"/>
            </a:pPr>
            <a:r>
              <a:rPr lang="en-US" b="true" sz="1573" spc="91">
                <a:solidFill>
                  <a:srgbClr val="FFFFFF"/>
                </a:solidFill>
                <a:latin typeface="DM Sans Bold"/>
                <a:ea typeface="DM Sans Bold"/>
                <a:cs typeface="DM Sans Bold"/>
                <a:sym typeface="DM Sans Bold"/>
              </a:rPr>
              <a:t>Técnicas posibles:</a:t>
            </a:r>
          </a:p>
          <a:p>
            <a:pPr algn="l" marL="339771" indent="-169886" lvl="1">
              <a:lnSpc>
                <a:spcPts val="2203"/>
              </a:lnSpc>
              <a:buFont typeface="Arial"/>
              <a:buChar char="•"/>
            </a:pPr>
            <a:r>
              <a:rPr lang="en-US" b="true" sz="1573" spc="91">
                <a:solidFill>
                  <a:srgbClr val="FFFFFF"/>
                </a:solidFill>
                <a:latin typeface="DM Sans Bold"/>
                <a:ea typeface="DM Sans Bold"/>
                <a:cs typeface="DM Sans Bold"/>
                <a:sym typeface="DM Sans Bold"/>
              </a:rPr>
              <a:t>Regresión lineal / ARIMA → predicción de demanda.</a:t>
            </a:r>
          </a:p>
          <a:p>
            <a:pPr algn="l" marL="339771" indent="-169886" lvl="1">
              <a:lnSpc>
                <a:spcPts val="2203"/>
              </a:lnSpc>
              <a:buFont typeface="Arial"/>
              <a:buChar char="•"/>
            </a:pPr>
            <a:r>
              <a:rPr lang="en-US" b="true" sz="1573" spc="91">
                <a:solidFill>
                  <a:srgbClr val="FFFFFF"/>
                </a:solidFill>
                <a:latin typeface="DM Sans Bold"/>
                <a:ea typeface="DM Sans Bold"/>
                <a:cs typeface="DM Sans Bold"/>
                <a:sym typeface="DM Sans Bold"/>
              </a:rPr>
              <a:t>Clasificación → detectar productos con riesgo de quiebre de stock.</a:t>
            </a:r>
          </a:p>
          <a:p>
            <a:pPr algn="l" marL="339771" indent="-169886" lvl="1">
              <a:lnSpc>
                <a:spcPts val="2203"/>
              </a:lnSpc>
              <a:buFont typeface="Arial"/>
              <a:buChar char="•"/>
            </a:pPr>
            <a:r>
              <a:rPr lang="en-US" b="true" sz="1573" spc="91">
                <a:solidFill>
                  <a:srgbClr val="FFFFFF"/>
                </a:solidFill>
                <a:latin typeface="DM Sans Bold"/>
                <a:ea typeface="DM Sans Bold"/>
                <a:cs typeface="DM Sans Bold"/>
                <a:sym typeface="DM Sans Bold"/>
              </a:rPr>
              <a:t>Devuelve predicciones al backend, que las almacena en la BD y las muestra en reportes.</a:t>
            </a:r>
          </a:p>
        </p:txBody>
      </p:sp>
      <p:grpSp>
        <p:nvGrpSpPr>
          <p:cNvPr name="Group 23" id="23"/>
          <p:cNvGrpSpPr/>
          <p:nvPr/>
        </p:nvGrpSpPr>
        <p:grpSpPr>
          <a:xfrm rot="0">
            <a:off x="618432" y="8430834"/>
            <a:ext cx="1392935" cy="1392935"/>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BFB"/>
            </a:solidFill>
            <a:ln cap="sq">
              <a:noFill/>
              <a:prstDash val="solid"/>
              <a:miter/>
            </a:ln>
          </p:spPr>
        </p:sp>
        <p:sp>
          <p:nvSpPr>
            <p:cNvPr name="TextBox 25" id="25"/>
            <p:cNvSpPr txBox="true"/>
            <p:nvPr/>
          </p:nvSpPr>
          <p:spPr>
            <a:xfrm>
              <a:off x="76200" y="-19050"/>
              <a:ext cx="660400" cy="755650"/>
            </a:xfrm>
            <a:prstGeom prst="rect">
              <a:avLst/>
            </a:prstGeom>
          </p:spPr>
          <p:txBody>
            <a:bodyPr anchor="ctr" rtlCol="false" tIns="50800" lIns="50800" bIns="50800" rIns="50800"/>
            <a:lstStyle/>
            <a:p>
              <a:pPr algn="ctr" marL="0" indent="0" lvl="1">
                <a:lnSpc>
                  <a:spcPts val="7623"/>
                </a:lnSpc>
                <a:spcBef>
                  <a:spcPct val="0"/>
                </a:spcBef>
              </a:pPr>
              <a:r>
                <a:rPr lang="en-US" b="true" sz="5524" spc="541">
                  <a:solidFill>
                    <a:srgbClr val="100F0D"/>
                  </a:solidFill>
                  <a:latin typeface="DM Sans Bold"/>
                  <a:ea typeface="DM Sans Bold"/>
                  <a:cs typeface="DM Sans Bold"/>
                  <a:sym typeface="DM Sans Bold"/>
                </a:rPr>
                <a:t>5</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7445994" y="-6213353"/>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86589">
            <a:off x="14193303" y="-5104736"/>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52474" y="156040"/>
            <a:ext cx="5180045" cy="1275586"/>
          </a:xfrm>
          <a:custGeom>
            <a:avLst/>
            <a:gdLst/>
            <a:ahLst/>
            <a:cxnLst/>
            <a:rect r="r" b="b" t="t" l="l"/>
            <a:pathLst>
              <a:path h="1275586" w="5180045">
                <a:moveTo>
                  <a:pt x="0" y="0"/>
                </a:moveTo>
                <a:lnTo>
                  <a:pt x="5180045" y="0"/>
                </a:lnTo>
                <a:lnTo>
                  <a:pt x="5180045" y="1275586"/>
                </a:lnTo>
                <a:lnTo>
                  <a:pt x="0" y="1275586"/>
                </a:lnTo>
                <a:lnTo>
                  <a:pt x="0" y="0"/>
                </a:lnTo>
                <a:close/>
              </a:path>
            </a:pathLst>
          </a:custGeom>
          <a:blipFill>
            <a:blip r:embed="rId4"/>
            <a:stretch>
              <a:fillRect l="0" t="0" r="0" b="0"/>
            </a:stretch>
          </a:blipFill>
        </p:spPr>
      </p:sp>
      <p:sp>
        <p:nvSpPr>
          <p:cNvPr name="Freeform 5" id="5"/>
          <p:cNvSpPr/>
          <p:nvPr/>
        </p:nvSpPr>
        <p:spPr>
          <a:xfrm flipH="false" flipV="false" rot="0">
            <a:off x="9448133" y="3412779"/>
            <a:ext cx="6405155" cy="6244373"/>
          </a:xfrm>
          <a:custGeom>
            <a:avLst/>
            <a:gdLst/>
            <a:ahLst/>
            <a:cxnLst/>
            <a:rect r="r" b="b" t="t" l="l"/>
            <a:pathLst>
              <a:path h="6244373" w="6405155">
                <a:moveTo>
                  <a:pt x="0" y="0"/>
                </a:moveTo>
                <a:lnTo>
                  <a:pt x="6405155" y="0"/>
                </a:lnTo>
                <a:lnTo>
                  <a:pt x="6405155" y="6244373"/>
                </a:lnTo>
                <a:lnTo>
                  <a:pt x="0" y="6244373"/>
                </a:lnTo>
                <a:lnTo>
                  <a:pt x="0" y="0"/>
                </a:lnTo>
                <a:close/>
              </a:path>
            </a:pathLst>
          </a:custGeom>
          <a:blipFill>
            <a:blip r:embed="rId5"/>
            <a:stretch>
              <a:fillRect l="0" t="0" r="0" b="-13551"/>
            </a:stretch>
          </a:blipFill>
        </p:spPr>
      </p:sp>
      <p:sp>
        <p:nvSpPr>
          <p:cNvPr name="TextBox 6" id="6"/>
          <p:cNvSpPr txBox="true"/>
          <p:nvPr/>
        </p:nvSpPr>
        <p:spPr>
          <a:xfrm rot="0">
            <a:off x="2720102" y="2217670"/>
            <a:ext cx="4519290" cy="796257"/>
          </a:xfrm>
          <a:prstGeom prst="rect">
            <a:avLst/>
          </a:prstGeom>
        </p:spPr>
        <p:txBody>
          <a:bodyPr anchor="t" rtlCol="false" tIns="0" lIns="0" bIns="0" rIns="0">
            <a:spAutoFit/>
          </a:bodyPr>
          <a:lstStyle/>
          <a:p>
            <a:pPr algn="l">
              <a:lnSpc>
                <a:spcPts val="6458"/>
              </a:lnSpc>
            </a:pPr>
            <a:r>
              <a:rPr lang="en-US" b="true" sz="4679" spc="458">
                <a:solidFill>
                  <a:srgbClr val="FFFFFF"/>
                </a:solidFill>
                <a:latin typeface="Oswald Bold"/>
                <a:ea typeface="Oswald Bold"/>
                <a:cs typeface="Oswald Bold"/>
                <a:sym typeface="Oswald Bold"/>
              </a:rPr>
              <a:t>FACTIBILIDAD</a:t>
            </a:r>
          </a:p>
        </p:txBody>
      </p:sp>
      <p:sp>
        <p:nvSpPr>
          <p:cNvPr name="TextBox 7" id="7"/>
          <p:cNvSpPr txBox="true"/>
          <p:nvPr/>
        </p:nvSpPr>
        <p:spPr>
          <a:xfrm rot="0">
            <a:off x="752474" y="3833077"/>
            <a:ext cx="7823840" cy="6007312"/>
          </a:xfrm>
          <a:prstGeom prst="rect">
            <a:avLst/>
          </a:prstGeom>
        </p:spPr>
        <p:txBody>
          <a:bodyPr anchor="t" rtlCol="false" tIns="0" lIns="0" bIns="0" rIns="0">
            <a:spAutoFit/>
          </a:bodyPr>
          <a:lstStyle/>
          <a:p>
            <a:pPr algn="l" marL="677055" indent="-338528" lvl="1">
              <a:lnSpc>
                <a:spcPts val="4327"/>
              </a:lnSpc>
              <a:buFont typeface="Arial"/>
              <a:buChar char="•"/>
            </a:pPr>
            <a:r>
              <a:rPr lang="en-US" sz="3135" spc="307">
                <a:solidFill>
                  <a:srgbClr val="F5FFF5"/>
                </a:solidFill>
                <a:latin typeface="DM Sans"/>
                <a:ea typeface="DM Sans"/>
                <a:cs typeface="DM Sans"/>
                <a:sym typeface="DM Sans"/>
              </a:rPr>
              <a:t>Técnica: viable con tecnologías disponibles (web + ML en Python/SQL).</a:t>
            </a:r>
          </a:p>
          <a:p>
            <a:pPr algn="l" marL="677055" indent="-338528" lvl="1">
              <a:lnSpc>
                <a:spcPts val="4327"/>
              </a:lnSpc>
              <a:buFont typeface="Arial"/>
              <a:buChar char="•"/>
            </a:pPr>
            <a:r>
              <a:rPr lang="en-US" sz="3135" spc="307">
                <a:solidFill>
                  <a:srgbClr val="F5FFF5"/>
                </a:solidFill>
                <a:latin typeface="DM Sans"/>
                <a:ea typeface="DM Sans"/>
                <a:cs typeface="DM Sans"/>
                <a:sym typeface="DM Sans"/>
              </a:rPr>
              <a:t>Económica: bajo costo, escalable en la nube.</a:t>
            </a:r>
          </a:p>
          <a:p>
            <a:pPr algn="l" marL="677055" indent="-338528" lvl="1">
              <a:lnSpc>
                <a:spcPts val="4327"/>
              </a:lnSpc>
              <a:buFont typeface="Arial"/>
              <a:buChar char="•"/>
            </a:pPr>
            <a:r>
              <a:rPr lang="en-US" sz="3135" spc="307">
                <a:solidFill>
                  <a:srgbClr val="F5FFF5"/>
                </a:solidFill>
                <a:latin typeface="DM Sans"/>
                <a:ea typeface="DM Sans"/>
                <a:cs typeface="DM Sans"/>
                <a:sym typeface="DM Sans"/>
              </a:rPr>
              <a:t>Académica: refuerza competencias del plan de estudios.</a:t>
            </a:r>
          </a:p>
          <a:p>
            <a:pPr algn="l" marL="677055" indent="-338528" lvl="1">
              <a:lnSpc>
                <a:spcPts val="4327"/>
              </a:lnSpc>
              <a:buFont typeface="Arial"/>
              <a:buChar char="•"/>
            </a:pPr>
            <a:r>
              <a:rPr lang="en-US" sz="3135" spc="307">
                <a:solidFill>
                  <a:srgbClr val="F5FFF5"/>
                </a:solidFill>
                <a:latin typeface="DM Sans"/>
                <a:ea typeface="DM Sans"/>
                <a:cs typeface="DM Sans"/>
                <a:sym typeface="DM Sans"/>
              </a:rPr>
              <a:t>Operacional: interfaz simple, adaptable a PYMES.</a:t>
            </a:r>
          </a:p>
          <a:p>
            <a:pPr algn="l">
              <a:lnSpc>
                <a:spcPts val="432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8084567" y="176464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2859835" y="1526876"/>
            <a:ext cx="12568330" cy="862920"/>
          </a:xfrm>
          <a:prstGeom prst="rect">
            <a:avLst/>
          </a:prstGeom>
        </p:spPr>
        <p:txBody>
          <a:bodyPr anchor="t" rtlCol="false" tIns="0" lIns="0" bIns="0" rIns="0">
            <a:spAutoFit/>
          </a:bodyPr>
          <a:lstStyle/>
          <a:p>
            <a:pPr algn="ctr" marL="0" indent="0" lvl="0">
              <a:lnSpc>
                <a:spcPts val="6612"/>
              </a:lnSpc>
            </a:pPr>
            <a:r>
              <a:rPr lang="en-US" b="true" sz="6297" spc="617">
                <a:solidFill>
                  <a:srgbClr val="F2F4F5"/>
                </a:solidFill>
                <a:latin typeface="Oswald Bold"/>
                <a:ea typeface="Oswald Bold"/>
                <a:cs typeface="Oswald Bold"/>
                <a:sym typeface="Oswald Bold"/>
              </a:rPr>
              <a:t>RELACIÓN CON COMPETENCIAS</a:t>
            </a:r>
          </a:p>
        </p:txBody>
      </p:sp>
      <p:sp>
        <p:nvSpPr>
          <p:cNvPr name="TextBox 5" id="5"/>
          <p:cNvSpPr txBox="true"/>
          <p:nvPr/>
        </p:nvSpPr>
        <p:spPr>
          <a:xfrm rot="0">
            <a:off x="3919556" y="3274057"/>
            <a:ext cx="10448888" cy="3952546"/>
          </a:xfrm>
          <a:prstGeom prst="rect">
            <a:avLst/>
          </a:prstGeom>
        </p:spPr>
        <p:txBody>
          <a:bodyPr anchor="t" rtlCol="false" tIns="0" lIns="0" bIns="0" rIns="0">
            <a:spAutoFit/>
          </a:bodyPr>
          <a:lstStyle/>
          <a:p>
            <a:pPr algn="just" marL="547073" indent="-273537" lvl="1">
              <a:lnSpc>
                <a:spcPts val="4839"/>
              </a:lnSpc>
              <a:buFont typeface="Arial"/>
              <a:buChar char="•"/>
            </a:pPr>
            <a:r>
              <a:rPr lang="en-US" sz="2533" spc="172">
                <a:solidFill>
                  <a:srgbClr val="F2F4F5"/>
                </a:solidFill>
                <a:latin typeface="DM Sans"/>
                <a:ea typeface="DM Sans"/>
                <a:cs typeface="DM Sans"/>
                <a:sym typeface="DM Sans"/>
              </a:rPr>
              <a:t>Diseño y desarrollo de soluciones informáticas.</a:t>
            </a:r>
          </a:p>
          <a:p>
            <a:pPr algn="just" marL="547073" indent="-273537" lvl="1">
              <a:lnSpc>
                <a:spcPts val="4839"/>
              </a:lnSpc>
              <a:buFont typeface="Arial"/>
              <a:buChar char="•"/>
            </a:pPr>
            <a:r>
              <a:rPr lang="en-US" sz="2533" spc="172">
                <a:solidFill>
                  <a:srgbClr val="F2F4F5"/>
                </a:solidFill>
                <a:latin typeface="DM Sans"/>
                <a:ea typeface="DM Sans"/>
                <a:cs typeface="DM Sans"/>
                <a:sym typeface="DM Sans"/>
              </a:rPr>
              <a:t>Aplicación de estándares y metodologías ágiles.</a:t>
            </a:r>
          </a:p>
          <a:p>
            <a:pPr algn="just" marL="547073" indent="-273537" lvl="1">
              <a:lnSpc>
                <a:spcPts val="4839"/>
              </a:lnSpc>
              <a:buFont typeface="Arial"/>
              <a:buChar char="•"/>
            </a:pPr>
            <a:r>
              <a:rPr lang="en-US" sz="2533" spc="172">
                <a:solidFill>
                  <a:srgbClr val="F2F4F5"/>
                </a:solidFill>
                <a:latin typeface="DM Sans"/>
                <a:ea typeface="DM Sans"/>
                <a:cs typeface="DM Sans"/>
                <a:sym typeface="DM Sans"/>
              </a:rPr>
              <a:t>Capacidad analítica + pensamiento crítico.</a:t>
            </a:r>
          </a:p>
          <a:p>
            <a:pPr algn="just" marL="547073" indent="-273537" lvl="1">
              <a:lnSpc>
                <a:spcPts val="4839"/>
              </a:lnSpc>
              <a:buFont typeface="Arial"/>
              <a:buChar char="•"/>
            </a:pPr>
            <a:r>
              <a:rPr lang="en-US" sz="2533" spc="172">
                <a:solidFill>
                  <a:srgbClr val="F2F4F5"/>
                </a:solidFill>
                <a:latin typeface="DM Sans"/>
                <a:ea typeface="DM Sans"/>
                <a:cs typeface="DM Sans"/>
                <a:sym typeface="DM Sans"/>
              </a:rPr>
              <a:t>Trabajo colaborativo en proyectos interdisciplinarios.</a:t>
            </a:r>
          </a:p>
          <a:p>
            <a:pPr algn="just" marL="547073" indent="-273537" lvl="1">
              <a:lnSpc>
                <a:spcPts val="4839"/>
              </a:lnSpc>
              <a:buFont typeface="Arial"/>
              <a:buChar char="•"/>
            </a:pPr>
            <a:r>
              <a:rPr lang="en-US" sz="2533" spc="172">
                <a:solidFill>
                  <a:srgbClr val="F2F4F5"/>
                </a:solidFill>
                <a:latin typeface="DM Sans"/>
                <a:ea typeface="DM Sans"/>
                <a:cs typeface="DM Sans"/>
                <a:sym typeface="DM Sans"/>
              </a:rPr>
              <a:t>Ética profesional y visión de innovación.</a:t>
            </a:r>
          </a:p>
          <a:p>
            <a:pPr algn="l">
              <a:lnSpc>
                <a:spcPts val="3496"/>
              </a:lnSpc>
            </a:pPr>
          </a:p>
          <a:p>
            <a:pPr algn="l">
              <a:lnSpc>
                <a:spcPts val="3496"/>
              </a:lnSpc>
            </a:pPr>
          </a:p>
        </p:txBody>
      </p:sp>
      <p:sp>
        <p:nvSpPr>
          <p:cNvPr name="Freeform 6" id="6"/>
          <p:cNvSpPr/>
          <p:nvPr/>
        </p:nvSpPr>
        <p:spPr>
          <a:xfrm flipH="false" flipV="false" rot="0">
            <a:off x="752474" y="156040"/>
            <a:ext cx="5180045" cy="1275586"/>
          </a:xfrm>
          <a:custGeom>
            <a:avLst/>
            <a:gdLst/>
            <a:ahLst/>
            <a:cxnLst/>
            <a:rect r="r" b="b" t="t" l="l"/>
            <a:pathLst>
              <a:path h="1275586" w="5180045">
                <a:moveTo>
                  <a:pt x="0" y="0"/>
                </a:moveTo>
                <a:lnTo>
                  <a:pt x="5180045" y="0"/>
                </a:lnTo>
                <a:lnTo>
                  <a:pt x="5180045" y="1275586"/>
                </a:lnTo>
                <a:lnTo>
                  <a:pt x="0" y="1275586"/>
                </a:lnTo>
                <a:lnTo>
                  <a:pt x="0" y="0"/>
                </a:lnTo>
                <a:close/>
              </a:path>
            </a:pathLst>
          </a:custGeom>
          <a:blipFill>
            <a:blip r:embed="rId4"/>
            <a:stretch>
              <a:fillRect l="0" t="0" r="0" b="0"/>
            </a:stretch>
          </a:blipFill>
        </p:spPr>
      </p:sp>
      <p:sp>
        <p:nvSpPr>
          <p:cNvPr name="TextBox 7" id="7"/>
          <p:cNvSpPr txBox="true"/>
          <p:nvPr/>
        </p:nvSpPr>
        <p:spPr>
          <a:xfrm rot="0">
            <a:off x="3243064" y="8234688"/>
            <a:ext cx="12185101" cy="1326618"/>
          </a:xfrm>
          <a:prstGeom prst="rect">
            <a:avLst/>
          </a:prstGeom>
        </p:spPr>
        <p:txBody>
          <a:bodyPr anchor="t" rtlCol="false" tIns="0" lIns="0" bIns="0" rIns="0">
            <a:spAutoFit/>
          </a:bodyPr>
          <a:lstStyle/>
          <a:p>
            <a:pPr algn="ctr">
              <a:lnSpc>
                <a:spcPts val="3533"/>
              </a:lnSpc>
              <a:spcBef>
                <a:spcPct val="0"/>
              </a:spcBef>
            </a:pPr>
            <a:r>
              <a:rPr lang="en-US" b="true" sz="2524" spc="146">
                <a:solidFill>
                  <a:srgbClr val="F2F4F5"/>
                </a:solidFill>
                <a:latin typeface="DM Sans Bold"/>
                <a:ea typeface="DM Sans Bold"/>
                <a:cs typeface="DM Sans Bold"/>
                <a:sym typeface="DM Sans Bold"/>
              </a:rPr>
              <a:t> Este proyecto refleja directamente el perfil de egreso de Ingeniería en Informática en Duoc UC, ya que combina el desarrollo de software con la aplicación de inteligencia artificial en un contexto realista.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DAGxrkV13mE</dc:identifier>
  <dcterms:modified xsi:type="dcterms:W3CDTF">2011-08-01T06:04:30Z</dcterms:modified>
  <cp:revision>1</cp:revision>
  <dc:title>propuesta de</dc:title>
</cp:coreProperties>
</file>