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sldIdLst>
    <p:sldId id="258" r:id="rId3"/>
    <p:sldId id="265" r:id="rId4"/>
    <p:sldId id="276" r:id="rId5"/>
    <p:sldId id="279" r:id="rId6"/>
    <p:sldId id="280" r:id="rId7"/>
    <p:sldId id="283" r:id="rId8"/>
    <p:sldId id="284" r:id="rId9"/>
    <p:sldId id="277" r:id="rId10"/>
    <p:sldId id="268" r:id="rId11"/>
    <p:sldId id="269" r:id="rId12"/>
    <p:sldId id="270" r:id="rId13"/>
    <p:sldId id="274" r:id="rId14"/>
    <p:sldId id="271" r:id="rId15"/>
    <p:sldId id="272" r:id="rId16"/>
    <p:sldId id="275" r:id="rId17"/>
    <p:sldId id="273" r:id="rId18"/>
  </p:sldIdLst>
  <p:sldSz cx="12192000" cy="6858000"/>
  <p:notesSz cx="6858000" cy="9144000"/>
  <p:embeddedFontLst>
    <p:embeddedFont>
      <p:font typeface="나눔스퀘어 Bold" panose="020B0600000101010101" pitchFamily="50" charset="-127"/>
      <p:bold r:id="rId19"/>
    </p:embeddedFont>
    <p:embeddedFont>
      <p:font typeface="나눔스퀘어 ExtraBold" panose="020B0600000101010101" pitchFamily="50" charset="-127"/>
      <p:bold r:id="rId20"/>
    </p:embeddedFont>
    <p:embeddedFont>
      <p:font typeface="나눔스퀘어라운드 Bold" panose="020B0600000101010101" pitchFamily="50" charset="-127"/>
      <p:bold r:id="rId21"/>
    </p:embeddedFont>
    <p:embeddedFont>
      <p:font typeface="나눔스퀘어라운드 ExtraBold" panose="020B0600000101010101" pitchFamily="50" charset="-127"/>
      <p:bold r:id="rId22"/>
    </p:embeddedFont>
    <p:embeddedFont>
      <p:font typeface="나눔스퀘어라운드 Light" panose="020B0600000101010101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F77"/>
    <a:srgbClr val="38627B"/>
    <a:srgbClr val="FF5D5D"/>
    <a:srgbClr val="91BAD1"/>
    <a:srgbClr val="2F528F"/>
    <a:srgbClr val="E7858E"/>
    <a:srgbClr val="FF6699"/>
    <a:srgbClr val="2C3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2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9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95%AD%EA%B3%B5%EA%B8%B0-%EB%B9%84%ED%96%89%EA%B8%B0-%EC%B0%A9%EB%A5%99-%EB%B9%84%ED%96%89-%EA%B0%91%ED%8C%90-%EC%84%A0%EB%B0%95-%EC%BA%90%EB%A6%AC%EC%96%B4-%EA%B5%B0%EC%82%AC-%EC%84%A0%EC%9B%90-71368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wimminglab.tistory.com/14" TargetMode="External"/><Relationship Id="rId2" Type="http://schemas.openxmlformats.org/officeDocument/2006/relationships/hyperlink" Target="https://px4.io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jofordrones.com/open-source-drone/" TargetMode="External"/><Relationship Id="rId4" Type="http://schemas.openxmlformats.org/officeDocument/2006/relationships/hyperlink" Target="http://www.ktword.co.kr/word/abbr_view.php?m_temp1=179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3245" y="1926542"/>
            <a:ext cx="7195441" cy="1564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i="1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종합설계 제안서</a:t>
            </a:r>
            <a:endParaRPr lang="en-US" altLang="ko-KR" sz="4000" b="1" i="1" dirty="0">
              <a:solidFill>
                <a:srgbClr val="38627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경비 시스템 탑재된 </a:t>
            </a:r>
            <a:r>
              <a:rPr lang="ko-KR" altLang="en-US" sz="4000" b="1" i="1" dirty="0" err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4000" b="1" i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정찰대</a:t>
            </a:r>
            <a:endParaRPr lang="en-US" altLang="ko-KR" sz="4000" b="1" i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Drone Recon mounted Security System</a:t>
            </a:r>
            <a:endParaRPr lang="ko-KR" altLang="en-US" sz="4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18614" y="5782180"/>
            <a:ext cx="2497395" cy="289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2016156035 </a:t>
            </a:r>
            <a:r>
              <a:rPr lang="ko-KR" altLang="en-US" sz="1200" dirty="0" err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채윤원</a:t>
            </a:r>
            <a:r>
              <a:rPr lang="ko-KR" altLang="en-US" sz="1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방영철 교수님</a:t>
            </a:r>
            <a:endParaRPr lang="en-US" altLang="ko-KR" sz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18614" y="6069015"/>
            <a:ext cx="2497395" cy="289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2016156041 </a:t>
            </a:r>
            <a:r>
              <a:rPr lang="ko-KR" altLang="en-US" sz="1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최수인 방영철 교수님</a:t>
            </a:r>
          </a:p>
        </p:txBody>
      </p:sp>
    </p:spTree>
    <p:extLst>
      <p:ext uri="{BB962C8B-B14F-4D97-AF65-F5344CB8AC3E}">
        <p14:creationId xmlns:p14="http://schemas.microsoft.com/office/powerpoint/2010/main" val="9292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614CE5-12EB-41FA-850A-2E37DA9B26EB}"/>
              </a:ext>
            </a:extLst>
          </p:cNvPr>
          <p:cNvSpPr/>
          <p:nvPr/>
        </p:nvSpPr>
        <p:spPr>
          <a:xfrm>
            <a:off x="901700" y="3810252"/>
            <a:ext cx="8661400" cy="25429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4E938B-B3D1-4CE3-867B-1486E83AB43C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rgbClr val="2C303A"/>
                </a:solidFill>
              </a:rPr>
              <a:t>3</a:t>
            </a:r>
            <a:r>
              <a:rPr lang="en-US" altLang="ko-KR" sz="2400" i="1" dirty="0">
                <a:solidFill>
                  <a:srgbClr val="2C303A"/>
                </a:solidFill>
              </a:rPr>
              <a:t>  </a:t>
            </a:r>
            <a:r>
              <a:rPr lang="ko-KR" altLang="en-US" sz="3200" b="1" i="1" dirty="0">
                <a:solidFill>
                  <a:srgbClr val="2C303A"/>
                </a:solidFill>
              </a:rPr>
              <a:t>시스템 구성도</a:t>
            </a:r>
            <a:endParaRPr lang="en-US" altLang="ko-KR" sz="3200" b="1" i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Drone Recon mounted Security System</a:t>
            </a:r>
            <a:endParaRPr lang="ko-KR" alt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BC439-61F6-4BA7-8A08-7CF4A74A3984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10</a:t>
            </a:r>
            <a:endParaRPr lang="ko-KR" altLang="en-US" sz="1300" dirty="0"/>
          </a:p>
        </p:txBody>
      </p:sp>
      <p:pic>
        <p:nvPicPr>
          <p:cNvPr id="1028" name="Picture 4" descr="control center에 대한 이미지 검색결과">
            <a:extLst>
              <a:ext uri="{FF2B5EF4-FFF2-40B4-BE49-F238E27FC236}">
                <a16:creationId xmlns:a16="http://schemas.microsoft.com/office/drawing/2014/main" id="{C6D0951E-D9E1-4C30-8764-D1DD9FD79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b="16017"/>
          <a:stretch/>
        </p:blipFill>
        <p:spPr bwMode="auto">
          <a:xfrm>
            <a:off x="4620491" y="835286"/>
            <a:ext cx="2774477" cy="139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638B30-B9EF-4F06-AEF1-F4ECB372ED08}"/>
              </a:ext>
            </a:extLst>
          </p:cNvPr>
          <p:cNvSpPr txBox="1"/>
          <p:nvPr/>
        </p:nvSpPr>
        <p:spPr>
          <a:xfrm>
            <a:off x="5106507" y="2316357"/>
            <a:ext cx="1667090" cy="276999"/>
          </a:xfrm>
          <a:prstGeom prst="rect">
            <a:avLst/>
          </a:prstGeom>
          <a:solidFill>
            <a:srgbClr val="91BAD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기반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관제 센터</a:t>
            </a:r>
          </a:p>
        </p:txBody>
      </p:sp>
      <p:sp>
        <p:nvSpPr>
          <p:cNvPr id="3" name="화살표: 위쪽/아래쪽 2">
            <a:extLst>
              <a:ext uri="{FF2B5EF4-FFF2-40B4-BE49-F238E27FC236}">
                <a16:creationId xmlns:a16="http://schemas.microsoft.com/office/drawing/2014/main" id="{E46228C2-836D-4363-9E4A-5B682C3D087E}"/>
              </a:ext>
            </a:extLst>
          </p:cNvPr>
          <p:cNvSpPr/>
          <p:nvPr/>
        </p:nvSpPr>
        <p:spPr>
          <a:xfrm>
            <a:off x="5750440" y="2866234"/>
            <a:ext cx="308344" cy="500561"/>
          </a:xfrm>
          <a:prstGeom prst="upDownArrow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53BC9-6F25-4621-BE67-23C3F8927E70}"/>
              </a:ext>
            </a:extLst>
          </p:cNvPr>
          <p:cNvSpPr txBox="1"/>
          <p:nvPr/>
        </p:nvSpPr>
        <p:spPr>
          <a:xfrm>
            <a:off x="5319820" y="2526516"/>
            <a:ext cx="1240465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RTSP protocol</a:t>
            </a:r>
            <a:endParaRPr lang="ko-KR" altLang="en-US" sz="1200" dirty="0">
              <a:solidFill>
                <a:srgbClr val="355F7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C8E9DB-F12B-4ADA-BD48-DDF0CFB317D8}"/>
              </a:ext>
            </a:extLst>
          </p:cNvPr>
          <p:cNvSpPr txBox="1"/>
          <p:nvPr/>
        </p:nvSpPr>
        <p:spPr>
          <a:xfrm>
            <a:off x="6048151" y="2924737"/>
            <a:ext cx="1414665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 송수신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F5BD6-8E8C-4C58-B1D0-C4DB2600C927}"/>
              </a:ext>
            </a:extLst>
          </p:cNvPr>
          <p:cNvSpPr txBox="1"/>
          <p:nvPr/>
        </p:nvSpPr>
        <p:spPr>
          <a:xfrm>
            <a:off x="5319820" y="3289360"/>
            <a:ext cx="1240465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RTSP protocol</a:t>
            </a:r>
            <a:endParaRPr lang="ko-KR" altLang="en-US" sz="1200" dirty="0">
              <a:solidFill>
                <a:srgbClr val="355F7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896FB4-D198-445A-AC1E-386F0C333AD5}"/>
              </a:ext>
            </a:extLst>
          </p:cNvPr>
          <p:cNvSpPr txBox="1"/>
          <p:nvPr/>
        </p:nvSpPr>
        <p:spPr>
          <a:xfrm>
            <a:off x="5106507" y="3671753"/>
            <a:ext cx="1667090" cy="276999"/>
          </a:xfrm>
          <a:prstGeom prst="rect">
            <a:avLst/>
          </a:prstGeom>
          <a:solidFill>
            <a:srgbClr val="91BAD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정찰기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A41510B-3334-4E51-A415-A3DF7641605D}"/>
              </a:ext>
            </a:extLst>
          </p:cNvPr>
          <p:cNvSpPr/>
          <p:nvPr/>
        </p:nvSpPr>
        <p:spPr>
          <a:xfrm>
            <a:off x="1066801" y="4353045"/>
            <a:ext cx="2905804" cy="1713089"/>
          </a:xfrm>
          <a:prstGeom prst="roundRect">
            <a:avLst/>
          </a:prstGeom>
          <a:solidFill>
            <a:srgbClr val="386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51E8C9F-378F-4CA5-9C1D-F7FDB471DD88}"/>
              </a:ext>
            </a:extLst>
          </p:cNvPr>
          <p:cNvSpPr/>
          <p:nvPr/>
        </p:nvSpPr>
        <p:spPr>
          <a:xfrm>
            <a:off x="4691064" y="4353045"/>
            <a:ext cx="4719636" cy="1713089"/>
          </a:xfrm>
          <a:prstGeom prst="roundRect">
            <a:avLst/>
          </a:prstGeom>
          <a:solidFill>
            <a:srgbClr val="386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23B8BE5-5DD0-41CF-A849-E34E588BBE97}"/>
              </a:ext>
            </a:extLst>
          </p:cNvPr>
          <p:cNvSpPr/>
          <p:nvPr/>
        </p:nvSpPr>
        <p:spPr>
          <a:xfrm>
            <a:off x="4912304" y="4694322"/>
            <a:ext cx="805543" cy="35922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Camera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F019096-B71E-4A31-B7A6-23AC85FB622C}"/>
              </a:ext>
            </a:extLst>
          </p:cNvPr>
          <p:cNvSpPr/>
          <p:nvPr/>
        </p:nvSpPr>
        <p:spPr>
          <a:xfrm>
            <a:off x="5851152" y="4681129"/>
            <a:ext cx="1005568" cy="35922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IR Camera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436050E-76E8-49F5-9C12-F6830E095F88}"/>
              </a:ext>
            </a:extLst>
          </p:cNvPr>
          <p:cNvSpPr/>
          <p:nvPr/>
        </p:nvSpPr>
        <p:spPr>
          <a:xfrm>
            <a:off x="6980602" y="4672081"/>
            <a:ext cx="1104160" cy="35922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MicroPhone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4BC3ECC-8741-4DDB-811E-F89C137BC731}"/>
              </a:ext>
            </a:extLst>
          </p:cNvPr>
          <p:cNvSpPr/>
          <p:nvPr/>
        </p:nvSpPr>
        <p:spPr>
          <a:xfrm>
            <a:off x="8572551" y="1081458"/>
            <a:ext cx="2762702" cy="17924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82A4F55-6F3B-49E1-90CA-A03111DBA535}"/>
              </a:ext>
            </a:extLst>
          </p:cNvPr>
          <p:cNvSpPr/>
          <p:nvPr/>
        </p:nvSpPr>
        <p:spPr>
          <a:xfrm>
            <a:off x="9031384" y="1675538"/>
            <a:ext cx="1871150" cy="35922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사진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이미지 파일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965DB68-EEB8-4D83-A266-65167D265F3C}"/>
              </a:ext>
            </a:extLst>
          </p:cNvPr>
          <p:cNvSpPr/>
          <p:nvPr/>
        </p:nvSpPr>
        <p:spPr>
          <a:xfrm>
            <a:off x="9037318" y="2224441"/>
            <a:ext cx="1871150" cy="35922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동영상 파일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6F250C-F5EE-4892-805E-BFCD0B28D9BA}"/>
              </a:ext>
            </a:extLst>
          </p:cNvPr>
          <p:cNvSpPr txBox="1"/>
          <p:nvPr/>
        </p:nvSpPr>
        <p:spPr>
          <a:xfrm>
            <a:off x="9246569" y="1207136"/>
            <a:ext cx="1414665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설정한 파일 경로 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1D881D-FED9-4177-B982-035D0062F679}"/>
              </a:ext>
            </a:extLst>
          </p:cNvPr>
          <p:cNvSpPr txBox="1"/>
          <p:nvPr/>
        </p:nvSpPr>
        <p:spPr>
          <a:xfrm>
            <a:off x="7410828" y="1410353"/>
            <a:ext cx="1148908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 저장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C5ADC82-CB9E-4928-9398-0526CCA0CF0A}"/>
              </a:ext>
            </a:extLst>
          </p:cNvPr>
          <p:cNvSpPr/>
          <p:nvPr/>
        </p:nvSpPr>
        <p:spPr>
          <a:xfrm>
            <a:off x="7740682" y="1774976"/>
            <a:ext cx="489200" cy="359229"/>
          </a:xfrm>
          <a:prstGeom prst="rightArrow">
            <a:avLst/>
          </a:prstGeom>
          <a:solidFill>
            <a:srgbClr val="386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DAB27A-1BF4-4499-AC83-E35D65D96667}"/>
              </a:ext>
            </a:extLst>
          </p:cNvPr>
          <p:cNvSpPr txBox="1"/>
          <p:nvPr/>
        </p:nvSpPr>
        <p:spPr>
          <a:xfrm>
            <a:off x="6451726" y="3975572"/>
            <a:ext cx="1198311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Raspberry Pi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F86DA-40B8-42C8-902B-750D26D890FA}"/>
              </a:ext>
            </a:extLst>
          </p:cNvPr>
          <p:cNvSpPr txBox="1"/>
          <p:nvPr/>
        </p:nvSpPr>
        <p:spPr>
          <a:xfrm>
            <a:off x="2252391" y="3988792"/>
            <a:ext cx="723581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Navio2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7D6145A-8257-4937-8EC5-605D9A3082F0}"/>
              </a:ext>
            </a:extLst>
          </p:cNvPr>
          <p:cNvSpPr/>
          <p:nvPr/>
        </p:nvSpPr>
        <p:spPr>
          <a:xfrm>
            <a:off x="1235230" y="4469643"/>
            <a:ext cx="2562336" cy="3663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Px4 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자율비행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A76DBC3-950F-42E0-8FF1-D38A3A6C0B9C}"/>
              </a:ext>
            </a:extLst>
          </p:cNvPr>
          <p:cNvSpPr/>
          <p:nvPr/>
        </p:nvSpPr>
        <p:spPr>
          <a:xfrm>
            <a:off x="1215333" y="4972025"/>
            <a:ext cx="2561569" cy="10003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D31280C-568C-42B4-A3D1-E21A98C35227}"/>
              </a:ext>
            </a:extLst>
          </p:cNvPr>
          <p:cNvSpPr/>
          <p:nvPr/>
        </p:nvSpPr>
        <p:spPr>
          <a:xfrm>
            <a:off x="4912304" y="5175521"/>
            <a:ext cx="805543" cy="6606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사진영상 데이터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1544B99-E62B-4481-BC1D-591E4A080C4A}"/>
              </a:ext>
            </a:extLst>
          </p:cNvPr>
          <p:cNvSpPr/>
          <p:nvPr/>
        </p:nvSpPr>
        <p:spPr>
          <a:xfrm>
            <a:off x="5851152" y="5175521"/>
            <a:ext cx="1005568" cy="6606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열화상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사람 인식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A6D212D-609C-4DC6-B38F-5E6A212B7D63}"/>
              </a:ext>
            </a:extLst>
          </p:cNvPr>
          <p:cNvSpPr/>
          <p:nvPr/>
        </p:nvSpPr>
        <p:spPr>
          <a:xfrm>
            <a:off x="6980602" y="5151065"/>
            <a:ext cx="2165656" cy="6606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비상시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웹과 통신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수행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D416B9A-EB62-4150-AC9F-8B71B796A696}"/>
              </a:ext>
            </a:extLst>
          </p:cNvPr>
          <p:cNvSpPr/>
          <p:nvPr/>
        </p:nvSpPr>
        <p:spPr>
          <a:xfrm>
            <a:off x="8206624" y="4682161"/>
            <a:ext cx="939634" cy="35922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Speaker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7" name="화살표: 위쪽/아래쪽 46">
            <a:extLst>
              <a:ext uri="{FF2B5EF4-FFF2-40B4-BE49-F238E27FC236}">
                <a16:creationId xmlns:a16="http://schemas.microsoft.com/office/drawing/2014/main" id="{FFC84FD6-9C2C-4C5B-A707-21ED0397C302}"/>
              </a:ext>
            </a:extLst>
          </p:cNvPr>
          <p:cNvSpPr/>
          <p:nvPr/>
        </p:nvSpPr>
        <p:spPr>
          <a:xfrm rot="5400000">
            <a:off x="4162729" y="4948902"/>
            <a:ext cx="308344" cy="500561"/>
          </a:xfrm>
          <a:prstGeom prst="upDownArrow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EE6EFB-8275-4FCA-B7E5-DA47821A98AA}"/>
              </a:ext>
            </a:extLst>
          </p:cNvPr>
          <p:cNvSpPr txBox="1"/>
          <p:nvPr/>
        </p:nvSpPr>
        <p:spPr>
          <a:xfrm>
            <a:off x="4041344" y="4587698"/>
            <a:ext cx="65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</a:t>
            </a:r>
          </a:p>
          <a:p>
            <a:r>
              <a:rPr lang="en-US" altLang="ko-KR" sz="12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RTSP</a:t>
            </a:r>
            <a:endParaRPr lang="ko-KR" altLang="en-US" sz="1200" dirty="0">
              <a:solidFill>
                <a:srgbClr val="355F7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1172420-7367-4F9E-B969-4D34740AAABE}"/>
              </a:ext>
            </a:extLst>
          </p:cNvPr>
          <p:cNvSpPr/>
          <p:nvPr/>
        </p:nvSpPr>
        <p:spPr>
          <a:xfrm>
            <a:off x="1366039" y="5063326"/>
            <a:ext cx="1112229" cy="326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355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GPS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A6BE84F-0B92-4576-9D44-2C69C59084E9}"/>
              </a:ext>
            </a:extLst>
          </p:cNvPr>
          <p:cNvSpPr/>
          <p:nvPr/>
        </p:nvSpPr>
        <p:spPr>
          <a:xfrm>
            <a:off x="2552199" y="5063326"/>
            <a:ext cx="1077856" cy="326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355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Motor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14FD23E-777E-4C4B-AFBA-46BA17F93C65}"/>
              </a:ext>
            </a:extLst>
          </p:cNvPr>
          <p:cNvSpPr/>
          <p:nvPr/>
        </p:nvSpPr>
        <p:spPr>
          <a:xfrm>
            <a:off x="1360134" y="5434836"/>
            <a:ext cx="1112229" cy="4791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355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자체 위치 기억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0A87859-FF6E-452D-895D-558CEE5C306D}"/>
              </a:ext>
            </a:extLst>
          </p:cNvPr>
          <p:cNvSpPr/>
          <p:nvPr/>
        </p:nvSpPr>
        <p:spPr>
          <a:xfrm>
            <a:off x="2552199" y="5434837"/>
            <a:ext cx="1077856" cy="4791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355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비행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구동</a:t>
            </a:r>
          </a:p>
        </p:txBody>
      </p:sp>
    </p:spTree>
    <p:extLst>
      <p:ext uri="{BB962C8B-B14F-4D97-AF65-F5344CB8AC3E}">
        <p14:creationId xmlns:p14="http://schemas.microsoft.com/office/powerpoint/2010/main" val="313897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B4E938B-B3D1-4CE3-867B-1486E83AB43C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rgbClr val="2C303A"/>
                </a:solidFill>
              </a:rPr>
              <a:t>4</a:t>
            </a:r>
            <a:r>
              <a:rPr lang="en-US" altLang="ko-KR" sz="2400" i="1" dirty="0">
                <a:solidFill>
                  <a:srgbClr val="2C303A"/>
                </a:solidFill>
              </a:rPr>
              <a:t>  </a:t>
            </a:r>
            <a:r>
              <a:rPr lang="ko-KR" altLang="en-US" sz="3200" b="1" i="1" dirty="0">
                <a:solidFill>
                  <a:srgbClr val="2C303A"/>
                </a:solidFill>
              </a:rPr>
              <a:t>개발환경 및 개발방법</a:t>
            </a:r>
            <a:endParaRPr lang="en-US" altLang="ko-KR" sz="3200" b="1" i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Drone Recon mounted Security System</a:t>
            </a:r>
            <a:endParaRPr lang="ko-KR" alt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BC439-61F6-4BA7-8A08-7CF4A74A3984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11</a:t>
            </a:r>
            <a:endParaRPr lang="ko-KR" altLang="en-US" sz="13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23ED056-F358-4864-BA38-A84A25B85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4340"/>
              </p:ext>
            </p:extLst>
          </p:nvPr>
        </p:nvGraphicFramePr>
        <p:xfrm>
          <a:off x="6584880" y="2323648"/>
          <a:ext cx="4073895" cy="306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OS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Windows 10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Server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Tomcat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13276"/>
                  </a:ext>
                </a:extLst>
              </a:tr>
              <a:tr h="613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Program Language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JSP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228442"/>
                  </a:ext>
                </a:extLst>
              </a:tr>
              <a:tr h="613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Network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RTSP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Design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HTML5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D71405-67B9-46FB-A46A-22FC0DA69859}"/>
              </a:ext>
            </a:extLst>
          </p:cNvPr>
          <p:cNvSpPr txBox="1"/>
          <p:nvPr/>
        </p:nvSpPr>
        <p:spPr>
          <a:xfrm>
            <a:off x="6563933" y="1813443"/>
            <a:ext cx="133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Manager</a:t>
            </a:r>
            <a:endParaRPr lang="ko-KR" altLang="en-US" dirty="0">
              <a:solidFill>
                <a:srgbClr val="38627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E1DBF97-0609-45C2-A43B-BC4476EB7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95819"/>
              </p:ext>
            </p:extLst>
          </p:nvPr>
        </p:nvGraphicFramePr>
        <p:xfrm>
          <a:off x="1348111" y="2323648"/>
          <a:ext cx="4073895" cy="306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OS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Ubuntu Linux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Mounted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Raspberrypi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+ navio2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13276"/>
                  </a:ext>
                </a:extLst>
              </a:tr>
              <a:tr h="613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Program Language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C++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228442"/>
                  </a:ext>
                </a:extLst>
              </a:tr>
              <a:tr h="613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Network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RTSP, GPS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Framework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px4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AE24FED-8E30-4922-BED5-97640178B4F0}"/>
              </a:ext>
            </a:extLst>
          </p:cNvPr>
          <p:cNvSpPr txBox="1"/>
          <p:nvPr/>
        </p:nvSpPr>
        <p:spPr>
          <a:xfrm>
            <a:off x="1327164" y="1813443"/>
            <a:ext cx="133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Drone</a:t>
            </a:r>
            <a:endParaRPr lang="ko-KR" altLang="en-US" dirty="0">
              <a:solidFill>
                <a:srgbClr val="38627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99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6432380-56EC-472D-BCBA-587A40747122}"/>
              </a:ext>
            </a:extLst>
          </p:cNvPr>
          <p:cNvSpPr/>
          <p:nvPr/>
        </p:nvSpPr>
        <p:spPr>
          <a:xfrm>
            <a:off x="8127997" y="3267417"/>
            <a:ext cx="3472089" cy="28412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77F6D2-B30C-4AD6-8909-2D63B1C7C8D5}"/>
              </a:ext>
            </a:extLst>
          </p:cNvPr>
          <p:cNvSpPr/>
          <p:nvPr/>
        </p:nvSpPr>
        <p:spPr>
          <a:xfrm>
            <a:off x="4359954" y="3267417"/>
            <a:ext cx="3472089" cy="28412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FB5D8F-1DF8-49B6-AB4A-E67484E05218}"/>
              </a:ext>
            </a:extLst>
          </p:cNvPr>
          <p:cNvSpPr/>
          <p:nvPr/>
        </p:nvSpPr>
        <p:spPr>
          <a:xfrm>
            <a:off x="591911" y="3267417"/>
            <a:ext cx="3472089" cy="28412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4E938B-B3D1-4CE3-867B-1486E83AB43C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rgbClr val="2C303A"/>
                </a:solidFill>
              </a:rPr>
              <a:t>4</a:t>
            </a:r>
            <a:r>
              <a:rPr lang="en-US" altLang="ko-KR" sz="2400" i="1" dirty="0">
                <a:solidFill>
                  <a:srgbClr val="2C303A"/>
                </a:solidFill>
              </a:rPr>
              <a:t>  </a:t>
            </a:r>
            <a:r>
              <a:rPr lang="ko-KR" altLang="en-US" sz="3200" b="1" i="1" dirty="0">
                <a:solidFill>
                  <a:srgbClr val="2C303A"/>
                </a:solidFill>
              </a:rPr>
              <a:t>개발환경 및 개발방법</a:t>
            </a:r>
            <a:endParaRPr lang="en-US" altLang="ko-KR" sz="3200" b="1" i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Drone Recon mounted Security System</a:t>
            </a:r>
            <a:endParaRPr lang="ko-KR" alt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BC439-61F6-4BA7-8A08-7CF4A74A3984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12</a:t>
            </a:r>
            <a:endParaRPr lang="ko-KR" altLang="en-US" sz="13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10744E0-0F86-449F-830F-C9B85BB714EF}"/>
              </a:ext>
            </a:extLst>
          </p:cNvPr>
          <p:cNvSpPr/>
          <p:nvPr/>
        </p:nvSpPr>
        <p:spPr>
          <a:xfrm>
            <a:off x="1689100" y="1498600"/>
            <a:ext cx="8813800" cy="127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사용자가 </a:t>
            </a:r>
            <a:r>
              <a:rPr lang="ko-KR" altLang="en-US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지정한 경로로 정찰</a:t>
            </a:r>
            <a:r>
              <a:rPr lang="ko-KR" altLang="en-US" sz="1600" b="1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하며 영상을 촬영해 중앙 관리 센터와 통신하는 </a:t>
            </a:r>
            <a:r>
              <a:rPr lang="ko-KR" altLang="en-US" sz="1600" b="1" dirty="0" err="1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1600" b="1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제작</a:t>
            </a:r>
            <a:endParaRPr lang="en-US" altLang="ko-KR" sz="1600" b="1" dirty="0">
              <a:solidFill>
                <a:srgbClr val="38627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 경로와 위험지대 구역</a:t>
            </a:r>
            <a:r>
              <a:rPr lang="en-US" altLang="ko-KR" sz="1600" b="1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낮과 밤의 서비스 구분</a:t>
            </a:r>
            <a:r>
              <a:rPr lang="ko-KR" altLang="en-US" sz="1600" b="1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보다 섬세한 서비스 제공을 목표로 </a:t>
            </a:r>
            <a:r>
              <a:rPr lang="ko-KR" altLang="en-US" sz="1600" b="1" dirty="0">
                <a:solidFill>
                  <a:srgbClr val="38627B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</a:t>
            </a:r>
            <a:endParaRPr lang="en-US" altLang="ko-KR" sz="1600" b="1" dirty="0">
              <a:solidFill>
                <a:srgbClr val="38627B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21154-EE43-4A34-9F85-08D634DD3607}"/>
              </a:ext>
            </a:extLst>
          </p:cNvPr>
          <p:cNvSpPr txBox="1"/>
          <p:nvPr/>
        </p:nvSpPr>
        <p:spPr>
          <a:xfrm>
            <a:off x="1037063" y="3121222"/>
            <a:ext cx="2542477" cy="338554"/>
          </a:xfrm>
          <a:prstGeom prst="rect">
            <a:avLst/>
          </a:prstGeom>
          <a:solidFill>
            <a:srgbClr val="38627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자율 주행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B51D4-BB1D-455C-B11D-67000CDB4664}"/>
              </a:ext>
            </a:extLst>
          </p:cNvPr>
          <p:cNvSpPr txBox="1"/>
          <p:nvPr/>
        </p:nvSpPr>
        <p:spPr>
          <a:xfrm>
            <a:off x="4717795" y="3121222"/>
            <a:ext cx="2756410" cy="338554"/>
          </a:xfrm>
          <a:prstGeom prst="rect">
            <a:avLst/>
          </a:prstGeom>
          <a:solidFill>
            <a:srgbClr val="38627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웹 기술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0C05C-FCB3-4660-BEA5-E58D61B957CC}"/>
              </a:ext>
            </a:extLst>
          </p:cNvPr>
          <p:cNvSpPr txBox="1"/>
          <p:nvPr/>
        </p:nvSpPr>
        <p:spPr>
          <a:xfrm>
            <a:off x="8590159" y="3121222"/>
            <a:ext cx="2542476" cy="338554"/>
          </a:xfrm>
          <a:prstGeom prst="rect">
            <a:avLst/>
          </a:prstGeom>
          <a:solidFill>
            <a:srgbClr val="38627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정찰을 위한 사람 인식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3E452-8AFC-47D4-B9B7-0A1B000D245D}"/>
              </a:ext>
            </a:extLst>
          </p:cNvPr>
          <p:cNvSpPr txBox="1"/>
          <p:nvPr/>
        </p:nvSpPr>
        <p:spPr>
          <a:xfrm>
            <a:off x="4501373" y="3792910"/>
            <a:ext cx="3189249" cy="179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드론과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통신을 위한 웹 기반 플랫폼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수신받은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실시간 영상과 </a:t>
            </a:r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드론의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현재 상태를 띄어 보여주는 시스템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RTSP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프로토콜을 이용한 </a:t>
            </a:r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드론과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 간의 통신 구현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10CEC-0E3C-4F23-9A30-9C6C4D2C0917}"/>
              </a:ext>
            </a:extLst>
          </p:cNvPr>
          <p:cNvSpPr txBox="1"/>
          <p:nvPr/>
        </p:nvSpPr>
        <p:spPr>
          <a:xfrm>
            <a:off x="733330" y="3825492"/>
            <a:ext cx="3189249" cy="179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Navio2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드론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작동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오픈 소스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px4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통한 자율 주행 비행 시스템 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자체 위치 정보 취득을 위한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GPS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 이용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64A55-0764-4657-8DF9-73F116E554D0}"/>
              </a:ext>
            </a:extLst>
          </p:cNvPr>
          <p:cNvSpPr txBox="1"/>
          <p:nvPr/>
        </p:nvSpPr>
        <p:spPr>
          <a:xfrm>
            <a:off x="8277923" y="3642087"/>
            <a:ext cx="3189249" cy="213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지정 경로 내 영상 촬영을 통해 기본적인 정찰 기능 구현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열화상 카메라를 이용해 낮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밤 사람 인식 기술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위험 </a:t>
            </a:r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상황시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현장과의 통신을 위해 마이크와 스피커 활용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30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B4E938B-B3D1-4CE3-867B-1486E83AB43C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rgbClr val="2C303A"/>
                </a:solidFill>
              </a:rPr>
              <a:t>5</a:t>
            </a:r>
            <a:r>
              <a:rPr lang="en-US" altLang="ko-KR" sz="2400" i="1" dirty="0">
                <a:solidFill>
                  <a:srgbClr val="2C303A"/>
                </a:solidFill>
              </a:rPr>
              <a:t>  </a:t>
            </a:r>
            <a:r>
              <a:rPr lang="ko-KR" altLang="en-US" sz="3200" b="1" i="1" dirty="0">
                <a:solidFill>
                  <a:srgbClr val="2C303A"/>
                </a:solidFill>
              </a:rPr>
              <a:t>업무 분담</a:t>
            </a:r>
            <a:endParaRPr lang="en-US" altLang="ko-KR" sz="3200" b="1" i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Drone Recon mounted Security System</a:t>
            </a:r>
            <a:endParaRPr lang="ko-KR" alt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BC439-61F6-4BA7-8A08-7CF4A74A3984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13</a:t>
            </a:r>
            <a:endParaRPr lang="ko-KR" altLang="en-US" sz="13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3F7C3C-9123-4FD9-83AD-B916531AD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69884"/>
              </p:ext>
            </p:extLst>
          </p:nvPr>
        </p:nvGraphicFramePr>
        <p:xfrm>
          <a:off x="2184399" y="2018797"/>
          <a:ext cx="7823202" cy="302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최수인 </a:t>
                      </a:r>
                      <a:r>
                        <a:rPr kumimoji="0" lang="en-US" altLang="ko-KR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채윤원</a:t>
                      </a:r>
                      <a:endParaRPr kumimoji="0" lang="en-US" altLang="ko-KR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1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드론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내 자율 주행 시스템 구현</a:t>
                      </a:r>
                      <a:endParaRPr kumimoji="0" lang="en-US" altLang="ko-K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드론과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웹사이트간 통신 구현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열화상 카메라</a:t>
                      </a: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일반 카메라 동작 구현</a:t>
                      </a:r>
                      <a:endParaRPr kumimoji="0" lang="en-US" altLang="ko-K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통신 웹사이트 제작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09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B4E938B-B3D1-4CE3-867B-1486E83AB43C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rgbClr val="2C303A"/>
                </a:solidFill>
              </a:rPr>
              <a:t>6</a:t>
            </a:r>
            <a:r>
              <a:rPr lang="en-US" altLang="ko-KR" sz="2400" i="1" dirty="0">
                <a:solidFill>
                  <a:srgbClr val="2C303A"/>
                </a:solidFill>
              </a:rPr>
              <a:t>  </a:t>
            </a:r>
            <a:r>
              <a:rPr lang="ko-KR" altLang="en-US" sz="3200" b="1" i="1" dirty="0">
                <a:solidFill>
                  <a:srgbClr val="2C303A"/>
                </a:solidFill>
              </a:rPr>
              <a:t>종합설계 수행일정</a:t>
            </a:r>
            <a:endParaRPr lang="en-US" altLang="ko-KR" sz="3200" b="1" i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Drone Recon mounted Security System</a:t>
            </a:r>
            <a:endParaRPr lang="ko-KR" alt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BC439-61F6-4BA7-8A08-7CF4A74A3984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14</a:t>
            </a:r>
            <a:endParaRPr lang="ko-KR" altLang="en-US" sz="13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5EEFEBA-84F7-4E0E-A5E7-5766463FE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17381"/>
              </p:ext>
            </p:extLst>
          </p:nvPr>
        </p:nvGraphicFramePr>
        <p:xfrm>
          <a:off x="878211" y="1523549"/>
          <a:ext cx="10704193" cy="4610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1230057861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858146524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964967067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947108539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2515509160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1337402506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2141722760"/>
                    </a:ext>
                  </a:extLst>
                </a:gridCol>
              </a:tblGrid>
              <a:tr h="57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12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7-8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사전 조사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요구사항 정의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분석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13276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HW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설계 및 제작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228442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Web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설계 및 제작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중간 과정 보고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26080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HW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와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Web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통신 연동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86942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최종 테스트 및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보고서 작성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화살표: 톱니 모양의 오른쪽 1">
            <a:extLst>
              <a:ext uri="{FF2B5EF4-FFF2-40B4-BE49-F238E27FC236}">
                <a16:creationId xmlns:a16="http://schemas.microsoft.com/office/drawing/2014/main" id="{53E835F8-25D8-49F3-88BE-85BFA2779049}"/>
              </a:ext>
            </a:extLst>
          </p:cNvPr>
          <p:cNvSpPr/>
          <p:nvPr/>
        </p:nvSpPr>
        <p:spPr>
          <a:xfrm>
            <a:off x="2936147" y="2298583"/>
            <a:ext cx="1066801" cy="318782"/>
          </a:xfrm>
          <a:prstGeom prst="notchedRightArrow">
            <a:avLst/>
          </a:prstGeom>
          <a:solidFill>
            <a:srgbClr val="386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톱니 모양의 오른쪽 7">
            <a:extLst>
              <a:ext uri="{FF2B5EF4-FFF2-40B4-BE49-F238E27FC236}">
                <a16:creationId xmlns:a16="http://schemas.microsoft.com/office/drawing/2014/main" id="{2B623E54-254B-4D40-94BF-D39716159029}"/>
              </a:ext>
            </a:extLst>
          </p:cNvPr>
          <p:cNvSpPr/>
          <p:nvPr/>
        </p:nvSpPr>
        <p:spPr>
          <a:xfrm>
            <a:off x="4002947" y="2945934"/>
            <a:ext cx="3236752" cy="318782"/>
          </a:xfrm>
          <a:prstGeom prst="notchedRightArrow">
            <a:avLst/>
          </a:prstGeom>
          <a:solidFill>
            <a:srgbClr val="386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톱니 모양의 오른쪽 8">
            <a:extLst>
              <a:ext uri="{FF2B5EF4-FFF2-40B4-BE49-F238E27FC236}">
                <a16:creationId xmlns:a16="http://schemas.microsoft.com/office/drawing/2014/main" id="{9020A200-54C4-4FF3-9A20-0EABDEB3C74F}"/>
              </a:ext>
            </a:extLst>
          </p:cNvPr>
          <p:cNvSpPr/>
          <p:nvPr/>
        </p:nvSpPr>
        <p:spPr>
          <a:xfrm>
            <a:off x="5578678" y="3626955"/>
            <a:ext cx="2315361" cy="318782"/>
          </a:xfrm>
          <a:prstGeom prst="notchedRightArrow">
            <a:avLst/>
          </a:prstGeom>
          <a:solidFill>
            <a:srgbClr val="386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톱니 모양의 오른쪽 9">
            <a:extLst>
              <a:ext uri="{FF2B5EF4-FFF2-40B4-BE49-F238E27FC236}">
                <a16:creationId xmlns:a16="http://schemas.microsoft.com/office/drawing/2014/main" id="{C452C133-A364-4F6C-96AD-E434A26BB596}"/>
              </a:ext>
            </a:extLst>
          </p:cNvPr>
          <p:cNvSpPr/>
          <p:nvPr/>
        </p:nvSpPr>
        <p:spPr>
          <a:xfrm>
            <a:off x="6163195" y="4307976"/>
            <a:ext cx="1076504" cy="318782"/>
          </a:xfrm>
          <a:prstGeom prst="notchedRightArrow">
            <a:avLst/>
          </a:prstGeom>
          <a:solidFill>
            <a:srgbClr val="386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톱니 모양의 오른쪽 10">
            <a:extLst>
              <a:ext uri="{FF2B5EF4-FFF2-40B4-BE49-F238E27FC236}">
                <a16:creationId xmlns:a16="http://schemas.microsoft.com/office/drawing/2014/main" id="{C9D56C8F-B9CE-469B-92DC-3D4902A75E8A}"/>
              </a:ext>
            </a:extLst>
          </p:cNvPr>
          <p:cNvSpPr/>
          <p:nvPr/>
        </p:nvSpPr>
        <p:spPr>
          <a:xfrm>
            <a:off x="7239699" y="4989382"/>
            <a:ext cx="2869035" cy="318782"/>
          </a:xfrm>
          <a:prstGeom prst="notchedRightArrow">
            <a:avLst/>
          </a:prstGeom>
          <a:solidFill>
            <a:srgbClr val="386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톱니 모양의 오른쪽 11">
            <a:extLst>
              <a:ext uri="{FF2B5EF4-FFF2-40B4-BE49-F238E27FC236}">
                <a16:creationId xmlns:a16="http://schemas.microsoft.com/office/drawing/2014/main" id="{87D256FB-0E66-4B32-BAFD-8B16A399EE98}"/>
              </a:ext>
            </a:extLst>
          </p:cNvPr>
          <p:cNvSpPr/>
          <p:nvPr/>
        </p:nvSpPr>
        <p:spPr>
          <a:xfrm>
            <a:off x="9664116" y="5670788"/>
            <a:ext cx="1585521" cy="318782"/>
          </a:xfrm>
          <a:prstGeom prst="notchedRightArrow">
            <a:avLst/>
          </a:prstGeom>
          <a:solidFill>
            <a:srgbClr val="386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9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B4E938B-B3D1-4CE3-867B-1486E83AB43C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rgbClr val="2C303A"/>
                </a:solidFill>
              </a:rPr>
              <a:t>7</a:t>
            </a:r>
            <a:r>
              <a:rPr lang="en-US" altLang="ko-KR" sz="2400" i="1" dirty="0">
                <a:solidFill>
                  <a:srgbClr val="2C303A"/>
                </a:solidFill>
              </a:rPr>
              <a:t>  </a:t>
            </a:r>
            <a:r>
              <a:rPr lang="en-US" altLang="ko-KR" sz="3200" b="1" i="1" dirty="0" err="1">
                <a:solidFill>
                  <a:srgbClr val="2C303A"/>
                </a:solidFill>
              </a:rPr>
              <a:t>Github</a:t>
            </a:r>
            <a:endParaRPr lang="en-US" altLang="ko-KR" sz="3200" b="1" i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Drone Recon mounted Security System</a:t>
            </a:r>
            <a:endParaRPr lang="ko-KR" alt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BC439-61F6-4BA7-8A08-7CF4A74A3984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15</a:t>
            </a:r>
            <a:endParaRPr lang="ko-KR" altLang="en-US" sz="1300" dirty="0"/>
          </a:p>
        </p:txBody>
      </p:sp>
      <p:pic>
        <p:nvPicPr>
          <p:cNvPr id="14" name="그림 13" descr="스크린샷, 컴퓨터, 실내, 노트북이(가) 표시된 사진&#10;&#10;자동 생성된 설명">
            <a:extLst>
              <a:ext uri="{FF2B5EF4-FFF2-40B4-BE49-F238E27FC236}">
                <a16:creationId xmlns:a16="http://schemas.microsoft.com/office/drawing/2014/main" id="{A364D005-B47A-43FC-B8C2-A0DED21A42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" t="12564" r="18145" b="22920"/>
          <a:stretch/>
        </p:blipFill>
        <p:spPr>
          <a:xfrm>
            <a:off x="1166445" y="1363020"/>
            <a:ext cx="9859109" cy="48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0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B4E938B-B3D1-4CE3-867B-1486E83AB43C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rgbClr val="2C303A"/>
                </a:solidFill>
              </a:rPr>
              <a:t>8</a:t>
            </a:r>
            <a:r>
              <a:rPr lang="en-US" altLang="ko-KR" sz="2400" i="1" dirty="0">
                <a:solidFill>
                  <a:srgbClr val="2C303A"/>
                </a:solidFill>
              </a:rPr>
              <a:t>  </a:t>
            </a:r>
            <a:r>
              <a:rPr lang="ko-KR" altLang="en-US" sz="3200" b="1" i="1" dirty="0">
                <a:solidFill>
                  <a:srgbClr val="2C303A"/>
                </a:solidFill>
              </a:rPr>
              <a:t>필요기술 및 참고문헌 </a:t>
            </a:r>
            <a:endParaRPr lang="en-US" altLang="ko-KR" sz="3200" b="1" i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Drone Recon mounted Security System</a:t>
            </a:r>
            <a:endParaRPr lang="ko-KR" alt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BC439-61F6-4BA7-8A08-7CF4A74A3984}"/>
              </a:ext>
            </a:extLst>
          </p:cNvPr>
          <p:cNvSpPr txBox="1"/>
          <p:nvPr/>
        </p:nvSpPr>
        <p:spPr>
          <a:xfrm>
            <a:off x="8389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16</a:t>
            </a:r>
            <a:endParaRPr lang="ko-KR" altLang="en-US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58006-23B4-43FB-BB0F-BD69CDEC45C5}"/>
              </a:ext>
            </a:extLst>
          </p:cNvPr>
          <p:cNvSpPr txBox="1"/>
          <p:nvPr/>
        </p:nvSpPr>
        <p:spPr>
          <a:xfrm>
            <a:off x="1327163" y="1885772"/>
            <a:ext cx="381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</a:t>
            </a:r>
            <a:r>
              <a:rPr lang="en-US" altLang="ko-KR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px4 autopilot open source</a:t>
            </a:r>
            <a:endParaRPr lang="ko-KR" altLang="en-US" dirty="0">
              <a:solidFill>
                <a:srgbClr val="38627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3B2-5CF4-40F9-8CB9-4953D00CF49A}"/>
              </a:ext>
            </a:extLst>
          </p:cNvPr>
          <p:cNvSpPr txBox="1"/>
          <p:nvPr/>
        </p:nvSpPr>
        <p:spPr>
          <a:xfrm>
            <a:off x="1899138" y="2255104"/>
            <a:ext cx="403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C303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https://px4.io/</a:t>
            </a:r>
            <a:endParaRPr lang="ko-KR" altLang="en-US" dirty="0">
              <a:solidFill>
                <a:srgbClr val="2C303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D60FC-D65D-4013-90FE-091A45394B30}"/>
              </a:ext>
            </a:extLst>
          </p:cNvPr>
          <p:cNvSpPr txBox="1"/>
          <p:nvPr/>
        </p:nvSpPr>
        <p:spPr>
          <a:xfrm>
            <a:off x="1327163" y="2900895"/>
            <a:ext cx="536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자율주행 </a:t>
            </a:r>
            <a:r>
              <a:rPr lang="ko-KR" altLang="en-US" dirty="0" err="1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드론개발을</a:t>
            </a:r>
            <a:r>
              <a:rPr lang="ko-KR" altLang="en-US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위한 </a:t>
            </a:r>
            <a:r>
              <a:rPr lang="en-US" altLang="ko-KR" dirty="0" err="1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pixhawk</a:t>
            </a:r>
            <a:r>
              <a:rPr lang="en-US" altLang="ko-KR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개발환경 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98324-82A6-461C-9424-313EF0DD2FB6}"/>
              </a:ext>
            </a:extLst>
          </p:cNvPr>
          <p:cNvSpPr txBox="1"/>
          <p:nvPr/>
        </p:nvSpPr>
        <p:spPr>
          <a:xfrm>
            <a:off x="1899138" y="3270227"/>
            <a:ext cx="403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C303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https://swimminglab.tistory.com/14</a:t>
            </a:r>
            <a:endParaRPr lang="ko-KR" altLang="en-US" dirty="0">
              <a:solidFill>
                <a:srgbClr val="2C303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EA662-C8D7-40CB-BE2F-D16AD60B376C}"/>
              </a:ext>
            </a:extLst>
          </p:cNvPr>
          <p:cNvSpPr txBox="1"/>
          <p:nvPr/>
        </p:nvSpPr>
        <p:spPr>
          <a:xfrm>
            <a:off x="1327163" y="3916018"/>
            <a:ext cx="381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</a:t>
            </a:r>
            <a:r>
              <a:rPr lang="en-US" altLang="ko-KR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RTSP </a:t>
            </a:r>
            <a:r>
              <a:rPr lang="ko-KR" altLang="en-US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스트리밍 프로토콜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28C73-D1C8-4514-9029-3569AD576C6A}"/>
              </a:ext>
            </a:extLst>
          </p:cNvPr>
          <p:cNvSpPr txBox="1"/>
          <p:nvPr/>
        </p:nvSpPr>
        <p:spPr>
          <a:xfrm>
            <a:off x="1899138" y="4285350"/>
            <a:ext cx="70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C303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http://www.ktword.co.kr/word/abbr_view.php?m_temp1=1798</a:t>
            </a:r>
            <a:endParaRPr lang="ko-KR" altLang="en-US" dirty="0">
              <a:solidFill>
                <a:srgbClr val="2C303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08FE3-F4D5-44F1-8E29-8EC14F7C3A98}"/>
              </a:ext>
            </a:extLst>
          </p:cNvPr>
          <p:cNvSpPr txBox="1"/>
          <p:nvPr/>
        </p:nvSpPr>
        <p:spPr>
          <a:xfrm>
            <a:off x="1327163" y="4931141"/>
            <a:ext cx="547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</a:t>
            </a:r>
            <a:r>
              <a:rPr lang="en-US" altLang="ko-KR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 source drone software projects</a:t>
            </a:r>
            <a:endParaRPr lang="ko-KR" altLang="en-US" dirty="0">
              <a:solidFill>
                <a:srgbClr val="38627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6FCD14-AC43-4E13-8CFC-963D66B4BFFB}"/>
              </a:ext>
            </a:extLst>
          </p:cNvPr>
          <p:cNvSpPr txBox="1"/>
          <p:nvPr/>
        </p:nvSpPr>
        <p:spPr>
          <a:xfrm>
            <a:off x="1899138" y="5300473"/>
            <a:ext cx="565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C303A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https://dojofordrones.com/open-source-drone/</a:t>
            </a:r>
            <a:endParaRPr lang="ko-KR" altLang="en-US" dirty="0">
              <a:solidFill>
                <a:srgbClr val="2C303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85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2" y="2113115"/>
            <a:ext cx="7558266" cy="1267428"/>
          </a:xfrm>
          <a:prstGeom prst="rect">
            <a:avLst/>
          </a:prstGeom>
          <a:solidFill>
            <a:srgbClr val="386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69854"/>
              </p:ext>
            </p:extLst>
          </p:nvPr>
        </p:nvGraphicFramePr>
        <p:xfrm>
          <a:off x="999832" y="2278054"/>
          <a:ext cx="5859390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3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종합 설계 개요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시스템 수행 시나리오</a:t>
                      </a:r>
                      <a:endParaRPr lang="en-US" altLang="ko-KR" sz="1300" b="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시스템 구성도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016736-1E2C-49FC-9451-74B82F82FB85}"/>
              </a:ext>
            </a:extLst>
          </p:cNvPr>
          <p:cNvSpPr/>
          <p:nvPr/>
        </p:nvSpPr>
        <p:spPr>
          <a:xfrm>
            <a:off x="3323771" y="3589021"/>
            <a:ext cx="8868229" cy="1267428"/>
          </a:xfrm>
          <a:prstGeom prst="rect">
            <a:avLst/>
          </a:prstGeom>
          <a:solidFill>
            <a:srgbClr val="386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0713D38-898F-4132-B4DF-C873B4D51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52067"/>
              </p:ext>
            </p:extLst>
          </p:nvPr>
        </p:nvGraphicFramePr>
        <p:xfrm>
          <a:off x="3639910" y="3753960"/>
          <a:ext cx="7855856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개발 환경 및 개발 방법</a:t>
                      </a:r>
                      <a:endParaRPr lang="en-US" altLang="ko-KR" sz="1300" b="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업무 분담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종합 설계 수행 일정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필요 기술 및 참고 문헌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18D95B-D4BE-4295-BA00-72D34478F398}"/>
              </a:ext>
            </a:extLst>
          </p:cNvPr>
          <p:cNvSpPr/>
          <p:nvPr/>
        </p:nvSpPr>
        <p:spPr>
          <a:xfrm>
            <a:off x="5527226" y="194671"/>
            <a:ext cx="1137548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 차</a:t>
            </a:r>
            <a:endParaRPr lang="en-US" altLang="ko-KR" sz="3600" b="1" i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221CD-F42E-45F9-A58B-1A57884EC3F4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2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57803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rgbClr val="2C303A"/>
                </a:solidFill>
              </a:rPr>
              <a:t>1</a:t>
            </a:r>
            <a:r>
              <a:rPr lang="en-US" altLang="ko-KR" sz="2400" i="1" dirty="0">
                <a:solidFill>
                  <a:srgbClr val="2C303A"/>
                </a:solidFill>
              </a:rPr>
              <a:t>  </a:t>
            </a:r>
            <a:r>
              <a:rPr lang="ko-KR" altLang="en-US" sz="3200" b="1" i="1" dirty="0">
                <a:solidFill>
                  <a:srgbClr val="2C303A"/>
                </a:solidFill>
              </a:rPr>
              <a:t>종합설계 개요</a:t>
            </a:r>
            <a:endParaRPr lang="en-US" altLang="ko-KR" sz="3200" b="1" i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Drone Recon mounted Security System</a:t>
            </a:r>
            <a:endParaRPr lang="ko-KR" alt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868" y="2190870"/>
            <a:ext cx="5689874" cy="985674"/>
            <a:chOff x="591911" y="1845489"/>
            <a:chExt cx="6471683" cy="1227911"/>
          </a:xfrm>
        </p:grpSpPr>
        <p:sp>
          <p:nvSpPr>
            <p:cNvPr id="18" name="사각형: 둥근 모서리 13">
              <a:extLst>
                <a:ext uri="{FF2B5EF4-FFF2-40B4-BE49-F238E27FC236}">
                  <a16:creationId xmlns:a16="http://schemas.microsoft.com/office/drawing/2014/main" id="{CF519BD7-637A-49F8-85E6-B2DC1E0A4223}"/>
                </a:ext>
              </a:extLst>
            </p:cNvPr>
            <p:cNvSpPr/>
            <p:nvPr/>
          </p:nvSpPr>
          <p:spPr>
            <a:xfrm>
              <a:off x="776010" y="1845489"/>
              <a:ext cx="6287584" cy="122791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00250" lvl="4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비행 가능한 무인 항공 이동기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2000250" lvl="4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초창기 </a:t>
              </a:r>
              <a:r>
                <a:rPr lang="ko-KR" altLang="en-US" sz="1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군사용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으로써 </a:t>
              </a:r>
              <a:r>
                <a:rPr lang="ko-KR" altLang="en-US" sz="10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표적기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및 정찰 용도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9" name="자유형: 도형 16">
              <a:extLst>
                <a:ext uri="{FF2B5EF4-FFF2-40B4-BE49-F238E27FC236}">
                  <a16:creationId xmlns:a16="http://schemas.microsoft.com/office/drawing/2014/main" id="{BE747D15-8E4F-46F7-A7C7-57AB2E3722E8}"/>
                </a:ext>
              </a:extLst>
            </p:cNvPr>
            <p:cNvSpPr/>
            <p:nvPr/>
          </p:nvSpPr>
          <p:spPr>
            <a:xfrm flipV="1">
              <a:off x="591911" y="1845489"/>
              <a:ext cx="2280284" cy="1227911"/>
            </a:xfrm>
            <a:custGeom>
              <a:avLst/>
              <a:gdLst>
                <a:gd name="connsiteX0" fmla="*/ 613409 w 2280284"/>
                <a:gd name="connsiteY0" fmla="*/ 1227911 h 1227911"/>
                <a:gd name="connsiteX1" fmla="*/ 2280284 w 2280284"/>
                <a:gd name="connsiteY1" fmla="*/ 1227911 h 1227911"/>
                <a:gd name="connsiteX2" fmla="*/ 952068 w 2280284"/>
                <a:gd name="connsiteY2" fmla="*/ 99277 h 1227911"/>
                <a:gd name="connsiteX3" fmla="*/ 908461 w 2280284"/>
                <a:gd name="connsiteY3" fmla="*/ 78387 h 1227911"/>
                <a:gd name="connsiteX4" fmla="*/ 852933 w 2280284"/>
                <a:gd name="connsiteY4" fmla="*/ 48248 h 1227911"/>
                <a:gd name="connsiteX5" fmla="*/ 613954 w 2280284"/>
                <a:gd name="connsiteY5" fmla="*/ 0 h 1227911"/>
                <a:gd name="connsiteX6" fmla="*/ 613630 w 2280284"/>
                <a:gd name="connsiteY6" fmla="*/ 33 h 1227911"/>
                <a:gd name="connsiteX7" fmla="*/ 613409 w 2280284"/>
                <a:gd name="connsiteY7" fmla="*/ 4 h 1227911"/>
                <a:gd name="connsiteX8" fmla="*/ 613409 w 2280284"/>
                <a:gd name="connsiteY8" fmla="*/ 55 h 1227911"/>
                <a:gd name="connsiteX9" fmla="*/ 490221 w 2280284"/>
                <a:gd name="connsiteY9" fmla="*/ 12474 h 1227911"/>
                <a:gd name="connsiteX10" fmla="*/ 0 w 2280284"/>
                <a:gd name="connsiteY10" fmla="*/ 613954 h 1227911"/>
                <a:gd name="connsiteX11" fmla="*/ 490221 w 2280284"/>
                <a:gd name="connsiteY11" fmla="*/ 1215435 h 1227911"/>
                <a:gd name="connsiteX12" fmla="*/ 613409 w 2280284"/>
                <a:gd name="connsiteY12" fmla="*/ 1227853 h 1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0284" h="1227911">
                  <a:moveTo>
                    <a:pt x="613409" y="1227911"/>
                  </a:moveTo>
                  <a:lnTo>
                    <a:pt x="2280284" y="1227911"/>
                  </a:lnTo>
                  <a:cubicBezTo>
                    <a:pt x="1606986" y="972744"/>
                    <a:pt x="1382230" y="344489"/>
                    <a:pt x="952068" y="99277"/>
                  </a:cubicBezTo>
                  <a:lnTo>
                    <a:pt x="908461" y="78387"/>
                  </a:lnTo>
                  <a:lnTo>
                    <a:pt x="852933" y="48248"/>
                  </a:lnTo>
                  <a:cubicBezTo>
                    <a:pt x="779480" y="17180"/>
                    <a:pt x="698723" y="0"/>
                    <a:pt x="613954" y="0"/>
                  </a:cubicBezTo>
                  <a:lnTo>
                    <a:pt x="613630" y="33"/>
                  </a:lnTo>
                  <a:lnTo>
                    <a:pt x="613409" y="4"/>
                  </a:lnTo>
                  <a:lnTo>
                    <a:pt x="613409" y="55"/>
                  </a:lnTo>
                  <a:lnTo>
                    <a:pt x="490221" y="12474"/>
                  </a:lnTo>
                  <a:cubicBezTo>
                    <a:pt x="210453" y="69723"/>
                    <a:pt x="0" y="317262"/>
                    <a:pt x="0" y="613954"/>
                  </a:cubicBezTo>
                  <a:cubicBezTo>
                    <a:pt x="0" y="910646"/>
                    <a:pt x="210453" y="1158186"/>
                    <a:pt x="490221" y="1215435"/>
                  </a:cubicBezTo>
                  <a:lnTo>
                    <a:pt x="613409" y="1227853"/>
                  </a:lnTo>
                  <a:close/>
                </a:path>
              </a:pathLst>
            </a:custGeom>
            <a:solidFill>
              <a:srgbClr val="355F7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1AD8E2D-8A2F-4672-9C22-97DFE79F952A}"/>
                </a:ext>
              </a:extLst>
            </p:cNvPr>
            <p:cNvSpPr/>
            <p:nvPr/>
          </p:nvSpPr>
          <p:spPr>
            <a:xfrm>
              <a:off x="776011" y="2013739"/>
              <a:ext cx="891409" cy="891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과거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07353" y="4936362"/>
            <a:ext cx="5699390" cy="985674"/>
            <a:chOff x="581089" y="1845488"/>
            <a:chExt cx="6482505" cy="1227912"/>
          </a:xfrm>
        </p:grpSpPr>
        <p:sp>
          <p:nvSpPr>
            <p:cNvPr id="64" name="사각형: 둥근 모서리 13">
              <a:extLst>
                <a:ext uri="{FF2B5EF4-FFF2-40B4-BE49-F238E27FC236}">
                  <a16:creationId xmlns:a16="http://schemas.microsoft.com/office/drawing/2014/main" id="{CF519BD7-637A-49F8-85E6-B2DC1E0A4223}"/>
                </a:ext>
              </a:extLst>
            </p:cNvPr>
            <p:cNvSpPr/>
            <p:nvPr/>
          </p:nvSpPr>
          <p:spPr>
            <a:xfrm>
              <a:off x="591912" y="1845489"/>
              <a:ext cx="6471682" cy="12279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00250" lvl="4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차세대 </a:t>
              </a:r>
              <a:r>
                <a:rPr lang="ko-KR" altLang="en-US" sz="10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드론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산업은 제조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,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서비스 </a:t>
              </a:r>
              <a:r>
                <a:rPr lang="ko-KR" altLang="en-US" sz="1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융합 모델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로 주목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2000250" lvl="4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IT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기술 및 다양한 서비스와 결합해 시너지 창출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65" name="자유형: 도형 16">
              <a:extLst>
                <a:ext uri="{FF2B5EF4-FFF2-40B4-BE49-F238E27FC236}">
                  <a16:creationId xmlns:a16="http://schemas.microsoft.com/office/drawing/2014/main" id="{BE747D15-8E4F-46F7-A7C7-57AB2E3722E8}"/>
                </a:ext>
              </a:extLst>
            </p:cNvPr>
            <p:cNvSpPr/>
            <p:nvPr/>
          </p:nvSpPr>
          <p:spPr>
            <a:xfrm flipV="1">
              <a:off x="581089" y="1845488"/>
              <a:ext cx="2291107" cy="1227911"/>
            </a:xfrm>
            <a:custGeom>
              <a:avLst/>
              <a:gdLst>
                <a:gd name="connsiteX0" fmla="*/ 613409 w 2280284"/>
                <a:gd name="connsiteY0" fmla="*/ 1227911 h 1227911"/>
                <a:gd name="connsiteX1" fmla="*/ 2280284 w 2280284"/>
                <a:gd name="connsiteY1" fmla="*/ 1227911 h 1227911"/>
                <a:gd name="connsiteX2" fmla="*/ 952068 w 2280284"/>
                <a:gd name="connsiteY2" fmla="*/ 99277 h 1227911"/>
                <a:gd name="connsiteX3" fmla="*/ 908461 w 2280284"/>
                <a:gd name="connsiteY3" fmla="*/ 78387 h 1227911"/>
                <a:gd name="connsiteX4" fmla="*/ 852933 w 2280284"/>
                <a:gd name="connsiteY4" fmla="*/ 48248 h 1227911"/>
                <a:gd name="connsiteX5" fmla="*/ 613954 w 2280284"/>
                <a:gd name="connsiteY5" fmla="*/ 0 h 1227911"/>
                <a:gd name="connsiteX6" fmla="*/ 613630 w 2280284"/>
                <a:gd name="connsiteY6" fmla="*/ 33 h 1227911"/>
                <a:gd name="connsiteX7" fmla="*/ 613409 w 2280284"/>
                <a:gd name="connsiteY7" fmla="*/ 4 h 1227911"/>
                <a:gd name="connsiteX8" fmla="*/ 613409 w 2280284"/>
                <a:gd name="connsiteY8" fmla="*/ 55 h 1227911"/>
                <a:gd name="connsiteX9" fmla="*/ 490221 w 2280284"/>
                <a:gd name="connsiteY9" fmla="*/ 12474 h 1227911"/>
                <a:gd name="connsiteX10" fmla="*/ 0 w 2280284"/>
                <a:gd name="connsiteY10" fmla="*/ 613954 h 1227911"/>
                <a:gd name="connsiteX11" fmla="*/ 490221 w 2280284"/>
                <a:gd name="connsiteY11" fmla="*/ 1215435 h 1227911"/>
                <a:gd name="connsiteX12" fmla="*/ 613409 w 2280284"/>
                <a:gd name="connsiteY12" fmla="*/ 1227853 h 1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0284" h="1227911">
                  <a:moveTo>
                    <a:pt x="613409" y="1227911"/>
                  </a:moveTo>
                  <a:lnTo>
                    <a:pt x="2280284" y="1227911"/>
                  </a:lnTo>
                  <a:cubicBezTo>
                    <a:pt x="1606986" y="972744"/>
                    <a:pt x="1382230" y="344489"/>
                    <a:pt x="952068" y="99277"/>
                  </a:cubicBezTo>
                  <a:lnTo>
                    <a:pt x="908461" y="78387"/>
                  </a:lnTo>
                  <a:lnTo>
                    <a:pt x="852933" y="48248"/>
                  </a:lnTo>
                  <a:cubicBezTo>
                    <a:pt x="779480" y="17180"/>
                    <a:pt x="698723" y="0"/>
                    <a:pt x="613954" y="0"/>
                  </a:cubicBezTo>
                  <a:lnTo>
                    <a:pt x="613630" y="33"/>
                  </a:lnTo>
                  <a:lnTo>
                    <a:pt x="613409" y="4"/>
                  </a:lnTo>
                  <a:lnTo>
                    <a:pt x="613409" y="55"/>
                  </a:lnTo>
                  <a:lnTo>
                    <a:pt x="490221" y="12474"/>
                  </a:lnTo>
                  <a:cubicBezTo>
                    <a:pt x="210453" y="69723"/>
                    <a:pt x="0" y="317262"/>
                    <a:pt x="0" y="613954"/>
                  </a:cubicBezTo>
                  <a:cubicBezTo>
                    <a:pt x="0" y="910646"/>
                    <a:pt x="210453" y="1158186"/>
                    <a:pt x="490221" y="1215435"/>
                  </a:cubicBezTo>
                  <a:lnTo>
                    <a:pt x="613409" y="1227853"/>
                  </a:lnTo>
                  <a:close/>
                </a:path>
              </a:pathLst>
            </a:custGeom>
            <a:solidFill>
              <a:srgbClr val="355F7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1AD8E2D-8A2F-4672-9C22-97DFE79F952A}"/>
                </a:ext>
              </a:extLst>
            </p:cNvPr>
            <p:cNvSpPr/>
            <p:nvPr/>
          </p:nvSpPr>
          <p:spPr>
            <a:xfrm>
              <a:off x="776011" y="2013739"/>
              <a:ext cx="891409" cy="891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미래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07354" y="3563616"/>
            <a:ext cx="5699388" cy="985674"/>
            <a:chOff x="581090" y="1845488"/>
            <a:chExt cx="6482504" cy="1227912"/>
          </a:xfrm>
        </p:grpSpPr>
        <p:sp>
          <p:nvSpPr>
            <p:cNvPr id="70" name="사각형: 둥근 모서리 13">
              <a:extLst>
                <a:ext uri="{FF2B5EF4-FFF2-40B4-BE49-F238E27FC236}">
                  <a16:creationId xmlns:a16="http://schemas.microsoft.com/office/drawing/2014/main" id="{CF519BD7-637A-49F8-85E6-B2DC1E0A4223}"/>
                </a:ext>
              </a:extLst>
            </p:cNvPr>
            <p:cNvSpPr/>
            <p:nvPr/>
          </p:nvSpPr>
          <p:spPr>
            <a:xfrm>
              <a:off x="591912" y="1845489"/>
              <a:ext cx="6471682" cy="12279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00250" lvl="4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항공 통신 기술의 발달과 제어 시스템 발달로 </a:t>
              </a:r>
              <a:r>
                <a:rPr lang="ko-KR" altLang="en-US" sz="1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분야 확장</a:t>
              </a:r>
              <a:endPara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2000250" lvl="4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특히 취미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,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레저용으로 점차 대중화</a:t>
              </a: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,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보편화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71" name="자유형: 도형 16">
              <a:extLst>
                <a:ext uri="{FF2B5EF4-FFF2-40B4-BE49-F238E27FC236}">
                  <a16:creationId xmlns:a16="http://schemas.microsoft.com/office/drawing/2014/main" id="{BE747D15-8E4F-46F7-A7C7-57AB2E3722E8}"/>
                </a:ext>
              </a:extLst>
            </p:cNvPr>
            <p:cNvSpPr/>
            <p:nvPr/>
          </p:nvSpPr>
          <p:spPr>
            <a:xfrm flipV="1">
              <a:off x="581090" y="1845488"/>
              <a:ext cx="2291106" cy="1227911"/>
            </a:xfrm>
            <a:custGeom>
              <a:avLst/>
              <a:gdLst>
                <a:gd name="connsiteX0" fmla="*/ 613409 w 2280284"/>
                <a:gd name="connsiteY0" fmla="*/ 1227911 h 1227911"/>
                <a:gd name="connsiteX1" fmla="*/ 2280284 w 2280284"/>
                <a:gd name="connsiteY1" fmla="*/ 1227911 h 1227911"/>
                <a:gd name="connsiteX2" fmla="*/ 952068 w 2280284"/>
                <a:gd name="connsiteY2" fmla="*/ 99277 h 1227911"/>
                <a:gd name="connsiteX3" fmla="*/ 908461 w 2280284"/>
                <a:gd name="connsiteY3" fmla="*/ 78387 h 1227911"/>
                <a:gd name="connsiteX4" fmla="*/ 852933 w 2280284"/>
                <a:gd name="connsiteY4" fmla="*/ 48248 h 1227911"/>
                <a:gd name="connsiteX5" fmla="*/ 613954 w 2280284"/>
                <a:gd name="connsiteY5" fmla="*/ 0 h 1227911"/>
                <a:gd name="connsiteX6" fmla="*/ 613630 w 2280284"/>
                <a:gd name="connsiteY6" fmla="*/ 33 h 1227911"/>
                <a:gd name="connsiteX7" fmla="*/ 613409 w 2280284"/>
                <a:gd name="connsiteY7" fmla="*/ 4 h 1227911"/>
                <a:gd name="connsiteX8" fmla="*/ 613409 w 2280284"/>
                <a:gd name="connsiteY8" fmla="*/ 55 h 1227911"/>
                <a:gd name="connsiteX9" fmla="*/ 490221 w 2280284"/>
                <a:gd name="connsiteY9" fmla="*/ 12474 h 1227911"/>
                <a:gd name="connsiteX10" fmla="*/ 0 w 2280284"/>
                <a:gd name="connsiteY10" fmla="*/ 613954 h 1227911"/>
                <a:gd name="connsiteX11" fmla="*/ 490221 w 2280284"/>
                <a:gd name="connsiteY11" fmla="*/ 1215435 h 1227911"/>
                <a:gd name="connsiteX12" fmla="*/ 613409 w 2280284"/>
                <a:gd name="connsiteY12" fmla="*/ 1227853 h 1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0284" h="1227911">
                  <a:moveTo>
                    <a:pt x="613409" y="1227911"/>
                  </a:moveTo>
                  <a:lnTo>
                    <a:pt x="2280284" y="1227911"/>
                  </a:lnTo>
                  <a:cubicBezTo>
                    <a:pt x="1606986" y="972744"/>
                    <a:pt x="1382230" y="344489"/>
                    <a:pt x="952068" y="99277"/>
                  </a:cubicBezTo>
                  <a:lnTo>
                    <a:pt x="908461" y="78387"/>
                  </a:lnTo>
                  <a:lnTo>
                    <a:pt x="852933" y="48248"/>
                  </a:lnTo>
                  <a:cubicBezTo>
                    <a:pt x="779480" y="17180"/>
                    <a:pt x="698723" y="0"/>
                    <a:pt x="613954" y="0"/>
                  </a:cubicBezTo>
                  <a:lnTo>
                    <a:pt x="613630" y="33"/>
                  </a:lnTo>
                  <a:lnTo>
                    <a:pt x="613409" y="4"/>
                  </a:lnTo>
                  <a:lnTo>
                    <a:pt x="613409" y="55"/>
                  </a:lnTo>
                  <a:lnTo>
                    <a:pt x="490221" y="12474"/>
                  </a:lnTo>
                  <a:cubicBezTo>
                    <a:pt x="210453" y="69723"/>
                    <a:pt x="0" y="317262"/>
                    <a:pt x="0" y="613954"/>
                  </a:cubicBezTo>
                  <a:cubicBezTo>
                    <a:pt x="0" y="910646"/>
                    <a:pt x="210453" y="1158186"/>
                    <a:pt x="490221" y="1215435"/>
                  </a:cubicBezTo>
                  <a:lnTo>
                    <a:pt x="613409" y="1227853"/>
                  </a:lnTo>
                  <a:close/>
                </a:path>
              </a:pathLst>
            </a:custGeom>
            <a:solidFill>
              <a:srgbClr val="355F7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1AD8E2D-8A2F-4672-9C22-97DFE79F952A}"/>
                </a:ext>
              </a:extLst>
            </p:cNvPr>
            <p:cNvSpPr/>
            <p:nvPr/>
          </p:nvSpPr>
          <p:spPr>
            <a:xfrm>
              <a:off x="776011" y="2013739"/>
              <a:ext cx="891409" cy="891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현재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24F3B72-09CC-4565-9139-778723ABC9C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3</a:t>
            </a:r>
            <a:endParaRPr lang="ko-KR" altLang="en-US" sz="13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7065EB-4D8E-44B7-B959-8659333C4A8A}"/>
              </a:ext>
            </a:extLst>
          </p:cNvPr>
          <p:cNvSpPr/>
          <p:nvPr/>
        </p:nvSpPr>
        <p:spPr>
          <a:xfrm>
            <a:off x="1314538" y="1310804"/>
            <a:ext cx="2708584" cy="65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2700" b="1" dirty="0" err="1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7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개요</a:t>
            </a:r>
            <a:endParaRPr lang="ko-KR" altLang="en-US" sz="2700" dirty="0">
              <a:solidFill>
                <a:srgbClr val="2C303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E70AC-0590-4640-93E3-F6DAA56F856A}"/>
              </a:ext>
            </a:extLst>
          </p:cNvPr>
          <p:cNvSpPr txBox="1"/>
          <p:nvPr/>
        </p:nvSpPr>
        <p:spPr>
          <a:xfrm>
            <a:off x="7862371" y="2175334"/>
            <a:ext cx="4032173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드론의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HW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만으로는 그저 하늘을 나는 소형 비행기에 불과하지만 인터넷 통신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농업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환경보호 등의  서비스 및 수많은 신규 비즈니스 모델 콘텐츠와 융합하면  가능</a:t>
            </a:r>
          </a:p>
        </p:txBody>
      </p:sp>
      <p:sp>
        <p:nvSpPr>
          <p:cNvPr id="4" name="화살표: 톱니 모양의 오른쪽 3">
            <a:extLst>
              <a:ext uri="{FF2B5EF4-FFF2-40B4-BE49-F238E27FC236}">
                <a16:creationId xmlns:a16="http://schemas.microsoft.com/office/drawing/2014/main" id="{3DC9B0C7-8F5F-4D8E-8E11-1F47E8D6E40F}"/>
              </a:ext>
            </a:extLst>
          </p:cNvPr>
          <p:cNvSpPr/>
          <p:nvPr/>
        </p:nvSpPr>
        <p:spPr>
          <a:xfrm>
            <a:off x="6430787" y="3631145"/>
            <a:ext cx="848298" cy="850613"/>
          </a:xfrm>
          <a:prstGeom prst="notchedRightArrow">
            <a:avLst/>
          </a:prstGeom>
          <a:solidFill>
            <a:srgbClr val="2C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B1F8F3-BCE4-4D7C-90D4-B9A7CD2FA576}"/>
              </a:ext>
            </a:extLst>
          </p:cNvPr>
          <p:cNvSpPr/>
          <p:nvPr/>
        </p:nvSpPr>
        <p:spPr>
          <a:xfrm>
            <a:off x="7744857" y="2315075"/>
            <a:ext cx="84464" cy="6323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E62D19-8043-4265-A418-1F18254EB4EE}"/>
              </a:ext>
            </a:extLst>
          </p:cNvPr>
          <p:cNvSpPr txBox="1"/>
          <p:nvPr/>
        </p:nvSpPr>
        <p:spPr>
          <a:xfrm>
            <a:off x="7862370" y="3408860"/>
            <a:ext cx="4032173" cy="1152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u="sng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분야가 확장되고 대중화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되는 등 </a:t>
            </a:r>
            <a:r>
              <a:rPr lang="ko-KR" altLang="en-US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드론의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발전으로 세계 각국은 </a:t>
            </a:r>
            <a:r>
              <a:rPr lang="ko-KR" altLang="en-US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드론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산업을 선점하기 위해 치열한 경쟁구도 구축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세계 </a:t>
            </a:r>
            <a:r>
              <a:rPr lang="ko-KR" altLang="en-US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드론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시장은 미국과 중국이 주도하고 있으며 기존 항공기 제조업체 외에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IT,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전기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통신업체 등의 </a:t>
            </a:r>
            <a:r>
              <a:rPr lang="ko-KR" altLang="en-US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드론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시장 진출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A8763B-528B-4F49-A474-17D181C63BF3}"/>
              </a:ext>
            </a:extLst>
          </p:cNvPr>
          <p:cNvSpPr/>
          <p:nvPr/>
        </p:nvSpPr>
        <p:spPr>
          <a:xfrm>
            <a:off x="7744857" y="3685547"/>
            <a:ext cx="84464" cy="6323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AEA059-AD25-43BF-A4D8-7388F266E31A}"/>
              </a:ext>
            </a:extLst>
          </p:cNvPr>
          <p:cNvSpPr/>
          <p:nvPr/>
        </p:nvSpPr>
        <p:spPr>
          <a:xfrm>
            <a:off x="7744857" y="5153443"/>
            <a:ext cx="84464" cy="6323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DCD265-B2FC-4114-BC05-A610DDD395FD}"/>
              </a:ext>
            </a:extLst>
          </p:cNvPr>
          <p:cNvSpPr txBox="1"/>
          <p:nvPr/>
        </p:nvSpPr>
        <p:spPr>
          <a:xfrm>
            <a:off x="7862370" y="4924331"/>
            <a:ext cx="4032173" cy="114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글로벌 기업들 중 </a:t>
            </a:r>
            <a:r>
              <a:rPr lang="ko-KR" altLang="en-US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드론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개발 및 생산과 관련된 것 외의 </a:t>
            </a:r>
            <a:r>
              <a:rPr lang="ko-KR" altLang="en-US" sz="1100" u="sng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활용에 목적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둔 기업들이 </a:t>
            </a:r>
            <a:r>
              <a:rPr lang="ko-KR" altLang="en-US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드론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산업에 적극 참여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우리나라도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IT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기술을 이용해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실세계에서 활용할 수 있는 발전을 위한 기술 개발 필요</a:t>
            </a:r>
            <a:endParaRPr lang="en-US" altLang="ko-KR" sz="1100" b="1" dirty="0">
              <a:solidFill>
                <a:srgbClr val="FF000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A968AF-6EB3-4920-9C3F-099E76887F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355F7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19308"/>
          <a:stretch/>
        </p:blipFill>
        <p:spPr>
          <a:xfrm rot="20740216">
            <a:off x="854935" y="1161198"/>
            <a:ext cx="888154" cy="7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8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rgbClr val="2C303A"/>
                </a:solidFill>
              </a:rPr>
              <a:t>1</a:t>
            </a:r>
            <a:r>
              <a:rPr lang="en-US" altLang="ko-KR" sz="2400" i="1" dirty="0">
                <a:solidFill>
                  <a:srgbClr val="2C303A"/>
                </a:solidFill>
              </a:rPr>
              <a:t>  </a:t>
            </a:r>
            <a:r>
              <a:rPr lang="ko-KR" altLang="en-US" sz="3200" b="1" i="1" dirty="0">
                <a:solidFill>
                  <a:srgbClr val="2C303A"/>
                </a:solidFill>
              </a:rPr>
              <a:t>종합설계 개요</a:t>
            </a:r>
            <a:endParaRPr lang="en-US" altLang="ko-KR" sz="3200" b="1" i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Drone Recon mounted Security System</a:t>
            </a:r>
            <a:endParaRPr lang="ko-KR" alt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F3B72-09CC-4565-9139-778723ABC9C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4</a:t>
            </a:r>
            <a:endParaRPr lang="ko-KR" altLang="en-US" sz="13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7065EB-4D8E-44B7-B959-8659333C4A8A}"/>
              </a:ext>
            </a:extLst>
          </p:cNvPr>
          <p:cNvSpPr/>
          <p:nvPr/>
        </p:nvSpPr>
        <p:spPr>
          <a:xfrm>
            <a:off x="1314537" y="1310804"/>
            <a:ext cx="3818571" cy="65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2700" b="1" dirty="0" err="1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7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기술</a:t>
            </a:r>
            <a:endParaRPr lang="ko-KR" altLang="en-US" sz="2700" dirty="0">
              <a:solidFill>
                <a:srgbClr val="2C303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A968AF-6EB3-4920-9C3F-099E76887F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355F7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19308"/>
          <a:stretch/>
        </p:blipFill>
        <p:spPr>
          <a:xfrm rot="20740216">
            <a:off x="854935" y="1161198"/>
            <a:ext cx="888154" cy="7166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70F7740-75A7-4F50-932E-AE72EC06B0C9}"/>
              </a:ext>
            </a:extLst>
          </p:cNvPr>
          <p:cNvSpPr txBox="1"/>
          <p:nvPr/>
        </p:nvSpPr>
        <p:spPr>
          <a:xfrm>
            <a:off x="2039166" y="5040381"/>
            <a:ext cx="8113665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군사용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개발에 치중하고 있는 국내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업체들이 민간 및 상업용으로 </a:t>
            </a:r>
            <a:r>
              <a:rPr lang="ko-KR" altLang="en-US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확장 및 발전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있는 대책 필요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138F07-A8F4-4188-91C4-3DA8F15B744B}"/>
              </a:ext>
            </a:extLst>
          </p:cNvPr>
          <p:cNvSpPr txBox="1"/>
          <p:nvPr/>
        </p:nvSpPr>
        <p:spPr>
          <a:xfrm>
            <a:off x="1566249" y="2542471"/>
            <a:ext cx="10047301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항법 시스템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내장된 관성 센서 및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GPS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이용해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드론의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자세를 추적하는 센서 기술로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센서 융합 기술과 통신 기술 요구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 시스템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드론의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자세를 조종자의 요구에 따라 동작할 수 있도록 하는 부분으로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항법 시스템의 피드백 통해 작동되는 탐지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회피 기술 포함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신뢰성이 높고 정밀한 시스템을 위한 강인한 기술 개발이 요구되는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군수용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드론과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달리 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민간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드론의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다양한 분야로의 기술 응용을 위한 가격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등의 특성에 대한 유연한 알고리즘 개발 필요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502329-72CA-41DD-B265-62431862EFC8}"/>
              </a:ext>
            </a:extLst>
          </p:cNvPr>
          <p:cNvSpPr/>
          <p:nvPr/>
        </p:nvSpPr>
        <p:spPr>
          <a:xfrm>
            <a:off x="1566249" y="2048677"/>
            <a:ext cx="1616789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1600" b="1" dirty="0" err="1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16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핵심기술</a:t>
            </a:r>
            <a:endParaRPr lang="ko-KR" altLang="en-US" sz="1600" dirty="0">
              <a:solidFill>
                <a:srgbClr val="2C303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화살표: 톱니 모양의 오른쪽 12">
            <a:extLst>
              <a:ext uri="{FF2B5EF4-FFF2-40B4-BE49-F238E27FC236}">
                <a16:creationId xmlns:a16="http://schemas.microsoft.com/office/drawing/2014/main" id="{DC7D07F8-7446-4200-901B-A8B0A53B87C9}"/>
              </a:ext>
            </a:extLst>
          </p:cNvPr>
          <p:cNvSpPr/>
          <p:nvPr/>
        </p:nvSpPr>
        <p:spPr>
          <a:xfrm rot="5400000">
            <a:off x="5798730" y="4257634"/>
            <a:ext cx="594539" cy="622441"/>
          </a:xfrm>
          <a:prstGeom prst="notchedRightArrow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D1B26-94D7-422F-ABAB-EAEF5DBEBFC7}"/>
              </a:ext>
            </a:extLst>
          </p:cNvPr>
          <p:cNvSpPr txBox="1"/>
          <p:nvPr/>
        </p:nvSpPr>
        <p:spPr>
          <a:xfrm>
            <a:off x="982161" y="5497499"/>
            <a:ext cx="10227678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상업용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시장은 아직 </a:t>
            </a:r>
            <a:r>
              <a:rPr lang="ko-KR" altLang="en-US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시작단계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수준으로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최근 주목받고 있는 엔터테인먼트에 쓰일 수 있는 소형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드론의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경우는 </a:t>
            </a:r>
            <a:r>
              <a:rPr lang="ko-KR" altLang="en-US" sz="1400" u="sng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소수 업체만이 개발 진행</a:t>
            </a:r>
          </a:p>
        </p:txBody>
      </p:sp>
    </p:spTree>
    <p:extLst>
      <p:ext uri="{BB962C8B-B14F-4D97-AF65-F5344CB8AC3E}">
        <p14:creationId xmlns:p14="http://schemas.microsoft.com/office/powerpoint/2010/main" val="34954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rgbClr val="2C303A"/>
                </a:solidFill>
              </a:rPr>
              <a:t>1</a:t>
            </a:r>
            <a:r>
              <a:rPr lang="en-US" altLang="ko-KR" sz="2400" i="1" dirty="0">
                <a:solidFill>
                  <a:srgbClr val="2C303A"/>
                </a:solidFill>
              </a:rPr>
              <a:t>  </a:t>
            </a:r>
            <a:r>
              <a:rPr lang="ko-KR" altLang="en-US" sz="3200" b="1" i="1" dirty="0">
                <a:solidFill>
                  <a:srgbClr val="2C303A"/>
                </a:solidFill>
              </a:rPr>
              <a:t>종합설계 개요</a:t>
            </a:r>
            <a:endParaRPr lang="en-US" altLang="ko-KR" sz="3200" b="1" i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Drone Recon mounted Security System</a:t>
            </a:r>
            <a:endParaRPr lang="ko-KR" alt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F3B72-09CC-4565-9139-778723ABC9C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5</a:t>
            </a:r>
            <a:endParaRPr lang="ko-KR" altLang="en-US" sz="13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7065EB-4D8E-44B7-B959-8659333C4A8A}"/>
              </a:ext>
            </a:extLst>
          </p:cNvPr>
          <p:cNvSpPr/>
          <p:nvPr/>
        </p:nvSpPr>
        <p:spPr>
          <a:xfrm>
            <a:off x="1314537" y="1310804"/>
            <a:ext cx="3818571" cy="65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2700" b="1" dirty="0" err="1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7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시장 동향</a:t>
            </a:r>
            <a:endParaRPr lang="ko-KR" altLang="en-US" sz="2700" dirty="0">
              <a:solidFill>
                <a:srgbClr val="2C303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A968AF-6EB3-4920-9C3F-099E76887F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355F7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19308"/>
          <a:stretch/>
        </p:blipFill>
        <p:spPr>
          <a:xfrm rot="20740216">
            <a:off x="854935" y="1161198"/>
            <a:ext cx="888154" cy="716667"/>
          </a:xfrm>
          <a:prstGeom prst="rect">
            <a:avLst/>
          </a:prstGeom>
        </p:spPr>
      </p:pic>
      <p:pic>
        <p:nvPicPr>
          <p:cNvPr id="1028" name="Picture 4" descr="리모아이에 대한 이미지 검색결과">
            <a:extLst>
              <a:ext uri="{FF2B5EF4-FFF2-40B4-BE49-F238E27FC236}">
                <a16:creationId xmlns:a16="http://schemas.microsoft.com/office/drawing/2014/main" id="{00AB1252-995C-4A55-A829-0238118F1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" r="7102"/>
          <a:stretch/>
        </p:blipFill>
        <p:spPr bwMode="auto">
          <a:xfrm>
            <a:off x="1641217" y="2297087"/>
            <a:ext cx="4072233" cy="3402509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4358BE3-008C-4EFE-87F7-135DC554F45A}"/>
              </a:ext>
            </a:extLst>
          </p:cNvPr>
          <p:cNvSpPr txBox="1"/>
          <p:nvPr/>
        </p:nvSpPr>
        <p:spPr>
          <a:xfrm>
            <a:off x="5972096" y="2327124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err="1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유콘시스템</a:t>
            </a:r>
            <a:r>
              <a:rPr lang="ko-KR" altLang="en-US" sz="2000" b="1" i="1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i="1" dirty="0" err="1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리모아이</a:t>
            </a:r>
            <a:endParaRPr lang="en-US" altLang="ko-KR" sz="2000" b="1" i="1" dirty="0">
              <a:solidFill>
                <a:srgbClr val="38627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9A8726-5377-4C89-A7B4-D0BB66320159}"/>
              </a:ext>
            </a:extLst>
          </p:cNvPr>
          <p:cNvSpPr txBox="1"/>
          <p:nvPr/>
        </p:nvSpPr>
        <p:spPr>
          <a:xfrm>
            <a:off x="5972096" y="2826082"/>
            <a:ext cx="4578687" cy="188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육군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대대급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무인기로 감시 정찰용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드론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투척이륙과 자동으로 수직착륙 가능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좁은 지역 운용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주야간 카메라 탑재로 감시정찰능력 보유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GPS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교란 또는 통신두절에 대비한 자동비행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&amp;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귀환 시스템 갖춤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85A5A-7A65-44EA-815F-2D73A80A2E18}"/>
              </a:ext>
            </a:extLst>
          </p:cNvPr>
          <p:cNvSpPr txBox="1"/>
          <p:nvPr/>
        </p:nvSpPr>
        <p:spPr>
          <a:xfrm>
            <a:off x="5972096" y="4908912"/>
            <a:ext cx="4578687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서비스가 군사용에 초점이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맞추어져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주로 농약 살포와 촬영용으로 사용되어 실생활 적용에 부적절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5DF57-BE21-4CA3-8514-1BD1307BA096}"/>
              </a:ext>
            </a:extLst>
          </p:cNvPr>
          <p:cNvSpPr txBox="1"/>
          <p:nvPr/>
        </p:nvSpPr>
        <p:spPr>
          <a:xfrm>
            <a:off x="5972096" y="4565903"/>
            <a:ext cx="97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시사점</a:t>
            </a:r>
            <a:endParaRPr lang="en-US" altLang="ko-KR" sz="2000" b="1" i="1" dirty="0">
              <a:solidFill>
                <a:srgbClr val="38627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41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테이블, 음식, 앉아있는, 물품이(가) 표시된 사진&#10;&#10;자동 생성된 설명">
            <a:extLst>
              <a:ext uri="{FF2B5EF4-FFF2-40B4-BE49-F238E27FC236}">
                <a16:creationId xmlns:a16="http://schemas.microsoft.com/office/drawing/2014/main" id="{90F30C8C-63F3-49AB-9D31-E48096A23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22" y="2309332"/>
            <a:ext cx="4102328" cy="342765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직사각형 20"/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rgbClr val="2C303A"/>
                </a:solidFill>
              </a:rPr>
              <a:t>1</a:t>
            </a:r>
            <a:r>
              <a:rPr lang="en-US" altLang="ko-KR" sz="2400" i="1" dirty="0">
                <a:solidFill>
                  <a:srgbClr val="2C303A"/>
                </a:solidFill>
              </a:rPr>
              <a:t>  </a:t>
            </a:r>
            <a:r>
              <a:rPr lang="ko-KR" altLang="en-US" sz="3200" b="1" i="1" dirty="0">
                <a:solidFill>
                  <a:srgbClr val="2C303A"/>
                </a:solidFill>
              </a:rPr>
              <a:t>종합설계 개요</a:t>
            </a:r>
            <a:endParaRPr lang="en-US" altLang="ko-KR" sz="3200" b="1" i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Drone Recon mounted Security System</a:t>
            </a:r>
            <a:endParaRPr lang="ko-KR" alt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F3B72-09CC-4565-9139-778723ABC9C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6</a:t>
            </a:r>
            <a:endParaRPr lang="ko-KR" altLang="en-US" sz="13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7065EB-4D8E-44B7-B959-8659333C4A8A}"/>
              </a:ext>
            </a:extLst>
          </p:cNvPr>
          <p:cNvSpPr/>
          <p:nvPr/>
        </p:nvSpPr>
        <p:spPr>
          <a:xfrm>
            <a:off x="1314537" y="1310804"/>
            <a:ext cx="3818571" cy="65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2700" b="1" dirty="0" err="1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7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시장 동향</a:t>
            </a:r>
            <a:endParaRPr lang="ko-KR" altLang="en-US" sz="2700" dirty="0">
              <a:solidFill>
                <a:srgbClr val="2C303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A968AF-6EB3-4920-9C3F-099E76887F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355F7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19308"/>
          <a:stretch/>
        </p:blipFill>
        <p:spPr>
          <a:xfrm rot="20740216">
            <a:off x="854935" y="1161198"/>
            <a:ext cx="888154" cy="7166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4358BE3-008C-4EFE-87F7-135DC554F45A}"/>
              </a:ext>
            </a:extLst>
          </p:cNvPr>
          <p:cNvSpPr txBox="1"/>
          <p:nvPr/>
        </p:nvSpPr>
        <p:spPr>
          <a:xfrm>
            <a:off x="5972096" y="2327124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송골매 </a:t>
            </a:r>
            <a:r>
              <a:rPr lang="ko-KR" altLang="en-US" sz="2000" b="1" i="1" dirty="0" err="1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무인정찰기</a:t>
            </a:r>
            <a:endParaRPr lang="en-US" altLang="ko-KR" sz="2000" b="1" i="1" dirty="0">
              <a:solidFill>
                <a:srgbClr val="38627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9A8726-5377-4C89-A7B4-D0BB66320159}"/>
              </a:ext>
            </a:extLst>
          </p:cNvPr>
          <p:cNvSpPr txBox="1"/>
          <p:nvPr/>
        </p:nvSpPr>
        <p:spPr>
          <a:xfrm>
            <a:off x="5972096" y="2826082"/>
            <a:ext cx="4578687" cy="188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군단의 핵심 표적을 획득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제공하는 역할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실시간 원격조종과 프로그램에 의한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자동항법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비행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주야간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실시간 영상정보 수집 담당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통신 두절 시 자동 귀환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8A492-853B-42EB-A6F7-EF445A6B2F2B}"/>
              </a:ext>
            </a:extLst>
          </p:cNvPr>
          <p:cNvSpPr txBox="1"/>
          <p:nvPr/>
        </p:nvSpPr>
        <p:spPr>
          <a:xfrm>
            <a:off x="5972096" y="4908912"/>
            <a:ext cx="4578687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서비스가 군사용에 초점이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맞추어져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대형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드론으로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일상 생활 사용 불가능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A1655-D94E-46EA-B9CF-6508B160B093}"/>
              </a:ext>
            </a:extLst>
          </p:cNvPr>
          <p:cNvSpPr txBox="1"/>
          <p:nvPr/>
        </p:nvSpPr>
        <p:spPr>
          <a:xfrm>
            <a:off x="5972096" y="4565903"/>
            <a:ext cx="97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시사점</a:t>
            </a:r>
            <a:endParaRPr lang="en-US" altLang="ko-KR" sz="2000" b="1" i="1" dirty="0">
              <a:solidFill>
                <a:srgbClr val="38627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10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실내, 테이블, 방, 앉아있는이(가) 표시된 사진&#10;&#10;자동 생성된 설명">
            <a:extLst>
              <a:ext uri="{FF2B5EF4-FFF2-40B4-BE49-F238E27FC236}">
                <a16:creationId xmlns:a16="http://schemas.microsoft.com/office/drawing/2014/main" id="{8F6C7EC6-B204-4CBC-AF17-176DFB902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2"/>
          <a:stretch/>
        </p:blipFill>
        <p:spPr>
          <a:xfrm>
            <a:off x="1611122" y="2319526"/>
            <a:ext cx="4102328" cy="343750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직사각형 20"/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rgbClr val="2C303A"/>
                </a:solidFill>
              </a:rPr>
              <a:t>1</a:t>
            </a:r>
            <a:r>
              <a:rPr lang="en-US" altLang="ko-KR" sz="2400" i="1" dirty="0">
                <a:solidFill>
                  <a:srgbClr val="2C303A"/>
                </a:solidFill>
              </a:rPr>
              <a:t>  </a:t>
            </a:r>
            <a:r>
              <a:rPr lang="ko-KR" altLang="en-US" sz="3200" b="1" i="1" dirty="0">
                <a:solidFill>
                  <a:srgbClr val="2C303A"/>
                </a:solidFill>
              </a:rPr>
              <a:t>종합설계 개요</a:t>
            </a:r>
            <a:endParaRPr lang="en-US" altLang="ko-KR" sz="3200" b="1" i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Drone Recon mounted Security System</a:t>
            </a:r>
            <a:endParaRPr lang="ko-KR" alt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F3B72-09CC-4565-9139-778723ABC9C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7</a:t>
            </a:r>
            <a:endParaRPr lang="ko-KR" altLang="en-US" sz="13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7065EB-4D8E-44B7-B959-8659333C4A8A}"/>
              </a:ext>
            </a:extLst>
          </p:cNvPr>
          <p:cNvSpPr/>
          <p:nvPr/>
        </p:nvSpPr>
        <p:spPr>
          <a:xfrm>
            <a:off x="1314537" y="1310804"/>
            <a:ext cx="3818571" cy="65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2700" b="1" dirty="0" err="1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7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시장 동향</a:t>
            </a:r>
            <a:endParaRPr lang="ko-KR" altLang="en-US" sz="2700" dirty="0">
              <a:solidFill>
                <a:srgbClr val="2C303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A968AF-6EB3-4920-9C3F-099E76887F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355F7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19308"/>
          <a:stretch/>
        </p:blipFill>
        <p:spPr>
          <a:xfrm rot="20740216">
            <a:off x="854935" y="1161198"/>
            <a:ext cx="888154" cy="7166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4358BE3-008C-4EFE-87F7-135DC554F45A}"/>
              </a:ext>
            </a:extLst>
          </p:cNvPr>
          <p:cNvSpPr txBox="1"/>
          <p:nvPr/>
        </p:nvSpPr>
        <p:spPr>
          <a:xfrm>
            <a:off x="5972096" y="2327124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LG </a:t>
            </a:r>
            <a:r>
              <a:rPr lang="ko-KR" altLang="en-US" sz="2000" b="1" i="1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클라우드 관제시스템</a:t>
            </a:r>
            <a:endParaRPr lang="en-US" altLang="ko-KR" sz="2000" b="1" i="1" dirty="0">
              <a:solidFill>
                <a:srgbClr val="38627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9A8726-5377-4C89-A7B4-D0BB66320159}"/>
              </a:ext>
            </a:extLst>
          </p:cNvPr>
          <p:cNvSpPr txBox="1"/>
          <p:nvPr/>
        </p:nvSpPr>
        <p:spPr>
          <a:xfrm>
            <a:off x="5972096" y="2826082"/>
            <a:ext cx="4797504" cy="15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LTE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네트워크와 관제시스템을 연동한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드론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개발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맨눈으로 보이지 않는 곳에서도 재난 감시와 물류 수송 영역 등에 진출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이륙에서 비행을 거쳐 귀환에 이르는 전 과정 자율 주행으로 수행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전파 세기 확인해 비행 경로 설정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E3097-1901-49E6-8543-BD66E3F84AAC}"/>
              </a:ext>
            </a:extLst>
          </p:cNvPr>
          <p:cNvSpPr txBox="1"/>
          <p:nvPr/>
        </p:nvSpPr>
        <p:spPr>
          <a:xfrm>
            <a:off x="5972096" y="4908912"/>
            <a:ext cx="4578687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LTE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 사용으로 비용 측 큰 부담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범용 관제 시스템으로 특수 목적 서비스에 적합하지 않음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368C0-64EC-4AB4-9A09-CC6EA8C5B530}"/>
              </a:ext>
            </a:extLst>
          </p:cNvPr>
          <p:cNvSpPr txBox="1"/>
          <p:nvPr/>
        </p:nvSpPr>
        <p:spPr>
          <a:xfrm>
            <a:off x="5972096" y="4565903"/>
            <a:ext cx="97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시사점</a:t>
            </a:r>
            <a:endParaRPr lang="en-US" altLang="ko-KR" sz="2000" b="1" i="1" dirty="0">
              <a:solidFill>
                <a:srgbClr val="38627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64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rgbClr val="2C303A"/>
                </a:solidFill>
              </a:rPr>
              <a:t>1</a:t>
            </a:r>
            <a:r>
              <a:rPr lang="en-US" altLang="ko-KR" sz="2400" i="1" dirty="0">
                <a:solidFill>
                  <a:srgbClr val="2C303A"/>
                </a:solidFill>
              </a:rPr>
              <a:t>  </a:t>
            </a:r>
            <a:r>
              <a:rPr lang="ko-KR" altLang="en-US" sz="3200" b="1" i="1" dirty="0">
                <a:solidFill>
                  <a:srgbClr val="2C303A"/>
                </a:solidFill>
              </a:rPr>
              <a:t>종합설계 개요</a:t>
            </a:r>
            <a:endParaRPr lang="en-US" altLang="ko-KR" sz="3200" b="1" i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Drone Recon mounted Security System</a:t>
            </a:r>
            <a:endParaRPr lang="ko-KR" alt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F3B72-09CC-4565-9139-778723ABC9C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8</a:t>
            </a:r>
            <a:endParaRPr lang="ko-KR" altLang="en-US" sz="13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7065EB-4D8E-44B7-B959-8659333C4A8A}"/>
              </a:ext>
            </a:extLst>
          </p:cNvPr>
          <p:cNvSpPr/>
          <p:nvPr/>
        </p:nvSpPr>
        <p:spPr>
          <a:xfrm>
            <a:off x="1314537" y="1310804"/>
            <a:ext cx="3818571" cy="65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2700" b="1" dirty="0" err="1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7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정찰대 필요성</a:t>
            </a:r>
            <a:endParaRPr lang="ko-KR" altLang="en-US" sz="2700" dirty="0">
              <a:solidFill>
                <a:srgbClr val="2C303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A968AF-6EB3-4920-9C3F-099E76887F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355F7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19308"/>
          <a:stretch/>
        </p:blipFill>
        <p:spPr>
          <a:xfrm rot="20740216">
            <a:off x="854935" y="1161198"/>
            <a:ext cx="888154" cy="716667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502329-72CA-41DD-B265-62431862EFC8}"/>
              </a:ext>
            </a:extLst>
          </p:cNvPr>
          <p:cNvSpPr/>
          <p:nvPr/>
        </p:nvSpPr>
        <p:spPr>
          <a:xfrm>
            <a:off x="1566250" y="2036530"/>
            <a:ext cx="207366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* </a:t>
            </a:r>
            <a:r>
              <a:rPr lang="ko-KR" altLang="en-US" sz="1600" b="1" dirty="0" err="1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16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정찰대 </a:t>
            </a:r>
            <a:r>
              <a:rPr lang="ko-KR" altLang="en-US" b="1" u="sng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</a:t>
            </a:r>
            <a:endParaRPr lang="ko-KR" altLang="en-US" sz="1600" u="sng" dirty="0">
              <a:solidFill>
                <a:srgbClr val="2C303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B20EB-FC4E-4CD5-8425-C226D77CA417}"/>
              </a:ext>
            </a:extLst>
          </p:cNvPr>
          <p:cNvSpPr txBox="1"/>
          <p:nvPr/>
        </p:nvSpPr>
        <p:spPr>
          <a:xfrm>
            <a:off x="3705699" y="2082441"/>
            <a:ext cx="7536089" cy="9820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55F77"/>
                </a:solidFill>
                <a:latin typeface="맑은 고딕" panose="020B0503020000020004" pitchFamily="50" charset="-127"/>
              </a:rPr>
              <a:t>실생활에서 사용 가능한 </a:t>
            </a:r>
            <a:r>
              <a:rPr lang="ko-KR" altLang="en-US" sz="1200" b="1" dirty="0" err="1">
                <a:solidFill>
                  <a:srgbClr val="355F77"/>
                </a:solidFill>
                <a:latin typeface="맑은 고딕" panose="020B0503020000020004" pitchFamily="50" charset="-127"/>
              </a:rPr>
              <a:t>드론이</a:t>
            </a:r>
            <a:r>
              <a:rPr lang="ko-KR" altLang="en-US" sz="1200" b="1" dirty="0">
                <a:solidFill>
                  <a:srgbClr val="355F77"/>
                </a:solidFill>
                <a:latin typeface="맑은 고딕" panose="020B0503020000020004" pitchFamily="50" charset="-127"/>
              </a:rPr>
              <a:t> 경비원의 역할을 대신 수행</a:t>
            </a:r>
            <a:endParaRPr lang="en-US" altLang="ko-KR" sz="1200" b="1" dirty="0">
              <a:solidFill>
                <a:srgbClr val="355F77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</a:rPr>
              <a:t>-&gt; </a:t>
            </a:r>
            <a:r>
              <a:rPr lang="ko-KR" altLang="en-US" sz="1200" dirty="0">
                <a:latin typeface="맑은 고딕" panose="020B0503020000020004" pitchFamily="50" charset="-127"/>
              </a:rPr>
              <a:t>한 개인이 정찰할 수 있는 시간이 한정되어 있어</a:t>
            </a:r>
            <a:r>
              <a:rPr lang="en-US" altLang="ko-KR" sz="1200" dirty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예상치 못한 지대에서 사고가 발생할 가능성이 있음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</a:rPr>
              <a:t>-&gt; </a:t>
            </a:r>
            <a:r>
              <a:rPr lang="ko-KR" altLang="en-US" sz="1200" dirty="0">
                <a:latin typeface="맑은 고딕" panose="020B0503020000020004" pitchFamily="50" charset="-127"/>
              </a:rPr>
              <a:t>사건 발생 시에</a:t>
            </a:r>
            <a:r>
              <a:rPr lang="en-US" altLang="ko-KR" sz="1200" dirty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다각화된 방면으로 현장 정보를 제공해주는 것이 필요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6A6263-A8B5-4A5B-A6CF-5657A312ADF3}"/>
              </a:ext>
            </a:extLst>
          </p:cNvPr>
          <p:cNvGrpSpPr/>
          <p:nvPr/>
        </p:nvGrpSpPr>
        <p:grpSpPr>
          <a:xfrm>
            <a:off x="1314537" y="3296097"/>
            <a:ext cx="9927251" cy="2844800"/>
            <a:chOff x="1566248" y="3263900"/>
            <a:chExt cx="9927251" cy="28448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8BD5FAD-426C-4B24-B831-7CF1DDFB7F3C}"/>
                </a:ext>
              </a:extLst>
            </p:cNvPr>
            <p:cNvSpPr/>
            <p:nvPr/>
          </p:nvSpPr>
          <p:spPr>
            <a:xfrm>
              <a:off x="1566248" y="3263900"/>
              <a:ext cx="9927251" cy="2844800"/>
            </a:xfrm>
            <a:prstGeom prst="roundRect">
              <a:avLst/>
            </a:prstGeom>
            <a:noFill/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575510-B49F-45D5-9AE8-2696EB3B02EF}"/>
                </a:ext>
              </a:extLst>
            </p:cNvPr>
            <p:cNvSpPr/>
            <p:nvPr/>
          </p:nvSpPr>
          <p:spPr>
            <a:xfrm>
              <a:off x="1613873" y="3463882"/>
              <a:ext cx="2073661" cy="467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</a:t>
              </a:r>
              <a:r>
                <a:rPr lang="ko-KR" altLang="en-US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현재 기술의 </a:t>
              </a:r>
              <a:r>
                <a:rPr lang="ko-KR" altLang="en-US" b="1" u="sng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문제점</a:t>
              </a:r>
              <a:endParaRPr lang="en-US" altLang="ko-KR" sz="1600" b="1" u="sng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983139-D417-4BCC-A589-C18F9822CCE7}"/>
                </a:ext>
              </a:extLst>
            </p:cNvPr>
            <p:cNvSpPr txBox="1"/>
            <p:nvPr/>
          </p:nvSpPr>
          <p:spPr>
            <a:xfrm>
              <a:off x="3639911" y="3390900"/>
              <a:ext cx="6985842" cy="61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군사용에 특화된 </a:t>
              </a:r>
              <a:r>
                <a:rPr lang="ko-KR" altLang="en-US" sz="1200" dirty="0" err="1">
                  <a:latin typeface="맑은 고딕" panose="020B0503020000020004" pitchFamily="50" charset="-127"/>
                </a:rPr>
                <a:t>드론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 위주의 기술들로</a:t>
              </a:r>
              <a:r>
                <a:rPr lang="en-US" altLang="ko-KR" sz="1200" dirty="0">
                  <a:latin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실생활 기술의 부족</a:t>
              </a:r>
              <a:endParaRPr lang="en-US" altLang="ko-KR" sz="1200" dirty="0"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광범위한 지대를 탐색하는 정찰용 </a:t>
              </a:r>
              <a:r>
                <a:rPr lang="ko-KR" altLang="en-US" sz="1200" dirty="0" err="1">
                  <a:latin typeface="맑은 고딕" panose="020B0503020000020004" pitchFamily="50" charset="-127"/>
                </a:rPr>
                <a:t>드론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 위주로</a:t>
              </a:r>
              <a:r>
                <a:rPr lang="en-US" altLang="ko-KR" sz="12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특정 지대를 세분화해 사용하는 기능 부족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2A2797E-CAAE-42A3-9F73-B60767E2A0EB}"/>
                </a:ext>
              </a:extLst>
            </p:cNvPr>
            <p:cNvSpPr/>
            <p:nvPr/>
          </p:nvSpPr>
          <p:spPr>
            <a:xfrm>
              <a:off x="1613874" y="4357683"/>
              <a:ext cx="2073661" cy="467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</a:t>
              </a:r>
              <a:r>
                <a:rPr lang="ko-KR" altLang="en-US" sz="1600" b="1" dirty="0" err="1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드론</a:t>
              </a:r>
              <a:r>
                <a:rPr lang="ko-KR" altLang="en-US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정찰대 </a:t>
              </a:r>
              <a:r>
                <a:rPr lang="ko-KR" altLang="en-US" b="1" u="sng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필요성</a:t>
              </a:r>
              <a:endParaRPr lang="en-US" altLang="ko-KR" sz="1600" b="1" u="sng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C595E-2C20-40FD-8BED-699854D869D1}"/>
                </a:ext>
              </a:extLst>
            </p:cNvPr>
            <p:cNvSpPr txBox="1"/>
            <p:nvPr/>
          </p:nvSpPr>
          <p:spPr>
            <a:xfrm>
              <a:off x="3639910" y="4140896"/>
              <a:ext cx="7853589" cy="8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일상 생활에서 사용하는 </a:t>
              </a:r>
              <a:r>
                <a:rPr lang="ko-KR" altLang="en-US" sz="1200" dirty="0" err="1">
                  <a:latin typeface="맑은 고딕" panose="020B0503020000020004" pitchFamily="50" charset="-127"/>
                </a:rPr>
                <a:t>드론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 서비스 개발</a:t>
              </a:r>
              <a:endParaRPr lang="en-US" altLang="ko-KR" sz="1200" dirty="0"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프로그램으로 제어 가능한 무인 비행 물체를 활용해 경비 효과 극대화</a:t>
              </a:r>
              <a:endParaRPr lang="en-US" altLang="ko-KR" sz="1200" dirty="0"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기존 </a:t>
              </a:r>
              <a:r>
                <a:rPr lang="ko-KR" altLang="en-US" sz="1200" dirty="0" err="1">
                  <a:latin typeface="맑은 고딕" panose="020B0503020000020004" pitchFamily="50" charset="-127"/>
                </a:rPr>
                <a:t>드론은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 조종할 줄 알아야 하기에 진입장벽이 높지만</a:t>
              </a:r>
              <a:r>
                <a:rPr lang="en-US" altLang="ko-KR" sz="12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자율주행으로 손쉽게 인터페이스만으로 사용 가능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44E1380-CEA9-4D1E-B9D2-1680D64AA2C6}"/>
                </a:ext>
              </a:extLst>
            </p:cNvPr>
            <p:cNvSpPr/>
            <p:nvPr/>
          </p:nvSpPr>
          <p:spPr>
            <a:xfrm>
              <a:off x="1738377" y="5333902"/>
              <a:ext cx="1824651" cy="467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</a:t>
              </a:r>
              <a:r>
                <a:rPr lang="ko-KR" altLang="en-US" sz="1600" b="1" dirty="0" err="1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드론</a:t>
              </a:r>
              <a:r>
                <a:rPr lang="ko-KR" altLang="en-US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정찰대 </a:t>
              </a:r>
              <a:r>
                <a:rPr lang="ko-KR" altLang="en-US" b="1" u="sng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목표</a:t>
              </a:r>
              <a:endParaRPr lang="en-US" altLang="ko-KR" sz="1600" b="1" u="sng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A6A6B3-45DF-45BB-A3EC-81B709591F4F}"/>
                </a:ext>
              </a:extLst>
            </p:cNvPr>
            <p:cNvSpPr txBox="1"/>
            <p:nvPr/>
          </p:nvSpPr>
          <p:spPr>
            <a:xfrm>
              <a:off x="3639907" y="5256276"/>
              <a:ext cx="7116993" cy="61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사용자가 지정한 경로로 정찰하며 영상을 촬영해 중앙 관리 센터와 통신하는 </a:t>
              </a:r>
              <a:r>
                <a:rPr lang="ko-KR" altLang="en-US" sz="1200" b="1" dirty="0" err="1">
                  <a:solidFill>
                    <a:srgbClr val="FF0000"/>
                  </a:solidFill>
                  <a:latin typeface="맑은 고딕" panose="020B0503020000020004" pitchFamily="50" charset="-127"/>
                </a:rPr>
                <a:t>드론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제작</a:t>
              </a:r>
              <a:endPara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일반 경로와 위험지대 구역</a:t>
              </a:r>
              <a:r>
                <a:rPr lang="en-US" altLang="ko-KR" sz="12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낮과 밤의 서비스 구분으로 보다 섬세한 서비스 제공을 목표로 함</a:t>
              </a:r>
              <a:endPara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E5601DC-D79C-4165-BCE3-50FE8A84AF8F}"/>
                </a:ext>
              </a:extLst>
            </p:cNvPr>
            <p:cNvCxnSpPr/>
            <p:nvPr/>
          </p:nvCxnSpPr>
          <p:spPr>
            <a:xfrm>
              <a:off x="1566248" y="4128516"/>
              <a:ext cx="9927251" cy="0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5BF7FCB-4360-441D-B9ED-0122BD2C5F73}"/>
                </a:ext>
              </a:extLst>
            </p:cNvPr>
            <p:cNvCxnSpPr/>
            <p:nvPr/>
          </p:nvCxnSpPr>
          <p:spPr>
            <a:xfrm>
              <a:off x="1566248" y="5088928"/>
              <a:ext cx="9927251" cy="0"/>
            </a:xfrm>
            <a:prstGeom prst="line">
              <a:avLst/>
            </a:prstGeom>
            <a:ln w="285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35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&quot;허용 안 됨&quot; 기호 85">
            <a:extLst>
              <a:ext uri="{FF2B5EF4-FFF2-40B4-BE49-F238E27FC236}">
                <a16:creationId xmlns:a16="http://schemas.microsoft.com/office/drawing/2014/main" id="{15AAAB9D-FE9D-4484-9483-DEA54DABABB4}"/>
              </a:ext>
            </a:extLst>
          </p:cNvPr>
          <p:cNvSpPr/>
          <p:nvPr/>
        </p:nvSpPr>
        <p:spPr>
          <a:xfrm>
            <a:off x="8378190" y="4822086"/>
            <a:ext cx="605787" cy="58457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위험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098B093-4E2D-4E22-87A8-F35A69C937F8}"/>
              </a:ext>
            </a:extLst>
          </p:cNvPr>
          <p:cNvSpPr/>
          <p:nvPr/>
        </p:nvSpPr>
        <p:spPr>
          <a:xfrm>
            <a:off x="6031279" y="5312579"/>
            <a:ext cx="157276" cy="150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99036ED-134C-4BD8-9778-C791E09AB99A}"/>
              </a:ext>
            </a:extLst>
          </p:cNvPr>
          <p:cNvSpPr/>
          <p:nvPr/>
        </p:nvSpPr>
        <p:spPr>
          <a:xfrm>
            <a:off x="9396734" y="2508775"/>
            <a:ext cx="1720898" cy="38534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FB5EB72-0929-4BBC-8772-F72E46B65EF7}"/>
              </a:ext>
            </a:extLst>
          </p:cNvPr>
          <p:cNvSpPr/>
          <p:nvPr/>
        </p:nvSpPr>
        <p:spPr>
          <a:xfrm>
            <a:off x="4002718" y="2508775"/>
            <a:ext cx="4272602" cy="10191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4E938B-B3D1-4CE3-867B-1486E83AB43C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rgbClr val="2C303A"/>
                </a:solidFill>
              </a:rPr>
              <a:t>2</a:t>
            </a:r>
            <a:r>
              <a:rPr lang="en-US" altLang="ko-KR" sz="2400" i="1" dirty="0">
                <a:solidFill>
                  <a:srgbClr val="2C303A"/>
                </a:solidFill>
              </a:rPr>
              <a:t>  </a:t>
            </a:r>
            <a:r>
              <a:rPr lang="ko-KR" altLang="en-US" sz="3200" b="1" i="1" dirty="0">
                <a:solidFill>
                  <a:srgbClr val="2C303A"/>
                </a:solidFill>
              </a:rPr>
              <a:t>시스템 수행 시나리오</a:t>
            </a:r>
            <a:endParaRPr lang="en-US" altLang="ko-KR" sz="3200" b="1" i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Drone Recon mounted Security System</a:t>
            </a:r>
            <a:endParaRPr lang="ko-KR" alt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BC439-61F6-4BA7-8A08-7CF4A74A3984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9</a:t>
            </a:r>
            <a:endParaRPr lang="ko-KR" altLang="en-US" sz="1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1DEB2F-9D65-4DF2-BC97-3578F511B10B}"/>
              </a:ext>
            </a:extLst>
          </p:cNvPr>
          <p:cNvSpPr txBox="1"/>
          <p:nvPr/>
        </p:nvSpPr>
        <p:spPr>
          <a:xfrm>
            <a:off x="809052" y="1228425"/>
            <a:ext cx="837933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 센터에서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드론에게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경로를 지정해 정찰하도록 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드론은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영상을 촬영하며 정찰해 중앙 센터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낮과 밤의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작동 시나리오가 상이하며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위험 상황 발생시 사진 전송하며 마이크로 통신 수행</a:t>
            </a:r>
            <a:endParaRPr lang="ko-KR" altLang="en-US" sz="1200" dirty="0">
              <a:latin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9A-5065-4DD3-AD83-DCC5A1FC3221}"/>
              </a:ext>
            </a:extLst>
          </p:cNvPr>
          <p:cNvSpPr txBox="1"/>
          <p:nvPr/>
        </p:nvSpPr>
        <p:spPr>
          <a:xfrm>
            <a:off x="4555604" y="2163176"/>
            <a:ext cx="32932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13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저장 경로</a:t>
            </a:r>
            <a:r>
              <a:rPr lang="en-US" altLang="ko-KR" sz="13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3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주행 경로</a:t>
            </a:r>
            <a:r>
              <a:rPr lang="en-US" altLang="ko-KR" sz="13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3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위험지역 설정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3CCE101-91C1-4677-9A7B-94C6CC98F59F}"/>
              </a:ext>
            </a:extLst>
          </p:cNvPr>
          <p:cNvCxnSpPr>
            <a:cxnSpLocks/>
          </p:cNvCxnSpPr>
          <p:nvPr/>
        </p:nvCxnSpPr>
        <p:spPr>
          <a:xfrm flipH="1">
            <a:off x="4002718" y="3786620"/>
            <a:ext cx="1136961" cy="1061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A3A2E42-4D8A-4797-BB8A-8CBE5A46EF04}"/>
              </a:ext>
            </a:extLst>
          </p:cNvPr>
          <p:cNvCxnSpPr>
            <a:cxnSpLocks/>
          </p:cNvCxnSpPr>
          <p:nvPr/>
        </p:nvCxnSpPr>
        <p:spPr>
          <a:xfrm>
            <a:off x="7159400" y="3728774"/>
            <a:ext cx="1378810" cy="1061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2C72575-6E5A-44C6-B9AB-6FE19244A374}"/>
              </a:ext>
            </a:extLst>
          </p:cNvPr>
          <p:cNvCxnSpPr>
            <a:cxnSpLocks/>
          </p:cNvCxnSpPr>
          <p:nvPr/>
        </p:nvCxnSpPr>
        <p:spPr>
          <a:xfrm flipH="1" flipV="1">
            <a:off x="6988356" y="3854178"/>
            <a:ext cx="1389834" cy="1065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A752CA1-6FC2-48D8-89C5-4000CC603F5A}"/>
              </a:ext>
            </a:extLst>
          </p:cNvPr>
          <p:cNvCxnSpPr>
            <a:cxnSpLocks/>
          </p:cNvCxnSpPr>
          <p:nvPr/>
        </p:nvCxnSpPr>
        <p:spPr>
          <a:xfrm>
            <a:off x="6210710" y="3840047"/>
            <a:ext cx="0" cy="1192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9B9D096-BEAD-43F3-9939-A2BFD94F4C83}"/>
              </a:ext>
            </a:extLst>
          </p:cNvPr>
          <p:cNvCxnSpPr>
            <a:cxnSpLocks/>
          </p:cNvCxnSpPr>
          <p:nvPr/>
        </p:nvCxnSpPr>
        <p:spPr>
          <a:xfrm flipV="1">
            <a:off x="6039666" y="3800060"/>
            <a:ext cx="0" cy="1232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1D1D6C4-8470-4B58-93E8-F2968AE6C655}"/>
              </a:ext>
            </a:extLst>
          </p:cNvPr>
          <p:cNvSpPr txBox="1"/>
          <p:nvPr/>
        </p:nvSpPr>
        <p:spPr>
          <a:xfrm>
            <a:off x="5657532" y="3401614"/>
            <a:ext cx="917443" cy="276999"/>
          </a:xfrm>
          <a:prstGeom prst="rect">
            <a:avLst/>
          </a:prstGeom>
          <a:solidFill>
            <a:srgbClr val="91BAD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중앙 센터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DDFBB6A-FCD3-4FBB-9383-66A2374CAE78}"/>
              </a:ext>
            </a:extLst>
          </p:cNvPr>
          <p:cNvSpPr/>
          <p:nvPr/>
        </p:nvSpPr>
        <p:spPr>
          <a:xfrm>
            <a:off x="4377282" y="2751312"/>
            <a:ext cx="1017270" cy="493478"/>
          </a:xfrm>
          <a:prstGeom prst="roundRect">
            <a:avLst/>
          </a:prstGeom>
          <a:solidFill>
            <a:srgbClr val="355F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기반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인터페이스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26D2B20-A802-49DB-914A-27B559706F5A}"/>
              </a:ext>
            </a:extLst>
          </p:cNvPr>
          <p:cNvSpPr/>
          <p:nvPr/>
        </p:nvSpPr>
        <p:spPr>
          <a:xfrm>
            <a:off x="6867663" y="2751312"/>
            <a:ext cx="1017270" cy="493478"/>
          </a:xfrm>
          <a:prstGeom prst="roundRect">
            <a:avLst/>
          </a:prstGeom>
          <a:solidFill>
            <a:srgbClr val="355F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인터페이스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B180B4-BC8E-4025-8C3A-A601E8A2274A}"/>
              </a:ext>
            </a:extLst>
          </p:cNvPr>
          <p:cNvSpPr txBox="1"/>
          <p:nvPr/>
        </p:nvSpPr>
        <p:spPr>
          <a:xfrm>
            <a:off x="3336231" y="3961169"/>
            <a:ext cx="13930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1300" dirty="0" err="1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드론과</a:t>
            </a:r>
            <a:r>
              <a:rPr lang="ko-KR" altLang="en-US" sz="13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통신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3DE354E7-38E3-47E1-95BA-C5AF0ED2C2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81"/>
          <a:stretch/>
        </p:blipFill>
        <p:spPr>
          <a:xfrm rot="20414659">
            <a:off x="2874237" y="4673985"/>
            <a:ext cx="1028834" cy="87069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7749FB0-6B2F-4520-B7D5-1647A86263FC}"/>
              </a:ext>
            </a:extLst>
          </p:cNvPr>
          <p:cNvSpPr txBox="1"/>
          <p:nvPr/>
        </p:nvSpPr>
        <p:spPr>
          <a:xfrm>
            <a:off x="4930003" y="5692933"/>
            <a:ext cx="2896701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낮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주행 영상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위험지역 사진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밤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주행 영상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보행자 사진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위험지역 사진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DC89042C-5A7C-488B-80C0-57708975313A}"/>
              </a:ext>
            </a:extLst>
          </p:cNvPr>
          <p:cNvSpPr/>
          <p:nvPr/>
        </p:nvSpPr>
        <p:spPr>
          <a:xfrm>
            <a:off x="5631047" y="2753308"/>
            <a:ext cx="1017270" cy="493478"/>
          </a:xfrm>
          <a:prstGeom prst="roundRect">
            <a:avLst/>
          </a:prstGeom>
          <a:solidFill>
            <a:srgbClr val="355F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저장폴더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9C752F-4992-4A15-818E-1110842549C8}"/>
              </a:ext>
            </a:extLst>
          </p:cNvPr>
          <p:cNvSpPr txBox="1"/>
          <p:nvPr/>
        </p:nvSpPr>
        <p:spPr>
          <a:xfrm>
            <a:off x="9850988" y="3320573"/>
            <a:ext cx="784908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 통화</a:t>
            </a:r>
          </a:p>
        </p:txBody>
      </p:sp>
      <p:pic>
        <p:nvPicPr>
          <p:cNvPr id="1028" name="Picture 4" descr="드론 마이크에 대한 이미지 검색결과">
            <a:extLst>
              <a:ext uri="{FF2B5EF4-FFF2-40B4-BE49-F238E27FC236}">
                <a16:creationId xmlns:a16="http://schemas.microsoft.com/office/drawing/2014/main" id="{A3D64D53-218E-4459-90BC-D1AB6920E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728" y="2586411"/>
            <a:ext cx="784909" cy="78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열화상 카메라에 대한 이미지 검색결과">
            <a:extLst>
              <a:ext uri="{FF2B5EF4-FFF2-40B4-BE49-F238E27FC236}">
                <a16:creationId xmlns:a16="http://schemas.microsoft.com/office/drawing/2014/main" id="{C7C7033A-E357-4329-9BC6-0995F0CDD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935" y="5050164"/>
            <a:ext cx="1290496" cy="72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9A517A6A-7468-476F-B252-812B27E5F939}"/>
              </a:ext>
            </a:extLst>
          </p:cNvPr>
          <p:cNvSpPr txBox="1"/>
          <p:nvPr/>
        </p:nvSpPr>
        <p:spPr>
          <a:xfrm>
            <a:off x="9723399" y="5792219"/>
            <a:ext cx="1067565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열화상 카메라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A61DE6-E0FE-49B1-82BA-66B57DA614DC}"/>
              </a:ext>
            </a:extLst>
          </p:cNvPr>
          <p:cNvSpPr txBox="1"/>
          <p:nvPr/>
        </p:nvSpPr>
        <p:spPr>
          <a:xfrm>
            <a:off x="2640032" y="5644122"/>
            <a:ext cx="13930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</a:t>
            </a:r>
            <a:r>
              <a:rPr lang="ko-KR" altLang="en-US" sz="1300" dirty="0" err="1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13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정찰 시작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50DAFB5-782D-4A90-AE65-213CFFCB0B3A}"/>
              </a:ext>
            </a:extLst>
          </p:cNvPr>
          <p:cNvSpPr/>
          <p:nvPr/>
        </p:nvSpPr>
        <p:spPr>
          <a:xfrm>
            <a:off x="863577" y="4484055"/>
            <a:ext cx="1720898" cy="16203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28E5F34-FDEC-4ED5-B965-83133BA7D153}"/>
              </a:ext>
            </a:extLst>
          </p:cNvPr>
          <p:cNvSpPr txBox="1"/>
          <p:nvPr/>
        </p:nvSpPr>
        <p:spPr>
          <a:xfrm>
            <a:off x="1479091" y="5593787"/>
            <a:ext cx="489869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</a:t>
            </a:r>
          </a:p>
        </p:txBody>
      </p:sp>
      <p:pic>
        <p:nvPicPr>
          <p:cNvPr id="1032" name="Picture 8" descr="이미지 촬영에 대한 이미지 검색결과">
            <a:extLst>
              <a:ext uri="{FF2B5EF4-FFF2-40B4-BE49-F238E27FC236}">
                <a16:creationId xmlns:a16="http://schemas.microsoft.com/office/drawing/2014/main" id="{CB71A7F6-7EBB-4BA2-8ACC-7C18A579B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3" t="28677" r="28067" b="34908"/>
          <a:stretch/>
        </p:blipFill>
        <p:spPr bwMode="auto">
          <a:xfrm>
            <a:off x="1078242" y="4836875"/>
            <a:ext cx="1281328" cy="70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68370182-6BF2-49A8-80F0-DEEF81ED8607}"/>
              </a:ext>
            </a:extLst>
          </p:cNvPr>
          <p:cNvSpPr txBox="1"/>
          <p:nvPr/>
        </p:nvSpPr>
        <p:spPr>
          <a:xfrm>
            <a:off x="6241996" y="4682666"/>
            <a:ext cx="15847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4-1) </a:t>
            </a:r>
            <a:r>
              <a:rPr lang="ko-KR" altLang="en-US" sz="13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웹에 영상 전송</a:t>
            </a:r>
          </a:p>
        </p:txBody>
      </p:sp>
      <p:pic>
        <p:nvPicPr>
          <p:cNvPr id="1034" name="Picture 10" descr="관련 이미지">
            <a:extLst>
              <a:ext uri="{FF2B5EF4-FFF2-40B4-BE49-F238E27FC236}">
                <a16:creationId xmlns:a16="http://schemas.microsoft.com/office/drawing/2014/main" id="{50250460-9C2D-4DD1-9BE5-51C78350B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7" t="19567" r="35387" b="48196"/>
          <a:stretch/>
        </p:blipFill>
        <p:spPr bwMode="auto">
          <a:xfrm>
            <a:off x="9594523" y="3838980"/>
            <a:ext cx="1325315" cy="7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4E14F2F-3C88-44A6-ACC7-B9B867E82205}"/>
              </a:ext>
            </a:extLst>
          </p:cNvPr>
          <p:cNvSpPr txBox="1"/>
          <p:nvPr/>
        </p:nvSpPr>
        <p:spPr>
          <a:xfrm>
            <a:off x="9709659" y="4591509"/>
            <a:ext cx="1067565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690631-2882-4259-B7FB-450122BBFBBF}"/>
              </a:ext>
            </a:extLst>
          </p:cNvPr>
          <p:cNvSpPr txBox="1"/>
          <p:nvPr/>
        </p:nvSpPr>
        <p:spPr>
          <a:xfrm>
            <a:off x="7911759" y="3921655"/>
            <a:ext cx="17208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4-2) </a:t>
            </a:r>
            <a:r>
              <a:rPr lang="ko-KR" altLang="en-US" sz="13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웹에 이미지 전송</a:t>
            </a:r>
            <a:endParaRPr lang="en-US" altLang="ko-KR" sz="1300" dirty="0">
              <a:solidFill>
                <a:srgbClr val="355F7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300" dirty="0">
                <a:solidFill>
                  <a:srgbClr val="355F7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음성 통화</a:t>
            </a:r>
          </a:p>
        </p:txBody>
      </p:sp>
    </p:spTree>
    <p:extLst>
      <p:ext uri="{BB962C8B-B14F-4D97-AF65-F5344CB8AC3E}">
        <p14:creationId xmlns:p14="http://schemas.microsoft.com/office/powerpoint/2010/main" val="182347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00023 L 0.05678 0.08264 C 0.06849 0.10092 0.08672 0.11296 0.10625 0.11551 C 0.12878 0.11944 0.14701 0.11319 0.16016 0.09861 L 0.22383 0.03449 " pathEditMode="relative" rAng="300000" ptsTypes="AAAAA">
                                      <p:cBhvr>
                                        <p:cTn id="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11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83 0.03449 L 0.28464 0.09676 C 0.2974 0.11088 0.3155 0.11666 0.33412 0.11319 C 0.35495 0.10926 0.37149 0.09699 0.38256 0.07847 L 0.43477 -0.0044 " pathEditMode="relative" rAng="21240000" ptsTypes="AAAAA">
                                      <p:cBhvr>
                                        <p:cTn id="1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1190</Words>
  <Application>Microsoft Office PowerPoint</Application>
  <PresentationFormat>와이드스크린</PresentationFormat>
  <Paragraphs>237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나눔스퀘어라운드 Bold</vt:lpstr>
      <vt:lpstr>나눔스퀘어 ExtraBold</vt:lpstr>
      <vt:lpstr>나눔스퀘어라운드 Light</vt:lpstr>
      <vt:lpstr>Arial</vt:lpstr>
      <vt:lpstr>맑은 고딕</vt:lpstr>
      <vt:lpstr>나눔스퀘어 Bold</vt:lpstr>
      <vt:lpstr>Wingdings</vt:lpstr>
      <vt:lpstr>나눔스퀘어라운드 ExtraBold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채 윤원</cp:lastModifiedBy>
  <cp:revision>338</cp:revision>
  <dcterms:created xsi:type="dcterms:W3CDTF">2019-08-21T03:19:36Z</dcterms:created>
  <dcterms:modified xsi:type="dcterms:W3CDTF">2019-12-22T08:13:43Z</dcterms:modified>
</cp:coreProperties>
</file>