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2" r:id="rId2"/>
  </p:sldMasterIdLst>
  <p:sldIdLst>
    <p:sldId id="258" r:id="rId3"/>
    <p:sldId id="265" r:id="rId4"/>
    <p:sldId id="285" r:id="rId5"/>
    <p:sldId id="286" r:id="rId6"/>
    <p:sldId id="287" r:id="rId7"/>
    <p:sldId id="290" r:id="rId8"/>
    <p:sldId id="291" r:id="rId9"/>
    <p:sldId id="292" r:id="rId10"/>
    <p:sldId id="293" r:id="rId11"/>
    <p:sldId id="296" r:id="rId12"/>
    <p:sldId id="269" r:id="rId13"/>
    <p:sldId id="270" r:id="rId14"/>
    <p:sldId id="274" r:id="rId15"/>
    <p:sldId id="271" r:id="rId16"/>
    <p:sldId id="272" r:id="rId17"/>
    <p:sldId id="275" r:id="rId18"/>
    <p:sldId id="273" r:id="rId19"/>
  </p:sldIdLst>
  <p:sldSz cx="12192000" cy="6858000"/>
  <p:notesSz cx="6858000" cy="9144000"/>
  <p:embeddedFontLst>
    <p:embeddedFont>
      <p:font typeface="KoPubWorld돋움체 Bold" panose="020B0600000101010101" charset="0"/>
      <p:bold r:id="rId20"/>
    </p:embeddedFont>
    <p:embeddedFont>
      <p:font typeface="나눔스퀘어 Bold" panose="020B0600000101010101" pitchFamily="50" charset="-127"/>
      <p:bold r:id="rId21"/>
    </p:embeddedFont>
    <p:embeddedFont>
      <p:font typeface="나눔스퀘어 ExtraBold" panose="020B0600000101010101" pitchFamily="50" charset="-127"/>
      <p:bold r:id="rId22"/>
    </p:embeddedFont>
    <p:embeddedFont>
      <p:font typeface="나눔스퀘어라운드 Bold" panose="020B0600000101010101" pitchFamily="50" charset="-127"/>
      <p:bold r:id="rId23"/>
    </p:embeddedFont>
    <p:embeddedFont>
      <p:font typeface="나눔스퀘어라운드 ExtraBold" panose="020B0600000101010101" pitchFamily="50" charset="-127"/>
      <p:bold r:id="rId24"/>
    </p:embeddedFont>
    <p:embeddedFont>
      <p:font typeface="나눔스퀘어라운드 Light" panose="020B0600000101010101" pitchFamily="50" charset="-127"/>
      <p:regular r:id="rId25"/>
    </p:embeddedFon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79F03"/>
    <a:srgbClr val="FFF7E1"/>
    <a:srgbClr val="FFEFC1"/>
    <a:srgbClr val="FFFAEB"/>
    <a:srgbClr val="F3B403"/>
    <a:srgbClr val="FFFEFB"/>
    <a:srgbClr val="FFFCF3"/>
    <a:srgbClr val="E6E6E6"/>
    <a:srgbClr val="F0B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9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2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9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2020-02-17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B%89%B4%EC%9A%95-%ED%83%9D%EC%8B%9C-%EB%8F%84%EC%8B%9C%EC%9D%98-%EB%8F%84%EC%8B%9C-%EA%B1%B0%EB%A6%AC-%EB%A7%A8%ED%95%B4%ED%8A%BC-%ED%99%A9%EC%83%89-%EA%B5%90%ED%86%B5-%EC%9E%90%EB%8F%99%EC%B0%A8-208799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3.svg"/><Relationship Id="rId3" Type="http://schemas.openxmlformats.org/officeDocument/2006/relationships/image" Target="../media/image11.svg"/><Relationship Id="rId7" Type="http://schemas.openxmlformats.org/officeDocument/2006/relationships/image" Target="../media/image25.png"/><Relationship Id="rId12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svg"/><Relationship Id="rId11" Type="http://schemas.openxmlformats.org/officeDocument/2006/relationships/image" Target="../media/image31.svg"/><Relationship Id="rId5" Type="http://schemas.openxmlformats.org/officeDocument/2006/relationships/image" Target="../media/image19.png"/><Relationship Id="rId15" Type="http://schemas.openxmlformats.org/officeDocument/2006/relationships/image" Target="../media/image35.svg"/><Relationship Id="rId10" Type="http://schemas.openxmlformats.org/officeDocument/2006/relationships/image" Target="../media/image30.png"/><Relationship Id="rId4" Type="http://schemas.openxmlformats.org/officeDocument/2006/relationships/image" Target="../media/image12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7.svg"/><Relationship Id="rId7" Type="http://schemas.openxmlformats.org/officeDocument/2006/relationships/image" Target="../media/image40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SuinChoi/Taxi-application-for-improving-the-mobility-rights-of-the-disabl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nujn.com/news/37440" TargetMode="External"/><Relationship Id="rId2" Type="http://schemas.openxmlformats.org/officeDocument/2006/relationships/hyperlink" Target="https://www.sisul.or.kr/open_content/calltaxi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evelopers.google.com/maps/documentation?hl=k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alpha val="4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13244" y="1926542"/>
            <a:ext cx="7159155" cy="2488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i="1" dirty="0">
                <a:solidFill>
                  <a:srgbClr val="38627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400" b="1" i="1" dirty="0">
                <a:solidFill>
                  <a:srgbClr val="FFC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종합설계 제안서</a:t>
            </a:r>
            <a:endParaRPr lang="en-US" altLang="ko-KR" sz="4000" b="1" i="1" dirty="0">
              <a:solidFill>
                <a:srgbClr val="FFC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장애인 </a:t>
            </a:r>
            <a:r>
              <a:rPr lang="ko-KR" altLang="en-US" sz="4000" b="1" i="1" dirty="0" err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이동권</a:t>
            </a:r>
            <a:r>
              <a:rPr lang="ko-KR" altLang="en-US" sz="4000" b="1" i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개선을 위한</a:t>
            </a:r>
            <a:endParaRPr lang="en-US" altLang="ko-KR" sz="4000" b="1" i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콜택시 앱 개발</a:t>
            </a:r>
            <a:endParaRPr lang="en-US" altLang="ko-KR" sz="4000" b="1" i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Taxi Application for improving the mobility rights of the disabled</a:t>
            </a:r>
            <a:endParaRPr lang="ko-KR" altLang="en-US" sz="44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118614" y="5782180"/>
            <a:ext cx="2497395" cy="289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2016156035 </a:t>
            </a:r>
            <a:r>
              <a:rPr lang="ko-KR" altLang="en-US" sz="1200" dirty="0" err="1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채윤원</a:t>
            </a:r>
            <a:r>
              <a:rPr lang="ko-KR" altLang="en-US" sz="1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방영철 교수님</a:t>
            </a:r>
            <a:endParaRPr lang="en-US" altLang="ko-KR" sz="1200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18614" y="6069015"/>
            <a:ext cx="2497395" cy="289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2016156041 </a:t>
            </a:r>
            <a:r>
              <a:rPr lang="ko-KR" altLang="en-US" sz="1200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최수인 방영철 교수님</a:t>
            </a:r>
          </a:p>
        </p:txBody>
      </p:sp>
    </p:spTree>
    <p:extLst>
      <p:ext uri="{BB962C8B-B14F-4D97-AF65-F5344CB8AC3E}">
        <p14:creationId xmlns:p14="http://schemas.microsoft.com/office/powerpoint/2010/main" val="9292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25B313-536C-4F08-A82B-B86205BACF59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수행 시나리오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C1E34C-DD87-4191-BE7E-B87857D1B47D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B65B62F-AC8C-49A4-8DAF-DBC677F5DA78}"/>
              </a:ext>
            </a:extLst>
          </p:cNvPr>
          <p:cNvSpPr txBox="1"/>
          <p:nvPr/>
        </p:nvSpPr>
        <p:spPr>
          <a:xfrm>
            <a:off x="775732" y="1671335"/>
            <a:ext cx="178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>
                <a:solidFill>
                  <a:srgbClr val="59595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기사님 </a:t>
            </a:r>
            <a:r>
              <a:rPr lang="en-US" altLang="ko-KR" sz="2400" b="1" i="1" u="sng" dirty="0" err="1">
                <a:solidFill>
                  <a:srgbClr val="59595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ver</a:t>
            </a:r>
            <a:endParaRPr lang="en-US" altLang="ko-KR" sz="2400" b="1" i="1" u="sng" dirty="0">
              <a:solidFill>
                <a:srgbClr val="59595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948664D-55BF-4313-9A7E-72FFB8B9A91C}"/>
              </a:ext>
            </a:extLst>
          </p:cNvPr>
          <p:cNvGrpSpPr/>
          <p:nvPr/>
        </p:nvGrpSpPr>
        <p:grpSpPr>
          <a:xfrm>
            <a:off x="591911" y="2005272"/>
            <a:ext cx="2008676" cy="3207210"/>
            <a:chOff x="366523" y="1390793"/>
            <a:chExt cx="3128791" cy="4995671"/>
          </a:xfrm>
          <a:solidFill>
            <a:schemeClr val="tx1"/>
          </a:solidFill>
        </p:grpSpPr>
        <p:pic>
          <p:nvPicPr>
            <p:cNvPr id="85" name="그래픽 84" descr="스마트폰">
              <a:extLst>
                <a:ext uri="{FF2B5EF4-FFF2-40B4-BE49-F238E27FC236}">
                  <a16:creationId xmlns:a16="http://schemas.microsoft.com/office/drawing/2014/main" id="{65009EC7-3C61-4A25-BE68-92EF3FF67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8363" r="18203"/>
            <a:stretch/>
          </p:blipFill>
          <p:spPr>
            <a:xfrm>
              <a:off x="366523" y="1390793"/>
              <a:ext cx="3128791" cy="4995671"/>
            </a:xfrm>
            <a:prstGeom prst="rect">
              <a:avLst/>
            </a:prstGeom>
          </p:spPr>
        </p:pic>
        <p:pic>
          <p:nvPicPr>
            <p:cNvPr id="86" name="그림 85">
              <a:extLst>
                <a:ext uri="{FF2B5EF4-FFF2-40B4-BE49-F238E27FC236}">
                  <a16:creationId xmlns:a16="http://schemas.microsoft.com/office/drawing/2014/main" id="{49A0BDC1-971A-48D2-8DB6-9D1979010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836" y="2205472"/>
              <a:ext cx="2060684" cy="3565268"/>
            </a:xfrm>
            <a:prstGeom prst="rect">
              <a:avLst/>
            </a:prstGeom>
            <a:grpFill/>
          </p:spPr>
        </p:pic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838FC9C-E64D-47A3-A535-30D5A9F0E38E}"/>
              </a:ext>
            </a:extLst>
          </p:cNvPr>
          <p:cNvCxnSpPr>
            <a:stCxn id="85" idx="3"/>
          </p:cNvCxnSpPr>
          <p:nvPr/>
        </p:nvCxnSpPr>
        <p:spPr>
          <a:xfrm>
            <a:off x="2600587" y="3608877"/>
            <a:ext cx="66273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E7F3C6A2-7B2E-4700-AB7D-F27553D25E63}"/>
              </a:ext>
            </a:extLst>
          </p:cNvPr>
          <p:cNvCxnSpPr/>
          <p:nvPr/>
        </p:nvCxnSpPr>
        <p:spPr>
          <a:xfrm>
            <a:off x="3263318" y="2122415"/>
            <a:ext cx="0" cy="29193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5DC290C-2ACD-4085-9A57-33A22F4FFE74}"/>
              </a:ext>
            </a:extLst>
          </p:cNvPr>
          <p:cNvCxnSpPr/>
          <p:nvPr/>
        </p:nvCxnSpPr>
        <p:spPr>
          <a:xfrm>
            <a:off x="3263318" y="2122415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>
            <a:extLst>
              <a:ext uri="{FF2B5EF4-FFF2-40B4-BE49-F238E27FC236}">
                <a16:creationId xmlns:a16="http://schemas.microsoft.com/office/drawing/2014/main" id="{C16E831A-D62F-4AC1-B759-E52649E637D9}"/>
              </a:ext>
            </a:extLst>
          </p:cNvPr>
          <p:cNvSpPr/>
          <p:nvPr/>
        </p:nvSpPr>
        <p:spPr>
          <a:xfrm>
            <a:off x="3883034" y="1975615"/>
            <a:ext cx="292388" cy="2923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A074B1-9351-452A-B609-ACCF6B66439D}"/>
              </a:ext>
            </a:extLst>
          </p:cNvPr>
          <p:cNvSpPr txBox="1"/>
          <p:nvPr/>
        </p:nvSpPr>
        <p:spPr>
          <a:xfrm>
            <a:off x="3577822" y="2318589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대기승객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91D9695-07E8-47AB-ADD9-2FD88720533F}"/>
              </a:ext>
            </a:extLst>
          </p:cNvPr>
          <p:cNvSpPr txBox="1"/>
          <p:nvPr/>
        </p:nvSpPr>
        <p:spPr>
          <a:xfrm>
            <a:off x="4953511" y="252750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대기승객 확인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27F4E84A-1D6E-4DB4-9E82-37CA003995C5}"/>
              </a:ext>
            </a:extLst>
          </p:cNvPr>
          <p:cNvSpPr/>
          <p:nvPr/>
        </p:nvSpPr>
        <p:spPr>
          <a:xfrm>
            <a:off x="3883032" y="3462683"/>
            <a:ext cx="292388" cy="2923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63DA35-44B8-4E7F-8445-50ECF0FC7E03}"/>
              </a:ext>
            </a:extLst>
          </p:cNvPr>
          <p:cNvSpPr txBox="1"/>
          <p:nvPr/>
        </p:nvSpPr>
        <p:spPr>
          <a:xfrm>
            <a:off x="3756964" y="3787207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운행</a:t>
            </a:r>
          </a:p>
        </p:txBody>
      </p:sp>
      <p:pic>
        <p:nvPicPr>
          <p:cNvPr id="95" name="그래픽 94" descr="표지판">
            <a:extLst>
              <a:ext uri="{FF2B5EF4-FFF2-40B4-BE49-F238E27FC236}">
                <a16:creationId xmlns:a16="http://schemas.microsoft.com/office/drawing/2014/main" id="{FA4C6659-BD11-4871-9B5C-8995B578D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6287" y="3147782"/>
            <a:ext cx="914400" cy="914400"/>
          </a:xfrm>
          <a:prstGeom prst="rect">
            <a:avLst/>
          </a:prstGeom>
        </p:spPr>
      </p:pic>
      <p:pic>
        <p:nvPicPr>
          <p:cNvPr id="96" name="그래픽 95" descr="택시">
            <a:extLst>
              <a:ext uri="{FF2B5EF4-FFF2-40B4-BE49-F238E27FC236}">
                <a16:creationId xmlns:a16="http://schemas.microsoft.com/office/drawing/2014/main" id="{1261C435-9C27-45F8-9A49-AE2C2BE140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3390" y="3138195"/>
            <a:ext cx="914400" cy="914400"/>
          </a:xfrm>
          <a:prstGeom prst="rect">
            <a:avLst/>
          </a:prstGeom>
        </p:spPr>
      </p:pic>
      <p:sp>
        <p:nvSpPr>
          <p:cNvPr id="97" name="타원 96">
            <a:extLst>
              <a:ext uri="{FF2B5EF4-FFF2-40B4-BE49-F238E27FC236}">
                <a16:creationId xmlns:a16="http://schemas.microsoft.com/office/drawing/2014/main" id="{071C00B7-05EB-4FA1-9A17-D5DB23514C68}"/>
              </a:ext>
            </a:extLst>
          </p:cNvPr>
          <p:cNvSpPr/>
          <p:nvPr/>
        </p:nvSpPr>
        <p:spPr>
          <a:xfrm>
            <a:off x="3883032" y="4890782"/>
            <a:ext cx="292388" cy="2992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87F2EB8-D83D-4952-A1B1-D2B86112F078}"/>
              </a:ext>
            </a:extLst>
          </p:cNvPr>
          <p:cNvSpPr txBox="1"/>
          <p:nvPr/>
        </p:nvSpPr>
        <p:spPr>
          <a:xfrm>
            <a:off x="3437971" y="5244756"/>
            <a:ext cx="1165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승객의 소리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24811F1-A2D1-438D-BAD6-4BA751DA510A}"/>
              </a:ext>
            </a:extLst>
          </p:cNvPr>
          <p:cNvCxnSpPr/>
          <p:nvPr/>
        </p:nvCxnSpPr>
        <p:spPr>
          <a:xfrm>
            <a:off x="3263318" y="3608877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7A1AC1D1-6708-436D-B530-06ED18320311}"/>
              </a:ext>
            </a:extLst>
          </p:cNvPr>
          <p:cNvCxnSpPr/>
          <p:nvPr/>
        </p:nvCxnSpPr>
        <p:spPr>
          <a:xfrm>
            <a:off x="3263318" y="5035021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6D70A4B-7175-417C-BB7D-78065678DF36}"/>
              </a:ext>
            </a:extLst>
          </p:cNvPr>
          <p:cNvSpPr txBox="1"/>
          <p:nvPr/>
        </p:nvSpPr>
        <p:spPr>
          <a:xfrm>
            <a:off x="5027049" y="4063347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콜 종류 선택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88254F-1FAF-43BF-A6CE-E19D7E8BC729}"/>
              </a:ext>
            </a:extLst>
          </p:cNvPr>
          <p:cNvSpPr txBox="1"/>
          <p:nvPr/>
        </p:nvSpPr>
        <p:spPr>
          <a:xfrm>
            <a:off x="6958638" y="4050374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고객에게 출발 알림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C7A71F1-A114-47D4-815A-F8BEE911F057}"/>
              </a:ext>
            </a:extLst>
          </p:cNvPr>
          <p:cNvSpPr txBox="1"/>
          <p:nvPr/>
        </p:nvSpPr>
        <p:spPr>
          <a:xfrm>
            <a:off x="9271244" y="4050374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운행시작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C7AD0CD-CEE2-4ECD-9717-D0ED55D1481E}"/>
              </a:ext>
            </a:extLst>
          </p:cNvPr>
          <p:cNvSpPr txBox="1"/>
          <p:nvPr/>
        </p:nvSpPr>
        <p:spPr>
          <a:xfrm>
            <a:off x="5082690" y="5579578"/>
            <a:ext cx="1047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건의사항</a:t>
            </a:r>
            <a:endParaRPr lang="en-US" altLang="ko-KR" sz="14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리스트 확인</a:t>
            </a: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D97B93AC-A63A-44C3-9C41-8ED4E87A35E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8475" t="23936" r="43615" b="22731"/>
          <a:stretch/>
        </p:blipFill>
        <p:spPr>
          <a:xfrm>
            <a:off x="928017" y="2516970"/>
            <a:ext cx="1318199" cy="2277446"/>
          </a:xfrm>
          <a:prstGeom prst="rect">
            <a:avLst/>
          </a:prstGeom>
        </p:spPr>
      </p:pic>
      <p:pic>
        <p:nvPicPr>
          <p:cNvPr id="106" name="그래픽 105" descr="종">
            <a:extLst>
              <a:ext uri="{FF2B5EF4-FFF2-40B4-BE49-F238E27FC236}">
                <a16:creationId xmlns:a16="http://schemas.microsoft.com/office/drawing/2014/main" id="{4B54F500-1F3E-40A2-8B23-817A78C810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01605" y="3183738"/>
            <a:ext cx="914400" cy="914400"/>
          </a:xfrm>
          <a:prstGeom prst="rect">
            <a:avLst/>
          </a:prstGeom>
        </p:spPr>
      </p:pic>
      <p:pic>
        <p:nvPicPr>
          <p:cNvPr id="107" name="그래픽 106" descr="문서">
            <a:extLst>
              <a:ext uri="{FF2B5EF4-FFF2-40B4-BE49-F238E27FC236}">
                <a16:creationId xmlns:a16="http://schemas.microsoft.com/office/drawing/2014/main" id="{F2CF391B-7C8E-4D49-85D7-D64FF9C5A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40656" y="4634687"/>
            <a:ext cx="914400" cy="914400"/>
          </a:xfrm>
          <a:prstGeom prst="rect">
            <a:avLst/>
          </a:prstGeom>
        </p:spPr>
      </p:pic>
      <p:pic>
        <p:nvPicPr>
          <p:cNvPr id="108" name="그래픽 107" descr="RTL 목록">
            <a:extLst>
              <a:ext uri="{FF2B5EF4-FFF2-40B4-BE49-F238E27FC236}">
                <a16:creationId xmlns:a16="http://schemas.microsoft.com/office/drawing/2014/main" id="{E7661BBA-5BF3-4C82-B2E2-005A64027E4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74314" y="15998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2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F5A199-8591-4963-ABC7-1458FF412CDA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구성도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EE02DD-0A67-44EC-999B-5B3B2F19F17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6A5CC67E-1E5A-49BC-8D7F-A819599FD115}"/>
              </a:ext>
            </a:extLst>
          </p:cNvPr>
          <p:cNvSpPr/>
          <p:nvPr/>
        </p:nvSpPr>
        <p:spPr>
          <a:xfrm>
            <a:off x="4448763" y="2289298"/>
            <a:ext cx="3326383" cy="3612996"/>
          </a:xfrm>
          <a:prstGeom prst="roundRect">
            <a:avLst>
              <a:gd name="adj" fmla="val 8882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5D9E96B-F15A-41CB-95CE-D82DEC4905D0}"/>
              </a:ext>
            </a:extLst>
          </p:cNvPr>
          <p:cNvSpPr/>
          <p:nvPr/>
        </p:nvSpPr>
        <p:spPr>
          <a:xfrm>
            <a:off x="853175" y="2297103"/>
            <a:ext cx="3326383" cy="3612996"/>
          </a:xfrm>
          <a:prstGeom prst="roundRect">
            <a:avLst>
              <a:gd name="adj" fmla="val 8882"/>
            </a:avLst>
          </a:prstGeom>
          <a:solidFill>
            <a:srgbClr val="E0E0E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2C026F2-CC75-42D1-B4CA-63CFECD78CAA}"/>
              </a:ext>
            </a:extLst>
          </p:cNvPr>
          <p:cNvSpPr/>
          <p:nvPr/>
        </p:nvSpPr>
        <p:spPr>
          <a:xfrm>
            <a:off x="8042416" y="2264657"/>
            <a:ext cx="3326383" cy="3612996"/>
          </a:xfrm>
          <a:prstGeom prst="roundRect">
            <a:avLst>
              <a:gd name="adj" fmla="val 8882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pic>
        <p:nvPicPr>
          <p:cNvPr id="53" name="그래픽 52" descr="택시">
            <a:extLst>
              <a:ext uri="{FF2B5EF4-FFF2-40B4-BE49-F238E27FC236}">
                <a16:creationId xmlns:a16="http://schemas.microsoft.com/office/drawing/2014/main" id="{0908F413-E8BC-41A4-98A6-859C7FC2A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03" y="1625761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444FE38-55F2-4A30-80D6-AC8B6BE50E6F}"/>
              </a:ext>
            </a:extLst>
          </p:cNvPr>
          <p:cNvSpPr txBox="1"/>
          <p:nvPr/>
        </p:nvSpPr>
        <p:spPr>
          <a:xfrm>
            <a:off x="5277524" y="1888982"/>
            <a:ext cx="108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운영서버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F6C517-7056-4493-9479-7C2A38AC0820}"/>
              </a:ext>
            </a:extLst>
          </p:cNvPr>
          <p:cNvSpPr txBox="1"/>
          <p:nvPr/>
        </p:nvSpPr>
        <p:spPr>
          <a:xfrm>
            <a:off x="1717984" y="194489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기사님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9E1EE3-E3CF-45DA-9D8A-A04D1FC2BA75}"/>
              </a:ext>
            </a:extLst>
          </p:cNvPr>
          <p:cNvSpPr txBox="1"/>
          <p:nvPr/>
        </p:nvSpPr>
        <p:spPr>
          <a:xfrm>
            <a:off x="8801873" y="188875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Bold" panose="00000800000000000000" pitchFamily="2" charset="-127"/>
              </a:rPr>
              <a:t>사용자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D1D26B1-61A6-4742-95D3-6C89602648D5}"/>
              </a:ext>
            </a:extLst>
          </p:cNvPr>
          <p:cNvGrpSpPr/>
          <p:nvPr/>
        </p:nvGrpSpPr>
        <p:grpSpPr>
          <a:xfrm>
            <a:off x="8109789" y="2405975"/>
            <a:ext cx="1704771" cy="1286258"/>
            <a:chOff x="7695538" y="5283029"/>
            <a:chExt cx="1927947" cy="1286258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EBC1EC7-7439-499A-BC7F-3FEFD351E8BC}"/>
                </a:ext>
              </a:extLst>
            </p:cNvPr>
            <p:cNvSpPr/>
            <p:nvPr/>
          </p:nvSpPr>
          <p:spPr>
            <a:xfrm>
              <a:off x="7695538" y="5283029"/>
              <a:ext cx="1927947" cy="1286258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0B14BA43-D46C-41D3-A07B-31D42D7EE814}"/>
                </a:ext>
              </a:extLst>
            </p:cNvPr>
            <p:cNvSpPr/>
            <p:nvPr/>
          </p:nvSpPr>
          <p:spPr>
            <a:xfrm>
              <a:off x="7776714" y="5381927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휠체어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A612B172-AC1A-4C80-A645-5A18B8E80B25}"/>
                </a:ext>
              </a:extLst>
            </p:cNvPr>
            <p:cNvSpPr/>
            <p:nvPr/>
          </p:nvSpPr>
          <p:spPr>
            <a:xfrm>
              <a:off x="7776713" y="5971736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출발지</a:t>
              </a: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78EAC6DB-51A4-4078-A211-E81359FDF0A7}"/>
                </a:ext>
              </a:extLst>
            </p:cNvPr>
            <p:cNvSpPr/>
            <p:nvPr/>
          </p:nvSpPr>
          <p:spPr>
            <a:xfrm>
              <a:off x="8691112" y="5995884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목적지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05442AA2-4C4C-43E4-9215-B29652FF498C}"/>
                </a:ext>
              </a:extLst>
            </p:cNvPr>
            <p:cNvSpPr/>
            <p:nvPr/>
          </p:nvSpPr>
          <p:spPr>
            <a:xfrm>
              <a:off x="8691112" y="5381927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콜 종류</a:t>
              </a:r>
            </a:p>
          </p:txBody>
        </p:sp>
      </p:grpSp>
      <p:sp>
        <p:nvSpPr>
          <p:cNvPr id="63" name="순서도: 자기 디스크 62">
            <a:extLst>
              <a:ext uri="{FF2B5EF4-FFF2-40B4-BE49-F238E27FC236}">
                <a16:creationId xmlns:a16="http://schemas.microsoft.com/office/drawing/2014/main" id="{2193FB68-AE3F-4B6A-80D9-529CF0FC2DEC}"/>
              </a:ext>
            </a:extLst>
          </p:cNvPr>
          <p:cNvSpPr/>
          <p:nvPr/>
        </p:nvSpPr>
        <p:spPr>
          <a:xfrm>
            <a:off x="6575418" y="3668340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고객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6112072-4D7F-4FC8-8B52-4EE0B58FBEE7}"/>
              </a:ext>
            </a:extLst>
          </p:cNvPr>
          <p:cNvGrpSpPr/>
          <p:nvPr/>
        </p:nvGrpSpPr>
        <p:grpSpPr>
          <a:xfrm>
            <a:off x="4591422" y="2780814"/>
            <a:ext cx="1474924" cy="481505"/>
            <a:chOff x="5520211" y="2382254"/>
            <a:chExt cx="1516707" cy="481505"/>
          </a:xfrm>
          <a:solidFill>
            <a:srgbClr val="F3B403"/>
          </a:solidFill>
        </p:grpSpPr>
        <p:sp>
          <p:nvSpPr>
            <p:cNvPr id="65" name="이등변 삼각형 64">
              <a:extLst>
                <a:ext uri="{FF2B5EF4-FFF2-40B4-BE49-F238E27FC236}">
                  <a16:creationId xmlns:a16="http://schemas.microsoft.com/office/drawing/2014/main" id="{DAA9E14C-2871-4EA4-9157-3D56BD5BA60C}"/>
                </a:ext>
              </a:extLst>
            </p:cNvPr>
            <p:cNvSpPr/>
            <p:nvPr/>
          </p:nvSpPr>
          <p:spPr>
            <a:xfrm rot="5400000">
              <a:off x="5445250" y="2457215"/>
              <a:ext cx="481240" cy="3313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303301D5-A4F0-405D-A144-D964ACDC440E}"/>
                </a:ext>
              </a:extLst>
            </p:cNvPr>
            <p:cNvSpPr/>
            <p:nvPr/>
          </p:nvSpPr>
          <p:spPr>
            <a:xfrm rot="16200000">
              <a:off x="6630639" y="2457215"/>
              <a:ext cx="481240" cy="33131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EB179C98-7977-461E-A7EA-FABD6061DC81}"/>
                </a:ext>
              </a:extLst>
            </p:cNvPr>
            <p:cNvSpPr/>
            <p:nvPr/>
          </p:nvSpPr>
          <p:spPr>
            <a:xfrm>
              <a:off x="5641175" y="2382255"/>
              <a:ext cx="1277785" cy="48150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68" name="순서도: 자기 디스크 67">
            <a:extLst>
              <a:ext uri="{FF2B5EF4-FFF2-40B4-BE49-F238E27FC236}">
                <a16:creationId xmlns:a16="http://schemas.microsoft.com/office/drawing/2014/main" id="{41B740EC-7B0F-4BE3-97E1-77DAB540ACA6}"/>
              </a:ext>
            </a:extLst>
          </p:cNvPr>
          <p:cNvSpPr/>
          <p:nvPr/>
        </p:nvSpPr>
        <p:spPr>
          <a:xfrm>
            <a:off x="10409210" y="2472599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DABAE52-3867-4C4A-B31C-2A4CC4413D21}"/>
              </a:ext>
            </a:extLst>
          </p:cNvPr>
          <p:cNvGrpSpPr/>
          <p:nvPr/>
        </p:nvGrpSpPr>
        <p:grpSpPr>
          <a:xfrm>
            <a:off x="8132347" y="5099991"/>
            <a:ext cx="1681376" cy="643123"/>
            <a:chOff x="7688217" y="5231813"/>
            <a:chExt cx="1927947" cy="643123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1A47C234-8B5A-4B0F-AAA5-7E25549D298F}"/>
                </a:ext>
              </a:extLst>
            </p:cNvPr>
            <p:cNvSpPr/>
            <p:nvPr/>
          </p:nvSpPr>
          <p:spPr>
            <a:xfrm>
              <a:off x="7688217" y="5231813"/>
              <a:ext cx="1927947" cy="643123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53BD7C7F-468A-446C-A0E3-E8B58C4777EB}"/>
                </a:ext>
              </a:extLst>
            </p:cNvPr>
            <p:cNvSpPr/>
            <p:nvPr/>
          </p:nvSpPr>
          <p:spPr>
            <a:xfrm>
              <a:off x="7783164" y="5318005"/>
              <a:ext cx="1730460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구글맵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API</a:t>
              </a:r>
              <a:endParaRPr lang="ko-KR" altLang="en-US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2" name="그래픽 71" descr="서버">
            <a:extLst>
              <a:ext uri="{FF2B5EF4-FFF2-40B4-BE49-F238E27FC236}">
                <a16:creationId xmlns:a16="http://schemas.microsoft.com/office/drawing/2014/main" id="{FBFB7A72-6358-49FA-ABE3-BDA5ECB13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3163" y="1669411"/>
            <a:ext cx="796698" cy="796698"/>
          </a:xfrm>
          <a:prstGeom prst="rect">
            <a:avLst/>
          </a:prstGeom>
        </p:spPr>
      </p:pic>
      <p:sp>
        <p:nvSpPr>
          <p:cNvPr id="73" name="순서도: 자기 디스크 72">
            <a:extLst>
              <a:ext uri="{FF2B5EF4-FFF2-40B4-BE49-F238E27FC236}">
                <a16:creationId xmlns:a16="http://schemas.microsoft.com/office/drawing/2014/main" id="{40D33605-5480-4D0E-8D09-201B29C95730}"/>
              </a:ext>
            </a:extLst>
          </p:cNvPr>
          <p:cNvSpPr/>
          <p:nvPr/>
        </p:nvSpPr>
        <p:spPr>
          <a:xfrm>
            <a:off x="6561037" y="2469356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콜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7665789D-BF20-447E-B382-9CDDBE5495B0}"/>
              </a:ext>
            </a:extLst>
          </p:cNvPr>
          <p:cNvGrpSpPr/>
          <p:nvPr/>
        </p:nvGrpSpPr>
        <p:grpSpPr>
          <a:xfrm>
            <a:off x="8125269" y="3752983"/>
            <a:ext cx="1688910" cy="1286258"/>
            <a:chOff x="7695538" y="3138656"/>
            <a:chExt cx="1927947" cy="1286258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B84A770F-A014-4543-92E6-143A9256446F}"/>
                </a:ext>
              </a:extLst>
            </p:cNvPr>
            <p:cNvSpPr/>
            <p:nvPr/>
          </p:nvSpPr>
          <p:spPr>
            <a:xfrm>
              <a:off x="7695538" y="3138656"/>
              <a:ext cx="1927947" cy="1286258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CD5F988D-3BC9-4918-8EE6-7711DFF29505}"/>
                </a:ext>
              </a:extLst>
            </p:cNvPr>
            <p:cNvSpPr/>
            <p:nvPr/>
          </p:nvSpPr>
          <p:spPr>
            <a:xfrm>
              <a:off x="7776714" y="3237554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카메라</a:t>
              </a:r>
            </a:p>
          </p:txBody>
        </p:sp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5053834C-473D-4ADF-B57C-0248E3413B16}"/>
                </a:ext>
              </a:extLst>
            </p:cNvPr>
            <p:cNvSpPr/>
            <p:nvPr/>
          </p:nvSpPr>
          <p:spPr>
            <a:xfrm>
              <a:off x="7776713" y="3827363"/>
              <a:ext cx="1735010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카드인식기술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079BF2FF-1C43-49E2-8C4E-C0CA853E91D3}"/>
                </a:ext>
              </a:extLst>
            </p:cNvPr>
            <p:cNvSpPr/>
            <p:nvPr/>
          </p:nvSpPr>
          <p:spPr>
            <a:xfrm>
              <a:off x="8700099" y="3231845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개인정보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BE5CF6D-77FA-4F0B-BC63-DCBFCCB1ADD0}"/>
              </a:ext>
            </a:extLst>
          </p:cNvPr>
          <p:cNvGrpSpPr/>
          <p:nvPr/>
        </p:nvGrpSpPr>
        <p:grpSpPr>
          <a:xfrm>
            <a:off x="911996" y="3914353"/>
            <a:ext cx="1656421" cy="643123"/>
            <a:chOff x="7688217" y="5231813"/>
            <a:chExt cx="1927947" cy="643123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9167B1C6-1B6A-40BF-821A-2FD2E3DCD97F}"/>
                </a:ext>
              </a:extLst>
            </p:cNvPr>
            <p:cNvSpPr/>
            <p:nvPr/>
          </p:nvSpPr>
          <p:spPr>
            <a:xfrm>
              <a:off x="7688217" y="5231813"/>
              <a:ext cx="1927947" cy="643123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E770D4C1-F730-4BB9-97F7-57D46E7453FE}"/>
                </a:ext>
              </a:extLst>
            </p:cNvPr>
            <p:cNvSpPr/>
            <p:nvPr/>
          </p:nvSpPr>
          <p:spPr>
            <a:xfrm>
              <a:off x="7783164" y="5318005"/>
              <a:ext cx="1730460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GPS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 위치정보</a:t>
              </a: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2B05F43-1A58-4D93-B699-B79DE93E953E}"/>
              </a:ext>
            </a:extLst>
          </p:cNvPr>
          <p:cNvGrpSpPr/>
          <p:nvPr/>
        </p:nvGrpSpPr>
        <p:grpSpPr>
          <a:xfrm>
            <a:off x="924205" y="2700940"/>
            <a:ext cx="1644212" cy="643123"/>
            <a:chOff x="7688217" y="5231813"/>
            <a:chExt cx="1927947" cy="643123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68282186-C7E3-4595-A3AA-A853544FDCFE}"/>
                </a:ext>
              </a:extLst>
            </p:cNvPr>
            <p:cNvSpPr/>
            <p:nvPr/>
          </p:nvSpPr>
          <p:spPr>
            <a:xfrm>
              <a:off x="7688217" y="5231813"/>
              <a:ext cx="1927947" cy="643123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308AD609-9097-4C86-A1D3-B73CA7A3D8D3}"/>
                </a:ext>
              </a:extLst>
            </p:cNvPr>
            <p:cNvSpPr/>
            <p:nvPr/>
          </p:nvSpPr>
          <p:spPr>
            <a:xfrm>
              <a:off x="7783164" y="5318005"/>
              <a:ext cx="1730460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err="1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카카오네비</a:t>
              </a:r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en-US" altLang="ko-KR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API</a:t>
              </a:r>
              <a:endParaRPr lang="ko-KR" altLang="en-US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86" name="순서도: 자기 디스크 85">
            <a:extLst>
              <a:ext uri="{FF2B5EF4-FFF2-40B4-BE49-F238E27FC236}">
                <a16:creationId xmlns:a16="http://schemas.microsoft.com/office/drawing/2014/main" id="{3F1C6ACE-51A4-4B2A-9940-1843F358082A}"/>
              </a:ext>
            </a:extLst>
          </p:cNvPr>
          <p:cNvSpPr/>
          <p:nvPr/>
        </p:nvSpPr>
        <p:spPr>
          <a:xfrm>
            <a:off x="3179577" y="4824187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건의사항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507449C8-41BD-4D0A-90AD-5C824BA2749A}"/>
              </a:ext>
            </a:extLst>
          </p:cNvPr>
          <p:cNvCxnSpPr>
            <a:cxnSpLocks/>
            <a:stCxn id="81" idx="2"/>
            <a:endCxn id="70" idx="2"/>
          </p:cNvCxnSpPr>
          <p:nvPr/>
        </p:nvCxnSpPr>
        <p:spPr>
          <a:xfrm rot="16200000" flipH="1">
            <a:off x="4763802" y="1533881"/>
            <a:ext cx="1185638" cy="7232828"/>
          </a:xfrm>
          <a:prstGeom prst="bentConnector3">
            <a:avLst>
              <a:gd name="adj1" fmla="val 14687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C3DB949-7329-42B9-9025-683C0EFE687C}"/>
              </a:ext>
            </a:extLst>
          </p:cNvPr>
          <p:cNvGrpSpPr/>
          <p:nvPr/>
        </p:nvGrpSpPr>
        <p:grpSpPr>
          <a:xfrm>
            <a:off x="9881649" y="5111511"/>
            <a:ext cx="1487150" cy="643121"/>
            <a:chOff x="7695537" y="3138656"/>
            <a:chExt cx="1927947" cy="643121"/>
          </a:xfrm>
        </p:grpSpPr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BCCF9816-8E0F-442F-A33A-070643E70BBB}"/>
                </a:ext>
              </a:extLst>
            </p:cNvPr>
            <p:cNvSpPr/>
            <p:nvPr/>
          </p:nvSpPr>
          <p:spPr>
            <a:xfrm>
              <a:off x="7695537" y="3138656"/>
              <a:ext cx="1927947" cy="643121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FE44BFFC-046B-4F95-A6C5-9E6F883C2C7C}"/>
                </a:ext>
              </a:extLst>
            </p:cNvPr>
            <p:cNvSpPr/>
            <p:nvPr/>
          </p:nvSpPr>
          <p:spPr>
            <a:xfrm>
              <a:off x="7776714" y="3237554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마이크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F502A4E7-9289-40BD-A11F-A3589BA535EA}"/>
                </a:ext>
              </a:extLst>
            </p:cNvPr>
            <p:cNvSpPr/>
            <p:nvPr/>
          </p:nvSpPr>
          <p:spPr>
            <a:xfrm>
              <a:off x="8700099" y="3231845"/>
              <a:ext cx="852213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건의</a:t>
              </a:r>
              <a:endParaRPr lang="en-US" altLang="ko-KR" sz="105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endParaRPr>
            </a:p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사항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2C80ABA8-8E81-419D-B471-B4F568CE0A90}"/>
              </a:ext>
            </a:extLst>
          </p:cNvPr>
          <p:cNvGrpSpPr/>
          <p:nvPr/>
        </p:nvGrpSpPr>
        <p:grpSpPr>
          <a:xfrm>
            <a:off x="8101148" y="1552270"/>
            <a:ext cx="914400" cy="796698"/>
            <a:chOff x="9259073" y="1343011"/>
            <a:chExt cx="914400" cy="861800"/>
          </a:xfrm>
        </p:grpSpPr>
        <p:pic>
          <p:nvPicPr>
            <p:cNvPr id="93" name="그래픽 92" descr="스마트폰">
              <a:extLst>
                <a:ext uri="{FF2B5EF4-FFF2-40B4-BE49-F238E27FC236}">
                  <a16:creationId xmlns:a16="http://schemas.microsoft.com/office/drawing/2014/main" id="{98B10FC4-4545-47E1-908D-803E7B7E3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9073" y="1343011"/>
              <a:ext cx="914400" cy="861800"/>
            </a:xfrm>
            <a:prstGeom prst="rect">
              <a:avLst/>
            </a:prstGeom>
          </p:spPr>
        </p:pic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FFC1DFF7-E098-4CAB-A909-FBB7EB92C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538386" y="1491148"/>
              <a:ext cx="360251" cy="601584"/>
            </a:xfrm>
            <a:prstGeom prst="rect">
              <a:avLst/>
            </a:prstGeom>
          </p:spPr>
        </p:pic>
      </p:grp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19732F6-A3BA-4FC3-8D75-C1067D2E77F4}"/>
              </a:ext>
            </a:extLst>
          </p:cNvPr>
          <p:cNvCxnSpPr>
            <a:cxnSpLocks/>
          </p:cNvCxnSpPr>
          <p:nvPr/>
        </p:nvCxnSpPr>
        <p:spPr>
          <a:xfrm flipH="1">
            <a:off x="7550092" y="4235915"/>
            <a:ext cx="492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순서도: 자기 디스크 95">
            <a:extLst>
              <a:ext uri="{FF2B5EF4-FFF2-40B4-BE49-F238E27FC236}">
                <a16:creationId xmlns:a16="http://schemas.microsoft.com/office/drawing/2014/main" id="{A1FC5116-05F4-4D07-92CA-C9B81A546D43}"/>
              </a:ext>
            </a:extLst>
          </p:cNvPr>
          <p:cNvSpPr/>
          <p:nvPr/>
        </p:nvSpPr>
        <p:spPr>
          <a:xfrm>
            <a:off x="5638800" y="4756279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건의사항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514AE4D-5D6D-4E69-AB92-EF8481F7742D}"/>
              </a:ext>
            </a:extLst>
          </p:cNvPr>
          <p:cNvCxnSpPr>
            <a:cxnSpLocks/>
          </p:cNvCxnSpPr>
          <p:nvPr/>
        </p:nvCxnSpPr>
        <p:spPr>
          <a:xfrm flipH="1">
            <a:off x="7520337" y="3050079"/>
            <a:ext cx="5220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0AC6584-0249-4F45-A92B-8B5F4E4FD05D}"/>
              </a:ext>
            </a:extLst>
          </p:cNvPr>
          <p:cNvCxnSpPr>
            <a:cxnSpLocks/>
          </p:cNvCxnSpPr>
          <p:nvPr/>
        </p:nvCxnSpPr>
        <p:spPr>
          <a:xfrm flipH="1">
            <a:off x="6096000" y="3050079"/>
            <a:ext cx="4275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CFF9E5F-840C-4519-8938-B1B3E7402838}"/>
              </a:ext>
            </a:extLst>
          </p:cNvPr>
          <p:cNvCxnSpPr>
            <a:cxnSpLocks/>
          </p:cNvCxnSpPr>
          <p:nvPr/>
        </p:nvCxnSpPr>
        <p:spPr>
          <a:xfrm flipH="1">
            <a:off x="4099029" y="3049104"/>
            <a:ext cx="4275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B6047A3-B8D6-4A24-993E-62470D82FD3B}"/>
              </a:ext>
            </a:extLst>
          </p:cNvPr>
          <p:cNvCxnSpPr>
            <a:cxnSpLocks/>
          </p:cNvCxnSpPr>
          <p:nvPr/>
        </p:nvCxnSpPr>
        <p:spPr>
          <a:xfrm flipH="1">
            <a:off x="2660199" y="3051671"/>
            <a:ext cx="4185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순서도: 자기 디스크 100">
            <a:extLst>
              <a:ext uri="{FF2B5EF4-FFF2-40B4-BE49-F238E27FC236}">
                <a16:creationId xmlns:a16="http://schemas.microsoft.com/office/drawing/2014/main" id="{65C64067-B36F-4AD6-BAF0-7D6DBA52FB0E}"/>
              </a:ext>
            </a:extLst>
          </p:cNvPr>
          <p:cNvSpPr/>
          <p:nvPr/>
        </p:nvSpPr>
        <p:spPr>
          <a:xfrm>
            <a:off x="4832357" y="3656348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기사님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E0F87BCE-61CD-45A3-A849-50F1864831F0}"/>
              </a:ext>
            </a:extLst>
          </p:cNvPr>
          <p:cNvCxnSpPr>
            <a:cxnSpLocks/>
          </p:cNvCxnSpPr>
          <p:nvPr/>
        </p:nvCxnSpPr>
        <p:spPr>
          <a:xfrm>
            <a:off x="9839574" y="3049104"/>
            <a:ext cx="5696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041F795-5005-429D-A8A7-8D8826A9FEDA}"/>
              </a:ext>
            </a:extLst>
          </p:cNvPr>
          <p:cNvGrpSpPr/>
          <p:nvPr/>
        </p:nvGrpSpPr>
        <p:grpSpPr>
          <a:xfrm>
            <a:off x="3183589" y="3950036"/>
            <a:ext cx="914400" cy="632588"/>
            <a:chOff x="8612260" y="3168483"/>
            <a:chExt cx="1043818" cy="632588"/>
          </a:xfrm>
        </p:grpSpPr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FC44A3D7-139C-4039-A4F8-72498E3E8D78}"/>
                </a:ext>
              </a:extLst>
            </p:cNvPr>
            <p:cNvSpPr/>
            <p:nvPr/>
          </p:nvSpPr>
          <p:spPr>
            <a:xfrm>
              <a:off x="8612260" y="3168483"/>
              <a:ext cx="1043818" cy="632588"/>
            </a:xfrm>
            <a:prstGeom prst="roundRect">
              <a:avLst/>
            </a:prstGeom>
            <a:solidFill>
              <a:srgbClr val="F3B4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1ED33F66-B578-417E-9EB5-887D7D85068F}"/>
                </a:ext>
              </a:extLst>
            </p:cNvPr>
            <p:cNvSpPr/>
            <p:nvPr/>
          </p:nvSpPr>
          <p:spPr>
            <a:xfrm>
              <a:off x="8700095" y="3231845"/>
              <a:ext cx="852214" cy="481504"/>
            </a:xfrm>
            <a:prstGeom prst="roundRect">
              <a:avLst/>
            </a:prstGeom>
            <a:solidFill>
              <a:srgbClr val="FFF7E1"/>
            </a:solidFill>
            <a:ln>
              <a:solidFill>
                <a:srgbClr val="EEF1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  <a:cs typeface="KoPubWorld돋움체 Bold" panose="00000800000000000000" pitchFamily="2" charset="-127"/>
                </a:rPr>
                <a:t>개인정보</a:t>
              </a:r>
            </a:p>
          </p:txBody>
        </p:sp>
      </p:grp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CB880B8-51F7-46D8-8B86-7E4257FCBB9C}"/>
              </a:ext>
            </a:extLst>
          </p:cNvPr>
          <p:cNvCxnSpPr>
            <a:cxnSpLocks/>
          </p:cNvCxnSpPr>
          <p:nvPr/>
        </p:nvCxnSpPr>
        <p:spPr>
          <a:xfrm>
            <a:off x="4182880" y="4235915"/>
            <a:ext cx="5696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97F1755B-A911-4E8F-8821-60B7ED33CF94}"/>
              </a:ext>
            </a:extLst>
          </p:cNvPr>
          <p:cNvSpPr/>
          <p:nvPr/>
        </p:nvSpPr>
        <p:spPr>
          <a:xfrm>
            <a:off x="4775787" y="2829236"/>
            <a:ext cx="1101151" cy="384663"/>
          </a:xfrm>
          <a:prstGeom prst="roundRect">
            <a:avLst/>
          </a:prstGeom>
          <a:solidFill>
            <a:srgbClr val="FFF7E1"/>
          </a:solidFill>
          <a:ln>
            <a:solidFill>
              <a:srgbClr val="EEF1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KoPubWorld돋움체 Bold" panose="00000800000000000000" pitchFamily="2" charset="-127"/>
              </a:rPr>
              <a:t>배차 알고리즘</a:t>
            </a: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CA60291D-427F-44FA-935A-804025AFEC14}"/>
              </a:ext>
            </a:extLst>
          </p:cNvPr>
          <p:cNvCxnSpPr>
            <a:cxnSpLocks/>
            <a:stCxn id="89" idx="2"/>
            <a:endCxn id="86" idx="3"/>
          </p:cNvCxnSpPr>
          <p:nvPr/>
        </p:nvCxnSpPr>
        <p:spPr>
          <a:xfrm rot="5400000">
            <a:off x="7095014" y="2296396"/>
            <a:ext cx="71974" cy="6988447"/>
          </a:xfrm>
          <a:prstGeom prst="bentConnector3">
            <a:avLst>
              <a:gd name="adj1" fmla="val 3826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0EA62BE5-CBC9-4840-8FA3-1309FEA5218E}"/>
              </a:ext>
            </a:extLst>
          </p:cNvPr>
          <p:cNvCxnSpPr>
            <a:cxnSpLocks/>
          </p:cNvCxnSpPr>
          <p:nvPr/>
        </p:nvCxnSpPr>
        <p:spPr>
          <a:xfrm flipV="1">
            <a:off x="6066347" y="5790619"/>
            <a:ext cx="0" cy="2274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순서도: 자기 디스크 110">
            <a:extLst>
              <a:ext uri="{FF2B5EF4-FFF2-40B4-BE49-F238E27FC236}">
                <a16:creationId xmlns:a16="http://schemas.microsoft.com/office/drawing/2014/main" id="{C744F748-2A10-4439-919F-D7DEC89B8326}"/>
              </a:ext>
            </a:extLst>
          </p:cNvPr>
          <p:cNvSpPr/>
          <p:nvPr/>
        </p:nvSpPr>
        <p:spPr>
          <a:xfrm>
            <a:off x="3139440" y="2540161"/>
            <a:ext cx="914400" cy="1002419"/>
          </a:xfrm>
          <a:prstGeom prst="flowChartMagneticDisk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운행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DB</a:t>
            </a:r>
            <a:endParaRPr lang="ko-KR" altLang="en-US" sz="1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97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E1DBF97-0609-45C2-A43B-BC4476EB7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497652"/>
              </p:ext>
            </p:extLst>
          </p:nvPr>
        </p:nvGraphicFramePr>
        <p:xfrm>
          <a:off x="1744337" y="2248258"/>
          <a:ext cx="8703325" cy="3772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4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Platform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Android Studio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Program Language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Java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13276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Version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API 21 (Android 5.0 Lollipop)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228442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API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Google Map, </a:t>
                      </a:r>
                      <a:r>
                        <a:rPr lang="en-US" altLang="ko-KR" sz="1200" dirty="0" err="1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Kakao</a:t>
                      </a: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 Navi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Server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Amazon Web Service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523216"/>
                  </a:ext>
                </a:extLst>
              </a:tr>
              <a:tr h="6287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DataBase</a:t>
                      </a: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rgbClr val="595959"/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MySQL</a:t>
                      </a:r>
                      <a:endParaRPr lang="ko-KR" altLang="en-US" sz="1200" dirty="0">
                        <a:solidFill>
                          <a:srgbClr val="595959"/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AE24FED-8E30-4922-BED5-97640178B4F0}"/>
              </a:ext>
            </a:extLst>
          </p:cNvPr>
          <p:cNvSpPr txBox="1"/>
          <p:nvPr/>
        </p:nvSpPr>
        <p:spPr>
          <a:xfrm>
            <a:off x="4485149" y="1516171"/>
            <a:ext cx="322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Development Environment</a:t>
            </a:r>
            <a:endParaRPr lang="ko-KR" altLang="en-US" dirty="0">
              <a:solidFill>
                <a:srgbClr val="D79F0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B6AA11-7D28-4D69-A374-A642F95942FB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 및 개발방법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8397CA-5212-4059-9F86-320071895624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5CF99FB-5E4B-4BE8-AB57-02FC2160D5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11896" r="50000" b="56800"/>
          <a:stretch/>
        </p:blipFill>
        <p:spPr>
          <a:xfrm>
            <a:off x="3986504" y="1316436"/>
            <a:ext cx="509662" cy="3844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46D559A-D074-42F1-8260-AC9B3203BA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11896" r="50000" b="56800"/>
          <a:stretch/>
        </p:blipFill>
        <p:spPr>
          <a:xfrm flipH="1" flipV="1">
            <a:off x="7605695" y="1713789"/>
            <a:ext cx="509662" cy="3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9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6432380-56EC-472D-BCBA-587A40747122}"/>
              </a:ext>
            </a:extLst>
          </p:cNvPr>
          <p:cNvSpPr/>
          <p:nvPr/>
        </p:nvSpPr>
        <p:spPr>
          <a:xfrm>
            <a:off x="8127997" y="3267417"/>
            <a:ext cx="3472089" cy="2841284"/>
          </a:xfrm>
          <a:prstGeom prst="roundRect">
            <a:avLst/>
          </a:prstGeom>
          <a:solidFill>
            <a:srgbClr val="FFE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77F6D2-B30C-4AD6-8909-2D63B1C7C8D5}"/>
              </a:ext>
            </a:extLst>
          </p:cNvPr>
          <p:cNvSpPr/>
          <p:nvPr/>
        </p:nvSpPr>
        <p:spPr>
          <a:xfrm>
            <a:off x="4359954" y="3267417"/>
            <a:ext cx="3472089" cy="2841284"/>
          </a:xfrm>
          <a:prstGeom prst="roundRect">
            <a:avLst/>
          </a:prstGeom>
          <a:solidFill>
            <a:srgbClr val="FFE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FB5D8F-1DF8-49B6-AB4A-E67484E05218}"/>
              </a:ext>
            </a:extLst>
          </p:cNvPr>
          <p:cNvSpPr/>
          <p:nvPr/>
        </p:nvSpPr>
        <p:spPr>
          <a:xfrm>
            <a:off x="591911" y="3267417"/>
            <a:ext cx="3472089" cy="2841284"/>
          </a:xfrm>
          <a:prstGeom prst="roundRect">
            <a:avLst/>
          </a:prstGeom>
          <a:solidFill>
            <a:srgbClr val="FFE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10744E0-0F86-449F-830F-C9B85BB714EF}"/>
              </a:ext>
            </a:extLst>
          </p:cNvPr>
          <p:cNvSpPr/>
          <p:nvPr/>
        </p:nvSpPr>
        <p:spPr>
          <a:xfrm>
            <a:off x="1689100" y="1498600"/>
            <a:ext cx="8813800" cy="1270000"/>
          </a:xfrm>
          <a:prstGeom prst="roundRect">
            <a:avLst/>
          </a:prstGeom>
          <a:solidFill>
            <a:srgbClr val="FFE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실시간으로 사용자에게 </a:t>
            </a:r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대기 순번</a:t>
            </a:r>
            <a:r>
              <a:rPr lang="ko-KR" altLang="en-US" sz="16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명확히 제공하며</a:t>
            </a:r>
            <a:r>
              <a:rPr lang="en-US" altLang="ko-KR" sz="16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차량 위치 정보 시스템</a:t>
            </a:r>
            <a:r>
              <a:rPr lang="ko-KR" altLang="en-US" sz="16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제공해 예약 관리를 최적화하는 서비스 제작을 목표로 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21154-EE43-4A34-9F85-08D634DD3607}"/>
              </a:ext>
            </a:extLst>
          </p:cNvPr>
          <p:cNvSpPr txBox="1"/>
          <p:nvPr/>
        </p:nvSpPr>
        <p:spPr>
          <a:xfrm>
            <a:off x="1024570" y="3121222"/>
            <a:ext cx="2610056" cy="338554"/>
          </a:xfrm>
          <a:prstGeom prst="rect">
            <a:avLst/>
          </a:prstGeom>
          <a:solidFill>
            <a:srgbClr val="F3B40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1)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예약서비스 최적화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5B51D4-BB1D-455C-B11D-67000CDB4664}"/>
              </a:ext>
            </a:extLst>
          </p:cNvPr>
          <p:cNvSpPr txBox="1"/>
          <p:nvPr/>
        </p:nvSpPr>
        <p:spPr>
          <a:xfrm>
            <a:off x="4717795" y="3121222"/>
            <a:ext cx="2756410" cy="338554"/>
          </a:xfrm>
          <a:prstGeom prst="rect">
            <a:avLst/>
          </a:prstGeom>
          <a:solidFill>
            <a:srgbClr val="F3B40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2)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복지카드 인식 기술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0C05C-FCB3-4660-BEA5-E58D61B957CC}"/>
              </a:ext>
            </a:extLst>
          </p:cNvPr>
          <p:cNvSpPr txBox="1"/>
          <p:nvPr/>
        </p:nvSpPr>
        <p:spPr>
          <a:xfrm>
            <a:off x="8590159" y="3121222"/>
            <a:ext cx="2542476" cy="338554"/>
          </a:xfrm>
          <a:prstGeom prst="rect">
            <a:avLst/>
          </a:prstGeom>
          <a:solidFill>
            <a:srgbClr val="F3B40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3) </a:t>
            </a:r>
            <a:r>
              <a:rPr lang="ko-KR" altLang="en-US" sz="16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보이스 건의사항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3E452-8AFC-47D4-B9B7-0A1B000D245D}"/>
              </a:ext>
            </a:extLst>
          </p:cNvPr>
          <p:cNvSpPr txBox="1"/>
          <p:nvPr/>
        </p:nvSpPr>
        <p:spPr>
          <a:xfrm>
            <a:off x="4501373" y="3717605"/>
            <a:ext cx="3189249" cy="2135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현재 전화와 사진을 이용하는 회원가입시스템은 장애인과 관리자 모두에게 비효율적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OCR</a:t>
            </a: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기술을 이용해 복지카드의 개인정보를 즉각 디지털화 시켜 편리성을 높임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210CEC-0E3C-4F23-9A30-9C6C4D2C0917}"/>
              </a:ext>
            </a:extLst>
          </p:cNvPr>
          <p:cNvSpPr txBox="1"/>
          <p:nvPr/>
        </p:nvSpPr>
        <p:spPr>
          <a:xfrm>
            <a:off x="733330" y="3685333"/>
            <a:ext cx="3189249" cy="213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장애등급 폐지로 인해 휠체어사용 장애인의 택시 이용률 저하</a:t>
            </a:r>
            <a:r>
              <a:rPr lang="en-US" altLang="ko-KR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휠체어사용 장애인에게 우선순위를 부여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이용자들의 준비시간 부족호소를 위해 출발을 미리 알리고 현재 위치를 </a:t>
            </a:r>
            <a:r>
              <a:rPr lang="en-US" altLang="ko-KR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GPS</a:t>
            </a: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확인 가능한 서비스 제공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264A55-0764-4657-8DF9-73F116E554D0}"/>
              </a:ext>
            </a:extLst>
          </p:cNvPr>
          <p:cNvSpPr txBox="1"/>
          <p:nvPr/>
        </p:nvSpPr>
        <p:spPr>
          <a:xfrm>
            <a:off x="8277923" y="3642087"/>
            <a:ext cx="3189249" cy="213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택시기사의 불친절함이나 폭력사건이 끊임없이 나타나지만 신고나 건의가 번거로움</a:t>
            </a:r>
            <a:r>
              <a:rPr lang="en-US" altLang="ko-KR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사용자들이 기사님에게 건의할 수 있는 서비스 제공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5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자판이용이 불편한 장애인을 위한 보이스 건의사항 서비스 제공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3DDD23-0D93-4727-9B40-8082DE08C7A9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 및 개발방법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D248D-65B3-494A-B83E-16D30BFD59D5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30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3F7C3C-9123-4FD9-83AD-B916531AD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810457"/>
              </p:ext>
            </p:extLst>
          </p:nvPr>
        </p:nvGraphicFramePr>
        <p:xfrm>
          <a:off x="1609725" y="1323191"/>
          <a:ext cx="8810625" cy="4961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116818361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B4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최수인 </a:t>
                      </a:r>
                      <a:r>
                        <a:rPr kumimoji="0" lang="en-US" altLang="ko-KR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팀장</a:t>
                      </a:r>
                      <a:r>
                        <a:rPr kumimoji="0" lang="en-US" altLang="ko-KR" sz="15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B40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채윤원</a:t>
                      </a:r>
                      <a:endParaRPr kumimoji="0" lang="en-US" altLang="ko-KR" sz="15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B4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1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자료 수집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신분증 사진 인식 기술 조사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안드로이드와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AWS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구축 자료 조사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음성 전송 서비스 조사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API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 관련 조사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카카오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구글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)</a:t>
                      </a: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안드로이드와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MySQL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 자료 조사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앱 최신 디자인 동향 조사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1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설계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전체적인 코드 틀 설계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이용자 버전 앱 코드 설계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서버 연동 설계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Front-end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설계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기사 버전 앱 코드 설계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데이터베이스 연동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테이블 설계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048447"/>
                  </a:ext>
                </a:extLst>
              </a:tr>
              <a:tr h="12460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구현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OCR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이용한 이용자 회원가입 기능 구현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음성 전송 시스템 구현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앱 내부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GPS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탑재 기능 구현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AWS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이용한 서버 구축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외부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API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연동 구현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MySQL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이용한 데이터베이스 연동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전체 애플리케이션 </a:t>
                      </a:r>
                      <a:r>
                        <a:rPr lang="en-US" altLang="ko-KR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UI </a:t>
                      </a:r>
                      <a:r>
                        <a:rPr lang="ko-KR" altLang="en-US" sz="12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</a:rPr>
                        <a:t>디자인 구현</a:t>
                      </a:r>
                      <a:endParaRPr lang="en-US" altLang="ko-KR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11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테스트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애플리케이션 작동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통신 테스트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통합 테스트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 /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라운드 Bold" panose="020B0600000101010101" pitchFamily="50" charset="-127"/>
                          <a:ea typeface="나눔스퀘어라운드 Bold" panose="020B0600000101010101" pitchFamily="50" charset="-127"/>
                          <a:cs typeface="+mn-cs"/>
                        </a:rPr>
                        <a:t>유지보수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702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EAA2AB9-F0A5-49D8-A98D-D2CA0978A911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업무 분담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D2F8B2-0578-4E49-AF29-72895DF99251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098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C24173-608A-419B-986D-72F18AFB85FE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수행일정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9AC61-CC14-4D24-BE50-6FBAA78414F8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060C16E-AAB2-4574-9830-6507F5A37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51723"/>
              </p:ext>
            </p:extLst>
          </p:nvPr>
        </p:nvGraphicFramePr>
        <p:xfrm>
          <a:off x="878211" y="1523549"/>
          <a:ext cx="10380347" cy="4610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858146524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703566976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964967067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3175848113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947108539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3975528730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2515509160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3383208350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1337402506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4201939218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2141722760"/>
                    </a:ext>
                  </a:extLst>
                </a:gridCol>
                <a:gridCol w="659294">
                  <a:extLst>
                    <a:ext uri="{9D8B030D-6E8A-4147-A177-3AD203B41FA5}">
                      <a16:colId xmlns:a16="http://schemas.microsoft.com/office/drawing/2014/main" val="1614483947"/>
                    </a:ext>
                  </a:extLst>
                </a:gridCol>
              </a:tblGrid>
              <a:tr h="5705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2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3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4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5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6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7-8</a:t>
                      </a:r>
                      <a:r>
                        <a:rPr lang="ko-KR" altLang="en-US" sz="13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사전 조사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요구사항 정의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분석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013276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애플리케이션 설계 및 제작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228442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서버 및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DB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구축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중간 과정 보고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26080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통신 및 외부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API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적용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86942"/>
                  </a:ext>
                </a:extLst>
              </a:tr>
              <a:tr h="673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최종 테스트 및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+mn-cs"/>
                        </a:rPr>
                        <a:t>보고서 작성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나눔스퀘어라운드 Bold" panose="020B0600000101010101" pitchFamily="50" charset="-127"/>
                        <a:ea typeface="나눔스퀘어라운드 Bold" panose="020B0600000101010101" pitchFamily="50" charset="-127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화살표: 톱니 모양의 오른쪽 15">
            <a:extLst>
              <a:ext uri="{FF2B5EF4-FFF2-40B4-BE49-F238E27FC236}">
                <a16:creationId xmlns:a16="http://schemas.microsoft.com/office/drawing/2014/main" id="{2B6C61EE-7354-48DE-A695-B8E2EDD47E0E}"/>
              </a:ext>
            </a:extLst>
          </p:cNvPr>
          <p:cNvSpPr/>
          <p:nvPr/>
        </p:nvSpPr>
        <p:spPr>
          <a:xfrm>
            <a:off x="3345628" y="2264913"/>
            <a:ext cx="1320519" cy="318782"/>
          </a:xfrm>
          <a:prstGeom prst="notchedRightArrow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톱니 모양의 오른쪽 16">
            <a:extLst>
              <a:ext uri="{FF2B5EF4-FFF2-40B4-BE49-F238E27FC236}">
                <a16:creationId xmlns:a16="http://schemas.microsoft.com/office/drawing/2014/main" id="{AFD52441-8312-430A-98DB-82CE613F19A3}"/>
              </a:ext>
            </a:extLst>
          </p:cNvPr>
          <p:cNvSpPr/>
          <p:nvPr/>
        </p:nvSpPr>
        <p:spPr>
          <a:xfrm>
            <a:off x="4281542" y="2936296"/>
            <a:ext cx="4991547" cy="318782"/>
          </a:xfrm>
          <a:prstGeom prst="notchedRightArrow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톱니 모양의 오른쪽 17">
            <a:extLst>
              <a:ext uri="{FF2B5EF4-FFF2-40B4-BE49-F238E27FC236}">
                <a16:creationId xmlns:a16="http://schemas.microsoft.com/office/drawing/2014/main" id="{0976D155-BE5C-4779-8BFB-EBF18968A196}"/>
              </a:ext>
            </a:extLst>
          </p:cNvPr>
          <p:cNvSpPr/>
          <p:nvPr/>
        </p:nvSpPr>
        <p:spPr>
          <a:xfrm>
            <a:off x="5317234" y="3602923"/>
            <a:ext cx="1327645" cy="318782"/>
          </a:xfrm>
          <a:prstGeom prst="notchedRightArrow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톱니 모양의 오른쪽 18">
            <a:extLst>
              <a:ext uri="{FF2B5EF4-FFF2-40B4-BE49-F238E27FC236}">
                <a16:creationId xmlns:a16="http://schemas.microsoft.com/office/drawing/2014/main" id="{77D0F5F5-1FA9-460E-8618-75178BEDDDCA}"/>
              </a:ext>
            </a:extLst>
          </p:cNvPr>
          <p:cNvSpPr/>
          <p:nvPr/>
        </p:nvSpPr>
        <p:spPr>
          <a:xfrm>
            <a:off x="5987794" y="4290621"/>
            <a:ext cx="1327645" cy="318782"/>
          </a:xfrm>
          <a:prstGeom prst="notchedRightArrow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톱니 모양의 오른쪽 19">
            <a:extLst>
              <a:ext uri="{FF2B5EF4-FFF2-40B4-BE49-F238E27FC236}">
                <a16:creationId xmlns:a16="http://schemas.microsoft.com/office/drawing/2014/main" id="{775C4B82-CA6C-4295-8191-91EA64D68F2C}"/>
              </a:ext>
            </a:extLst>
          </p:cNvPr>
          <p:cNvSpPr/>
          <p:nvPr/>
        </p:nvSpPr>
        <p:spPr>
          <a:xfrm>
            <a:off x="6644879" y="4957248"/>
            <a:ext cx="1970488" cy="318782"/>
          </a:xfrm>
          <a:prstGeom prst="notchedRightArrow">
            <a:avLst>
              <a:gd name="adj1" fmla="val 55976"/>
              <a:gd name="adj2" fmla="val 50000"/>
            </a:avLst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톱니 모양의 오른쪽 20">
            <a:extLst>
              <a:ext uri="{FF2B5EF4-FFF2-40B4-BE49-F238E27FC236}">
                <a16:creationId xmlns:a16="http://schemas.microsoft.com/office/drawing/2014/main" id="{E1CAEF18-4151-443A-BB9D-8381B750C65F}"/>
              </a:ext>
            </a:extLst>
          </p:cNvPr>
          <p:cNvSpPr/>
          <p:nvPr/>
        </p:nvSpPr>
        <p:spPr>
          <a:xfrm>
            <a:off x="9273093" y="5635714"/>
            <a:ext cx="1985459" cy="318782"/>
          </a:xfrm>
          <a:prstGeom prst="notchedRightArrow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9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832C4A5-D8D4-4B2E-A211-18BC6DCF91DF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altLang="ko-KR" sz="3200" b="1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Github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9573E4-EFEB-49E3-8864-BAA860DB3CB0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그림 6" descr="스크린샷, 컴퓨터, 노트북, 모니터이(가) 표시된 사진&#10;&#10;자동 생성된 설명">
            <a:extLst>
              <a:ext uri="{FF2B5EF4-FFF2-40B4-BE49-F238E27FC236}">
                <a16:creationId xmlns:a16="http://schemas.microsoft.com/office/drawing/2014/main" id="{2CF2BC7B-A7E2-4211-A1CE-9E98703C53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8" r="40521" b="9629"/>
          <a:stretch/>
        </p:blipFill>
        <p:spPr>
          <a:xfrm>
            <a:off x="1096265" y="1492959"/>
            <a:ext cx="5591646" cy="43871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31579E-99E7-405F-9D42-5FE54BE2FE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/>
        </p:blipFill>
        <p:spPr>
          <a:xfrm rot="20514911">
            <a:off x="5461440" y="4267938"/>
            <a:ext cx="664424" cy="5696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6E8EC1-6624-4283-AA12-E5C53C47E548}"/>
              </a:ext>
            </a:extLst>
          </p:cNvPr>
          <p:cNvSpPr txBox="1"/>
          <p:nvPr/>
        </p:nvSpPr>
        <p:spPr>
          <a:xfrm>
            <a:off x="7049483" y="1854519"/>
            <a:ext cx="252631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졸업작품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GitHub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주소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97D99-2F71-4DE7-BA85-3DCBB781A1A2}"/>
              </a:ext>
            </a:extLst>
          </p:cNvPr>
          <p:cNvSpPr txBox="1"/>
          <p:nvPr/>
        </p:nvSpPr>
        <p:spPr>
          <a:xfrm>
            <a:off x="7049483" y="3387387"/>
            <a:ext cx="2526317" cy="42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 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팀원별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GitHub 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572C9-10DF-446C-BCB0-78FF99C14846}"/>
              </a:ext>
            </a:extLst>
          </p:cNvPr>
          <p:cNvSpPr txBox="1"/>
          <p:nvPr/>
        </p:nvSpPr>
        <p:spPr>
          <a:xfrm>
            <a:off x="7316183" y="2384404"/>
            <a:ext cx="4253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https://github.com/SuinChoi/Taxi-application-for-improving-the-mobility-rights-of-the-disabled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E04EFA-898E-402F-BE02-5AAFD0FCD8AF}"/>
              </a:ext>
            </a:extLst>
          </p:cNvPr>
          <p:cNvSpPr txBox="1"/>
          <p:nvPr/>
        </p:nvSpPr>
        <p:spPr>
          <a:xfrm>
            <a:off x="7316183" y="3917272"/>
            <a:ext cx="4253517" cy="1351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팀장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최수인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▪ 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ID: </a:t>
            </a:r>
            <a:r>
              <a:rPr lang="en-US" altLang="ko-KR" sz="14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SuinChoi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팀원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4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채윤원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</a:t>
            </a:r>
            <a:r>
              <a:rPr lang="ko-KR" altLang="en-US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▪ </a:t>
            </a:r>
            <a:r>
              <a:rPr lang="en-US" altLang="ko-KR" sz="140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ID: </a:t>
            </a:r>
            <a:r>
              <a:rPr lang="en-US" altLang="ko-KR" sz="140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yunwoon</a:t>
            </a:r>
            <a:endParaRPr lang="en-US" altLang="ko-KR" sz="140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507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D58006-23B4-43FB-BB0F-BD69CDEC45C5}"/>
              </a:ext>
            </a:extLst>
          </p:cNvPr>
          <p:cNvSpPr txBox="1"/>
          <p:nvPr/>
        </p:nvSpPr>
        <p:spPr>
          <a:xfrm>
            <a:off x="1327163" y="1885772"/>
            <a:ext cx="381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장애인 콜택시 </a:t>
            </a:r>
            <a:r>
              <a:rPr lang="en-US" altLang="ko-KR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서울시설공단</a:t>
            </a:r>
            <a:r>
              <a:rPr lang="en-US" altLang="ko-KR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dirty="0">
              <a:solidFill>
                <a:srgbClr val="D79F0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5B3B2-5CF4-40F9-8CB9-4953D00CF49A}"/>
              </a:ext>
            </a:extLst>
          </p:cNvPr>
          <p:cNvSpPr txBox="1"/>
          <p:nvPr/>
        </p:nvSpPr>
        <p:spPr>
          <a:xfrm>
            <a:off x="1899137" y="2255104"/>
            <a:ext cx="504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59595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https://www.sisul.or.kr/open_content/calltaxi/</a:t>
            </a:r>
            <a:endParaRPr lang="ko-KR" altLang="en-US" u="sng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D60FC-D65D-4013-90FE-091A45394B30}"/>
              </a:ext>
            </a:extLst>
          </p:cNvPr>
          <p:cNvSpPr txBox="1"/>
          <p:nvPr/>
        </p:nvSpPr>
        <p:spPr>
          <a:xfrm>
            <a:off x="1327163" y="2900895"/>
            <a:ext cx="536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</a:t>
            </a:r>
            <a:r>
              <a:rPr lang="en-US" altLang="ko-KR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</a:t>
            </a:r>
            <a:r>
              <a:rPr lang="ko-KR" altLang="en-US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서울대저널</a:t>
            </a:r>
            <a:r>
              <a:rPr lang="en-US" altLang="ko-KR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] </a:t>
            </a:r>
            <a:r>
              <a:rPr lang="ko-KR" altLang="en-US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끝없는 기다림과 끝없는 노동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98324-82A6-461C-9424-313EF0DD2FB6}"/>
              </a:ext>
            </a:extLst>
          </p:cNvPr>
          <p:cNvSpPr txBox="1"/>
          <p:nvPr/>
        </p:nvSpPr>
        <p:spPr>
          <a:xfrm>
            <a:off x="1899138" y="3270227"/>
            <a:ext cx="403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59595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http://www.snujn.com/news/37440</a:t>
            </a:r>
            <a:endParaRPr lang="ko-KR" altLang="en-US" u="sng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EA662-C8D7-40CB-BE2F-D16AD60B376C}"/>
              </a:ext>
            </a:extLst>
          </p:cNvPr>
          <p:cNvSpPr txBox="1"/>
          <p:nvPr/>
        </p:nvSpPr>
        <p:spPr>
          <a:xfrm>
            <a:off x="1327163" y="3916018"/>
            <a:ext cx="381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</a:t>
            </a:r>
            <a:r>
              <a:rPr lang="en-US" altLang="ko-KR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Google Map documents</a:t>
            </a:r>
            <a:endParaRPr lang="ko-KR" altLang="en-US" dirty="0">
              <a:solidFill>
                <a:srgbClr val="D79F0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28C73-D1C8-4514-9029-3569AD576C6A}"/>
              </a:ext>
            </a:extLst>
          </p:cNvPr>
          <p:cNvSpPr txBox="1"/>
          <p:nvPr/>
        </p:nvSpPr>
        <p:spPr>
          <a:xfrm>
            <a:off x="1899138" y="4285350"/>
            <a:ext cx="702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595959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https://developers.google.com/maps/documentation?hl=ko</a:t>
            </a:r>
            <a:endParaRPr lang="ko-KR" altLang="en-US" u="sng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08FE3-F4D5-44F1-8E29-8EC14F7C3A98}"/>
              </a:ext>
            </a:extLst>
          </p:cNvPr>
          <p:cNvSpPr txBox="1"/>
          <p:nvPr/>
        </p:nvSpPr>
        <p:spPr>
          <a:xfrm>
            <a:off x="1327163" y="4931141"/>
            <a:ext cx="547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▶  </a:t>
            </a:r>
            <a:r>
              <a:rPr lang="en-US" altLang="ko-KR" dirty="0" err="1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Kakao</a:t>
            </a:r>
            <a:r>
              <a:rPr lang="en-US" altLang="ko-KR" dirty="0">
                <a:solidFill>
                  <a:srgbClr val="D79F0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Navi open API</a:t>
            </a:r>
            <a:endParaRPr lang="ko-KR" altLang="en-US" dirty="0">
              <a:solidFill>
                <a:srgbClr val="D79F0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6FCD14-AC43-4E13-8CFC-963D66B4BFFB}"/>
              </a:ext>
            </a:extLst>
          </p:cNvPr>
          <p:cNvSpPr txBox="1"/>
          <p:nvPr/>
        </p:nvSpPr>
        <p:spPr>
          <a:xfrm>
            <a:off x="1899137" y="5300473"/>
            <a:ext cx="6517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>
                <a:solidFill>
                  <a:srgbClr val="595959"/>
                </a:solidFill>
              </a:rPr>
              <a:t>https://developers.kakao.com/docs/android/kakaonavi-api</a:t>
            </a:r>
            <a:endParaRPr lang="ko-KR" altLang="en-US" u="sng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F297B9-DE95-451C-862B-BABCC395BDB9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필요기술 및 참고문헌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5610F-73A2-4382-88BB-D3FB080B4AEB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17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5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>
          <a:xfrm>
            <a:off x="2" y="2113115"/>
            <a:ext cx="7558266" cy="1267428"/>
          </a:xfrm>
          <a:prstGeom prst="rect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69854"/>
              </p:ext>
            </p:extLst>
          </p:nvPr>
        </p:nvGraphicFramePr>
        <p:xfrm>
          <a:off x="999832" y="2278054"/>
          <a:ext cx="5859390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3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3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종합 설계 개요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시스템 수행 시나리오</a:t>
                      </a:r>
                      <a:endParaRPr lang="en-US" altLang="ko-KR" sz="1300" b="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시스템 구성도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016736-1E2C-49FC-9451-74B82F82FB85}"/>
              </a:ext>
            </a:extLst>
          </p:cNvPr>
          <p:cNvSpPr/>
          <p:nvPr/>
        </p:nvSpPr>
        <p:spPr>
          <a:xfrm>
            <a:off x="3323771" y="3589021"/>
            <a:ext cx="8868229" cy="1267428"/>
          </a:xfrm>
          <a:prstGeom prst="rect">
            <a:avLst/>
          </a:prstGeom>
          <a:solidFill>
            <a:srgbClr val="F3B4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0713D38-898F-4132-B4DF-C873B4D51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52067"/>
              </p:ext>
            </p:extLst>
          </p:nvPr>
        </p:nvGraphicFramePr>
        <p:xfrm>
          <a:off x="3639910" y="3753960"/>
          <a:ext cx="7855856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3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3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3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개발 환경 및 개발 방법</a:t>
                      </a:r>
                      <a:endParaRPr lang="en-US" altLang="ko-KR" sz="1300" b="0" dirty="0">
                        <a:latin typeface="나눔스퀘어 ExtraBold" panose="020B0600000101010101" pitchFamily="50" charset="-127"/>
                        <a:ea typeface="나눔스퀘어 ExtraBold" panose="020B06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업무 분담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종합 설계 수행 일정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0" dirty="0"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필요 기술 및 참고 문헌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18D95B-D4BE-4295-BA00-72D34478F398}"/>
              </a:ext>
            </a:extLst>
          </p:cNvPr>
          <p:cNvSpPr/>
          <p:nvPr/>
        </p:nvSpPr>
        <p:spPr>
          <a:xfrm>
            <a:off x="5527226" y="194671"/>
            <a:ext cx="1137548" cy="843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 차</a:t>
            </a:r>
            <a:endParaRPr lang="en-US" altLang="ko-KR" sz="3600" b="1" i="1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D221CD-F42E-45F9-A58B-1A57884EC3F4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3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F3B72-09CC-4565-9139-778723ABC9C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7065EB-4D8E-44B7-B959-8659333C4A8A}"/>
              </a:ext>
            </a:extLst>
          </p:cNvPr>
          <p:cNvSpPr/>
          <p:nvPr/>
        </p:nvSpPr>
        <p:spPr>
          <a:xfrm>
            <a:off x="1000213" y="1310804"/>
            <a:ext cx="3365038" cy="65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◾  장애인 콜택시 개요</a:t>
            </a:r>
            <a:endParaRPr lang="ko-KR" altLang="en-US" sz="27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 descr="옅은이(가) 표시된 사진&#10;&#10;자동 생성된 설명">
            <a:extLst>
              <a:ext uri="{FF2B5EF4-FFF2-40B4-BE49-F238E27FC236}">
                <a16:creationId xmlns:a16="http://schemas.microsoft.com/office/drawing/2014/main" id="{639AF4B1-2F9F-4647-905A-0658658979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630" y="2807395"/>
            <a:ext cx="1658356" cy="165835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25C330-0E02-4271-9266-8E7A31BCCA29}"/>
              </a:ext>
            </a:extLst>
          </p:cNvPr>
          <p:cNvSpPr txBox="1"/>
          <p:nvPr/>
        </p:nvSpPr>
        <p:spPr>
          <a:xfrm>
            <a:off x="1755264" y="4465751"/>
            <a:ext cx="3553087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교통 약자의 이동 편의를 돕기 위한 이동 수단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3808C3-2FD0-4978-BDD2-C75A1B83D400}"/>
              </a:ext>
            </a:extLst>
          </p:cNvPr>
          <p:cNvSpPr txBox="1"/>
          <p:nvPr/>
        </p:nvSpPr>
        <p:spPr>
          <a:xfrm>
            <a:off x="6687911" y="1699559"/>
            <a:ext cx="3834439" cy="12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불편한 대중교통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‘2017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교통약자 실태조사 보고서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’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에 따르면 버스의 경우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88.9%,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지하철의 경우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68.8%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로 휠체어 이용자가 이용 불편 응답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비장애인에 초점이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맞추어져있어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휠체어의 접근성 현저히 떨어짐</a:t>
            </a:r>
            <a:endParaRPr lang="en-US" altLang="ko-KR" sz="1100" u="sng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E0A0C5-270A-46F2-92EA-6846351B22EA}"/>
              </a:ext>
            </a:extLst>
          </p:cNvPr>
          <p:cNvSpPr/>
          <p:nvPr/>
        </p:nvSpPr>
        <p:spPr>
          <a:xfrm>
            <a:off x="6469536" y="1973009"/>
            <a:ext cx="112540" cy="7209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525627-D759-49E0-ADEF-C4C2584E7195}"/>
              </a:ext>
            </a:extLst>
          </p:cNvPr>
          <p:cNvSpPr txBox="1"/>
          <p:nvPr/>
        </p:nvSpPr>
        <p:spPr>
          <a:xfrm>
            <a:off x="6687911" y="3171199"/>
            <a:ext cx="3834439" cy="124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장애인 콜택시 운영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대중교통에 어려움을 겪는 장애인들을 위해 각 지자체에선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2003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년부터 </a:t>
            </a:r>
            <a:r>
              <a:rPr lang="ko-KR" altLang="en-US" sz="11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장애인 특별교통수단 </a:t>
            </a:r>
            <a:r>
              <a:rPr lang="en-US" altLang="ko-KR" sz="11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‘</a:t>
            </a:r>
            <a:r>
              <a:rPr lang="ko-KR" altLang="en-US" sz="11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장애인 콜택시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’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운영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휠체어를 탄 상태에서 원하는 곳에서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승하차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이동 가능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FA4905A-7275-4012-ABEE-3A06086ED2C7}"/>
              </a:ext>
            </a:extLst>
          </p:cNvPr>
          <p:cNvSpPr/>
          <p:nvPr/>
        </p:nvSpPr>
        <p:spPr>
          <a:xfrm>
            <a:off x="6469536" y="3444649"/>
            <a:ext cx="112540" cy="7209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B20095-06A8-4D65-80DE-033B85F6E53F}"/>
              </a:ext>
            </a:extLst>
          </p:cNvPr>
          <p:cNvSpPr txBox="1"/>
          <p:nvPr/>
        </p:nvSpPr>
        <p:spPr>
          <a:xfrm>
            <a:off x="6687911" y="4642839"/>
            <a:ext cx="3834439" cy="119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제공 현황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기준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출범 당시 차량은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100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대뿐이었지만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2017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년 기준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다인승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버스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1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개인택시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50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 포함해 총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487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대로 증가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절대적인 공급 부족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으로 콜택시 수급 불균형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5009C4-D4FB-436F-B556-419804AB4DA4}"/>
              </a:ext>
            </a:extLst>
          </p:cNvPr>
          <p:cNvSpPr/>
          <p:nvPr/>
        </p:nvSpPr>
        <p:spPr>
          <a:xfrm>
            <a:off x="6469536" y="4916289"/>
            <a:ext cx="112540" cy="72096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24ADA3-F78E-42C7-91EE-F2C8DC071C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11896" r="50000" b="56800"/>
          <a:stretch/>
        </p:blipFill>
        <p:spPr>
          <a:xfrm>
            <a:off x="1323070" y="4273550"/>
            <a:ext cx="509662" cy="38440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FECB8D15-A9FF-45B6-8E61-F5C2D4EE63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6" t="11896" r="50000" b="56800"/>
          <a:stretch/>
        </p:blipFill>
        <p:spPr>
          <a:xfrm flipH="1" flipV="1">
            <a:off x="5093849" y="4761994"/>
            <a:ext cx="509662" cy="38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3B8A70-C133-40EA-B4F8-90FCC70DBDDB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FF8A1-8268-43AC-B857-C0C43B5207DC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939ACB-4C8E-4646-B753-A0F2F49B5A3C}"/>
              </a:ext>
            </a:extLst>
          </p:cNvPr>
          <p:cNvSpPr/>
          <p:nvPr/>
        </p:nvSpPr>
        <p:spPr>
          <a:xfrm>
            <a:off x="1000213" y="1310804"/>
            <a:ext cx="3794210" cy="655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◾  장애인 콜택시 서비스</a:t>
            </a:r>
            <a:endParaRPr lang="ko-KR" altLang="en-US" sz="27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C4E19-5035-4740-BD95-A07790718707}"/>
              </a:ext>
            </a:extLst>
          </p:cNvPr>
          <p:cNvSpPr txBox="1"/>
          <p:nvPr/>
        </p:nvSpPr>
        <p:spPr>
          <a:xfrm>
            <a:off x="1524983" y="2057719"/>
            <a:ext cx="1094649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운영체계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5F9C97-7562-4492-8320-68B4BCEF9EAA}"/>
              </a:ext>
            </a:extLst>
          </p:cNvPr>
          <p:cNvSpPr txBox="1"/>
          <p:nvPr/>
        </p:nvSpPr>
        <p:spPr>
          <a:xfrm>
            <a:off x="1262844" y="2569078"/>
            <a:ext cx="2033763" cy="89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콜접수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이용시민이 전화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/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인터넷 또는 앱을 통해 차량 신청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화살표: 톱니 모양의 오른쪽 17">
            <a:extLst>
              <a:ext uri="{FF2B5EF4-FFF2-40B4-BE49-F238E27FC236}">
                <a16:creationId xmlns:a16="http://schemas.microsoft.com/office/drawing/2014/main" id="{C66398D9-5122-452C-99E0-015993B8F7B6}"/>
              </a:ext>
            </a:extLst>
          </p:cNvPr>
          <p:cNvSpPr/>
          <p:nvPr/>
        </p:nvSpPr>
        <p:spPr>
          <a:xfrm>
            <a:off x="3789896" y="2831257"/>
            <a:ext cx="524771" cy="401753"/>
          </a:xfrm>
          <a:prstGeom prst="notched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31BB79-67E2-4DF0-94DB-57A114B81081}"/>
              </a:ext>
            </a:extLst>
          </p:cNvPr>
          <p:cNvSpPr txBox="1"/>
          <p:nvPr/>
        </p:nvSpPr>
        <p:spPr>
          <a:xfrm>
            <a:off x="4578713" y="2453349"/>
            <a:ext cx="2680925" cy="1152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배차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접수순에 따라 차량 연결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시민에게 차량연결정보 안내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문자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-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운전자에게 탑승자정보 제공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네비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</a:t>
            </a:r>
          </a:p>
        </p:txBody>
      </p:sp>
      <p:sp>
        <p:nvSpPr>
          <p:cNvPr id="21" name="화살표: 톱니 모양의 오른쪽 20">
            <a:extLst>
              <a:ext uri="{FF2B5EF4-FFF2-40B4-BE49-F238E27FC236}">
                <a16:creationId xmlns:a16="http://schemas.microsoft.com/office/drawing/2014/main" id="{58102D22-377B-4114-B347-BAD6122A1CC0}"/>
              </a:ext>
            </a:extLst>
          </p:cNvPr>
          <p:cNvSpPr/>
          <p:nvPr/>
        </p:nvSpPr>
        <p:spPr>
          <a:xfrm>
            <a:off x="7474256" y="2817651"/>
            <a:ext cx="524771" cy="401753"/>
          </a:xfrm>
          <a:prstGeom prst="notchedRightArrow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FBFADA-953D-40D5-85D7-57C39FA80446}"/>
              </a:ext>
            </a:extLst>
          </p:cNvPr>
          <p:cNvSpPr txBox="1"/>
          <p:nvPr/>
        </p:nvSpPr>
        <p:spPr>
          <a:xfrm>
            <a:off x="8323012" y="2453349"/>
            <a:ext cx="2680925" cy="89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운행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차량이 이용시민 출발지로 이동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탑승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목적지까지 운행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F90A9C-7D5F-48B5-B0C4-4AECB16B4549}"/>
              </a:ext>
            </a:extLst>
          </p:cNvPr>
          <p:cNvSpPr txBox="1"/>
          <p:nvPr/>
        </p:nvSpPr>
        <p:spPr>
          <a:xfrm>
            <a:off x="1524983" y="3813707"/>
            <a:ext cx="1613634" cy="384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 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문제점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한계점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69E3C6-88DB-4C56-90A7-CE335F66B642}"/>
              </a:ext>
            </a:extLst>
          </p:cNvPr>
          <p:cNvSpPr txBox="1"/>
          <p:nvPr/>
        </p:nvSpPr>
        <p:spPr>
          <a:xfrm>
            <a:off x="1722691" y="4245790"/>
            <a:ext cx="6902325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서울시 기준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)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장애인 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200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명당 한대의 콜택시 배정되어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절대적인 공급 부족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콜택시 </a:t>
            </a:r>
            <a:r>
              <a:rPr lang="ko-KR" altLang="en-US" sz="13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접수시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ko-KR" altLang="en-US" sz="13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평균 대기 시간 </a:t>
            </a:r>
            <a:r>
              <a:rPr lang="en-US" altLang="ko-KR" sz="13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63</a:t>
            </a:r>
            <a:r>
              <a:rPr lang="ko-KR" altLang="en-US" sz="13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분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실제 이용자 체감 시간은 이보다 현저히 긴 상황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장애등급제 폐지로 인해 장애인 콜택시 이용 대상 범위 넓어짐에 따라 </a:t>
            </a:r>
            <a:r>
              <a:rPr lang="ko-KR" altLang="en-US" sz="130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수요 폭증 대비책 필요</a:t>
            </a:r>
            <a:endParaRPr lang="en-US" altLang="ko-KR" sz="1300" u="sng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대기 시간 예측할 수 없어</a:t>
            </a:r>
            <a:r>
              <a:rPr lang="en-US" altLang="ko-KR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, </a:t>
            </a:r>
            <a:r>
              <a:rPr lang="ko-KR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서비스에 대한 이용자들의 불편 증대</a:t>
            </a:r>
            <a:endParaRPr lang="en-US" altLang="ko-KR" sz="13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38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4002962-8F1F-44B4-BD5C-EE07AD4E5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96"/>
          <a:stretch/>
        </p:blipFill>
        <p:spPr>
          <a:xfrm>
            <a:off x="3036329" y="2462197"/>
            <a:ext cx="2289656" cy="3615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861A40-6D35-4D87-B035-C9ADBBBCB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0615" y="2230463"/>
            <a:ext cx="1713926" cy="171392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96DDF-FE06-4125-89A1-E4036C14DC2F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D04BA-4FCF-48F9-AB85-7BFAF4E7F166}"/>
              </a:ext>
            </a:extLst>
          </p:cNvPr>
          <p:cNvSpPr/>
          <p:nvPr/>
        </p:nvSpPr>
        <p:spPr>
          <a:xfrm>
            <a:off x="1000213" y="1310804"/>
            <a:ext cx="4072232" cy="651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◾  기존 서비스 사례</a:t>
            </a:r>
            <a:endParaRPr lang="ko-KR" altLang="en-US" sz="27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95118-9A10-41D4-AB1A-0D0AE1A110BA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E8904-1875-4A3A-B58D-3A148F43A2C3}"/>
              </a:ext>
            </a:extLst>
          </p:cNvPr>
          <p:cNvSpPr txBox="1"/>
          <p:nvPr/>
        </p:nvSpPr>
        <p:spPr>
          <a:xfrm>
            <a:off x="5916052" y="1776293"/>
            <a:ext cx="393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 err="1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장애인콜택시</a:t>
            </a:r>
            <a:r>
              <a:rPr lang="ko-KR" altLang="en-US" sz="2400" b="1" i="1" u="sng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i="1" u="sng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i="1" u="sng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서울시설공단</a:t>
            </a:r>
            <a:r>
              <a:rPr lang="en-US" altLang="ko-KR" sz="2400" b="1" i="1" u="sng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AE237-01BB-43C1-96D0-14C0AF8E0671}"/>
              </a:ext>
            </a:extLst>
          </p:cNvPr>
          <p:cNvSpPr txBox="1"/>
          <p:nvPr/>
        </p:nvSpPr>
        <p:spPr>
          <a:xfrm>
            <a:off x="6364399" y="2200840"/>
            <a:ext cx="4578687" cy="17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바로콜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예약콜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정기콜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신청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경로 설정과 최근 경로 저장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신청한 콜 현황 이력 확인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20A12-AFAE-45F3-BEC8-EACF778D14BC}"/>
              </a:ext>
            </a:extLst>
          </p:cNvPr>
          <p:cNvSpPr txBox="1"/>
          <p:nvPr/>
        </p:nvSpPr>
        <p:spPr>
          <a:xfrm>
            <a:off x="6364399" y="4029783"/>
            <a:ext cx="4578687" cy="17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도착 예정 시간 예측 불가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차량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택시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현재 위치 알 수 없음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어플내 건의사항 기재 불가능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50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96DDF-FE06-4125-89A1-E4036C14DC2F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D04BA-4FCF-48F9-AB85-7BFAF4E7F166}"/>
              </a:ext>
            </a:extLst>
          </p:cNvPr>
          <p:cNvSpPr/>
          <p:nvPr/>
        </p:nvSpPr>
        <p:spPr>
          <a:xfrm>
            <a:off x="1000213" y="1310804"/>
            <a:ext cx="4072232" cy="651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◾  기존 서비스 사례</a:t>
            </a:r>
            <a:endParaRPr lang="ko-KR" altLang="en-US" sz="27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95118-9A10-41D4-AB1A-0D0AE1A110BA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E8904-1875-4A3A-B58D-3A148F43A2C3}"/>
              </a:ext>
            </a:extLst>
          </p:cNvPr>
          <p:cNvSpPr txBox="1"/>
          <p:nvPr/>
        </p:nvSpPr>
        <p:spPr>
          <a:xfrm>
            <a:off x="5916052" y="1776293"/>
            <a:ext cx="393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 err="1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모두타</a:t>
            </a:r>
            <a:r>
              <a:rPr lang="ko-KR" altLang="en-US" sz="2400" b="1" i="1" u="sng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i="1" u="sng" dirty="0" err="1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돌봄택시</a:t>
            </a:r>
            <a:endParaRPr lang="en-US" altLang="ko-KR" sz="2400" b="1" i="1" u="sng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AE237-01BB-43C1-96D0-14C0AF8E0671}"/>
              </a:ext>
            </a:extLst>
          </p:cNvPr>
          <p:cNvSpPr txBox="1"/>
          <p:nvPr/>
        </p:nvSpPr>
        <p:spPr>
          <a:xfrm>
            <a:off x="6364399" y="2200840"/>
            <a:ext cx="4578687" cy="17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실시간 택시 호출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호출 내역 확인 및 예약 취소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자주 가는 경로 등록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20A12-AFAE-45F3-BEC8-EACF778D14BC}"/>
              </a:ext>
            </a:extLst>
          </p:cNvPr>
          <p:cNvSpPr txBox="1"/>
          <p:nvPr/>
        </p:nvSpPr>
        <p:spPr>
          <a:xfrm>
            <a:off x="6364399" y="4029780"/>
            <a:ext cx="4578687" cy="17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예약 상황을 한눈에 볼 수 없음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예약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실패시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첫 화면으로 되돌아감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어플내 건의사항 기재 불가능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78D56C-2F45-4A14-8D62-2DFB87E608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6" b="5946"/>
          <a:stretch/>
        </p:blipFill>
        <p:spPr>
          <a:xfrm>
            <a:off x="3048686" y="2462196"/>
            <a:ext cx="2277299" cy="36281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FBF407C-E9E4-4B8F-9B79-BF801DD7E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8460" y="2237959"/>
            <a:ext cx="1716082" cy="1716082"/>
          </a:xfrm>
          <a:prstGeom prst="roundRect">
            <a:avLst>
              <a:gd name="adj" fmla="val 2332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334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796DDF-FE06-4125-89A1-E4036C14DC2F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0D04BA-4FCF-48F9-AB85-7BFAF4E7F166}"/>
              </a:ext>
            </a:extLst>
          </p:cNvPr>
          <p:cNvSpPr/>
          <p:nvPr/>
        </p:nvSpPr>
        <p:spPr>
          <a:xfrm>
            <a:off x="1000213" y="1310804"/>
            <a:ext cx="4072232" cy="651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◾  기존 서비스 사례</a:t>
            </a:r>
            <a:endParaRPr lang="ko-KR" altLang="en-US" sz="27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95118-9A10-41D4-AB1A-0D0AE1A110BA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E8904-1875-4A3A-B58D-3A148F43A2C3}"/>
              </a:ext>
            </a:extLst>
          </p:cNvPr>
          <p:cNvSpPr txBox="1"/>
          <p:nvPr/>
        </p:nvSpPr>
        <p:spPr>
          <a:xfrm>
            <a:off x="5916052" y="1776293"/>
            <a:ext cx="3931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 err="1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복지콜</a:t>
            </a:r>
            <a:endParaRPr lang="en-US" altLang="ko-KR" sz="2400" b="1" i="1" u="sng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AE237-01BB-43C1-96D0-14C0AF8E0671}"/>
              </a:ext>
            </a:extLst>
          </p:cNvPr>
          <p:cNvSpPr txBox="1"/>
          <p:nvPr/>
        </p:nvSpPr>
        <p:spPr>
          <a:xfrm>
            <a:off x="6364399" y="2200840"/>
            <a:ext cx="4578687" cy="170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주요 기능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신장 장애인들을 위한 콜택시 어플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바로콜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합승콜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접수 기능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 대상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이용 방법 설명 기재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420A12-AFAE-45F3-BEC8-EACF778D14BC}"/>
              </a:ext>
            </a:extLst>
          </p:cNvPr>
          <p:cNvSpPr txBox="1"/>
          <p:nvPr/>
        </p:nvSpPr>
        <p:spPr>
          <a:xfrm>
            <a:off x="6364399" y="4029781"/>
            <a:ext cx="4578687" cy="1335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EFC1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한계점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EFC1"/>
              </a:highligh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기존 위치 저장 기능 없음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시각장애인에 초점이 맞춰진 어플로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대상 확대 필요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3736CA-D183-4BC9-8B44-F41A0D6CCE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06"/>
          <a:stretch/>
        </p:blipFill>
        <p:spPr>
          <a:xfrm>
            <a:off x="3036329" y="2462196"/>
            <a:ext cx="2289656" cy="36156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7F1BA03-D9EF-48C5-B30B-1932372F8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0615" y="2239223"/>
            <a:ext cx="1713926" cy="171392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944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502329-72CA-41DD-B265-62431862EFC8}"/>
              </a:ext>
            </a:extLst>
          </p:cNvPr>
          <p:cNvSpPr/>
          <p:nvPr/>
        </p:nvSpPr>
        <p:spPr>
          <a:xfrm>
            <a:off x="1566250" y="2036530"/>
            <a:ext cx="2073662" cy="467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* </a:t>
            </a:r>
            <a:r>
              <a:rPr lang="ko-KR" altLang="en-US" sz="1600" b="1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작품 선정 </a:t>
            </a:r>
            <a:r>
              <a:rPr lang="ko-KR" altLang="en-US" b="1" u="sng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배경</a:t>
            </a:r>
            <a:endParaRPr lang="ko-KR" altLang="en-US" sz="1600" u="sng" dirty="0">
              <a:solidFill>
                <a:srgbClr val="2C303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B20EB-FC4E-4CD5-8425-C226D77CA417}"/>
              </a:ext>
            </a:extLst>
          </p:cNvPr>
          <p:cNvSpPr txBox="1"/>
          <p:nvPr/>
        </p:nvSpPr>
        <p:spPr>
          <a:xfrm>
            <a:off x="3705699" y="2082441"/>
            <a:ext cx="7536089" cy="982042"/>
          </a:xfrm>
          <a:prstGeom prst="roundRect">
            <a:avLst/>
          </a:prstGeom>
          <a:solidFill>
            <a:srgbClr val="FFF7E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D79F03"/>
                </a:solidFill>
                <a:latin typeface="맑은 고딕" panose="020B0503020000020004" pitchFamily="50" charset="-127"/>
              </a:rPr>
              <a:t>기존 </a:t>
            </a:r>
            <a:r>
              <a:rPr lang="en-US" altLang="ko-KR" sz="1200" b="1" dirty="0">
                <a:solidFill>
                  <a:srgbClr val="D79F03"/>
                </a:solidFill>
                <a:latin typeface="맑은 고딕" panose="020B0503020000020004" pitchFamily="50" charset="-127"/>
              </a:rPr>
              <a:t>“</a:t>
            </a:r>
            <a:r>
              <a:rPr lang="ko-KR" altLang="en-US" sz="1200" b="1" dirty="0">
                <a:solidFill>
                  <a:srgbClr val="D79F03"/>
                </a:solidFill>
                <a:latin typeface="맑은 고딕" panose="020B0503020000020004" pitchFamily="50" charset="-127"/>
              </a:rPr>
              <a:t>장애인 콜택시</a:t>
            </a:r>
            <a:r>
              <a:rPr lang="en-US" altLang="ko-KR" sz="1200" b="1" dirty="0">
                <a:solidFill>
                  <a:srgbClr val="D79F03"/>
                </a:solidFill>
                <a:latin typeface="맑은 고딕" panose="020B0503020000020004" pitchFamily="50" charset="-127"/>
              </a:rPr>
              <a:t>” </a:t>
            </a:r>
            <a:r>
              <a:rPr lang="ko-KR" altLang="en-US" sz="1200" b="1" dirty="0">
                <a:solidFill>
                  <a:srgbClr val="D79F03"/>
                </a:solidFill>
                <a:latin typeface="맑은 고딕" panose="020B0503020000020004" pitchFamily="50" charset="-127"/>
              </a:rPr>
              <a:t>서비스 이용자들의 불편 해소</a:t>
            </a:r>
            <a:endParaRPr lang="en-US" altLang="ko-KR" sz="1200" b="1" dirty="0">
              <a:solidFill>
                <a:srgbClr val="D79F03"/>
              </a:solidFill>
              <a:latin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</a:rPr>
              <a:t>-&gt; </a:t>
            </a:r>
            <a:r>
              <a:rPr lang="ko-KR" altLang="en-US" sz="1200" dirty="0">
                <a:latin typeface="맑은 고딕" panose="020B0503020000020004" pitchFamily="50" charset="-127"/>
              </a:rPr>
              <a:t>현 시점</a:t>
            </a:r>
            <a:r>
              <a:rPr lang="en-US" altLang="ko-KR" sz="1200" dirty="0">
                <a:latin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</a:rPr>
              <a:t>운영되는 장애인 콜택시의 수에 비해 넘치는 수요 감당의 어려움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맑은 고딕" panose="020B0503020000020004" pitchFamily="50" charset="-127"/>
              </a:rPr>
              <a:t>-&gt; </a:t>
            </a:r>
            <a:r>
              <a:rPr lang="ko-KR" altLang="en-US" sz="1200" dirty="0">
                <a:latin typeface="맑은 고딕" panose="020B0503020000020004" pitchFamily="50" charset="-127"/>
              </a:rPr>
              <a:t>애플리케이션 서비스 강화를 통해 이용자가 수월하게 콜택시를 사용하도록 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6A6263-A8B5-4A5B-A6CF-5657A312ADF3}"/>
              </a:ext>
            </a:extLst>
          </p:cNvPr>
          <p:cNvGrpSpPr/>
          <p:nvPr/>
        </p:nvGrpSpPr>
        <p:grpSpPr>
          <a:xfrm>
            <a:off x="1314537" y="3296097"/>
            <a:ext cx="9989036" cy="2844800"/>
            <a:chOff x="1566248" y="3263900"/>
            <a:chExt cx="9989036" cy="28448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48BD5FAD-426C-4B24-B831-7CF1DDFB7F3C}"/>
                </a:ext>
              </a:extLst>
            </p:cNvPr>
            <p:cNvSpPr/>
            <p:nvPr/>
          </p:nvSpPr>
          <p:spPr>
            <a:xfrm>
              <a:off x="1566248" y="3263900"/>
              <a:ext cx="9927251" cy="2844800"/>
            </a:xfrm>
            <a:prstGeom prst="roundRect">
              <a:avLst/>
            </a:prstGeom>
            <a:noFill/>
            <a:ln w="28575">
              <a:solidFill>
                <a:srgbClr val="D79F03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3575510-B49F-45D5-9AE8-2696EB3B02EF}"/>
                </a:ext>
              </a:extLst>
            </p:cNvPr>
            <p:cNvSpPr/>
            <p:nvPr/>
          </p:nvSpPr>
          <p:spPr>
            <a:xfrm>
              <a:off x="1613873" y="3463882"/>
              <a:ext cx="2171870" cy="46788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</a:t>
              </a:r>
              <a:r>
                <a:rPr lang="ko-KR" altLang="en-US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현재 서비스의 </a:t>
              </a:r>
              <a:r>
                <a:rPr lang="ko-KR" altLang="en-US" b="1" u="sng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문제점</a:t>
              </a:r>
              <a:endParaRPr lang="en-US" altLang="ko-KR" sz="1600" b="1" u="sng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983139-D417-4BCC-A589-C18F9822CCE7}"/>
                </a:ext>
              </a:extLst>
            </p:cNvPr>
            <p:cNvSpPr txBox="1"/>
            <p:nvPr/>
          </p:nvSpPr>
          <p:spPr>
            <a:xfrm>
              <a:off x="3701696" y="3390900"/>
              <a:ext cx="6985842" cy="6106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대기 인원과 교통 상황을 고려한 대기 시간 예측의 어려움</a:t>
              </a:r>
              <a:endParaRPr lang="en-US" altLang="ko-KR" sz="1200" dirty="0"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현재 차량의 위치를 알 수 없어</a:t>
              </a:r>
              <a:r>
                <a:rPr lang="en-US" altLang="ko-KR" sz="12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서비스 이용을 위한 준비 시간 대비 불가능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2A2797E-CAAE-42A3-9F73-B60767E2A0EB}"/>
                </a:ext>
              </a:extLst>
            </p:cNvPr>
            <p:cNvSpPr/>
            <p:nvPr/>
          </p:nvSpPr>
          <p:spPr>
            <a:xfrm>
              <a:off x="1613874" y="4357683"/>
              <a:ext cx="2073661" cy="46788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 </a:t>
              </a:r>
              <a:r>
                <a:rPr lang="ko-KR" altLang="en-US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 </a:t>
              </a:r>
              <a:r>
                <a:rPr lang="ko-KR" altLang="en-US" b="1" u="sng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필요성</a:t>
              </a:r>
              <a:endParaRPr lang="en-US" altLang="ko-KR" sz="1600" b="1" u="sng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BC595E-2C20-40FD-8BED-699854D869D1}"/>
                </a:ext>
              </a:extLst>
            </p:cNvPr>
            <p:cNvSpPr txBox="1"/>
            <p:nvPr/>
          </p:nvSpPr>
          <p:spPr>
            <a:xfrm>
              <a:off x="3701695" y="4140896"/>
              <a:ext cx="7853589" cy="8876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이용자의 수요</a:t>
              </a:r>
              <a:r>
                <a:rPr lang="en-US" altLang="ko-KR" sz="12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이전 이용자들의 대기시간</a:t>
              </a:r>
              <a:r>
                <a:rPr lang="en-US" altLang="ko-KR" sz="12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우선순위를 고려한 예상 대기시간 알고리즘 필요</a:t>
              </a:r>
              <a:endParaRPr lang="en-US" altLang="ko-KR" sz="1200" dirty="0"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지도 애플리케이션과의 연계를 통해 배차된 차량의 위치 정보 제공 필요</a:t>
              </a:r>
              <a:endParaRPr lang="en-US" altLang="ko-KR" sz="1200" dirty="0">
                <a:latin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</a:rPr>
                <a:t>-&gt;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지역별로 애플리케이션을 제작하는 것이 아닌</a:t>
              </a:r>
              <a:r>
                <a:rPr lang="en-US" altLang="ko-KR" sz="1200" dirty="0">
                  <a:latin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통합 앱을 통해 접근성 극대화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44E1380-CEA9-4D1E-B9D2-1680D64AA2C6}"/>
                </a:ext>
              </a:extLst>
            </p:cNvPr>
            <p:cNvSpPr/>
            <p:nvPr/>
          </p:nvSpPr>
          <p:spPr>
            <a:xfrm>
              <a:off x="1738377" y="5333902"/>
              <a:ext cx="1824651" cy="46788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ko-KR" altLang="en-US" sz="1600" b="1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서비스 </a:t>
              </a:r>
              <a:r>
                <a:rPr lang="ko-KR" altLang="en-US" b="1" u="sng" dirty="0">
                  <a:solidFill>
                    <a:srgbClr val="2C303A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목표</a:t>
              </a:r>
              <a:endParaRPr lang="en-US" altLang="ko-KR" sz="1600" b="1" u="sng" dirty="0">
                <a:solidFill>
                  <a:srgbClr val="2C303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A6A6B3-45DF-45BB-A3EC-81B709591F4F}"/>
                </a:ext>
              </a:extLst>
            </p:cNvPr>
            <p:cNvSpPr txBox="1"/>
            <p:nvPr/>
          </p:nvSpPr>
          <p:spPr>
            <a:xfrm>
              <a:off x="3701692" y="5256276"/>
              <a:ext cx="7116993" cy="6106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FF5D5D"/>
                  </a:solidFill>
                  <a:latin typeface="맑은 고딕" panose="020B0503020000020004" pitchFamily="50" charset="-127"/>
                </a:rPr>
                <a:t>실시간으로 사용자에게 대기 순번을 명확히 제공하며</a:t>
              </a:r>
              <a:r>
                <a:rPr lang="en-US" altLang="ko-KR" sz="1200" b="1" dirty="0">
                  <a:solidFill>
                    <a:srgbClr val="FF5D5D"/>
                  </a:solidFill>
                  <a:latin typeface="맑은 고딕" panose="020B0503020000020004" pitchFamily="50" charset="-127"/>
                </a:rPr>
                <a:t>,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b="1" dirty="0">
                  <a:solidFill>
                    <a:srgbClr val="FF5D5D"/>
                  </a:solidFill>
                  <a:latin typeface="맑은 고딕" panose="020B0503020000020004" pitchFamily="50" charset="-127"/>
                </a:rPr>
                <a:t>차량 위치 정보 시스템을 제공해 예약 관리를 최적화하는 서비스 제작을 목표로 함</a:t>
              </a:r>
              <a:endParaRPr lang="ko-KR" altLang="en-US" sz="1200" dirty="0">
                <a:solidFill>
                  <a:srgbClr val="FF5D5D"/>
                </a:solidFill>
                <a:latin typeface="맑은 고딕" panose="020B0503020000020004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E5601DC-D79C-4165-BCE3-50FE8A84AF8F}"/>
                </a:ext>
              </a:extLst>
            </p:cNvPr>
            <p:cNvCxnSpPr/>
            <p:nvPr/>
          </p:nvCxnSpPr>
          <p:spPr>
            <a:xfrm>
              <a:off x="1566248" y="4128516"/>
              <a:ext cx="9927251" cy="0"/>
            </a:xfrm>
            <a:prstGeom prst="line">
              <a:avLst/>
            </a:prstGeom>
            <a:ln w="28575">
              <a:solidFill>
                <a:srgbClr val="D79F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5BF7FCB-4360-441D-B9ED-0122BD2C5F73}"/>
                </a:ext>
              </a:extLst>
            </p:cNvPr>
            <p:cNvCxnSpPr/>
            <p:nvPr/>
          </p:nvCxnSpPr>
          <p:spPr>
            <a:xfrm>
              <a:off x="1566248" y="5088928"/>
              <a:ext cx="9927251" cy="0"/>
            </a:xfrm>
            <a:prstGeom prst="line">
              <a:avLst/>
            </a:prstGeom>
            <a:ln w="28575">
              <a:solidFill>
                <a:srgbClr val="D79F0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64347D-BB61-4828-B817-23F10D51A633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종합설계 개요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E168AB-CFF4-4529-95BE-75EEC3EE0A97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8BCF58E-9053-4CBD-9C6B-4AB75CFA4247}"/>
              </a:ext>
            </a:extLst>
          </p:cNvPr>
          <p:cNvSpPr/>
          <p:nvPr/>
        </p:nvSpPr>
        <p:spPr>
          <a:xfrm>
            <a:off x="1000212" y="1310804"/>
            <a:ext cx="4869247" cy="651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◾  장애인 콜택시</a:t>
            </a:r>
            <a:r>
              <a:rPr lang="en-US" altLang="ko-KR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700" b="1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서비스 필요성</a:t>
            </a:r>
            <a:endParaRPr lang="ko-KR" altLang="en-US" sz="27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043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5725B313-536C-4F08-A82B-B86205BACF59}"/>
              </a:ext>
            </a:extLst>
          </p:cNvPr>
          <p:cNvSpPr/>
          <p:nvPr/>
        </p:nvSpPr>
        <p:spPr>
          <a:xfrm>
            <a:off x="591911" y="179874"/>
            <a:ext cx="6096000" cy="103964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altLang="ko-KR" sz="2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ko-KR" altLang="en-US" sz="32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시스템 수행 시나리오</a:t>
            </a:r>
            <a:endParaRPr lang="en-US" altLang="ko-KR" sz="32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Taxi Application for improving the mobility rights of the disabled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C1E34C-DD87-4191-BE7E-B87857D1B47D}"/>
              </a:ext>
            </a:extLst>
          </p:cNvPr>
          <p:cNvSpPr txBox="1"/>
          <p:nvPr/>
        </p:nvSpPr>
        <p:spPr>
          <a:xfrm>
            <a:off x="0" y="6353175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endParaRPr lang="ko-KR" altLang="en-US" sz="13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DB48A-DC0B-4990-9AC1-F372BCF9F635}"/>
              </a:ext>
            </a:extLst>
          </p:cNvPr>
          <p:cNvSpPr txBox="1"/>
          <p:nvPr/>
        </p:nvSpPr>
        <p:spPr>
          <a:xfrm>
            <a:off x="775732" y="1671335"/>
            <a:ext cx="1781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i="1" u="sng" dirty="0">
                <a:solidFill>
                  <a:srgbClr val="59595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 </a:t>
            </a:r>
            <a:r>
              <a:rPr lang="en-US" altLang="ko-KR" sz="2400" b="1" i="1" u="sng" dirty="0" err="1">
                <a:solidFill>
                  <a:srgbClr val="595959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ver</a:t>
            </a:r>
            <a:endParaRPr lang="en-US" altLang="ko-KR" sz="2400" b="1" i="1" u="sng" dirty="0">
              <a:solidFill>
                <a:srgbClr val="595959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84B684-37B9-4A65-A609-7E2234F2A020}"/>
              </a:ext>
            </a:extLst>
          </p:cNvPr>
          <p:cNvGrpSpPr/>
          <p:nvPr/>
        </p:nvGrpSpPr>
        <p:grpSpPr>
          <a:xfrm>
            <a:off x="591911" y="2005272"/>
            <a:ext cx="2008676" cy="3207210"/>
            <a:chOff x="366523" y="1390793"/>
            <a:chExt cx="3128791" cy="4995671"/>
          </a:xfrm>
          <a:solidFill>
            <a:schemeClr val="tx1"/>
          </a:solidFill>
        </p:grpSpPr>
        <p:pic>
          <p:nvPicPr>
            <p:cNvPr id="23" name="그래픽 22" descr="스마트폰">
              <a:extLst>
                <a:ext uri="{FF2B5EF4-FFF2-40B4-BE49-F238E27FC236}">
                  <a16:creationId xmlns:a16="http://schemas.microsoft.com/office/drawing/2014/main" id="{AB14BDAF-C4E5-4E8D-B8D3-221B5E33EB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8363" r="18203"/>
            <a:stretch/>
          </p:blipFill>
          <p:spPr>
            <a:xfrm>
              <a:off x="366523" y="1390793"/>
              <a:ext cx="3128791" cy="4995671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F305E31-FAE8-41B5-A706-2DB095936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1836" y="2205472"/>
              <a:ext cx="2060684" cy="3565268"/>
            </a:xfrm>
            <a:prstGeom prst="rect">
              <a:avLst/>
            </a:prstGeom>
            <a:grpFill/>
          </p:spPr>
        </p:pic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9E49394-B85D-45DF-B3D2-6C7BEC61D682}"/>
              </a:ext>
            </a:extLst>
          </p:cNvPr>
          <p:cNvCxnSpPr>
            <a:stCxn id="23" idx="3"/>
          </p:cNvCxnSpPr>
          <p:nvPr/>
        </p:nvCxnSpPr>
        <p:spPr>
          <a:xfrm>
            <a:off x="2600587" y="3608877"/>
            <a:ext cx="66273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6C96810-E667-44B8-9D4C-6A1993A094F9}"/>
              </a:ext>
            </a:extLst>
          </p:cNvPr>
          <p:cNvCxnSpPr/>
          <p:nvPr/>
        </p:nvCxnSpPr>
        <p:spPr>
          <a:xfrm>
            <a:off x="3263318" y="2122415"/>
            <a:ext cx="0" cy="29193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E672D7B-4942-465C-A123-B75FB161C126}"/>
              </a:ext>
            </a:extLst>
          </p:cNvPr>
          <p:cNvCxnSpPr/>
          <p:nvPr/>
        </p:nvCxnSpPr>
        <p:spPr>
          <a:xfrm>
            <a:off x="3263318" y="2122415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38AECC43-52D8-4E04-86EB-0741C62B401F}"/>
              </a:ext>
            </a:extLst>
          </p:cNvPr>
          <p:cNvSpPr/>
          <p:nvPr/>
        </p:nvSpPr>
        <p:spPr>
          <a:xfrm>
            <a:off x="3883034" y="1975615"/>
            <a:ext cx="292388" cy="2923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C2BDBF-C70A-46E1-B1AA-465457BD3EA1}"/>
              </a:ext>
            </a:extLst>
          </p:cNvPr>
          <p:cNvSpPr txBox="1"/>
          <p:nvPr/>
        </p:nvSpPr>
        <p:spPr>
          <a:xfrm>
            <a:off x="3577822" y="2297073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회원가입</a:t>
            </a:r>
          </a:p>
        </p:txBody>
      </p:sp>
      <p:pic>
        <p:nvPicPr>
          <p:cNvPr id="31" name="그래픽 30" descr="정보">
            <a:extLst>
              <a:ext uri="{FF2B5EF4-FFF2-40B4-BE49-F238E27FC236}">
                <a16:creationId xmlns:a16="http://schemas.microsoft.com/office/drawing/2014/main" id="{219F4C34-EC4A-4174-8DDB-2A315BB10A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00056" y="1653608"/>
            <a:ext cx="862914" cy="862914"/>
          </a:xfrm>
          <a:prstGeom prst="rect">
            <a:avLst/>
          </a:prstGeom>
        </p:spPr>
      </p:pic>
      <p:pic>
        <p:nvPicPr>
          <p:cNvPr id="32" name="그래픽 31" descr="사원증">
            <a:extLst>
              <a:ext uri="{FF2B5EF4-FFF2-40B4-BE49-F238E27FC236}">
                <a16:creationId xmlns:a16="http://schemas.microsoft.com/office/drawing/2014/main" id="{5F3EC476-327B-407E-9B7A-B97BB23C8B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52071" y="1604725"/>
            <a:ext cx="914400" cy="914400"/>
          </a:xfrm>
          <a:prstGeom prst="rect">
            <a:avLst/>
          </a:prstGeom>
        </p:spPr>
      </p:pic>
      <p:pic>
        <p:nvPicPr>
          <p:cNvPr id="33" name="그래픽 32" descr="데이터베이스">
            <a:extLst>
              <a:ext uri="{FF2B5EF4-FFF2-40B4-BE49-F238E27FC236}">
                <a16:creationId xmlns:a16="http://schemas.microsoft.com/office/drawing/2014/main" id="{1B66CCBC-11A2-4053-A4B6-FC053C5700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97073" y="1613563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E90DA4F-7D02-45B2-92BD-1EBBF4940D23}"/>
              </a:ext>
            </a:extLst>
          </p:cNvPr>
          <p:cNvSpPr txBox="1"/>
          <p:nvPr/>
        </p:nvSpPr>
        <p:spPr>
          <a:xfrm>
            <a:off x="4741875" y="2527753"/>
            <a:ext cx="1579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약관동의</a:t>
            </a:r>
            <a:r>
              <a:rPr lang="en-US" altLang="ko-KR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개인정보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D94CA8-CDCC-4F41-89F0-45BAB00F5836}"/>
              </a:ext>
            </a:extLst>
          </p:cNvPr>
          <p:cNvSpPr txBox="1"/>
          <p:nvPr/>
        </p:nvSpPr>
        <p:spPr>
          <a:xfrm>
            <a:off x="7209331" y="2485102"/>
            <a:ext cx="123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OTR</a:t>
            </a:r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을 이용해</a:t>
            </a:r>
            <a:endParaRPr lang="en-US" altLang="ko-KR" sz="14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장애카드 인식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4442CC-1782-4C43-B0E5-8A941EE83A38}"/>
              </a:ext>
            </a:extLst>
          </p:cNvPr>
          <p:cNvSpPr txBox="1"/>
          <p:nvPr/>
        </p:nvSpPr>
        <p:spPr>
          <a:xfrm>
            <a:off x="9330732" y="2516522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서버로 전송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D6DAA8B-13AD-45C8-B372-A3D6E003D0EE}"/>
              </a:ext>
            </a:extLst>
          </p:cNvPr>
          <p:cNvSpPr/>
          <p:nvPr/>
        </p:nvSpPr>
        <p:spPr>
          <a:xfrm>
            <a:off x="3883032" y="3462683"/>
            <a:ext cx="292388" cy="29238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3E80B2-3CA2-4481-838F-3812E77BBE7B}"/>
              </a:ext>
            </a:extLst>
          </p:cNvPr>
          <p:cNvSpPr txBox="1"/>
          <p:nvPr/>
        </p:nvSpPr>
        <p:spPr>
          <a:xfrm>
            <a:off x="3667500" y="3744175"/>
            <a:ext cx="793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콜 이용</a:t>
            </a:r>
          </a:p>
        </p:txBody>
      </p:sp>
      <p:pic>
        <p:nvPicPr>
          <p:cNvPr id="41" name="그래픽 40" descr="표지판">
            <a:extLst>
              <a:ext uri="{FF2B5EF4-FFF2-40B4-BE49-F238E27FC236}">
                <a16:creationId xmlns:a16="http://schemas.microsoft.com/office/drawing/2014/main" id="{F4235E9B-E813-441F-88B6-E565B28FB8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29369" y="3174064"/>
            <a:ext cx="914400" cy="914400"/>
          </a:xfrm>
          <a:prstGeom prst="rect">
            <a:avLst/>
          </a:prstGeom>
        </p:spPr>
      </p:pic>
      <p:pic>
        <p:nvPicPr>
          <p:cNvPr id="42" name="그래픽 41" descr="오른쪽을 가리키는 검지 ">
            <a:extLst>
              <a:ext uri="{FF2B5EF4-FFF2-40B4-BE49-F238E27FC236}">
                <a16:creationId xmlns:a16="http://schemas.microsoft.com/office/drawing/2014/main" id="{A931E08B-0E35-4927-BEA9-3E4C7EEB55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6200000">
            <a:off x="5074313" y="3162833"/>
            <a:ext cx="914400" cy="914400"/>
          </a:xfrm>
          <a:prstGeom prst="rect">
            <a:avLst/>
          </a:prstGeom>
        </p:spPr>
      </p:pic>
      <p:pic>
        <p:nvPicPr>
          <p:cNvPr id="43" name="그래픽 42" descr="표식">
            <a:extLst>
              <a:ext uri="{FF2B5EF4-FFF2-40B4-BE49-F238E27FC236}">
                <a16:creationId xmlns:a16="http://schemas.microsoft.com/office/drawing/2014/main" id="{38E7044D-2A47-4DAB-8755-FB1D8EDC45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749266" y="3147782"/>
            <a:ext cx="914400" cy="914400"/>
          </a:xfrm>
          <a:prstGeom prst="rect">
            <a:avLst/>
          </a:prstGeom>
        </p:spPr>
      </p:pic>
      <p:pic>
        <p:nvPicPr>
          <p:cNvPr id="44" name="그래픽 43" descr="택시">
            <a:extLst>
              <a:ext uri="{FF2B5EF4-FFF2-40B4-BE49-F238E27FC236}">
                <a16:creationId xmlns:a16="http://schemas.microsoft.com/office/drawing/2014/main" id="{029C80C9-205C-4456-847F-0194708568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560261" y="3147782"/>
            <a:ext cx="914400" cy="914400"/>
          </a:xfrm>
          <a:prstGeom prst="rect">
            <a:avLst/>
          </a:prstGeom>
        </p:spPr>
      </p:pic>
      <p:sp>
        <p:nvSpPr>
          <p:cNvPr id="45" name="타원 44">
            <a:extLst>
              <a:ext uri="{FF2B5EF4-FFF2-40B4-BE49-F238E27FC236}">
                <a16:creationId xmlns:a16="http://schemas.microsoft.com/office/drawing/2014/main" id="{ACB8C398-F637-471D-A688-7DAAF1D26A9C}"/>
              </a:ext>
            </a:extLst>
          </p:cNvPr>
          <p:cNvSpPr/>
          <p:nvPr/>
        </p:nvSpPr>
        <p:spPr>
          <a:xfrm>
            <a:off x="3883032" y="4890782"/>
            <a:ext cx="292388" cy="29923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5F10F4-AB94-49F8-BEBD-6499743C1354}"/>
              </a:ext>
            </a:extLst>
          </p:cNvPr>
          <p:cNvSpPr txBox="1"/>
          <p:nvPr/>
        </p:nvSpPr>
        <p:spPr>
          <a:xfrm>
            <a:off x="3757356" y="5212482"/>
            <a:ext cx="556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건의</a:t>
            </a:r>
          </a:p>
        </p:txBody>
      </p:sp>
      <p:pic>
        <p:nvPicPr>
          <p:cNvPr id="47" name="그래픽 46" descr="무선 마이크">
            <a:extLst>
              <a:ext uri="{FF2B5EF4-FFF2-40B4-BE49-F238E27FC236}">
                <a16:creationId xmlns:a16="http://schemas.microsoft.com/office/drawing/2014/main" id="{99E6011F-0C8D-4DA7-8BE7-A0598148339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74313" y="4637724"/>
            <a:ext cx="914400" cy="914400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13D366F-EE60-476A-8BF2-70D3E9D0247E}"/>
              </a:ext>
            </a:extLst>
          </p:cNvPr>
          <p:cNvCxnSpPr/>
          <p:nvPr/>
        </p:nvCxnSpPr>
        <p:spPr>
          <a:xfrm>
            <a:off x="3263318" y="3608877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B4E8DF73-BD95-421B-93BE-A9E1ABB660C0}"/>
              </a:ext>
            </a:extLst>
          </p:cNvPr>
          <p:cNvCxnSpPr/>
          <p:nvPr/>
        </p:nvCxnSpPr>
        <p:spPr>
          <a:xfrm>
            <a:off x="3263318" y="5035021"/>
            <a:ext cx="586318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3407258-925B-43DA-AF2F-A9ECA58DF71B}"/>
              </a:ext>
            </a:extLst>
          </p:cNvPr>
          <p:cNvSpPr txBox="1"/>
          <p:nvPr/>
        </p:nvSpPr>
        <p:spPr>
          <a:xfrm>
            <a:off x="5016574" y="4088464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콜 종류 선택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187454-F643-46B8-9280-5C28DFFF6CFD}"/>
              </a:ext>
            </a:extLst>
          </p:cNvPr>
          <p:cNvSpPr txBox="1"/>
          <p:nvPr/>
        </p:nvSpPr>
        <p:spPr>
          <a:xfrm>
            <a:off x="6677134" y="4088464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출발∙목적지</a:t>
            </a:r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 설정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2377DD1-AC26-4473-8A73-60F5B9B80124}"/>
              </a:ext>
            </a:extLst>
          </p:cNvPr>
          <p:cNvSpPr txBox="1"/>
          <p:nvPr/>
        </p:nvSpPr>
        <p:spPr>
          <a:xfrm>
            <a:off x="8717207" y="3998599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기사님 위치</a:t>
            </a:r>
            <a:endParaRPr lang="en-US" altLang="ko-KR" sz="14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Medium" panose="00000600000000000000" pitchFamily="2" charset="-127"/>
            </a:endParaRPr>
          </a:p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실시간 확인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5A55BF-D2E3-4A8A-BC4B-6A1B370BCB7C}"/>
              </a:ext>
            </a:extLst>
          </p:cNvPr>
          <p:cNvSpPr txBox="1"/>
          <p:nvPr/>
        </p:nvSpPr>
        <p:spPr>
          <a:xfrm>
            <a:off x="10389725" y="4036733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신청 목록 확인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879F276-272E-4E34-A41B-7EFA9CCF9962}"/>
              </a:ext>
            </a:extLst>
          </p:cNvPr>
          <p:cNvSpPr txBox="1"/>
          <p:nvPr/>
        </p:nvSpPr>
        <p:spPr>
          <a:xfrm>
            <a:off x="4926219" y="5579827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보이스</a:t>
            </a:r>
            <a:r>
              <a:rPr lang="en-US" altLang="ko-KR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/</a:t>
            </a:r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문자 </a:t>
            </a:r>
            <a:endParaRPr lang="en-US" altLang="ko-KR" sz="14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Medium" panose="00000600000000000000" pitchFamily="2" charset="-127"/>
            </a:endParaRPr>
          </a:p>
          <a:p>
            <a:pPr algn="ctr"/>
            <a:r>
              <a:rPr lang="ko-KR" altLang="en-US" sz="1400" dirty="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건의사항 입력</a:t>
            </a:r>
          </a:p>
        </p:txBody>
      </p:sp>
      <p:pic>
        <p:nvPicPr>
          <p:cNvPr id="58" name="그래픽 57" descr="택시">
            <a:extLst>
              <a:ext uri="{FF2B5EF4-FFF2-40B4-BE49-F238E27FC236}">
                <a16:creationId xmlns:a16="http://schemas.microsoft.com/office/drawing/2014/main" id="{CAD12896-2A90-44CB-847F-CBE145D54A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963683" y="4726712"/>
            <a:ext cx="914400" cy="9144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E8FCC1B-9F34-4A89-A8D1-AAA1C800C828}"/>
              </a:ext>
            </a:extLst>
          </p:cNvPr>
          <p:cNvSpPr txBox="1"/>
          <p:nvPr/>
        </p:nvSpPr>
        <p:spPr>
          <a:xfrm>
            <a:off x="6786940" y="563223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59595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KoPubWorld돋움체 Medium" panose="00000600000000000000" pitchFamily="2" charset="-127"/>
              </a:rPr>
              <a:t>기사님께 전달</a:t>
            </a:r>
            <a:endParaRPr lang="ko-KR" altLang="en-US" sz="1400" dirty="0">
              <a:solidFill>
                <a:srgbClr val="59595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12945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1240</Words>
  <Application>Microsoft Office PowerPoint</Application>
  <PresentationFormat>와이드스크린</PresentationFormat>
  <Paragraphs>270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Wingdings</vt:lpstr>
      <vt:lpstr>나눔스퀘어 Bold</vt:lpstr>
      <vt:lpstr>나눔스퀘어라운드 Light</vt:lpstr>
      <vt:lpstr>나눔스퀘어라운드 ExtraBold</vt:lpstr>
      <vt:lpstr>KoPubWorld돋움체 Bold</vt:lpstr>
      <vt:lpstr>나눔스퀘어라운드 Bold</vt:lpstr>
      <vt:lpstr>KoPub돋움체 Medium</vt:lpstr>
      <vt:lpstr>Arial</vt:lpstr>
      <vt:lpstr>나눔스퀘어 ExtraBold</vt:lpstr>
      <vt:lpstr>맑은 고딕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채 윤원</cp:lastModifiedBy>
  <cp:revision>437</cp:revision>
  <dcterms:created xsi:type="dcterms:W3CDTF">2019-08-21T03:19:36Z</dcterms:created>
  <dcterms:modified xsi:type="dcterms:W3CDTF">2020-02-17T07:49:31Z</dcterms:modified>
</cp:coreProperties>
</file>