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8" r:id="rId3"/>
    <p:sldId id="265" r:id="rId4"/>
    <p:sldId id="285" r:id="rId5"/>
    <p:sldId id="286" r:id="rId6"/>
    <p:sldId id="287" r:id="rId7"/>
    <p:sldId id="290" r:id="rId8"/>
    <p:sldId id="291" r:id="rId9"/>
    <p:sldId id="297" r:id="rId10"/>
    <p:sldId id="292" r:id="rId11"/>
    <p:sldId id="293" r:id="rId12"/>
    <p:sldId id="296" r:id="rId13"/>
    <p:sldId id="269" r:id="rId14"/>
    <p:sldId id="298" r:id="rId15"/>
    <p:sldId id="299" r:id="rId16"/>
    <p:sldId id="302" r:id="rId17"/>
    <p:sldId id="300" r:id="rId18"/>
    <p:sldId id="301" r:id="rId19"/>
    <p:sldId id="303" r:id="rId20"/>
    <p:sldId id="295" r:id="rId21"/>
    <p:sldId id="294" r:id="rId22"/>
    <p:sldId id="270" r:id="rId23"/>
    <p:sldId id="274" r:id="rId24"/>
    <p:sldId id="271" r:id="rId25"/>
    <p:sldId id="272" r:id="rId26"/>
    <p:sldId id="275" r:id="rId27"/>
    <p:sldId id="273" r:id="rId28"/>
  </p:sldIdLst>
  <p:sldSz cx="12192000" cy="6858000"/>
  <p:notesSz cx="6858000" cy="9144000"/>
  <p:embeddedFontLst>
    <p:embeddedFont>
      <p:font typeface="KoPubWorld돋움체 Light" panose="00000300000000000000" pitchFamily="2" charset="-127"/>
      <p:regular r:id="rId29"/>
    </p:embeddedFont>
    <p:embeddedFont>
      <p:font typeface="KoPubWorld돋움체 Medium" panose="00000600000000000000" pitchFamily="2" charset="-127"/>
      <p:regular r:id="rId30"/>
    </p:embeddedFont>
    <p:embeddedFont>
      <p:font typeface="나눔스퀘어라운드 Bold" panose="020B0600000101010101" charset="-127"/>
      <p:bold r:id="rId31"/>
    </p:embeddedFont>
    <p:embeddedFont>
      <p:font typeface="나눔스퀘어라운드 ExtraBold" panose="020B0600000101010101" charset="-127"/>
      <p:bold r:id="rId32"/>
    </p:embeddedFont>
    <p:embeddedFont>
      <p:font typeface="나눔스퀘어라운드 Light" panose="020B0600000101010101" charset="-127"/>
      <p:regular r:id="rId33"/>
    </p:embeddedFont>
    <p:embeddedFont>
      <p:font typeface="KoPubWorld돋움체 Bold" panose="00000800000000000000" pitchFamily="2" charset="-127"/>
      <p:bold r:id="rId34"/>
    </p:embeddedFont>
    <p:embeddedFont>
      <p:font typeface="KoPub돋움체 Medium" panose="0202060302010102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403"/>
    <a:srgbClr val="595959"/>
    <a:srgbClr val="FFFCF3"/>
    <a:srgbClr val="FFEFC1"/>
    <a:srgbClr val="D79F03"/>
    <a:srgbClr val="FFF7E1"/>
    <a:srgbClr val="FFFAEB"/>
    <a:srgbClr val="FFFEFB"/>
    <a:srgbClr val="E6E6E6"/>
    <a:srgbClr val="F0B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89%B4%EC%9A%95-%ED%83%9D%EC%8B%9C-%EB%8F%84%EC%8B%9C%EC%9D%98-%EB%8F%84%EC%8B%9C-%EA%B1%B0%EB%A6%AC-%EB%A7%A8%ED%95%B4%ED%8A%BC-%ED%99%A9%EC%83%89-%EA%B5%90%ED%86%B5-%EC%9E%90%EB%8F%99%EC%B0%A8-208799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3.svg"/><Relationship Id="rId3" Type="http://schemas.openxmlformats.org/officeDocument/2006/relationships/image" Target="../media/image11.sv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11" Type="http://schemas.openxmlformats.org/officeDocument/2006/relationships/image" Target="../media/image31.svg"/><Relationship Id="rId5" Type="http://schemas.openxmlformats.org/officeDocument/2006/relationships/image" Target="../media/image19.pn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7.svg"/><Relationship Id="rId7" Type="http://schemas.openxmlformats.org/officeDocument/2006/relationships/image" Target="../media/image40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uinChoi/Taxi-application-for-improving-the-mobility-rights-of-the-disable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ujn.com/news/37440" TargetMode="External"/><Relationship Id="rId2" Type="http://schemas.openxmlformats.org/officeDocument/2006/relationships/hyperlink" Target="https://www.sisul.or.kr/open_content/calltaxi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s.google.com/maps/documentation?hl=k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alpha val="4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244" y="1926542"/>
            <a:ext cx="7159155" cy="248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1" dirty="0">
                <a:solidFill>
                  <a:srgbClr val="3862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1400" b="1" i="1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종합설계 </a:t>
            </a:r>
            <a:r>
              <a:rPr lang="en-US" altLang="ko-KR" sz="1400" b="1" i="1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</a:t>
            </a:r>
            <a:r>
              <a:rPr lang="ko-KR" altLang="en-US" sz="1400" b="1" i="1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차 설계서</a:t>
            </a:r>
            <a:endParaRPr lang="en-US" altLang="ko-KR" sz="4000" b="1" i="1" dirty="0">
              <a:solidFill>
                <a:srgbClr val="FFC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장애인 </a:t>
            </a:r>
            <a:r>
              <a:rPr lang="ko-KR" altLang="en-US" sz="4000" b="1" i="1" dirty="0" err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이동권</a:t>
            </a:r>
            <a:r>
              <a:rPr lang="ko-KR" altLang="en-US" sz="4000" b="1" i="1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개선을 위한</a:t>
            </a:r>
            <a:endParaRPr lang="en-US" altLang="ko-KR" sz="4000" b="1" i="1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콜택시 앱 개발</a:t>
            </a:r>
            <a:endParaRPr lang="en-US" altLang="ko-KR" sz="4000" b="1" i="1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Taxi Application for improving the mobility rights of the disabled</a:t>
            </a:r>
            <a:endParaRPr lang="ko-KR" altLang="en-US" sz="440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18614" y="5782180"/>
            <a:ext cx="2497395" cy="28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2016156035 </a:t>
            </a:r>
            <a:r>
              <a:rPr lang="ko-KR" altLang="en-US" sz="1200" dirty="0" err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채윤원</a:t>
            </a:r>
            <a:r>
              <a:rPr lang="ko-KR" altLang="en-US" sz="120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방영철 교수님</a:t>
            </a:r>
            <a:endParaRPr lang="en-US" altLang="ko-KR" sz="1200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18614" y="6069015"/>
            <a:ext cx="2497395" cy="28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2016156041 </a:t>
            </a:r>
            <a:r>
              <a:rPr lang="ko-KR" altLang="en-US" sz="1200" dirty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최수인 방영철 교수님</a:t>
            </a: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25B313-536C-4F08-A82B-B86205BACF5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수행 시나리오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DB48A-DC0B-4990-9AC1-F372BCF9F635}"/>
              </a:ext>
            </a:extLst>
          </p:cNvPr>
          <p:cNvSpPr txBox="1"/>
          <p:nvPr/>
        </p:nvSpPr>
        <p:spPr>
          <a:xfrm>
            <a:off x="775732" y="1671335"/>
            <a:ext cx="17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</a:t>
            </a:r>
            <a:endParaRPr lang="en-US" altLang="ko-KR" sz="2400" b="1" i="1" u="sng" dirty="0">
              <a:solidFill>
                <a:srgbClr val="59595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84B684-37B9-4A65-A609-7E2234F2A020}"/>
              </a:ext>
            </a:extLst>
          </p:cNvPr>
          <p:cNvGrpSpPr/>
          <p:nvPr/>
        </p:nvGrpSpPr>
        <p:grpSpPr>
          <a:xfrm>
            <a:off x="591911" y="2005272"/>
            <a:ext cx="2008676" cy="3207210"/>
            <a:chOff x="366523" y="1390793"/>
            <a:chExt cx="3128791" cy="4995671"/>
          </a:xfrm>
          <a:solidFill>
            <a:schemeClr val="tx1"/>
          </a:solidFill>
        </p:grpSpPr>
        <p:pic>
          <p:nvPicPr>
            <p:cNvPr id="23" name="그래픽 22" descr="스마트폰">
              <a:extLst>
                <a:ext uri="{FF2B5EF4-FFF2-40B4-BE49-F238E27FC236}">
                  <a16:creationId xmlns:a16="http://schemas.microsoft.com/office/drawing/2014/main" id="{AB14BDAF-C4E5-4E8D-B8D3-221B5E33E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66523" y="1390793"/>
              <a:ext cx="3128791" cy="499567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F305E31-FAE8-41B5-A706-2DB09593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836" y="2205472"/>
              <a:ext cx="2060684" cy="3565268"/>
            </a:xfrm>
            <a:prstGeom prst="rect">
              <a:avLst/>
            </a:prstGeom>
            <a:grpFill/>
          </p:spPr>
        </p:pic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E49394-B85D-45DF-B3D2-6C7BEC61D682}"/>
              </a:ext>
            </a:extLst>
          </p:cNvPr>
          <p:cNvCxnSpPr>
            <a:stCxn id="23" idx="3"/>
          </p:cNvCxnSpPr>
          <p:nvPr/>
        </p:nvCxnSpPr>
        <p:spPr>
          <a:xfrm>
            <a:off x="2600587" y="3608877"/>
            <a:ext cx="66273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C96810-E667-44B8-9D4C-6A1993A094F9}"/>
              </a:ext>
            </a:extLst>
          </p:cNvPr>
          <p:cNvCxnSpPr/>
          <p:nvPr/>
        </p:nvCxnSpPr>
        <p:spPr>
          <a:xfrm>
            <a:off x="3263318" y="2122415"/>
            <a:ext cx="0" cy="29193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672D7B-4942-465C-A123-B75FB161C126}"/>
              </a:ext>
            </a:extLst>
          </p:cNvPr>
          <p:cNvCxnSpPr/>
          <p:nvPr/>
        </p:nvCxnSpPr>
        <p:spPr>
          <a:xfrm>
            <a:off x="3263318" y="2122415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8AECC43-52D8-4E04-86EB-0741C62B401F}"/>
              </a:ext>
            </a:extLst>
          </p:cNvPr>
          <p:cNvSpPr/>
          <p:nvPr/>
        </p:nvSpPr>
        <p:spPr>
          <a:xfrm>
            <a:off x="3883034" y="1975615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2BDBF-C70A-46E1-B1AA-465457BD3EA1}"/>
              </a:ext>
            </a:extLst>
          </p:cNvPr>
          <p:cNvSpPr txBox="1"/>
          <p:nvPr/>
        </p:nvSpPr>
        <p:spPr>
          <a:xfrm>
            <a:off x="3577822" y="229707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회원가입</a:t>
            </a:r>
          </a:p>
        </p:txBody>
      </p:sp>
      <p:pic>
        <p:nvPicPr>
          <p:cNvPr id="31" name="그래픽 30" descr="정보">
            <a:extLst>
              <a:ext uri="{FF2B5EF4-FFF2-40B4-BE49-F238E27FC236}">
                <a16:creationId xmlns:a16="http://schemas.microsoft.com/office/drawing/2014/main" id="{219F4C34-EC4A-4174-8DDB-2A315BB10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0056" y="1653608"/>
            <a:ext cx="862914" cy="862914"/>
          </a:xfrm>
          <a:prstGeom prst="rect">
            <a:avLst/>
          </a:prstGeom>
        </p:spPr>
      </p:pic>
      <p:pic>
        <p:nvPicPr>
          <p:cNvPr id="32" name="그래픽 31" descr="사원증">
            <a:extLst>
              <a:ext uri="{FF2B5EF4-FFF2-40B4-BE49-F238E27FC236}">
                <a16:creationId xmlns:a16="http://schemas.microsoft.com/office/drawing/2014/main" id="{5F3EC476-327B-407E-9B7A-B97BB23C8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3105" y="1604725"/>
            <a:ext cx="914400" cy="914400"/>
          </a:xfrm>
          <a:prstGeom prst="rect">
            <a:avLst/>
          </a:prstGeom>
        </p:spPr>
      </p:pic>
      <p:pic>
        <p:nvPicPr>
          <p:cNvPr id="33" name="그래픽 32" descr="데이터베이스">
            <a:extLst>
              <a:ext uri="{FF2B5EF4-FFF2-40B4-BE49-F238E27FC236}">
                <a16:creationId xmlns:a16="http://schemas.microsoft.com/office/drawing/2014/main" id="{1B66CCBC-11A2-4053-A4B6-FC053C5700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3548" y="161356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E90DA4F-7D02-45B2-92BD-1EBBF4940D23}"/>
              </a:ext>
            </a:extLst>
          </p:cNvPr>
          <p:cNvSpPr txBox="1"/>
          <p:nvPr/>
        </p:nvSpPr>
        <p:spPr>
          <a:xfrm>
            <a:off x="4741875" y="2527753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약관동의</a:t>
            </a:r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개인정보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94CA8-CDCC-4F41-89F0-45BAB00F5836}"/>
              </a:ext>
            </a:extLst>
          </p:cNvPr>
          <p:cNvSpPr txBox="1"/>
          <p:nvPr/>
        </p:nvSpPr>
        <p:spPr>
          <a:xfrm>
            <a:off x="6858059" y="2485102"/>
            <a:ext cx="1237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OCR</a:t>
            </a: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을 이용해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장애카드 인식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4442CC-1782-4C43-B0E5-8A941EE83A38}"/>
              </a:ext>
            </a:extLst>
          </p:cNvPr>
          <p:cNvSpPr txBox="1"/>
          <p:nvPr/>
        </p:nvSpPr>
        <p:spPr>
          <a:xfrm>
            <a:off x="8717207" y="25165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서버로 전송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D6DAA8B-13AD-45C8-B372-A3D6E003D0EE}"/>
              </a:ext>
            </a:extLst>
          </p:cNvPr>
          <p:cNvSpPr/>
          <p:nvPr/>
        </p:nvSpPr>
        <p:spPr>
          <a:xfrm>
            <a:off x="3883032" y="3462683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3E80B2-3CA2-4481-838F-3812E77BBE7B}"/>
              </a:ext>
            </a:extLst>
          </p:cNvPr>
          <p:cNvSpPr txBox="1"/>
          <p:nvPr/>
        </p:nvSpPr>
        <p:spPr>
          <a:xfrm>
            <a:off x="3667500" y="374417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콜 이용</a:t>
            </a:r>
          </a:p>
        </p:txBody>
      </p:sp>
      <p:pic>
        <p:nvPicPr>
          <p:cNvPr id="41" name="그래픽 40" descr="표지판">
            <a:extLst>
              <a:ext uri="{FF2B5EF4-FFF2-40B4-BE49-F238E27FC236}">
                <a16:creationId xmlns:a16="http://schemas.microsoft.com/office/drawing/2014/main" id="{F4235E9B-E813-441F-88B6-E565B28FB8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9369" y="3174064"/>
            <a:ext cx="914400" cy="914400"/>
          </a:xfrm>
          <a:prstGeom prst="rect">
            <a:avLst/>
          </a:prstGeom>
        </p:spPr>
      </p:pic>
      <p:pic>
        <p:nvPicPr>
          <p:cNvPr id="42" name="그래픽 41" descr="오른쪽을 가리키는 검지 ">
            <a:extLst>
              <a:ext uri="{FF2B5EF4-FFF2-40B4-BE49-F238E27FC236}">
                <a16:creationId xmlns:a16="http://schemas.microsoft.com/office/drawing/2014/main" id="{A931E08B-0E35-4927-BEA9-3E4C7EEB55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5074313" y="3162833"/>
            <a:ext cx="914400" cy="914400"/>
          </a:xfrm>
          <a:prstGeom prst="rect">
            <a:avLst/>
          </a:prstGeom>
        </p:spPr>
      </p:pic>
      <p:pic>
        <p:nvPicPr>
          <p:cNvPr id="43" name="그래픽 42" descr="표식">
            <a:extLst>
              <a:ext uri="{FF2B5EF4-FFF2-40B4-BE49-F238E27FC236}">
                <a16:creationId xmlns:a16="http://schemas.microsoft.com/office/drawing/2014/main" id="{38E7044D-2A47-4DAB-8755-FB1D8EDC45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49266" y="3147782"/>
            <a:ext cx="914400" cy="914400"/>
          </a:xfrm>
          <a:prstGeom prst="rect">
            <a:avLst/>
          </a:prstGeom>
        </p:spPr>
      </p:pic>
      <p:pic>
        <p:nvPicPr>
          <p:cNvPr id="44" name="그래픽 43" descr="택시">
            <a:extLst>
              <a:ext uri="{FF2B5EF4-FFF2-40B4-BE49-F238E27FC236}">
                <a16:creationId xmlns:a16="http://schemas.microsoft.com/office/drawing/2014/main" id="{029C80C9-205C-4456-847F-0194708568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60261" y="3147782"/>
            <a:ext cx="914400" cy="9144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ACB8C398-F637-471D-A688-7DAAF1D26A9C}"/>
              </a:ext>
            </a:extLst>
          </p:cNvPr>
          <p:cNvSpPr/>
          <p:nvPr/>
        </p:nvSpPr>
        <p:spPr>
          <a:xfrm>
            <a:off x="3883032" y="4890782"/>
            <a:ext cx="292388" cy="2992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5F10F4-AB94-49F8-BEBD-6499743C1354}"/>
              </a:ext>
            </a:extLst>
          </p:cNvPr>
          <p:cNvSpPr txBox="1"/>
          <p:nvPr/>
        </p:nvSpPr>
        <p:spPr>
          <a:xfrm>
            <a:off x="3757356" y="521248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건의</a:t>
            </a:r>
          </a:p>
        </p:txBody>
      </p:sp>
      <p:pic>
        <p:nvPicPr>
          <p:cNvPr id="47" name="그래픽 46" descr="무선 마이크">
            <a:extLst>
              <a:ext uri="{FF2B5EF4-FFF2-40B4-BE49-F238E27FC236}">
                <a16:creationId xmlns:a16="http://schemas.microsoft.com/office/drawing/2014/main" id="{99E6011F-0C8D-4DA7-8BE7-A059814833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74313" y="4637724"/>
            <a:ext cx="914400" cy="914400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13D366F-EE60-476A-8BF2-70D3E9D0247E}"/>
              </a:ext>
            </a:extLst>
          </p:cNvPr>
          <p:cNvCxnSpPr/>
          <p:nvPr/>
        </p:nvCxnSpPr>
        <p:spPr>
          <a:xfrm>
            <a:off x="3263318" y="3608877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E8DF73-BD95-421B-93BE-A9E1ABB660C0}"/>
              </a:ext>
            </a:extLst>
          </p:cNvPr>
          <p:cNvCxnSpPr/>
          <p:nvPr/>
        </p:nvCxnSpPr>
        <p:spPr>
          <a:xfrm>
            <a:off x="3263318" y="5035021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407258-925B-43DA-AF2F-A9ECA58DF71B}"/>
              </a:ext>
            </a:extLst>
          </p:cNvPr>
          <p:cNvSpPr txBox="1"/>
          <p:nvPr/>
        </p:nvSpPr>
        <p:spPr>
          <a:xfrm>
            <a:off x="5016574" y="408846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콜 종류 선택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187454-F643-46B8-9280-5C28DFFF6CFD}"/>
              </a:ext>
            </a:extLst>
          </p:cNvPr>
          <p:cNvSpPr txBox="1"/>
          <p:nvPr/>
        </p:nvSpPr>
        <p:spPr>
          <a:xfrm>
            <a:off x="6677134" y="4088464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출발∙목적지</a:t>
            </a: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설정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377DD1-AC26-4473-8A73-60F5B9B80124}"/>
              </a:ext>
            </a:extLst>
          </p:cNvPr>
          <p:cNvSpPr txBox="1"/>
          <p:nvPr/>
        </p:nvSpPr>
        <p:spPr>
          <a:xfrm>
            <a:off x="8717207" y="3998599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기사님 위치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실시간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5A55BF-D2E3-4A8A-BC4B-6A1B370BCB7C}"/>
              </a:ext>
            </a:extLst>
          </p:cNvPr>
          <p:cNvSpPr txBox="1"/>
          <p:nvPr/>
        </p:nvSpPr>
        <p:spPr>
          <a:xfrm>
            <a:off x="10389725" y="4062182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신청 목록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79F276-272E-4E34-A41B-7EFA9CCF9962}"/>
              </a:ext>
            </a:extLst>
          </p:cNvPr>
          <p:cNvSpPr txBox="1"/>
          <p:nvPr/>
        </p:nvSpPr>
        <p:spPr>
          <a:xfrm>
            <a:off x="4942249" y="5579827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보이스</a:t>
            </a:r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문자 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건의사항 입력</a:t>
            </a:r>
          </a:p>
        </p:txBody>
      </p:sp>
      <p:pic>
        <p:nvPicPr>
          <p:cNvPr id="58" name="그래픽 57" descr="택시">
            <a:extLst>
              <a:ext uri="{FF2B5EF4-FFF2-40B4-BE49-F238E27FC236}">
                <a16:creationId xmlns:a16="http://schemas.microsoft.com/office/drawing/2014/main" id="{CAD12896-2A90-44CB-847F-CBE145D54A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64349" y="4726712"/>
            <a:ext cx="914400" cy="914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E8FCC1B-9F34-4A89-A8D1-AAA1C800C828}"/>
              </a:ext>
            </a:extLst>
          </p:cNvPr>
          <p:cNvSpPr txBox="1"/>
          <p:nvPr/>
        </p:nvSpPr>
        <p:spPr>
          <a:xfrm>
            <a:off x="6887606" y="563223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기사님께 전달</a:t>
            </a:r>
          </a:p>
        </p:txBody>
      </p:sp>
    </p:spTree>
    <p:extLst>
      <p:ext uri="{BB962C8B-B14F-4D97-AF65-F5344CB8AC3E}">
        <p14:creationId xmlns:p14="http://schemas.microsoft.com/office/powerpoint/2010/main" val="93612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25B313-536C-4F08-A82B-B86205BACF5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수행 시나리오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65B62F-AC8C-49A4-8DAF-DBC677F5DA78}"/>
              </a:ext>
            </a:extLst>
          </p:cNvPr>
          <p:cNvSpPr txBox="1"/>
          <p:nvPr/>
        </p:nvSpPr>
        <p:spPr>
          <a:xfrm>
            <a:off x="775732" y="1671335"/>
            <a:ext cx="17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기사님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</a:t>
            </a:r>
            <a:endParaRPr lang="en-US" altLang="ko-KR" sz="2400" b="1" i="1" u="sng" dirty="0">
              <a:solidFill>
                <a:srgbClr val="59595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948664D-55BF-4313-9A7E-72FFB8B9A91C}"/>
              </a:ext>
            </a:extLst>
          </p:cNvPr>
          <p:cNvGrpSpPr/>
          <p:nvPr/>
        </p:nvGrpSpPr>
        <p:grpSpPr>
          <a:xfrm>
            <a:off x="591911" y="2005272"/>
            <a:ext cx="2008676" cy="3207210"/>
            <a:chOff x="366523" y="1390793"/>
            <a:chExt cx="3128791" cy="4995671"/>
          </a:xfrm>
          <a:solidFill>
            <a:schemeClr val="tx1"/>
          </a:solidFill>
        </p:grpSpPr>
        <p:pic>
          <p:nvPicPr>
            <p:cNvPr id="85" name="그래픽 84" descr="스마트폰">
              <a:extLst>
                <a:ext uri="{FF2B5EF4-FFF2-40B4-BE49-F238E27FC236}">
                  <a16:creationId xmlns:a16="http://schemas.microsoft.com/office/drawing/2014/main" id="{65009EC7-3C61-4A25-BE68-92EF3FF67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66523" y="1390793"/>
              <a:ext cx="3128791" cy="4995671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49A0BDC1-971A-48D2-8DB6-9D197901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836" y="2205472"/>
              <a:ext cx="2060684" cy="3565268"/>
            </a:xfrm>
            <a:prstGeom prst="rect">
              <a:avLst/>
            </a:prstGeom>
            <a:grpFill/>
          </p:spPr>
        </p:pic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838FC9C-E64D-47A3-A535-30D5A9F0E38E}"/>
              </a:ext>
            </a:extLst>
          </p:cNvPr>
          <p:cNvCxnSpPr>
            <a:stCxn id="85" idx="3"/>
          </p:cNvCxnSpPr>
          <p:nvPr/>
        </p:nvCxnSpPr>
        <p:spPr>
          <a:xfrm>
            <a:off x="2600587" y="3608877"/>
            <a:ext cx="66273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7F3C6A2-7B2E-4700-AB7D-F27553D25E63}"/>
              </a:ext>
            </a:extLst>
          </p:cNvPr>
          <p:cNvCxnSpPr/>
          <p:nvPr/>
        </p:nvCxnSpPr>
        <p:spPr>
          <a:xfrm>
            <a:off x="3263318" y="2122415"/>
            <a:ext cx="0" cy="29193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5DC290C-2ACD-4085-9A57-33A22F4FFE74}"/>
              </a:ext>
            </a:extLst>
          </p:cNvPr>
          <p:cNvCxnSpPr/>
          <p:nvPr/>
        </p:nvCxnSpPr>
        <p:spPr>
          <a:xfrm>
            <a:off x="3263318" y="2122415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C16E831A-D62F-4AC1-B759-E52649E637D9}"/>
              </a:ext>
            </a:extLst>
          </p:cNvPr>
          <p:cNvSpPr/>
          <p:nvPr/>
        </p:nvSpPr>
        <p:spPr>
          <a:xfrm>
            <a:off x="3883034" y="1975615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A074B1-9351-452A-B609-ACCF6B66439D}"/>
              </a:ext>
            </a:extLst>
          </p:cNvPr>
          <p:cNvSpPr txBox="1"/>
          <p:nvPr/>
        </p:nvSpPr>
        <p:spPr>
          <a:xfrm>
            <a:off x="3577822" y="231858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대기승객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1D9695-07E8-47AB-ADD9-2FD88720533F}"/>
              </a:ext>
            </a:extLst>
          </p:cNvPr>
          <p:cNvSpPr txBox="1"/>
          <p:nvPr/>
        </p:nvSpPr>
        <p:spPr>
          <a:xfrm>
            <a:off x="4953511" y="252750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대기승객 확인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7F4E84A-1D6E-4DB4-9E82-37CA003995C5}"/>
              </a:ext>
            </a:extLst>
          </p:cNvPr>
          <p:cNvSpPr/>
          <p:nvPr/>
        </p:nvSpPr>
        <p:spPr>
          <a:xfrm>
            <a:off x="3883032" y="3462683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63DA35-44B8-4E7F-8445-50ECF0FC7E03}"/>
              </a:ext>
            </a:extLst>
          </p:cNvPr>
          <p:cNvSpPr txBox="1"/>
          <p:nvPr/>
        </p:nvSpPr>
        <p:spPr>
          <a:xfrm>
            <a:off x="3756964" y="378720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운행</a:t>
            </a:r>
          </a:p>
        </p:txBody>
      </p:sp>
      <p:pic>
        <p:nvPicPr>
          <p:cNvPr id="95" name="그래픽 94" descr="표지판">
            <a:extLst>
              <a:ext uri="{FF2B5EF4-FFF2-40B4-BE49-F238E27FC236}">
                <a16:creationId xmlns:a16="http://schemas.microsoft.com/office/drawing/2014/main" id="{FA4C6659-BD11-4871-9B5C-8995B578D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0521" y="3147782"/>
            <a:ext cx="914400" cy="914400"/>
          </a:xfrm>
          <a:prstGeom prst="rect">
            <a:avLst/>
          </a:prstGeom>
        </p:spPr>
      </p:pic>
      <p:pic>
        <p:nvPicPr>
          <p:cNvPr id="96" name="그래픽 95" descr="택시">
            <a:extLst>
              <a:ext uri="{FF2B5EF4-FFF2-40B4-BE49-F238E27FC236}">
                <a16:creationId xmlns:a16="http://schemas.microsoft.com/office/drawing/2014/main" id="{1261C435-9C27-45F8-9A49-AE2C2BE140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3390" y="3138195"/>
            <a:ext cx="914400" cy="914400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071C00B7-05EB-4FA1-9A17-D5DB23514C68}"/>
              </a:ext>
            </a:extLst>
          </p:cNvPr>
          <p:cNvSpPr/>
          <p:nvPr/>
        </p:nvSpPr>
        <p:spPr>
          <a:xfrm>
            <a:off x="3883032" y="4890782"/>
            <a:ext cx="292388" cy="2992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7F2EB8-D83D-4952-A1B1-D2B86112F078}"/>
              </a:ext>
            </a:extLst>
          </p:cNvPr>
          <p:cNvSpPr txBox="1"/>
          <p:nvPr/>
        </p:nvSpPr>
        <p:spPr>
          <a:xfrm>
            <a:off x="3437971" y="5244756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승객의 소리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24811F1-A2D1-438D-BAD6-4BA751DA510A}"/>
              </a:ext>
            </a:extLst>
          </p:cNvPr>
          <p:cNvCxnSpPr/>
          <p:nvPr/>
        </p:nvCxnSpPr>
        <p:spPr>
          <a:xfrm>
            <a:off x="3263318" y="3608877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A1AC1D1-6708-436D-B530-06ED18320311}"/>
              </a:ext>
            </a:extLst>
          </p:cNvPr>
          <p:cNvCxnSpPr/>
          <p:nvPr/>
        </p:nvCxnSpPr>
        <p:spPr>
          <a:xfrm>
            <a:off x="3263318" y="5035021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6D70A4B-7175-417C-BB7D-78065678DF36}"/>
              </a:ext>
            </a:extLst>
          </p:cNvPr>
          <p:cNvSpPr txBox="1"/>
          <p:nvPr/>
        </p:nvSpPr>
        <p:spPr>
          <a:xfrm>
            <a:off x="5077544" y="4063347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고객에게 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출발 알림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88254F-1FAF-43BF-A6CE-E19D7E8BC729}"/>
              </a:ext>
            </a:extLst>
          </p:cNvPr>
          <p:cNvSpPr txBox="1"/>
          <p:nvPr/>
        </p:nvSpPr>
        <p:spPr>
          <a:xfrm>
            <a:off x="6912872" y="4050374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GPS</a:t>
            </a: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로 위치 공유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7A71F1-A114-47D4-815A-F8BEE911F057}"/>
              </a:ext>
            </a:extLst>
          </p:cNvPr>
          <p:cNvSpPr txBox="1"/>
          <p:nvPr/>
        </p:nvSpPr>
        <p:spPr>
          <a:xfrm>
            <a:off x="9271244" y="405037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운행시작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7AD0CD-CEE2-4ECD-9717-D0ED55D1481E}"/>
              </a:ext>
            </a:extLst>
          </p:cNvPr>
          <p:cNvSpPr txBox="1"/>
          <p:nvPr/>
        </p:nvSpPr>
        <p:spPr>
          <a:xfrm>
            <a:off x="5095515" y="5579578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건의사항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리스트 확인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97B93AC-A63A-44C3-9C41-8ED4E87A35E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475" t="23936" r="43615" b="22731"/>
          <a:stretch/>
        </p:blipFill>
        <p:spPr>
          <a:xfrm>
            <a:off x="928017" y="2516970"/>
            <a:ext cx="1318199" cy="2277446"/>
          </a:xfrm>
          <a:prstGeom prst="rect">
            <a:avLst/>
          </a:prstGeom>
        </p:spPr>
      </p:pic>
      <p:pic>
        <p:nvPicPr>
          <p:cNvPr id="106" name="그래픽 105" descr="종">
            <a:extLst>
              <a:ext uri="{FF2B5EF4-FFF2-40B4-BE49-F238E27FC236}">
                <a16:creationId xmlns:a16="http://schemas.microsoft.com/office/drawing/2014/main" id="{4B54F500-1F3E-40A2-8B23-817A78C810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1605" y="3183738"/>
            <a:ext cx="914400" cy="914400"/>
          </a:xfrm>
          <a:prstGeom prst="rect">
            <a:avLst/>
          </a:prstGeom>
        </p:spPr>
      </p:pic>
      <p:pic>
        <p:nvPicPr>
          <p:cNvPr id="107" name="그래픽 106" descr="문서">
            <a:extLst>
              <a:ext uri="{FF2B5EF4-FFF2-40B4-BE49-F238E27FC236}">
                <a16:creationId xmlns:a16="http://schemas.microsoft.com/office/drawing/2014/main" id="{F2CF391B-7C8E-4D49-85D7-D64FF9C5A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0656" y="4634687"/>
            <a:ext cx="914400" cy="914400"/>
          </a:xfrm>
          <a:prstGeom prst="rect">
            <a:avLst/>
          </a:prstGeom>
        </p:spPr>
      </p:pic>
      <p:pic>
        <p:nvPicPr>
          <p:cNvPr id="108" name="그래픽 107" descr="RTL 목록">
            <a:extLst>
              <a:ext uri="{FF2B5EF4-FFF2-40B4-BE49-F238E27FC236}">
                <a16:creationId xmlns:a16="http://schemas.microsoft.com/office/drawing/2014/main" id="{E7661BBA-5BF3-4C82-B2E2-005A64027E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74314" y="1599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2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구성도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5CC67E-1E5A-49BC-8D7F-A819599FD115}"/>
              </a:ext>
            </a:extLst>
          </p:cNvPr>
          <p:cNvSpPr/>
          <p:nvPr/>
        </p:nvSpPr>
        <p:spPr>
          <a:xfrm>
            <a:off x="4448763" y="2289298"/>
            <a:ext cx="3326383" cy="3612996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5D9E96B-F15A-41CB-95CE-D82DEC4905D0}"/>
              </a:ext>
            </a:extLst>
          </p:cNvPr>
          <p:cNvSpPr/>
          <p:nvPr/>
        </p:nvSpPr>
        <p:spPr>
          <a:xfrm>
            <a:off x="853175" y="2297103"/>
            <a:ext cx="3326383" cy="3612996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C026F2-CC75-42D1-B4CA-63CFECD78CAA}"/>
              </a:ext>
            </a:extLst>
          </p:cNvPr>
          <p:cNvSpPr/>
          <p:nvPr/>
        </p:nvSpPr>
        <p:spPr>
          <a:xfrm>
            <a:off x="8042416" y="2264657"/>
            <a:ext cx="3326383" cy="3612996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53" name="그래픽 52" descr="택시">
            <a:extLst>
              <a:ext uri="{FF2B5EF4-FFF2-40B4-BE49-F238E27FC236}">
                <a16:creationId xmlns:a16="http://schemas.microsoft.com/office/drawing/2014/main" id="{0908F413-E8BC-41A4-98A6-859C7FC2A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03" y="162576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44FE38-55F2-4A30-80D6-AC8B6BE50E6F}"/>
              </a:ext>
            </a:extLst>
          </p:cNvPr>
          <p:cNvSpPr txBox="1"/>
          <p:nvPr/>
        </p:nvSpPr>
        <p:spPr>
          <a:xfrm>
            <a:off x="5277524" y="1888982"/>
            <a:ext cx="108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운영서버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F6C517-7056-4493-9479-7C2A38AC0820}"/>
              </a:ext>
            </a:extLst>
          </p:cNvPr>
          <p:cNvSpPr txBox="1"/>
          <p:nvPr/>
        </p:nvSpPr>
        <p:spPr>
          <a:xfrm>
            <a:off x="1717984" y="19448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기사님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9E1EE3-E3CF-45DA-9D8A-A04D1FC2BA75}"/>
              </a:ext>
            </a:extLst>
          </p:cNvPr>
          <p:cNvSpPr txBox="1"/>
          <p:nvPr/>
        </p:nvSpPr>
        <p:spPr>
          <a:xfrm>
            <a:off x="8801873" y="1888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D1D26B1-61A6-4742-95D3-6C89602648D5}"/>
              </a:ext>
            </a:extLst>
          </p:cNvPr>
          <p:cNvGrpSpPr/>
          <p:nvPr/>
        </p:nvGrpSpPr>
        <p:grpSpPr>
          <a:xfrm>
            <a:off x="8109789" y="2405975"/>
            <a:ext cx="1704771" cy="1286258"/>
            <a:chOff x="7695538" y="5283029"/>
            <a:chExt cx="1927947" cy="1286258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EBC1EC7-7439-499A-BC7F-3FEFD351E8BC}"/>
                </a:ext>
              </a:extLst>
            </p:cNvPr>
            <p:cNvSpPr/>
            <p:nvPr/>
          </p:nvSpPr>
          <p:spPr>
            <a:xfrm>
              <a:off x="7695538" y="5283029"/>
              <a:ext cx="1927947" cy="1286258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B14BA43-D46C-41D3-A07B-31D42D7EE814}"/>
                </a:ext>
              </a:extLst>
            </p:cNvPr>
            <p:cNvSpPr/>
            <p:nvPr/>
          </p:nvSpPr>
          <p:spPr>
            <a:xfrm>
              <a:off x="7776714" y="5381927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휠체어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612B172-AC1A-4C80-A645-5A18B8E80B25}"/>
                </a:ext>
              </a:extLst>
            </p:cNvPr>
            <p:cNvSpPr/>
            <p:nvPr/>
          </p:nvSpPr>
          <p:spPr>
            <a:xfrm>
              <a:off x="7776713" y="5971736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출발지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8EAC6DB-51A4-4078-A211-E81359FDF0A7}"/>
                </a:ext>
              </a:extLst>
            </p:cNvPr>
            <p:cNvSpPr/>
            <p:nvPr/>
          </p:nvSpPr>
          <p:spPr>
            <a:xfrm>
              <a:off x="8691112" y="5995884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목적지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5442AA2-4C4C-43E4-9215-B29652FF498C}"/>
                </a:ext>
              </a:extLst>
            </p:cNvPr>
            <p:cNvSpPr/>
            <p:nvPr/>
          </p:nvSpPr>
          <p:spPr>
            <a:xfrm>
              <a:off x="8691112" y="5381927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콜 종류</a:t>
              </a:r>
            </a:p>
          </p:txBody>
        </p:sp>
      </p:grpSp>
      <p:sp>
        <p:nvSpPr>
          <p:cNvPr id="63" name="순서도: 자기 디스크 62">
            <a:extLst>
              <a:ext uri="{FF2B5EF4-FFF2-40B4-BE49-F238E27FC236}">
                <a16:creationId xmlns:a16="http://schemas.microsoft.com/office/drawing/2014/main" id="{2193FB68-AE3F-4B6A-80D9-529CF0FC2DEC}"/>
              </a:ext>
            </a:extLst>
          </p:cNvPr>
          <p:cNvSpPr/>
          <p:nvPr/>
        </p:nvSpPr>
        <p:spPr>
          <a:xfrm>
            <a:off x="6575418" y="3668340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6112072-4D7F-4FC8-8B52-4EE0B58FBEE7}"/>
              </a:ext>
            </a:extLst>
          </p:cNvPr>
          <p:cNvGrpSpPr/>
          <p:nvPr/>
        </p:nvGrpSpPr>
        <p:grpSpPr>
          <a:xfrm>
            <a:off x="4591422" y="2780814"/>
            <a:ext cx="1474924" cy="481505"/>
            <a:chOff x="5520211" y="2382254"/>
            <a:chExt cx="1516707" cy="481505"/>
          </a:xfrm>
          <a:solidFill>
            <a:srgbClr val="F3B403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DAA9E14C-2871-4EA4-9157-3D56BD5BA60C}"/>
                </a:ext>
              </a:extLst>
            </p:cNvPr>
            <p:cNvSpPr/>
            <p:nvPr/>
          </p:nvSpPr>
          <p:spPr>
            <a:xfrm rot="5400000">
              <a:off x="5445250" y="2457215"/>
              <a:ext cx="481240" cy="3313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303301D5-A4F0-405D-A144-D964ACDC440E}"/>
                </a:ext>
              </a:extLst>
            </p:cNvPr>
            <p:cNvSpPr/>
            <p:nvPr/>
          </p:nvSpPr>
          <p:spPr>
            <a:xfrm rot="16200000">
              <a:off x="6630639" y="2457215"/>
              <a:ext cx="481240" cy="3313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B179C98-7977-461E-A7EA-FABD6061DC81}"/>
                </a:ext>
              </a:extLst>
            </p:cNvPr>
            <p:cNvSpPr/>
            <p:nvPr/>
          </p:nvSpPr>
          <p:spPr>
            <a:xfrm>
              <a:off x="5641175" y="2382255"/>
              <a:ext cx="1277785" cy="4815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8" name="순서도: 자기 디스크 67">
            <a:extLst>
              <a:ext uri="{FF2B5EF4-FFF2-40B4-BE49-F238E27FC236}">
                <a16:creationId xmlns:a16="http://schemas.microsoft.com/office/drawing/2014/main" id="{41B740EC-7B0F-4BE3-97E1-77DAB540ACA6}"/>
              </a:ext>
            </a:extLst>
          </p:cNvPr>
          <p:cNvSpPr/>
          <p:nvPr/>
        </p:nvSpPr>
        <p:spPr>
          <a:xfrm>
            <a:off x="10409210" y="2472599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DABAE52-3867-4C4A-B31C-2A4CC4413D21}"/>
              </a:ext>
            </a:extLst>
          </p:cNvPr>
          <p:cNvGrpSpPr/>
          <p:nvPr/>
        </p:nvGrpSpPr>
        <p:grpSpPr>
          <a:xfrm>
            <a:off x="8132347" y="5099991"/>
            <a:ext cx="1681376" cy="643123"/>
            <a:chOff x="7688217" y="5231813"/>
            <a:chExt cx="1927947" cy="643123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A47C234-8B5A-4B0F-AAA5-7E25549D298F}"/>
                </a:ext>
              </a:extLst>
            </p:cNvPr>
            <p:cNvSpPr/>
            <p:nvPr/>
          </p:nvSpPr>
          <p:spPr>
            <a:xfrm>
              <a:off x="7688217" y="5231813"/>
              <a:ext cx="1927947" cy="643123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3BD7C7F-468A-446C-A0E3-E8B58C4777EB}"/>
                </a:ext>
              </a:extLst>
            </p:cNvPr>
            <p:cNvSpPr/>
            <p:nvPr/>
          </p:nvSpPr>
          <p:spPr>
            <a:xfrm>
              <a:off x="7783164" y="5318005"/>
              <a:ext cx="173046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구글맵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API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2" name="그래픽 71" descr="서버">
            <a:extLst>
              <a:ext uri="{FF2B5EF4-FFF2-40B4-BE49-F238E27FC236}">
                <a16:creationId xmlns:a16="http://schemas.microsoft.com/office/drawing/2014/main" id="{FBFB7A72-6358-49FA-ABE3-BDA5ECB1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3163" y="1669411"/>
            <a:ext cx="796698" cy="796698"/>
          </a:xfrm>
          <a:prstGeom prst="rect">
            <a:avLst/>
          </a:prstGeom>
        </p:spPr>
      </p:pic>
      <p:sp>
        <p:nvSpPr>
          <p:cNvPr id="73" name="순서도: 자기 디스크 72">
            <a:extLst>
              <a:ext uri="{FF2B5EF4-FFF2-40B4-BE49-F238E27FC236}">
                <a16:creationId xmlns:a16="http://schemas.microsoft.com/office/drawing/2014/main" id="{40D33605-5480-4D0E-8D09-201B29C95730}"/>
              </a:ext>
            </a:extLst>
          </p:cNvPr>
          <p:cNvSpPr/>
          <p:nvPr/>
        </p:nvSpPr>
        <p:spPr>
          <a:xfrm>
            <a:off x="6561037" y="2469356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콜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665789D-BF20-447E-B382-9CDDBE5495B0}"/>
              </a:ext>
            </a:extLst>
          </p:cNvPr>
          <p:cNvGrpSpPr/>
          <p:nvPr/>
        </p:nvGrpSpPr>
        <p:grpSpPr>
          <a:xfrm>
            <a:off x="8125269" y="3752983"/>
            <a:ext cx="1688910" cy="1286258"/>
            <a:chOff x="7695538" y="3138656"/>
            <a:chExt cx="1927947" cy="1286258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B84A770F-A014-4543-92E6-143A9256446F}"/>
                </a:ext>
              </a:extLst>
            </p:cNvPr>
            <p:cNvSpPr/>
            <p:nvPr/>
          </p:nvSpPr>
          <p:spPr>
            <a:xfrm>
              <a:off x="7695538" y="3138656"/>
              <a:ext cx="1927947" cy="1286258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D5F988D-3BC9-4918-8EE6-7711DFF29505}"/>
                </a:ext>
              </a:extLst>
            </p:cNvPr>
            <p:cNvSpPr/>
            <p:nvPr/>
          </p:nvSpPr>
          <p:spPr>
            <a:xfrm>
              <a:off x="7776714" y="3237554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카메라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053834C-473D-4ADF-B57C-0248E3413B16}"/>
                </a:ext>
              </a:extLst>
            </p:cNvPr>
            <p:cNvSpPr/>
            <p:nvPr/>
          </p:nvSpPr>
          <p:spPr>
            <a:xfrm>
              <a:off x="7776713" y="3827363"/>
              <a:ext cx="173501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Tesseract API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79BF2FF-1C43-49E2-8C4E-C0CA853E91D3}"/>
                </a:ext>
              </a:extLst>
            </p:cNvPr>
            <p:cNvSpPr/>
            <p:nvPr/>
          </p:nvSpPr>
          <p:spPr>
            <a:xfrm>
              <a:off x="8700099" y="3231845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개인정보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BE5CF6D-77FA-4F0B-BC63-DCBFCCB1ADD0}"/>
              </a:ext>
            </a:extLst>
          </p:cNvPr>
          <p:cNvGrpSpPr/>
          <p:nvPr/>
        </p:nvGrpSpPr>
        <p:grpSpPr>
          <a:xfrm>
            <a:off x="911996" y="3914353"/>
            <a:ext cx="1656421" cy="643123"/>
            <a:chOff x="7688217" y="5231813"/>
            <a:chExt cx="1927947" cy="643123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167B1C6-1B6A-40BF-821A-2FD2E3DCD97F}"/>
                </a:ext>
              </a:extLst>
            </p:cNvPr>
            <p:cNvSpPr/>
            <p:nvPr/>
          </p:nvSpPr>
          <p:spPr>
            <a:xfrm>
              <a:off x="7688217" y="5231813"/>
              <a:ext cx="1927947" cy="643123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E770D4C1-F730-4BB9-97F7-57D46E7453FE}"/>
                </a:ext>
              </a:extLst>
            </p:cNvPr>
            <p:cNvSpPr/>
            <p:nvPr/>
          </p:nvSpPr>
          <p:spPr>
            <a:xfrm>
              <a:off x="7783164" y="5318005"/>
              <a:ext cx="173046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GPS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 위치정보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2B05F43-1A58-4D93-B699-B79DE93E953E}"/>
              </a:ext>
            </a:extLst>
          </p:cNvPr>
          <p:cNvGrpSpPr/>
          <p:nvPr/>
        </p:nvGrpSpPr>
        <p:grpSpPr>
          <a:xfrm>
            <a:off x="924205" y="2700940"/>
            <a:ext cx="1644212" cy="643123"/>
            <a:chOff x="7688217" y="5231813"/>
            <a:chExt cx="1927947" cy="643123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68282186-C7E3-4595-A3AA-A853544FDCFE}"/>
                </a:ext>
              </a:extLst>
            </p:cNvPr>
            <p:cNvSpPr/>
            <p:nvPr/>
          </p:nvSpPr>
          <p:spPr>
            <a:xfrm>
              <a:off x="7688217" y="5231813"/>
              <a:ext cx="1927947" cy="643123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08AD609-9097-4C86-A1D3-B73CA7A3D8D3}"/>
                </a:ext>
              </a:extLst>
            </p:cNvPr>
            <p:cNvSpPr/>
            <p:nvPr/>
          </p:nvSpPr>
          <p:spPr>
            <a:xfrm>
              <a:off x="7783164" y="5318005"/>
              <a:ext cx="173046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카카오네비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API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6" name="순서도: 자기 디스크 85">
            <a:extLst>
              <a:ext uri="{FF2B5EF4-FFF2-40B4-BE49-F238E27FC236}">
                <a16:creationId xmlns:a16="http://schemas.microsoft.com/office/drawing/2014/main" id="{3F1C6ACE-51A4-4B2A-9940-1843F358082A}"/>
              </a:ext>
            </a:extLst>
          </p:cNvPr>
          <p:cNvSpPr/>
          <p:nvPr/>
        </p:nvSpPr>
        <p:spPr>
          <a:xfrm>
            <a:off x="3179577" y="4824187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건의사항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07449C8-41BD-4D0A-90AD-5C824BA2749A}"/>
              </a:ext>
            </a:extLst>
          </p:cNvPr>
          <p:cNvCxnSpPr>
            <a:cxnSpLocks/>
            <a:stCxn id="81" idx="2"/>
            <a:endCxn id="70" idx="2"/>
          </p:cNvCxnSpPr>
          <p:nvPr/>
        </p:nvCxnSpPr>
        <p:spPr>
          <a:xfrm rot="16200000" flipH="1">
            <a:off x="4763802" y="1533881"/>
            <a:ext cx="1185638" cy="7232828"/>
          </a:xfrm>
          <a:prstGeom prst="bentConnector3">
            <a:avLst>
              <a:gd name="adj1" fmla="val 1468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3DB949-7329-42B9-9025-683C0EFE687C}"/>
              </a:ext>
            </a:extLst>
          </p:cNvPr>
          <p:cNvGrpSpPr/>
          <p:nvPr/>
        </p:nvGrpSpPr>
        <p:grpSpPr>
          <a:xfrm>
            <a:off x="9881649" y="5111511"/>
            <a:ext cx="1487150" cy="643121"/>
            <a:chOff x="7695537" y="3138656"/>
            <a:chExt cx="1927947" cy="643121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CCF9816-8E0F-442F-A33A-070643E70BBB}"/>
                </a:ext>
              </a:extLst>
            </p:cNvPr>
            <p:cNvSpPr/>
            <p:nvPr/>
          </p:nvSpPr>
          <p:spPr>
            <a:xfrm>
              <a:off x="7695537" y="3138656"/>
              <a:ext cx="1927947" cy="643121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E44BFFC-046B-4F95-A6C5-9E6F883C2C7C}"/>
                </a:ext>
              </a:extLst>
            </p:cNvPr>
            <p:cNvSpPr/>
            <p:nvPr/>
          </p:nvSpPr>
          <p:spPr>
            <a:xfrm>
              <a:off x="7776714" y="3237554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마이크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502A4E7-9289-40BD-A11F-A3589BA535EA}"/>
                </a:ext>
              </a:extLst>
            </p:cNvPr>
            <p:cNvSpPr/>
            <p:nvPr/>
          </p:nvSpPr>
          <p:spPr>
            <a:xfrm>
              <a:off x="8700099" y="3231845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건의</a:t>
              </a:r>
              <a:endPara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사항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80ABA8-8E81-419D-B471-B4F568CE0A90}"/>
              </a:ext>
            </a:extLst>
          </p:cNvPr>
          <p:cNvGrpSpPr/>
          <p:nvPr/>
        </p:nvGrpSpPr>
        <p:grpSpPr>
          <a:xfrm>
            <a:off x="8101148" y="1552270"/>
            <a:ext cx="914400" cy="796698"/>
            <a:chOff x="9259073" y="1343011"/>
            <a:chExt cx="914400" cy="861800"/>
          </a:xfrm>
        </p:grpSpPr>
        <p:pic>
          <p:nvPicPr>
            <p:cNvPr id="93" name="그래픽 92" descr="스마트폰">
              <a:extLst>
                <a:ext uri="{FF2B5EF4-FFF2-40B4-BE49-F238E27FC236}">
                  <a16:creationId xmlns:a16="http://schemas.microsoft.com/office/drawing/2014/main" id="{98B10FC4-4545-47E1-908D-803E7B7E3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073" y="1343011"/>
              <a:ext cx="914400" cy="861800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FC1DFF7-E098-4CAB-A909-FBB7EB92C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38386" y="1491148"/>
              <a:ext cx="360251" cy="601584"/>
            </a:xfrm>
            <a:prstGeom prst="rect">
              <a:avLst/>
            </a:prstGeom>
          </p:spPr>
        </p:pic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19732F6-A3BA-4FC3-8D75-C1067D2E77F4}"/>
              </a:ext>
            </a:extLst>
          </p:cNvPr>
          <p:cNvCxnSpPr>
            <a:cxnSpLocks/>
          </p:cNvCxnSpPr>
          <p:nvPr/>
        </p:nvCxnSpPr>
        <p:spPr>
          <a:xfrm flipH="1">
            <a:off x="7550092" y="4235915"/>
            <a:ext cx="492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순서도: 자기 디스크 95">
            <a:extLst>
              <a:ext uri="{FF2B5EF4-FFF2-40B4-BE49-F238E27FC236}">
                <a16:creationId xmlns:a16="http://schemas.microsoft.com/office/drawing/2014/main" id="{A1FC5116-05F4-4D07-92CA-C9B81A546D43}"/>
              </a:ext>
            </a:extLst>
          </p:cNvPr>
          <p:cNvSpPr/>
          <p:nvPr/>
        </p:nvSpPr>
        <p:spPr>
          <a:xfrm>
            <a:off x="5638800" y="4756279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건의사항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514AE4D-5D6D-4E69-AB92-EF8481F7742D}"/>
              </a:ext>
            </a:extLst>
          </p:cNvPr>
          <p:cNvCxnSpPr>
            <a:cxnSpLocks/>
          </p:cNvCxnSpPr>
          <p:nvPr/>
        </p:nvCxnSpPr>
        <p:spPr>
          <a:xfrm flipH="1">
            <a:off x="7520337" y="3050079"/>
            <a:ext cx="522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0AC6584-0249-4F45-A92B-8B5F4E4FD05D}"/>
              </a:ext>
            </a:extLst>
          </p:cNvPr>
          <p:cNvCxnSpPr>
            <a:cxnSpLocks/>
          </p:cNvCxnSpPr>
          <p:nvPr/>
        </p:nvCxnSpPr>
        <p:spPr>
          <a:xfrm flipH="1">
            <a:off x="6096000" y="3050079"/>
            <a:ext cx="4275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CFF9E5F-840C-4519-8938-B1B3E7402838}"/>
              </a:ext>
            </a:extLst>
          </p:cNvPr>
          <p:cNvCxnSpPr>
            <a:cxnSpLocks/>
          </p:cNvCxnSpPr>
          <p:nvPr/>
        </p:nvCxnSpPr>
        <p:spPr>
          <a:xfrm flipH="1">
            <a:off x="4099029" y="3049104"/>
            <a:ext cx="4275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B6047A3-B8D6-4A24-993E-62470D82FD3B}"/>
              </a:ext>
            </a:extLst>
          </p:cNvPr>
          <p:cNvCxnSpPr>
            <a:cxnSpLocks/>
          </p:cNvCxnSpPr>
          <p:nvPr/>
        </p:nvCxnSpPr>
        <p:spPr>
          <a:xfrm flipH="1">
            <a:off x="2660199" y="3051671"/>
            <a:ext cx="4185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순서도: 자기 디스크 100">
            <a:extLst>
              <a:ext uri="{FF2B5EF4-FFF2-40B4-BE49-F238E27FC236}">
                <a16:creationId xmlns:a16="http://schemas.microsoft.com/office/drawing/2014/main" id="{65C64067-B36F-4AD6-BAF0-7D6DBA52FB0E}"/>
              </a:ext>
            </a:extLst>
          </p:cNvPr>
          <p:cNvSpPr/>
          <p:nvPr/>
        </p:nvSpPr>
        <p:spPr>
          <a:xfrm>
            <a:off x="4832357" y="3656348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기사님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0F87BCE-61CD-45A3-A849-50F1864831F0}"/>
              </a:ext>
            </a:extLst>
          </p:cNvPr>
          <p:cNvCxnSpPr>
            <a:cxnSpLocks/>
          </p:cNvCxnSpPr>
          <p:nvPr/>
        </p:nvCxnSpPr>
        <p:spPr>
          <a:xfrm>
            <a:off x="9839574" y="3049104"/>
            <a:ext cx="5696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041F795-5005-429D-A8A7-8D8826A9FEDA}"/>
              </a:ext>
            </a:extLst>
          </p:cNvPr>
          <p:cNvGrpSpPr/>
          <p:nvPr/>
        </p:nvGrpSpPr>
        <p:grpSpPr>
          <a:xfrm>
            <a:off x="3183589" y="3950036"/>
            <a:ext cx="914400" cy="632588"/>
            <a:chOff x="8612260" y="3168483"/>
            <a:chExt cx="1043818" cy="632588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FC44A3D7-139C-4039-A4F8-72498E3E8D78}"/>
                </a:ext>
              </a:extLst>
            </p:cNvPr>
            <p:cNvSpPr/>
            <p:nvPr/>
          </p:nvSpPr>
          <p:spPr>
            <a:xfrm>
              <a:off x="8612260" y="3168483"/>
              <a:ext cx="1043818" cy="632588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ED33F66-B578-417E-9EB5-887D7D85068F}"/>
                </a:ext>
              </a:extLst>
            </p:cNvPr>
            <p:cNvSpPr/>
            <p:nvPr/>
          </p:nvSpPr>
          <p:spPr>
            <a:xfrm>
              <a:off x="8700095" y="3231845"/>
              <a:ext cx="852214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개인정보</a:t>
              </a: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CB880B8-51F7-46D8-8B86-7E4257FCBB9C}"/>
              </a:ext>
            </a:extLst>
          </p:cNvPr>
          <p:cNvCxnSpPr>
            <a:cxnSpLocks/>
          </p:cNvCxnSpPr>
          <p:nvPr/>
        </p:nvCxnSpPr>
        <p:spPr>
          <a:xfrm>
            <a:off x="4182880" y="4235915"/>
            <a:ext cx="5696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F1755B-A911-4E8F-8821-60B7ED33CF94}"/>
              </a:ext>
            </a:extLst>
          </p:cNvPr>
          <p:cNvSpPr/>
          <p:nvPr/>
        </p:nvSpPr>
        <p:spPr>
          <a:xfrm>
            <a:off x="4775787" y="2829236"/>
            <a:ext cx="1101151" cy="384663"/>
          </a:xfrm>
          <a:prstGeom prst="roundRect">
            <a:avLst/>
          </a:prstGeom>
          <a:solidFill>
            <a:srgbClr val="FFF7E1"/>
          </a:solidFill>
          <a:ln>
            <a:solidFill>
              <a:srgbClr val="EEF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배차 알고리즘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CA60291D-427F-44FA-935A-804025AFEC14}"/>
              </a:ext>
            </a:extLst>
          </p:cNvPr>
          <p:cNvCxnSpPr>
            <a:cxnSpLocks/>
          </p:cNvCxnSpPr>
          <p:nvPr/>
        </p:nvCxnSpPr>
        <p:spPr>
          <a:xfrm rot="5400000">
            <a:off x="7095014" y="2296397"/>
            <a:ext cx="71974" cy="6988447"/>
          </a:xfrm>
          <a:prstGeom prst="bentConnector3">
            <a:avLst>
              <a:gd name="adj1" fmla="val 382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EA62BE5-CBC9-4840-8FA3-1309FEA5218E}"/>
              </a:ext>
            </a:extLst>
          </p:cNvPr>
          <p:cNvCxnSpPr>
            <a:cxnSpLocks/>
          </p:cNvCxnSpPr>
          <p:nvPr/>
        </p:nvCxnSpPr>
        <p:spPr>
          <a:xfrm flipV="1">
            <a:off x="6066347" y="5790619"/>
            <a:ext cx="0" cy="227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순서도: 자기 디스크 110">
            <a:extLst>
              <a:ext uri="{FF2B5EF4-FFF2-40B4-BE49-F238E27FC236}">
                <a16:creationId xmlns:a16="http://schemas.microsoft.com/office/drawing/2014/main" id="{C744F748-2A10-4439-919F-D7DEC89B8326}"/>
              </a:ext>
            </a:extLst>
          </p:cNvPr>
          <p:cNvSpPr/>
          <p:nvPr/>
        </p:nvSpPr>
        <p:spPr>
          <a:xfrm>
            <a:off x="3139440" y="2540161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운행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97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3CF4B5A-A0BB-42B4-9202-9827F8884430}"/>
              </a:ext>
            </a:extLst>
          </p:cNvPr>
          <p:cNvSpPr/>
          <p:nvPr/>
        </p:nvSpPr>
        <p:spPr>
          <a:xfrm>
            <a:off x="8095499" y="1815550"/>
            <a:ext cx="3078958" cy="4389091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4C821A5-F05C-480A-8BCF-F20A856B33C0}"/>
              </a:ext>
            </a:extLst>
          </p:cNvPr>
          <p:cNvSpPr/>
          <p:nvPr/>
        </p:nvSpPr>
        <p:spPr>
          <a:xfrm>
            <a:off x="4394097" y="1778288"/>
            <a:ext cx="3078958" cy="4389091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DB6CBB-1F79-49F5-84B3-B010AB551F18}"/>
              </a:ext>
            </a:extLst>
          </p:cNvPr>
          <p:cNvSpPr/>
          <p:nvPr/>
        </p:nvSpPr>
        <p:spPr>
          <a:xfrm>
            <a:off x="1059704" y="1778288"/>
            <a:ext cx="3078958" cy="4389091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1" y="179874"/>
            <a:ext cx="8412752" cy="1039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 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모듈 구상도</a:t>
            </a:r>
            <a:endParaRPr lang="en-US" altLang="ko-KR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6742D8A-66DC-419B-B098-7CA98DDE6B53}"/>
              </a:ext>
            </a:extLst>
          </p:cNvPr>
          <p:cNvSpPr/>
          <p:nvPr/>
        </p:nvSpPr>
        <p:spPr>
          <a:xfrm>
            <a:off x="1473427" y="2283964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Register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A94956-BD91-4C2C-848F-9025ABB97A77}"/>
              </a:ext>
            </a:extLst>
          </p:cNvPr>
          <p:cNvSpPr/>
          <p:nvPr/>
        </p:nvSpPr>
        <p:spPr>
          <a:xfrm>
            <a:off x="2742552" y="1913759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OCR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0AEA5E1-0395-4F61-B446-DC4BA907C2F8}"/>
              </a:ext>
            </a:extLst>
          </p:cNvPr>
          <p:cNvSpPr/>
          <p:nvPr/>
        </p:nvSpPr>
        <p:spPr>
          <a:xfrm>
            <a:off x="2824855" y="2872666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Login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BE48437-F0F4-4B43-9117-0EEF0098DF4A}"/>
              </a:ext>
            </a:extLst>
          </p:cNvPr>
          <p:cNvSpPr/>
          <p:nvPr/>
        </p:nvSpPr>
        <p:spPr>
          <a:xfrm>
            <a:off x="1400762" y="3839097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ApplyCall</a:t>
            </a:r>
            <a:endParaRPr lang="en-US" altLang="ko-KR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DBCEE16-7E4A-4E6D-9200-DEF73524B298}"/>
              </a:ext>
            </a:extLst>
          </p:cNvPr>
          <p:cNvSpPr/>
          <p:nvPr/>
        </p:nvSpPr>
        <p:spPr>
          <a:xfrm>
            <a:off x="2703877" y="4558354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GPS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D93447-E09C-4B86-B873-013A74C21389}"/>
              </a:ext>
            </a:extLst>
          </p:cNvPr>
          <p:cNvSpPr/>
          <p:nvPr/>
        </p:nvSpPr>
        <p:spPr>
          <a:xfrm>
            <a:off x="6293135" y="2602890"/>
            <a:ext cx="914399" cy="48150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Users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Storage</a:t>
            </a:r>
            <a:endParaRPr lang="ko-KR" altLang="en-US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CF829F-D193-4C34-9FAA-42E8558CF59F}"/>
              </a:ext>
            </a:extLst>
          </p:cNvPr>
          <p:cNvSpPr/>
          <p:nvPr/>
        </p:nvSpPr>
        <p:spPr>
          <a:xfrm>
            <a:off x="4670324" y="3634990"/>
            <a:ext cx="1056432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ClassifyCall</a:t>
            </a:r>
            <a:endParaRPr lang="en-US" altLang="ko-KR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2724367-9AD9-4D70-89E5-749C5D93C787}"/>
              </a:ext>
            </a:extLst>
          </p:cNvPr>
          <p:cNvSpPr/>
          <p:nvPr/>
        </p:nvSpPr>
        <p:spPr>
          <a:xfrm>
            <a:off x="4618614" y="2283964"/>
            <a:ext cx="1052077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ConfirmUser</a:t>
            </a:r>
            <a:endParaRPr lang="en-US" altLang="ko-KR" sz="1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42BBD86-8A08-4B1C-8A43-B3F34D440377}"/>
              </a:ext>
            </a:extLst>
          </p:cNvPr>
          <p:cNvSpPr/>
          <p:nvPr/>
        </p:nvSpPr>
        <p:spPr>
          <a:xfrm>
            <a:off x="6208866" y="3634990"/>
            <a:ext cx="914399" cy="48150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Calls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Storage</a:t>
            </a:r>
            <a:endParaRPr lang="ko-KR" altLang="en-US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1A5D1FC-29B9-4802-A319-DF189E76C402}"/>
              </a:ext>
            </a:extLst>
          </p:cNvPr>
          <p:cNvSpPr/>
          <p:nvPr/>
        </p:nvSpPr>
        <p:spPr>
          <a:xfrm>
            <a:off x="6293135" y="1949837"/>
            <a:ext cx="914399" cy="48150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Drivers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Storage</a:t>
            </a:r>
            <a:endParaRPr lang="ko-KR" altLang="en-US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3A25051-792A-496B-9077-C7F1D2A365DD}"/>
              </a:ext>
            </a:extLst>
          </p:cNvPr>
          <p:cNvSpPr/>
          <p:nvPr/>
        </p:nvSpPr>
        <p:spPr>
          <a:xfrm>
            <a:off x="8361151" y="2215034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Login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DC57FA9-5AAE-440A-9A25-9A8F31F61601}"/>
              </a:ext>
            </a:extLst>
          </p:cNvPr>
          <p:cNvSpPr/>
          <p:nvPr/>
        </p:nvSpPr>
        <p:spPr>
          <a:xfrm>
            <a:off x="8861049" y="2940040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Drive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A558DB-D0A0-4A46-A3E0-ED76B142CC6C}"/>
              </a:ext>
            </a:extLst>
          </p:cNvPr>
          <p:cNvSpPr/>
          <p:nvPr/>
        </p:nvSpPr>
        <p:spPr>
          <a:xfrm>
            <a:off x="10173397" y="2975103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Navigation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0EC8C2-B8AF-40EF-A7C8-62FCBF71A8EE}"/>
              </a:ext>
            </a:extLst>
          </p:cNvPr>
          <p:cNvSpPr/>
          <p:nvPr/>
        </p:nvSpPr>
        <p:spPr>
          <a:xfrm>
            <a:off x="10165703" y="3593496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GPS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3122C60-6146-4CAD-A9D8-FA270C9A89E3}"/>
              </a:ext>
            </a:extLst>
          </p:cNvPr>
          <p:cNvSpPr/>
          <p:nvPr/>
        </p:nvSpPr>
        <p:spPr>
          <a:xfrm>
            <a:off x="4677190" y="5591081"/>
            <a:ext cx="914399" cy="48150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Suggestions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Storage</a:t>
            </a:r>
            <a:endParaRPr lang="ko-KR" altLang="en-US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79DE648-11EB-46DB-8F0A-AA68A0D9299C}"/>
              </a:ext>
            </a:extLst>
          </p:cNvPr>
          <p:cNvSpPr/>
          <p:nvPr/>
        </p:nvSpPr>
        <p:spPr>
          <a:xfrm>
            <a:off x="8263380" y="5619569"/>
            <a:ext cx="914399" cy="48150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Suggestions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Storage</a:t>
            </a:r>
            <a:endParaRPr lang="ko-KR" altLang="en-US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94334A-667F-422F-A32A-885906AC642E}"/>
              </a:ext>
            </a:extLst>
          </p:cNvPr>
          <p:cNvSpPr/>
          <p:nvPr/>
        </p:nvSpPr>
        <p:spPr>
          <a:xfrm>
            <a:off x="8250318" y="3634990"/>
            <a:ext cx="914399" cy="48150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Calls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Storage</a:t>
            </a:r>
            <a:endParaRPr lang="ko-KR" altLang="en-US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60411D-DD1B-4635-8CE2-AC8314D76AE3}"/>
              </a:ext>
            </a:extLst>
          </p:cNvPr>
          <p:cNvCxnSpPr/>
          <p:nvPr/>
        </p:nvCxnSpPr>
        <p:spPr>
          <a:xfrm>
            <a:off x="723498" y="2524716"/>
            <a:ext cx="74992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FF29585-2944-45E4-AE7F-6C00DAC9F02D}"/>
              </a:ext>
            </a:extLst>
          </p:cNvPr>
          <p:cNvCxnSpPr/>
          <p:nvPr/>
        </p:nvCxnSpPr>
        <p:spPr>
          <a:xfrm>
            <a:off x="661725" y="4079849"/>
            <a:ext cx="74992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BA5F91E-AFAF-4C49-BC90-FBD3FD1E4469}"/>
              </a:ext>
            </a:extLst>
          </p:cNvPr>
          <p:cNvCxnSpPr>
            <a:cxnSpLocks/>
            <a:stCxn id="89" idx="3"/>
            <a:endCxn id="18" idx="1"/>
          </p:cNvCxnSpPr>
          <p:nvPr/>
        </p:nvCxnSpPr>
        <p:spPr>
          <a:xfrm>
            <a:off x="2315160" y="4796779"/>
            <a:ext cx="388717" cy="23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E42107D-A519-4941-B94E-67E6FC3D9D6C}"/>
              </a:ext>
            </a:extLst>
          </p:cNvPr>
          <p:cNvCxnSpPr>
            <a:cxnSpLocks/>
          </p:cNvCxnSpPr>
          <p:nvPr/>
        </p:nvCxnSpPr>
        <p:spPr>
          <a:xfrm flipV="1">
            <a:off x="2395294" y="2524716"/>
            <a:ext cx="2223320" cy="6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32A20D9-98F9-46BF-A3C1-115A16691E7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653975" y="2532525"/>
            <a:ext cx="639160" cy="3111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7259DE-36BA-4F22-8C8D-06FA24CAC95C}"/>
              </a:ext>
            </a:extLst>
          </p:cNvPr>
          <p:cNvCxnSpPr>
            <a:cxnSpLocks/>
            <a:stCxn id="19" idx="1"/>
            <a:endCxn id="15" idx="3"/>
          </p:cNvCxnSpPr>
          <p:nvPr/>
        </p:nvCxnSpPr>
        <p:spPr>
          <a:xfrm flipH="1">
            <a:off x="3739254" y="2843642"/>
            <a:ext cx="2553881" cy="26977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A3F78A7-8A1D-46BC-941D-42CEFBD157D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320459" y="3866514"/>
            <a:ext cx="2349865" cy="92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7089844-836E-40FD-92D7-83000EC65B2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728378" y="3871128"/>
            <a:ext cx="480488" cy="46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BF88B6-77F4-4E6A-A7A2-776899F1F85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106271" y="3875742"/>
            <a:ext cx="1144047" cy="49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02FCE7B-51B0-4C2D-B0FC-619C3683D92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207469" y="2190019"/>
            <a:ext cx="1153682" cy="2657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511F9-F50E-4AA3-996D-28AD0BA82307}"/>
              </a:ext>
            </a:extLst>
          </p:cNvPr>
          <p:cNvSpPr/>
          <p:nvPr/>
        </p:nvSpPr>
        <p:spPr>
          <a:xfrm>
            <a:off x="1411654" y="5571834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Suggestion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0B5BDB5-1FE6-4B7F-8AE2-F0726D0EAA07}"/>
              </a:ext>
            </a:extLst>
          </p:cNvPr>
          <p:cNvCxnSpPr/>
          <p:nvPr/>
        </p:nvCxnSpPr>
        <p:spPr>
          <a:xfrm>
            <a:off x="650832" y="5803951"/>
            <a:ext cx="74992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0E7F8AA-3B11-47F1-868C-280998C7F3B6}"/>
              </a:ext>
            </a:extLst>
          </p:cNvPr>
          <p:cNvCxnSpPr>
            <a:cxnSpLocks/>
          </p:cNvCxnSpPr>
          <p:nvPr/>
        </p:nvCxnSpPr>
        <p:spPr>
          <a:xfrm>
            <a:off x="2332021" y="5831833"/>
            <a:ext cx="2349865" cy="92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24B6A01-13A9-4139-A1DA-7CF73E207E38}"/>
              </a:ext>
            </a:extLst>
          </p:cNvPr>
          <p:cNvSpPr/>
          <p:nvPr/>
        </p:nvSpPr>
        <p:spPr>
          <a:xfrm>
            <a:off x="1406060" y="3171472"/>
            <a:ext cx="914399" cy="48150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Calls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Storage</a:t>
            </a:r>
            <a:endParaRPr lang="ko-KR" altLang="en-US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4D83F6-954C-4A0C-ACBF-67E68D1B969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387826" y="2154511"/>
            <a:ext cx="354726" cy="43329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FB9DAD1-B1AD-4736-833F-494626366D70}"/>
              </a:ext>
            </a:extLst>
          </p:cNvPr>
          <p:cNvSpPr/>
          <p:nvPr/>
        </p:nvSpPr>
        <p:spPr>
          <a:xfrm>
            <a:off x="1400761" y="4556027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Map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EAFECE4-A5D9-4AE4-85E0-77DEF227D4AC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9379591" y="3427558"/>
            <a:ext cx="786112" cy="4066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D48620F-0A4E-46A2-B6CC-27C094C7A6C4}"/>
              </a:ext>
            </a:extLst>
          </p:cNvPr>
          <p:cNvCxnSpPr>
            <a:cxnSpLocks/>
          </p:cNvCxnSpPr>
          <p:nvPr/>
        </p:nvCxnSpPr>
        <p:spPr>
          <a:xfrm>
            <a:off x="9786897" y="3215855"/>
            <a:ext cx="388717" cy="23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03F50E9-AD20-4DB8-8727-4162C77918F8}"/>
              </a:ext>
            </a:extLst>
          </p:cNvPr>
          <p:cNvSpPr/>
          <p:nvPr/>
        </p:nvSpPr>
        <p:spPr>
          <a:xfrm>
            <a:off x="8263380" y="4582084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ShowList</a:t>
            </a:r>
            <a:endParaRPr lang="en-US" altLang="ko-KR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607534F-025B-49FC-93D3-491466DA993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720580" y="4114609"/>
            <a:ext cx="0" cy="4674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F330D4F-9F6E-4BE6-8910-CE53ACD4D2A1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8720580" y="5063588"/>
            <a:ext cx="0" cy="5274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576B97F-E305-49DC-A653-442E17F3662E}"/>
              </a:ext>
            </a:extLst>
          </p:cNvPr>
          <p:cNvSpPr/>
          <p:nvPr/>
        </p:nvSpPr>
        <p:spPr>
          <a:xfrm>
            <a:off x="6088289" y="4619412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ShowList</a:t>
            </a:r>
            <a:endParaRPr lang="en-US" altLang="ko-KR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AA1CC6C-3243-42B8-98F9-4AA38603CE22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5591589" y="4860164"/>
            <a:ext cx="496700" cy="9536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00E4954-4F16-4C04-9159-06858A075EFD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6545489" y="4131862"/>
            <a:ext cx="97660" cy="4875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B0CBDFD-FE21-4CF9-8520-48BF151F03BC}"/>
              </a:ext>
            </a:extLst>
          </p:cNvPr>
          <p:cNvSpPr txBox="1"/>
          <p:nvPr/>
        </p:nvSpPr>
        <p:spPr>
          <a:xfrm>
            <a:off x="4618614" y="145769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Server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A5C05E-9509-4095-B0F6-D26D13A24197}"/>
              </a:ext>
            </a:extLst>
          </p:cNvPr>
          <p:cNvSpPr txBox="1"/>
          <p:nvPr/>
        </p:nvSpPr>
        <p:spPr>
          <a:xfrm>
            <a:off x="1311369" y="145094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User APP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5BED98-ED7F-4A2C-B03A-07D1938EF1C2}"/>
              </a:ext>
            </a:extLst>
          </p:cNvPr>
          <p:cNvSpPr txBox="1"/>
          <p:nvPr/>
        </p:nvSpPr>
        <p:spPr>
          <a:xfrm>
            <a:off x="8271785" y="149604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Driver APP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A84E580B-E772-47FE-BBE0-2D86740CF1F1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1879201" y="6030989"/>
            <a:ext cx="6841379" cy="70084"/>
          </a:xfrm>
          <a:prstGeom prst="bentConnector4">
            <a:avLst>
              <a:gd name="adj1" fmla="val -121"/>
              <a:gd name="adj2" fmla="val 328326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E85219-553A-472E-AA57-2EBB94BA9466}"/>
              </a:ext>
            </a:extLst>
          </p:cNvPr>
          <p:cNvGrpSpPr/>
          <p:nvPr/>
        </p:nvGrpSpPr>
        <p:grpSpPr>
          <a:xfrm>
            <a:off x="10630596" y="489771"/>
            <a:ext cx="1561404" cy="1177245"/>
            <a:chOff x="10630596" y="489771"/>
            <a:chExt cx="1561404" cy="1177245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A6A0768-4159-40C3-9B2E-7458BC609FB4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709471"/>
              <a:ext cx="28575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A62551E-5F62-4087-A97B-66F9B1A5B543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971661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E981CFE-48BB-465A-AD55-F5C7139757C9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1233851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8BDF7FC-4EA9-4B6A-B290-15E8BEB608E7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1496042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D658B9-9880-475F-94E9-ECCFB5B09898}"/>
                </a:ext>
              </a:extLst>
            </p:cNvPr>
            <p:cNvSpPr txBox="1"/>
            <p:nvPr/>
          </p:nvSpPr>
          <p:spPr>
            <a:xfrm>
              <a:off x="10950955" y="489771"/>
              <a:ext cx="1241045" cy="117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사용자 입력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외부 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API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이용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화면 동작 흐름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전송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수신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1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0" y="179874"/>
            <a:ext cx="7210969" cy="1039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 </a:t>
            </a:r>
            <a:r>
              <a:rPr lang="en-US" altLang="ko-KR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APP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BD2D0E-8078-45C5-9A0F-3A53B698E903}"/>
              </a:ext>
            </a:extLst>
          </p:cNvPr>
          <p:cNvSpPr/>
          <p:nvPr/>
        </p:nvSpPr>
        <p:spPr>
          <a:xfrm>
            <a:off x="1564115" y="1867276"/>
            <a:ext cx="3078958" cy="4389091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EE9AFF-77C2-4050-A0A2-7DA2BC07104E}"/>
              </a:ext>
            </a:extLst>
          </p:cNvPr>
          <p:cNvSpPr/>
          <p:nvPr/>
        </p:nvSpPr>
        <p:spPr>
          <a:xfrm>
            <a:off x="1977838" y="2372952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Register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986677-6D48-42B0-83A7-6A999057E8DC}"/>
              </a:ext>
            </a:extLst>
          </p:cNvPr>
          <p:cNvSpPr/>
          <p:nvPr/>
        </p:nvSpPr>
        <p:spPr>
          <a:xfrm>
            <a:off x="3246963" y="2002747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OCR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2F53B1-4788-43A5-8CC8-F8CFAB3AFA92}"/>
              </a:ext>
            </a:extLst>
          </p:cNvPr>
          <p:cNvSpPr/>
          <p:nvPr/>
        </p:nvSpPr>
        <p:spPr>
          <a:xfrm>
            <a:off x="3329266" y="2961654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Login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0C05D9-5BFA-4276-9CCD-4711977BB9F0}"/>
              </a:ext>
            </a:extLst>
          </p:cNvPr>
          <p:cNvSpPr/>
          <p:nvPr/>
        </p:nvSpPr>
        <p:spPr>
          <a:xfrm>
            <a:off x="1905173" y="3928085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ApplyCall</a:t>
            </a:r>
            <a:endParaRPr lang="en-US" altLang="ko-KR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0FDCD6-DA37-4091-9545-F36A6FC3253C}"/>
              </a:ext>
            </a:extLst>
          </p:cNvPr>
          <p:cNvSpPr/>
          <p:nvPr/>
        </p:nvSpPr>
        <p:spPr>
          <a:xfrm>
            <a:off x="3208288" y="4647342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GPS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DEEE09-0C07-423B-B8A2-4873CAE742C9}"/>
              </a:ext>
            </a:extLst>
          </p:cNvPr>
          <p:cNvCxnSpPr/>
          <p:nvPr/>
        </p:nvCxnSpPr>
        <p:spPr>
          <a:xfrm>
            <a:off x="1227909" y="2613704"/>
            <a:ext cx="74992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EE7B26-5F90-47B6-959F-6184C8E2BBB8}"/>
              </a:ext>
            </a:extLst>
          </p:cNvPr>
          <p:cNvCxnSpPr/>
          <p:nvPr/>
        </p:nvCxnSpPr>
        <p:spPr>
          <a:xfrm>
            <a:off x="1166136" y="4168837"/>
            <a:ext cx="74992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65F031-01A6-4F56-8771-DD96433AF45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19571" y="4885767"/>
            <a:ext cx="388717" cy="23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66FA7D-1C43-4F5A-A831-906EB30957B6}"/>
              </a:ext>
            </a:extLst>
          </p:cNvPr>
          <p:cNvSpPr/>
          <p:nvPr/>
        </p:nvSpPr>
        <p:spPr>
          <a:xfrm>
            <a:off x="1916065" y="5660822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Suggestion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AC8E6C-C8FE-464D-92FF-F2C85AF7A516}"/>
              </a:ext>
            </a:extLst>
          </p:cNvPr>
          <p:cNvCxnSpPr/>
          <p:nvPr/>
        </p:nvCxnSpPr>
        <p:spPr>
          <a:xfrm>
            <a:off x="1155243" y="5892939"/>
            <a:ext cx="74992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F524B7C-A65B-454F-8270-50394EAFC7DB}"/>
              </a:ext>
            </a:extLst>
          </p:cNvPr>
          <p:cNvSpPr/>
          <p:nvPr/>
        </p:nvSpPr>
        <p:spPr>
          <a:xfrm>
            <a:off x="1910471" y="3260460"/>
            <a:ext cx="914399" cy="48150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Calls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Storage</a:t>
            </a:r>
            <a:endParaRPr lang="ko-KR" altLang="en-US" sz="10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443873-0660-4A79-A209-020F931FA10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892237" y="2243499"/>
            <a:ext cx="354726" cy="43329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A187837-BB91-40F8-84B4-4971C8467BB0}"/>
              </a:ext>
            </a:extLst>
          </p:cNvPr>
          <p:cNvSpPr/>
          <p:nvPr/>
        </p:nvSpPr>
        <p:spPr>
          <a:xfrm>
            <a:off x="1905172" y="4645015"/>
            <a:ext cx="914399" cy="4815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Map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Class</a:t>
            </a:r>
            <a:endParaRPr lang="ko-KR" altLang="en-US" sz="105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011B8-06B5-4ECF-BD74-584F0A6FEF78}"/>
              </a:ext>
            </a:extLst>
          </p:cNvPr>
          <p:cNvSpPr txBox="1"/>
          <p:nvPr/>
        </p:nvSpPr>
        <p:spPr>
          <a:xfrm>
            <a:off x="4995023" y="1938792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Register Class :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회원의 정보를 서버에 등록 함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D0898-38C2-4A36-8C46-4FD14A69742D}"/>
              </a:ext>
            </a:extLst>
          </p:cNvPr>
          <p:cNvSpPr txBox="1"/>
          <p:nvPr/>
        </p:nvSpPr>
        <p:spPr>
          <a:xfrm>
            <a:off x="4995023" y="2429268"/>
            <a:ext cx="5203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OCR Class :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Tesseract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이용해 카메라로 복지카드의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   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개인정보를 문자 데이터화 시킴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1CD642-7271-440D-B6AA-303068F4BD4C}"/>
              </a:ext>
            </a:extLst>
          </p:cNvPr>
          <p:cNvSpPr txBox="1"/>
          <p:nvPr/>
        </p:nvSpPr>
        <p:spPr>
          <a:xfrm>
            <a:off x="4995023" y="3196743"/>
            <a:ext cx="5136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Login Class :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서버에서 계정을 등록을 확인하고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인증을 받음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B9F9A3-FBA3-47A1-BDD9-F2DB8737F22F}"/>
              </a:ext>
            </a:extLst>
          </p:cNvPr>
          <p:cNvSpPr txBox="1"/>
          <p:nvPr/>
        </p:nvSpPr>
        <p:spPr>
          <a:xfrm>
            <a:off x="4995023" y="3964218"/>
            <a:ext cx="5307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ApplyCall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Class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콜을 신청하기 위한 상세정보들을 입력하고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          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데이터를 전달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7B3B7-FDA6-4F17-9DFA-4D6A4E5F910A}"/>
              </a:ext>
            </a:extLst>
          </p:cNvPr>
          <p:cNvSpPr txBox="1"/>
          <p:nvPr/>
        </p:nvSpPr>
        <p:spPr>
          <a:xfrm>
            <a:off x="4995023" y="4731693"/>
            <a:ext cx="5798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 Class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GoogleMap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API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이용해 지도를 이용하며 콜 신청과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   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기사위치추적시 사용됨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20A256-86AC-40B0-B68D-224ADA39C445}"/>
              </a:ext>
            </a:extLst>
          </p:cNvPr>
          <p:cNvSpPr txBox="1"/>
          <p:nvPr/>
        </p:nvSpPr>
        <p:spPr>
          <a:xfrm>
            <a:off x="4995023" y="5776166"/>
            <a:ext cx="5843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Suggestion Class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입력한 건의사항을 분류해 서버로 보냄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E7BEF4B-19B9-4C9D-AD8A-327B99A70E9B}"/>
              </a:ext>
            </a:extLst>
          </p:cNvPr>
          <p:cNvCxnSpPr>
            <a:cxnSpLocks/>
          </p:cNvCxnSpPr>
          <p:nvPr/>
        </p:nvCxnSpPr>
        <p:spPr>
          <a:xfrm flipV="1">
            <a:off x="4161362" y="2235875"/>
            <a:ext cx="69109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14DCC7A-14AC-4E7F-A05E-AFA742709B55}"/>
              </a:ext>
            </a:extLst>
          </p:cNvPr>
          <p:cNvCxnSpPr>
            <a:cxnSpLocks/>
          </p:cNvCxnSpPr>
          <p:nvPr/>
        </p:nvCxnSpPr>
        <p:spPr>
          <a:xfrm flipV="1">
            <a:off x="4255558" y="3202405"/>
            <a:ext cx="69109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39888E-EBA8-460F-9D7C-322EA0B5242D}"/>
              </a:ext>
            </a:extLst>
          </p:cNvPr>
          <p:cNvCxnSpPr>
            <a:cxnSpLocks/>
          </p:cNvCxnSpPr>
          <p:nvPr/>
        </p:nvCxnSpPr>
        <p:spPr>
          <a:xfrm flipH="1">
            <a:off x="4122687" y="4885767"/>
            <a:ext cx="82397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C36BB61-4947-4BE9-B323-6E6739ED640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367671" y="3741964"/>
            <a:ext cx="0" cy="1566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A77899E-414C-4321-9933-6E4C7F475AB6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2362372" y="4409589"/>
            <a:ext cx="1" cy="2354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0E5C584-231D-438F-9AA1-8EFCE76EE472}"/>
              </a:ext>
            </a:extLst>
          </p:cNvPr>
          <p:cNvSpPr txBox="1"/>
          <p:nvPr/>
        </p:nvSpPr>
        <p:spPr>
          <a:xfrm>
            <a:off x="1728223" y="157692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User APP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05509E-C391-4CD4-905E-806488506CBF}"/>
              </a:ext>
            </a:extLst>
          </p:cNvPr>
          <p:cNvGrpSpPr/>
          <p:nvPr/>
        </p:nvGrpSpPr>
        <p:grpSpPr>
          <a:xfrm>
            <a:off x="10630596" y="489771"/>
            <a:ext cx="1561404" cy="1177245"/>
            <a:chOff x="10630596" y="489771"/>
            <a:chExt cx="1561404" cy="1177245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EA3778C-E334-4FE2-A0AA-2321C10F9DD7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709471"/>
              <a:ext cx="28575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9E4376E-B10B-4BE0-BADF-4D00E3C70394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971661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CF6615-BA12-4594-AEC9-0B72A77F92A4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1233851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CDFF746-4957-4FEB-A433-93AB22E69ED0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1496042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F900C4-BC13-4D65-9BC5-CA809E2BBD45}"/>
                </a:ext>
              </a:extLst>
            </p:cNvPr>
            <p:cNvSpPr txBox="1"/>
            <p:nvPr/>
          </p:nvSpPr>
          <p:spPr>
            <a:xfrm>
              <a:off x="10950955" y="489771"/>
              <a:ext cx="1241045" cy="117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사용자 입력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외부 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API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이용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화면 동작 흐름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전송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수신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02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0" y="179874"/>
            <a:ext cx="7237095" cy="1039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User APP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E82EAD-1E14-4CF5-8270-C5E5FD60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1094380"/>
            <a:ext cx="4019354" cy="5017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B2FCEF-78D6-4B38-BC96-CD3B9D9519BC}"/>
              </a:ext>
            </a:extLst>
          </p:cNvPr>
          <p:cNvSpPr txBox="1"/>
          <p:nvPr/>
        </p:nvSpPr>
        <p:spPr>
          <a:xfrm>
            <a:off x="480580" y="1752600"/>
            <a:ext cx="69717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OCR Class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doOcr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메소드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Tesseract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이용해 저장된 한국어 훈련데이터로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문자를 인식하는 메소드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OCR Class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fix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메소드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인식률이 높지 않을 점을 보완하기 위해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일반적인 수정들을 진행하는 메소드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00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0" y="179874"/>
            <a:ext cx="7237095" cy="1039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Server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011B8-06B5-4ECF-BD74-584F0A6FEF78}"/>
              </a:ext>
            </a:extLst>
          </p:cNvPr>
          <p:cNvSpPr txBox="1"/>
          <p:nvPr/>
        </p:nvSpPr>
        <p:spPr>
          <a:xfrm>
            <a:off x="4929309" y="1943970"/>
            <a:ext cx="657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ConfirmUser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Class :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회원가입신청을 한 고객들의 정보를 보여주고 승인을 함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D0898-38C2-4A36-8C46-4FD14A69742D}"/>
              </a:ext>
            </a:extLst>
          </p:cNvPr>
          <p:cNvSpPr txBox="1"/>
          <p:nvPr/>
        </p:nvSpPr>
        <p:spPr>
          <a:xfrm>
            <a:off x="4929309" y="2544093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Classify Class 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회원이 신청한 콜의 종류와 휠체어 여부를 따져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        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분류하고 각 기사에게 배정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1CD642-7271-440D-B6AA-303068F4BD4C}"/>
              </a:ext>
            </a:extLst>
          </p:cNvPr>
          <p:cNvSpPr txBox="1"/>
          <p:nvPr/>
        </p:nvSpPr>
        <p:spPr>
          <a:xfrm>
            <a:off x="4929309" y="3390437"/>
            <a:ext cx="5586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ShowList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Class : 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가져온 내용을 간추려 리스트로 보여줌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B9F9A3-FBA3-47A1-BDD9-F2DB8737F22F}"/>
              </a:ext>
            </a:extLst>
          </p:cNvPr>
          <p:cNvSpPr txBox="1"/>
          <p:nvPr/>
        </p:nvSpPr>
        <p:spPr>
          <a:xfrm>
            <a:off x="4929309" y="3990560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Drivers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Storage 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기사님들의 계정을 저장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47FFD7-4CAF-4D14-B551-F5AC184C6346}"/>
              </a:ext>
            </a:extLst>
          </p:cNvPr>
          <p:cNvSpPr txBox="1"/>
          <p:nvPr/>
        </p:nvSpPr>
        <p:spPr>
          <a:xfrm>
            <a:off x="4929309" y="4590682"/>
            <a:ext cx="4192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Users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Storage 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사용자들의 계정을 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895C6A-6B5B-4C59-AAB7-F0DCF300EFB3}"/>
              </a:ext>
            </a:extLst>
          </p:cNvPr>
          <p:cNvSpPr txBox="1"/>
          <p:nvPr/>
        </p:nvSpPr>
        <p:spPr>
          <a:xfrm>
            <a:off x="4929309" y="5190805"/>
            <a:ext cx="585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Calls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Storage 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신청한 콜들을 저장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종류별로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table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다름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EB2BA0-E16D-44F1-B36F-A5672F3ABBEC}"/>
              </a:ext>
            </a:extLst>
          </p:cNvPr>
          <p:cNvSpPr txBox="1"/>
          <p:nvPr/>
        </p:nvSpPr>
        <p:spPr>
          <a:xfrm>
            <a:off x="4929309" y="5790926"/>
            <a:ext cx="44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Suggestions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Storage 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건의 내용을 저장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356F1F-D6F7-41DB-A273-072D8948C6F5}"/>
              </a:ext>
            </a:extLst>
          </p:cNvPr>
          <p:cNvGrpSpPr/>
          <p:nvPr/>
        </p:nvGrpSpPr>
        <p:grpSpPr>
          <a:xfrm>
            <a:off x="1033612" y="1557022"/>
            <a:ext cx="3724474" cy="4723109"/>
            <a:chOff x="1109637" y="1435654"/>
            <a:chExt cx="3724474" cy="4723109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00D1F5E-5E37-4184-94AD-F0BCFF9B5A1D}"/>
                </a:ext>
              </a:extLst>
            </p:cNvPr>
            <p:cNvSpPr/>
            <p:nvPr/>
          </p:nvSpPr>
          <p:spPr>
            <a:xfrm>
              <a:off x="1469176" y="1769672"/>
              <a:ext cx="3078958" cy="4389091"/>
            </a:xfrm>
            <a:prstGeom prst="roundRect">
              <a:avLst>
                <a:gd name="adj" fmla="val 8882"/>
              </a:avLst>
            </a:prstGeom>
            <a:solidFill>
              <a:srgbClr val="E0E0E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D432003-7BA0-4128-9816-5B84A5385710}"/>
                </a:ext>
              </a:extLst>
            </p:cNvPr>
            <p:cNvSpPr/>
            <p:nvPr/>
          </p:nvSpPr>
          <p:spPr>
            <a:xfrm>
              <a:off x="3368214" y="2594274"/>
              <a:ext cx="914399" cy="48150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Users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Storage</a:t>
              </a:r>
              <a:endPara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AF9C5C1-8B09-4FA7-89EB-960CA90E56C3}"/>
                </a:ext>
              </a:extLst>
            </p:cNvPr>
            <p:cNvSpPr/>
            <p:nvPr/>
          </p:nvSpPr>
          <p:spPr>
            <a:xfrm>
              <a:off x="1745403" y="3626374"/>
              <a:ext cx="1056432" cy="4815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ClassifyCall</a:t>
              </a:r>
              <a:endPara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Class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44DC2A5E-20A7-4CBB-80CA-0DC450DC0B70}"/>
                </a:ext>
              </a:extLst>
            </p:cNvPr>
            <p:cNvSpPr/>
            <p:nvPr/>
          </p:nvSpPr>
          <p:spPr>
            <a:xfrm>
              <a:off x="1693693" y="2275348"/>
              <a:ext cx="1052077" cy="4815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ConfirmUser</a:t>
              </a:r>
              <a:endPara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Class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E3E8201-47E2-434E-9B82-DFD8ACE47303}"/>
                </a:ext>
              </a:extLst>
            </p:cNvPr>
            <p:cNvSpPr/>
            <p:nvPr/>
          </p:nvSpPr>
          <p:spPr>
            <a:xfrm>
              <a:off x="3283945" y="3626374"/>
              <a:ext cx="914399" cy="48150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Calls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Storage</a:t>
              </a:r>
              <a:endPara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0A51AD9-B241-4C3C-8CA3-07BA7B2261B0}"/>
                </a:ext>
              </a:extLst>
            </p:cNvPr>
            <p:cNvSpPr/>
            <p:nvPr/>
          </p:nvSpPr>
          <p:spPr>
            <a:xfrm>
              <a:off x="3368214" y="1941221"/>
              <a:ext cx="914399" cy="48150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Drivers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Storage</a:t>
              </a:r>
              <a:endPara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438C47-47C3-43AC-ACC3-6E8FC93C8BF6}"/>
                </a:ext>
              </a:extLst>
            </p:cNvPr>
            <p:cNvSpPr/>
            <p:nvPr/>
          </p:nvSpPr>
          <p:spPr>
            <a:xfrm>
              <a:off x="1752269" y="5582465"/>
              <a:ext cx="914399" cy="48150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Suggestions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Storage</a:t>
              </a:r>
              <a:endPara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0217285-6C75-41B2-ABD6-E3A5BF42FA53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2729054" y="2523909"/>
              <a:ext cx="639160" cy="31111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42A7531-3EC6-4FDD-A271-1E63BC61BCF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2803457" y="3862512"/>
              <a:ext cx="480488" cy="461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DC3CD6B-1458-494A-82A6-057E48299189}"/>
                </a:ext>
              </a:extLst>
            </p:cNvPr>
            <p:cNvSpPr/>
            <p:nvPr/>
          </p:nvSpPr>
          <p:spPr>
            <a:xfrm>
              <a:off x="3163368" y="4610796"/>
              <a:ext cx="914399" cy="4815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ShowList</a:t>
              </a:r>
              <a:endPara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Class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6D764A-4AB1-4B8C-A755-698187CA3BE8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666668" y="4851548"/>
              <a:ext cx="496700" cy="9536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BDF646D-F363-4F95-A652-CC71490211B9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620568" y="4123246"/>
              <a:ext cx="97660" cy="48755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14DCC7A-14AC-4E7F-A05E-AFA742709B55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37" y="2867015"/>
              <a:ext cx="2258577" cy="2565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92FF82D-FDA8-4983-BDE9-ABE8B97550AA}"/>
                </a:ext>
              </a:extLst>
            </p:cNvPr>
            <p:cNvCxnSpPr>
              <a:cxnSpLocks/>
            </p:cNvCxnSpPr>
            <p:nvPr/>
          </p:nvCxnSpPr>
          <p:spPr>
            <a:xfrm>
              <a:off x="4283631" y="2175370"/>
              <a:ext cx="532259" cy="405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039888E-EBA8-460F-9D7C-322EA0B5242D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37" y="3872108"/>
              <a:ext cx="635767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3CA16D8-0E07-433E-9D12-0B69A8D5D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37" y="5891408"/>
              <a:ext cx="635767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E0957E5-CE41-48ED-B867-5B7F96F15C7D}"/>
                </a:ext>
              </a:extLst>
            </p:cNvPr>
            <p:cNvCxnSpPr>
              <a:cxnSpLocks/>
            </p:cNvCxnSpPr>
            <p:nvPr/>
          </p:nvCxnSpPr>
          <p:spPr>
            <a:xfrm>
              <a:off x="4198344" y="3862511"/>
              <a:ext cx="635767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D4BF52-981C-4C28-8FD3-6FBE1ED463BF}"/>
                </a:ext>
              </a:extLst>
            </p:cNvPr>
            <p:cNvSpPr txBox="1"/>
            <p:nvPr/>
          </p:nvSpPr>
          <p:spPr>
            <a:xfrm>
              <a:off x="1619845" y="143565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Server</a:t>
              </a:r>
              <a:endPara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3771A5-1E0C-4434-8A28-B3B8D5DD9328}"/>
              </a:ext>
            </a:extLst>
          </p:cNvPr>
          <p:cNvGrpSpPr/>
          <p:nvPr/>
        </p:nvGrpSpPr>
        <p:grpSpPr>
          <a:xfrm>
            <a:off x="10630596" y="489771"/>
            <a:ext cx="1561404" cy="1177245"/>
            <a:chOff x="10630596" y="489771"/>
            <a:chExt cx="1561404" cy="1177245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A67F313-CBCC-4759-BE0A-64FFC9007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709471"/>
              <a:ext cx="28575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0E318C6-237E-454E-A80D-3F80AB2A5482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971661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CB79123-7CD5-4DA8-A7D3-44B2861FFC0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1233851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7D1B7616-7AEF-4BD4-B393-1C68F7BAF3DE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1496042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6330B24-1EDA-45FE-8F8F-DCABF1571A0C}"/>
                </a:ext>
              </a:extLst>
            </p:cNvPr>
            <p:cNvSpPr txBox="1"/>
            <p:nvPr/>
          </p:nvSpPr>
          <p:spPr>
            <a:xfrm>
              <a:off x="10950955" y="489771"/>
              <a:ext cx="1241045" cy="117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사용자 입력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외부 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API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이용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화면 동작 흐름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전송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수신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68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0" y="179874"/>
            <a:ext cx="7298055" cy="1039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Driver APP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011B8-06B5-4ECF-BD74-584F0A6FEF78}"/>
              </a:ext>
            </a:extLst>
          </p:cNvPr>
          <p:cNvSpPr txBox="1"/>
          <p:nvPr/>
        </p:nvSpPr>
        <p:spPr>
          <a:xfrm>
            <a:off x="4823667" y="1903829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Login Class : :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서버에서 계정을 등록을 확인하고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인증을 받음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D0898-38C2-4A36-8C46-4FD14A69742D}"/>
              </a:ext>
            </a:extLst>
          </p:cNvPr>
          <p:cNvSpPr txBox="1"/>
          <p:nvPr/>
        </p:nvSpPr>
        <p:spPr>
          <a:xfrm>
            <a:off x="4823667" y="2544988"/>
            <a:ext cx="6490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Drive Class 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운행 사용자의 정보를 확인하고 도착 알림을 고객에게 보냄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1CD642-7271-440D-B6AA-303068F4BD4C}"/>
              </a:ext>
            </a:extLst>
          </p:cNvPr>
          <p:cNvSpPr txBox="1"/>
          <p:nvPr/>
        </p:nvSpPr>
        <p:spPr>
          <a:xfrm>
            <a:off x="4823667" y="3186147"/>
            <a:ext cx="609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Navigation Class :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카카오네비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사용해 운행 중 네비게이션을 지원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895C6A-6B5B-4C59-AAB7-F0DCF300EFB3}"/>
              </a:ext>
            </a:extLst>
          </p:cNvPr>
          <p:cNvSpPr txBox="1"/>
          <p:nvPr/>
        </p:nvSpPr>
        <p:spPr>
          <a:xfrm>
            <a:off x="4823667" y="5109624"/>
            <a:ext cx="3911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Calls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Storage 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자신이 배정받은 콜들을 저장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EB2BA0-E16D-44F1-B36F-A5672F3ABBEC}"/>
              </a:ext>
            </a:extLst>
          </p:cNvPr>
          <p:cNvSpPr txBox="1"/>
          <p:nvPr/>
        </p:nvSpPr>
        <p:spPr>
          <a:xfrm>
            <a:off x="4823667" y="5750785"/>
            <a:ext cx="44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Suggestions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Storage 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건의 내용을 저장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74FC8E-67D7-4F95-A185-6D7B79217159}"/>
              </a:ext>
            </a:extLst>
          </p:cNvPr>
          <p:cNvSpPr txBox="1"/>
          <p:nvPr/>
        </p:nvSpPr>
        <p:spPr>
          <a:xfrm>
            <a:off x="4823667" y="3827306"/>
            <a:ext cx="589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GPS Class 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운행시 사용을 위한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GPS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설정과 위치를 사용자에게 보냄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79D073-FCCD-4B7B-A6E0-2D75D5C54656}"/>
              </a:ext>
            </a:extLst>
          </p:cNvPr>
          <p:cNvSpPr txBox="1"/>
          <p:nvPr/>
        </p:nvSpPr>
        <p:spPr>
          <a:xfrm>
            <a:off x="4823667" y="4468465"/>
            <a:ext cx="5586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ShowList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Class : 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가져온 내용을 간추려 리스트로 보여줌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095249-B687-408B-A48A-C7A2759E6972}"/>
              </a:ext>
            </a:extLst>
          </p:cNvPr>
          <p:cNvGrpSpPr/>
          <p:nvPr/>
        </p:nvGrpSpPr>
        <p:grpSpPr>
          <a:xfrm>
            <a:off x="1189230" y="1519667"/>
            <a:ext cx="3496163" cy="4697814"/>
            <a:chOff x="572023" y="1406167"/>
            <a:chExt cx="3496163" cy="4697814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6C741D3-5FC6-4A9A-8053-A4C8A344EE4B}"/>
                </a:ext>
              </a:extLst>
            </p:cNvPr>
            <p:cNvSpPr/>
            <p:nvPr/>
          </p:nvSpPr>
          <p:spPr>
            <a:xfrm>
              <a:off x="989228" y="1714890"/>
              <a:ext cx="3078958" cy="4389091"/>
            </a:xfrm>
            <a:prstGeom prst="roundRect">
              <a:avLst>
                <a:gd name="adj" fmla="val 8882"/>
              </a:avLst>
            </a:prstGeom>
            <a:solidFill>
              <a:srgbClr val="E0E0E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4A80D2E1-C492-418A-92D1-27DD06851038}"/>
                </a:ext>
              </a:extLst>
            </p:cNvPr>
            <p:cNvSpPr/>
            <p:nvPr/>
          </p:nvSpPr>
          <p:spPr>
            <a:xfrm>
              <a:off x="1254880" y="2114374"/>
              <a:ext cx="914399" cy="4815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Login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Class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BE9E2337-D081-40E8-B2BA-BE071DADD90E}"/>
                </a:ext>
              </a:extLst>
            </p:cNvPr>
            <p:cNvSpPr/>
            <p:nvPr/>
          </p:nvSpPr>
          <p:spPr>
            <a:xfrm>
              <a:off x="1754778" y="2839380"/>
              <a:ext cx="914399" cy="4815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Drive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Class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BE35D9E-F983-4FB7-90DA-01EB56B12828}"/>
                </a:ext>
              </a:extLst>
            </p:cNvPr>
            <p:cNvSpPr/>
            <p:nvPr/>
          </p:nvSpPr>
          <p:spPr>
            <a:xfrm>
              <a:off x="3067126" y="2874443"/>
              <a:ext cx="914399" cy="4815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Navigation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Class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C1FA425-ABB3-4E65-9C57-76A85E3572FE}"/>
                </a:ext>
              </a:extLst>
            </p:cNvPr>
            <p:cNvSpPr/>
            <p:nvPr/>
          </p:nvSpPr>
          <p:spPr>
            <a:xfrm>
              <a:off x="3059432" y="3492836"/>
              <a:ext cx="914399" cy="4815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GPS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Class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76CB14D0-AC2A-449E-9D50-72EC920C1C58}"/>
                </a:ext>
              </a:extLst>
            </p:cNvPr>
            <p:cNvSpPr/>
            <p:nvPr/>
          </p:nvSpPr>
          <p:spPr>
            <a:xfrm>
              <a:off x="1157109" y="5518909"/>
              <a:ext cx="914399" cy="48150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Suggestions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Storage</a:t>
              </a:r>
              <a:endPara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0471B89-1DB9-4695-861D-1D3240EBB0EC}"/>
                </a:ext>
              </a:extLst>
            </p:cNvPr>
            <p:cNvSpPr/>
            <p:nvPr/>
          </p:nvSpPr>
          <p:spPr>
            <a:xfrm>
              <a:off x="1144047" y="3534330"/>
              <a:ext cx="914399" cy="48150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Calls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Storage</a:t>
              </a:r>
              <a:endPara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A527CCF-575A-4DD8-AFA5-C5F2E59FBF9D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572023" y="3775082"/>
              <a:ext cx="57202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01D5C4F9-F34C-4216-975D-1862016CE2B2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572023" y="2355126"/>
              <a:ext cx="682857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50F3866-EA19-4CB5-B224-64DC54325DBC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 flipV="1">
              <a:off x="2273320" y="3326898"/>
              <a:ext cx="786112" cy="40669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AFBE875F-D548-4C5B-AB1D-0AF4E0C5C2D5}"/>
                </a:ext>
              </a:extLst>
            </p:cNvPr>
            <p:cNvCxnSpPr>
              <a:cxnSpLocks/>
            </p:cNvCxnSpPr>
            <p:nvPr/>
          </p:nvCxnSpPr>
          <p:spPr>
            <a:xfrm>
              <a:off x="572023" y="5765127"/>
              <a:ext cx="575752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1D54D064-A3E4-4E2D-8760-6EFB194444AE}"/>
                </a:ext>
              </a:extLst>
            </p:cNvPr>
            <p:cNvCxnSpPr>
              <a:cxnSpLocks/>
            </p:cNvCxnSpPr>
            <p:nvPr/>
          </p:nvCxnSpPr>
          <p:spPr>
            <a:xfrm>
              <a:off x="2680626" y="3115195"/>
              <a:ext cx="388717" cy="232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8F88481-8EDA-4C1C-B4D1-CDD55DA2985D}"/>
                </a:ext>
              </a:extLst>
            </p:cNvPr>
            <p:cNvSpPr/>
            <p:nvPr/>
          </p:nvSpPr>
          <p:spPr>
            <a:xfrm>
              <a:off x="1157109" y="4481424"/>
              <a:ext cx="914399" cy="4815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ShowList</a:t>
              </a:r>
              <a:endPara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Class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A20B5C5-7CA6-4102-A076-95DF74745118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1614309" y="4013949"/>
              <a:ext cx="0" cy="46747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8A521A84-A32E-49B5-A22E-30FEB6B45ED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1614309" y="4962928"/>
              <a:ext cx="0" cy="52749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01BF9-B62F-4E1D-A57A-92F1752A733A}"/>
                </a:ext>
              </a:extLst>
            </p:cNvPr>
            <p:cNvSpPr txBox="1"/>
            <p:nvPr/>
          </p:nvSpPr>
          <p:spPr>
            <a:xfrm>
              <a:off x="1157109" y="1406167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Driver APP</a:t>
              </a:r>
              <a:endPara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1DFD93-D182-40A9-8FF8-EB84B13BA0A0}"/>
              </a:ext>
            </a:extLst>
          </p:cNvPr>
          <p:cNvGrpSpPr/>
          <p:nvPr/>
        </p:nvGrpSpPr>
        <p:grpSpPr>
          <a:xfrm>
            <a:off x="10630596" y="489771"/>
            <a:ext cx="1561404" cy="1177245"/>
            <a:chOff x="10630596" y="489771"/>
            <a:chExt cx="1561404" cy="1177245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AB19AC7-3A87-4024-8608-0D1B7DC81A7A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709471"/>
              <a:ext cx="28575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2A10A4D-9619-4DC5-AC05-B327896A7124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971661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2FD5125-A670-4FB8-9330-6677178E74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1233851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D9FFB48-52D3-4B60-BB09-E23ADA234509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596" y="1496042"/>
              <a:ext cx="285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242AEF-A51C-4A75-AC63-D37BAF98D2BC}"/>
                </a:ext>
              </a:extLst>
            </p:cNvPr>
            <p:cNvSpPr txBox="1"/>
            <p:nvPr/>
          </p:nvSpPr>
          <p:spPr>
            <a:xfrm>
              <a:off x="10950955" y="489771"/>
              <a:ext cx="1241045" cy="117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사용자 입력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외부 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API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이용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화면 동작 흐름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전송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수신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60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0" y="179874"/>
            <a:ext cx="7237095" cy="1039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Driver APP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2C5638-91CD-40EA-8BD2-C60CF1F25F2F}"/>
              </a:ext>
            </a:extLst>
          </p:cNvPr>
          <p:cNvSpPr/>
          <p:nvPr/>
        </p:nvSpPr>
        <p:spPr>
          <a:xfrm>
            <a:off x="1562062" y="2072639"/>
            <a:ext cx="1419498" cy="418219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대기승객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C0111D-3857-4C36-9188-7283F48FB4C3}"/>
              </a:ext>
            </a:extLst>
          </p:cNvPr>
          <p:cNvSpPr/>
          <p:nvPr/>
        </p:nvSpPr>
        <p:spPr>
          <a:xfrm>
            <a:off x="362387" y="3341786"/>
            <a:ext cx="3818848" cy="418219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ListView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+= get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wheelchair_table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2DD35-9642-447D-B50D-243F95C22B7B}"/>
              </a:ext>
            </a:extLst>
          </p:cNvPr>
          <p:cNvSpPr/>
          <p:nvPr/>
        </p:nvSpPr>
        <p:spPr>
          <a:xfrm>
            <a:off x="362387" y="4661199"/>
            <a:ext cx="3818848" cy="418219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ListView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+= get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normal_table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9711DF-DBA5-4C8E-AEDB-70C607168BFE}"/>
              </a:ext>
            </a:extLst>
          </p:cNvPr>
          <p:cNvSpPr/>
          <p:nvPr/>
        </p:nvSpPr>
        <p:spPr>
          <a:xfrm>
            <a:off x="4785220" y="5795252"/>
            <a:ext cx="1334657" cy="418219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Show()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A1E22E-046B-4F06-9F3E-36175728C359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2271811" y="2490858"/>
            <a:ext cx="0" cy="8509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288373-91D3-449C-B049-F8ACC942C508}"/>
              </a:ext>
            </a:extLst>
          </p:cNvPr>
          <p:cNvCxnSpPr/>
          <p:nvPr/>
        </p:nvCxnSpPr>
        <p:spPr>
          <a:xfrm>
            <a:off x="2271811" y="3760005"/>
            <a:ext cx="0" cy="8509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0D0AC1-5497-47DE-89F5-427F3E45A31D}"/>
              </a:ext>
            </a:extLst>
          </p:cNvPr>
          <p:cNvGrpSpPr/>
          <p:nvPr/>
        </p:nvGrpSpPr>
        <p:grpSpPr>
          <a:xfrm>
            <a:off x="4970349" y="2031311"/>
            <a:ext cx="3818848" cy="3009311"/>
            <a:chOff x="6494346" y="1893029"/>
            <a:chExt cx="3818848" cy="30093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D7CAAC-F2F0-46E7-B9BA-052446293C37}"/>
                </a:ext>
              </a:extLst>
            </p:cNvPr>
            <p:cNvSpPr/>
            <p:nvPr/>
          </p:nvSpPr>
          <p:spPr>
            <a:xfrm>
              <a:off x="7694021" y="1893029"/>
              <a:ext cx="1419498" cy="418219"/>
            </a:xfrm>
            <a:prstGeom prst="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승객의 소리</a:t>
              </a:r>
            </a:p>
          </p:txBody>
        </p:sp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113A26B6-9DCB-42D2-A33C-FD2E339DAA4D}"/>
                </a:ext>
              </a:extLst>
            </p:cNvPr>
            <p:cNvSpPr/>
            <p:nvPr/>
          </p:nvSpPr>
          <p:spPr>
            <a:xfrm>
              <a:off x="7428410" y="2992011"/>
              <a:ext cx="1950720" cy="796473"/>
            </a:xfrm>
            <a:prstGeom prst="diamond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문자건의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27D085-59E7-4F9A-A254-9613F0C791FD}"/>
                </a:ext>
              </a:extLst>
            </p:cNvPr>
            <p:cNvSpPr/>
            <p:nvPr/>
          </p:nvSpPr>
          <p:spPr>
            <a:xfrm>
              <a:off x="6494346" y="4484121"/>
              <a:ext cx="3818848" cy="418219"/>
            </a:xfrm>
            <a:prstGeom prst="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ListView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+= </a:t>
              </a:r>
              <a:r>
                <a:rPr lang="en-US" altLang="ko-KR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getChar_suggestion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0618223-DEAF-4F0A-8089-055B2D7F3472}"/>
                </a:ext>
              </a:extLst>
            </p:cNvPr>
            <p:cNvCxnSpPr>
              <a:cxnSpLocks/>
            </p:cNvCxnSpPr>
            <p:nvPr/>
          </p:nvCxnSpPr>
          <p:spPr>
            <a:xfrm>
              <a:off x="8403770" y="2307978"/>
              <a:ext cx="0" cy="6840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97DCF26-842C-4CC2-82B7-FA96E8B48CF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31" y="3794286"/>
              <a:ext cx="0" cy="6840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FF9AA0A-78F6-4BA8-89EC-0AAF7AE5EF2E}"/>
              </a:ext>
            </a:extLst>
          </p:cNvPr>
          <p:cNvCxnSpPr>
            <a:cxnSpLocks/>
            <a:stCxn id="4" idx="3"/>
            <a:endCxn id="43" idx="0"/>
          </p:cNvCxnSpPr>
          <p:nvPr/>
        </p:nvCxnSpPr>
        <p:spPr>
          <a:xfrm>
            <a:off x="7855133" y="3528530"/>
            <a:ext cx="2637639" cy="100878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666EFC9-AB47-4E8E-998E-58010B62A40B}"/>
              </a:ext>
            </a:extLst>
          </p:cNvPr>
          <p:cNvCxnSpPr>
            <a:cxnSpLocks/>
          </p:cNvCxnSpPr>
          <p:nvPr/>
        </p:nvCxnSpPr>
        <p:spPr>
          <a:xfrm>
            <a:off x="2271811" y="5086029"/>
            <a:ext cx="2467756" cy="918333"/>
          </a:xfrm>
          <a:prstGeom prst="bentConnector3">
            <a:avLst>
              <a:gd name="adj1" fmla="val 24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24476DF-9DC4-40F4-B76D-B6237809E8E6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rot="5400000">
            <a:off x="6017955" y="5142544"/>
            <a:ext cx="963740" cy="75989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5E568A-1CC7-44FF-9988-9FB74D770FD0}"/>
              </a:ext>
            </a:extLst>
          </p:cNvPr>
          <p:cNvCxnSpPr>
            <a:cxnSpLocks/>
          </p:cNvCxnSpPr>
          <p:nvPr/>
        </p:nvCxnSpPr>
        <p:spPr>
          <a:xfrm>
            <a:off x="6879773" y="6013071"/>
            <a:ext cx="3612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4651CA-1502-43A1-820C-16DCFFFD4564}"/>
              </a:ext>
            </a:extLst>
          </p:cNvPr>
          <p:cNvSpPr/>
          <p:nvPr/>
        </p:nvSpPr>
        <p:spPr>
          <a:xfrm>
            <a:off x="8950304" y="4537310"/>
            <a:ext cx="3084936" cy="588403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ListView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+= </a:t>
            </a:r>
          </a:p>
          <a:p>
            <a:pPr algn="ctr"/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makeIcon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 +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getVoice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082572-3227-4335-880E-239632820E0C}"/>
              </a:ext>
            </a:extLst>
          </p:cNvPr>
          <p:cNvCxnSpPr>
            <a:stCxn id="43" idx="2"/>
          </p:cNvCxnSpPr>
          <p:nvPr/>
        </p:nvCxnSpPr>
        <p:spPr>
          <a:xfrm>
            <a:off x="10492772" y="5125713"/>
            <a:ext cx="0" cy="8786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1FE7556-57A7-47A5-910C-25029E0300DD}"/>
              </a:ext>
            </a:extLst>
          </p:cNvPr>
          <p:cNvSpPr txBox="1"/>
          <p:nvPr/>
        </p:nvSpPr>
        <p:spPr>
          <a:xfrm>
            <a:off x="6606941" y="386964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6F065-5054-41E7-B5F2-76A34DEC5AD5}"/>
              </a:ext>
            </a:extLst>
          </p:cNvPr>
          <p:cNvSpPr txBox="1"/>
          <p:nvPr/>
        </p:nvSpPr>
        <p:spPr>
          <a:xfrm>
            <a:off x="7855133" y="325436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n: </a:t>
            </a:r>
            <a:r>
              <a:rPr lang="ko-KR" altLang="en-US" sz="1400" dirty="0"/>
              <a:t>보이스 건의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1EBFD7-32C7-408D-BADC-06F25EE52ED0}"/>
              </a:ext>
            </a:extLst>
          </p:cNvPr>
          <p:cNvSpPr txBox="1"/>
          <p:nvPr/>
        </p:nvSpPr>
        <p:spPr>
          <a:xfrm>
            <a:off x="513806" y="1486263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ShowList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Class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4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0346CE-2049-43A3-8572-82F88AACCF0E}"/>
              </a:ext>
            </a:extLst>
          </p:cNvPr>
          <p:cNvGrpSpPr/>
          <p:nvPr/>
        </p:nvGrpSpPr>
        <p:grpSpPr>
          <a:xfrm>
            <a:off x="163181" y="1374149"/>
            <a:ext cx="3128791" cy="4995671"/>
            <a:chOff x="366523" y="1390793"/>
            <a:chExt cx="3128791" cy="4995671"/>
          </a:xfrm>
        </p:grpSpPr>
        <p:pic>
          <p:nvPicPr>
            <p:cNvPr id="57" name="그래픽 56" descr="스마트폰">
              <a:extLst>
                <a:ext uri="{FF2B5EF4-FFF2-40B4-BE49-F238E27FC236}">
                  <a16:creationId xmlns:a16="http://schemas.microsoft.com/office/drawing/2014/main" id="{6BE8306F-7BAE-433E-B17A-8A0E245D9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66523" y="1390793"/>
              <a:ext cx="3128791" cy="4995671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54C75D4-6C41-4B75-83CB-1C40C470E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836" y="2205472"/>
              <a:ext cx="2060684" cy="3565268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76B48-52B5-4FF9-965A-228BA9AF63A3}"/>
              </a:ext>
            </a:extLst>
          </p:cNvPr>
          <p:cNvGrpSpPr/>
          <p:nvPr/>
        </p:nvGrpSpPr>
        <p:grpSpPr>
          <a:xfrm>
            <a:off x="3017320" y="1374149"/>
            <a:ext cx="3128791" cy="4995671"/>
            <a:chOff x="3164322" y="1374149"/>
            <a:chExt cx="3128791" cy="4995671"/>
          </a:xfrm>
        </p:grpSpPr>
        <p:pic>
          <p:nvPicPr>
            <p:cNvPr id="59" name="그래픽 58" descr="스마트폰">
              <a:extLst>
                <a:ext uri="{FF2B5EF4-FFF2-40B4-BE49-F238E27FC236}">
                  <a16:creationId xmlns:a16="http://schemas.microsoft.com/office/drawing/2014/main" id="{F98AF2A8-CB8E-482D-864B-2CBBBAAC1E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164322" y="1374149"/>
              <a:ext cx="3128791" cy="4995671"/>
            </a:xfrm>
            <a:prstGeom prst="rect">
              <a:avLst/>
            </a:prstGeom>
          </p:spPr>
        </p:pic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903B655-93FE-4001-994C-17C6BB0D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23" t="22168" r="38263" b="22731"/>
            <a:stretch/>
          </p:blipFill>
          <p:spPr>
            <a:xfrm>
              <a:off x="3707116" y="2205472"/>
              <a:ext cx="2060684" cy="3565268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E909ED-539D-4ECB-89DF-1B636C91E865}"/>
              </a:ext>
            </a:extLst>
          </p:cNvPr>
          <p:cNvGrpSpPr/>
          <p:nvPr/>
        </p:nvGrpSpPr>
        <p:grpSpPr>
          <a:xfrm>
            <a:off x="5871459" y="1374149"/>
            <a:ext cx="3128791" cy="4995671"/>
            <a:chOff x="5871459" y="1374149"/>
            <a:chExt cx="3128791" cy="499567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229E057-BFDB-4C41-8E63-497BFB1D1966}"/>
                </a:ext>
              </a:extLst>
            </p:cNvPr>
            <p:cNvGrpSpPr/>
            <p:nvPr/>
          </p:nvGrpSpPr>
          <p:grpSpPr>
            <a:xfrm>
              <a:off x="5871459" y="1374149"/>
              <a:ext cx="3128791" cy="4995671"/>
              <a:chOff x="3164322" y="1374149"/>
              <a:chExt cx="3128791" cy="4995671"/>
            </a:xfrm>
          </p:grpSpPr>
          <p:pic>
            <p:nvPicPr>
              <p:cNvPr id="14" name="그래픽 13" descr="스마트폰">
                <a:extLst>
                  <a:ext uri="{FF2B5EF4-FFF2-40B4-BE49-F238E27FC236}">
                    <a16:creationId xmlns:a16="http://schemas.microsoft.com/office/drawing/2014/main" id="{E7DDBEEC-32F5-4EF7-A7F8-5B522EDD28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8363" r="18203"/>
              <a:stretch/>
            </p:blipFill>
            <p:spPr>
              <a:xfrm>
                <a:off x="3164322" y="1374149"/>
                <a:ext cx="3128791" cy="4995671"/>
              </a:xfrm>
              <a:prstGeom prst="rect">
                <a:avLst/>
              </a:prstGeom>
            </p:spPr>
          </p:pic>
          <p:pic>
            <p:nvPicPr>
              <p:cNvPr id="15" name="그림 1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6BA49622-CE02-494D-BC72-3A2FF45A7B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23" t="22168" r="38263" b="22731"/>
              <a:stretch/>
            </p:blipFill>
            <p:spPr>
              <a:xfrm>
                <a:off x="3707116" y="2205472"/>
                <a:ext cx="2060684" cy="3565268"/>
              </a:xfrm>
              <a:prstGeom prst="rect">
                <a:avLst/>
              </a:prstGeom>
            </p:spPr>
          </p:pic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6DD017E-1438-4E54-A34D-9C60BFD02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079"/>
            <a:stretch/>
          </p:blipFill>
          <p:spPr>
            <a:xfrm>
              <a:off x="6414253" y="2205472"/>
              <a:ext cx="2060684" cy="360244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72E976-83F5-40AF-8B96-8A4EC0B74705}"/>
              </a:ext>
            </a:extLst>
          </p:cNvPr>
          <p:cNvGrpSpPr/>
          <p:nvPr/>
        </p:nvGrpSpPr>
        <p:grpSpPr>
          <a:xfrm>
            <a:off x="8729792" y="1374149"/>
            <a:ext cx="3128791" cy="4995671"/>
            <a:chOff x="8729792" y="1374149"/>
            <a:chExt cx="3128791" cy="49956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768FE0-E1F4-49D9-B783-29B0D5E032A1}"/>
                </a:ext>
              </a:extLst>
            </p:cNvPr>
            <p:cNvGrpSpPr/>
            <p:nvPr/>
          </p:nvGrpSpPr>
          <p:grpSpPr>
            <a:xfrm>
              <a:off x="8729792" y="1374149"/>
              <a:ext cx="3128791" cy="4995671"/>
              <a:chOff x="3164322" y="1374149"/>
              <a:chExt cx="3128791" cy="4995671"/>
            </a:xfrm>
          </p:grpSpPr>
          <p:pic>
            <p:nvPicPr>
              <p:cNvPr id="18" name="그래픽 17" descr="스마트폰">
                <a:extLst>
                  <a:ext uri="{FF2B5EF4-FFF2-40B4-BE49-F238E27FC236}">
                    <a16:creationId xmlns:a16="http://schemas.microsoft.com/office/drawing/2014/main" id="{DF735B05-73A1-4E42-A2C6-87CBAD1E29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8363" r="18203"/>
              <a:stretch/>
            </p:blipFill>
            <p:spPr>
              <a:xfrm>
                <a:off x="3164322" y="1374149"/>
                <a:ext cx="3128791" cy="4995671"/>
              </a:xfrm>
              <a:prstGeom prst="rect">
                <a:avLst/>
              </a:prstGeom>
            </p:spPr>
          </p:pic>
          <p:pic>
            <p:nvPicPr>
              <p:cNvPr id="19" name="그림 1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CDC702AC-02A5-41CF-B4D2-018AB0B654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23" t="22168" r="38263" b="22731"/>
              <a:stretch/>
            </p:blipFill>
            <p:spPr>
              <a:xfrm>
                <a:off x="3707116" y="2205472"/>
                <a:ext cx="2060684" cy="3565268"/>
              </a:xfrm>
              <a:prstGeom prst="rect">
                <a:avLst/>
              </a:prstGeom>
            </p:spPr>
          </p:pic>
        </p:grpSp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3B7AEB8-DA01-4D3B-BE90-B9CBBF418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59" t="22167" r="44468" b="22828"/>
            <a:stretch/>
          </p:blipFill>
          <p:spPr>
            <a:xfrm>
              <a:off x="9331285" y="2205471"/>
              <a:ext cx="1958275" cy="356526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D1CA901-73DB-4819-8F52-7B6EF073A4B6}"/>
              </a:ext>
            </a:extLst>
          </p:cNvPr>
          <p:cNvSpPr txBox="1"/>
          <p:nvPr/>
        </p:nvSpPr>
        <p:spPr>
          <a:xfrm>
            <a:off x="8474937" y="988685"/>
            <a:ext cx="327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사용자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ver</a:t>
            </a:r>
            <a:r>
              <a:rPr lang="en-US" altLang="ko-KR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프로토타입</a:t>
            </a:r>
            <a:endParaRPr lang="en-US" altLang="ko-KR" sz="2400" b="1" i="1" u="sng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3D72E-CA5E-4E6F-89BB-0A9046C0BFF2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0E886E-480E-4367-8B7A-5BAC942A4F66}"/>
              </a:ext>
            </a:extLst>
          </p:cNvPr>
          <p:cNvSpPr/>
          <p:nvPr/>
        </p:nvSpPr>
        <p:spPr>
          <a:xfrm>
            <a:off x="1244070" y="2362200"/>
            <a:ext cx="80772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향해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EECED5-8156-4051-B1AE-F93AF2149CD0}"/>
              </a:ext>
            </a:extLst>
          </p:cNvPr>
          <p:cNvSpPr/>
          <p:nvPr/>
        </p:nvSpPr>
        <p:spPr>
          <a:xfrm>
            <a:off x="4175759" y="2362200"/>
            <a:ext cx="80772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향해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CE28D3-AD3A-4748-8C8D-7BBED5FD1DD6}"/>
              </a:ext>
            </a:extLst>
          </p:cNvPr>
          <p:cNvSpPr/>
          <p:nvPr/>
        </p:nvSpPr>
        <p:spPr>
          <a:xfrm>
            <a:off x="7031994" y="2232141"/>
            <a:ext cx="80772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향해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C3F58E-8A25-4BA3-96F8-8AC1DDE40FAE}"/>
              </a:ext>
            </a:extLst>
          </p:cNvPr>
          <p:cNvSpPr/>
          <p:nvPr/>
        </p:nvSpPr>
        <p:spPr>
          <a:xfrm>
            <a:off x="9890327" y="2362200"/>
            <a:ext cx="80772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향해</a:t>
            </a:r>
          </a:p>
        </p:txBody>
      </p:sp>
    </p:spTree>
    <p:extLst>
      <p:ext uri="{BB962C8B-B14F-4D97-AF65-F5344CB8AC3E}">
        <p14:creationId xmlns:p14="http://schemas.microsoft.com/office/powerpoint/2010/main" val="409845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" y="2113115"/>
            <a:ext cx="9575798" cy="1267428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34126"/>
              </p:ext>
            </p:extLst>
          </p:nvPr>
        </p:nvGraphicFramePr>
        <p:xfrm>
          <a:off x="999832" y="2278054"/>
          <a:ext cx="8448972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2243">
                  <a:extLst>
                    <a:ext uri="{9D8B030D-6E8A-4147-A177-3AD203B41FA5}">
                      <a16:colId xmlns:a16="http://schemas.microsoft.com/office/drawing/2014/main" val="1995452041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종합 설계 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시스템 수행 시나리오</a:t>
                      </a:r>
                      <a:endParaRPr lang="en-US" altLang="ko-KR" sz="1300" b="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시스템 구성도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시스템 모듈 상세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016736-1E2C-49FC-9451-74B82F82FB85}"/>
              </a:ext>
            </a:extLst>
          </p:cNvPr>
          <p:cNvSpPr/>
          <p:nvPr/>
        </p:nvSpPr>
        <p:spPr>
          <a:xfrm>
            <a:off x="3323771" y="3589021"/>
            <a:ext cx="8868229" cy="1267428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713D38-898F-4132-B4DF-C873B4D5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52067"/>
              </p:ext>
            </p:extLst>
          </p:nvPr>
        </p:nvGraphicFramePr>
        <p:xfrm>
          <a:off x="3639910" y="3753960"/>
          <a:ext cx="7855856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개발 환경 및 개발 방법</a:t>
                      </a:r>
                      <a:endParaRPr lang="en-US" altLang="ko-KR" sz="1300" b="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업무 분담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종합 설계 수행 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필요 기술 및 참고 문헌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18D95B-D4BE-4295-BA00-72D34478F398}"/>
              </a:ext>
            </a:extLst>
          </p:cNvPr>
          <p:cNvSpPr/>
          <p:nvPr/>
        </p:nvSpPr>
        <p:spPr>
          <a:xfrm>
            <a:off x="5527226" y="194671"/>
            <a:ext cx="113754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목 차</a:t>
            </a:r>
            <a:endParaRPr lang="en-US" altLang="ko-KR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221CD-F42E-45F9-A58B-1A57884EC3F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0F71FA-DE58-4163-B46A-1E13F2986173}"/>
              </a:ext>
            </a:extLst>
          </p:cNvPr>
          <p:cNvGrpSpPr/>
          <p:nvPr/>
        </p:nvGrpSpPr>
        <p:grpSpPr>
          <a:xfrm>
            <a:off x="1220800" y="1357502"/>
            <a:ext cx="3128791" cy="4995671"/>
            <a:chOff x="1474188" y="1357504"/>
            <a:chExt cx="3128791" cy="49956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0346CE-2049-43A3-8572-82F88AACCF0E}"/>
                </a:ext>
              </a:extLst>
            </p:cNvPr>
            <p:cNvGrpSpPr/>
            <p:nvPr/>
          </p:nvGrpSpPr>
          <p:grpSpPr>
            <a:xfrm>
              <a:off x="1474188" y="1357504"/>
              <a:ext cx="3128791" cy="4995671"/>
              <a:chOff x="366523" y="1390793"/>
              <a:chExt cx="3128791" cy="4995671"/>
            </a:xfrm>
          </p:grpSpPr>
          <p:pic>
            <p:nvPicPr>
              <p:cNvPr id="57" name="그래픽 56" descr="스마트폰">
                <a:extLst>
                  <a:ext uri="{FF2B5EF4-FFF2-40B4-BE49-F238E27FC236}">
                    <a16:creationId xmlns:a16="http://schemas.microsoft.com/office/drawing/2014/main" id="{6BE8306F-7BAE-433E-B17A-8A0E245D94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8363" r="18203"/>
              <a:stretch/>
            </p:blipFill>
            <p:spPr>
              <a:xfrm>
                <a:off x="366523" y="1390793"/>
                <a:ext cx="3128791" cy="4995671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F54C75D4-6C41-4B75-83CB-1C40C470E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836" y="2205472"/>
                <a:ext cx="2060684" cy="3565268"/>
              </a:xfrm>
              <a:prstGeom prst="rect">
                <a:avLst/>
              </a:prstGeom>
            </p:spPr>
          </p:pic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4F47A15-C275-46EB-A593-382B0DB8D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475" t="23936" r="43615" b="22731"/>
            <a:stretch/>
          </p:blipFill>
          <p:spPr>
            <a:xfrm>
              <a:off x="1946785" y="2126016"/>
              <a:ext cx="2183595" cy="365760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1F4DDE-089E-4081-954D-9B0511D01C82}"/>
              </a:ext>
            </a:extLst>
          </p:cNvPr>
          <p:cNvGrpSpPr/>
          <p:nvPr/>
        </p:nvGrpSpPr>
        <p:grpSpPr>
          <a:xfrm>
            <a:off x="4485018" y="1357501"/>
            <a:ext cx="3128791" cy="4995671"/>
            <a:chOff x="4788429" y="1357503"/>
            <a:chExt cx="3128791" cy="4995671"/>
          </a:xfrm>
        </p:grpSpPr>
        <p:pic>
          <p:nvPicPr>
            <p:cNvPr id="22" name="그래픽 21" descr="스마트폰">
              <a:extLst>
                <a:ext uri="{FF2B5EF4-FFF2-40B4-BE49-F238E27FC236}">
                  <a16:creationId xmlns:a16="http://schemas.microsoft.com/office/drawing/2014/main" id="{A8960642-8245-4B76-942C-D019E785A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4788429" y="1357503"/>
              <a:ext cx="3128791" cy="499567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FB4C26C-B7A4-4B1F-A0DA-D61795A84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754" t="24330" r="43615" b="22892"/>
            <a:stretch/>
          </p:blipFill>
          <p:spPr>
            <a:xfrm>
              <a:off x="5270180" y="2163634"/>
              <a:ext cx="2165288" cy="361998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01805E-6A3E-49F6-AEDE-75AA1F9789A9}"/>
              </a:ext>
            </a:extLst>
          </p:cNvPr>
          <p:cNvGrpSpPr/>
          <p:nvPr/>
        </p:nvGrpSpPr>
        <p:grpSpPr>
          <a:xfrm>
            <a:off x="7842409" y="1357501"/>
            <a:ext cx="3128791" cy="4995671"/>
            <a:chOff x="7842409" y="1357502"/>
            <a:chExt cx="3128791" cy="4995671"/>
          </a:xfrm>
        </p:grpSpPr>
        <p:pic>
          <p:nvPicPr>
            <p:cNvPr id="23" name="그래픽 22" descr="스마트폰">
              <a:extLst>
                <a:ext uri="{FF2B5EF4-FFF2-40B4-BE49-F238E27FC236}">
                  <a16:creationId xmlns:a16="http://schemas.microsoft.com/office/drawing/2014/main" id="{1D160261-2A04-44DF-A184-E538B4629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7842409" y="1357502"/>
              <a:ext cx="3128791" cy="499567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57CC495-19C0-4812-AAF5-A4C46FAD1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7766" t="23936" r="43890" b="22732"/>
            <a:stretch/>
          </p:blipFill>
          <p:spPr>
            <a:xfrm>
              <a:off x="8299609" y="2126014"/>
              <a:ext cx="2236423" cy="365760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CBD4C24-1D17-47C2-A15D-0DC0224179D3}"/>
              </a:ext>
            </a:extLst>
          </p:cNvPr>
          <p:cNvSpPr txBox="1"/>
          <p:nvPr/>
        </p:nvSpPr>
        <p:spPr>
          <a:xfrm>
            <a:off x="8585201" y="1049260"/>
            <a:ext cx="3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기사님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ver</a:t>
            </a:r>
            <a:r>
              <a:rPr lang="en-US" altLang="ko-KR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프로토타입</a:t>
            </a:r>
            <a:endParaRPr lang="en-US" altLang="ko-KR" sz="2400" b="1" i="1" u="sng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0E2B1-3C5C-489D-A52E-3C9A48001E4D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</p:spTree>
    <p:extLst>
      <p:ext uri="{BB962C8B-B14F-4D97-AF65-F5344CB8AC3E}">
        <p14:creationId xmlns:p14="http://schemas.microsoft.com/office/powerpoint/2010/main" val="43582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E1DBF97-0609-45C2-A43B-BC4476EB7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65691"/>
              </p:ext>
            </p:extLst>
          </p:nvPr>
        </p:nvGraphicFramePr>
        <p:xfrm>
          <a:off x="1744337" y="2248258"/>
          <a:ext cx="8703325" cy="377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Platform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Android Studio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Program Language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Java, JSP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13276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Version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21 (Android 5.0 Lollipop)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8442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API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Google Map, </a:t>
                      </a:r>
                      <a:r>
                        <a:rPr lang="en-US" altLang="ko-KR" sz="1200" dirty="0" err="1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Kakao</a:t>
                      </a: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Navi, Tesseract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Server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Amazon Web Service, Tomcat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23216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DataBase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MySQL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E24FED-8E30-4922-BED5-97640178B4F0}"/>
              </a:ext>
            </a:extLst>
          </p:cNvPr>
          <p:cNvSpPr txBox="1"/>
          <p:nvPr/>
        </p:nvSpPr>
        <p:spPr>
          <a:xfrm>
            <a:off x="4485149" y="1516171"/>
            <a:ext cx="322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Development Environment</a:t>
            </a:r>
            <a:endParaRPr lang="ko-KR" altLang="en-US" dirty="0">
              <a:solidFill>
                <a:srgbClr val="D79F03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6AA11-7D28-4D69-A374-A642F95942FB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및 개발방법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397CA-5212-4059-9F86-32007189562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CF99FB-5E4B-4BE8-AB57-02FC2160D5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>
            <a:off x="3986504" y="1316436"/>
            <a:ext cx="509662" cy="3844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6D559A-D074-42F1-8260-AC9B3203BA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 flipH="1" flipV="1">
            <a:off x="7605695" y="1713789"/>
            <a:ext cx="509662" cy="3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92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432380-56EC-472D-BCBA-587A40747122}"/>
              </a:ext>
            </a:extLst>
          </p:cNvPr>
          <p:cNvSpPr/>
          <p:nvPr/>
        </p:nvSpPr>
        <p:spPr>
          <a:xfrm>
            <a:off x="8127997" y="3267417"/>
            <a:ext cx="3472089" cy="2841284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77F6D2-B30C-4AD6-8909-2D63B1C7C8D5}"/>
              </a:ext>
            </a:extLst>
          </p:cNvPr>
          <p:cNvSpPr/>
          <p:nvPr/>
        </p:nvSpPr>
        <p:spPr>
          <a:xfrm>
            <a:off x="4359954" y="3267417"/>
            <a:ext cx="3472089" cy="2841284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FB5D8F-1DF8-49B6-AB4A-E67484E05218}"/>
              </a:ext>
            </a:extLst>
          </p:cNvPr>
          <p:cNvSpPr/>
          <p:nvPr/>
        </p:nvSpPr>
        <p:spPr>
          <a:xfrm>
            <a:off x="591911" y="3267417"/>
            <a:ext cx="3472089" cy="2841284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0744E0-0F86-449F-830F-C9B85BB714EF}"/>
              </a:ext>
            </a:extLst>
          </p:cNvPr>
          <p:cNvSpPr/>
          <p:nvPr/>
        </p:nvSpPr>
        <p:spPr>
          <a:xfrm>
            <a:off x="1689100" y="1498600"/>
            <a:ext cx="8813800" cy="1270000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실시간으로 사용자에게 </a:t>
            </a:r>
            <a:r>
              <a:rPr lang="ko-KR" altLang="en-US" sz="1600" b="1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대기 순번</a:t>
            </a:r>
            <a:r>
              <a:rPr lang="ko-KR" altLang="en-US" sz="16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을 명확히 제공하며</a:t>
            </a:r>
            <a:r>
              <a:rPr lang="en-US" altLang="ko-KR" sz="16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차량 위치 정보 시스템</a:t>
            </a:r>
            <a:r>
              <a:rPr lang="ko-KR" altLang="en-US" sz="16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을 제공해 예약 관리를 최적화하는 서비스 제작을 목표로 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21154-EE43-4A34-9F85-08D634DD3607}"/>
              </a:ext>
            </a:extLst>
          </p:cNvPr>
          <p:cNvSpPr txBox="1"/>
          <p:nvPr/>
        </p:nvSpPr>
        <p:spPr>
          <a:xfrm>
            <a:off x="1024570" y="3121222"/>
            <a:ext cx="2610056" cy="338554"/>
          </a:xfrm>
          <a:prstGeom prst="rect">
            <a:avLst/>
          </a:prstGeom>
          <a:solidFill>
            <a:srgbClr val="F3B4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1) 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예약서비스 최적화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B51D4-BB1D-455C-B11D-67000CDB4664}"/>
              </a:ext>
            </a:extLst>
          </p:cNvPr>
          <p:cNvSpPr txBox="1"/>
          <p:nvPr/>
        </p:nvSpPr>
        <p:spPr>
          <a:xfrm>
            <a:off x="4717795" y="3121222"/>
            <a:ext cx="2756410" cy="338554"/>
          </a:xfrm>
          <a:prstGeom prst="rect">
            <a:avLst/>
          </a:prstGeom>
          <a:solidFill>
            <a:srgbClr val="F3B4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2) 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복지카드 인식 기술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0C05C-FCB3-4660-BEA5-E58D61B957CC}"/>
              </a:ext>
            </a:extLst>
          </p:cNvPr>
          <p:cNvSpPr txBox="1"/>
          <p:nvPr/>
        </p:nvSpPr>
        <p:spPr>
          <a:xfrm>
            <a:off x="8590159" y="3121222"/>
            <a:ext cx="2542476" cy="338554"/>
          </a:xfrm>
          <a:prstGeom prst="rect">
            <a:avLst/>
          </a:prstGeom>
          <a:solidFill>
            <a:srgbClr val="F3B4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3) 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보이스 건의사항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3E452-8AFC-47D4-B9B7-0A1B000D245D}"/>
              </a:ext>
            </a:extLst>
          </p:cNvPr>
          <p:cNvSpPr txBox="1"/>
          <p:nvPr/>
        </p:nvSpPr>
        <p:spPr>
          <a:xfrm>
            <a:off x="4501373" y="3717605"/>
            <a:ext cx="3189249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현재 전화와 사진을 이용하는 회원가입시스템은 장애인과 관리자 모두에게 비효율적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OCR</a:t>
            </a:r>
            <a:r>
              <a:rPr lang="ko-KR" altLang="en-US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기술을 이용해 복지카드의 개인정보를 즉각 디지털화 시켜 편리성을 높임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10CEC-0E3C-4F23-9A30-9C6C4D2C0917}"/>
              </a:ext>
            </a:extLst>
          </p:cNvPr>
          <p:cNvSpPr txBox="1"/>
          <p:nvPr/>
        </p:nvSpPr>
        <p:spPr>
          <a:xfrm>
            <a:off x="733330" y="3685333"/>
            <a:ext cx="3189249" cy="214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장애등급 폐지로 인해 휠체어사용 장애인의 택시 이용률 저하</a:t>
            </a:r>
            <a:r>
              <a:rPr lang="en-US" altLang="ko-KR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 </a:t>
            </a:r>
            <a:r>
              <a:rPr lang="ko-KR" altLang="en-US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휠체어사용 장애인에게 우선순위를 부여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이용자들의 준비시간 부족호소를 위해 출발을 미리 알리고 현재 위치를 </a:t>
            </a:r>
            <a:r>
              <a:rPr lang="en-US" altLang="ko-KR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GPS</a:t>
            </a:r>
            <a:r>
              <a:rPr lang="ko-KR" altLang="en-US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로 확인 가능한 서비스 제공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64A55-0764-4657-8DF9-73F116E554D0}"/>
              </a:ext>
            </a:extLst>
          </p:cNvPr>
          <p:cNvSpPr txBox="1"/>
          <p:nvPr/>
        </p:nvSpPr>
        <p:spPr>
          <a:xfrm>
            <a:off x="8277923" y="3642087"/>
            <a:ext cx="3189249" cy="214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택시기사의 불친절함이나 폭력사건이 끊임없이 나타나지만 신고나 건의가 번거로움</a:t>
            </a:r>
            <a:r>
              <a:rPr lang="en-US" altLang="ko-KR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 </a:t>
            </a:r>
            <a:r>
              <a:rPr lang="ko-KR" altLang="en-US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사용자들이 기사님에게 건의할 수 있는 서비스 제공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자판이용이 불편한 장애인을 위한 보이스 건의사항 서비스 제공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3DDD23-0D93-4727-9B40-8082DE08C7A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및 개발방법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D248D-65B3-494A-B83E-16D30BFD59D5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0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3F7C3C-9123-4FD9-83AD-B916531AD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49044"/>
              </p:ext>
            </p:extLst>
          </p:nvPr>
        </p:nvGraphicFramePr>
        <p:xfrm>
          <a:off x="1609725" y="1323191"/>
          <a:ext cx="8810625" cy="496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116818361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4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최수인 </a:t>
                      </a: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4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채윤원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4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자료 수집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OCR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기술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안드로이드와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AWS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구축 자료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음성 전송 서비스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카카오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네비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구글맵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조사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안드로이드와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MySQL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자료 조사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앱 최신 디자인 동향 조사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설계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전체적인 코드 틀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이용자 버전 앱 코드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서버 연동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Front-end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기사 버전 앱 코드 설계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데이터베이스 연동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테이블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048447"/>
                  </a:ext>
                </a:extLst>
              </a:tr>
              <a:tr h="12460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구현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OCR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이용한 이용자 회원가입 기능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음성 전송 시스템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앱 내부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GPS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탑재 기능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AWS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이용한 서버 구축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외부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구현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MySQL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이용한 데이터베이스 연동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전체 애플리케이션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디자인 구현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테스트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애플리케이션 작동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통신 테스트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통합 테스트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유지보수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02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EAA2AB9-F0A5-49D8-A98D-D2CA0978A911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업무 분담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2F8B2-0578-4E49-AF29-72895DF99251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9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24173-608A-419B-986D-72F18AFB85FE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수행일정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9AC61-CC14-4D24-BE50-6FBAA78414F8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60C16E-AAB2-4574-9830-6507F5A37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51723"/>
              </p:ext>
            </p:extLst>
          </p:nvPr>
        </p:nvGraphicFramePr>
        <p:xfrm>
          <a:off x="878211" y="1523549"/>
          <a:ext cx="10380347" cy="461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858146524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703566976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964967067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175848113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947108539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97552873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251550916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38320835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1337402506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4201939218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214172276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1614483947"/>
                    </a:ext>
                  </a:extLst>
                </a:gridCol>
              </a:tblGrid>
              <a:tr h="57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3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4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6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7-8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사전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요구사항 정의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분석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13276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애플리케이션 설계 및 제작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844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서버 및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DB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구축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중간 과정 보고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26080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통신 및 외부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API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적용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694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최종 테스트 및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보고서 작성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화살표: 톱니 모양의 오른쪽 15">
            <a:extLst>
              <a:ext uri="{FF2B5EF4-FFF2-40B4-BE49-F238E27FC236}">
                <a16:creationId xmlns:a16="http://schemas.microsoft.com/office/drawing/2014/main" id="{2B6C61EE-7354-48DE-A695-B8E2EDD47E0E}"/>
              </a:ext>
            </a:extLst>
          </p:cNvPr>
          <p:cNvSpPr/>
          <p:nvPr/>
        </p:nvSpPr>
        <p:spPr>
          <a:xfrm>
            <a:off x="3345628" y="2264913"/>
            <a:ext cx="1320519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톱니 모양의 오른쪽 16">
            <a:extLst>
              <a:ext uri="{FF2B5EF4-FFF2-40B4-BE49-F238E27FC236}">
                <a16:creationId xmlns:a16="http://schemas.microsoft.com/office/drawing/2014/main" id="{AFD52441-8312-430A-98DB-82CE613F19A3}"/>
              </a:ext>
            </a:extLst>
          </p:cNvPr>
          <p:cNvSpPr/>
          <p:nvPr/>
        </p:nvSpPr>
        <p:spPr>
          <a:xfrm>
            <a:off x="4281542" y="2936296"/>
            <a:ext cx="4991547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0976D155-BE5C-4779-8BFB-EBF18968A196}"/>
              </a:ext>
            </a:extLst>
          </p:cNvPr>
          <p:cNvSpPr/>
          <p:nvPr/>
        </p:nvSpPr>
        <p:spPr>
          <a:xfrm>
            <a:off x="5317234" y="3602923"/>
            <a:ext cx="1327645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톱니 모양의 오른쪽 18">
            <a:extLst>
              <a:ext uri="{FF2B5EF4-FFF2-40B4-BE49-F238E27FC236}">
                <a16:creationId xmlns:a16="http://schemas.microsoft.com/office/drawing/2014/main" id="{77D0F5F5-1FA9-460E-8618-75178BEDDDCA}"/>
              </a:ext>
            </a:extLst>
          </p:cNvPr>
          <p:cNvSpPr/>
          <p:nvPr/>
        </p:nvSpPr>
        <p:spPr>
          <a:xfrm>
            <a:off x="5987794" y="4290621"/>
            <a:ext cx="1327645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톱니 모양의 오른쪽 19">
            <a:extLst>
              <a:ext uri="{FF2B5EF4-FFF2-40B4-BE49-F238E27FC236}">
                <a16:creationId xmlns:a16="http://schemas.microsoft.com/office/drawing/2014/main" id="{775C4B82-CA6C-4295-8191-91EA64D68F2C}"/>
              </a:ext>
            </a:extLst>
          </p:cNvPr>
          <p:cNvSpPr/>
          <p:nvPr/>
        </p:nvSpPr>
        <p:spPr>
          <a:xfrm>
            <a:off x="6644879" y="4957248"/>
            <a:ext cx="1970488" cy="318782"/>
          </a:xfrm>
          <a:prstGeom prst="notchedRightArrow">
            <a:avLst>
              <a:gd name="adj1" fmla="val 55976"/>
              <a:gd name="adj2" fmla="val 50000"/>
            </a:avLst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톱니 모양의 오른쪽 20">
            <a:extLst>
              <a:ext uri="{FF2B5EF4-FFF2-40B4-BE49-F238E27FC236}">
                <a16:creationId xmlns:a16="http://schemas.microsoft.com/office/drawing/2014/main" id="{E1CAEF18-4151-443A-BB9D-8381B750C65F}"/>
              </a:ext>
            </a:extLst>
          </p:cNvPr>
          <p:cNvSpPr/>
          <p:nvPr/>
        </p:nvSpPr>
        <p:spPr>
          <a:xfrm>
            <a:off x="9273093" y="5635714"/>
            <a:ext cx="1985459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92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2C4A5-D8D4-4B2E-A211-18BC6DCF91D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73E4-EFEB-49E3-8864-BAA860DB3CB0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id="{3D58C5F8-4BE6-4918-BC17-DD716FAA6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" r="40521" b="9629"/>
          <a:stretch/>
        </p:blipFill>
        <p:spPr>
          <a:xfrm>
            <a:off x="1096265" y="1492959"/>
            <a:ext cx="5591646" cy="4387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47D121-FD95-428F-A447-D5617FC143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 rot="20514911">
            <a:off x="5461440" y="4267938"/>
            <a:ext cx="664424" cy="569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ADDD9-EFF7-4D40-8773-2959DFC4876E}"/>
              </a:ext>
            </a:extLst>
          </p:cNvPr>
          <p:cNvSpPr txBox="1"/>
          <p:nvPr/>
        </p:nvSpPr>
        <p:spPr>
          <a:xfrm>
            <a:off x="7049483" y="1854519"/>
            <a:ext cx="252631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졸업작품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GitHub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D1F01-810F-4E2E-ADD4-4DC2E9E5F53B}"/>
              </a:ext>
            </a:extLst>
          </p:cNvPr>
          <p:cNvSpPr txBox="1"/>
          <p:nvPr/>
        </p:nvSpPr>
        <p:spPr>
          <a:xfrm>
            <a:off x="7049483" y="3387387"/>
            <a:ext cx="252631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GitHub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C479F-B956-4F0F-9C10-FE4F61198B23}"/>
              </a:ext>
            </a:extLst>
          </p:cNvPr>
          <p:cNvSpPr txBox="1"/>
          <p:nvPr/>
        </p:nvSpPr>
        <p:spPr>
          <a:xfrm>
            <a:off x="7316183" y="2384404"/>
            <a:ext cx="4253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https://github.com/SuinChoi/Taxi-application-for-improving-the-mobility-rights-of-the-disabled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ED169-8625-482F-825B-DF1FEBED1838}"/>
              </a:ext>
            </a:extLst>
          </p:cNvPr>
          <p:cNvSpPr txBox="1"/>
          <p:nvPr/>
        </p:nvSpPr>
        <p:spPr>
          <a:xfrm>
            <a:off x="7316183" y="3917272"/>
            <a:ext cx="4253517" cy="135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팀장</a:t>
            </a:r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최수인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   </a:t>
            </a: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▪ </a:t>
            </a:r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ID: </a:t>
            </a:r>
            <a:r>
              <a:rPr lang="en-US" altLang="ko-KR" sz="1400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SuinChoi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팀원</a:t>
            </a:r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채윤원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   </a:t>
            </a:r>
            <a:r>
              <a:rPr lang="ko-KR" altLang="en-US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▪ </a:t>
            </a:r>
            <a:r>
              <a:rPr lang="en-US" altLang="ko-KR" sz="14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ID: </a:t>
            </a:r>
            <a:r>
              <a:rPr lang="en-US" altLang="ko-KR" sz="1400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yunwoon</a:t>
            </a:r>
            <a:endParaRPr lang="en-US" altLang="ko-KR" sz="14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50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D58006-23B4-43FB-BB0F-BD69CDEC45C5}"/>
              </a:ext>
            </a:extLst>
          </p:cNvPr>
          <p:cNvSpPr txBox="1"/>
          <p:nvPr/>
        </p:nvSpPr>
        <p:spPr>
          <a:xfrm>
            <a:off x="1327163" y="1885772"/>
            <a:ext cx="38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▶  장애인 콜택시 </a:t>
            </a:r>
            <a:r>
              <a:rPr lang="en-US" altLang="ko-KR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서울시설공단</a:t>
            </a:r>
            <a:r>
              <a:rPr lang="en-US" altLang="ko-KR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  <a:endParaRPr lang="ko-KR" altLang="en-US" dirty="0">
              <a:solidFill>
                <a:srgbClr val="D79F03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3B2-5CF4-40F9-8CB9-4953D00CF49A}"/>
              </a:ext>
            </a:extLst>
          </p:cNvPr>
          <p:cNvSpPr txBox="1"/>
          <p:nvPr/>
        </p:nvSpPr>
        <p:spPr>
          <a:xfrm>
            <a:off x="1899137" y="2255104"/>
            <a:ext cx="504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https://www.sisul.or.kr/open_content/calltaxi/</a:t>
            </a:r>
            <a:endParaRPr lang="ko-KR" altLang="en-US" u="sng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D60FC-D65D-4013-90FE-091A45394B30}"/>
              </a:ext>
            </a:extLst>
          </p:cNvPr>
          <p:cNvSpPr txBox="1"/>
          <p:nvPr/>
        </p:nvSpPr>
        <p:spPr>
          <a:xfrm>
            <a:off x="1327163" y="2900895"/>
            <a:ext cx="53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▶  </a:t>
            </a:r>
            <a:r>
              <a:rPr lang="en-US" altLang="ko-KR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[</a:t>
            </a:r>
            <a:r>
              <a:rPr lang="ko-KR" altLang="en-US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서울대저널</a:t>
            </a:r>
            <a:r>
              <a:rPr lang="en-US" altLang="ko-KR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] </a:t>
            </a:r>
            <a:r>
              <a:rPr lang="ko-KR" altLang="en-US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끝없는 기다림과 끝없는 노동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98324-82A6-461C-9424-313EF0DD2FB6}"/>
              </a:ext>
            </a:extLst>
          </p:cNvPr>
          <p:cNvSpPr txBox="1"/>
          <p:nvPr/>
        </p:nvSpPr>
        <p:spPr>
          <a:xfrm>
            <a:off x="1899138" y="3270227"/>
            <a:ext cx="403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http://www.snujn.com/news/37440</a:t>
            </a:r>
            <a:endParaRPr lang="ko-KR" altLang="en-US" u="sng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EA662-C8D7-40CB-BE2F-D16AD60B376C}"/>
              </a:ext>
            </a:extLst>
          </p:cNvPr>
          <p:cNvSpPr txBox="1"/>
          <p:nvPr/>
        </p:nvSpPr>
        <p:spPr>
          <a:xfrm>
            <a:off x="1327163" y="3916018"/>
            <a:ext cx="38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▶  </a:t>
            </a:r>
            <a:r>
              <a:rPr lang="en-US" altLang="ko-KR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Google Map documents</a:t>
            </a:r>
            <a:endParaRPr lang="ko-KR" altLang="en-US" dirty="0">
              <a:solidFill>
                <a:srgbClr val="D79F03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28C73-D1C8-4514-9029-3569AD576C6A}"/>
              </a:ext>
            </a:extLst>
          </p:cNvPr>
          <p:cNvSpPr txBox="1"/>
          <p:nvPr/>
        </p:nvSpPr>
        <p:spPr>
          <a:xfrm>
            <a:off x="1899138" y="4285350"/>
            <a:ext cx="70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https://developers.google.com/maps/documentation?hl=ko</a:t>
            </a:r>
            <a:endParaRPr lang="ko-KR" altLang="en-US" u="sng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08FE3-F4D5-44F1-8E29-8EC14F7C3A98}"/>
              </a:ext>
            </a:extLst>
          </p:cNvPr>
          <p:cNvSpPr txBox="1"/>
          <p:nvPr/>
        </p:nvSpPr>
        <p:spPr>
          <a:xfrm>
            <a:off x="1327163" y="4931141"/>
            <a:ext cx="54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▶  </a:t>
            </a:r>
            <a:r>
              <a:rPr lang="en-US" altLang="ko-KR" dirty="0" err="1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Kakao</a:t>
            </a:r>
            <a:r>
              <a:rPr lang="en-US" altLang="ko-KR" dirty="0">
                <a:solidFill>
                  <a:srgbClr val="D79F0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Navi open API</a:t>
            </a:r>
            <a:endParaRPr lang="ko-KR" altLang="en-US" dirty="0">
              <a:solidFill>
                <a:srgbClr val="D79F03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FCD14-AC43-4E13-8CFC-963D66B4BFFB}"/>
              </a:ext>
            </a:extLst>
          </p:cNvPr>
          <p:cNvSpPr txBox="1"/>
          <p:nvPr/>
        </p:nvSpPr>
        <p:spPr>
          <a:xfrm>
            <a:off x="1899137" y="5300473"/>
            <a:ext cx="65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</a:rPr>
              <a:t>https://developers.kakao.com/docs/android/kakaonavi-api</a:t>
            </a:r>
            <a:endParaRPr lang="ko-KR" altLang="en-US" u="sng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F297B9-DE95-451C-862B-BABCC395BDB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필요기술 및 참고문헌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5610F-73A2-4382-88BB-D3FB080B4AEB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F3B72-09CC-4565-9139-778723ABC9C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065EB-4D8E-44B7-B959-8659333C4A8A}"/>
              </a:ext>
            </a:extLst>
          </p:cNvPr>
          <p:cNvSpPr/>
          <p:nvPr/>
        </p:nvSpPr>
        <p:spPr>
          <a:xfrm>
            <a:off x="1000213" y="1310804"/>
            <a:ext cx="3365038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◾  장애인 콜택시 개요</a:t>
            </a:r>
            <a:endParaRPr lang="ko-KR" altLang="en-US" sz="27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7" name="그림 6" descr="옅은이(가) 표시된 사진&#10;&#10;자동 생성된 설명">
            <a:extLst>
              <a:ext uri="{FF2B5EF4-FFF2-40B4-BE49-F238E27FC236}">
                <a16:creationId xmlns:a16="http://schemas.microsoft.com/office/drawing/2014/main" id="{639AF4B1-2F9F-4647-905A-0658658979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30" y="2807395"/>
            <a:ext cx="1658356" cy="16583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25C330-0E02-4271-9266-8E7A31BCCA29}"/>
              </a:ext>
            </a:extLst>
          </p:cNvPr>
          <p:cNvSpPr txBox="1"/>
          <p:nvPr/>
        </p:nvSpPr>
        <p:spPr>
          <a:xfrm>
            <a:off x="1755264" y="4465751"/>
            <a:ext cx="355308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교통 약자의 이동 편의를 돕기 위한 이동 수단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3808C3-2FD0-4978-BDD2-C75A1B83D400}"/>
              </a:ext>
            </a:extLst>
          </p:cNvPr>
          <p:cNvSpPr txBox="1"/>
          <p:nvPr/>
        </p:nvSpPr>
        <p:spPr>
          <a:xfrm>
            <a:off x="6687911" y="1699559"/>
            <a:ext cx="3834439" cy="12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불편한 대중교통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‘2017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교통약자 실태조사 보고서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따르면 버스의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88.9%,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지하철의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68.8%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휠체어 이용자가 이용 불편 응답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비장애인에 초점이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맞추어져있어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휠체어의 접근성 현저히 떨어짐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E0A0C5-270A-46F2-92EA-6846351B22EA}"/>
              </a:ext>
            </a:extLst>
          </p:cNvPr>
          <p:cNvSpPr/>
          <p:nvPr/>
        </p:nvSpPr>
        <p:spPr>
          <a:xfrm>
            <a:off x="6469536" y="1973009"/>
            <a:ext cx="112540" cy="7209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525627-D759-49E0-ADEF-C4C2584E7195}"/>
              </a:ext>
            </a:extLst>
          </p:cNvPr>
          <p:cNvSpPr txBox="1"/>
          <p:nvPr/>
        </p:nvSpPr>
        <p:spPr>
          <a:xfrm>
            <a:off x="6687911" y="3171199"/>
            <a:ext cx="3834439" cy="12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장애인 콜택시 운영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대중교통에 어려움을 겪는 장애인들을 위해 각 지자체에선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2003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년부터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장애인 특별교통수단 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</a:t>
            </a:r>
            <a:r>
              <a:rPr lang="ko-KR" altLang="en-US" sz="11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장애인 콜택시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’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운영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휠체어를 탄 상태에서 원하는 곳에서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승하차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이동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A4905A-7275-4012-ABEE-3A06086ED2C7}"/>
              </a:ext>
            </a:extLst>
          </p:cNvPr>
          <p:cNvSpPr/>
          <p:nvPr/>
        </p:nvSpPr>
        <p:spPr>
          <a:xfrm>
            <a:off x="6469536" y="3444649"/>
            <a:ext cx="112540" cy="7209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20095-06A8-4D65-80DE-033B85F6E53F}"/>
              </a:ext>
            </a:extLst>
          </p:cNvPr>
          <p:cNvSpPr txBox="1"/>
          <p:nvPr/>
        </p:nvSpPr>
        <p:spPr>
          <a:xfrm>
            <a:off x="6687911" y="4642839"/>
            <a:ext cx="3834439" cy="1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서비스 제공 현황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기준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출범 당시 차량은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100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대뿐이었지만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2017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년 기준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다인승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버스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개인택시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 포함해 총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487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대로 증가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절대적인 공급 부족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콜택시 수급 불균형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5009C4-D4FB-436F-B556-419804AB4DA4}"/>
              </a:ext>
            </a:extLst>
          </p:cNvPr>
          <p:cNvSpPr/>
          <p:nvPr/>
        </p:nvSpPr>
        <p:spPr>
          <a:xfrm>
            <a:off x="6469536" y="4916289"/>
            <a:ext cx="112540" cy="7209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24ADA3-F78E-42C7-91EE-F2C8DC07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>
            <a:off x="1323070" y="4273550"/>
            <a:ext cx="509662" cy="38440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ECB8D15-A9FF-45B6-8E61-F5C2D4EE63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 flipH="1" flipV="1">
            <a:off x="5093849" y="4761994"/>
            <a:ext cx="509662" cy="3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3B8A70-C133-40EA-B4F8-90FCC70DBDDB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FF8A1-8268-43AC-B857-C0C43B5207DC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939ACB-4C8E-4646-B753-A0F2F49B5A3C}"/>
              </a:ext>
            </a:extLst>
          </p:cNvPr>
          <p:cNvSpPr/>
          <p:nvPr/>
        </p:nvSpPr>
        <p:spPr>
          <a:xfrm>
            <a:off x="1000213" y="1310804"/>
            <a:ext cx="3794210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◾  장애인 콜택시 서비스</a:t>
            </a:r>
            <a:endParaRPr lang="ko-KR" altLang="en-US" sz="27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C4E19-5035-4740-BD95-A07790718707}"/>
              </a:ext>
            </a:extLst>
          </p:cNvPr>
          <p:cNvSpPr txBox="1"/>
          <p:nvPr/>
        </p:nvSpPr>
        <p:spPr>
          <a:xfrm>
            <a:off x="1524983" y="2057719"/>
            <a:ext cx="10946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운영체계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F9C97-7562-4492-8320-68B4BCEF9EAA}"/>
              </a:ext>
            </a:extLst>
          </p:cNvPr>
          <p:cNvSpPr txBox="1"/>
          <p:nvPr/>
        </p:nvSpPr>
        <p:spPr>
          <a:xfrm>
            <a:off x="1262844" y="2569078"/>
            <a:ext cx="2033763" cy="89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콜접수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이용시민이 전화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인터넷 또는 앱을 통해 차량 신청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C66398D9-5122-452C-99E0-015993B8F7B6}"/>
              </a:ext>
            </a:extLst>
          </p:cNvPr>
          <p:cNvSpPr/>
          <p:nvPr/>
        </p:nvSpPr>
        <p:spPr>
          <a:xfrm>
            <a:off x="3789896" y="2831257"/>
            <a:ext cx="524771" cy="401753"/>
          </a:xfrm>
          <a:prstGeom prst="notched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1BB79-67E2-4DF0-94DB-57A114B81081}"/>
              </a:ext>
            </a:extLst>
          </p:cNvPr>
          <p:cNvSpPr txBox="1"/>
          <p:nvPr/>
        </p:nvSpPr>
        <p:spPr>
          <a:xfrm>
            <a:off x="4578713" y="2453349"/>
            <a:ext cx="2680925" cy="115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배차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접수순에 따라 차량 연결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시민에게 차량연결정보 안내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운전자에게 탑승자정보 제공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네비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</p:txBody>
      </p:sp>
      <p:sp>
        <p:nvSpPr>
          <p:cNvPr id="21" name="화살표: 톱니 모양의 오른쪽 20">
            <a:extLst>
              <a:ext uri="{FF2B5EF4-FFF2-40B4-BE49-F238E27FC236}">
                <a16:creationId xmlns:a16="http://schemas.microsoft.com/office/drawing/2014/main" id="{58102D22-377B-4114-B347-BAD6122A1CC0}"/>
              </a:ext>
            </a:extLst>
          </p:cNvPr>
          <p:cNvSpPr/>
          <p:nvPr/>
        </p:nvSpPr>
        <p:spPr>
          <a:xfrm>
            <a:off x="7474256" y="2817651"/>
            <a:ext cx="524771" cy="401753"/>
          </a:xfrm>
          <a:prstGeom prst="notched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BFADA-953D-40D5-85D7-57C39FA80446}"/>
              </a:ext>
            </a:extLst>
          </p:cNvPr>
          <p:cNvSpPr txBox="1"/>
          <p:nvPr/>
        </p:nvSpPr>
        <p:spPr>
          <a:xfrm>
            <a:off x="8323012" y="2453349"/>
            <a:ext cx="2680925" cy="89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서비스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운행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차량이 이용시민 출발지로 이동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탑승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목적지까지 운행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90A9C-7D5F-48B5-B0C4-4AECB16B4549}"/>
              </a:ext>
            </a:extLst>
          </p:cNvPr>
          <p:cNvSpPr txBox="1"/>
          <p:nvPr/>
        </p:nvSpPr>
        <p:spPr>
          <a:xfrm>
            <a:off x="1524983" y="3813707"/>
            <a:ext cx="161363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문제점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한계점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9E3C6-88DB-4C56-90A7-CE335F66B642}"/>
              </a:ext>
            </a:extLst>
          </p:cNvPr>
          <p:cNvSpPr txBox="1"/>
          <p:nvPr/>
        </p:nvSpPr>
        <p:spPr>
          <a:xfrm>
            <a:off x="1722691" y="4245790"/>
            <a:ext cx="6902325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기준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장애인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200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명당 한대의 콜택시 배정되어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절대적인 공급 부족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콜택시 </a:t>
            </a:r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접수시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평균 대기 시간 </a:t>
            </a:r>
            <a:r>
              <a:rPr lang="en-US" altLang="ko-KR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63</a:t>
            </a:r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실제 이용자 체감 시간은 이보다 현저히 긴 상황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장애등급제 폐지로 인해 장애인 콜택시 이용 대상 범위 넓어짐에 따라 </a:t>
            </a:r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수요 폭증 대비책 필요</a:t>
            </a:r>
            <a:endParaRPr lang="en-US" altLang="ko-KR" sz="1300" u="sng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대기 시간 예측할 수 없어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서비스에 대한 이용자들의 불편 증대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38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4002962-8F1F-44B4-BD5C-EE07AD4E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6"/>
          <a:stretch/>
        </p:blipFill>
        <p:spPr>
          <a:xfrm>
            <a:off x="3036329" y="2462197"/>
            <a:ext cx="2289656" cy="3615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861A40-6D35-4D87-B035-C9ADBBBCB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0615" y="2230463"/>
            <a:ext cx="1713926" cy="171392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◾  기존 서비스 사례</a:t>
            </a:r>
            <a:endParaRPr lang="ko-KR" altLang="en-US" sz="27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8904-1875-4A3A-B58D-3A148F43A2C3}"/>
              </a:ext>
            </a:extLst>
          </p:cNvPr>
          <p:cNvSpPr txBox="1"/>
          <p:nvPr/>
        </p:nvSpPr>
        <p:spPr>
          <a:xfrm>
            <a:off x="5916052" y="1776293"/>
            <a:ext cx="393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장애인콜택시</a:t>
            </a:r>
            <a:r>
              <a:rPr lang="ko-KR" altLang="en-US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en-US" altLang="ko-KR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서울시설공단</a:t>
            </a:r>
            <a:r>
              <a:rPr lang="en-US" altLang="ko-KR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AE237-01BB-43C1-96D0-14C0AF8E0671}"/>
              </a:ext>
            </a:extLst>
          </p:cNvPr>
          <p:cNvSpPr txBox="1"/>
          <p:nvPr/>
        </p:nvSpPr>
        <p:spPr>
          <a:xfrm>
            <a:off x="6364399" y="220084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바로콜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정기콜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신청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경로 설정과 최근 경로 저장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신청한 콜 현황 이력 확인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0A12-AFAE-45F3-BEC8-EACF778D14BC}"/>
              </a:ext>
            </a:extLst>
          </p:cNvPr>
          <p:cNvSpPr txBox="1"/>
          <p:nvPr/>
        </p:nvSpPr>
        <p:spPr>
          <a:xfrm>
            <a:off x="6364399" y="4029783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한계점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예정 시간 예측 불가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차량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택시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위치 알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어플내 건의사항 기재 불가능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50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◾  기존 서비스 사례</a:t>
            </a:r>
            <a:endParaRPr lang="ko-KR" altLang="en-US" sz="27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8904-1875-4A3A-B58D-3A148F43A2C3}"/>
              </a:ext>
            </a:extLst>
          </p:cNvPr>
          <p:cNvSpPr txBox="1"/>
          <p:nvPr/>
        </p:nvSpPr>
        <p:spPr>
          <a:xfrm>
            <a:off x="5916052" y="1776293"/>
            <a:ext cx="393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모두타</a:t>
            </a:r>
            <a:r>
              <a:rPr lang="ko-KR" altLang="en-US" sz="2400" b="1" i="1" u="sng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400" b="1" i="1" u="sng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돌봄택시</a:t>
            </a:r>
            <a:endParaRPr lang="en-US" altLang="ko-KR" sz="2400" b="1" i="1" u="sng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AE237-01BB-43C1-96D0-14C0AF8E0671}"/>
              </a:ext>
            </a:extLst>
          </p:cNvPr>
          <p:cNvSpPr txBox="1"/>
          <p:nvPr/>
        </p:nvSpPr>
        <p:spPr>
          <a:xfrm>
            <a:off x="6364399" y="220084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실시간 택시 호출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내역 확인 및 예약 취소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자주 가는 경로 등록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0A12-AFAE-45F3-BEC8-EACF778D14BC}"/>
              </a:ext>
            </a:extLst>
          </p:cNvPr>
          <p:cNvSpPr txBox="1"/>
          <p:nvPr/>
        </p:nvSpPr>
        <p:spPr>
          <a:xfrm>
            <a:off x="6364399" y="402978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한계점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 상황을 한눈에 볼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실패시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 화면으로 되돌아감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어플내 건의사항 기재 불가능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78D56C-2F45-4A14-8D62-2DFB87E60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6" b="5946"/>
          <a:stretch/>
        </p:blipFill>
        <p:spPr>
          <a:xfrm>
            <a:off x="3048686" y="2462196"/>
            <a:ext cx="2277299" cy="3628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BF407C-E9E4-4B8F-9B79-BF801DD7E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460" y="2237959"/>
            <a:ext cx="1716082" cy="1716082"/>
          </a:xfrm>
          <a:prstGeom prst="roundRect">
            <a:avLst>
              <a:gd name="adj" fmla="val 233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3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◾  기존 서비스 사례</a:t>
            </a:r>
            <a:endParaRPr lang="ko-KR" altLang="en-US" sz="27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8904-1875-4A3A-B58D-3A148F43A2C3}"/>
              </a:ext>
            </a:extLst>
          </p:cNvPr>
          <p:cNvSpPr txBox="1"/>
          <p:nvPr/>
        </p:nvSpPr>
        <p:spPr>
          <a:xfrm>
            <a:off x="5916052" y="1776293"/>
            <a:ext cx="393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복지콜</a:t>
            </a:r>
            <a:endParaRPr lang="en-US" altLang="ko-KR" sz="2400" b="1" i="1" u="sng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AE237-01BB-43C1-96D0-14C0AF8E0671}"/>
              </a:ext>
            </a:extLst>
          </p:cNvPr>
          <p:cNvSpPr txBox="1"/>
          <p:nvPr/>
        </p:nvSpPr>
        <p:spPr>
          <a:xfrm>
            <a:off x="6364399" y="220084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신장 장애인들을 위한 콜택시 어플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바로콜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합승콜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접수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 대상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 방법 설명 기재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0A12-AFAE-45F3-BEC8-EACF778D14BC}"/>
              </a:ext>
            </a:extLst>
          </p:cNvPr>
          <p:cNvSpPr txBox="1"/>
          <p:nvPr/>
        </p:nvSpPr>
        <p:spPr>
          <a:xfrm>
            <a:off x="6364399" y="4029781"/>
            <a:ext cx="4578687" cy="13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한계점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위치 저장 기능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시각장애인에 초점이 맞춰진 어플로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대상 확대 필요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736CA-D183-4BC9-8B44-F41A0D6CC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06"/>
          <a:stretch/>
        </p:blipFill>
        <p:spPr>
          <a:xfrm>
            <a:off x="3036329" y="2462196"/>
            <a:ext cx="2289656" cy="3615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F1BA03-D9EF-48C5-B30B-1932372F8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0615" y="2239223"/>
            <a:ext cx="1713926" cy="171392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44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◾  서비스 우수성 및 차별성</a:t>
            </a:r>
            <a:endParaRPr lang="ko-KR" altLang="en-US" sz="27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2C5495-8A95-4FC0-BB61-B2F6D7D1C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24595"/>
              </p:ext>
            </p:extLst>
          </p:nvPr>
        </p:nvGraphicFramePr>
        <p:xfrm>
          <a:off x="1286826" y="2177980"/>
          <a:ext cx="9705023" cy="396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190">
                  <a:extLst>
                    <a:ext uri="{9D8B030D-6E8A-4147-A177-3AD203B41FA5}">
                      <a16:colId xmlns:a16="http://schemas.microsoft.com/office/drawing/2014/main" val="858146524"/>
                    </a:ext>
                  </a:extLst>
                </a:gridCol>
                <a:gridCol w="1427166">
                  <a:extLst>
                    <a:ext uri="{9D8B030D-6E8A-4147-A177-3AD203B41FA5}">
                      <a16:colId xmlns:a16="http://schemas.microsoft.com/office/drawing/2014/main" val="964967067"/>
                    </a:ext>
                  </a:extLst>
                </a:gridCol>
                <a:gridCol w="1397214">
                  <a:extLst>
                    <a:ext uri="{9D8B030D-6E8A-4147-A177-3AD203B41FA5}">
                      <a16:colId xmlns:a16="http://schemas.microsoft.com/office/drawing/2014/main" val="947108539"/>
                    </a:ext>
                  </a:extLst>
                </a:gridCol>
                <a:gridCol w="1412190">
                  <a:extLst>
                    <a:ext uri="{9D8B030D-6E8A-4147-A177-3AD203B41FA5}">
                      <a16:colId xmlns:a16="http://schemas.microsoft.com/office/drawing/2014/main" val="2515509160"/>
                    </a:ext>
                  </a:extLst>
                </a:gridCol>
                <a:gridCol w="1412190">
                  <a:extLst>
                    <a:ext uri="{9D8B030D-6E8A-4147-A177-3AD203B41FA5}">
                      <a16:colId xmlns:a16="http://schemas.microsoft.com/office/drawing/2014/main" val="1337402506"/>
                    </a:ext>
                  </a:extLst>
                </a:gridCol>
              </a:tblGrid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장애인콜택시</a:t>
                      </a:r>
                      <a:endParaRPr lang="en-US" altLang="ko-KR" sz="1300" b="0" dirty="0">
                        <a:solidFill>
                          <a:srgbClr val="595959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rgbClr val="595959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rgbClr val="595959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서울시설공단</a:t>
                      </a:r>
                      <a:r>
                        <a:rPr lang="en-US" altLang="ko-KR" sz="1300" b="0" dirty="0">
                          <a:solidFill>
                            <a:srgbClr val="595959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)</a:t>
                      </a:r>
                      <a:endParaRPr lang="ko-KR" altLang="en-US" sz="1300" b="0" dirty="0">
                        <a:solidFill>
                          <a:srgbClr val="595959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복지콜</a:t>
                      </a:r>
                      <a:endParaRPr lang="ko-KR" altLang="en-US" sz="1300" b="0" dirty="0">
                        <a:solidFill>
                          <a:srgbClr val="595959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모두타</a:t>
                      </a:r>
                      <a:endParaRPr lang="en-US" altLang="ko-KR" sz="1300" b="0" dirty="0">
                        <a:solidFill>
                          <a:srgbClr val="595959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돌봄택시</a:t>
                      </a:r>
                      <a:endParaRPr lang="ko-KR" altLang="en-US" sz="1300" b="0" dirty="0">
                        <a:solidFill>
                          <a:srgbClr val="595959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>
                          <a:solidFill>
                            <a:srgbClr val="595959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타다 어시스트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우리꺼</a:t>
                      </a:r>
                      <a:endParaRPr lang="ko-KR" altLang="en-US" sz="1300" b="0" dirty="0">
                        <a:solidFill>
                          <a:srgbClr val="595959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바로콜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 예약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F3B4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주요 경로 저장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F3B4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rgbClr val="F3B403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26080"/>
                  </a:ext>
                </a:extLst>
              </a:tr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택시 위치 확인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F3B4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rgbClr val="F3B403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6942"/>
                  </a:ext>
                </a:extLst>
              </a:tr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+mn-cs"/>
                        </a:rPr>
                        <a:t>건의 사항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F3B4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rgbClr val="F3B403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79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502329-72CA-41DD-B265-62431862EFC8}"/>
              </a:ext>
            </a:extLst>
          </p:cNvPr>
          <p:cNvSpPr/>
          <p:nvPr/>
        </p:nvSpPr>
        <p:spPr>
          <a:xfrm>
            <a:off x="1566250" y="2036530"/>
            <a:ext cx="2073662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C303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 * </a:t>
            </a:r>
            <a:r>
              <a:rPr lang="ko-KR" altLang="en-US" sz="1600" b="1" dirty="0">
                <a:solidFill>
                  <a:srgbClr val="2C303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작품 선정 </a:t>
            </a:r>
            <a:r>
              <a:rPr lang="ko-KR" altLang="en-US" b="1" u="sng" dirty="0">
                <a:solidFill>
                  <a:srgbClr val="2C303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배경</a:t>
            </a:r>
            <a:endParaRPr lang="ko-KR" altLang="en-US" sz="1600" u="sng" dirty="0">
              <a:solidFill>
                <a:srgbClr val="2C303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B20EB-FC4E-4CD5-8425-C226D77CA417}"/>
              </a:ext>
            </a:extLst>
          </p:cNvPr>
          <p:cNvSpPr txBox="1"/>
          <p:nvPr/>
        </p:nvSpPr>
        <p:spPr>
          <a:xfrm>
            <a:off x="3705699" y="2082441"/>
            <a:ext cx="7536089" cy="982042"/>
          </a:xfrm>
          <a:prstGeom prst="roundRect">
            <a:avLst/>
          </a:prstGeom>
          <a:solidFill>
            <a:srgbClr val="FFF7E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기존 </a:t>
            </a:r>
            <a:r>
              <a:rPr lang="en-US" altLang="ko-KR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장애인 콜택시</a:t>
            </a:r>
            <a:r>
              <a:rPr lang="en-US" altLang="ko-KR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” </a:t>
            </a:r>
            <a:r>
              <a:rPr lang="ko-KR" altLang="en-US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서비스 이용자들의 불편 해소</a:t>
            </a:r>
            <a:endParaRPr lang="en-US" altLang="ko-KR" sz="1200" b="1" dirty="0">
              <a:solidFill>
                <a:srgbClr val="D79F03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</a:rPr>
              <a:t>현 시점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운영되는 장애인 콜택시의 수에 비해 넘치는 수요 감당의 어려움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</a:rPr>
              <a:t>애플리케이션 서비스 강화를 통해 이용자가 수월하게 콜택시를 사용하도록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A6263-A8B5-4A5B-A6CF-5657A312ADF3}"/>
              </a:ext>
            </a:extLst>
          </p:cNvPr>
          <p:cNvGrpSpPr/>
          <p:nvPr/>
        </p:nvGrpSpPr>
        <p:grpSpPr>
          <a:xfrm>
            <a:off x="1314537" y="3296097"/>
            <a:ext cx="9989036" cy="2844800"/>
            <a:chOff x="1566248" y="3263900"/>
            <a:chExt cx="9989036" cy="28448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8BD5FAD-426C-4B24-B831-7CF1DDFB7F3C}"/>
                </a:ext>
              </a:extLst>
            </p:cNvPr>
            <p:cNvSpPr/>
            <p:nvPr/>
          </p:nvSpPr>
          <p:spPr>
            <a:xfrm>
              <a:off x="1566248" y="3263900"/>
              <a:ext cx="9927251" cy="2844800"/>
            </a:xfrm>
            <a:prstGeom prst="roundRect">
              <a:avLst/>
            </a:prstGeom>
            <a:noFill/>
            <a:ln w="28575">
              <a:solidFill>
                <a:srgbClr val="D79F0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575510-B49F-45D5-9AE8-2696EB3B02EF}"/>
                </a:ext>
              </a:extLst>
            </p:cNvPr>
            <p:cNvSpPr/>
            <p:nvPr/>
          </p:nvSpPr>
          <p:spPr>
            <a:xfrm>
              <a:off x="1613873" y="3463882"/>
              <a:ext cx="2171870" cy="4732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  </a:t>
              </a:r>
              <a:r>
                <a:rPr lang="ko-KR" altLang="en-US" sz="1600" b="1" dirty="0">
                  <a:solidFill>
                    <a:srgbClr val="2C303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현재 서비스의 </a:t>
              </a:r>
              <a:r>
                <a:rPr lang="ko-KR" altLang="en-US" b="1" u="sng" dirty="0">
                  <a:solidFill>
                    <a:srgbClr val="2C303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문제점</a:t>
              </a:r>
              <a:endParaRPr lang="en-US" altLang="ko-KR" sz="1600" b="1" u="sng" dirty="0">
                <a:solidFill>
                  <a:srgbClr val="2C303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983139-D417-4BCC-A589-C18F9822CCE7}"/>
                </a:ext>
              </a:extLst>
            </p:cNvPr>
            <p:cNvSpPr txBox="1"/>
            <p:nvPr/>
          </p:nvSpPr>
          <p:spPr>
            <a:xfrm>
              <a:off x="3701696" y="3390900"/>
              <a:ext cx="6985842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대기 인원과 교통 상황을 고려한 대기 시간 예측의 어려움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현재 차량의 위치를 알 수 없어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서비스 이용을 위한 준비 시간 대비 불가능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A2797E-CAAE-42A3-9F73-B60767E2A0EB}"/>
                </a:ext>
              </a:extLst>
            </p:cNvPr>
            <p:cNvSpPr/>
            <p:nvPr/>
          </p:nvSpPr>
          <p:spPr>
            <a:xfrm>
              <a:off x="1613874" y="4357683"/>
              <a:ext cx="2073661" cy="4732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  </a:t>
              </a:r>
              <a:r>
                <a:rPr lang="ko-KR" altLang="en-US" sz="1600" b="1" dirty="0">
                  <a:solidFill>
                    <a:srgbClr val="2C303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서비스 </a:t>
              </a:r>
              <a:r>
                <a:rPr lang="ko-KR" altLang="en-US" b="1" u="sng" dirty="0">
                  <a:solidFill>
                    <a:srgbClr val="2C303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필요성</a:t>
              </a:r>
              <a:endParaRPr lang="en-US" altLang="ko-KR" sz="1600" b="1" u="sng" dirty="0">
                <a:solidFill>
                  <a:srgbClr val="2C303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C595E-2C20-40FD-8BED-699854D869D1}"/>
                </a:ext>
              </a:extLst>
            </p:cNvPr>
            <p:cNvSpPr txBox="1"/>
            <p:nvPr/>
          </p:nvSpPr>
          <p:spPr>
            <a:xfrm>
              <a:off x="3701695" y="4140896"/>
              <a:ext cx="7853589" cy="887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이용자의 수요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이전 이용자들의 대기시간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우선순위를 고려한 예상 대기시간 알고리즘 필요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지도 애플리케이션과의 연계를 통해 배차된 차량의 위치 정보 제공 필요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지역별로 애플리케이션을 제작하는 것이 아닌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통합 앱을 통해 접근성 극대화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4E1380-CEA9-4D1E-B9D2-1680D64AA2C6}"/>
                </a:ext>
              </a:extLst>
            </p:cNvPr>
            <p:cNvSpPr/>
            <p:nvPr/>
          </p:nvSpPr>
          <p:spPr>
            <a:xfrm>
              <a:off x="1738377" y="5333902"/>
              <a:ext cx="1824651" cy="4732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 </a:t>
              </a:r>
              <a:r>
                <a:rPr lang="ko-KR" altLang="en-US" sz="1600" b="1" dirty="0">
                  <a:solidFill>
                    <a:srgbClr val="2C303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서비스 </a:t>
              </a:r>
              <a:r>
                <a:rPr lang="ko-KR" altLang="en-US" b="1" u="sng" dirty="0">
                  <a:solidFill>
                    <a:srgbClr val="2C303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목표</a:t>
              </a:r>
              <a:endParaRPr lang="en-US" altLang="ko-KR" sz="1600" b="1" u="sng" dirty="0">
                <a:solidFill>
                  <a:srgbClr val="2C303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6A6B3-45DF-45BB-A3EC-81B709591F4F}"/>
                </a:ext>
              </a:extLst>
            </p:cNvPr>
            <p:cNvSpPr txBox="1"/>
            <p:nvPr/>
          </p:nvSpPr>
          <p:spPr>
            <a:xfrm>
              <a:off x="3701692" y="5256276"/>
              <a:ext cx="7116993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5D5D"/>
                  </a:solidFill>
                  <a:latin typeface="맑은 고딕" panose="020B0503020000020004" pitchFamily="50" charset="-127"/>
                </a:rPr>
                <a:t>실시간으로 사용자에게 대기 순번을 명확히 제공하며</a:t>
              </a:r>
              <a:r>
                <a:rPr lang="en-US" altLang="ko-KR" sz="1200" b="1" dirty="0">
                  <a:solidFill>
                    <a:srgbClr val="FF5D5D"/>
                  </a:solidFill>
                  <a:latin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5D5D"/>
                  </a:solidFill>
                  <a:latin typeface="맑은 고딕" panose="020B0503020000020004" pitchFamily="50" charset="-127"/>
                </a:rPr>
                <a:t>차량 위치 정보 시스템을 제공해 예약 관리를 최적화하는 서비스 제작을 목표로 함</a:t>
              </a:r>
              <a:endParaRPr lang="ko-KR" altLang="en-US" sz="1200" dirty="0">
                <a:solidFill>
                  <a:srgbClr val="FF5D5D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E5601DC-D79C-4165-BCE3-50FE8A84AF8F}"/>
                </a:ext>
              </a:extLst>
            </p:cNvPr>
            <p:cNvCxnSpPr/>
            <p:nvPr/>
          </p:nvCxnSpPr>
          <p:spPr>
            <a:xfrm>
              <a:off x="1566248" y="4128516"/>
              <a:ext cx="9927251" cy="0"/>
            </a:xfrm>
            <a:prstGeom prst="line">
              <a:avLst/>
            </a:prstGeom>
            <a:ln w="28575">
              <a:solidFill>
                <a:srgbClr val="D79F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5BF7FCB-4360-441D-B9ED-0122BD2C5F73}"/>
                </a:ext>
              </a:extLst>
            </p:cNvPr>
            <p:cNvCxnSpPr/>
            <p:nvPr/>
          </p:nvCxnSpPr>
          <p:spPr>
            <a:xfrm>
              <a:off x="1566248" y="5088928"/>
              <a:ext cx="9927251" cy="0"/>
            </a:xfrm>
            <a:prstGeom prst="line">
              <a:avLst/>
            </a:prstGeom>
            <a:ln w="28575">
              <a:solidFill>
                <a:srgbClr val="D79F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64347D-BB61-4828-B817-23F10D51A633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168AB-CFF4-4529-95BE-75EEC3EE0A9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BCF58E-9053-4CBD-9C6B-4AB75CFA4247}"/>
              </a:ext>
            </a:extLst>
          </p:cNvPr>
          <p:cNvSpPr/>
          <p:nvPr/>
        </p:nvSpPr>
        <p:spPr>
          <a:xfrm>
            <a:off x="1000212" y="1310804"/>
            <a:ext cx="4869247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◾  장애인 콜택시</a:t>
            </a:r>
            <a:r>
              <a:rPr lang="en-US" altLang="ko-KR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서비스 필요성</a:t>
            </a:r>
            <a:endParaRPr lang="ko-KR" altLang="en-US" sz="27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438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1896</Words>
  <Application>Microsoft Office PowerPoint</Application>
  <PresentationFormat>와이드스크린</PresentationFormat>
  <Paragraphs>495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나눔스퀘어라운드 Light</vt:lpstr>
      <vt:lpstr>나눔스퀘어라운드 ExtraBold</vt:lpstr>
      <vt:lpstr>Arial</vt:lpstr>
      <vt:lpstr>KoPub돋움체 Medium</vt:lpstr>
      <vt:lpstr>KoPubWorld돋움체 Medium</vt:lpstr>
      <vt:lpstr>KoPubWorld돋움체 Light</vt:lpstr>
      <vt:lpstr>맑은 고딕</vt:lpstr>
      <vt:lpstr>나눔스퀘어라운드 Bold</vt:lpstr>
      <vt:lpstr>KoPubWorld돋움체 Bold</vt:lpstr>
      <vt:lpstr>Wingdings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Choi Suin</cp:lastModifiedBy>
  <cp:revision>579</cp:revision>
  <dcterms:created xsi:type="dcterms:W3CDTF">2019-08-21T03:19:36Z</dcterms:created>
  <dcterms:modified xsi:type="dcterms:W3CDTF">2020-02-28T06:26:53Z</dcterms:modified>
</cp:coreProperties>
</file>