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66" r:id="rId4"/>
    <p:sldId id="267" r:id="rId5"/>
    <p:sldId id="259" r:id="rId6"/>
    <p:sldId id="268" r:id="rId7"/>
    <p:sldId id="279" r:id="rId8"/>
    <p:sldId id="269" r:id="rId9"/>
    <p:sldId id="275" r:id="rId10"/>
    <p:sldId id="270" r:id="rId11"/>
    <p:sldId id="277" r:id="rId12"/>
    <p:sldId id="278" r:id="rId13"/>
    <p:sldId id="276" r:id="rId14"/>
    <p:sldId id="272" r:id="rId15"/>
    <p:sldId id="273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56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4EB17-C5FC-49D1-A71D-C9F02B1D23E4}" type="datetimeFigureOut">
              <a:rPr lang="en-US" smtClean="0"/>
              <a:t>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AF28-0671-470C-9E39-9D2CA052E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0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5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the nodes represent</a:t>
            </a:r>
          </a:p>
          <a:p>
            <a:endParaRPr lang="en-US" dirty="0" smtClean="0"/>
          </a:p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4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4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IR-base approaches to narrow</a:t>
            </a:r>
            <a:r>
              <a:rPr lang="en-US" baseline="0" dirty="0" smtClean="0"/>
              <a:t> candidates, much faster (file/string matching). Or even AST-based approach</a:t>
            </a:r>
          </a:p>
          <a:p>
            <a:endParaRPr lang="en-US" dirty="0" smtClean="0"/>
          </a:p>
          <a:p>
            <a:r>
              <a:rPr lang="en-US" dirty="0" smtClean="0"/>
              <a:t>Use-CFG to pinpoint edits, AST</a:t>
            </a:r>
            <a:r>
              <a:rPr lang="en-US" baseline="0" dirty="0" smtClean="0"/>
              <a:t> to make recommendations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5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Richard,</a:t>
            </a:r>
            <a:r>
              <a:rPr lang="en-US" baseline="0" dirty="0" smtClean="0"/>
              <a:t> then </a:t>
            </a:r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53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0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</a:p>
          <a:p>
            <a:endParaRPr lang="en-US" dirty="0" smtClean="0"/>
          </a:p>
          <a:p>
            <a:r>
              <a:rPr lang="en-US" dirty="0" smtClean="0"/>
              <a:t>AST requires lots</a:t>
            </a:r>
            <a:r>
              <a:rPr lang="en-US" baseline="0" dirty="0" smtClean="0"/>
              <a:t> of heuristics,</a:t>
            </a:r>
          </a:p>
          <a:p>
            <a:r>
              <a:rPr lang="en-US" baseline="0" dirty="0" smtClean="0"/>
              <a:t>CFG gives us more info to infer off of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is AST, right is CFG</a:t>
            </a:r>
          </a:p>
          <a:p>
            <a:r>
              <a:rPr lang="en-US" dirty="0" smtClean="0"/>
              <a:t>Richard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Kurtis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Progress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Graph matching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Recommendations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Eclipse</a:t>
            </a:r>
          </a:p>
          <a:p>
            <a:endParaRPr lang="en-US" dirty="0" smtClean="0"/>
          </a:p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what we intended to do with PDL, and why we</a:t>
            </a:r>
            <a:r>
              <a:rPr lang="en-US" baseline="0" dirty="0" smtClean="0"/>
              <a:t> stopped: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We’re replacing the PDL with an existing knowledge-base so that the user doesn’t need to learn a new language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We’d provide the source code in a repos that the user can add to as well, an added bonus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Kurtis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Converting a CFG to a tree</a:t>
            </a:r>
            <a:r>
              <a:rPr lang="en-US" baseline="0" dirty="0" smtClean="0"/>
              <a:t> (clarify a back-edge)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did we choose tree over graphs?  Mention it here how graph matching algorithms don’t have the per4formance of tree-based comparisons. Mention the compromise of accuracy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performance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conversion is as simple as </a:t>
            </a:r>
          </a:p>
          <a:p>
            <a:r>
              <a:rPr lang="en-US" dirty="0" smtClean="0"/>
              <a:t>P_s is the source</a:t>
            </a:r>
            <a:r>
              <a:rPr lang="en-US" baseline="0" dirty="0" smtClean="0"/>
              <a:t> code</a:t>
            </a:r>
            <a:endParaRPr lang="en-US" dirty="0" smtClean="0"/>
          </a:p>
          <a:p>
            <a:r>
              <a:rPr lang="en-US" dirty="0" smtClean="0"/>
              <a:t>To explain</a:t>
            </a:r>
            <a:r>
              <a:rPr lang="en-US" baseline="0" dirty="0" smtClean="0"/>
              <a:t> that decompiled will be lost with optimizations applied (not invertible)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syntactic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semantic difference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2AF28-0671-470C-9E39-9D2CA052E1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1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F25-B914-4E97-A7E2-9FA8CFA3CC96}" type="datetime1">
              <a:rPr lang="en-US" smtClean="0"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EF03-0B8C-4CA3-9FF2-4E1FC0CD3656}" type="datetime1">
              <a:rPr lang="en-US" smtClean="0"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911C-C2F8-43BA-8CD6-74FBAE6F4366}" type="datetime1">
              <a:rPr lang="en-US" smtClean="0"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7148-F21E-455A-88C0-11B43C84AD78}" type="datetime1">
              <a:rPr lang="en-US" smtClean="0"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8F15-2C16-4D90-98E1-070D4962C394}" type="datetime1">
              <a:rPr lang="en-US" smtClean="0"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EBF3-FDB3-4C49-812A-A3F6CB36BD8F}" type="datetime1">
              <a:rPr lang="en-US" smtClean="0"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6EE-3E80-4C9B-9BD3-3260244B6A92}" type="datetime1">
              <a:rPr lang="en-US" smtClean="0"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2AA1-D5F0-41C1-8975-01A60CFEE858}" type="datetime1">
              <a:rPr lang="en-US" smtClean="0"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A706-D1B1-474F-B405-9D6682F48001}" type="datetime1">
              <a:rPr lang="en-US" smtClean="0"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87F1-DC0D-4415-BA93-E7E2FDC2FA9D}" type="datetime1">
              <a:rPr lang="en-US" smtClean="0"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E564-B9F0-40FE-BC5C-91DB4C440636}" type="datetime1">
              <a:rPr lang="en-US" smtClean="0"/>
              <a:t>1/29/2013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AABC387-3E4C-4E29-BE46-EB037DD9B57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F0E548F-4B32-4554-AD1C-F0974015AA91}" type="datetime1">
              <a:rPr lang="en-US" smtClean="0"/>
              <a:t>1/29/2013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/>
              <a:t>Algorithm Recognition &amp; Recommendation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5791200"/>
            <a:ext cx="2514600" cy="762000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/>
              <a:t>Richard Thai</a:t>
            </a:r>
          </a:p>
          <a:p>
            <a:pPr algn="r"/>
            <a:r>
              <a:rPr lang="en-US" sz="2400" dirty="0" smtClean="0"/>
              <a:t>Kurtis Zimmerman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6019800"/>
            <a:ext cx="3200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Advisor</a:t>
            </a:r>
          </a:p>
          <a:p>
            <a:pPr algn="l"/>
            <a:r>
              <a:rPr lang="en-US" sz="1600" dirty="0" smtClean="0"/>
              <a:t>Dr. Chandan Rupakheti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Trees (ASTs)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574" y="1219200"/>
            <a:ext cx="4503626" cy="51816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Used to find syntactic differences</a:t>
            </a:r>
          </a:p>
          <a:p>
            <a:pPr>
              <a:buFontTx/>
              <a:buChar char="-"/>
            </a:pPr>
            <a:r>
              <a:rPr lang="en-US" dirty="0" smtClean="0"/>
              <a:t>Tree edits can be effectively translated to source code edits because syntax is retained</a:t>
            </a:r>
          </a:p>
          <a:p>
            <a:pPr>
              <a:buFontTx/>
              <a:buChar char="-"/>
            </a:pPr>
            <a:r>
              <a:rPr lang="en-US" dirty="0" smtClean="0"/>
              <a:t>Need not be compilable</a:t>
            </a:r>
          </a:p>
          <a:p>
            <a:pPr>
              <a:buFontTx/>
              <a:buChar char="-"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Issues:</a:t>
            </a:r>
          </a:p>
          <a:p>
            <a:pPr>
              <a:buFontTx/>
              <a:buChar char="-"/>
            </a:pPr>
            <a:r>
              <a:rPr lang="en-US" dirty="0" smtClean="0"/>
              <a:t>Cannot easily pinpoint behavioral 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447800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x := a + b;</a:t>
            </a:r>
          </a:p>
          <a:p>
            <a:r>
              <a:rPr lang="en-US" b="1" dirty="0">
                <a:latin typeface="Courier" pitchFamily="49" charset="0"/>
              </a:rPr>
              <a:t>y</a:t>
            </a:r>
            <a:r>
              <a:rPr lang="en-US" b="1" dirty="0" smtClean="0">
                <a:latin typeface="Courier" pitchFamily="49" charset="0"/>
              </a:rPr>
              <a:t> := a * b;</a:t>
            </a:r>
          </a:p>
          <a:p>
            <a:r>
              <a:rPr lang="en-US" b="1" dirty="0" smtClean="0">
                <a:latin typeface="Courier" pitchFamily="49" charset="0"/>
              </a:rPr>
              <a:t>while (y &gt; a) {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a := a + 1;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x := a + b;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  <p:pic>
        <p:nvPicPr>
          <p:cNvPr id="8" name="Picture 2" descr="http://vinaytech.files.wordpress.com/2008/10/img2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7"/>
          <a:stretch/>
        </p:blipFill>
        <p:spPr bwMode="auto">
          <a:xfrm>
            <a:off x="152400" y="3352800"/>
            <a:ext cx="342117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Converting for loops to a while structure</a:t>
            </a:r>
          </a:p>
          <a:p>
            <a:pPr marL="114300" indent="0" algn="ctr">
              <a:buNone/>
            </a:pPr>
            <a:r>
              <a:rPr lang="en-US" dirty="0" smtClean="0"/>
              <a:t>…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err="1" smtClean="0"/>
              <a:t>ForStatement</a:t>
            </a:r>
            <a:endParaRPr lang="en-US" dirty="0" smtClean="0"/>
          </a:p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Expr.1	    </a:t>
            </a:r>
            <a:r>
              <a:rPr lang="en-US" dirty="0" err="1" smtClean="0"/>
              <a:t>ConditionalExpr</a:t>
            </a:r>
            <a:r>
              <a:rPr lang="en-US" dirty="0" smtClean="0"/>
              <a:t>.    Block    Expr.2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…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Expr.1              </a:t>
            </a:r>
            <a:r>
              <a:rPr lang="en-US" dirty="0" err="1" smtClean="0"/>
              <a:t>WhileStatement</a:t>
            </a: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ConditionalExpr</a:t>
            </a:r>
            <a:r>
              <a:rPr lang="en-US" dirty="0" smtClean="0"/>
              <a:t>.    Block    Expr.2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Converting assignments to one common structure</a:t>
            </a:r>
          </a:p>
          <a:p>
            <a:pPr lvl="1"/>
            <a:r>
              <a:rPr lang="en-US" dirty="0" smtClean="0"/>
              <a:t>e.g. x += 1 </a:t>
            </a:r>
            <a:r>
              <a:rPr lang="en-US" dirty="0" smtClean="0">
                <a:sym typeface="Wingdings" pitchFamily="2" charset="2"/>
              </a:rPr>
              <a:t> x = x + 1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11</a:t>
            </a:fld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4221481" y="3505200"/>
            <a:ext cx="198119" cy="381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20540" y="2209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895600" y="26670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20540" y="28194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53000" y="2743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29200" y="26670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886200" y="4191000"/>
            <a:ext cx="33528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19600" y="419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610100" y="4800600"/>
            <a:ext cx="190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05400" y="48006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57800" y="47244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9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Identifies incorrect operators, tokens, identifiers</a:t>
            </a:r>
          </a:p>
          <a:p>
            <a:pPr marL="114300" indent="0">
              <a:buNone/>
            </a:pPr>
            <a:r>
              <a:rPr lang="en-US" dirty="0" smtClean="0"/>
              <a:t>	    SOURCE				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449267"/>
            <a:ext cx="3914775" cy="341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2438400"/>
            <a:ext cx="3914775" cy="341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917767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 Change ‘true’ to ‘false’</a:t>
            </a:r>
          </a:p>
          <a:p>
            <a:r>
              <a:rPr lang="en-US" dirty="0" smtClean="0"/>
              <a:t>13: Change ‘1’ to ‘0’</a:t>
            </a:r>
          </a:p>
          <a:p>
            <a:r>
              <a:rPr lang="en-US" dirty="0" smtClean="0"/>
              <a:t>15: Change ‘&gt;’ to ‘&lt;‘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Identifies extra code</a:t>
            </a:r>
          </a:p>
          <a:p>
            <a:pPr marL="114300" indent="0">
              <a:buNone/>
            </a:pPr>
            <a:r>
              <a:rPr lang="en-US" dirty="0" smtClean="0"/>
              <a:t>	    SOURCE				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6330" y="3886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12: Delete extra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3086100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3086100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48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sz="2800" dirty="0" smtClean="0"/>
              <a:t>Utilize </a:t>
            </a:r>
            <a:r>
              <a:rPr lang="en-US" sz="2800" dirty="0" smtClean="0"/>
              <a:t>IR/AST-based approach to </a:t>
            </a:r>
            <a:r>
              <a:rPr lang="en-US" sz="2800" dirty="0" smtClean="0"/>
              <a:t>find best </a:t>
            </a:r>
            <a:r>
              <a:rPr lang="en-US" sz="2800" dirty="0" smtClean="0"/>
              <a:t>matching targets.</a:t>
            </a:r>
            <a:endParaRPr lang="en-US" sz="2800" dirty="0" smtClean="0"/>
          </a:p>
          <a:p>
            <a:pPr marL="571500" indent="-457200">
              <a:buAutoNum type="arabicPeriod"/>
            </a:pPr>
            <a:r>
              <a:rPr lang="en-US" sz="2800" dirty="0" smtClean="0"/>
              <a:t>Find areas of difference in source and best matching </a:t>
            </a:r>
            <a:r>
              <a:rPr lang="en-US" sz="2800" dirty="0" smtClean="0"/>
              <a:t>target using CFG-based approach.</a:t>
            </a:r>
            <a:endParaRPr lang="en-US" sz="2800" dirty="0" smtClean="0"/>
          </a:p>
          <a:p>
            <a:pPr marL="571500" indent="-457200">
              <a:buAutoNum type="arabicPeriod"/>
            </a:pPr>
            <a:r>
              <a:rPr lang="en-US" sz="2800" dirty="0" smtClean="0"/>
              <a:t>Use ASTs to find minimal recommendations based on known areas of difference.</a:t>
            </a:r>
          </a:p>
          <a:p>
            <a:pPr marL="571500" indent="-457200">
              <a:buAutoNum type="arabicPeriod"/>
            </a:pPr>
            <a:r>
              <a:rPr lang="en-US" sz="2800" dirty="0" smtClean="0"/>
              <a:t>Report source code edits to user.</a:t>
            </a:r>
          </a:p>
          <a:p>
            <a:pPr marL="571500" indent="-4572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granular should the comparisons be for CFG-based approach?</a:t>
            </a:r>
          </a:p>
          <a:p>
            <a:r>
              <a:rPr lang="en-US" dirty="0" smtClean="0"/>
              <a:t>Some syntactically different code may be semantically equivalent</a:t>
            </a:r>
          </a:p>
          <a:p>
            <a:pPr lvl="1"/>
            <a:r>
              <a:rPr lang="en-US" dirty="0" smtClean="0"/>
              <a:t>a &lt; b </a:t>
            </a:r>
            <a:r>
              <a:rPr lang="en-US" dirty="0" smtClean="0">
                <a:sym typeface="Wingdings" pitchFamily="2" charset="2"/>
              </a:rPr>
              <a:t> b &gt; 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Ordering of independent statements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 = x + y			b = w + z</a:t>
            </a:r>
          </a:p>
          <a:p>
            <a:pPr marL="777240" lvl="2" indent="0">
              <a:buNone/>
            </a:pPr>
            <a:r>
              <a:rPr lang="en-US" dirty="0">
                <a:sym typeface="Wingdings" pitchFamily="2" charset="2"/>
              </a:rPr>
              <a:t>	 </a:t>
            </a:r>
            <a:r>
              <a:rPr lang="en-US" dirty="0" smtClean="0">
                <a:sym typeface="Wingdings" pitchFamily="2" charset="2"/>
              </a:rPr>
              <a:t> b = w + z		a = x + y</a:t>
            </a:r>
          </a:p>
          <a:p>
            <a:r>
              <a:rPr lang="en-US" dirty="0" smtClean="0">
                <a:sym typeface="Wingdings" pitchFamily="2" charset="2"/>
              </a:rPr>
              <a:t>Not making interprocedural comparisons (points-to analysis)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Experiment with two independent approaches</a:t>
            </a:r>
          </a:p>
          <a:p>
            <a:pPr lvl="1"/>
            <a:r>
              <a:rPr lang="en-US" sz="2600" dirty="0" smtClean="0"/>
              <a:t>Which granularity works best for CFG?</a:t>
            </a:r>
          </a:p>
          <a:p>
            <a:r>
              <a:rPr lang="en-US" sz="2800" dirty="0" smtClean="0"/>
              <a:t>Experiment with combined approach</a:t>
            </a:r>
          </a:p>
          <a:p>
            <a:r>
              <a:rPr lang="en-US" sz="2800" dirty="0" smtClean="0"/>
              <a:t>Build set of incrementally complex test cases</a:t>
            </a:r>
          </a:p>
          <a:p>
            <a:r>
              <a:rPr lang="en-US" sz="2800" dirty="0" smtClean="0"/>
              <a:t>Usability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Help novice programmers correctly implement common algorithms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latin typeface="+mj-lt"/>
              </a:rPr>
              <a:t>Cases to consider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Incomplete source code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Compilable</a:t>
            </a:r>
          </a:p>
          <a:p>
            <a:pPr marL="514350" indent="-514350">
              <a:buAutoNum type="arabicPeriod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vinaytech.files.wordpress.com/2008/10/img2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7"/>
          <a:stretch/>
        </p:blipFill>
        <p:spPr bwMode="auto">
          <a:xfrm>
            <a:off x="467636" y="3200400"/>
            <a:ext cx="4561564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vinaytech.files.wordpress.com/2008/10/img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404964" y="2647950"/>
            <a:ext cx="2215036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0" y="1447800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x := a + b;</a:t>
            </a:r>
          </a:p>
          <a:p>
            <a:r>
              <a:rPr lang="en-US" b="1" dirty="0">
                <a:latin typeface="Courier" pitchFamily="49" charset="0"/>
              </a:rPr>
              <a:t>y</a:t>
            </a:r>
            <a:r>
              <a:rPr lang="en-US" b="1" dirty="0" smtClean="0">
                <a:latin typeface="Courier" pitchFamily="49" charset="0"/>
              </a:rPr>
              <a:t> := a * b;</a:t>
            </a:r>
          </a:p>
          <a:p>
            <a:r>
              <a:rPr lang="en-US" b="1" dirty="0" smtClean="0">
                <a:latin typeface="Courier" pitchFamily="49" charset="0"/>
              </a:rPr>
              <a:t>while (y &gt; a) {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a := a + 1;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x := a + b;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6596390"/>
            <a:ext cx="42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http://vinaytech.wordpress.com/2008/10/04/abstract-syntax-tree/</a:t>
            </a:r>
          </a:p>
        </p:txBody>
      </p:sp>
    </p:spTree>
    <p:extLst>
      <p:ext uri="{BB962C8B-B14F-4D97-AF65-F5344CB8AC3E}">
        <p14:creationId xmlns:p14="http://schemas.microsoft.com/office/powerpoint/2010/main" val="17926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16829" y="150418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74029" y="226542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40629" y="307771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1260348" y="2286255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829056" y="307771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5" name="Straight Arrow Connector 4"/>
          <p:cNvCxnSpPr>
            <a:stCxn id="6" idx="3"/>
            <a:endCxn id="11" idx="0"/>
          </p:cNvCxnSpPr>
          <p:nvPr/>
        </p:nvCxnSpPr>
        <p:spPr>
          <a:xfrm flipH="1">
            <a:off x="1475994" y="1872319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7" idx="0"/>
          </p:cNvCxnSpPr>
          <p:nvPr/>
        </p:nvCxnSpPr>
        <p:spPr>
          <a:xfrm>
            <a:off x="2084960" y="1872319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0"/>
          </p:cNvCxnSpPr>
          <p:nvPr/>
        </p:nvCxnSpPr>
        <p:spPr>
          <a:xfrm flipH="1">
            <a:off x="1044702" y="2654386"/>
            <a:ext cx="278807" cy="4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5"/>
            <a:endCxn id="10" idx="0"/>
          </p:cNvCxnSpPr>
          <p:nvPr/>
        </p:nvCxnSpPr>
        <p:spPr>
          <a:xfrm>
            <a:off x="1628479" y="2654386"/>
            <a:ext cx="227796" cy="423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62656" y="2311738"/>
            <a:ext cx="533400" cy="384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33537" y="152781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790737" y="228904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877056" y="312267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3877056" y="2309877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Arrow Connector 38"/>
          <p:cNvCxnSpPr>
            <a:stCxn id="34" idx="3"/>
            <a:endCxn id="37" idx="0"/>
          </p:cNvCxnSpPr>
          <p:nvPr/>
        </p:nvCxnSpPr>
        <p:spPr>
          <a:xfrm flipH="1">
            <a:off x="4092702" y="1895941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5"/>
            <a:endCxn id="35" idx="0"/>
          </p:cNvCxnSpPr>
          <p:nvPr/>
        </p:nvCxnSpPr>
        <p:spPr>
          <a:xfrm>
            <a:off x="4701668" y="1895941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36" idx="0"/>
          </p:cNvCxnSpPr>
          <p:nvPr/>
        </p:nvCxnSpPr>
        <p:spPr>
          <a:xfrm>
            <a:off x="4092702" y="2741169"/>
            <a:ext cx="0" cy="381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 flipH="1">
            <a:off x="4388401" y="4769950"/>
            <a:ext cx="533400" cy="384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07964" y="396240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265164" y="472363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350764" y="5535930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7" name="Oval 46"/>
          <p:cNvSpPr/>
          <p:nvPr/>
        </p:nvSpPr>
        <p:spPr>
          <a:xfrm>
            <a:off x="5351483" y="4744467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8" name="Oval 47"/>
          <p:cNvSpPr/>
          <p:nvPr/>
        </p:nvSpPr>
        <p:spPr>
          <a:xfrm>
            <a:off x="6274308" y="5513832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4" idx="3"/>
            <a:endCxn id="47" idx="0"/>
          </p:cNvCxnSpPr>
          <p:nvPr/>
        </p:nvCxnSpPr>
        <p:spPr>
          <a:xfrm flipH="1">
            <a:off x="5567129" y="4330531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5"/>
            <a:endCxn id="45" idx="0"/>
          </p:cNvCxnSpPr>
          <p:nvPr/>
        </p:nvCxnSpPr>
        <p:spPr>
          <a:xfrm>
            <a:off x="6176095" y="4330531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48" idx="0"/>
          </p:cNvCxnSpPr>
          <p:nvPr/>
        </p:nvCxnSpPr>
        <p:spPr>
          <a:xfrm>
            <a:off x="6480810" y="5154930"/>
            <a:ext cx="9144" cy="35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4"/>
            <a:endCxn id="46" idx="0"/>
          </p:cNvCxnSpPr>
          <p:nvPr/>
        </p:nvCxnSpPr>
        <p:spPr>
          <a:xfrm flipH="1">
            <a:off x="5566410" y="5175759"/>
            <a:ext cx="719" cy="360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10200" y="1856232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 to C</a:t>
            </a:r>
            <a:endParaRPr lang="en-US" dirty="0"/>
          </a:p>
        </p:txBody>
      </p:sp>
      <p:sp>
        <p:nvSpPr>
          <p:cNvPr id="56" name="Bent-Up Arrow 55"/>
          <p:cNvSpPr/>
          <p:nvPr/>
        </p:nvSpPr>
        <p:spPr>
          <a:xfrm flipV="1">
            <a:off x="5487077" y="2389632"/>
            <a:ext cx="761323" cy="791463"/>
          </a:xfrm>
          <a:prstGeom prst="bentUpArrow">
            <a:avLst>
              <a:gd name="adj1" fmla="val 2860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86200" y="4278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Relabel A as G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34056" y="18562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D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2988564" y="398754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4" name="Oval 73"/>
          <p:cNvSpPr/>
          <p:nvPr/>
        </p:nvSpPr>
        <p:spPr>
          <a:xfrm>
            <a:off x="3445764" y="4748784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531364" y="5561076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6" name="Oval 75"/>
          <p:cNvSpPr/>
          <p:nvPr/>
        </p:nvSpPr>
        <p:spPr>
          <a:xfrm>
            <a:off x="2532083" y="4769613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7" name="Oval 76"/>
          <p:cNvSpPr/>
          <p:nvPr/>
        </p:nvSpPr>
        <p:spPr>
          <a:xfrm>
            <a:off x="3454908" y="5538978"/>
            <a:ext cx="431292" cy="431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73" idx="3"/>
            <a:endCxn id="76" idx="0"/>
          </p:cNvCxnSpPr>
          <p:nvPr/>
        </p:nvCxnSpPr>
        <p:spPr>
          <a:xfrm flipH="1">
            <a:off x="2747729" y="4355677"/>
            <a:ext cx="303996" cy="41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5"/>
            <a:endCxn id="74" idx="0"/>
          </p:cNvCxnSpPr>
          <p:nvPr/>
        </p:nvCxnSpPr>
        <p:spPr>
          <a:xfrm>
            <a:off x="3356695" y="4355677"/>
            <a:ext cx="304715" cy="393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4"/>
            <a:endCxn id="77" idx="0"/>
          </p:cNvCxnSpPr>
          <p:nvPr/>
        </p:nvCxnSpPr>
        <p:spPr>
          <a:xfrm>
            <a:off x="3661410" y="5180076"/>
            <a:ext cx="9144" cy="35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4"/>
            <a:endCxn id="75" idx="0"/>
          </p:cNvCxnSpPr>
          <p:nvPr/>
        </p:nvCxnSpPr>
        <p:spPr>
          <a:xfrm flipH="1">
            <a:off x="2747010" y="5200905"/>
            <a:ext cx="719" cy="360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39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>Pattern Definition Language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To define software patterns</a:t>
            </a:r>
            <a:endParaRPr lang="en-US" sz="2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36" y="3352800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Recommendation Engine</a:t>
            </a:r>
          </a:p>
          <a:p>
            <a:pPr marL="0" indent="0">
              <a:buNone/>
            </a:pPr>
            <a:r>
              <a:rPr lang="en-US" sz="2400" i="1" dirty="0" smtClean="0"/>
              <a:t>To evaluate differences between the</a:t>
            </a:r>
          </a:p>
          <a:p>
            <a:pPr marL="0" indent="0">
              <a:buNone/>
            </a:pPr>
            <a:r>
              <a:rPr lang="en-US" sz="2400" i="1" dirty="0" smtClean="0"/>
              <a:t>developer’s model and the PDL model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3337" y="1904999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Program Analysis Framework</a:t>
            </a:r>
          </a:p>
          <a:p>
            <a:pPr marL="0" indent="0" algn="r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To collect artifacts from a code base</a:t>
            </a:r>
          </a:p>
          <a:p>
            <a:pPr marL="0" indent="0" algn="r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and build a corresponding PDL model</a:t>
            </a:r>
            <a:endParaRPr lang="en-US" sz="2000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3337" y="4800600"/>
            <a:ext cx="77786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User Interface</a:t>
            </a:r>
          </a:p>
          <a:p>
            <a:pPr marL="0" indent="0" algn="r">
              <a:buNone/>
            </a:pPr>
            <a:r>
              <a:rPr lang="en-US" sz="2400" i="1" dirty="0" smtClean="0"/>
              <a:t>To present the recommended</a:t>
            </a:r>
          </a:p>
          <a:p>
            <a:pPr marL="0" indent="0" algn="r">
              <a:buNone/>
            </a:pPr>
            <a:r>
              <a:rPr lang="en-US" sz="2400" i="1" dirty="0" smtClean="0"/>
              <a:t>changes to the developer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9" name="Bent-Up Arrow 8"/>
          <p:cNvSpPr/>
          <p:nvPr/>
        </p:nvSpPr>
        <p:spPr>
          <a:xfrm rot="10800000">
            <a:off x="1676400" y="2514600"/>
            <a:ext cx="1371600" cy="685801"/>
          </a:xfrm>
          <a:prstGeom prst="bentUpArrow">
            <a:avLst>
              <a:gd name="adj1" fmla="val 30195"/>
              <a:gd name="adj2" fmla="val 25000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flipV="1">
            <a:off x="5638800" y="39624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638800" y="11430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772399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>Pattern Definition Language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>
                    <a:lumMod val="75000"/>
                  </a:schemeClr>
                </a:solidFill>
              </a:rPr>
              <a:t>To define software patterns</a:t>
            </a:r>
            <a:endParaRPr lang="en-US" sz="2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336" y="3352800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Recommendation Engine</a:t>
            </a:r>
          </a:p>
          <a:p>
            <a:pPr marL="0" indent="0">
              <a:buNone/>
            </a:pPr>
            <a:r>
              <a:rPr lang="en-US" sz="2400" i="1" dirty="0" smtClean="0"/>
              <a:t>To evaluate differences between the</a:t>
            </a:r>
          </a:p>
          <a:p>
            <a:pPr marL="0" indent="0">
              <a:buNone/>
            </a:pPr>
            <a:r>
              <a:rPr lang="en-US" sz="2400" i="1" dirty="0" smtClean="0"/>
              <a:t>developer’s model and the PDL model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3337" y="1904999"/>
            <a:ext cx="777866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Program Analysis Framework</a:t>
            </a:r>
          </a:p>
          <a:p>
            <a:pPr marL="0" indent="0" algn="r">
              <a:buNone/>
            </a:pPr>
            <a:r>
              <a:rPr lang="en-US" sz="2400" i="1" dirty="0" smtClean="0"/>
              <a:t>To collect artifacts from a code base</a:t>
            </a:r>
          </a:p>
          <a:p>
            <a:pPr marL="0" indent="0" algn="r">
              <a:buNone/>
            </a:pPr>
            <a:r>
              <a:rPr lang="en-US" sz="2400" i="1" dirty="0" smtClean="0"/>
              <a:t>and build a corresponding model</a:t>
            </a:r>
            <a:endParaRPr lang="en-US" sz="2000" i="1" dirty="0" smtClean="0"/>
          </a:p>
          <a:p>
            <a:pPr marL="0" indent="0">
              <a:buFont typeface="Arial" pitchFamily="34" charset="0"/>
              <a:buNone/>
            </a:pP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3337" y="4800600"/>
            <a:ext cx="77786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b="1" dirty="0" smtClean="0"/>
              <a:t>User Interface</a:t>
            </a:r>
          </a:p>
          <a:p>
            <a:pPr marL="0" indent="0" algn="r">
              <a:buNone/>
            </a:pPr>
            <a:r>
              <a:rPr lang="en-US" sz="2400" i="1" dirty="0" smtClean="0"/>
              <a:t>To present the recommended</a:t>
            </a:r>
          </a:p>
          <a:p>
            <a:pPr marL="0" indent="0" algn="r">
              <a:buNone/>
            </a:pPr>
            <a:r>
              <a:rPr lang="en-US" sz="2400" i="1" dirty="0" smtClean="0"/>
              <a:t>changes to the developer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sp>
        <p:nvSpPr>
          <p:cNvPr id="9" name="Bent-Up Arrow 8"/>
          <p:cNvSpPr/>
          <p:nvPr/>
        </p:nvSpPr>
        <p:spPr>
          <a:xfrm rot="10800000">
            <a:off x="1676400" y="2514600"/>
            <a:ext cx="1371600" cy="685801"/>
          </a:xfrm>
          <a:prstGeom prst="bentUpArrow">
            <a:avLst>
              <a:gd name="adj1" fmla="val 30195"/>
              <a:gd name="adj2" fmla="val 25000"/>
              <a:gd name="adj3" fmla="val 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flipV="1">
            <a:off x="5638800" y="39624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flipV="1">
            <a:off x="5638800" y="1143000"/>
            <a:ext cx="1371600" cy="685801"/>
          </a:xfrm>
          <a:prstGeom prst="bentUpArrow">
            <a:avLst>
              <a:gd name="adj1" fmla="val 30195"/>
              <a:gd name="adj2" fmla="val 27597"/>
              <a:gd name="adj3" fmla="val 2673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6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3336" y="762000"/>
            <a:ext cx="7397664" cy="990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8737" y="685800"/>
            <a:ext cx="7372263" cy="11353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smtClean="0"/>
              <a:t>Tree-matching </a:t>
            </a:r>
            <a:r>
              <a:rPr lang="en-US" sz="3200" dirty="0" smtClean="0"/>
              <a:t>problem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Suggest edits to correct implementation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Implement as an Eclipse plugin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http://vinaytech.files.wordpress.com/2008/10/img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065585" y="3505200"/>
            <a:ext cx="2215036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2971800" y="5334000"/>
            <a:ext cx="6096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>
            <a:off x="2971800" y="5334000"/>
            <a:ext cx="60960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Graphs (CFGs)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219200"/>
            <a:ext cx="4800600" cy="3048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IR </a:t>
            </a:r>
            <a:r>
              <a:rPr lang="en-US" dirty="0" smtClean="0"/>
              <a:t>of Java </a:t>
            </a:r>
            <a:r>
              <a:rPr lang="en-US" dirty="0" smtClean="0"/>
              <a:t>code</a:t>
            </a:r>
          </a:p>
          <a:p>
            <a:pPr>
              <a:buFontTx/>
              <a:buChar char="-"/>
            </a:pPr>
            <a:r>
              <a:rPr lang="en-US" dirty="0" smtClean="0"/>
              <a:t>Converted </a:t>
            </a:r>
            <a:r>
              <a:rPr lang="en-US" dirty="0" smtClean="0"/>
              <a:t>to a tree to benefit from performance gains of pq-gram</a:t>
            </a:r>
          </a:p>
          <a:p>
            <a:pPr>
              <a:buFontTx/>
              <a:buChar char="-"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Issues:</a:t>
            </a:r>
          </a:p>
          <a:p>
            <a:pPr marL="114300" indent="0">
              <a:buNone/>
            </a:pPr>
            <a:r>
              <a:rPr lang="en-US" dirty="0" smtClean="0"/>
              <a:t>- IR conversion is </a:t>
            </a:r>
            <a:r>
              <a:rPr lang="en-US" dirty="0" smtClean="0"/>
              <a:t>one-directional; recommendations are based off of the IR, not the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 descr="http://vinaytech.files.wordpress.com/2008/10/img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32964" y="3181350"/>
            <a:ext cx="2215036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1447800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x := a + b;</a:t>
            </a:r>
          </a:p>
          <a:p>
            <a:r>
              <a:rPr lang="en-US" b="1" dirty="0">
                <a:latin typeface="Courier" pitchFamily="49" charset="0"/>
              </a:rPr>
              <a:t>y</a:t>
            </a:r>
            <a:r>
              <a:rPr lang="en-US" b="1" dirty="0" smtClean="0">
                <a:latin typeface="Courier" pitchFamily="49" charset="0"/>
              </a:rPr>
              <a:t> := a * b;</a:t>
            </a:r>
          </a:p>
          <a:p>
            <a:r>
              <a:rPr lang="en-US" b="1" dirty="0" smtClean="0">
                <a:latin typeface="Courier" pitchFamily="49" charset="0"/>
              </a:rPr>
              <a:t>while (y &gt; a) {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a := a + 1;</a:t>
            </a:r>
          </a:p>
          <a:p>
            <a:r>
              <a:rPr lang="en-US" b="1" dirty="0">
                <a:latin typeface="Courier" pitchFamily="49" charset="0"/>
              </a:rPr>
              <a:t> </a:t>
            </a:r>
            <a:r>
              <a:rPr lang="en-US" b="1" dirty="0" smtClean="0">
                <a:latin typeface="Courier" pitchFamily="49" charset="0"/>
              </a:rPr>
              <a:t>  x := a + b;</a:t>
            </a:r>
            <a:endParaRPr lang="en-US" b="1" dirty="0">
              <a:latin typeface="Courier" pitchFamily="49" charset="0"/>
            </a:endParaRPr>
          </a:p>
          <a:p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81400" y="4606409"/>
                <a:ext cx="2024529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=  </m:t>
                      </m:r>
                      <m:r>
                        <a:rPr lang="en-US" b="0" i="1" smtClean="0">
                          <a:latin typeface="Cambria Math"/>
                        </a:rPr>
                        <m:t>𝑆𝑜𝑜𝑡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𝑆𝑜𝑜𝑡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606409"/>
                <a:ext cx="2024529" cy="20313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8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Conversion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C387-3E4C-4E29-BE46-EB037DD9B57B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1285875"/>
            <a:ext cx="29337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1143000"/>
            <a:ext cx="20669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36671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52749"/>
            <a:ext cx="36671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1026" idx="2"/>
            <a:endCxn id="1029" idx="0"/>
          </p:cNvCxnSpPr>
          <p:nvPr/>
        </p:nvCxnSpPr>
        <p:spPr>
          <a:xfrm>
            <a:off x="1985962" y="1990725"/>
            <a:ext cx="1" cy="904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1030" idx="0"/>
          </p:cNvCxnSpPr>
          <p:nvPr/>
        </p:nvCxnSpPr>
        <p:spPr>
          <a:xfrm>
            <a:off x="6557962" y="2133600"/>
            <a:ext cx="1" cy="819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400" y="5603632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519</TotalTime>
  <Words>793</Words>
  <Application>Microsoft Office PowerPoint</Application>
  <PresentationFormat>On-screen Show (4:3)</PresentationFormat>
  <Paragraphs>222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Algorithm Recognition &amp; Recommendation System</vt:lpstr>
      <vt:lpstr>Problem Definition</vt:lpstr>
      <vt:lpstr>Problem Definition</vt:lpstr>
      <vt:lpstr>Problem Definition</vt:lpstr>
      <vt:lpstr>PowerPoint Presentation</vt:lpstr>
      <vt:lpstr>PowerPoint Presentation</vt:lpstr>
      <vt:lpstr>Overall Approach</vt:lpstr>
      <vt:lpstr>Control Flow Graphs (CFGs)</vt:lpstr>
      <vt:lpstr>CFG Conversion</vt:lpstr>
      <vt:lpstr>Abstract Syntax Trees (ASTs)</vt:lpstr>
      <vt:lpstr>AST conversions</vt:lpstr>
      <vt:lpstr>AST Demonstration</vt:lpstr>
      <vt:lpstr>AST Demonstration</vt:lpstr>
      <vt:lpstr>Combined approach</vt:lpstr>
      <vt:lpstr>Remaining Issues</vt:lpstr>
      <vt:lpstr>Future directions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Richard P Thai</dc:creator>
  <cp:lastModifiedBy>Richard P Thai</cp:lastModifiedBy>
  <cp:revision>109</cp:revision>
  <dcterms:created xsi:type="dcterms:W3CDTF">2012-10-22T22:14:20Z</dcterms:created>
  <dcterms:modified xsi:type="dcterms:W3CDTF">2013-01-29T23:30:48Z</dcterms:modified>
</cp:coreProperties>
</file>