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60" r:id="rId6"/>
    <p:sldId id="262" r:id="rId7"/>
    <p:sldId id="258" r:id="rId8"/>
    <p:sldId id="259" r:id="rId9"/>
    <p:sldId id="263" r:id="rId10"/>
    <p:sldId id="264" r:id="rId11"/>
    <p:sldId id="265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56" autoAdjust="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4EB17-C5FC-49D1-A71D-C9F02B1D23E4}" type="datetimeFigureOut">
              <a:rPr lang="en-US" smtClean="0"/>
              <a:t>10/23/2012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2AF28-0671-470C-9E39-9D2CA052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41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80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Kurtis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 </a:t>
            </a:r>
            <a:r>
              <a:rPr lang="en-US" dirty="0" smtClean="0"/>
              <a:t>formative usability study (give the tool to a bunch of people, and give them a questionnaire at the end)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summative usability study (observe each user at a time, more </a:t>
            </a:r>
            <a:r>
              <a:rPr lang="en-US" dirty="0" smtClean="0"/>
              <a:t>detailed)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05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Kurtis</a:t>
            </a:r>
          </a:p>
          <a:p>
            <a:endParaRPr lang="en-US" dirty="0" smtClean="0"/>
          </a:p>
          <a:p>
            <a:r>
              <a:rPr lang="en-US" dirty="0" smtClean="0"/>
              <a:t>AST requires lots</a:t>
            </a:r>
            <a:r>
              <a:rPr lang="en-US" baseline="0" dirty="0" smtClean="0"/>
              <a:t> of heuristics,</a:t>
            </a:r>
          </a:p>
          <a:p>
            <a:r>
              <a:rPr lang="en-US" baseline="0" dirty="0" smtClean="0"/>
              <a:t>CFG gives us more info to infer off </a:t>
            </a:r>
            <a:r>
              <a:rPr lang="en-US" baseline="0" dirty="0" smtClean="0"/>
              <a:t>of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04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Kurtis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04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Richard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04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Richard</a:t>
            </a:r>
          </a:p>
          <a:p>
            <a:endParaRPr lang="en-US" dirty="0" smtClean="0"/>
          </a:p>
          <a:p>
            <a:r>
              <a:rPr lang="en-US" dirty="0" smtClean="0"/>
              <a:t>- RSSE = SW app that gives</a:t>
            </a:r>
            <a:r>
              <a:rPr lang="en-US" baseline="0" dirty="0" smtClean="0"/>
              <a:t> you useful information in a given </a:t>
            </a:r>
            <a:r>
              <a:rPr lang="en-US" baseline="0" dirty="0" smtClean="0"/>
              <a:t>context</a:t>
            </a:r>
            <a:endParaRPr lang="en-US" dirty="0" smtClean="0"/>
          </a:p>
          <a:p>
            <a:r>
              <a:rPr lang="en-US" dirty="0" smtClean="0"/>
              <a:t>- Other recommendations from RSSE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Kurtis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08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Limitations:</a:t>
            </a:r>
          </a:p>
          <a:p>
            <a:r>
              <a:rPr lang="en-US" dirty="0" smtClean="0"/>
              <a:t>- when do we give recommendations?</a:t>
            </a:r>
          </a:p>
          <a:p>
            <a:r>
              <a:rPr lang="en-US" dirty="0" smtClean="0"/>
              <a:t>- what if we give incorrect recommendations? (consider offering multiple recommendations)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now what if you offer multiple recommendations and there are too many, consider prioritizing them, now how do we prioritize the? (consider usability study)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amount of data could limit how fast we can react.  consider using heuristics for analysis triggering, probabilistic modeling (a solution shouldn't even be considered)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88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Progress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Graph matching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Recommendations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Eclipse</a:t>
            </a:r>
          </a:p>
          <a:p>
            <a:endParaRPr lang="en-US" dirty="0" smtClean="0"/>
          </a:p>
          <a:p>
            <a:r>
              <a:rPr lang="en-US" dirty="0" smtClean="0"/>
              <a:t>Kurtis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6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Kurtis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F25-B914-4E97-A7E2-9FA8CFA3CC96}" type="datetime1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EF03-0B8C-4CA3-9FF2-4E1FC0CD3656}" type="datetime1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911C-C2F8-43BA-8CD6-74FBAE6F4366}" type="datetime1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7148-F21E-455A-88C0-11B43C84AD78}" type="datetime1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8F15-2C16-4D90-98E1-070D4962C394}" type="datetime1">
              <a:rPr lang="en-US" smtClean="0"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EBF3-FDB3-4C49-812A-A3F6CB36BD8F}" type="datetime1">
              <a:rPr lang="en-US" smtClean="0"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06EE-3E80-4C9B-9BD3-3260244B6A92}" type="datetime1">
              <a:rPr lang="en-US" smtClean="0"/>
              <a:t>10/23/2012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2AA1-D5F0-41C1-8975-01A60CFEE858}" type="datetime1">
              <a:rPr lang="en-US" smtClean="0"/>
              <a:t>10/23/2012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A706-D1B1-474F-B405-9D6682F48001}" type="datetime1">
              <a:rPr lang="en-US" smtClean="0"/>
              <a:t>10/23/2012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87F1-DC0D-4415-BA93-E7E2FDC2FA9D}" type="datetime1">
              <a:rPr lang="en-US" smtClean="0"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E564-B9F0-40FE-BC5C-91DB4C440636}" type="datetime1">
              <a:rPr lang="en-US" smtClean="0"/>
              <a:t>10/23/2012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F0E548F-4B32-4554-AD1C-F0974015AA91}" type="datetime1">
              <a:rPr lang="en-US" smtClean="0"/>
              <a:t>10/23/2012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/>
              <a:t>Algorithm Recognition &amp; Recommendation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5791200"/>
            <a:ext cx="2514600" cy="762000"/>
          </a:xfrm>
        </p:spPr>
        <p:txBody>
          <a:bodyPr>
            <a:noAutofit/>
          </a:bodyPr>
          <a:lstStyle/>
          <a:p>
            <a:pPr algn="r"/>
            <a:r>
              <a:rPr lang="en-US" sz="2400" dirty="0" smtClean="0"/>
              <a:t>Richard Thai</a:t>
            </a:r>
          </a:p>
          <a:p>
            <a:pPr algn="r"/>
            <a:r>
              <a:rPr lang="en-US" sz="2400" dirty="0" smtClean="0"/>
              <a:t>Kurtis Zimmerman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6019800"/>
            <a:ext cx="3200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/>
              <a:t>Advisor</a:t>
            </a:r>
          </a:p>
          <a:p>
            <a:pPr algn="l"/>
            <a:r>
              <a:rPr lang="en-US" sz="1600" dirty="0" smtClean="0"/>
              <a:t>Dr. Chandan Rupakheti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Progress: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pq</a:t>
            </a:r>
            <a:r>
              <a:rPr lang="en-US" sz="3200" dirty="0" smtClean="0"/>
              <a:t>-Gram				Similarity </a:t>
            </a:r>
            <a:r>
              <a:rPr lang="en-US" sz="3200" dirty="0" smtClean="0"/>
              <a:t>matrix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10</a:t>
            </a:fld>
            <a:endParaRPr lang="en-US"/>
          </a:p>
        </p:txBody>
      </p:sp>
      <p:pic>
        <p:nvPicPr>
          <p:cNvPr id="23" name="Picture 2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2"/>
          <a:stretch/>
        </p:blipFill>
        <p:spPr bwMode="auto">
          <a:xfrm>
            <a:off x="457200" y="2249185"/>
            <a:ext cx="3739918" cy="3246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2"/>
          <a:stretch/>
        </p:blipFill>
        <p:spPr bwMode="auto">
          <a:xfrm>
            <a:off x="4235450" y="2249185"/>
            <a:ext cx="4070350" cy="32463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 rot="16200000">
            <a:off x="3657600" y="3770412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(ms)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-112810" y="377041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 (ms)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5486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nodes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943600" y="54864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nodes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98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Progress: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7620000" cy="1676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Eclipse Plugin Architecture</a:t>
            </a:r>
          </a:p>
          <a:p>
            <a:r>
              <a:rPr lang="en-US" sz="2800" dirty="0" smtClean="0"/>
              <a:t>Produce </a:t>
            </a:r>
            <a:r>
              <a:rPr lang="en-US" sz="2800" dirty="0" smtClean="0"/>
              <a:t>abstract </a:t>
            </a:r>
            <a:r>
              <a:rPr lang="en-US" sz="2800" dirty="0" smtClean="0"/>
              <a:t>syntax tree using Java Development Tools</a:t>
            </a:r>
          </a:p>
        </p:txBody>
      </p:sp>
      <p:pic>
        <p:nvPicPr>
          <p:cNvPr id="1026" name="Picture 2" descr="http://www.rajorshi.net/old/img/eclipse/part2/fi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5762625" cy="31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37316" y="6596390"/>
            <a:ext cx="3397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http://www.rajorshi.net/old/img/eclipse/part2/fig1.png</a:t>
            </a:r>
          </a:p>
        </p:txBody>
      </p:sp>
    </p:spTree>
    <p:extLst>
      <p:ext uri="{BB962C8B-B14F-4D97-AF65-F5344CB8AC3E}">
        <p14:creationId xmlns:p14="http://schemas.microsoft.com/office/powerpoint/2010/main" val="25798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Abstract syntax tree vs. graph structure</a:t>
            </a:r>
          </a:p>
          <a:p>
            <a:r>
              <a:rPr lang="en-US" sz="2800" dirty="0" smtClean="0"/>
              <a:t>Soot</a:t>
            </a:r>
          </a:p>
          <a:p>
            <a:r>
              <a:rPr lang="en-US" sz="2800" dirty="0" smtClean="0"/>
              <a:t>Pattern </a:t>
            </a:r>
            <a:r>
              <a:rPr lang="en-US" sz="2800" dirty="0" smtClean="0"/>
              <a:t>Definition </a:t>
            </a:r>
            <a:r>
              <a:rPr lang="en-US" sz="2800" dirty="0" smtClean="0"/>
              <a:t>Language</a:t>
            </a:r>
          </a:p>
          <a:p>
            <a:r>
              <a:rPr lang="en-US" sz="2800" dirty="0" smtClean="0"/>
              <a:t>More benchmarking</a:t>
            </a:r>
          </a:p>
          <a:p>
            <a:r>
              <a:rPr lang="en-US" sz="2800" dirty="0" smtClean="0"/>
              <a:t>Usability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Help novice programmers correctly implement common algorithms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Cases to consider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Incomplete source code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Compilable</a:t>
            </a:r>
          </a:p>
          <a:p>
            <a:pPr marL="514350" indent="-514350">
              <a:buAutoNum type="arabicPeriod" startAt="2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://vinaytech.files.wordpress.com/2008/10/img2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7"/>
          <a:stretch/>
        </p:blipFill>
        <p:spPr bwMode="auto">
          <a:xfrm>
            <a:off x="467636" y="3200400"/>
            <a:ext cx="4561564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inaytech.files.wordpress.com/2008/10/img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404964" y="2647950"/>
            <a:ext cx="2215036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48000" y="1447800"/>
            <a:ext cx="2252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 pitchFamily="49" charset="0"/>
              </a:rPr>
              <a:t>x := a + b;</a:t>
            </a:r>
          </a:p>
          <a:p>
            <a:r>
              <a:rPr lang="en-US" b="1" dirty="0">
                <a:latin typeface="Courier" pitchFamily="49" charset="0"/>
              </a:rPr>
              <a:t>y</a:t>
            </a:r>
            <a:r>
              <a:rPr lang="en-US" b="1" dirty="0" smtClean="0">
                <a:latin typeface="Courier" pitchFamily="49" charset="0"/>
              </a:rPr>
              <a:t> := a * b;</a:t>
            </a:r>
          </a:p>
          <a:p>
            <a:r>
              <a:rPr lang="en-US" b="1" dirty="0" smtClean="0">
                <a:latin typeface="Courier" pitchFamily="49" charset="0"/>
              </a:rPr>
              <a:t>while (y &gt; a) {</a:t>
            </a:r>
          </a:p>
          <a:p>
            <a:r>
              <a:rPr lang="en-US" b="1" dirty="0">
                <a:latin typeface="Courier" pitchFamily="49" charset="0"/>
              </a:rPr>
              <a:t> </a:t>
            </a:r>
            <a:r>
              <a:rPr lang="en-US" b="1" dirty="0" smtClean="0">
                <a:latin typeface="Courier" pitchFamily="49" charset="0"/>
              </a:rPr>
              <a:t>  a := a + 1;</a:t>
            </a:r>
          </a:p>
          <a:p>
            <a:r>
              <a:rPr lang="en-US" b="1" dirty="0">
                <a:latin typeface="Courier" pitchFamily="49" charset="0"/>
              </a:rPr>
              <a:t> </a:t>
            </a:r>
            <a:r>
              <a:rPr lang="en-US" b="1" dirty="0" smtClean="0">
                <a:latin typeface="Courier" pitchFamily="49" charset="0"/>
              </a:rPr>
              <a:t>  x := a + b;</a:t>
            </a:r>
            <a:endParaRPr lang="en-US" b="1" dirty="0">
              <a:latin typeface="Courier" pitchFamily="49" charset="0"/>
            </a:endParaRPr>
          </a:p>
          <a:p>
            <a:r>
              <a:rPr lang="en-US" b="1" dirty="0" smtClean="0">
                <a:latin typeface="Courier" pitchFamily="49" charset="0"/>
              </a:rPr>
              <a:t>}</a:t>
            </a:r>
            <a:endParaRPr lang="en-US" b="1" dirty="0">
              <a:latin typeface="Couri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6596390"/>
            <a:ext cx="426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http://vinaytech.wordpress.com/2008/10/04/abstract-syntax-tree/</a:t>
            </a:r>
          </a:p>
        </p:txBody>
      </p:sp>
    </p:spTree>
    <p:extLst>
      <p:ext uri="{BB962C8B-B14F-4D97-AF65-F5344CB8AC3E}">
        <p14:creationId xmlns:p14="http://schemas.microsoft.com/office/powerpoint/2010/main" val="17926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16829" y="1504188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74029" y="2265426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40629" y="3077718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260348" y="2286255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29056" y="3077718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cxnSp>
        <p:nvCxnSpPr>
          <p:cNvPr id="5" name="Straight Arrow Connector 4"/>
          <p:cNvCxnSpPr>
            <a:stCxn id="6" idx="3"/>
            <a:endCxn id="11" idx="0"/>
          </p:cNvCxnSpPr>
          <p:nvPr/>
        </p:nvCxnSpPr>
        <p:spPr>
          <a:xfrm flipH="1">
            <a:off x="1475994" y="1872319"/>
            <a:ext cx="303996" cy="41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  <a:endCxn id="7" idx="0"/>
          </p:cNvCxnSpPr>
          <p:nvPr/>
        </p:nvCxnSpPr>
        <p:spPr>
          <a:xfrm>
            <a:off x="2084960" y="1872319"/>
            <a:ext cx="304715" cy="393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2" idx="0"/>
          </p:cNvCxnSpPr>
          <p:nvPr/>
        </p:nvCxnSpPr>
        <p:spPr>
          <a:xfrm flipH="1">
            <a:off x="1044702" y="2654386"/>
            <a:ext cx="278807" cy="423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5"/>
            <a:endCxn id="10" idx="0"/>
          </p:cNvCxnSpPr>
          <p:nvPr/>
        </p:nvCxnSpPr>
        <p:spPr>
          <a:xfrm>
            <a:off x="1628479" y="2654386"/>
            <a:ext cx="227796" cy="423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62656" y="2311738"/>
            <a:ext cx="533400" cy="384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33537" y="1527810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790737" y="2289048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877056" y="3122676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877056" y="2309877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4" idx="3"/>
            <a:endCxn id="37" idx="0"/>
          </p:cNvCxnSpPr>
          <p:nvPr/>
        </p:nvCxnSpPr>
        <p:spPr>
          <a:xfrm flipH="1">
            <a:off x="4092702" y="1895941"/>
            <a:ext cx="303996" cy="41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5"/>
            <a:endCxn id="35" idx="0"/>
          </p:cNvCxnSpPr>
          <p:nvPr/>
        </p:nvCxnSpPr>
        <p:spPr>
          <a:xfrm>
            <a:off x="4701668" y="1895941"/>
            <a:ext cx="304715" cy="393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36" idx="0"/>
          </p:cNvCxnSpPr>
          <p:nvPr/>
        </p:nvCxnSpPr>
        <p:spPr>
          <a:xfrm>
            <a:off x="4092702" y="2741169"/>
            <a:ext cx="0" cy="381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 flipH="1">
            <a:off x="4760257" y="4797382"/>
            <a:ext cx="533400" cy="384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265164" y="3989832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722364" y="4751070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807964" y="5563362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808683" y="4771899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6731508" y="5541264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4" idx="3"/>
            <a:endCxn id="47" idx="0"/>
          </p:cNvCxnSpPr>
          <p:nvPr/>
        </p:nvCxnSpPr>
        <p:spPr>
          <a:xfrm flipH="1">
            <a:off x="6024329" y="4357963"/>
            <a:ext cx="303996" cy="41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5"/>
            <a:endCxn id="45" idx="0"/>
          </p:cNvCxnSpPr>
          <p:nvPr/>
        </p:nvCxnSpPr>
        <p:spPr>
          <a:xfrm>
            <a:off x="6633295" y="4357963"/>
            <a:ext cx="304715" cy="393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4"/>
            <a:endCxn id="48" idx="0"/>
          </p:cNvCxnSpPr>
          <p:nvPr/>
        </p:nvCxnSpPr>
        <p:spPr>
          <a:xfrm>
            <a:off x="6938010" y="5182362"/>
            <a:ext cx="9144" cy="358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4"/>
            <a:endCxn id="46" idx="0"/>
          </p:cNvCxnSpPr>
          <p:nvPr/>
        </p:nvCxnSpPr>
        <p:spPr>
          <a:xfrm flipH="1">
            <a:off x="6023610" y="5203191"/>
            <a:ext cx="719" cy="360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858256" y="1856232"/>
            <a:ext cx="113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F to C</a:t>
            </a:r>
            <a:endParaRPr lang="en-US" dirty="0"/>
          </a:p>
        </p:txBody>
      </p:sp>
      <p:sp>
        <p:nvSpPr>
          <p:cNvPr id="56" name="Bent-Up Arrow 55"/>
          <p:cNvSpPr/>
          <p:nvPr/>
        </p:nvSpPr>
        <p:spPr>
          <a:xfrm flipV="1">
            <a:off x="5935133" y="2389632"/>
            <a:ext cx="761323" cy="791463"/>
          </a:xfrm>
          <a:prstGeom prst="bentUpArrow">
            <a:avLst>
              <a:gd name="adj1" fmla="val 2860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258056" y="43063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Relabel A as G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734056" y="18562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D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3302508" y="4014978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4" name="Oval 73"/>
          <p:cNvSpPr/>
          <p:nvPr/>
        </p:nvSpPr>
        <p:spPr>
          <a:xfrm>
            <a:off x="3759708" y="4776216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2845308" y="5588508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2846027" y="4797045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3768852" y="5566410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73" idx="3"/>
            <a:endCxn id="76" idx="0"/>
          </p:cNvCxnSpPr>
          <p:nvPr/>
        </p:nvCxnSpPr>
        <p:spPr>
          <a:xfrm flipH="1">
            <a:off x="3061673" y="4383109"/>
            <a:ext cx="303996" cy="41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3" idx="5"/>
            <a:endCxn id="74" idx="0"/>
          </p:cNvCxnSpPr>
          <p:nvPr/>
        </p:nvCxnSpPr>
        <p:spPr>
          <a:xfrm>
            <a:off x="3670639" y="4383109"/>
            <a:ext cx="304715" cy="393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4"/>
            <a:endCxn id="77" idx="0"/>
          </p:cNvCxnSpPr>
          <p:nvPr/>
        </p:nvCxnSpPr>
        <p:spPr>
          <a:xfrm>
            <a:off x="3975354" y="5207508"/>
            <a:ext cx="9144" cy="358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4"/>
            <a:endCxn id="75" idx="0"/>
          </p:cNvCxnSpPr>
          <p:nvPr/>
        </p:nvCxnSpPr>
        <p:spPr>
          <a:xfrm flipH="1">
            <a:off x="3060954" y="5228337"/>
            <a:ext cx="719" cy="360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Static Analysis</a:t>
            </a:r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3200" dirty="0" smtClean="0"/>
              <a:t>“Recommendation systems for</a:t>
            </a:r>
          </a:p>
          <a:p>
            <a:pPr marL="0" indent="0" algn="ctr">
              <a:buNone/>
            </a:pPr>
            <a:r>
              <a:rPr lang="en-US" sz="3200" dirty="0" smtClean="0"/>
              <a:t>software engineering”</a:t>
            </a:r>
          </a:p>
          <a:p>
            <a:pPr marL="0" indent="0" algn="ctr">
              <a:buNone/>
            </a:pPr>
            <a:r>
              <a:rPr lang="en-US" sz="1800" i="1" dirty="0" smtClean="0"/>
              <a:t>(Robillard, Walker, and Zimmermann)</a:t>
            </a:r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3200" dirty="0" smtClean="0"/>
              <a:t>RSSE Conference</a:t>
            </a:r>
          </a:p>
        </p:txBody>
      </p:sp>
      <p:sp>
        <p:nvSpPr>
          <p:cNvPr id="4" name="Down Arrow 3"/>
          <p:cNvSpPr/>
          <p:nvPr/>
        </p:nvSpPr>
        <p:spPr>
          <a:xfrm>
            <a:off x="4038600" y="2133600"/>
            <a:ext cx="609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038600" y="4572000"/>
            <a:ext cx="6096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64" y="838200"/>
            <a:ext cx="7772399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Pattern Definition Language</a:t>
            </a:r>
          </a:p>
          <a:p>
            <a:pPr marL="0" indent="0">
              <a:buNone/>
            </a:pPr>
            <a:r>
              <a:rPr lang="en-US" sz="2400" i="1" dirty="0" smtClean="0"/>
              <a:t>To define software patterns</a:t>
            </a:r>
            <a:endParaRPr lang="en-US" sz="2400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3352800"/>
            <a:ext cx="7778663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/>
              <a:t>Recommendation Engine</a:t>
            </a:r>
          </a:p>
          <a:p>
            <a:pPr marL="0" indent="0">
              <a:buNone/>
            </a:pPr>
            <a:r>
              <a:rPr lang="en-US" sz="2400" i="1" dirty="0" smtClean="0"/>
              <a:t>To evaluate differences between the</a:t>
            </a:r>
          </a:p>
          <a:p>
            <a:pPr marL="0" indent="0">
              <a:buNone/>
            </a:pPr>
            <a:r>
              <a:rPr lang="en-US" sz="2400" i="1" dirty="0" smtClean="0"/>
              <a:t>developer’s model and the PDL model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1" y="1904999"/>
            <a:ext cx="7778663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b="1" dirty="0" smtClean="0"/>
              <a:t>Program Analysis Framework</a:t>
            </a:r>
          </a:p>
          <a:p>
            <a:pPr marL="0" indent="0" algn="r">
              <a:buNone/>
            </a:pPr>
            <a:r>
              <a:rPr lang="en-US" sz="2400" i="1" dirty="0" smtClean="0"/>
              <a:t>To collect artifacts from a code base</a:t>
            </a:r>
          </a:p>
          <a:p>
            <a:pPr marL="0" indent="0" algn="r">
              <a:buNone/>
            </a:pPr>
            <a:r>
              <a:rPr lang="en-US" sz="2400" i="1" dirty="0" smtClean="0"/>
              <a:t>and build a corresponding PDL model</a:t>
            </a:r>
            <a:endParaRPr lang="en-US" sz="2000" i="1" dirty="0" smtClean="0"/>
          </a:p>
          <a:p>
            <a:pPr marL="0" indent="0">
              <a:buFont typeface="Arial" pitchFamily="34" charset="0"/>
              <a:buNone/>
            </a:pPr>
            <a:endParaRPr lang="en-US" sz="20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1" y="4800600"/>
            <a:ext cx="7778662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b="1" dirty="0" smtClean="0"/>
              <a:t>User Interface</a:t>
            </a:r>
          </a:p>
          <a:p>
            <a:pPr marL="0" indent="0" algn="r">
              <a:buNone/>
            </a:pPr>
            <a:r>
              <a:rPr lang="en-US" sz="2400" i="1" dirty="0" smtClean="0"/>
              <a:t>To present the recommended</a:t>
            </a:r>
          </a:p>
          <a:p>
            <a:pPr marL="0" indent="0" algn="r">
              <a:buNone/>
            </a:pPr>
            <a:r>
              <a:rPr lang="en-US" sz="2400" i="1" dirty="0" smtClean="0"/>
              <a:t>changes to the developer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sp>
        <p:nvSpPr>
          <p:cNvPr id="2" name="Bent-Up Arrow 1"/>
          <p:cNvSpPr/>
          <p:nvPr/>
        </p:nvSpPr>
        <p:spPr>
          <a:xfrm rot="10800000">
            <a:off x="1454064" y="2514600"/>
            <a:ext cx="1371600" cy="685801"/>
          </a:xfrm>
          <a:prstGeom prst="bentUpArrow">
            <a:avLst>
              <a:gd name="adj1" fmla="val 30195"/>
              <a:gd name="adj2" fmla="val 27667"/>
              <a:gd name="adj3" fmla="val 25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-Up Arrow 9"/>
          <p:cNvSpPr/>
          <p:nvPr/>
        </p:nvSpPr>
        <p:spPr>
          <a:xfrm flipV="1">
            <a:off x="5416464" y="3962400"/>
            <a:ext cx="1371600" cy="685801"/>
          </a:xfrm>
          <a:prstGeom prst="bentUpArrow">
            <a:avLst>
              <a:gd name="adj1" fmla="val 30195"/>
              <a:gd name="adj2" fmla="val 27597"/>
              <a:gd name="adj3" fmla="val 2673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flipV="1">
            <a:off x="5416464" y="1143000"/>
            <a:ext cx="1371600" cy="685801"/>
          </a:xfrm>
          <a:prstGeom prst="bentUpArrow">
            <a:avLst>
              <a:gd name="adj1" fmla="val 30195"/>
              <a:gd name="adj2" fmla="val 27597"/>
              <a:gd name="adj3" fmla="val 2673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 smtClean="0"/>
              <a:t>Tree/graph-matching problem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Suggest edits to correct implementation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 smtClean="0"/>
              <a:t>Implement as an Eclipse plugin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5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772399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</a:rPr>
              <a:t>Pattern Definition Language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To define software patterns</a:t>
            </a:r>
            <a:endParaRPr lang="en-US" sz="2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3336" y="3352800"/>
            <a:ext cx="7778663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/>
              <a:t>Recommendation Engine</a:t>
            </a:r>
          </a:p>
          <a:p>
            <a:pPr marL="0" indent="0">
              <a:buNone/>
            </a:pPr>
            <a:r>
              <a:rPr lang="en-US" sz="2400" i="1" dirty="0" smtClean="0"/>
              <a:t>To evaluate differences between the</a:t>
            </a:r>
          </a:p>
          <a:p>
            <a:pPr marL="0" indent="0">
              <a:buNone/>
            </a:pPr>
            <a:r>
              <a:rPr lang="en-US" sz="2400" i="1" dirty="0" smtClean="0"/>
              <a:t>developer’s model and the PDL model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3337" y="1904999"/>
            <a:ext cx="7778663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Program Analysis Framework</a:t>
            </a:r>
          </a:p>
          <a:p>
            <a:pPr marL="0" indent="0" algn="r">
              <a:buNone/>
            </a:pP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To collect artifacts from a code base</a:t>
            </a:r>
          </a:p>
          <a:p>
            <a:pPr marL="0" indent="0" algn="r">
              <a:buNone/>
            </a:pP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and build a corresponding PDL model</a:t>
            </a:r>
            <a:endParaRPr lang="en-US" sz="2000" i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3337" y="4800600"/>
            <a:ext cx="7778662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b="1" dirty="0" smtClean="0"/>
              <a:t>User Interface</a:t>
            </a:r>
          </a:p>
          <a:p>
            <a:pPr marL="0" indent="0" algn="r">
              <a:buNone/>
            </a:pPr>
            <a:r>
              <a:rPr lang="en-US" sz="2400" i="1" dirty="0" smtClean="0"/>
              <a:t>To present the recommended</a:t>
            </a:r>
          </a:p>
          <a:p>
            <a:pPr marL="0" indent="0" algn="r">
              <a:buNone/>
            </a:pPr>
            <a:r>
              <a:rPr lang="en-US" sz="2400" i="1" dirty="0" smtClean="0"/>
              <a:t>changes to the developer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sp>
        <p:nvSpPr>
          <p:cNvPr id="9" name="Bent-Up Arrow 8"/>
          <p:cNvSpPr/>
          <p:nvPr/>
        </p:nvSpPr>
        <p:spPr>
          <a:xfrm rot="10800000">
            <a:off x="1676400" y="2514600"/>
            <a:ext cx="1371600" cy="685801"/>
          </a:xfrm>
          <a:prstGeom prst="bentUpArrow">
            <a:avLst>
              <a:gd name="adj1" fmla="val 30195"/>
              <a:gd name="adj2" fmla="val 25000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Bent-Up Arrow 9"/>
          <p:cNvSpPr/>
          <p:nvPr/>
        </p:nvSpPr>
        <p:spPr>
          <a:xfrm flipV="1">
            <a:off x="5638800" y="3962400"/>
            <a:ext cx="1371600" cy="685801"/>
          </a:xfrm>
          <a:prstGeom prst="bentUpArrow">
            <a:avLst>
              <a:gd name="adj1" fmla="val 30195"/>
              <a:gd name="adj2" fmla="val 27597"/>
              <a:gd name="adj3" fmla="val 2673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flipV="1">
            <a:off x="5638800" y="1143000"/>
            <a:ext cx="1371600" cy="685801"/>
          </a:xfrm>
          <a:prstGeom prst="bentUpArrow">
            <a:avLst>
              <a:gd name="adj1" fmla="val 30195"/>
              <a:gd name="adj2" fmla="val 27597"/>
              <a:gd name="adj3" fmla="val 2673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Progress: Graph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Branch and bound </a:t>
            </a:r>
            <a:r>
              <a:rPr lang="en-US" sz="2000" dirty="0"/>
              <a:t>(Allen, et.al; 1997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r>
              <a:rPr lang="en-US" sz="3200" dirty="0" smtClean="0"/>
              <a:t>Exact graph matching </a:t>
            </a:r>
            <a:r>
              <a:rPr lang="en-US" sz="2000" dirty="0" smtClean="0"/>
              <a:t>(Etheredge; 2010)</a:t>
            </a:r>
            <a:endParaRPr lang="en-US" sz="3200" dirty="0" smtClean="0"/>
          </a:p>
          <a:p>
            <a:r>
              <a:rPr lang="en-US" sz="3200" dirty="0" smtClean="0"/>
              <a:t>Similarity matrix</a:t>
            </a:r>
            <a:endParaRPr lang="en-US" sz="3200" dirty="0" smtClean="0"/>
          </a:p>
          <a:p>
            <a:r>
              <a:rPr lang="en-US" sz="3200" dirty="0" smtClean="0"/>
              <a:t>pq</a:t>
            </a:r>
            <a:r>
              <a:rPr lang="en-US" sz="3200" dirty="0" smtClean="0"/>
              <a:t>-Gram </a:t>
            </a:r>
            <a:r>
              <a:rPr lang="en-US" sz="2000" dirty="0" smtClean="0"/>
              <a:t>(Augsten, et. al; 2005)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9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249</TotalTime>
  <Words>505</Words>
  <Application>Microsoft Office PowerPoint</Application>
  <PresentationFormat>On-screen Show (4:3)</PresentationFormat>
  <Paragraphs>152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Algorithm Recognition &amp; Recommendation System</vt:lpstr>
      <vt:lpstr>Problem Definition</vt:lpstr>
      <vt:lpstr>Problem Definition</vt:lpstr>
      <vt:lpstr>Problem Definition</vt:lpstr>
      <vt:lpstr>Context</vt:lpstr>
      <vt:lpstr>PowerPoint Presentation</vt:lpstr>
      <vt:lpstr>Approach</vt:lpstr>
      <vt:lpstr>PowerPoint Presentation</vt:lpstr>
      <vt:lpstr>Progress: Graph Matching</vt:lpstr>
      <vt:lpstr>Progress: Recommendations</vt:lpstr>
      <vt:lpstr>Progress: User Interface</vt:lpstr>
      <vt:lpstr>Future directions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Richard P Thai</dc:creator>
  <cp:lastModifiedBy>Richard P Thai</cp:lastModifiedBy>
  <cp:revision>80</cp:revision>
  <dcterms:created xsi:type="dcterms:W3CDTF">2012-10-22T22:14:20Z</dcterms:created>
  <dcterms:modified xsi:type="dcterms:W3CDTF">2012-10-24T03:44:54Z</dcterms:modified>
</cp:coreProperties>
</file>