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59" r:id="rId6"/>
    <p:sldId id="268" r:id="rId7"/>
    <p:sldId id="258" r:id="rId8"/>
    <p:sldId id="269" r:id="rId9"/>
    <p:sldId id="274" r:id="rId10"/>
    <p:sldId id="270" r:id="rId11"/>
    <p:sldId id="271" r:id="rId12"/>
    <p:sldId id="275" r:id="rId13"/>
    <p:sldId id="272" r:id="rId14"/>
    <p:sldId id="273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6" autoAdjust="0"/>
  </p:normalViewPr>
  <p:slideViewPr>
    <p:cSldViewPr>
      <p:cViewPr varScale="1">
        <p:scale>
          <a:sx n="75" d="100"/>
          <a:sy n="75" d="100"/>
        </p:scale>
        <p:origin x="-15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B17-C5FC-49D1-A71D-C9F02B1D23E4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AF28-0671-470C-9E39-9D2CA052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  <a:p>
            <a:endParaRPr lang="en-US" dirty="0" smtClean="0"/>
          </a:p>
          <a:p>
            <a:r>
              <a:rPr lang="en-US" dirty="0" smtClean="0"/>
              <a:t>AST requires lots</a:t>
            </a:r>
            <a:r>
              <a:rPr lang="en-US" baseline="0" dirty="0" smtClean="0"/>
              <a:t> of heuristics,</a:t>
            </a:r>
          </a:p>
          <a:p>
            <a:r>
              <a:rPr lang="en-US" baseline="0" dirty="0" smtClean="0"/>
              <a:t>CFG gives us more info to infer off of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r>
              <a:rPr lang="en-US" dirty="0" smtClean="0"/>
              <a:t>- when do we give recommendations?</a:t>
            </a:r>
          </a:p>
          <a:p>
            <a:r>
              <a:rPr lang="en-US" dirty="0" smtClean="0"/>
              <a:t>- what if we give incorrect recommendations? (consider offering multiple recommendations)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now what if you offer multiple recommendations and there are too many, consider prioritizing them, now how do we prioritize the? (consider usability study)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amount of data could limit how fast we can react.  consider using heuristics for analysis triggering, probabilistic modeling (a solution shouldn't even be considered)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</a:p>
          <a:p>
            <a:endParaRPr lang="en-US" dirty="0" smtClean="0"/>
          </a:p>
          <a:p>
            <a:r>
              <a:rPr lang="en-US" dirty="0" smtClean="0"/>
              <a:t>TODO: general</a:t>
            </a:r>
            <a:r>
              <a:rPr lang="en-US" baseline="0" dirty="0" smtClean="0"/>
              <a:t> complexity of graph comparison algorithms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25-B914-4E97-A7E2-9FA8CFA3CC96}" type="datetime1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EF03-0B8C-4CA3-9FF2-4E1FC0CD3656}" type="datetime1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11C-C2F8-43BA-8CD6-74FBAE6F4366}" type="datetime1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7148-F21E-455A-88C0-11B43C84AD78}" type="datetime1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8F15-2C16-4D90-98E1-070D4962C394}" type="datetime1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F3-FDB3-4C49-812A-A3F6CB36BD8F}" type="datetime1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6EE-3E80-4C9B-9BD3-3260244B6A92}" type="datetime1">
              <a:rPr lang="en-US" smtClean="0"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2AA1-D5F0-41C1-8975-01A60CFEE858}" type="datetime1">
              <a:rPr lang="en-US" smtClean="0"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706-D1B1-474F-B405-9D6682F48001}" type="datetime1">
              <a:rPr lang="en-US" smtClean="0"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87F1-DC0D-4415-BA93-E7E2FDC2FA9D}" type="datetime1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E564-B9F0-40FE-BC5C-91DB4C440636}" type="datetime1">
              <a:rPr lang="en-US" smtClean="0"/>
              <a:t>1/28/2013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0E548F-4B32-4554-AD1C-F0974015AA91}" type="datetime1">
              <a:rPr lang="en-US" smtClean="0"/>
              <a:t>1/28/2013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Algorithm Recognition &amp; Recommendation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91200"/>
            <a:ext cx="2514600" cy="7620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Richard Thai</a:t>
            </a:r>
          </a:p>
          <a:p>
            <a:pPr algn="r"/>
            <a:r>
              <a:rPr lang="en-US" sz="2400" dirty="0" smtClean="0"/>
              <a:t>Kurtis Zimmerman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019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Advisor</a:t>
            </a:r>
          </a:p>
          <a:p>
            <a:pPr algn="l"/>
            <a:r>
              <a:rPr lang="en-US" sz="1600" dirty="0" smtClean="0"/>
              <a:t>Dr. Chandan Rupakheti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Trees (ASTs)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574" y="1219200"/>
            <a:ext cx="4503626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Used to find syntactic differences</a:t>
            </a:r>
          </a:p>
          <a:p>
            <a:pPr>
              <a:buFontTx/>
              <a:buChar char="-"/>
            </a:pPr>
            <a:r>
              <a:rPr lang="en-US" dirty="0" smtClean="0"/>
              <a:t>Tree edits can be effectively translated to source code edits because syntax is retained</a:t>
            </a:r>
          </a:p>
          <a:p>
            <a:pPr>
              <a:buFontTx/>
              <a:buChar char="-"/>
            </a:pPr>
            <a:r>
              <a:rPr lang="en-US" dirty="0" smtClean="0"/>
              <a:t>Need not be </a:t>
            </a:r>
            <a:r>
              <a:rPr lang="en-US" dirty="0" err="1" smtClean="0"/>
              <a:t>compilable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Issues:</a:t>
            </a:r>
          </a:p>
          <a:p>
            <a:pPr>
              <a:buFontTx/>
              <a:buChar char="-"/>
            </a:pPr>
            <a:r>
              <a:rPr lang="en-US" dirty="0" smtClean="0"/>
              <a:t>Cannot easily pinpoint behavioral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pic>
        <p:nvPicPr>
          <p:cNvPr id="8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152400" y="3352800"/>
            <a:ext cx="34211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5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for loops to a while structure</a:t>
            </a:r>
          </a:p>
          <a:p>
            <a:pPr lvl="1"/>
            <a:r>
              <a:rPr lang="en-US" dirty="0" smtClean="0"/>
              <a:t>Give original AST of FOR loop and converted AST</a:t>
            </a:r>
          </a:p>
          <a:p>
            <a:r>
              <a:rPr lang="en-US" dirty="0" smtClean="0"/>
              <a:t>Converting assignments to one common structure</a:t>
            </a:r>
          </a:p>
          <a:p>
            <a:pPr lvl="1"/>
            <a:r>
              <a:rPr lang="en-US" dirty="0" smtClean="0"/>
              <a:t>e.g. x += 1 </a:t>
            </a:r>
            <a:r>
              <a:rPr lang="en-US" dirty="0" smtClean="0">
                <a:sym typeface="Wingdings" pitchFamily="2" charset="2"/>
              </a:rPr>
              <a:t> x = x + 1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target code with minor difference (incorrect token/operator??)</a:t>
            </a:r>
          </a:p>
          <a:p>
            <a:r>
              <a:rPr lang="en-US" dirty="0" smtClean="0"/>
              <a:t>Extra 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sz="2800" dirty="0" smtClean="0"/>
              <a:t>Utilize CFGs to find best matching target.</a:t>
            </a:r>
          </a:p>
          <a:p>
            <a:pPr marL="571500" indent="-457200">
              <a:buAutoNum type="arabicPeriod"/>
            </a:pPr>
            <a:r>
              <a:rPr lang="en-US" sz="2800" dirty="0" smtClean="0"/>
              <a:t>Find areas of difference in source and best matching target.</a:t>
            </a:r>
          </a:p>
          <a:p>
            <a:pPr marL="571500" indent="-457200">
              <a:buAutoNum type="arabicPeriod"/>
            </a:pPr>
            <a:r>
              <a:rPr lang="en-US" sz="2800" dirty="0" smtClean="0"/>
              <a:t>Use ASTs to find minimal recommendations based on known areas of difference.</a:t>
            </a:r>
          </a:p>
          <a:p>
            <a:pPr marL="571500" indent="-457200">
              <a:buAutoNum type="arabicPeriod"/>
            </a:pPr>
            <a:r>
              <a:rPr lang="en-US" sz="2800" dirty="0" smtClean="0"/>
              <a:t>Report source code edits to user.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granular should the comparisons be for CFG-based approach?</a:t>
            </a:r>
          </a:p>
          <a:p>
            <a:r>
              <a:rPr lang="en-US" dirty="0" smtClean="0"/>
              <a:t>Some syntactically different code may be semantically equivalent</a:t>
            </a:r>
          </a:p>
          <a:p>
            <a:pPr lvl="1"/>
            <a:r>
              <a:rPr lang="en-US" dirty="0" smtClean="0"/>
              <a:t>a &lt; b </a:t>
            </a:r>
            <a:r>
              <a:rPr lang="en-US" dirty="0" smtClean="0">
                <a:sym typeface="Wingdings" pitchFamily="2" charset="2"/>
              </a:rPr>
              <a:t> b &gt; 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Ordering of independent statements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 = x + y			b = w + z</a:t>
            </a:r>
          </a:p>
          <a:p>
            <a:pPr marL="777240" lvl="2" indent="0">
              <a:buNone/>
            </a:pPr>
            <a:r>
              <a:rPr lang="en-US" dirty="0">
                <a:sym typeface="Wingdings" pitchFamily="2" charset="2"/>
              </a:rPr>
              <a:t>	 </a:t>
            </a:r>
            <a:r>
              <a:rPr lang="en-US" dirty="0" smtClean="0">
                <a:sym typeface="Wingdings" pitchFamily="2" charset="2"/>
              </a:rPr>
              <a:t> b = w + z		a = x + y</a:t>
            </a:r>
          </a:p>
          <a:p>
            <a:r>
              <a:rPr lang="en-US" dirty="0" smtClean="0">
                <a:sym typeface="Wingdings" pitchFamily="2" charset="2"/>
              </a:rPr>
              <a:t>Not making </a:t>
            </a:r>
            <a:r>
              <a:rPr lang="en-US" dirty="0" err="1" smtClean="0">
                <a:sym typeface="Wingdings" pitchFamily="2" charset="2"/>
              </a:rPr>
              <a:t>interprocedural</a:t>
            </a:r>
            <a:r>
              <a:rPr lang="en-US" dirty="0" smtClean="0">
                <a:sym typeface="Wingdings" pitchFamily="2" charset="2"/>
              </a:rPr>
              <a:t> comparisons (points-to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Experiment with two independent approaches</a:t>
            </a:r>
          </a:p>
          <a:p>
            <a:pPr lvl="1"/>
            <a:r>
              <a:rPr lang="en-US" sz="2600" dirty="0" smtClean="0"/>
              <a:t>Which granularity works best for CFG?</a:t>
            </a:r>
          </a:p>
          <a:p>
            <a:r>
              <a:rPr lang="en-US" sz="2800" dirty="0" smtClean="0"/>
              <a:t>Experiment with combined approach</a:t>
            </a:r>
            <a:endParaRPr lang="en-US" sz="2800" dirty="0" smtClean="0"/>
          </a:p>
          <a:p>
            <a:r>
              <a:rPr lang="en-US" sz="2800" dirty="0" smtClean="0"/>
              <a:t>Build set of incrementally complex test cases</a:t>
            </a:r>
            <a:endParaRPr lang="en-US" sz="2800" dirty="0" smtClean="0"/>
          </a:p>
          <a:p>
            <a:r>
              <a:rPr lang="en-US" sz="2800" dirty="0" smtClean="0"/>
              <a:t>Usability </a:t>
            </a:r>
            <a:r>
              <a:rPr lang="en-US" sz="2800" dirty="0" smtClean="0"/>
              <a:t>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Help novice programmers correctly implement common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Cases to consider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Incomplete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Compilable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467636" y="3200400"/>
            <a:ext cx="45615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04964" y="26479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659639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http://vinaytech.wordpress.com/2008/10/04/abstract-syntax-tree/</a:t>
            </a:r>
          </a:p>
        </p:txBody>
      </p:sp>
    </p:spTree>
    <p:extLst>
      <p:ext uri="{BB962C8B-B14F-4D97-AF65-F5344CB8AC3E}">
        <p14:creationId xmlns:p14="http://schemas.microsoft.com/office/powerpoint/2010/main" val="17926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16829" y="150418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74029" y="226542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40629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1260348" y="2286255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29056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" name="Straight Arrow Connector 4"/>
          <p:cNvCxnSpPr>
            <a:stCxn id="6" idx="3"/>
            <a:endCxn id="11" idx="0"/>
          </p:cNvCxnSpPr>
          <p:nvPr/>
        </p:nvCxnSpPr>
        <p:spPr>
          <a:xfrm flipH="1">
            <a:off x="1475994" y="1872319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0"/>
          </p:cNvCxnSpPr>
          <p:nvPr/>
        </p:nvCxnSpPr>
        <p:spPr>
          <a:xfrm>
            <a:off x="2084960" y="1872319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0"/>
          </p:cNvCxnSpPr>
          <p:nvPr/>
        </p:nvCxnSpPr>
        <p:spPr>
          <a:xfrm flipH="1">
            <a:off x="1044702" y="2654386"/>
            <a:ext cx="278807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0" idx="0"/>
          </p:cNvCxnSpPr>
          <p:nvPr/>
        </p:nvCxnSpPr>
        <p:spPr>
          <a:xfrm>
            <a:off x="1628479" y="2654386"/>
            <a:ext cx="227796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62656" y="2311738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3537" y="152781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90737" y="228904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77056" y="31226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877056" y="230987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 flipH="1">
            <a:off x="4092702" y="189594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5"/>
            <a:endCxn id="35" idx="0"/>
          </p:cNvCxnSpPr>
          <p:nvPr/>
        </p:nvCxnSpPr>
        <p:spPr>
          <a:xfrm>
            <a:off x="4701668" y="189594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6" idx="0"/>
          </p:cNvCxnSpPr>
          <p:nvPr/>
        </p:nvCxnSpPr>
        <p:spPr>
          <a:xfrm>
            <a:off x="4092702" y="2741169"/>
            <a:ext cx="0" cy="3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flipH="1">
            <a:off x="4388401" y="4769950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07964" y="396240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65164" y="472363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350764" y="553593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7" name="Oval 46"/>
          <p:cNvSpPr/>
          <p:nvPr/>
        </p:nvSpPr>
        <p:spPr>
          <a:xfrm>
            <a:off x="5351483" y="474446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6274308" y="5513832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567129" y="433053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5" idx="0"/>
          </p:cNvCxnSpPr>
          <p:nvPr/>
        </p:nvCxnSpPr>
        <p:spPr>
          <a:xfrm>
            <a:off x="6176095" y="433053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8" idx="0"/>
          </p:cNvCxnSpPr>
          <p:nvPr/>
        </p:nvCxnSpPr>
        <p:spPr>
          <a:xfrm>
            <a:off x="6480810" y="5154930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46" idx="0"/>
          </p:cNvCxnSpPr>
          <p:nvPr/>
        </p:nvCxnSpPr>
        <p:spPr>
          <a:xfrm flipH="1">
            <a:off x="5566410" y="5175759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1856232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 to C</a:t>
            </a:r>
            <a:endParaRPr lang="en-US" dirty="0"/>
          </a:p>
        </p:txBody>
      </p:sp>
      <p:sp>
        <p:nvSpPr>
          <p:cNvPr id="56" name="Bent-Up Arrow 55"/>
          <p:cNvSpPr/>
          <p:nvPr/>
        </p:nvSpPr>
        <p:spPr>
          <a:xfrm flipV="1">
            <a:off x="5487077" y="2389632"/>
            <a:ext cx="761323" cy="791463"/>
          </a:xfrm>
          <a:prstGeom prst="bentUpArrow">
            <a:avLst>
              <a:gd name="adj1" fmla="val 2860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6200" y="4278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Relabel A as 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34056" y="18562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988564" y="398754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4" name="Oval 73"/>
          <p:cNvSpPr/>
          <p:nvPr/>
        </p:nvSpPr>
        <p:spPr>
          <a:xfrm>
            <a:off x="3445764" y="4748784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531364" y="55610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Oval 75"/>
          <p:cNvSpPr/>
          <p:nvPr/>
        </p:nvSpPr>
        <p:spPr>
          <a:xfrm>
            <a:off x="2532083" y="4769613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3454908" y="553897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2747729" y="4355677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  <a:endCxn id="74" idx="0"/>
          </p:cNvCxnSpPr>
          <p:nvPr/>
        </p:nvCxnSpPr>
        <p:spPr>
          <a:xfrm>
            <a:off x="3356695" y="4355677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4"/>
            <a:endCxn id="77" idx="0"/>
          </p:cNvCxnSpPr>
          <p:nvPr/>
        </p:nvCxnSpPr>
        <p:spPr>
          <a:xfrm>
            <a:off x="3661410" y="5180076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  <a:endCxn id="75" idx="0"/>
          </p:cNvCxnSpPr>
          <p:nvPr/>
        </p:nvCxnSpPr>
        <p:spPr>
          <a:xfrm flipH="1">
            <a:off x="2747010" y="5200905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and build a corresponding PDL model</a:t>
            </a:r>
            <a:endParaRPr lang="en-US" sz="20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/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/>
              <a:t>and build a corresponding </a:t>
            </a:r>
            <a:r>
              <a:rPr lang="en-US" sz="2400" i="1" dirty="0" smtClean="0"/>
              <a:t>model</a:t>
            </a: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3336" y="762000"/>
            <a:ext cx="7397664" cy="990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8737" y="685800"/>
            <a:ext cx="7372263" cy="1135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Tree/graph-matching problem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Suggest edits to correct implementation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Implement as an Eclipse plugin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Graphs (CFGs)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219200"/>
            <a:ext cx="4800600" cy="5181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- IR of Java code</a:t>
            </a:r>
          </a:p>
          <a:p>
            <a:pPr>
              <a:buFontTx/>
              <a:buChar char="-"/>
            </a:pPr>
            <a:r>
              <a:rPr lang="en-US" dirty="0" smtClean="0"/>
              <a:t>Used to spot out semantic differences</a:t>
            </a:r>
          </a:p>
          <a:p>
            <a:pPr>
              <a:buFontTx/>
              <a:buChar char="-"/>
            </a:pPr>
            <a:r>
              <a:rPr lang="en-US" dirty="0" smtClean="0"/>
              <a:t>Two passes: first is to find similarly structures/control flows between user code and target code, second is to locate area + type of differences</a:t>
            </a:r>
          </a:p>
          <a:p>
            <a:pPr>
              <a:buFontTx/>
              <a:buChar char="-"/>
            </a:pPr>
            <a:r>
              <a:rPr lang="en-US" dirty="0" smtClean="0"/>
              <a:t>Converted to a tree to benefit from performance gains of </a:t>
            </a:r>
            <a:r>
              <a:rPr lang="en-US" dirty="0" err="1" smtClean="0"/>
              <a:t>pq</a:t>
            </a:r>
            <a:r>
              <a:rPr lang="en-US" dirty="0" smtClean="0"/>
              <a:t>-gram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Issues:</a:t>
            </a:r>
          </a:p>
          <a:p>
            <a:pPr marL="114300" indent="0">
              <a:buNone/>
            </a:pPr>
            <a:r>
              <a:rPr lang="en-US" dirty="0" smtClean="0"/>
              <a:t>- IR conversion is one-directional; recommendations are based off of the IR, not the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32964" y="31813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0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short source code and </a:t>
            </a:r>
            <a:r>
              <a:rPr lang="en-US" dirty="0" err="1" smtClean="0"/>
              <a:t>Jimple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331</TotalTime>
  <Words>706</Words>
  <Application>Microsoft Office PowerPoint</Application>
  <PresentationFormat>On-screen Show (4:3)</PresentationFormat>
  <Paragraphs>190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Algorithm Recognition &amp; Recommendation System</vt:lpstr>
      <vt:lpstr>Problem Definition</vt:lpstr>
      <vt:lpstr>Problem Definition</vt:lpstr>
      <vt:lpstr>Problem Definition</vt:lpstr>
      <vt:lpstr>PowerPoint Presentation</vt:lpstr>
      <vt:lpstr>PowerPoint Presentation</vt:lpstr>
      <vt:lpstr>Overall Approach</vt:lpstr>
      <vt:lpstr>Control Flow Graphs (CFGs)</vt:lpstr>
      <vt:lpstr>CFG Demonstration</vt:lpstr>
      <vt:lpstr>Abstract Syntax Trees (ASTs)</vt:lpstr>
      <vt:lpstr>AST conversions</vt:lpstr>
      <vt:lpstr>AST Demonstration</vt:lpstr>
      <vt:lpstr>Combined approach</vt:lpstr>
      <vt:lpstr>Remaining Issues</vt:lpstr>
      <vt:lpstr>Future directions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Richard P Thai</dc:creator>
  <cp:lastModifiedBy>Kurtis A Zimmerman</cp:lastModifiedBy>
  <cp:revision>90</cp:revision>
  <dcterms:created xsi:type="dcterms:W3CDTF">2012-10-22T22:14:20Z</dcterms:created>
  <dcterms:modified xsi:type="dcterms:W3CDTF">2013-01-29T04:51:32Z</dcterms:modified>
</cp:coreProperties>
</file>