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061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3CC0-04B8-493C-AC90-376291B935F9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50FE-27B6-47DB-99A8-D9670F18E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2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3CC0-04B8-493C-AC90-376291B935F9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50FE-27B6-47DB-99A8-D9670F18E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29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3CC0-04B8-493C-AC90-376291B935F9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50FE-27B6-47DB-99A8-D9670F18E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2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3CC0-04B8-493C-AC90-376291B935F9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50FE-27B6-47DB-99A8-D9670F18E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8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3CC0-04B8-493C-AC90-376291B935F9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50FE-27B6-47DB-99A8-D9670F18E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4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3CC0-04B8-493C-AC90-376291B935F9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50FE-27B6-47DB-99A8-D9670F18E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9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3CC0-04B8-493C-AC90-376291B935F9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50FE-27B6-47DB-99A8-D9670F18E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1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3CC0-04B8-493C-AC90-376291B935F9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50FE-27B6-47DB-99A8-D9670F18E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2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3CC0-04B8-493C-AC90-376291B935F9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50FE-27B6-47DB-99A8-D9670F18E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7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3CC0-04B8-493C-AC90-376291B935F9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50FE-27B6-47DB-99A8-D9670F18E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3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3CC0-04B8-493C-AC90-376291B935F9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50FE-27B6-47DB-99A8-D9670F18E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8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93CC0-04B8-493C-AC90-376291B935F9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550FE-27B6-47DB-99A8-D9670F18E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533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371600" y="8382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02179" y="1189264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1189264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09800" y="1189264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828800" y="854529"/>
            <a:ext cx="0" cy="288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981200" y="835478"/>
            <a:ext cx="228600" cy="353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94657" y="1564821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5236" y="1915885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99457" y="1915885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251857" y="1581150"/>
            <a:ext cx="0" cy="288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800" y="381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G1: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543800" y="645467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7239000" y="950267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69579" y="1301331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43800" y="1301331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77200" y="1301331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696200" y="966596"/>
            <a:ext cx="0" cy="288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848600" y="947545"/>
            <a:ext cx="228600" cy="353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6662057" y="1676888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92636" y="2027952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966857" y="2027952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119257" y="1693217"/>
            <a:ext cx="0" cy="288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72200" y="493067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G2:</a:t>
            </a:r>
            <a:endParaRPr lang="en-US" sz="2400" b="1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425774"/>
              </p:ext>
            </p:extLst>
          </p:nvPr>
        </p:nvGraphicFramePr>
        <p:xfrm>
          <a:off x="1323975" y="2438400"/>
          <a:ext cx="1543050" cy="40101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304800"/>
                <a:gridCol w="304800"/>
                <a:gridCol w="304800"/>
                <a:gridCol w="304800"/>
              </a:tblGrid>
              <a:tr h="294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20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5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304800" y="2514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</a:t>
            </a:r>
            <a:r>
              <a:rPr lang="en-US" sz="2400" b="1" dirty="0" smtClean="0"/>
              <a:t>1:</a:t>
            </a:r>
            <a:endParaRPr lang="en-US" sz="2400" b="1" dirty="0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084768"/>
              </p:ext>
            </p:extLst>
          </p:nvPr>
        </p:nvGraphicFramePr>
        <p:xfrm>
          <a:off x="7077075" y="2533650"/>
          <a:ext cx="1543050" cy="40101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304800"/>
                <a:gridCol w="304800"/>
                <a:gridCol w="304800"/>
                <a:gridCol w="304800"/>
              </a:tblGrid>
              <a:tr h="294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20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5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6057900" y="260985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I2: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276600" y="457200"/>
            <a:ext cx="2438400" cy="313932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i="1" dirty="0" smtClean="0"/>
              <a:t>p</a:t>
            </a:r>
            <a:r>
              <a:rPr lang="en-US" dirty="0" smtClean="0"/>
              <a:t>, </a:t>
            </a:r>
            <a:r>
              <a:rPr lang="en-US" i="1" dirty="0" smtClean="0"/>
              <a:t>q</a:t>
            </a:r>
            <a:r>
              <a:rPr lang="en-US" dirty="0" smtClean="0"/>
              <a:t> &gt; 0, a </a:t>
            </a:r>
            <a:r>
              <a:rPr lang="en-US" dirty="0" err="1" smtClean="0"/>
              <a:t>pq</a:t>
            </a:r>
            <a:r>
              <a:rPr lang="en-US" dirty="0" smtClean="0"/>
              <a:t>-Gram is a tree with </a:t>
            </a:r>
            <a:r>
              <a:rPr lang="en-US" i="1" dirty="0" smtClean="0"/>
              <a:t>p</a:t>
            </a:r>
            <a:r>
              <a:rPr lang="en-US" dirty="0" smtClean="0"/>
              <a:t> non-leaf nodes and </a:t>
            </a:r>
            <a:r>
              <a:rPr lang="en-US" i="1" dirty="0" smtClean="0"/>
              <a:t>q</a:t>
            </a:r>
            <a:r>
              <a:rPr lang="en-US" dirty="0" smtClean="0"/>
              <a:t> leaf nodes structured like (for </a:t>
            </a:r>
            <a:r>
              <a:rPr lang="en-US" i="1" dirty="0" smtClean="0"/>
              <a:t>p</a:t>
            </a:r>
            <a:r>
              <a:rPr lang="en-US" dirty="0" smtClean="0"/>
              <a:t> = 2 and </a:t>
            </a:r>
            <a:r>
              <a:rPr lang="en-US" i="1" dirty="0" smtClean="0"/>
              <a:t>q</a:t>
            </a:r>
            <a:r>
              <a:rPr lang="en-US" dirty="0" smtClean="0"/>
              <a:t> = 3):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3" name="Oval 42"/>
          <p:cNvSpPr/>
          <p:nvPr/>
        </p:nvSpPr>
        <p:spPr>
          <a:xfrm>
            <a:off x="4343400" y="2002345"/>
            <a:ext cx="2286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343400" y="2548863"/>
            <a:ext cx="2286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886200" y="3096360"/>
            <a:ext cx="2286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343400" y="3096360"/>
            <a:ext cx="2286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800600" y="3096360"/>
            <a:ext cx="2286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457700" y="2192845"/>
            <a:ext cx="0" cy="3560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457700" y="2740342"/>
            <a:ext cx="0" cy="3560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4000500" y="2694216"/>
            <a:ext cx="345621" cy="4021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4" idx="6"/>
            <a:endCxn id="47" idx="0"/>
          </p:cNvCxnSpPr>
          <p:nvPr/>
        </p:nvCxnSpPr>
        <p:spPr>
          <a:xfrm>
            <a:off x="4572000" y="2644113"/>
            <a:ext cx="342900" cy="4522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276600" y="4038600"/>
            <a:ext cx="2438400" cy="1200329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We add dummy nodes (shown as “*”) to ensure all nodes are covered in the indexes.</a:t>
            </a:r>
          </a:p>
        </p:txBody>
      </p:sp>
    </p:spTree>
    <p:extLst>
      <p:ext uri="{BB962C8B-B14F-4D97-AF65-F5344CB8AC3E}">
        <p14:creationId xmlns:p14="http://schemas.microsoft.com/office/powerpoint/2010/main" val="167491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9164" y="1055915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728231" y="1357993"/>
            <a:ext cx="1538969" cy="470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81943" y="1711779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99164" y="1711779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32564" y="1711779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351564" y="1377044"/>
            <a:ext cx="0" cy="288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03964" y="1357993"/>
            <a:ext cx="228600" cy="353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174421" y="2087336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05000" y="2438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9221" y="2438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631621" y="2103665"/>
            <a:ext cx="0" cy="288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4800" y="3810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Expanded G1:</a:t>
            </a:r>
            <a:endParaRPr lang="en-US" sz="24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351564" y="842665"/>
            <a:ext cx="0" cy="288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91000" y="461665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60121" y="17526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00200" y="17526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38800" y="17526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78879" y="17526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600200" y="2438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40279" y="2438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90207" y="2438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30286" y="2438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26721" y="3048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66800" y="3048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366407" y="3048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892879" y="3048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438400" y="3048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866900" y="3048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709056" y="2764971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330780" y="2764971"/>
            <a:ext cx="576941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1790700" y="2060122"/>
            <a:ext cx="647700" cy="378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3" idx="0"/>
          </p:cNvCxnSpPr>
          <p:nvPr/>
        </p:nvCxnSpPr>
        <p:spPr>
          <a:xfrm flipH="1">
            <a:off x="1330779" y="2060122"/>
            <a:ext cx="1072242" cy="378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" idx="1"/>
          </p:cNvCxnSpPr>
          <p:nvPr/>
        </p:nvCxnSpPr>
        <p:spPr>
          <a:xfrm flipH="1">
            <a:off x="2286000" y="1246415"/>
            <a:ext cx="1913164" cy="582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905000" y="1246415"/>
            <a:ext cx="2209800" cy="582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2"/>
            <a:endCxn id="33" idx="0"/>
          </p:cNvCxnSpPr>
          <p:nvPr/>
        </p:nvCxnSpPr>
        <p:spPr>
          <a:xfrm flipH="1">
            <a:off x="2057400" y="2819400"/>
            <a:ext cx="381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2" idx="0"/>
          </p:cNvCxnSpPr>
          <p:nvPr/>
        </p:nvCxnSpPr>
        <p:spPr>
          <a:xfrm>
            <a:off x="2593521" y="2743200"/>
            <a:ext cx="35379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728231" y="2740479"/>
            <a:ext cx="292555" cy="383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819400" y="2740479"/>
            <a:ext cx="617764" cy="383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683328" y="2085975"/>
            <a:ext cx="292555" cy="383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774497" y="2085975"/>
            <a:ext cx="617764" cy="383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588328" y="1329418"/>
            <a:ext cx="669472" cy="423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679497" y="1329418"/>
            <a:ext cx="1035503" cy="423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638800" y="2359479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165272" y="2359479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710793" y="2359479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en-US" dirty="0"/>
          </a:p>
        </p:txBody>
      </p:sp>
      <p:cxnSp>
        <p:nvCxnSpPr>
          <p:cNvPr id="72" name="Straight Arrow Connector 71"/>
          <p:cNvCxnSpPr>
            <a:endCxn id="71" idx="0"/>
          </p:cNvCxnSpPr>
          <p:nvPr/>
        </p:nvCxnSpPr>
        <p:spPr>
          <a:xfrm>
            <a:off x="4865914" y="2054679"/>
            <a:ext cx="35379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000624" y="2051958"/>
            <a:ext cx="292555" cy="383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091793" y="2051958"/>
            <a:ext cx="617764" cy="383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038600" y="2324101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733800" y="2324101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343400" y="2324101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4185556" y="2041072"/>
            <a:ext cx="157844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78" idx="0"/>
          </p:cNvCxnSpPr>
          <p:nvPr/>
        </p:nvCxnSpPr>
        <p:spPr>
          <a:xfrm flipH="1">
            <a:off x="3924300" y="2041072"/>
            <a:ext cx="274864" cy="283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" idx="2"/>
            <a:endCxn id="79" idx="0"/>
          </p:cNvCxnSpPr>
          <p:nvPr/>
        </p:nvCxnSpPr>
        <p:spPr>
          <a:xfrm>
            <a:off x="4389664" y="2092779"/>
            <a:ext cx="144236" cy="231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018064" y="455665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3170464" y="4876800"/>
            <a:ext cx="2" cy="295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009900" y="5105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437164" y="5139035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3290207" y="4835215"/>
            <a:ext cx="266700" cy="288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3170464" y="4343400"/>
            <a:ext cx="0" cy="288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009900" y="3962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590800" y="5142734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en-US" dirty="0"/>
          </a:p>
        </p:txBody>
      </p:sp>
      <p:cxnSp>
        <p:nvCxnSpPr>
          <p:cNvPr id="106" name="Straight Arrow Connector 105"/>
          <p:cNvCxnSpPr>
            <a:endCxn id="95" idx="0"/>
          </p:cNvCxnSpPr>
          <p:nvPr/>
        </p:nvCxnSpPr>
        <p:spPr>
          <a:xfrm flipH="1">
            <a:off x="2781300" y="4816929"/>
            <a:ext cx="255814" cy="325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45621" y="4255549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One 2,3-Gram in this tree is:</a:t>
            </a:r>
            <a:endParaRPr lang="en-US" sz="24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4107996" y="4267200"/>
            <a:ext cx="2299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which, in our index, becomes:</a:t>
            </a:r>
            <a:endParaRPr lang="en-US" sz="2400" b="1" dirty="0"/>
          </a:p>
        </p:txBody>
      </p:sp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084809"/>
              </p:ext>
            </p:extLst>
          </p:nvPr>
        </p:nvGraphicFramePr>
        <p:xfrm>
          <a:off x="6629400" y="4521654"/>
          <a:ext cx="154305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304800"/>
                <a:gridCol w="304800"/>
                <a:gridCol w="304800"/>
                <a:gridCol w="304800"/>
              </a:tblGrid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03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180536"/>
              </p:ext>
            </p:extLst>
          </p:nvPr>
        </p:nvGraphicFramePr>
        <p:xfrm>
          <a:off x="666749" y="211717"/>
          <a:ext cx="1543050" cy="40101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304800"/>
                <a:gridCol w="304800"/>
                <a:gridCol w="304800"/>
                <a:gridCol w="304800"/>
              </a:tblGrid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9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525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3824" y="211717"/>
            <a:ext cx="561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</a:t>
            </a:r>
            <a:r>
              <a:rPr lang="en-US" sz="2400" b="1" dirty="0" smtClean="0"/>
              <a:t>1:</a:t>
            </a:r>
            <a:endParaRPr lang="en-US" sz="2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757417"/>
              </p:ext>
            </p:extLst>
          </p:nvPr>
        </p:nvGraphicFramePr>
        <p:xfrm>
          <a:off x="2888796" y="195796"/>
          <a:ext cx="1543050" cy="40101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304800"/>
                <a:gridCol w="304800"/>
                <a:gridCol w="304800"/>
                <a:gridCol w="304800"/>
              </a:tblGrid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9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525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62200" y="211716"/>
            <a:ext cx="561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I2: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19800" y="646934"/>
            <a:ext cx="259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1. Construct the common </a:t>
            </a:r>
            <a:r>
              <a:rPr lang="en-US" dirty="0" err="1" smtClean="0">
                <a:solidFill>
                  <a:srgbClr val="7030A0"/>
                </a:solidFill>
              </a:rPr>
              <a:t>subtree</a:t>
            </a:r>
            <a:r>
              <a:rPr lang="en-US" dirty="0" smtClean="0">
                <a:solidFill>
                  <a:srgbClr val="7030A0"/>
                </a:solidFill>
              </a:rPr>
              <a:t>(s) as determined by the </a:t>
            </a:r>
            <a:r>
              <a:rPr lang="en-US" dirty="0" err="1" smtClean="0">
                <a:solidFill>
                  <a:srgbClr val="7030A0"/>
                </a:solidFill>
              </a:rPr>
              <a:t>multiset</a:t>
            </a:r>
            <a:r>
              <a:rPr lang="en-US" dirty="0" smtClean="0">
                <a:solidFill>
                  <a:srgbClr val="7030A0"/>
                </a:solidFill>
              </a:rPr>
              <a:t> intersection of the indexes.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9800" y="220087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2. Make additions to match T2 based on “leftovers” from I2.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43600" y="211717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Current algorithm: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943600" y="31242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we need to do: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019800" y="3657600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Recommend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changes from T1 </a:t>
            </a:r>
            <a:r>
              <a:rPr lang="en-US" dirty="0" smtClean="0">
                <a:solidFill>
                  <a:srgbClr val="002060"/>
                </a:solidFill>
              </a:rPr>
              <a:t>to match T2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based on “leftovers” from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I1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I2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06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1. Construct the common </a:t>
            </a:r>
            <a:r>
              <a:rPr lang="en-US" sz="2800" dirty="0" err="1" smtClean="0">
                <a:solidFill>
                  <a:srgbClr val="7030A0"/>
                </a:solidFill>
              </a:rPr>
              <a:t>subtree</a:t>
            </a:r>
            <a:r>
              <a:rPr lang="en-US" sz="2800" dirty="0" smtClean="0">
                <a:solidFill>
                  <a:srgbClr val="7030A0"/>
                </a:solidFill>
              </a:rPr>
              <a:t>(s) as determined by the </a:t>
            </a:r>
            <a:r>
              <a:rPr lang="en-US" sz="2800" dirty="0" err="1" smtClean="0">
                <a:solidFill>
                  <a:srgbClr val="7030A0"/>
                </a:solidFill>
              </a:rPr>
              <a:t>multiset</a:t>
            </a:r>
            <a:r>
              <a:rPr lang="en-US" sz="2800" dirty="0" smtClean="0">
                <a:solidFill>
                  <a:srgbClr val="7030A0"/>
                </a:solidFill>
              </a:rPr>
              <a:t> intersection of the indexes.</a:t>
            </a:r>
            <a:endParaRPr lang="en-US" sz="2800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026859"/>
              </p:ext>
            </p:extLst>
          </p:nvPr>
        </p:nvGraphicFramePr>
        <p:xfrm>
          <a:off x="644978" y="1387521"/>
          <a:ext cx="1543050" cy="40101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304800"/>
                <a:gridCol w="304800"/>
                <a:gridCol w="304800"/>
                <a:gridCol w="304800"/>
              </a:tblGrid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9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525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2053" y="1387521"/>
            <a:ext cx="561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</a:t>
            </a:r>
            <a:r>
              <a:rPr lang="en-US" sz="2400" b="1" dirty="0" smtClean="0"/>
              <a:t>1:</a:t>
            </a:r>
            <a:endParaRPr lang="en-US" sz="2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833464"/>
              </p:ext>
            </p:extLst>
          </p:nvPr>
        </p:nvGraphicFramePr>
        <p:xfrm>
          <a:off x="2867025" y="1371600"/>
          <a:ext cx="1543050" cy="40101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304800"/>
                <a:gridCol w="304800"/>
                <a:gridCol w="304800"/>
                <a:gridCol w="304800"/>
              </a:tblGrid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9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525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40429" y="1387520"/>
            <a:ext cx="561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I2: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315200" y="2283278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a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010400" y="2588078"/>
            <a:ext cx="304800" cy="3048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40979" y="2939142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2939142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b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467600" y="2604407"/>
            <a:ext cx="0" cy="288471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433457" y="3314699"/>
            <a:ext cx="304800" cy="3048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64036" y="366576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38257" y="366576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b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890657" y="3331028"/>
            <a:ext cx="0" cy="288471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724400" y="3129642"/>
            <a:ext cx="137160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70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2. Make additions to match T2 based on “leftovers” from I2.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134313"/>
              </p:ext>
            </p:extLst>
          </p:nvPr>
        </p:nvGraphicFramePr>
        <p:xfrm>
          <a:off x="644978" y="1552452"/>
          <a:ext cx="1543050" cy="40101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304800"/>
                <a:gridCol w="304800"/>
                <a:gridCol w="304800"/>
                <a:gridCol w="304800"/>
              </a:tblGrid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9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525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2053" y="1552452"/>
            <a:ext cx="561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</a:t>
            </a:r>
            <a:r>
              <a:rPr lang="en-US" sz="2400" b="1" dirty="0" smtClean="0"/>
              <a:t>1:</a:t>
            </a:r>
            <a:endParaRPr lang="en-US" sz="2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101461"/>
              </p:ext>
            </p:extLst>
          </p:nvPr>
        </p:nvGraphicFramePr>
        <p:xfrm>
          <a:off x="2867025" y="1536531"/>
          <a:ext cx="1543050" cy="40101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304800"/>
                <a:gridCol w="304800"/>
                <a:gridCol w="304800"/>
                <a:gridCol w="304800"/>
              </a:tblGrid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9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525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40429" y="1552451"/>
            <a:ext cx="561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I2: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315200" y="2448209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a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010400" y="2753009"/>
            <a:ext cx="304800" cy="3048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40979" y="310407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310407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b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467600" y="2769338"/>
            <a:ext cx="0" cy="288471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433457" y="3479630"/>
            <a:ext cx="304800" cy="3048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64036" y="3830694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38257" y="3830694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b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890657" y="3495959"/>
            <a:ext cx="0" cy="288471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724400" y="3294573"/>
            <a:ext cx="137160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848600" y="3093675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620000" y="2739889"/>
            <a:ext cx="228600" cy="353786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endCxn id="18" idx="2"/>
          </p:cNvCxnSpPr>
          <p:nvPr/>
        </p:nvCxnSpPr>
        <p:spPr>
          <a:xfrm flipV="1">
            <a:off x="4572000" y="3474675"/>
            <a:ext cx="3467100" cy="1783126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63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2. Recommend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 changes from T1 </a:t>
            </a:r>
            <a:r>
              <a:rPr lang="en-US" sz="3600" dirty="0" smtClean="0">
                <a:solidFill>
                  <a:srgbClr val="002060"/>
                </a:solidFill>
              </a:rPr>
              <a:t>to match T2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600" dirty="0" smtClean="0"/>
              <a:t>based on “leftovers” from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I1 </a:t>
            </a:r>
            <a:r>
              <a:rPr lang="en-US" sz="3600" dirty="0" smtClean="0"/>
              <a:t>and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600" dirty="0" smtClean="0">
                <a:solidFill>
                  <a:srgbClr val="002060"/>
                </a:solidFill>
              </a:rPr>
              <a:t>I2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641020"/>
              </p:ext>
            </p:extLst>
          </p:nvPr>
        </p:nvGraphicFramePr>
        <p:xfrm>
          <a:off x="644978" y="1552452"/>
          <a:ext cx="1543050" cy="40101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304800"/>
                <a:gridCol w="304800"/>
                <a:gridCol w="304800"/>
                <a:gridCol w="304800"/>
              </a:tblGrid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9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525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2053" y="1552452"/>
            <a:ext cx="561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</a:t>
            </a:r>
            <a:r>
              <a:rPr lang="en-US" sz="2400" b="1" dirty="0" smtClean="0"/>
              <a:t>1:</a:t>
            </a:r>
            <a:endParaRPr lang="en-US" sz="2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179653"/>
              </p:ext>
            </p:extLst>
          </p:nvPr>
        </p:nvGraphicFramePr>
        <p:xfrm>
          <a:off x="2867025" y="1536531"/>
          <a:ext cx="1543050" cy="40101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304800"/>
                <a:gridCol w="304800"/>
                <a:gridCol w="304800"/>
                <a:gridCol w="304800"/>
              </a:tblGrid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9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525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40429" y="1552451"/>
            <a:ext cx="561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I2: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315200" y="2448209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a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010400" y="2753009"/>
            <a:ext cx="304800" cy="3048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40979" y="310407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310407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b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467600" y="2769338"/>
            <a:ext cx="0" cy="288471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433457" y="3479630"/>
            <a:ext cx="304800" cy="3048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64036" y="3830694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38257" y="3830694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b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890657" y="3495959"/>
            <a:ext cx="0" cy="288471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724400" y="3294573"/>
            <a:ext cx="137160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848600" y="3093675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620000" y="2739889"/>
            <a:ext cx="228600" cy="353786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endCxn id="18" idx="2"/>
          </p:cNvCxnSpPr>
          <p:nvPr/>
        </p:nvCxnSpPr>
        <p:spPr>
          <a:xfrm flipV="1">
            <a:off x="4572000" y="3474675"/>
            <a:ext cx="3467100" cy="1783126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191500" y="3114959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7848600" y="3114959"/>
            <a:ext cx="342900" cy="34290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848600" y="3122046"/>
            <a:ext cx="342900" cy="36302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19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920</Words>
  <Application>Microsoft Office PowerPoint</Application>
  <PresentationFormat>On-screen Show (4:3)</PresentationFormat>
  <Paragraphs>746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1. Construct the common subtree(s) as determined by the multiset intersection of the indexes.</vt:lpstr>
      <vt:lpstr>2. Make additions to match T2 based on “leftovers” from I2.</vt:lpstr>
      <vt:lpstr>2. Recommend changes from T1 to match T2 based on “leftovers” from I1 and I2.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Kurtis A Zimmerman</dc:creator>
  <cp:lastModifiedBy>Kurtis A Zimmerman</cp:lastModifiedBy>
  <cp:revision>6</cp:revision>
  <dcterms:created xsi:type="dcterms:W3CDTF">2012-10-16T03:11:35Z</dcterms:created>
  <dcterms:modified xsi:type="dcterms:W3CDTF">2012-10-16T04:02:44Z</dcterms:modified>
</cp:coreProperties>
</file>