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9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93CC0-04B8-493C-AC90-376291B935F9}" type="datetimeFigureOut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50FE-27B6-47DB-99A8-D9670F1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33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71600" y="838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2179" y="1189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189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1189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800" y="854529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835478"/>
            <a:ext cx="228600" cy="35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4657" y="1564821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236" y="191588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9457" y="191588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51857" y="1581150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381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G1: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645467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39000" y="950267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69579" y="13013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43800" y="13013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13013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696200" y="966596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48600" y="947545"/>
            <a:ext cx="228600" cy="35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662057" y="167688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92636" y="202795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66857" y="202795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19257" y="1693217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2200" y="493067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G2:</a:t>
            </a:r>
            <a:endParaRPr lang="en-US" sz="24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25774"/>
              </p:ext>
            </p:extLst>
          </p:nvPr>
        </p:nvGraphicFramePr>
        <p:xfrm>
          <a:off x="1323975" y="2438400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04800" y="2514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84768"/>
              </p:ext>
            </p:extLst>
          </p:nvPr>
        </p:nvGraphicFramePr>
        <p:xfrm>
          <a:off x="7077075" y="2533650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057900" y="260985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457200"/>
            <a:ext cx="2438400" cy="313932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 &gt; 0, a </a:t>
            </a:r>
            <a:r>
              <a:rPr lang="en-US" dirty="0" err="1" smtClean="0"/>
              <a:t>pq</a:t>
            </a:r>
            <a:r>
              <a:rPr lang="en-US" dirty="0" smtClean="0"/>
              <a:t>-Gram is a tree with </a:t>
            </a:r>
            <a:r>
              <a:rPr lang="en-US" i="1" dirty="0" smtClean="0"/>
              <a:t>p</a:t>
            </a:r>
            <a:r>
              <a:rPr lang="en-US" dirty="0" smtClean="0"/>
              <a:t> non-leaf nodes and </a:t>
            </a:r>
            <a:r>
              <a:rPr lang="en-US" i="1" dirty="0" smtClean="0"/>
              <a:t>q</a:t>
            </a:r>
            <a:r>
              <a:rPr lang="en-US" dirty="0" smtClean="0"/>
              <a:t> leaf nodes structured like (for </a:t>
            </a:r>
            <a:r>
              <a:rPr lang="en-US" i="1" dirty="0" smtClean="0"/>
              <a:t>p</a:t>
            </a:r>
            <a:r>
              <a:rPr lang="en-US" dirty="0" smtClean="0"/>
              <a:t> = 2 and </a:t>
            </a:r>
            <a:r>
              <a:rPr lang="en-US" i="1" dirty="0" smtClean="0"/>
              <a:t>q</a:t>
            </a:r>
            <a:r>
              <a:rPr lang="en-US" dirty="0" smtClean="0"/>
              <a:t> = 3):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3" name="Oval 42"/>
          <p:cNvSpPr/>
          <p:nvPr/>
        </p:nvSpPr>
        <p:spPr>
          <a:xfrm>
            <a:off x="4343400" y="2002345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43400" y="2548863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86200" y="3096360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43400" y="3096360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00600" y="3096360"/>
            <a:ext cx="2286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457700" y="2192845"/>
            <a:ext cx="0" cy="3560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57700" y="2740342"/>
            <a:ext cx="0" cy="3560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000500" y="2694216"/>
            <a:ext cx="345621" cy="402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6"/>
            <a:endCxn id="47" idx="0"/>
          </p:cNvCxnSpPr>
          <p:nvPr/>
        </p:nvCxnSpPr>
        <p:spPr>
          <a:xfrm>
            <a:off x="4572000" y="2644113"/>
            <a:ext cx="342900" cy="45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76600" y="4038600"/>
            <a:ext cx="2438400" cy="120032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add dummy nodes (shown as “*”) to ensure all nodes are covered in the indexes.</a:t>
            </a:r>
          </a:p>
        </p:txBody>
      </p:sp>
    </p:spTree>
    <p:extLst>
      <p:ext uri="{BB962C8B-B14F-4D97-AF65-F5344CB8AC3E}">
        <p14:creationId xmlns:p14="http://schemas.microsoft.com/office/powerpoint/2010/main" val="16749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9164" y="105591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28231" y="1357993"/>
            <a:ext cx="1538969" cy="47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1943" y="17117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9164" y="17117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2564" y="17117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1564" y="1377044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03964" y="1357993"/>
            <a:ext cx="228600" cy="35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74421" y="2087336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9221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31621" y="2103665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381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Expanded G1: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51564" y="842665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1000" y="46166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0121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0200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78879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0200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0279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0207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0286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6721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68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66407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2879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84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669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09056" y="2764971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330780" y="2764971"/>
            <a:ext cx="57694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790700" y="2060122"/>
            <a:ext cx="647700" cy="378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3" idx="0"/>
          </p:cNvCxnSpPr>
          <p:nvPr/>
        </p:nvCxnSpPr>
        <p:spPr>
          <a:xfrm flipH="1">
            <a:off x="1330779" y="2060122"/>
            <a:ext cx="1072242" cy="378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1"/>
          </p:cNvCxnSpPr>
          <p:nvPr/>
        </p:nvCxnSpPr>
        <p:spPr>
          <a:xfrm flipH="1">
            <a:off x="2286000" y="1246415"/>
            <a:ext cx="1913164" cy="58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905000" y="1246415"/>
            <a:ext cx="2209800" cy="58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33" idx="0"/>
          </p:cNvCxnSpPr>
          <p:nvPr/>
        </p:nvCxnSpPr>
        <p:spPr>
          <a:xfrm flipH="1">
            <a:off x="2057400" y="28194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2" idx="0"/>
          </p:cNvCxnSpPr>
          <p:nvPr/>
        </p:nvCxnSpPr>
        <p:spPr>
          <a:xfrm>
            <a:off x="2593521" y="2743200"/>
            <a:ext cx="3537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728231" y="2740479"/>
            <a:ext cx="292555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819400" y="2740479"/>
            <a:ext cx="617764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83328" y="2085975"/>
            <a:ext cx="292555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74497" y="2085975"/>
            <a:ext cx="617764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8328" y="1329418"/>
            <a:ext cx="669472" cy="42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679497" y="1329418"/>
            <a:ext cx="1035503" cy="42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38800" y="23594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65272" y="23594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10793" y="23594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72" name="Straight Arrow Connector 71"/>
          <p:cNvCxnSpPr>
            <a:endCxn id="71" idx="0"/>
          </p:cNvCxnSpPr>
          <p:nvPr/>
        </p:nvCxnSpPr>
        <p:spPr>
          <a:xfrm>
            <a:off x="4865914" y="2054679"/>
            <a:ext cx="3537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000624" y="2051958"/>
            <a:ext cx="292555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091793" y="2051958"/>
            <a:ext cx="617764" cy="38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8600" y="23241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33800" y="23241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43400" y="232410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185556" y="2041072"/>
            <a:ext cx="15784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8" idx="0"/>
          </p:cNvCxnSpPr>
          <p:nvPr/>
        </p:nvCxnSpPr>
        <p:spPr>
          <a:xfrm flipH="1">
            <a:off x="3924300" y="2041072"/>
            <a:ext cx="274864" cy="28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2"/>
            <a:endCxn id="79" idx="0"/>
          </p:cNvCxnSpPr>
          <p:nvPr/>
        </p:nvCxnSpPr>
        <p:spPr>
          <a:xfrm>
            <a:off x="4389664" y="2092779"/>
            <a:ext cx="144236" cy="231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18064" y="455665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70464" y="4876800"/>
            <a:ext cx="2" cy="29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99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37164" y="513903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290207" y="4835215"/>
            <a:ext cx="26670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70464" y="4343400"/>
            <a:ext cx="0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099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90800" y="514273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06" name="Straight Arrow Connector 105"/>
          <p:cNvCxnSpPr>
            <a:endCxn id="95" idx="0"/>
          </p:cNvCxnSpPr>
          <p:nvPr/>
        </p:nvCxnSpPr>
        <p:spPr>
          <a:xfrm flipH="1">
            <a:off x="2781300" y="4816929"/>
            <a:ext cx="255814" cy="3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5621" y="4255549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 2,3-Gram in this tree is:</a:t>
            </a:r>
            <a:endParaRPr lang="en-US" sz="2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107996" y="4267200"/>
            <a:ext cx="2299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which, in our index, becomes:</a:t>
            </a:r>
            <a:endParaRPr lang="en-US" sz="2400" b="1" dirty="0"/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84809"/>
              </p:ext>
            </p:extLst>
          </p:nvPr>
        </p:nvGraphicFramePr>
        <p:xfrm>
          <a:off x="6629400" y="4521654"/>
          <a:ext cx="154305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80536"/>
              </p:ext>
            </p:extLst>
          </p:nvPr>
        </p:nvGraphicFramePr>
        <p:xfrm>
          <a:off x="666749" y="211717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824" y="211717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57417"/>
              </p:ext>
            </p:extLst>
          </p:nvPr>
        </p:nvGraphicFramePr>
        <p:xfrm>
          <a:off x="2888796" y="195796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211716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646934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1. Construct the common </a:t>
            </a:r>
            <a:r>
              <a:rPr lang="en-US" dirty="0" err="1" smtClean="0">
                <a:solidFill>
                  <a:srgbClr val="7030A0"/>
                </a:solidFill>
              </a:rPr>
              <a:t>subtree</a:t>
            </a:r>
            <a:r>
              <a:rPr lang="en-US" dirty="0" smtClean="0">
                <a:solidFill>
                  <a:srgbClr val="7030A0"/>
                </a:solidFill>
              </a:rPr>
              <a:t>(s) as determined by the </a:t>
            </a:r>
            <a:r>
              <a:rPr lang="en-US" dirty="0" err="1" smtClean="0">
                <a:solidFill>
                  <a:srgbClr val="7030A0"/>
                </a:solidFill>
              </a:rPr>
              <a:t>multiset</a:t>
            </a:r>
            <a:r>
              <a:rPr lang="en-US" dirty="0" smtClean="0">
                <a:solidFill>
                  <a:srgbClr val="7030A0"/>
                </a:solidFill>
              </a:rPr>
              <a:t> intersection of the indexes.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22008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2. Make additions to match T2 based on “leftovers” from I2.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1171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algorithm: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3124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we need to do: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36576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Recommend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changes from T1 </a:t>
            </a:r>
            <a:r>
              <a:rPr lang="en-US" dirty="0" smtClean="0">
                <a:solidFill>
                  <a:srgbClr val="002060"/>
                </a:solidFill>
              </a:rPr>
              <a:t>to match T2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based on “leftovers”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I1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1. Construct the common </a:t>
            </a:r>
            <a:r>
              <a:rPr lang="en-US" sz="2800" dirty="0" err="1" smtClean="0">
                <a:solidFill>
                  <a:srgbClr val="7030A0"/>
                </a:solidFill>
              </a:rPr>
              <a:t>subtree</a:t>
            </a:r>
            <a:r>
              <a:rPr lang="en-US" sz="2800" dirty="0" smtClean="0">
                <a:solidFill>
                  <a:srgbClr val="7030A0"/>
                </a:solidFill>
              </a:rPr>
              <a:t>(s) as determined by the </a:t>
            </a:r>
            <a:r>
              <a:rPr lang="en-US" sz="2800" dirty="0" err="1" smtClean="0">
                <a:solidFill>
                  <a:srgbClr val="7030A0"/>
                </a:solidFill>
              </a:rPr>
              <a:t>multiset</a:t>
            </a:r>
            <a:r>
              <a:rPr lang="en-US" sz="2800" dirty="0" smtClean="0">
                <a:solidFill>
                  <a:srgbClr val="7030A0"/>
                </a:solidFill>
              </a:rPr>
              <a:t> intersection of the indexes.</a:t>
            </a:r>
            <a:endParaRPr lang="en-US" sz="2800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26859"/>
              </p:ext>
            </p:extLst>
          </p:nvPr>
        </p:nvGraphicFramePr>
        <p:xfrm>
          <a:off x="644978" y="1387521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053" y="1387521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33464"/>
              </p:ext>
            </p:extLst>
          </p:nvPr>
        </p:nvGraphicFramePr>
        <p:xfrm>
          <a:off x="2867025" y="1371600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0429" y="1387520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28327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10400" y="2588078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0979" y="293914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3914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7600" y="2604407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33457" y="3314699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4036" y="36657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257" y="36657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657" y="3331028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24400" y="3129642"/>
            <a:ext cx="13716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2. Make additions to match T2 based on “leftovers” from I2.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34313"/>
              </p:ext>
            </p:extLst>
          </p:nvPr>
        </p:nvGraphicFramePr>
        <p:xfrm>
          <a:off x="644978" y="1552452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053" y="1552452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01461"/>
              </p:ext>
            </p:extLst>
          </p:nvPr>
        </p:nvGraphicFramePr>
        <p:xfrm>
          <a:off x="2867025" y="1536531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0429" y="1552451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44820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10400" y="2753009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0979" y="310407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310407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7600" y="2769338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33457" y="3479630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4036" y="383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257" y="383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657" y="3495959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3294573"/>
            <a:ext cx="13716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3093675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20000" y="2739889"/>
            <a:ext cx="228600" cy="35378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8" idx="2"/>
          </p:cNvCxnSpPr>
          <p:nvPr/>
        </p:nvCxnSpPr>
        <p:spPr>
          <a:xfrm flipV="1">
            <a:off x="4572000" y="3474675"/>
            <a:ext cx="3467100" cy="1783126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2. Recommend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changes from T1 </a:t>
            </a:r>
            <a:r>
              <a:rPr lang="en-US" sz="3600" dirty="0" smtClean="0">
                <a:solidFill>
                  <a:srgbClr val="002060"/>
                </a:solidFill>
              </a:rPr>
              <a:t>to match T2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based on “leftovers” from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I1 </a:t>
            </a:r>
            <a:r>
              <a:rPr lang="en-US" sz="3600" dirty="0" smtClean="0"/>
              <a:t>and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I2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41020"/>
              </p:ext>
            </p:extLst>
          </p:nvPr>
        </p:nvGraphicFramePr>
        <p:xfrm>
          <a:off x="644978" y="1552452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053" y="1552452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1: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79653"/>
              </p:ext>
            </p:extLst>
          </p:nvPr>
        </p:nvGraphicFramePr>
        <p:xfrm>
          <a:off x="2867025" y="1536531"/>
          <a:ext cx="1543050" cy="401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0429" y="1552451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I2: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44820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10400" y="2753009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0979" y="310407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310407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7600" y="2769338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33457" y="3479630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4036" y="383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257" y="383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657" y="3495959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3294573"/>
            <a:ext cx="13716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3093675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20000" y="2739889"/>
            <a:ext cx="228600" cy="35378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8" idx="2"/>
          </p:cNvCxnSpPr>
          <p:nvPr/>
        </p:nvCxnSpPr>
        <p:spPr>
          <a:xfrm flipV="1">
            <a:off x="4572000" y="3474675"/>
            <a:ext cx="3467100" cy="1783126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91500" y="3114959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848600" y="3114959"/>
            <a:ext cx="342900" cy="3429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48600" y="3122046"/>
            <a:ext cx="342900" cy="36302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8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81400" y="685800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11979" y="10368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10368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8600" y="702129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4457" y="1412421"/>
            <a:ext cx="304800" cy="3048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5036" y="176348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9257" y="176348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61657" y="1428750"/>
            <a:ext cx="0" cy="28847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1065" y="5141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We have built up the common </a:t>
            </a:r>
            <a:r>
              <a:rPr lang="en-US" dirty="0" err="1" smtClean="0">
                <a:solidFill>
                  <a:srgbClr val="7030A0"/>
                </a:solidFill>
              </a:rPr>
              <a:t>subtrees</a:t>
            </a:r>
            <a:r>
              <a:rPr lang="en-US" dirty="0" smtClean="0">
                <a:solidFill>
                  <a:srgbClr val="7030A0"/>
                </a:solidFill>
              </a:rPr>
              <a:t> (in this case, just one) as previously described: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11417"/>
              </p:ext>
            </p:extLst>
          </p:nvPr>
        </p:nvGraphicFramePr>
        <p:xfrm>
          <a:off x="3352800" y="3505200"/>
          <a:ext cx="1543050" cy="12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15736" y="35814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Now we “delete” any unused nodes from T1’s leftovers to build a series of deletions.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2895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only change is to delete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which yields the following info: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0" y="383431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(a, c, 3)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44196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Because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was deleted from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and it was the third child of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at the time.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736" y="35814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Now we insert any unused nodes from T2’s leftovers to build a series of insertions.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2895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only change is to insert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on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which yields the following info: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383431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(a, d, 3)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4196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Because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was added on to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and it was the third child of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at the time of insertion.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63827"/>
              </p:ext>
            </p:extLst>
          </p:nvPr>
        </p:nvGraphicFramePr>
        <p:xfrm>
          <a:off x="3409950" y="3581400"/>
          <a:ext cx="1543050" cy="12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304800"/>
                <a:gridCol w="304800"/>
                <a:gridCol w="304800"/>
                <a:gridCol w="304800"/>
              </a:tblGrid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4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25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17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079" y="25247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(a, c, 3)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5757" y="1931861"/>
            <a:ext cx="175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Deletions: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8043" y="252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(a, d, 3)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1966534"/>
            <a:ext cx="175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Insertions: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12586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Now we analyze the similarly positioned changes to try to find opportunities to rename instead of delete-then-insert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14600" y="29718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00400" y="29718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67400" y="2941864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53200" y="2941864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3505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70121" y="3475264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2600" y="3733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can rename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to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to cut the number of operations in half.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3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1155</Words>
  <Application>Microsoft Office PowerPoint</Application>
  <PresentationFormat>On-screen Show (4:3)</PresentationFormat>
  <Paragraphs>806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1. Construct the common subtree(s) as determined by the multiset intersection of the indexes.</vt:lpstr>
      <vt:lpstr>2. Make additions to match T2 based on “leftovers” from I2.</vt:lpstr>
      <vt:lpstr>2. Recommend changes from T1 to match T2 based on “leftovers” from I1 and I2.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Kurtis A Zimmerman</dc:creator>
  <cp:lastModifiedBy>Kurtis A Zimmerman</cp:lastModifiedBy>
  <cp:revision>9</cp:revision>
  <dcterms:created xsi:type="dcterms:W3CDTF">2012-10-16T03:11:35Z</dcterms:created>
  <dcterms:modified xsi:type="dcterms:W3CDTF">2012-10-19T05:31:25Z</dcterms:modified>
</cp:coreProperties>
</file>