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61" r:id="rId3"/>
    <p:sldId id="264" r:id="rId4"/>
    <p:sldId id="262" r:id="rId5"/>
    <p:sldId id="265" r:id="rId6"/>
    <p:sldId id="263"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86" d="100"/>
          <a:sy n="86" d="100"/>
        </p:scale>
        <p:origin x="55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64513E-F0DB-458E-AC1A-666E48B6C2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F6395D-292C-4BF4-8622-E685703F6AC7}">
      <dgm:prSet/>
      <dgm:spPr/>
      <dgm:t>
        <a:bodyPr/>
        <a:lstStyle/>
        <a:p>
          <a:pPr>
            <a:lnSpc>
              <a:spcPct val="100000"/>
            </a:lnSpc>
          </a:pPr>
          <a:r>
            <a:rPr lang="en-US"/>
            <a:t>1. To detect a face in an image.</a:t>
          </a:r>
        </a:p>
      </dgm:t>
    </dgm:pt>
    <dgm:pt modelId="{0CDEE2CA-5B20-4607-9D59-449988A2EA03}" type="parTrans" cxnId="{D0347693-FFC2-43F7-A615-F5AF45B7FB00}">
      <dgm:prSet/>
      <dgm:spPr/>
      <dgm:t>
        <a:bodyPr/>
        <a:lstStyle/>
        <a:p>
          <a:endParaRPr lang="en-US"/>
        </a:p>
      </dgm:t>
    </dgm:pt>
    <dgm:pt modelId="{E597C8BE-7A9A-486C-A6FF-CB40B005D4F1}" type="sibTrans" cxnId="{D0347693-FFC2-43F7-A615-F5AF45B7FB00}">
      <dgm:prSet/>
      <dgm:spPr/>
      <dgm:t>
        <a:bodyPr/>
        <a:lstStyle/>
        <a:p>
          <a:endParaRPr lang="en-US"/>
        </a:p>
      </dgm:t>
    </dgm:pt>
    <dgm:pt modelId="{3F6CFE8A-D458-4661-B960-A3989077A773}">
      <dgm:prSet/>
      <dgm:spPr/>
      <dgm:t>
        <a:bodyPr/>
        <a:lstStyle/>
        <a:p>
          <a:pPr>
            <a:lnSpc>
              <a:spcPct val="100000"/>
            </a:lnSpc>
          </a:pPr>
          <a:r>
            <a:rPr lang="en-US"/>
            <a:t>2. Generate the labels for the training data and training our classifier.</a:t>
          </a:r>
        </a:p>
      </dgm:t>
    </dgm:pt>
    <dgm:pt modelId="{E2FA2CA7-55F0-44FF-8E0D-94FEA8E2202F}" type="parTrans" cxnId="{CB09B617-B692-4F8B-A669-4B4ACC45BEEF}">
      <dgm:prSet/>
      <dgm:spPr/>
      <dgm:t>
        <a:bodyPr/>
        <a:lstStyle/>
        <a:p>
          <a:endParaRPr lang="en-US"/>
        </a:p>
      </dgm:t>
    </dgm:pt>
    <dgm:pt modelId="{F02E47E5-8A16-4161-8118-0E76D508E3A6}" type="sibTrans" cxnId="{CB09B617-B692-4F8B-A669-4B4ACC45BEEF}">
      <dgm:prSet/>
      <dgm:spPr/>
      <dgm:t>
        <a:bodyPr/>
        <a:lstStyle/>
        <a:p>
          <a:endParaRPr lang="en-US"/>
        </a:p>
      </dgm:t>
    </dgm:pt>
    <dgm:pt modelId="{72624B3B-DFDC-4EFB-A4C5-64323AA3C752}">
      <dgm:prSet/>
      <dgm:spPr/>
      <dgm:t>
        <a:bodyPr/>
        <a:lstStyle/>
        <a:p>
          <a:pPr>
            <a:lnSpc>
              <a:spcPct val="100000"/>
            </a:lnSpc>
          </a:pPr>
          <a:r>
            <a:rPr lang="en-US"/>
            <a:t>3. Predict image</a:t>
          </a:r>
        </a:p>
      </dgm:t>
    </dgm:pt>
    <dgm:pt modelId="{D76769E8-662A-4F19-8C97-4B07AE988B6D}" type="parTrans" cxnId="{ECDCBEEC-B062-4FD8-858C-A9E006B6C65C}">
      <dgm:prSet/>
      <dgm:spPr/>
      <dgm:t>
        <a:bodyPr/>
        <a:lstStyle/>
        <a:p>
          <a:endParaRPr lang="en-US"/>
        </a:p>
      </dgm:t>
    </dgm:pt>
    <dgm:pt modelId="{F8E53BC9-E02E-4ACC-A355-C60A400B362F}" type="sibTrans" cxnId="{ECDCBEEC-B062-4FD8-858C-A9E006B6C65C}">
      <dgm:prSet/>
      <dgm:spPr/>
      <dgm:t>
        <a:bodyPr/>
        <a:lstStyle/>
        <a:p>
          <a:endParaRPr lang="en-US"/>
        </a:p>
      </dgm:t>
    </dgm:pt>
    <dgm:pt modelId="{D40BC7B5-DD3E-48D2-AC7C-CF3E22A11BA7}" type="pres">
      <dgm:prSet presAssocID="{A764513E-F0DB-458E-AC1A-666E48B6C2AF}" presName="root" presStyleCnt="0">
        <dgm:presLayoutVars>
          <dgm:dir/>
          <dgm:resizeHandles val="exact"/>
        </dgm:presLayoutVars>
      </dgm:prSet>
      <dgm:spPr/>
    </dgm:pt>
    <dgm:pt modelId="{64A7E793-150C-4CD7-A95F-B7223C5C63D1}" type="pres">
      <dgm:prSet presAssocID="{E6F6395D-292C-4BF4-8622-E685703F6AC7}" presName="compNode" presStyleCnt="0"/>
      <dgm:spPr/>
    </dgm:pt>
    <dgm:pt modelId="{6383872C-D89C-4BAD-AC23-3D75F227140A}" type="pres">
      <dgm:prSet presAssocID="{E6F6395D-292C-4BF4-8622-E685703F6AC7}" presName="bgRect" presStyleLbl="bgShp" presStyleIdx="0" presStyleCnt="3"/>
      <dgm:spPr>
        <a:solidFill>
          <a:schemeClr val="bg2">
            <a:lumMod val="75000"/>
          </a:schemeClr>
        </a:solidFill>
      </dgm:spPr>
    </dgm:pt>
    <dgm:pt modelId="{62EB596B-54C2-40F5-A9D7-F2FB7BBF6E1F}" type="pres">
      <dgm:prSet presAssocID="{E6F6395D-292C-4BF4-8622-E685703F6A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30C76A20-E04F-4078-963B-57BABB9F0E68}" type="pres">
      <dgm:prSet presAssocID="{E6F6395D-292C-4BF4-8622-E685703F6AC7}" presName="spaceRect" presStyleCnt="0"/>
      <dgm:spPr/>
    </dgm:pt>
    <dgm:pt modelId="{06DDE298-E009-4F93-AFD7-CB820B8CF235}" type="pres">
      <dgm:prSet presAssocID="{E6F6395D-292C-4BF4-8622-E685703F6AC7}" presName="parTx" presStyleLbl="revTx" presStyleIdx="0" presStyleCnt="3">
        <dgm:presLayoutVars>
          <dgm:chMax val="0"/>
          <dgm:chPref val="0"/>
        </dgm:presLayoutVars>
      </dgm:prSet>
      <dgm:spPr/>
    </dgm:pt>
    <dgm:pt modelId="{45CC8561-7B6D-4E18-A9A4-9E3510C10970}" type="pres">
      <dgm:prSet presAssocID="{E597C8BE-7A9A-486C-A6FF-CB40B005D4F1}" presName="sibTrans" presStyleCnt="0"/>
      <dgm:spPr/>
    </dgm:pt>
    <dgm:pt modelId="{FD67CF35-1721-417B-A77F-DD7454E7337C}" type="pres">
      <dgm:prSet presAssocID="{3F6CFE8A-D458-4661-B960-A3989077A773}" presName="compNode" presStyleCnt="0"/>
      <dgm:spPr/>
    </dgm:pt>
    <dgm:pt modelId="{3767457E-B320-4024-8AB2-AB9AE0336D81}" type="pres">
      <dgm:prSet presAssocID="{3F6CFE8A-D458-4661-B960-A3989077A773}" presName="bgRect" presStyleLbl="bgShp" presStyleIdx="1" presStyleCnt="3"/>
      <dgm:spPr>
        <a:solidFill>
          <a:schemeClr val="bg2">
            <a:lumMod val="75000"/>
          </a:schemeClr>
        </a:solidFill>
      </dgm:spPr>
    </dgm:pt>
    <dgm:pt modelId="{FC62E8E1-0113-477D-9297-82C8737A425D}" type="pres">
      <dgm:prSet presAssocID="{3F6CFE8A-D458-4661-B960-A3989077A7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500BD61-388C-488C-B4D5-96A8D78EDCEC}" type="pres">
      <dgm:prSet presAssocID="{3F6CFE8A-D458-4661-B960-A3989077A773}" presName="spaceRect" presStyleCnt="0"/>
      <dgm:spPr/>
    </dgm:pt>
    <dgm:pt modelId="{BFD79AC1-1C0F-451A-9FF8-3E07F9FD79E4}" type="pres">
      <dgm:prSet presAssocID="{3F6CFE8A-D458-4661-B960-A3989077A773}" presName="parTx" presStyleLbl="revTx" presStyleIdx="1" presStyleCnt="3">
        <dgm:presLayoutVars>
          <dgm:chMax val="0"/>
          <dgm:chPref val="0"/>
        </dgm:presLayoutVars>
      </dgm:prSet>
      <dgm:spPr/>
    </dgm:pt>
    <dgm:pt modelId="{1973E4A1-A9EE-4996-B149-BA536EB45FF6}" type="pres">
      <dgm:prSet presAssocID="{F02E47E5-8A16-4161-8118-0E76D508E3A6}" presName="sibTrans" presStyleCnt="0"/>
      <dgm:spPr/>
    </dgm:pt>
    <dgm:pt modelId="{DCCB3BDE-151A-413F-9D64-937702BD4185}" type="pres">
      <dgm:prSet presAssocID="{72624B3B-DFDC-4EFB-A4C5-64323AA3C752}" presName="compNode" presStyleCnt="0"/>
      <dgm:spPr/>
    </dgm:pt>
    <dgm:pt modelId="{B22B8712-F264-498D-AC62-E2EB6EF2274F}" type="pres">
      <dgm:prSet presAssocID="{72624B3B-DFDC-4EFB-A4C5-64323AA3C752}" presName="bgRect" presStyleLbl="bgShp" presStyleIdx="2" presStyleCnt="3"/>
      <dgm:spPr>
        <a:solidFill>
          <a:schemeClr val="bg2">
            <a:lumMod val="75000"/>
          </a:schemeClr>
        </a:solidFill>
      </dgm:spPr>
    </dgm:pt>
    <dgm:pt modelId="{C1F3021D-E735-405A-87A4-6C52A86DB833}" type="pres">
      <dgm:prSet presAssocID="{72624B3B-DFDC-4EFB-A4C5-64323AA3C7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AE4FE5E-871E-4BE7-B29D-35815D67F41E}" type="pres">
      <dgm:prSet presAssocID="{72624B3B-DFDC-4EFB-A4C5-64323AA3C752}" presName="spaceRect" presStyleCnt="0"/>
      <dgm:spPr/>
    </dgm:pt>
    <dgm:pt modelId="{44182999-A480-421D-86A6-05B744C2A424}" type="pres">
      <dgm:prSet presAssocID="{72624B3B-DFDC-4EFB-A4C5-64323AA3C752}" presName="parTx" presStyleLbl="revTx" presStyleIdx="2" presStyleCnt="3">
        <dgm:presLayoutVars>
          <dgm:chMax val="0"/>
          <dgm:chPref val="0"/>
        </dgm:presLayoutVars>
      </dgm:prSet>
      <dgm:spPr/>
    </dgm:pt>
  </dgm:ptLst>
  <dgm:cxnLst>
    <dgm:cxn modelId="{CB09B617-B692-4F8B-A669-4B4ACC45BEEF}" srcId="{A764513E-F0DB-458E-AC1A-666E48B6C2AF}" destId="{3F6CFE8A-D458-4661-B960-A3989077A773}" srcOrd="1" destOrd="0" parTransId="{E2FA2CA7-55F0-44FF-8E0D-94FEA8E2202F}" sibTransId="{F02E47E5-8A16-4161-8118-0E76D508E3A6}"/>
    <dgm:cxn modelId="{0459034C-8599-4A5F-906C-2524B0453A88}" type="presOf" srcId="{3F6CFE8A-D458-4661-B960-A3989077A773}" destId="{BFD79AC1-1C0F-451A-9FF8-3E07F9FD79E4}" srcOrd="0" destOrd="0" presId="urn:microsoft.com/office/officeart/2018/2/layout/IconVerticalSolidList"/>
    <dgm:cxn modelId="{D0347693-FFC2-43F7-A615-F5AF45B7FB00}" srcId="{A764513E-F0DB-458E-AC1A-666E48B6C2AF}" destId="{E6F6395D-292C-4BF4-8622-E685703F6AC7}" srcOrd="0" destOrd="0" parTransId="{0CDEE2CA-5B20-4607-9D59-449988A2EA03}" sibTransId="{E597C8BE-7A9A-486C-A6FF-CB40B005D4F1}"/>
    <dgm:cxn modelId="{7C66D2B4-84B1-473B-BE0A-FEEFEBBCB91C}" type="presOf" srcId="{E6F6395D-292C-4BF4-8622-E685703F6AC7}" destId="{06DDE298-E009-4F93-AFD7-CB820B8CF235}" srcOrd="0" destOrd="0" presId="urn:microsoft.com/office/officeart/2018/2/layout/IconVerticalSolidList"/>
    <dgm:cxn modelId="{B7F21BD0-3AB7-4AA6-9147-0BD5E83E01D5}" type="presOf" srcId="{72624B3B-DFDC-4EFB-A4C5-64323AA3C752}" destId="{44182999-A480-421D-86A6-05B744C2A424}" srcOrd="0" destOrd="0" presId="urn:microsoft.com/office/officeart/2018/2/layout/IconVerticalSolidList"/>
    <dgm:cxn modelId="{CE33F8D6-8EDF-4E16-A811-B93F096D3A5A}" type="presOf" srcId="{A764513E-F0DB-458E-AC1A-666E48B6C2AF}" destId="{D40BC7B5-DD3E-48D2-AC7C-CF3E22A11BA7}" srcOrd="0" destOrd="0" presId="urn:microsoft.com/office/officeart/2018/2/layout/IconVerticalSolidList"/>
    <dgm:cxn modelId="{ECDCBEEC-B062-4FD8-858C-A9E006B6C65C}" srcId="{A764513E-F0DB-458E-AC1A-666E48B6C2AF}" destId="{72624B3B-DFDC-4EFB-A4C5-64323AA3C752}" srcOrd="2" destOrd="0" parTransId="{D76769E8-662A-4F19-8C97-4B07AE988B6D}" sibTransId="{F8E53BC9-E02E-4ACC-A355-C60A400B362F}"/>
    <dgm:cxn modelId="{D4489B52-802D-45E4-8DAF-8C1F99FC5798}" type="presParOf" srcId="{D40BC7B5-DD3E-48D2-AC7C-CF3E22A11BA7}" destId="{64A7E793-150C-4CD7-A95F-B7223C5C63D1}" srcOrd="0" destOrd="0" presId="urn:microsoft.com/office/officeart/2018/2/layout/IconVerticalSolidList"/>
    <dgm:cxn modelId="{5B5C00C9-62A0-4D20-B416-BF842C27890D}" type="presParOf" srcId="{64A7E793-150C-4CD7-A95F-B7223C5C63D1}" destId="{6383872C-D89C-4BAD-AC23-3D75F227140A}" srcOrd="0" destOrd="0" presId="urn:microsoft.com/office/officeart/2018/2/layout/IconVerticalSolidList"/>
    <dgm:cxn modelId="{CAEF719F-558D-41E8-93D8-DC6C543AF6E9}" type="presParOf" srcId="{64A7E793-150C-4CD7-A95F-B7223C5C63D1}" destId="{62EB596B-54C2-40F5-A9D7-F2FB7BBF6E1F}" srcOrd="1" destOrd="0" presId="urn:microsoft.com/office/officeart/2018/2/layout/IconVerticalSolidList"/>
    <dgm:cxn modelId="{BA03C2D6-CFAB-4C15-AA43-4CF6BE076DEF}" type="presParOf" srcId="{64A7E793-150C-4CD7-A95F-B7223C5C63D1}" destId="{30C76A20-E04F-4078-963B-57BABB9F0E68}" srcOrd="2" destOrd="0" presId="urn:microsoft.com/office/officeart/2018/2/layout/IconVerticalSolidList"/>
    <dgm:cxn modelId="{B13D6995-D93C-4473-B126-23612E019884}" type="presParOf" srcId="{64A7E793-150C-4CD7-A95F-B7223C5C63D1}" destId="{06DDE298-E009-4F93-AFD7-CB820B8CF235}" srcOrd="3" destOrd="0" presId="urn:microsoft.com/office/officeart/2018/2/layout/IconVerticalSolidList"/>
    <dgm:cxn modelId="{127E9931-EDB0-4B0D-8E34-A2C6EE06F536}" type="presParOf" srcId="{D40BC7B5-DD3E-48D2-AC7C-CF3E22A11BA7}" destId="{45CC8561-7B6D-4E18-A9A4-9E3510C10970}" srcOrd="1" destOrd="0" presId="urn:microsoft.com/office/officeart/2018/2/layout/IconVerticalSolidList"/>
    <dgm:cxn modelId="{A745354F-39E8-4C41-9CD1-F693430B7F19}" type="presParOf" srcId="{D40BC7B5-DD3E-48D2-AC7C-CF3E22A11BA7}" destId="{FD67CF35-1721-417B-A77F-DD7454E7337C}" srcOrd="2" destOrd="0" presId="urn:microsoft.com/office/officeart/2018/2/layout/IconVerticalSolidList"/>
    <dgm:cxn modelId="{D9A7DBEE-90E4-452B-9FD3-32B29B549E5E}" type="presParOf" srcId="{FD67CF35-1721-417B-A77F-DD7454E7337C}" destId="{3767457E-B320-4024-8AB2-AB9AE0336D81}" srcOrd="0" destOrd="0" presId="urn:microsoft.com/office/officeart/2018/2/layout/IconVerticalSolidList"/>
    <dgm:cxn modelId="{CAE516E7-29F4-46E1-A712-FEDA061F31E3}" type="presParOf" srcId="{FD67CF35-1721-417B-A77F-DD7454E7337C}" destId="{FC62E8E1-0113-477D-9297-82C8737A425D}" srcOrd="1" destOrd="0" presId="urn:microsoft.com/office/officeart/2018/2/layout/IconVerticalSolidList"/>
    <dgm:cxn modelId="{EDE90C91-6410-456F-806A-54498AC34BDB}" type="presParOf" srcId="{FD67CF35-1721-417B-A77F-DD7454E7337C}" destId="{7500BD61-388C-488C-B4D5-96A8D78EDCEC}" srcOrd="2" destOrd="0" presId="urn:microsoft.com/office/officeart/2018/2/layout/IconVerticalSolidList"/>
    <dgm:cxn modelId="{5F2235F8-EE25-444F-B314-7FB6A28B323F}" type="presParOf" srcId="{FD67CF35-1721-417B-A77F-DD7454E7337C}" destId="{BFD79AC1-1C0F-451A-9FF8-3E07F9FD79E4}" srcOrd="3" destOrd="0" presId="urn:microsoft.com/office/officeart/2018/2/layout/IconVerticalSolidList"/>
    <dgm:cxn modelId="{DF57CD4F-9F59-4C8F-80E5-4A3A9FD35ED6}" type="presParOf" srcId="{D40BC7B5-DD3E-48D2-AC7C-CF3E22A11BA7}" destId="{1973E4A1-A9EE-4996-B149-BA536EB45FF6}" srcOrd="3" destOrd="0" presId="urn:microsoft.com/office/officeart/2018/2/layout/IconVerticalSolidList"/>
    <dgm:cxn modelId="{8DA302D1-1844-4874-8839-D9B9AB7051B6}" type="presParOf" srcId="{D40BC7B5-DD3E-48D2-AC7C-CF3E22A11BA7}" destId="{DCCB3BDE-151A-413F-9D64-937702BD4185}" srcOrd="4" destOrd="0" presId="urn:microsoft.com/office/officeart/2018/2/layout/IconVerticalSolidList"/>
    <dgm:cxn modelId="{C4EFA7EE-C2E1-40F0-9013-EB9835AF6FDD}" type="presParOf" srcId="{DCCB3BDE-151A-413F-9D64-937702BD4185}" destId="{B22B8712-F264-498D-AC62-E2EB6EF2274F}" srcOrd="0" destOrd="0" presId="urn:microsoft.com/office/officeart/2018/2/layout/IconVerticalSolidList"/>
    <dgm:cxn modelId="{27009100-70E7-415D-BF89-31B2ECBF9990}" type="presParOf" srcId="{DCCB3BDE-151A-413F-9D64-937702BD4185}" destId="{C1F3021D-E735-405A-87A4-6C52A86DB833}" srcOrd="1" destOrd="0" presId="urn:microsoft.com/office/officeart/2018/2/layout/IconVerticalSolidList"/>
    <dgm:cxn modelId="{248AD292-42B4-4CDE-A448-7882662621CB}" type="presParOf" srcId="{DCCB3BDE-151A-413F-9D64-937702BD4185}" destId="{FAE4FE5E-871E-4BE7-B29D-35815D67F41E}" srcOrd="2" destOrd="0" presId="urn:microsoft.com/office/officeart/2018/2/layout/IconVerticalSolidList"/>
    <dgm:cxn modelId="{810220CB-C563-4159-A09E-C6145BE3CE56}" type="presParOf" srcId="{DCCB3BDE-151A-413F-9D64-937702BD4185}" destId="{44182999-A480-421D-86A6-05B744C2A4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3872C-D89C-4BAD-AC23-3D75F227140A}">
      <dsp:nvSpPr>
        <dsp:cNvPr id="0" name=""/>
        <dsp:cNvSpPr/>
      </dsp:nvSpPr>
      <dsp:spPr>
        <a:xfrm>
          <a:off x="0" y="645"/>
          <a:ext cx="5821767" cy="1510459"/>
        </a:xfrm>
        <a:prstGeom prst="roundRect">
          <a:avLst>
            <a:gd name="adj" fmla="val 10000"/>
          </a:avLst>
        </a:prstGeom>
        <a:solidFill>
          <a:schemeClr val="bg2">
            <a:lumMod val="75000"/>
          </a:schemeClr>
        </a:solidFill>
        <a:ln>
          <a:noFill/>
        </a:ln>
        <a:effectLst/>
      </dsp:spPr>
      <dsp:style>
        <a:lnRef idx="0">
          <a:scrgbClr r="0" g="0" b="0"/>
        </a:lnRef>
        <a:fillRef idx="1">
          <a:scrgbClr r="0" g="0" b="0"/>
        </a:fillRef>
        <a:effectRef idx="0">
          <a:scrgbClr r="0" g="0" b="0"/>
        </a:effectRef>
        <a:fontRef idx="minor"/>
      </dsp:style>
    </dsp:sp>
    <dsp:sp modelId="{62EB596B-54C2-40F5-A9D7-F2FB7BBF6E1F}">
      <dsp:nvSpPr>
        <dsp:cNvPr id="0" name=""/>
        <dsp:cNvSpPr/>
      </dsp:nvSpPr>
      <dsp:spPr>
        <a:xfrm>
          <a:off x="456913" y="340498"/>
          <a:ext cx="830752" cy="830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DDE298-E009-4F93-AFD7-CB820B8CF235}">
      <dsp:nvSpPr>
        <dsp:cNvPr id="0" name=""/>
        <dsp:cNvSpPr/>
      </dsp:nvSpPr>
      <dsp:spPr>
        <a:xfrm>
          <a:off x="1744580" y="645"/>
          <a:ext cx="4077186" cy="1510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57" tIns="159857" rIns="159857" bIns="159857" numCol="1" spcCol="1270" anchor="ctr" anchorCtr="0">
          <a:noAutofit/>
        </a:bodyPr>
        <a:lstStyle/>
        <a:p>
          <a:pPr marL="0" lvl="0" indent="0" algn="l" defTabSz="1111250">
            <a:lnSpc>
              <a:spcPct val="100000"/>
            </a:lnSpc>
            <a:spcBef>
              <a:spcPct val="0"/>
            </a:spcBef>
            <a:spcAft>
              <a:spcPct val="35000"/>
            </a:spcAft>
            <a:buNone/>
          </a:pPr>
          <a:r>
            <a:rPr lang="en-US" sz="2500" kern="1200"/>
            <a:t>1. To detect a face in an image.</a:t>
          </a:r>
        </a:p>
      </dsp:txBody>
      <dsp:txXfrm>
        <a:off x="1744580" y="645"/>
        <a:ext cx="4077186" cy="1510459"/>
      </dsp:txXfrm>
    </dsp:sp>
    <dsp:sp modelId="{3767457E-B320-4024-8AB2-AB9AE0336D81}">
      <dsp:nvSpPr>
        <dsp:cNvPr id="0" name=""/>
        <dsp:cNvSpPr/>
      </dsp:nvSpPr>
      <dsp:spPr>
        <a:xfrm>
          <a:off x="0" y="1888719"/>
          <a:ext cx="5821767" cy="1510459"/>
        </a:xfrm>
        <a:prstGeom prst="roundRect">
          <a:avLst>
            <a:gd name="adj" fmla="val 10000"/>
          </a:avLst>
        </a:prstGeom>
        <a:solidFill>
          <a:schemeClr val="bg2">
            <a:lumMod val="75000"/>
          </a:schemeClr>
        </a:solidFill>
        <a:ln>
          <a:noFill/>
        </a:ln>
        <a:effectLst/>
      </dsp:spPr>
      <dsp:style>
        <a:lnRef idx="0">
          <a:scrgbClr r="0" g="0" b="0"/>
        </a:lnRef>
        <a:fillRef idx="1">
          <a:scrgbClr r="0" g="0" b="0"/>
        </a:fillRef>
        <a:effectRef idx="0">
          <a:scrgbClr r="0" g="0" b="0"/>
        </a:effectRef>
        <a:fontRef idx="minor"/>
      </dsp:style>
    </dsp:sp>
    <dsp:sp modelId="{FC62E8E1-0113-477D-9297-82C8737A425D}">
      <dsp:nvSpPr>
        <dsp:cNvPr id="0" name=""/>
        <dsp:cNvSpPr/>
      </dsp:nvSpPr>
      <dsp:spPr>
        <a:xfrm>
          <a:off x="456913" y="2228572"/>
          <a:ext cx="830752" cy="830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D79AC1-1C0F-451A-9FF8-3E07F9FD79E4}">
      <dsp:nvSpPr>
        <dsp:cNvPr id="0" name=""/>
        <dsp:cNvSpPr/>
      </dsp:nvSpPr>
      <dsp:spPr>
        <a:xfrm>
          <a:off x="1744580" y="1888719"/>
          <a:ext cx="4077186" cy="1510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57" tIns="159857" rIns="159857" bIns="159857" numCol="1" spcCol="1270" anchor="ctr" anchorCtr="0">
          <a:noAutofit/>
        </a:bodyPr>
        <a:lstStyle/>
        <a:p>
          <a:pPr marL="0" lvl="0" indent="0" algn="l" defTabSz="1111250">
            <a:lnSpc>
              <a:spcPct val="100000"/>
            </a:lnSpc>
            <a:spcBef>
              <a:spcPct val="0"/>
            </a:spcBef>
            <a:spcAft>
              <a:spcPct val="35000"/>
            </a:spcAft>
            <a:buNone/>
          </a:pPr>
          <a:r>
            <a:rPr lang="en-US" sz="2500" kern="1200"/>
            <a:t>2. Generate the labels for the training data and training our classifier.</a:t>
          </a:r>
        </a:p>
      </dsp:txBody>
      <dsp:txXfrm>
        <a:off x="1744580" y="1888719"/>
        <a:ext cx="4077186" cy="1510459"/>
      </dsp:txXfrm>
    </dsp:sp>
    <dsp:sp modelId="{B22B8712-F264-498D-AC62-E2EB6EF2274F}">
      <dsp:nvSpPr>
        <dsp:cNvPr id="0" name=""/>
        <dsp:cNvSpPr/>
      </dsp:nvSpPr>
      <dsp:spPr>
        <a:xfrm>
          <a:off x="0" y="3776793"/>
          <a:ext cx="5821767" cy="1510459"/>
        </a:xfrm>
        <a:prstGeom prst="roundRect">
          <a:avLst>
            <a:gd name="adj" fmla="val 10000"/>
          </a:avLst>
        </a:prstGeom>
        <a:solidFill>
          <a:schemeClr val="bg2">
            <a:lumMod val="75000"/>
          </a:schemeClr>
        </a:solidFill>
        <a:ln>
          <a:noFill/>
        </a:ln>
        <a:effectLst/>
      </dsp:spPr>
      <dsp:style>
        <a:lnRef idx="0">
          <a:scrgbClr r="0" g="0" b="0"/>
        </a:lnRef>
        <a:fillRef idx="1">
          <a:scrgbClr r="0" g="0" b="0"/>
        </a:fillRef>
        <a:effectRef idx="0">
          <a:scrgbClr r="0" g="0" b="0"/>
        </a:effectRef>
        <a:fontRef idx="minor"/>
      </dsp:style>
    </dsp:sp>
    <dsp:sp modelId="{C1F3021D-E735-405A-87A4-6C52A86DB833}">
      <dsp:nvSpPr>
        <dsp:cNvPr id="0" name=""/>
        <dsp:cNvSpPr/>
      </dsp:nvSpPr>
      <dsp:spPr>
        <a:xfrm>
          <a:off x="456913" y="4116646"/>
          <a:ext cx="830752" cy="830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182999-A480-421D-86A6-05B744C2A424}">
      <dsp:nvSpPr>
        <dsp:cNvPr id="0" name=""/>
        <dsp:cNvSpPr/>
      </dsp:nvSpPr>
      <dsp:spPr>
        <a:xfrm>
          <a:off x="1744580" y="3776793"/>
          <a:ext cx="4077186" cy="1510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57" tIns="159857" rIns="159857" bIns="159857" numCol="1" spcCol="1270" anchor="ctr" anchorCtr="0">
          <a:noAutofit/>
        </a:bodyPr>
        <a:lstStyle/>
        <a:p>
          <a:pPr marL="0" lvl="0" indent="0" algn="l" defTabSz="1111250">
            <a:lnSpc>
              <a:spcPct val="100000"/>
            </a:lnSpc>
            <a:spcBef>
              <a:spcPct val="0"/>
            </a:spcBef>
            <a:spcAft>
              <a:spcPct val="35000"/>
            </a:spcAft>
            <a:buNone/>
          </a:pPr>
          <a:r>
            <a:rPr lang="en-US" sz="2500" kern="1200"/>
            <a:t>3. Predict image</a:t>
          </a:r>
        </a:p>
      </dsp:txBody>
      <dsp:txXfrm>
        <a:off x="1744580" y="3776793"/>
        <a:ext cx="4077186" cy="15104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184DA70-C731-4C70-880D-CCD4705E623C}" type="datetime1">
              <a:rPr lang="en-US" smtClean="0"/>
              <a:t>5/5/2020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06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113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587DA83-5663-4C9C-B9AA-0B40A3DAFF81}" type="datetime1">
              <a:rPr lang="en-US" smtClean="0"/>
              <a:t>5/5/2020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33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23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7669AF7-7BEB-44E4-9852-375E34362B5B}" type="datetime1">
              <a:rPr lang="en-US" smtClean="0"/>
              <a:t>5/5/2020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354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AAAC38D-0552-4C82-B593-E6124DFADBE2}" type="datetime1">
              <a:rPr lang="en-US" smtClean="0"/>
              <a:t>5/5/2020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61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9DF0F1C-5577-4ACB-BB62-DF8F3C494C7E}" type="datetime1">
              <a:rPr lang="en-US" smtClean="0"/>
              <a:t>5/5/2020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331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92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9667345-2558-425A-8533-9BFDBCE15005}" type="datetime1">
              <a:rPr lang="en-US" smtClean="0"/>
              <a:t>5/5/2020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952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726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907D986-8816-4272-A432-0437A28A9828}" type="datetime1">
              <a:rPr lang="en-US" smtClean="0"/>
              <a:t>5/5/2020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
              </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96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2D6E202-B606-4609-B914-27C9371A1F6D}" type="datetime1">
              <a:rPr lang="en-US" smtClean="0"/>
              <a:t>5/5/2020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67339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pencv.org/3.4/db/d28/tutorial_cascade_classifier.html" TargetMode="External"/><Relationship Id="rId2" Type="http://schemas.openxmlformats.org/officeDocument/2006/relationships/hyperlink" Target="https://towardsdatascience.com/face-recognition-how-lbph-works-90ec258c3d6b?fbclid=IwAR084clsR-hc4OOjq_Yd2QyWczUZn2IQhvf2eepS-t7Bv3tqorq1M1hEdeM" TargetMode="External"/><Relationship Id="rId1" Type="http://schemas.openxmlformats.org/officeDocument/2006/relationships/slideLayout" Target="../slideLayouts/slideLayout2.xml"/><Relationship Id="rId5" Type="http://schemas.openxmlformats.org/officeDocument/2006/relationships/hyperlink" Target="https://www.geeksforgeeks.org/face-detection-using-python-and-opencv-with-webcam/?fbclid=IwAR1npStCZVv21nTZvE_kE8fhXz7vgW_lt-rn9Ilf_fCRXHqLkxZSpOTAGK0" TargetMode="External"/><Relationship Id="rId4" Type="http://schemas.openxmlformats.org/officeDocument/2006/relationships/hyperlink" Target="https://pythonprogramming.net/haar-cascade-face-eye-detection-python-opencv-tutorial/?fbclid=IwAR2DyVtEs8VMdNAOvU3KW9ccsw1j6XMtiTmP-oGfG_e5RUpRjopDEIWDz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3">
            <a:extLst>
              <a:ext uri="{FF2B5EF4-FFF2-40B4-BE49-F238E27FC236}">
                <a16:creationId xmlns:a16="http://schemas.microsoft.com/office/drawing/2014/main" id="{D02B5DB4-23EC-4EAB-99D6-F6724B1E9406}"/>
              </a:ext>
            </a:extLst>
          </p:cNvPr>
          <p:cNvPicPr>
            <a:picLocks noChangeAspect="1"/>
          </p:cNvPicPr>
          <p:nvPr/>
        </p:nvPicPr>
        <p:blipFill rotWithShape="1">
          <a:blip r:embed="rId2"/>
          <a:srcRect t="12427" b="7501"/>
          <a:stretch/>
        </p:blipFill>
        <p:spPr>
          <a:xfrm>
            <a:off x="3" y="-180997"/>
            <a:ext cx="12191997" cy="6858022"/>
          </a:xfrm>
          <a:prstGeom prst="rect">
            <a:avLst/>
          </a:prstGeom>
        </p:spPr>
      </p:pic>
      <p:sp>
        <p:nvSpPr>
          <p:cNvPr id="2" name="Title 1">
            <a:extLst>
              <a:ext uri="{FF2B5EF4-FFF2-40B4-BE49-F238E27FC236}">
                <a16:creationId xmlns:a16="http://schemas.microsoft.com/office/drawing/2014/main" id="{D826DF2E-C465-4F53-967D-651E5E203213}"/>
              </a:ext>
            </a:extLst>
          </p:cNvPr>
          <p:cNvSpPr>
            <a:spLocks noGrp="1"/>
          </p:cNvSpPr>
          <p:nvPr>
            <p:ph type="ctrTitle"/>
          </p:nvPr>
        </p:nvSpPr>
        <p:spPr>
          <a:xfrm>
            <a:off x="849086" y="643467"/>
            <a:ext cx="10699449" cy="3569242"/>
          </a:xfrm>
        </p:spPr>
        <p:txBody>
          <a:bodyPr anchor="t">
            <a:normAutofit/>
          </a:bodyPr>
          <a:lstStyle/>
          <a:p>
            <a:pPr algn="ctr"/>
            <a:r>
              <a:rPr lang="en-US" sz="5100" b="1">
                <a:solidFill>
                  <a:schemeClr val="accent2">
                    <a:lumMod val="40000"/>
                    <a:lumOff val="60000"/>
                  </a:schemeClr>
                </a:solidFill>
              </a:rPr>
              <a:t>Realtime Face recognition using Opencv and numpy</a:t>
            </a:r>
            <a:endParaRPr lang="en-US" sz="5100" b="1" dirty="0">
              <a:solidFill>
                <a:schemeClr val="accent2">
                  <a:lumMod val="40000"/>
                  <a:lumOff val="60000"/>
                </a:schemeClr>
              </a:solidFill>
            </a:endParaRPr>
          </a:p>
        </p:txBody>
      </p:sp>
      <p:sp>
        <p:nvSpPr>
          <p:cNvPr id="3" name="Subtitle 2">
            <a:extLst>
              <a:ext uri="{FF2B5EF4-FFF2-40B4-BE49-F238E27FC236}">
                <a16:creationId xmlns:a16="http://schemas.microsoft.com/office/drawing/2014/main" id="{6F057B64-3F97-4CF3-BBD7-468FD9C72138}"/>
              </a:ext>
            </a:extLst>
          </p:cNvPr>
          <p:cNvSpPr>
            <a:spLocks noGrp="1"/>
          </p:cNvSpPr>
          <p:nvPr>
            <p:ph type="subTitle" idx="1"/>
          </p:nvPr>
        </p:nvSpPr>
        <p:spPr>
          <a:xfrm>
            <a:off x="6099055" y="4551036"/>
            <a:ext cx="5449479" cy="1663495"/>
          </a:xfrm>
        </p:spPr>
        <p:txBody>
          <a:bodyPr anchor="b">
            <a:normAutofit/>
          </a:bodyPr>
          <a:lstStyle/>
          <a:p>
            <a:pPr algn="r">
              <a:lnSpc>
                <a:spcPct val="100000"/>
              </a:lnSpc>
            </a:pPr>
            <a:r>
              <a:rPr lang="en-US" sz="1700">
                <a:solidFill>
                  <a:schemeClr val="bg1"/>
                </a:solidFill>
              </a:rPr>
              <a:t>Project members:</a:t>
            </a:r>
          </a:p>
          <a:p>
            <a:pPr algn="r">
              <a:lnSpc>
                <a:spcPct val="100000"/>
              </a:lnSpc>
            </a:pPr>
            <a:r>
              <a:rPr lang="en-US" sz="1700">
                <a:solidFill>
                  <a:schemeClr val="bg1"/>
                </a:solidFill>
              </a:rPr>
              <a:t>Amul Neupane</a:t>
            </a:r>
          </a:p>
          <a:p>
            <a:pPr algn="r">
              <a:lnSpc>
                <a:spcPct val="100000"/>
              </a:lnSpc>
            </a:pPr>
            <a:r>
              <a:rPr lang="en-US" sz="1700">
                <a:solidFill>
                  <a:schemeClr val="bg1"/>
                </a:solidFill>
              </a:rPr>
              <a:t>Suja Basnet</a:t>
            </a:r>
          </a:p>
          <a:p>
            <a:pPr algn="r">
              <a:lnSpc>
                <a:spcPct val="100000"/>
              </a:lnSpc>
            </a:pPr>
            <a:r>
              <a:rPr lang="en-US" sz="1700">
                <a:solidFill>
                  <a:schemeClr val="bg1"/>
                </a:solidFill>
              </a:rPr>
              <a:t>Ramina Rajbhandari</a:t>
            </a:r>
            <a:endParaRPr lang="en-US" sz="1700" dirty="0">
              <a:solidFill>
                <a:schemeClr val="bg1"/>
              </a:solidFill>
            </a:endParaRPr>
          </a:p>
        </p:txBody>
      </p:sp>
    </p:spTree>
    <p:extLst>
      <p:ext uri="{BB962C8B-B14F-4D97-AF65-F5344CB8AC3E}">
        <p14:creationId xmlns:p14="http://schemas.microsoft.com/office/powerpoint/2010/main" val="347173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BB08-629B-D045-8FC0-94664C719B3E}"/>
              </a:ext>
            </a:extLst>
          </p:cNvPr>
          <p:cNvSpPr>
            <a:spLocks noGrp="1"/>
          </p:cNvSpPr>
          <p:nvPr>
            <p:ph type="title"/>
          </p:nvPr>
        </p:nvSpPr>
        <p:spPr/>
        <p:txBody>
          <a:bodyPr>
            <a:normAutofit/>
          </a:bodyPr>
          <a:lstStyle/>
          <a:p>
            <a:r>
              <a:rPr lang="en-US" dirty="0"/>
              <a:t>Objectives</a:t>
            </a:r>
          </a:p>
        </p:txBody>
      </p:sp>
      <p:graphicFrame>
        <p:nvGraphicFramePr>
          <p:cNvPr id="35" name="Content Placeholder 2">
            <a:extLst>
              <a:ext uri="{FF2B5EF4-FFF2-40B4-BE49-F238E27FC236}">
                <a16:creationId xmlns:a16="http://schemas.microsoft.com/office/drawing/2014/main" id="{8B7DBB68-70F1-4D52-B2B3-145BEA41700F}"/>
              </a:ext>
            </a:extLst>
          </p:cNvPr>
          <p:cNvGraphicFramePr>
            <a:graphicFrameLocks noGrp="1"/>
          </p:cNvGraphicFramePr>
          <p:nvPr>
            <p:ph idx="1"/>
            <p:extLst>
              <p:ext uri="{D42A27DB-BD31-4B8C-83A1-F6EECF244321}">
                <p14:modId xmlns:p14="http://schemas.microsoft.com/office/powerpoint/2010/main" val="3399389859"/>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6891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3" name="Group 183">
            <a:extLst>
              <a:ext uri="{FF2B5EF4-FFF2-40B4-BE49-F238E27FC236}">
                <a16:creationId xmlns:a16="http://schemas.microsoft.com/office/drawing/2014/main" id="{822FE057-BE05-4741-8284-EF9676E2DD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5" name="Freeform 5">
              <a:extLst>
                <a:ext uri="{FF2B5EF4-FFF2-40B4-BE49-F238E27FC236}">
                  <a16:creationId xmlns:a16="http://schemas.microsoft.com/office/drawing/2014/main" id="{EA7A02D2-EEBB-4EEB-8ABE-56EB0AF9E1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6">
              <a:extLst>
                <a:ext uri="{FF2B5EF4-FFF2-40B4-BE49-F238E27FC236}">
                  <a16:creationId xmlns:a16="http://schemas.microsoft.com/office/drawing/2014/main" id="{DFA4B6AB-6C70-47CD-A5BF-5DC42046E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7">
              <a:extLst>
                <a:ext uri="{FF2B5EF4-FFF2-40B4-BE49-F238E27FC236}">
                  <a16:creationId xmlns:a16="http://schemas.microsoft.com/office/drawing/2014/main" id="{BD11837B-445E-45F6-9CDD-848F7FD02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8" name="Freeform 8">
              <a:extLst>
                <a:ext uri="{FF2B5EF4-FFF2-40B4-BE49-F238E27FC236}">
                  <a16:creationId xmlns:a16="http://schemas.microsoft.com/office/drawing/2014/main" id="{D3888DB2-6D32-426F-A20D-9A32C5B91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9">
              <a:extLst>
                <a:ext uri="{FF2B5EF4-FFF2-40B4-BE49-F238E27FC236}">
                  <a16:creationId xmlns:a16="http://schemas.microsoft.com/office/drawing/2014/main" id="{90FF4613-718A-4971-87A2-2176F248B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0">
              <a:extLst>
                <a:ext uri="{FF2B5EF4-FFF2-40B4-BE49-F238E27FC236}">
                  <a16:creationId xmlns:a16="http://schemas.microsoft.com/office/drawing/2014/main" id="{12456294-B685-48D2-82AB-874FEC431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1">
              <a:extLst>
                <a:ext uri="{FF2B5EF4-FFF2-40B4-BE49-F238E27FC236}">
                  <a16:creationId xmlns:a16="http://schemas.microsoft.com/office/drawing/2014/main" id="{51574C30-0B3B-4D3D-B767-8257528CE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12">
              <a:extLst>
                <a:ext uri="{FF2B5EF4-FFF2-40B4-BE49-F238E27FC236}">
                  <a16:creationId xmlns:a16="http://schemas.microsoft.com/office/drawing/2014/main" id="{A7238EE8-F333-4F0C-B618-12C099FBD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13">
              <a:extLst>
                <a:ext uri="{FF2B5EF4-FFF2-40B4-BE49-F238E27FC236}">
                  <a16:creationId xmlns:a16="http://schemas.microsoft.com/office/drawing/2014/main" id="{AA0A3168-FA1F-4DD7-877D-F12C1AD5E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4" name="Freeform 14">
              <a:extLst>
                <a:ext uri="{FF2B5EF4-FFF2-40B4-BE49-F238E27FC236}">
                  <a16:creationId xmlns:a16="http://schemas.microsoft.com/office/drawing/2014/main" id="{6BDEFF7B-ADD8-4365-9677-718E91E45A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5" name="Freeform 15">
              <a:extLst>
                <a:ext uri="{FF2B5EF4-FFF2-40B4-BE49-F238E27FC236}">
                  <a16:creationId xmlns:a16="http://schemas.microsoft.com/office/drawing/2014/main" id="{7C8BD75C-9A84-4EC0-BAF0-8360D21B5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6" name="Freeform 16">
              <a:extLst>
                <a:ext uri="{FF2B5EF4-FFF2-40B4-BE49-F238E27FC236}">
                  <a16:creationId xmlns:a16="http://schemas.microsoft.com/office/drawing/2014/main" id="{9E9B0039-0282-4530-9D76-FAF0B1A5F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7" name="Freeform 17">
              <a:extLst>
                <a:ext uri="{FF2B5EF4-FFF2-40B4-BE49-F238E27FC236}">
                  <a16:creationId xmlns:a16="http://schemas.microsoft.com/office/drawing/2014/main" id="{02F3D8B9-55F8-4FE2-8966-C2788CD09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8">
              <a:extLst>
                <a:ext uri="{FF2B5EF4-FFF2-40B4-BE49-F238E27FC236}">
                  <a16:creationId xmlns:a16="http://schemas.microsoft.com/office/drawing/2014/main" id="{5DDC17AE-9606-4289-BD04-B931BEFC3C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19">
              <a:extLst>
                <a:ext uri="{FF2B5EF4-FFF2-40B4-BE49-F238E27FC236}">
                  <a16:creationId xmlns:a16="http://schemas.microsoft.com/office/drawing/2014/main" id="{507188FF-5EDB-4B58-ADC6-6CE53FA1E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20">
              <a:extLst>
                <a:ext uri="{FF2B5EF4-FFF2-40B4-BE49-F238E27FC236}">
                  <a16:creationId xmlns:a16="http://schemas.microsoft.com/office/drawing/2014/main" id="{04442101-3369-4CCB-B6FF-B153C682D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21">
              <a:extLst>
                <a:ext uri="{FF2B5EF4-FFF2-40B4-BE49-F238E27FC236}">
                  <a16:creationId xmlns:a16="http://schemas.microsoft.com/office/drawing/2014/main" id="{A17769AA-0522-4208-A322-09A4EA5D6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22">
              <a:extLst>
                <a:ext uri="{FF2B5EF4-FFF2-40B4-BE49-F238E27FC236}">
                  <a16:creationId xmlns:a16="http://schemas.microsoft.com/office/drawing/2014/main" id="{1C84664A-621E-4145-8778-CA8AB2495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3" name="Freeform 23">
              <a:extLst>
                <a:ext uri="{FF2B5EF4-FFF2-40B4-BE49-F238E27FC236}">
                  <a16:creationId xmlns:a16="http://schemas.microsoft.com/office/drawing/2014/main" id="{25FDCFBA-8E26-4F17-840A-45B11E763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64" name="Group 204">
            <a:extLst>
              <a:ext uri="{FF2B5EF4-FFF2-40B4-BE49-F238E27FC236}">
                <a16:creationId xmlns:a16="http://schemas.microsoft.com/office/drawing/2014/main" id="{39B639AC-74A1-48AB-BF9C-43B0DCFE65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6" name="Rectangle 205">
              <a:extLst>
                <a:ext uri="{FF2B5EF4-FFF2-40B4-BE49-F238E27FC236}">
                  <a16:creationId xmlns:a16="http://schemas.microsoft.com/office/drawing/2014/main" id="{0882082C-0F2F-4DB2-ABA4-E89B8225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Isosceles Triangle 206">
              <a:extLst>
                <a:ext uri="{FF2B5EF4-FFF2-40B4-BE49-F238E27FC236}">
                  <a16:creationId xmlns:a16="http://schemas.microsoft.com/office/drawing/2014/main" id="{310ECD7A-540A-48E6-8614-6094C46B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Rectangle 207">
              <a:extLst>
                <a:ext uri="{FF2B5EF4-FFF2-40B4-BE49-F238E27FC236}">
                  <a16:creationId xmlns:a16="http://schemas.microsoft.com/office/drawing/2014/main" id="{E7C2599D-0CE7-45D8-BE5E-70330FEDB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65" name="Rectangle 209">
            <a:extLst>
              <a:ext uri="{FF2B5EF4-FFF2-40B4-BE49-F238E27FC236}">
                <a16:creationId xmlns:a16="http://schemas.microsoft.com/office/drawing/2014/main" id="{4EF321E3-1966-4794-8FF3-2985AA22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6" name="Group 211">
            <a:extLst>
              <a:ext uri="{FF2B5EF4-FFF2-40B4-BE49-F238E27FC236}">
                <a16:creationId xmlns:a16="http://schemas.microsoft.com/office/drawing/2014/main" id="{77CE04FD-1B5A-4AF7-AC08-88C66553DD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67" name="Freeform 5">
              <a:extLst>
                <a:ext uri="{FF2B5EF4-FFF2-40B4-BE49-F238E27FC236}">
                  <a16:creationId xmlns:a16="http://schemas.microsoft.com/office/drawing/2014/main" id="{CF57F066-8020-49CF-950B-D13125B7AE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Freeform 6">
              <a:extLst>
                <a:ext uri="{FF2B5EF4-FFF2-40B4-BE49-F238E27FC236}">
                  <a16:creationId xmlns:a16="http://schemas.microsoft.com/office/drawing/2014/main" id="{8E353E73-63E6-48D9-8297-2B521ECF90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
              <a:extLst>
                <a:ext uri="{FF2B5EF4-FFF2-40B4-BE49-F238E27FC236}">
                  <a16:creationId xmlns:a16="http://schemas.microsoft.com/office/drawing/2014/main" id="{A7DD2DF6-5415-4914-BB37-F950941494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Freeform 8">
              <a:extLst>
                <a:ext uri="{FF2B5EF4-FFF2-40B4-BE49-F238E27FC236}">
                  <a16:creationId xmlns:a16="http://schemas.microsoft.com/office/drawing/2014/main" id="{A561BFF0-D132-43FE-8E9F-BE7540D20A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1" name="Freeform 9">
              <a:extLst>
                <a:ext uri="{FF2B5EF4-FFF2-40B4-BE49-F238E27FC236}">
                  <a16:creationId xmlns:a16="http://schemas.microsoft.com/office/drawing/2014/main" id="{434FA253-B00B-4EF2-96AE-322AE1B6B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Freeform 10">
              <a:extLst>
                <a:ext uri="{FF2B5EF4-FFF2-40B4-BE49-F238E27FC236}">
                  <a16:creationId xmlns:a16="http://schemas.microsoft.com/office/drawing/2014/main" id="{B5EDA8AA-3B8F-46C2-946D-76BC83906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3" name="Freeform 11">
              <a:extLst>
                <a:ext uri="{FF2B5EF4-FFF2-40B4-BE49-F238E27FC236}">
                  <a16:creationId xmlns:a16="http://schemas.microsoft.com/office/drawing/2014/main" id="{189C9446-D191-491B-9CB1-DC2A15ABA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Freeform 12">
              <a:extLst>
                <a:ext uri="{FF2B5EF4-FFF2-40B4-BE49-F238E27FC236}">
                  <a16:creationId xmlns:a16="http://schemas.microsoft.com/office/drawing/2014/main" id="{8ACF54CD-111D-4C47-9906-EAEAEF7780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5" name="Freeform 13">
              <a:extLst>
                <a:ext uri="{FF2B5EF4-FFF2-40B4-BE49-F238E27FC236}">
                  <a16:creationId xmlns:a16="http://schemas.microsoft.com/office/drawing/2014/main" id="{017C7DAF-9A02-4BEA-9DAB-35CB4D921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Freeform 14">
              <a:extLst>
                <a:ext uri="{FF2B5EF4-FFF2-40B4-BE49-F238E27FC236}">
                  <a16:creationId xmlns:a16="http://schemas.microsoft.com/office/drawing/2014/main" id="{BCE6EACB-3F5B-4111-8158-22B5C32A40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7" name="Freeform 15">
              <a:extLst>
                <a:ext uri="{FF2B5EF4-FFF2-40B4-BE49-F238E27FC236}">
                  <a16:creationId xmlns:a16="http://schemas.microsoft.com/office/drawing/2014/main" id="{19C44D5B-E410-407A-8E17-31BF382C4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8" name="Freeform 16">
              <a:extLst>
                <a:ext uri="{FF2B5EF4-FFF2-40B4-BE49-F238E27FC236}">
                  <a16:creationId xmlns:a16="http://schemas.microsoft.com/office/drawing/2014/main" id="{9BC11B9C-C803-4A90-9E9F-C99C714CA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9" name="Freeform 17">
              <a:extLst>
                <a:ext uri="{FF2B5EF4-FFF2-40B4-BE49-F238E27FC236}">
                  <a16:creationId xmlns:a16="http://schemas.microsoft.com/office/drawing/2014/main" id="{92B7D31E-6263-404B-ABBA-3E78084E50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0" name="Freeform 18">
              <a:extLst>
                <a:ext uri="{FF2B5EF4-FFF2-40B4-BE49-F238E27FC236}">
                  <a16:creationId xmlns:a16="http://schemas.microsoft.com/office/drawing/2014/main" id="{12AA8724-2C64-41E8-B18B-A9A1E696C8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1" name="Freeform 19">
              <a:extLst>
                <a:ext uri="{FF2B5EF4-FFF2-40B4-BE49-F238E27FC236}">
                  <a16:creationId xmlns:a16="http://schemas.microsoft.com/office/drawing/2014/main" id="{566C3B77-B783-41C8-9159-D0C22355D3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Freeform 20">
              <a:extLst>
                <a:ext uri="{FF2B5EF4-FFF2-40B4-BE49-F238E27FC236}">
                  <a16:creationId xmlns:a16="http://schemas.microsoft.com/office/drawing/2014/main" id="{E837E698-74E4-4DEF-B07C-87BB1A862B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21">
              <a:extLst>
                <a:ext uri="{FF2B5EF4-FFF2-40B4-BE49-F238E27FC236}">
                  <a16:creationId xmlns:a16="http://schemas.microsoft.com/office/drawing/2014/main" id="{103DF436-EF54-4233-95C5-70EFF684B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4" name="Freeform 22">
              <a:extLst>
                <a:ext uri="{FF2B5EF4-FFF2-40B4-BE49-F238E27FC236}">
                  <a16:creationId xmlns:a16="http://schemas.microsoft.com/office/drawing/2014/main" id="{8DC30B2E-E294-4C95-8B29-7B63EA3E6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Freeform 23">
              <a:extLst>
                <a:ext uri="{FF2B5EF4-FFF2-40B4-BE49-F238E27FC236}">
                  <a16:creationId xmlns:a16="http://schemas.microsoft.com/office/drawing/2014/main" id="{6CB1725C-B498-48DD-A7E9-FC7F7AC92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86" name="Rectangle 232">
            <a:extLst>
              <a:ext uri="{FF2B5EF4-FFF2-40B4-BE49-F238E27FC236}">
                <a16:creationId xmlns:a16="http://schemas.microsoft.com/office/drawing/2014/main" id="{64B54D65-6796-413C-98B7-F70D96F46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7C7DEE4-FC27-3A46-8B77-CB19B7BFC8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15624" y="321731"/>
            <a:ext cx="7559690" cy="3477458"/>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1087" name="Group 234">
            <a:extLst>
              <a:ext uri="{FF2B5EF4-FFF2-40B4-BE49-F238E27FC236}">
                <a16:creationId xmlns:a16="http://schemas.microsoft.com/office/drawing/2014/main" id="{2811B681-C3B5-4DBB-8F68-B05CD4FD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236" name="Isosceles Triangle 39">
              <a:extLst>
                <a:ext uri="{FF2B5EF4-FFF2-40B4-BE49-F238E27FC236}">
                  <a16:creationId xmlns:a16="http://schemas.microsoft.com/office/drawing/2014/main" id="{6BB83955-6B2E-4333-8FB0-4E0A8B5E3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720E5381-9E91-421E-8166-467131FA9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66FEF00-4C5E-704C-BDAA-E59416D4F41D}"/>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dirty="0"/>
              <a:t>Steps </a:t>
            </a:r>
          </a:p>
        </p:txBody>
      </p:sp>
    </p:spTree>
    <p:extLst>
      <p:ext uri="{BB962C8B-B14F-4D97-AF65-F5344CB8AC3E}">
        <p14:creationId xmlns:p14="http://schemas.microsoft.com/office/powerpoint/2010/main" val="307353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4907-E2A4-554F-AC63-34F6B44F195A}"/>
              </a:ext>
            </a:extLst>
          </p:cNvPr>
          <p:cNvSpPr>
            <a:spLocks noGrp="1"/>
          </p:cNvSpPr>
          <p:nvPr>
            <p:ph type="title"/>
          </p:nvPr>
        </p:nvSpPr>
        <p:spPr/>
        <p:txBody>
          <a:bodyPr>
            <a:normAutofit/>
          </a:bodyPr>
          <a:lstStyle/>
          <a:p>
            <a:r>
              <a:rPr lang="en-US"/>
              <a:t>Technology Used</a:t>
            </a:r>
            <a:endParaRPr lang="en-US" dirty="0"/>
          </a:p>
        </p:txBody>
      </p:sp>
      <p:sp>
        <p:nvSpPr>
          <p:cNvPr id="3" name="Content Placeholder 2">
            <a:extLst>
              <a:ext uri="{FF2B5EF4-FFF2-40B4-BE49-F238E27FC236}">
                <a16:creationId xmlns:a16="http://schemas.microsoft.com/office/drawing/2014/main" id="{8DB0A598-4936-B444-ACCE-5A7EC6B22860}"/>
              </a:ext>
            </a:extLst>
          </p:cNvPr>
          <p:cNvSpPr>
            <a:spLocks noGrp="1"/>
          </p:cNvSpPr>
          <p:nvPr>
            <p:ph idx="1"/>
          </p:nvPr>
        </p:nvSpPr>
        <p:spPr>
          <a:xfrm>
            <a:off x="5118447" y="803186"/>
            <a:ext cx="7204851" cy="5248622"/>
          </a:xfrm>
        </p:spPr>
        <p:txBody>
          <a:bodyPr>
            <a:normAutofit/>
          </a:bodyPr>
          <a:lstStyle/>
          <a:p>
            <a:r>
              <a:rPr lang="en-US" dirty="0" err="1"/>
              <a:t>Numpy</a:t>
            </a:r>
            <a:endParaRPr lang="en-US" dirty="0"/>
          </a:p>
          <a:p>
            <a:pPr marL="457200" lvl="1" indent="0">
              <a:buNone/>
            </a:pPr>
            <a:r>
              <a:rPr lang="en-US" dirty="0"/>
              <a:t>It contains a powerful implementation of N-dimensional arrays which we will use for feeding data as input to our functions.</a:t>
            </a:r>
          </a:p>
          <a:p>
            <a:pPr marL="457200" lvl="1" indent="0">
              <a:buNone/>
            </a:pPr>
            <a:endParaRPr lang="en-US" dirty="0"/>
          </a:p>
          <a:p>
            <a:r>
              <a:rPr lang="en-US" dirty="0" err="1"/>
              <a:t>Opencv</a:t>
            </a:r>
            <a:endParaRPr lang="en-US" dirty="0"/>
          </a:p>
          <a:p>
            <a:pPr lvl="1"/>
            <a:r>
              <a:rPr lang="en-US" dirty="0" err="1"/>
              <a:t>Opencv</a:t>
            </a:r>
            <a:r>
              <a:rPr lang="en-US" dirty="0"/>
              <a:t> is used for object detection classifiers.</a:t>
            </a:r>
          </a:p>
          <a:p>
            <a:pPr lvl="1"/>
            <a:r>
              <a:rPr lang="en-US" dirty="0"/>
              <a:t>In our project we are using </a:t>
            </a:r>
            <a:r>
              <a:rPr lang="en-US" dirty="0" err="1"/>
              <a:t>Haar</a:t>
            </a:r>
            <a:r>
              <a:rPr lang="en-US" dirty="0"/>
              <a:t> cascade classifiers and LBPH for feature extraction.</a:t>
            </a:r>
          </a:p>
          <a:p>
            <a:pPr lvl="1"/>
            <a:endParaRPr lang="en-US" dirty="0"/>
          </a:p>
          <a:p>
            <a:r>
              <a:rPr lang="en-US" dirty="0" err="1"/>
              <a:t>Haar</a:t>
            </a:r>
            <a:r>
              <a:rPr lang="en-US" dirty="0"/>
              <a:t> Cascade Classifiers</a:t>
            </a:r>
          </a:p>
          <a:p>
            <a:pPr lvl="1"/>
            <a:r>
              <a:rPr lang="en-US" dirty="0"/>
              <a:t>It is an effective way for object detection. </a:t>
            </a:r>
          </a:p>
          <a:p>
            <a:pPr lvl="1"/>
            <a:r>
              <a:rPr lang="en-US" dirty="0"/>
              <a:t>Lots of features are in coded here to detect face.</a:t>
            </a:r>
          </a:p>
        </p:txBody>
      </p:sp>
    </p:spTree>
    <p:extLst>
      <p:ext uri="{BB962C8B-B14F-4D97-AF65-F5344CB8AC3E}">
        <p14:creationId xmlns:p14="http://schemas.microsoft.com/office/powerpoint/2010/main" val="13311742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 name="Group 148">
            <a:extLst>
              <a:ext uri="{FF2B5EF4-FFF2-40B4-BE49-F238E27FC236}">
                <a16:creationId xmlns:a16="http://schemas.microsoft.com/office/drawing/2014/main" id="{F38AC70A-079F-4A31-A0F3-876B7840B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0" name="Freeform 5">
              <a:extLst>
                <a:ext uri="{FF2B5EF4-FFF2-40B4-BE49-F238E27FC236}">
                  <a16:creationId xmlns:a16="http://schemas.microsoft.com/office/drawing/2014/main" id="{914F530C-164D-4D2C-ADEA-879546DC2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6">
              <a:extLst>
                <a:ext uri="{FF2B5EF4-FFF2-40B4-BE49-F238E27FC236}">
                  <a16:creationId xmlns:a16="http://schemas.microsoft.com/office/drawing/2014/main" id="{41F51855-7FAC-40F6-81C4-CF97FEF38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7">
              <a:extLst>
                <a:ext uri="{FF2B5EF4-FFF2-40B4-BE49-F238E27FC236}">
                  <a16:creationId xmlns:a16="http://schemas.microsoft.com/office/drawing/2014/main" id="{BAA19657-996A-4289-AF57-87A7A4F5DC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3" name="Freeform 8">
              <a:extLst>
                <a:ext uri="{FF2B5EF4-FFF2-40B4-BE49-F238E27FC236}">
                  <a16:creationId xmlns:a16="http://schemas.microsoft.com/office/drawing/2014/main" id="{160A93E9-DFD3-4FA8-B5AC-1A13BEF70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9">
              <a:extLst>
                <a:ext uri="{FF2B5EF4-FFF2-40B4-BE49-F238E27FC236}">
                  <a16:creationId xmlns:a16="http://schemas.microsoft.com/office/drawing/2014/main" id="{D294FB64-F1ED-4C18-ADA1-31B1BAA72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10">
              <a:extLst>
                <a:ext uri="{FF2B5EF4-FFF2-40B4-BE49-F238E27FC236}">
                  <a16:creationId xmlns:a16="http://schemas.microsoft.com/office/drawing/2014/main" id="{5A5671FF-9E1E-4713-89B0-2746096A1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11">
              <a:extLst>
                <a:ext uri="{FF2B5EF4-FFF2-40B4-BE49-F238E27FC236}">
                  <a16:creationId xmlns:a16="http://schemas.microsoft.com/office/drawing/2014/main" id="{88C8E7B7-F29D-4678-8771-3252B09D6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12">
              <a:extLst>
                <a:ext uri="{FF2B5EF4-FFF2-40B4-BE49-F238E27FC236}">
                  <a16:creationId xmlns:a16="http://schemas.microsoft.com/office/drawing/2014/main" id="{FA885B88-5C1F-4BEF-B26D-4C48A44F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13">
              <a:extLst>
                <a:ext uri="{FF2B5EF4-FFF2-40B4-BE49-F238E27FC236}">
                  <a16:creationId xmlns:a16="http://schemas.microsoft.com/office/drawing/2014/main" id="{8F7DEA99-EA5C-4460-AC72-E949D870E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9" name="Freeform 14">
              <a:extLst>
                <a:ext uri="{FF2B5EF4-FFF2-40B4-BE49-F238E27FC236}">
                  <a16:creationId xmlns:a16="http://schemas.microsoft.com/office/drawing/2014/main" id="{CDA1B093-E2A1-41F3-8956-3FA5FEF29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0" name="Freeform 15">
              <a:extLst>
                <a:ext uri="{FF2B5EF4-FFF2-40B4-BE49-F238E27FC236}">
                  <a16:creationId xmlns:a16="http://schemas.microsoft.com/office/drawing/2014/main" id="{73C136EB-2B22-4EEC-9B05-6B3914C4F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1" name="Freeform 16">
              <a:extLst>
                <a:ext uri="{FF2B5EF4-FFF2-40B4-BE49-F238E27FC236}">
                  <a16:creationId xmlns:a16="http://schemas.microsoft.com/office/drawing/2014/main" id="{4FEE12DA-D387-41EC-8D01-A15203FC4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2" name="Freeform 17">
              <a:extLst>
                <a:ext uri="{FF2B5EF4-FFF2-40B4-BE49-F238E27FC236}">
                  <a16:creationId xmlns:a16="http://schemas.microsoft.com/office/drawing/2014/main" id="{3FF35701-D481-4974-AC6A-70689FC51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18">
              <a:extLst>
                <a:ext uri="{FF2B5EF4-FFF2-40B4-BE49-F238E27FC236}">
                  <a16:creationId xmlns:a16="http://schemas.microsoft.com/office/drawing/2014/main" id="{5DF9176C-E88E-41FB-AD98-A19CD2D75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19">
              <a:extLst>
                <a:ext uri="{FF2B5EF4-FFF2-40B4-BE49-F238E27FC236}">
                  <a16:creationId xmlns:a16="http://schemas.microsoft.com/office/drawing/2014/main" id="{4FE8B715-4770-479D-84DE-11A37EC90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5" name="Freeform 20">
              <a:extLst>
                <a:ext uri="{FF2B5EF4-FFF2-40B4-BE49-F238E27FC236}">
                  <a16:creationId xmlns:a16="http://schemas.microsoft.com/office/drawing/2014/main" id="{196B7BD3-A8AF-48C5-9287-D8B0769B1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21">
              <a:extLst>
                <a:ext uri="{FF2B5EF4-FFF2-40B4-BE49-F238E27FC236}">
                  <a16:creationId xmlns:a16="http://schemas.microsoft.com/office/drawing/2014/main" id="{58C47EED-7B7B-4600-AF41-E1F2BD5D8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7" name="Freeform 22">
              <a:extLst>
                <a:ext uri="{FF2B5EF4-FFF2-40B4-BE49-F238E27FC236}">
                  <a16:creationId xmlns:a16="http://schemas.microsoft.com/office/drawing/2014/main" id="{8A1B3187-C464-4BAF-A334-4D0CA58D3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8" name="Freeform 23">
              <a:extLst>
                <a:ext uri="{FF2B5EF4-FFF2-40B4-BE49-F238E27FC236}">
                  <a16:creationId xmlns:a16="http://schemas.microsoft.com/office/drawing/2014/main" id="{EC1724F9-2248-4B30-9DD6-3BA49F699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5" name="Group 169">
            <a:extLst>
              <a:ext uri="{FF2B5EF4-FFF2-40B4-BE49-F238E27FC236}">
                <a16:creationId xmlns:a16="http://schemas.microsoft.com/office/drawing/2014/main" id="{A9BE1D0A-9654-4821-85BC-A0AFB93B3E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71" name="Rectangle 170">
              <a:extLst>
                <a:ext uri="{FF2B5EF4-FFF2-40B4-BE49-F238E27FC236}">
                  <a16:creationId xmlns:a16="http://schemas.microsoft.com/office/drawing/2014/main" id="{08822FD2-59D1-44C0-BB8E-E860665FF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Isosceles Triangle 171">
              <a:extLst>
                <a:ext uri="{FF2B5EF4-FFF2-40B4-BE49-F238E27FC236}">
                  <a16:creationId xmlns:a16="http://schemas.microsoft.com/office/drawing/2014/main" id="{03F828F3-A039-48FF-8372-EFAD1A1F5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Rectangle 172">
              <a:extLst>
                <a:ext uri="{FF2B5EF4-FFF2-40B4-BE49-F238E27FC236}">
                  <a16:creationId xmlns:a16="http://schemas.microsoft.com/office/drawing/2014/main" id="{93B0B37D-CA7C-4B22-841F-3F0C3D639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06" name="Rectangle 174">
            <a:extLst>
              <a:ext uri="{FF2B5EF4-FFF2-40B4-BE49-F238E27FC236}">
                <a16:creationId xmlns:a16="http://schemas.microsoft.com/office/drawing/2014/main" id="{EBB48252-34F6-4D57-938A-F6AEA953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 name="Group 176">
            <a:extLst>
              <a:ext uri="{FF2B5EF4-FFF2-40B4-BE49-F238E27FC236}">
                <a16:creationId xmlns:a16="http://schemas.microsoft.com/office/drawing/2014/main" id="{C4977A24-0CC8-4115-9FD5-65120F6E5D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8" name="Freeform 5">
              <a:extLst>
                <a:ext uri="{FF2B5EF4-FFF2-40B4-BE49-F238E27FC236}">
                  <a16:creationId xmlns:a16="http://schemas.microsoft.com/office/drawing/2014/main" id="{B70E98E1-D423-4C6C-95F1-76DFCA7E5C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1C24E52E-152F-418B-8B51-5775802D70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7">
              <a:extLst>
                <a:ext uri="{FF2B5EF4-FFF2-40B4-BE49-F238E27FC236}">
                  <a16:creationId xmlns:a16="http://schemas.microsoft.com/office/drawing/2014/main" id="{8E008595-AD75-437A-9735-87F0C09FD4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8">
              <a:extLst>
                <a:ext uri="{FF2B5EF4-FFF2-40B4-BE49-F238E27FC236}">
                  <a16:creationId xmlns:a16="http://schemas.microsoft.com/office/drawing/2014/main" id="{FE84B758-9D81-4AF5-BCFB-E77515A3F2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9">
              <a:extLst>
                <a:ext uri="{FF2B5EF4-FFF2-40B4-BE49-F238E27FC236}">
                  <a16:creationId xmlns:a16="http://schemas.microsoft.com/office/drawing/2014/main" id="{850DEFD6-E809-46C7-828E-B099F2DE92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10">
              <a:extLst>
                <a:ext uri="{FF2B5EF4-FFF2-40B4-BE49-F238E27FC236}">
                  <a16:creationId xmlns:a16="http://schemas.microsoft.com/office/drawing/2014/main" id="{5746319D-5C9D-4E4F-A38D-809FE25D9A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11">
              <a:extLst>
                <a:ext uri="{FF2B5EF4-FFF2-40B4-BE49-F238E27FC236}">
                  <a16:creationId xmlns:a16="http://schemas.microsoft.com/office/drawing/2014/main" id="{7598C36F-C348-4B59-906B-D9C373CE45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12">
              <a:extLst>
                <a:ext uri="{FF2B5EF4-FFF2-40B4-BE49-F238E27FC236}">
                  <a16:creationId xmlns:a16="http://schemas.microsoft.com/office/drawing/2014/main" id="{80759FB0-D2B0-4557-A77F-6FF09FE9C3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13">
              <a:extLst>
                <a:ext uri="{FF2B5EF4-FFF2-40B4-BE49-F238E27FC236}">
                  <a16:creationId xmlns:a16="http://schemas.microsoft.com/office/drawing/2014/main" id="{ADDBA825-2316-480D-96E5-030374ED6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14">
              <a:extLst>
                <a:ext uri="{FF2B5EF4-FFF2-40B4-BE49-F238E27FC236}">
                  <a16:creationId xmlns:a16="http://schemas.microsoft.com/office/drawing/2014/main" id="{E46EE24D-8297-42E5-BAED-FF9B30F367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15">
              <a:extLst>
                <a:ext uri="{FF2B5EF4-FFF2-40B4-BE49-F238E27FC236}">
                  <a16:creationId xmlns:a16="http://schemas.microsoft.com/office/drawing/2014/main" id="{4302C293-2914-4C47-90E0-04CFA49957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16">
              <a:extLst>
                <a:ext uri="{FF2B5EF4-FFF2-40B4-BE49-F238E27FC236}">
                  <a16:creationId xmlns:a16="http://schemas.microsoft.com/office/drawing/2014/main" id="{113E754D-1CB7-43D9-8531-F38B4919E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17">
              <a:extLst>
                <a:ext uri="{FF2B5EF4-FFF2-40B4-BE49-F238E27FC236}">
                  <a16:creationId xmlns:a16="http://schemas.microsoft.com/office/drawing/2014/main" id="{CAD427BE-D550-4720-9986-BCA104096F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18">
              <a:extLst>
                <a:ext uri="{FF2B5EF4-FFF2-40B4-BE49-F238E27FC236}">
                  <a16:creationId xmlns:a16="http://schemas.microsoft.com/office/drawing/2014/main" id="{A07E84F4-1B25-404E-9B52-5D3BDC903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19">
              <a:extLst>
                <a:ext uri="{FF2B5EF4-FFF2-40B4-BE49-F238E27FC236}">
                  <a16:creationId xmlns:a16="http://schemas.microsoft.com/office/drawing/2014/main" id="{33BD8BB1-201A-4C06-9E3E-7CA7BCC28B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20">
              <a:extLst>
                <a:ext uri="{FF2B5EF4-FFF2-40B4-BE49-F238E27FC236}">
                  <a16:creationId xmlns:a16="http://schemas.microsoft.com/office/drawing/2014/main" id="{C567F721-71A7-4B91-B5C6-B87E65DD9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21">
              <a:extLst>
                <a:ext uri="{FF2B5EF4-FFF2-40B4-BE49-F238E27FC236}">
                  <a16:creationId xmlns:a16="http://schemas.microsoft.com/office/drawing/2014/main" id="{8395C209-1B1C-4939-BB88-9C1E5CA7A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22">
              <a:extLst>
                <a:ext uri="{FF2B5EF4-FFF2-40B4-BE49-F238E27FC236}">
                  <a16:creationId xmlns:a16="http://schemas.microsoft.com/office/drawing/2014/main" id="{58EAD13C-A2EF-4C8C-B12C-D079B8BC6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3">
              <a:extLst>
                <a:ext uri="{FF2B5EF4-FFF2-40B4-BE49-F238E27FC236}">
                  <a16:creationId xmlns:a16="http://schemas.microsoft.com/office/drawing/2014/main" id="{EC20E17F-95FA-4820-ADAF-5AFC066D57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97">
            <a:extLst>
              <a:ext uri="{FF2B5EF4-FFF2-40B4-BE49-F238E27FC236}">
                <a16:creationId xmlns:a16="http://schemas.microsoft.com/office/drawing/2014/main" id="{29C9B2D0-1C21-44CC-82BD-FFC0CB895E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99" name="Rectangle 198">
              <a:extLst>
                <a:ext uri="{FF2B5EF4-FFF2-40B4-BE49-F238E27FC236}">
                  <a16:creationId xmlns:a16="http://schemas.microsoft.com/office/drawing/2014/main" id="{5ED02179-2D58-4D5F-9C13-2F5E48A92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Isosceles Triangle 39">
              <a:extLst>
                <a:ext uri="{FF2B5EF4-FFF2-40B4-BE49-F238E27FC236}">
                  <a16:creationId xmlns:a16="http://schemas.microsoft.com/office/drawing/2014/main" id="{9735DE9A-0C45-464C-9544-AB4142490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00">
              <a:extLst>
                <a:ext uri="{FF2B5EF4-FFF2-40B4-BE49-F238E27FC236}">
                  <a16:creationId xmlns:a16="http://schemas.microsoft.com/office/drawing/2014/main" id="{243C033E-7AF1-4971-9644-DD01DF77B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CB8115F-1B40-4539-9C51-0EDB4E02AD10}"/>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1800"/>
              <a:t>It is used to extract features from an input test image and match them with the faces in system's database.</a:t>
            </a:r>
            <a:br>
              <a:rPr lang="en-US" sz="1800"/>
            </a:br>
            <a:r>
              <a:rPr lang="en-US" sz="1800"/>
              <a:t>It labels the pixels of an image by thresholding the neighborhood of each pixel and considers the result as a binary number.</a:t>
            </a:r>
          </a:p>
        </p:txBody>
      </p:sp>
      <p:sp>
        <p:nvSpPr>
          <p:cNvPr id="203" name="Rectangle 202">
            <a:extLst>
              <a:ext uri="{FF2B5EF4-FFF2-40B4-BE49-F238E27FC236}">
                <a16:creationId xmlns:a16="http://schemas.microsoft.com/office/drawing/2014/main" id="{D94BFF85-6ABF-4CCE-A6F2-199C33C4E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6" name="Picture 55">
            <a:extLst>
              <a:ext uri="{FF2B5EF4-FFF2-40B4-BE49-F238E27FC236}">
                <a16:creationId xmlns:a16="http://schemas.microsoft.com/office/drawing/2014/main" id="{A903A0FE-AC30-4714-ADFC-4E45D0632FD3}"/>
              </a:ext>
            </a:extLst>
          </p:cNvPr>
          <p:cNvPicPr>
            <a:picLocks noChangeAspect="1"/>
          </p:cNvPicPr>
          <p:nvPr/>
        </p:nvPicPr>
        <p:blipFill>
          <a:blip r:embed="rId2"/>
          <a:stretch>
            <a:fillRect/>
          </a:stretch>
        </p:blipFill>
        <p:spPr>
          <a:xfrm>
            <a:off x="5767012" y="769455"/>
            <a:ext cx="6100294" cy="2058848"/>
          </a:xfrm>
          <a:prstGeom prst="rect">
            <a:avLst/>
          </a:prstGeom>
          <a:ln w="9525">
            <a:noFill/>
          </a:ln>
        </p:spPr>
      </p:pic>
      <p:pic>
        <p:nvPicPr>
          <p:cNvPr id="54" name="Content Placeholder 53" descr="A picture containing clock, room&#10;&#10;Description automatically generated">
            <a:extLst>
              <a:ext uri="{FF2B5EF4-FFF2-40B4-BE49-F238E27FC236}">
                <a16:creationId xmlns:a16="http://schemas.microsoft.com/office/drawing/2014/main" id="{52EC0371-69D1-44B1-9D71-C12CE8CCAE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7012" y="4160441"/>
            <a:ext cx="6100294" cy="1814837"/>
          </a:xfrm>
          <a:prstGeom prst="rect">
            <a:avLst/>
          </a:prstGeom>
          <a:ln w="9525">
            <a:noFill/>
          </a:ln>
        </p:spPr>
      </p:pic>
      <p:sp>
        <p:nvSpPr>
          <p:cNvPr id="58" name="Rectangle 57">
            <a:extLst>
              <a:ext uri="{FF2B5EF4-FFF2-40B4-BE49-F238E27FC236}">
                <a16:creationId xmlns:a16="http://schemas.microsoft.com/office/drawing/2014/main" id="{F7BA87F6-D5DC-4631-882F-8C6682A1F8E1}"/>
              </a:ext>
            </a:extLst>
          </p:cNvPr>
          <p:cNvSpPr/>
          <p:nvPr/>
        </p:nvSpPr>
        <p:spPr>
          <a:xfrm>
            <a:off x="757095" y="1256711"/>
            <a:ext cx="3933592" cy="723275"/>
          </a:xfrm>
          <a:prstGeom prst="rect">
            <a:avLst/>
          </a:prstGeom>
        </p:spPr>
        <p:txBody>
          <a:bodyPr wrap="square">
            <a:spAutoFit/>
          </a:bodyPr>
          <a:lstStyle/>
          <a:p>
            <a:pPr algn="ctr">
              <a:spcAft>
                <a:spcPts val="600"/>
              </a:spcAft>
            </a:pPr>
            <a:r>
              <a:rPr lang="en-US">
                <a:solidFill>
                  <a:schemeClr val="bg1"/>
                </a:solidFill>
              </a:rPr>
              <a:t>LBPH</a:t>
            </a:r>
          </a:p>
          <a:p>
            <a:pPr algn="ctr">
              <a:spcAft>
                <a:spcPts val="600"/>
              </a:spcAft>
            </a:pPr>
            <a:r>
              <a:rPr lang="en-US">
                <a:solidFill>
                  <a:schemeClr val="bg1"/>
                </a:solidFill>
              </a:rPr>
              <a:t>(Local Binary Pattern Histogram)</a:t>
            </a:r>
          </a:p>
        </p:txBody>
      </p:sp>
    </p:spTree>
    <p:extLst>
      <p:ext uri="{BB962C8B-B14F-4D97-AF65-F5344CB8AC3E}">
        <p14:creationId xmlns:p14="http://schemas.microsoft.com/office/powerpoint/2010/main" val="231876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8876FC7-262C-4D21-BF78-6A5AC1366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ABE409A9-3B26-4DE4-A0DF-736A57D7D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DDFC98DB-AE56-4BC5-A7FC-E1958210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04C56DFB-4797-43DA-AF68-54F5A0288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A2E5DA65-4E8C-4ED5-BB6A-C4E1072C3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D6D08778-9B28-4AB2-8301-3751F4DAF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B6E71DBF-240E-4319-BE17-2155D0DCA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2235DD60-9149-4F52-BA2C-888BBDF8B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1FDAF4AB-72D9-49A1-A44E-F2E432544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7C74439E-2FCE-4914-B25A-0E2EACF64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6F2AC5F5-24C6-4B21-B2A6-14E2A3DDE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53E026AA-CFCC-425A-AEBB-5AF946E73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CFB34E43-D7A7-44DD-B688-0C80F75A5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79E6D206-E674-40DF-B2D9-F4D4C81F2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B8D71898-E190-48BB-9FA1-B18CFBECD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2FEB4C2-E567-43E3-982F-9FC2F85BB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F3A5AE10-E218-4DE4-8C8A-E5DEF1CF6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6D62A9D-DBC0-4C69-A05C-785CCECCE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45CCB5FD-6E4A-498D-B96B-BB4FCC1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8CB57E2B-3E69-4131-A938-EE548A3E5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83BD171-940D-49F9-A450-D14C7C7B5F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CA28A8C9-77D1-4849-86D2-1275065E2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0C209A80-098E-469E-8C00-C6968D0D3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D400F9E1-E8F2-45AE-AB64-B12ACDD4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28884-B481-1E48-A3FB-A328E7D1DFB7}"/>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DEMO</a:t>
            </a:r>
          </a:p>
        </p:txBody>
      </p:sp>
    </p:spTree>
    <p:extLst>
      <p:ext uri="{BB962C8B-B14F-4D97-AF65-F5344CB8AC3E}">
        <p14:creationId xmlns:p14="http://schemas.microsoft.com/office/powerpoint/2010/main" val="10022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7C07-C1EF-4F00-AE15-66786B690FC2}"/>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2275FE69-9EEB-4C79-856C-DD182EBA1B0F}"/>
              </a:ext>
            </a:extLst>
          </p:cNvPr>
          <p:cNvSpPr>
            <a:spLocks noGrp="1"/>
          </p:cNvSpPr>
          <p:nvPr>
            <p:ph idx="1"/>
          </p:nvPr>
        </p:nvSpPr>
        <p:spPr/>
        <p:txBody>
          <a:bodyPr/>
          <a:lstStyle/>
          <a:p>
            <a:r>
              <a:rPr lang="en-US" dirty="0"/>
              <a:t>The videoTester.py provided us with 40-50% confidence score and detected and recognized face almost every time with very small error.</a:t>
            </a:r>
          </a:p>
          <a:p>
            <a:r>
              <a:rPr lang="en-US" dirty="0"/>
              <a:t>Implementing the recognition and prediction part using Neural network can be one of the future work that we couldn’t implement due to various reasons.</a:t>
            </a:r>
          </a:p>
        </p:txBody>
      </p:sp>
    </p:spTree>
    <p:extLst>
      <p:ext uri="{BB962C8B-B14F-4D97-AF65-F5344CB8AC3E}">
        <p14:creationId xmlns:p14="http://schemas.microsoft.com/office/powerpoint/2010/main" val="406879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794907-E2A4-554F-AC63-34F6B44F195A}"/>
              </a:ext>
            </a:extLst>
          </p:cNvPr>
          <p:cNvSpPr>
            <a:spLocks noGrp="1"/>
          </p:cNvSpPr>
          <p:nvPr>
            <p:ph type="title"/>
          </p:nvPr>
        </p:nvSpPr>
        <p:spPr>
          <a:xfrm>
            <a:off x="807720" y="2349925"/>
            <a:ext cx="2441894" cy="2456442"/>
          </a:xfrm>
        </p:spPr>
        <p:txBody>
          <a:bodyPr>
            <a:normAutofit/>
          </a:bodyPr>
          <a:lstStyle/>
          <a:p>
            <a:pPr algn="l"/>
            <a:r>
              <a:rPr lang="en-US" sz="3200" dirty="0"/>
              <a:t>References</a:t>
            </a:r>
          </a:p>
        </p:txBody>
      </p:sp>
      <p:sp>
        <p:nvSpPr>
          <p:cNvPr id="3" name="Content Placeholder 2">
            <a:extLst>
              <a:ext uri="{FF2B5EF4-FFF2-40B4-BE49-F238E27FC236}">
                <a16:creationId xmlns:a16="http://schemas.microsoft.com/office/drawing/2014/main" id="{8DB0A598-4936-B444-ACCE-5A7EC6B22860}"/>
              </a:ext>
            </a:extLst>
          </p:cNvPr>
          <p:cNvSpPr>
            <a:spLocks noGrp="1"/>
          </p:cNvSpPr>
          <p:nvPr>
            <p:ph idx="1"/>
          </p:nvPr>
        </p:nvSpPr>
        <p:spPr>
          <a:xfrm>
            <a:off x="4846319" y="1111249"/>
            <a:ext cx="6554001" cy="4635503"/>
          </a:xfrm>
        </p:spPr>
        <p:txBody>
          <a:bodyPr>
            <a:normAutofit/>
          </a:bodyPr>
          <a:lstStyle/>
          <a:p>
            <a:r>
              <a:rPr lang="en-US" u="sng" dirty="0">
                <a:hlinkClick r:id="rId2"/>
              </a:rPr>
              <a:t>https://towardsdatascience.com/face-recognition-how-lbph-works-90ec258c3d6b</a:t>
            </a:r>
            <a:endParaRPr lang="en-US" dirty="0"/>
          </a:p>
          <a:p>
            <a:r>
              <a:rPr lang="en-US" u="sng" dirty="0">
                <a:hlinkClick r:id="rId3"/>
              </a:rPr>
              <a:t>https://docs.opencv.org/3.4/db/d28/tutorial_cascade_classifier.html</a:t>
            </a:r>
            <a:endParaRPr lang="en-US" u="sng" dirty="0"/>
          </a:p>
          <a:p>
            <a:r>
              <a:rPr lang="en-US" u="sng" dirty="0">
                <a:hlinkClick r:id="rId4"/>
              </a:rPr>
              <a:t>https://pythonprogramming.net/haar-cascade-face-eye-detection-python-opencv-tutorial/</a:t>
            </a:r>
            <a:endParaRPr lang="en-US" dirty="0"/>
          </a:p>
          <a:p>
            <a:r>
              <a:rPr lang="en-US" dirty="0">
                <a:hlinkClick r:id="rId5"/>
              </a:rPr>
              <a:t>https://www.geeksforgeeks.org/face-detection-using-python-and-opencv-with-webcam/?fbclid=IwAR1npStCZVv21nTZvE_kE8fhXz7vgW_lt-rn9Ilf_fCRXHqLkxZSpOTAGK0</a:t>
            </a:r>
            <a:endParaRPr lang="en-US" dirty="0"/>
          </a:p>
        </p:txBody>
      </p:sp>
    </p:spTree>
    <p:extLst>
      <p:ext uri="{BB962C8B-B14F-4D97-AF65-F5344CB8AC3E}">
        <p14:creationId xmlns:p14="http://schemas.microsoft.com/office/powerpoint/2010/main" val="20196701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otalTime>163</TotalTime>
  <Words>279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Realtime Face recognition using Opencv and numpy</vt:lpstr>
      <vt:lpstr>Objectives</vt:lpstr>
      <vt:lpstr>Steps </vt:lpstr>
      <vt:lpstr>Technology Used</vt:lpstr>
      <vt:lpstr>It is used to extract features from an input test image and match them with the faces in system's database. It labels the pixels of an image by thresholding the neighborhood of each pixel and considers the result as a binary number.</vt:lpstr>
      <vt:lpstr>DEMO</vt:lpstr>
      <vt:lpstr>Conclusion &amp;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Face recognition using Opencv and numpy</dc:title>
  <dc:creator>RAMINA RAJBHANDARI</dc:creator>
  <cp:lastModifiedBy>Neupane, Amul</cp:lastModifiedBy>
  <cp:revision>10</cp:revision>
  <dcterms:created xsi:type="dcterms:W3CDTF">2020-05-05T20:52:51Z</dcterms:created>
  <dcterms:modified xsi:type="dcterms:W3CDTF">2020-05-06T00:42:25Z</dcterms:modified>
</cp:coreProperties>
</file>