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4260" r:id="rId1"/>
  </p:sldMasterIdLst>
  <p:notesMasterIdLst>
    <p:notesMasterId r:id="rId27"/>
  </p:notesMasterIdLst>
  <p:sldIdLst>
    <p:sldId id="256" r:id="rId2"/>
    <p:sldId id="258" r:id="rId3"/>
    <p:sldId id="307" r:id="rId4"/>
    <p:sldId id="260" r:id="rId5"/>
    <p:sldId id="262" r:id="rId6"/>
    <p:sldId id="266" r:id="rId7"/>
    <p:sldId id="299" r:id="rId8"/>
    <p:sldId id="297" r:id="rId9"/>
    <p:sldId id="296" r:id="rId10"/>
    <p:sldId id="295" r:id="rId11"/>
    <p:sldId id="294" r:id="rId12"/>
    <p:sldId id="292" r:id="rId13"/>
    <p:sldId id="302" r:id="rId14"/>
    <p:sldId id="308" r:id="rId15"/>
    <p:sldId id="309" r:id="rId16"/>
    <p:sldId id="310" r:id="rId17"/>
    <p:sldId id="314" r:id="rId18"/>
    <p:sldId id="315" r:id="rId19"/>
    <p:sldId id="311" r:id="rId20"/>
    <p:sldId id="313" r:id="rId21"/>
    <p:sldId id="316" r:id="rId22"/>
    <p:sldId id="317" r:id="rId23"/>
    <p:sldId id="318" r:id="rId24"/>
    <p:sldId id="319" r:id="rId25"/>
    <p:sldId id="32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64C7380-8BEE-4E48-A4F9-9DE5D9EFBBE9}">
          <p14:sldIdLst>
            <p14:sldId id="256"/>
            <p14:sldId id="258"/>
            <p14:sldId id="307"/>
            <p14:sldId id="260"/>
            <p14:sldId id="262"/>
            <p14:sldId id="266"/>
            <p14:sldId id="299"/>
            <p14:sldId id="297"/>
            <p14:sldId id="296"/>
            <p14:sldId id="295"/>
            <p14:sldId id="294"/>
            <p14:sldId id="292"/>
            <p14:sldId id="302"/>
            <p14:sldId id="308"/>
            <p14:sldId id="309"/>
            <p14:sldId id="310"/>
            <p14:sldId id="314"/>
            <p14:sldId id="315"/>
            <p14:sldId id="311"/>
            <p14:sldId id="313"/>
            <p14:sldId id="316"/>
            <p14:sldId id="317"/>
            <p14:sldId id="318"/>
            <p14:sldId id="319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1" autoAdjust="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F0585-7207-4BA7-80B2-EC1352C4295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0BC9F-CE6E-429E-ABFC-3996907B0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0BC9F-CE6E-429E-ABFC-3996907B04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36F-3DFE-4BB6-BB30-1AFECD2F45FE}" type="datetime1">
              <a:rPr lang="en-IN" smtClean="0"/>
              <a:t>03-04-2014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3EE0-99E1-4656-B4AD-B4054B5D936D}" type="datetime1">
              <a:rPr lang="en-IN" smtClean="0"/>
              <a:t>03-04-2014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4776-B797-4DA5-A31C-A92BED25D608}" type="datetime1">
              <a:rPr lang="en-IN" smtClean="0"/>
              <a:t>03-04-2014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248F-6FF3-40ED-A6A0-E0648EE9E8EB}" type="datetime1">
              <a:rPr lang="en-IN" smtClean="0"/>
              <a:t>03-04-2014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9C98-E121-4B2A-ACB5-E147E1D6B489}" type="datetime1">
              <a:rPr lang="en-IN" smtClean="0"/>
              <a:t>03-04-2014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8D23-39BD-4F89-AEDD-2274D356BCD0}" type="datetime1">
              <a:rPr lang="en-IN" smtClean="0"/>
              <a:t>03-04-2014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8079-2C9B-4C24-A45A-505151FB28D6}" type="datetime1">
              <a:rPr lang="en-IN" smtClean="0"/>
              <a:t>03-04-2014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8DB-36D1-4559-B540-40DAA0F624AB}" type="datetime1">
              <a:rPr lang="en-IN" smtClean="0"/>
              <a:t>03-04-2014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A568-70CC-40EC-AF5F-94C4BD7B6870}" type="datetime1">
              <a:rPr lang="en-IN" smtClean="0"/>
              <a:t>03-04-2014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B4F-DB9D-440C-8B5E-3D500E6919A3}" type="datetime1">
              <a:rPr lang="en-IN" smtClean="0"/>
              <a:t>03-04-2014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C10-488B-4D71-97E3-FB33E0581840}" type="datetime1">
              <a:rPr lang="en-IN" smtClean="0"/>
              <a:t>03-04-2014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F39C15-4EE4-4C89-BD24-169BD47C9734}" type="datetime1">
              <a:rPr lang="en-IN" smtClean="0"/>
              <a:t>03-04-2014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51DA88-004B-4C50-910C-C7192A603A6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600200" y="1524000"/>
            <a:ext cx="5943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Network and Device Aware </a:t>
            </a:r>
            <a:r>
              <a:rPr lang="en-IN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QoS</a:t>
            </a:r>
            <a:r>
              <a:rPr lang="en-I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Approach for Cloud-Based Mobile </a:t>
            </a: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Streaming</a:t>
            </a:r>
          </a:p>
          <a:p>
            <a:pPr algn="ctr"/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                                                          </a:t>
            </a:r>
            <a:r>
              <a:rPr lang="en-IN" sz="2000" b="1" dirty="0" smtClean="0"/>
              <a:t>A.PREMALATHA</a:t>
            </a:r>
          </a:p>
          <a:p>
            <a:pPr algn="ctr"/>
            <a:r>
              <a:rPr lang="en-IN" sz="2000" b="1" dirty="0" smtClean="0"/>
              <a:t>                                                           V.PRABHAVATHI</a:t>
            </a:r>
          </a:p>
          <a:p>
            <a:pPr algn="ctr"/>
            <a:r>
              <a:rPr lang="en-IN" sz="2000" b="1" dirty="0" smtClean="0"/>
              <a:t>                                                  S.RATHIKA</a:t>
            </a:r>
          </a:p>
          <a:p>
            <a:pPr algn="ctr"/>
            <a:r>
              <a:rPr lang="en-IN" sz="2000" b="1" dirty="0" smtClean="0"/>
              <a:t>                                                 S.SATHYA</a:t>
            </a:r>
          </a:p>
        </p:txBody>
      </p:sp>
    </p:spTree>
    <p:extLst>
      <p:ext uri="{BB962C8B-B14F-4D97-AF65-F5344CB8AC3E}">
        <p14:creationId xmlns:p14="http://schemas.microsoft.com/office/powerpoint/2010/main" val="25702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Level 1 DFD</a:t>
            </a:r>
            <a:endParaRPr lang="en-US" sz="2800" b="1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0" y="1554163"/>
            <a:ext cx="5867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Level 2 DFD</a:t>
            </a:r>
            <a:endParaRPr lang="en-US" sz="2800" b="1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0" y="1554163"/>
            <a:ext cx="464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4114800" y="2133600"/>
            <a:ext cx="50292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ER Diagram</a:t>
            </a:r>
            <a:endParaRPr lang="en-US" sz="2800" b="1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2876550" y="1612900"/>
            <a:ext cx="6267450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  <a:effectLst/>
              </a:rPr>
              <a:t>Codings</a:t>
            </a:r>
            <a:endParaRPr lang="en-US" b="1" dirty="0">
              <a:solidFill>
                <a:srgbClr val="00B05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7500" y="1447800"/>
            <a:ext cx="7556500" cy="5257800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r>
              <a:rPr lang="en-US" sz="5600" b="1" dirty="0"/>
              <a:t>//NEW WEB SERVICE</a:t>
            </a:r>
            <a:endParaRPr lang="en-US" sz="5600" dirty="0"/>
          </a:p>
          <a:p>
            <a:pPr marL="82296" indent="0">
              <a:buNone/>
            </a:pPr>
            <a:endParaRPr lang="en-US" sz="5600" b="1" dirty="0" smtClean="0"/>
          </a:p>
          <a:p>
            <a:pPr marL="82296" indent="0">
              <a:buNone/>
            </a:pPr>
            <a:r>
              <a:rPr lang="en-US" sz="5600" b="1" dirty="0" smtClean="0"/>
              <a:t>@</a:t>
            </a:r>
            <a:r>
              <a:rPr lang="en-US" sz="5600" b="1" dirty="0" err="1"/>
              <a:t>WebService</a:t>
            </a:r>
            <a:r>
              <a:rPr lang="en-US" sz="5600" b="1" dirty="0"/>
              <a:t>(</a:t>
            </a:r>
            <a:r>
              <a:rPr lang="en-US" sz="5600" b="1" dirty="0" err="1"/>
              <a:t>serviceName</a:t>
            </a:r>
            <a:r>
              <a:rPr lang="en-US" sz="5600" b="1" dirty="0"/>
              <a:t> = "</a:t>
            </a:r>
            <a:r>
              <a:rPr lang="en-US" sz="5600" b="1" dirty="0" err="1"/>
              <a:t>NewWebService</a:t>
            </a:r>
            <a:r>
              <a:rPr lang="en-US" sz="5600" b="1" dirty="0"/>
              <a:t>")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public class </a:t>
            </a:r>
            <a:r>
              <a:rPr lang="en-US" sz="5600" b="1" dirty="0" err="1"/>
              <a:t>NewWebService</a:t>
            </a:r>
            <a:r>
              <a:rPr lang="en-US" sz="5600" b="1" dirty="0"/>
              <a:t> </a:t>
            </a:r>
            <a:r>
              <a:rPr lang="en-US" sz="5600" b="1" dirty="0" smtClean="0"/>
              <a:t>{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 smtClean="0"/>
              <a:t>@</a:t>
            </a:r>
            <a:r>
              <a:rPr lang="en-US" sz="5600" b="1" dirty="0" err="1" smtClean="0"/>
              <a:t>WebMethod</a:t>
            </a:r>
            <a:r>
              <a:rPr lang="en-US" sz="5600" b="1" dirty="0" smtClean="0"/>
              <a:t>(</a:t>
            </a:r>
            <a:r>
              <a:rPr lang="en-US" sz="5600" b="1" dirty="0" err="1" smtClean="0"/>
              <a:t>operationName</a:t>
            </a:r>
            <a:r>
              <a:rPr lang="en-US" sz="5600" b="1" dirty="0" smtClean="0"/>
              <a:t> </a:t>
            </a:r>
            <a:r>
              <a:rPr lang="en-US" sz="5600" b="1" dirty="0"/>
              <a:t>= "</a:t>
            </a:r>
            <a:r>
              <a:rPr lang="en-US" sz="5600" b="1" dirty="0" err="1"/>
              <a:t>signin</a:t>
            </a:r>
            <a:r>
              <a:rPr lang="en-US" sz="5600" b="1" dirty="0"/>
              <a:t>")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public String </a:t>
            </a:r>
            <a:r>
              <a:rPr lang="en-US" sz="5600" b="1" dirty="0" err="1"/>
              <a:t>signin</a:t>
            </a:r>
            <a:r>
              <a:rPr lang="en-US" sz="5600" b="1" dirty="0"/>
              <a:t>(@</a:t>
            </a:r>
            <a:r>
              <a:rPr lang="en-US" sz="5600" b="1" dirty="0" err="1"/>
              <a:t>WebParam</a:t>
            </a:r>
            <a:r>
              <a:rPr lang="en-US" sz="5600" b="1" dirty="0"/>
              <a:t>(name = "username") String username, @</a:t>
            </a:r>
            <a:r>
              <a:rPr lang="en-US" sz="5600" b="1" dirty="0" err="1"/>
              <a:t>WebParam</a:t>
            </a:r>
            <a:r>
              <a:rPr lang="en-US" sz="5600" b="1" dirty="0"/>
              <a:t>(name = "password") String password) {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try {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 err="1"/>
              <a:t>Common_DB</a:t>
            </a:r>
            <a:r>
              <a:rPr lang="en-US" sz="5600" b="1" dirty="0"/>
              <a:t> cd=new </a:t>
            </a:r>
            <a:r>
              <a:rPr lang="en-US" sz="5600" b="1" dirty="0" err="1"/>
              <a:t>Common_DB</a:t>
            </a:r>
            <a:r>
              <a:rPr lang="en-US" sz="5600" b="1" dirty="0"/>
              <a:t>();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 err="1"/>
              <a:t>ResultSetrs</a:t>
            </a:r>
            <a:r>
              <a:rPr lang="en-US" sz="5600" b="1" dirty="0"/>
              <a:t>=</a:t>
            </a:r>
            <a:r>
              <a:rPr lang="en-US" sz="5600" b="1" dirty="0" err="1"/>
              <a:t>Common_DB.LoginCheck</a:t>
            </a:r>
            <a:r>
              <a:rPr lang="en-US" sz="5600" b="1" dirty="0"/>
              <a:t>("psjav05", "</a:t>
            </a:r>
            <a:r>
              <a:rPr lang="en-US" sz="5600" b="1" dirty="0" err="1"/>
              <a:t>login","username","password</a:t>
            </a:r>
            <a:r>
              <a:rPr lang="en-US" sz="5600" b="1" dirty="0"/>
              <a:t>", username, password);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if(</a:t>
            </a:r>
            <a:r>
              <a:rPr lang="en-US" sz="5600" b="1" dirty="0" err="1"/>
              <a:t>rs.next</a:t>
            </a:r>
            <a:r>
              <a:rPr lang="en-US" sz="5600" b="1" dirty="0"/>
              <a:t>()) {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return "success";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            }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else {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return "username or password is invalid";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            }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        } catch (Exception ex) {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 err="1"/>
              <a:t>Logger.getLogger</a:t>
            </a:r>
            <a:r>
              <a:rPr lang="en-US" sz="5600" b="1" dirty="0"/>
              <a:t>(</a:t>
            </a:r>
            <a:r>
              <a:rPr lang="en-US" sz="5600" b="1" dirty="0" err="1"/>
              <a:t>NewWebService.class.getName</a:t>
            </a:r>
            <a:r>
              <a:rPr lang="en-US" sz="5600" b="1" dirty="0"/>
              <a:t>()).log(</a:t>
            </a:r>
            <a:r>
              <a:rPr lang="en-US" sz="5600" b="1" dirty="0" err="1"/>
              <a:t>Level.SEVERE</a:t>
            </a:r>
            <a:r>
              <a:rPr lang="en-US" sz="5600" b="1" dirty="0"/>
              <a:t>, null, ex);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return "server temporarily not available";</a:t>
            </a:r>
            <a:endParaRPr lang="en-US" sz="5600" dirty="0"/>
          </a:p>
          <a:p>
            <a:pPr marL="82296" indent="0">
              <a:buNone/>
            </a:pPr>
            <a:r>
              <a:rPr lang="en-US" sz="5600" b="1" dirty="0"/>
              <a:t>        </a:t>
            </a:r>
            <a:r>
              <a:rPr lang="en-US" sz="5600" b="1" dirty="0" smtClean="0"/>
              <a:t>}   </a:t>
            </a:r>
            <a:r>
              <a:rPr lang="en-US" sz="5600" b="1" dirty="0"/>
              <a:t>}</a:t>
            </a:r>
            <a:endParaRPr lang="en-US" sz="5600" dirty="0"/>
          </a:p>
          <a:p>
            <a:pPr marL="82296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  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00B050"/>
                </a:solidFill>
                <a:effectLst/>
              </a:rPr>
              <a:t>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57350" y="1219200"/>
            <a:ext cx="7486650" cy="54864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400" b="1" dirty="0" smtClean="0"/>
              <a:t>@</a:t>
            </a:r>
            <a:r>
              <a:rPr lang="en-US" sz="1400" b="1" dirty="0" err="1" smtClean="0"/>
              <a:t>WebMethod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operationName</a:t>
            </a:r>
            <a:r>
              <a:rPr lang="en-US" sz="1400" b="1" dirty="0" smtClean="0"/>
              <a:t> </a:t>
            </a:r>
            <a:r>
              <a:rPr lang="en-US" sz="1400" b="1" dirty="0"/>
              <a:t>= "signup")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/>
              <a:t>public String signup(@</a:t>
            </a:r>
            <a:r>
              <a:rPr lang="en-US" sz="1400" b="1" dirty="0" err="1"/>
              <a:t>WebParam</a:t>
            </a:r>
            <a:r>
              <a:rPr lang="en-US" sz="1400" b="1" dirty="0"/>
              <a:t>(name = "username") String username, @</a:t>
            </a:r>
            <a:r>
              <a:rPr lang="en-US" sz="1400" b="1" dirty="0" err="1"/>
              <a:t>WebParam</a:t>
            </a:r>
            <a:r>
              <a:rPr lang="en-US" sz="1400" b="1" dirty="0"/>
              <a:t>(name = "password") String password, @</a:t>
            </a:r>
            <a:r>
              <a:rPr lang="en-US" sz="1400" b="1" dirty="0" err="1"/>
              <a:t>WebParam</a:t>
            </a:r>
            <a:r>
              <a:rPr lang="en-US" sz="1400" b="1" dirty="0"/>
              <a:t>(name = "email") String email) {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/>
              <a:t>try {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 err="1"/>
              <a:t>Common_DB</a:t>
            </a:r>
            <a:r>
              <a:rPr lang="en-US" sz="1400" b="1" dirty="0"/>
              <a:t> cd=new </a:t>
            </a:r>
            <a:r>
              <a:rPr lang="en-US" sz="1400" b="1" dirty="0" err="1"/>
              <a:t>Common_DB</a:t>
            </a:r>
            <a:r>
              <a:rPr lang="en-US" sz="1400" b="1" dirty="0"/>
              <a:t>();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 err="1"/>
              <a:t>intrs</a:t>
            </a:r>
            <a:r>
              <a:rPr lang="en-US" sz="1400" b="1" dirty="0"/>
              <a:t>=</a:t>
            </a:r>
            <a:r>
              <a:rPr lang="en-US" sz="1400" b="1" dirty="0" err="1"/>
              <a:t>Common_DB.InsertTable</a:t>
            </a:r>
            <a:r>
              <a:rPr lang="en-US" sz="1400" b="1" dirty="0"/>
              <a:t>("psjav05", "INSERT INTO login(</a:t>
            </a:r>
            <a:r>
              <a:rPr lang="en-US" sz="1400" b="1" dirty="0" err="1"/>
              <a:t>username,password,email</a:t>
            </a:r>
            <a:r>
              <a:rPr lang="en-US" sz="1400" b="1" dirty="0"/>
              <a:t>) VALUES('"+username+"','"+password+"','"+email+"')");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/>
              <a:t>if(</a:t>
            </a:r>
            <a:r>
              <a:rPr lang="en-US" sz="1400" b="1" dirty="0" err="1"/>
              <a:t>rs</a:t>
            </a:r>
            <a:r>
              <a:rPr lang="en-US" sz="1400" b="1" dirty="0"/>
              <a:t>&gt;0) {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/>
              <a:t>return "success";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/>
              <a:t>            }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/>
              <a:t>else {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/>
              <a:t>return "username is already available";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/>
              <a:t>            }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/>
              <a:t>        } catch (Exception ex) {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 err="1"/>
              <a:t>Logger.getLogger</a:t>
            </a:r>
            <a:r>
              <a:rPr lang="en-US" sz="1400" b="1" dirty="0"/>
              <a:t>(</a:t>
            </a:r>
            <a:r>
              <a:rPr lang="en-US" sz="1400" b="1" dirty="0" err="1"/>
              <a:t>NewWebService.class.getName</a:t>
            </a:r>
            <a:r>
              <a:rPr lang="en-US" sz="1400" b="1" dirty="0"/>
              <a:t>()).log(</a:t>
            </a:r>
            <a:r>
              <a:rPr lang="en-US" sz="1400" b="1" dirty="0" err="1"/>
              <a:t>Level.SEVERE</a:t>
            </a:r>
            <a:r>
              <a:rPr lang="en-US" sz="1400" b="1" dirty="0"/>
              <a:t>, null, ex);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/>
              <a:t>return "server temporarily not available";</a:t>
            </a:r>
            <a:endParaRPr lang="en-US" sz="1400" dirty="0"/>
          </a:p>
          <a:p>
            <a:pPr marL="82296" indent="0">
              <a:buNone/>
            </a:pPr>
            <a:r>
              <a:rPr lang="en-US" sz="1400" b="1" dirty="0"/>
              <a:t>        </a:t>
            </a:r>
            <a:r>
              <a:rPr lang="en-US" sz="1400" b="1" dirty="0" smtClean="0"/>
              <a:t>}    </a:t>
            </a:r>
            <a:r>
              <a:rPr lang="en-US" sz="1400" b="1" dirty="0"/>
              <a:t>}</a:t>
            </a: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5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00B050"/>
                </a:solidFill>
                <a:effectLst/>
              </a:rPr>
              <a:t>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4163"/>
            <a:ext cx="8686800" cy="4525962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b="1" dirty="0"/>
              <a:t>//CALL SERVICES</a:t>
            </a:r>
            <a:endParaRPr lang="en-US" dirty="0"/>
          </a:p>
          <a:p>
            <a:pPr marL="82296" indent="0">
              <a:buNone/>
            </a:pPr>
            <a:endParaRPr lang="en-US" b="1" dirty="0" smtClean="0"/>
          </a:p>
          <a:p>
            <a:pPr marL="82296" indent="0">
              <a:buNone/>
            </a:pPr>
            <a:r>
              <a:rPr lang="en-US" b="1" dirty="0" smtClean="0"/>
              <a:t>public </a:t>
            </a:r>
            <a:r>
              <a:rPr lang="en-US" b="1" dirty="0"/>
              <a:t>static String </a:t>
            </a:r>
            <a:r>
              <a:rPr lang="en-US" b="1" dirty="0" err="1"/>
              <a:t>getVideosFromMobileInfo</a:t>
            </a:r>
            <a:r>
              <a:rPr lang="en-US" b="1" dirty="0"/>
              <a:t>(String bandwidth,Stringphonetype,Stringnetworkname,Stringsimstate,Stringnetworktype,Stringosversion,Stringusername,String method) {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String list = null;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</a:t>
            </a:r>
            <a:r>
              <a:rPr lang="en-US" b="1" dirty="0" err="1"/>
              <a:t>SoapObject</a:t>
            </a:r>
            <a:r>
              <a:rPr lang="en-US" b="1" dirty="0"/>
              <a:t> soap=new </a:t>
            </a:r>
            <a:r>
              <a:rPr lang="en-US" b="1" dirty="0" err="1"/>
              <a:t>SoapObject</a:t>
            </a:r>
            <a:r>
              <a:rPr lang="en-US" b="1" dirty="0"/>
              <a:t>(</a:t>
            </a:r>
            <a:r>
              <a:rPr lang="en-US" b="1" dirty="0" err="1"/>
              <a:t>NAMESPACE,method</a:t>
            </a:r>
            <a:r>
              <a:rPr lang="en-US" b="1" dirty="0"/>
              <a:t>);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</a:t>
            </a:r>
            <a:r>
              <a:rPr lang="en-US" b="1" dirty="0" err="1"/>
              <a:t>soap.addProperty</a:t>
            </a:r>
            <a:r>
              <a:rPr lang="en-US" b="1" dirty="0"/>
              <a:t>("</a:t>
            </a:r>
            <a:r>
              <a:rPr lang="en-US" b="1" dirty="0" err="1"/>
              <a:t>bandwidth",bandwidth</a:t>
            </a:r>
            <a:r>
              <a:rPr lang="en-US" b="1" dirty="0"/>
              <a:t>);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</a:t>
            </a:r>
            <a:r>
              <a:rPr lang="en-US" b="1" dirty="0" err="1"/>
              <a:t>soap.addProperty</a:t>
            </a:r>
            <a:r>
              <a:rPr lang="en-US" b="1" dirty="0"/>
              <a:t>("</a:t>
            </a:r>
            <a:r>
              <a:rPr lang="en-US" b="1" dirty="0" err="1"/>
              <a:t>networkname</a:t>
            </a:r>
            <a:r>
              <a:rPr lang="en-US" b="1" dirty="0"/>
              <a:t>",</a:t>
            </a:r>
            <a:r>
              <a:rPr lang="en-US" b="1" dirty="0" err="1"/>
              <a:t>networkname</a:t>
            </a:r>
            <a:r>
              <a:rPr lang="en-US" b="1" dirty="0"/>
              <a:t>);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</a:t>
            </a:r>
            <a:r>
              <a:rPr lang="en-US" b="1" dirty="0" err="1"/>
              <a:t>soap.addProperty</a:t>
            </a:r>
            <a:r>
              <a:rPr lang="en-US" b="1" dirty="0"/>
              <a:t>("</a:t>
            </a:r>
            <a:r>
              <a:rPr lang="en-US" b="1" dirty="0" err="1"/>
              <a:t>phonetype</a:t>
            </a:r>
            <a:r>
              <a:rPr lang="en-US" b="1" dirty="0"/>
              <a:t>",</a:t>
            </a:r>
            <a:r>
              <a:rPr lang="en-US" b="1" dirty="0" err="1"/>
              <a:t>phonetype</a:t>
            </a:r>
            <a:r>
              <a:rPr lang="en-US" b="1" dirty="0"/>
              <a:t>);		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</a:t>
            </a:r>
            <a:r>
              <a:rPr lang="en-US" b="1" dirty="0" err="1"/>
              <a:t>soap.addProperty</a:t>
            </a:r>
            <a:r>
              <a:rPr lang="en-US" b="1" dirty="0"/>
              <a:t>("</a:t>
            </a:r>
            <a:r>
              <a:rPr lang="en-US" b="1" dirty="0" err="1"/>
              <a:t>simstate</a:t>
            </a:r>
            <a:r>
              <a:rPr lang="en-US" b="1" dirty="0"/>
              <a:t>",</a:t>
            </a:r>
            <a:r>
              <a:rPr lang="en-US" b="1" dirty="0" err="1"/>
              <a:t>simstate</a:t>
            </a:r>
            <a:r>
              <a:rPr lang="en-US" b="1" dirty="0"/>
              <a:t>);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</a:t>
            </a:r>
            <a:r>
              <a:rPr lang="en-US" b="1" dirty="0" err="1"/>
              <a:t>soap.addProperty</a:t>
            </a:r>
            <a:r>
              <a:rPr lang="en-US" b="1" dirty="0"/>
              <a:t>("</a:t>
            </a:r>
            <a:r>
              <a:rPr lang="en-US" b="1" dirty="0" err="1"/>
              <a:t>networktype</a:t>
            </a:r>
            <a:r>
              <a:rPr lang="en-US" b="1" dirty="0"/>
              <a:t>",</a:t>
            </a:r>
            <a:r>
              <a:rPr lang="en-US" b="1" dirty="0" err="1"/>
              <a:t>networktype</a:t>
            </a:r>
            <a:r>
              <a:rPr lang="en-US" b="1" dirty="0"/>
              <a:t>);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</a:t>
            </a:r>
            <a:r>
              <a:rPr lang="en-US" b="1" dirty="0" err="1"/>
              <a:t>soap.addProperty</a:t>
            </a:r>
            <a:r>
              <a:rPr lang="en-US" b="1" dirty="0"/>
              <a:t>("</a:t>
            </a:r>
            <a:r>
              <a:rPr lang="en-US" b="1" dirty="0" err="1"/>
              <a:t>osversion</a:t>
            </a:r>
            <a:r>
              <a:rPr lang="en-US" b="1" dirty="0"/>
              <a:t>",</a:t>
            </a:r>
            <a:r>
              <a:rPr lang="en-US" b="1" dirty="0" err="1"/>
              <a:t>osversion</a:t>
            </a:r>
            <a:r>
              <a:rPr lang="en-US" b="1" dirty="0"/>
              <a:t>);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</a:t>
            </a:r>
            <a:r>
              <a:rPr lang="en-US" b="1" dirty="0" err="1"/>
              <a:t>soap.addProperty</a:t>
            </a:r>
            <a:r>
              <a:rPr lang="en-US" b="1" dirty="0"/>
              <a:t>("</a:t>
            </a:r>
            <a:r>
              <a:rPr lang="en-US" b="1" dirty="0" err="1"/>
              <a:t>username",username</a:t>
            </a:r>
            <a:r>
              <a:rPr lang="en-US" b="1" dirty="0"/>
              <a:t>);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</a:t>
            </a:r>
            <a:r>
              <a:rPr lang="en-US" b="1" dirty="0" err="1"/>
              <a:t>SoapSerializationEnvelope</a:t>
            </a:r>
            <a:r>
              <a:rPr lang="en-US" b="1" dirty="0"/>
              <a:t> envelope=new </a:t>
            </a:r>
            <a:r>
              <a:rPr lang="en-US" b="1" dirty="0" err="1"/>
              <a:t>SoapSerializationEnvelope</a:t>
            </a:r>
            <a:r>
              <a:rPr lang="en-US" b="1" dirty="0"/>
              <a:t>(SoapEnvelope.VER11);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</a:t>
            </a:r>
            <a:r>
              <a:rPr lang="en-US" b="1" dirty="0" err="1"/>
              <a:t>envelope.setOutputSoapObject</a:t>
            </a:r>
            <a:r>
              <a:rPr lang="en-US" b="1" dirty="0"/>
              <a:t>(soap);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		</a:t>
            </a:r>
            <a:r>
              <a:rPr lang="en-US" b="1" dirty="0" err="1"/>
              <a:t>HttpTransportSE</a:t>
            </a:r>
            <a:r>
              <a:rPr lang="en-US" b="1" dirty="0"/>
              <a:t> http=new </a:t>
            </a:r>
            <a:r>
              <a:rPr lang="en-US" b="1" dirty="0" err="1"/>
              <a:t>HttpTransportSE</a:t>
            </a:r>
            <a:r>
              <a:rPr lang="en-US" b="1" dirty="0"/>
              <a:t>(URL</a:t>
            </a:r>
            <a:r>
              <a:rPr lang="en-US" b="1" dirty="0" smtClean="0"/>
              <a:t>);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effectLst/>
              </a:rPr>
              <a:t>Experimental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0" y="1646238"/>
            <a:ext cx="804862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77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effectLst/>
              </a:rPr>
              <a:t>Experimental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2514600" y="1524000"/>
            <a:ext cx="39497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66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effectLst/>
              </a:rPr>
              <a:t>Experimental results</a:t>
            </a:r>
            <a:endParaRPr lang="en-US" b="1" dirty="0">
              <a:solidFill>
                <a:srgbClr val="00B050"/>
              </a:solidFill>
              <a:effectLst/>
            </a:endParaRPr>
          </a:p>
        </p:txBody>
      </p:sp>
      <p:pic>
        <p:nvPicPr>
          <p:cNvPr id="137" name="Content Placeholder 136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2895600" y="1524000"/>
            <a:ext cx="39497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44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688975"/>
            <a:ext cx="7620000" cy="8683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371600"/>
            <a:ext cx="7924800" cy="5334000"/>
          </a:xfrm>
        </p:spPr>
        <p:txBody>
          <a:bodyPr>
            <a:noAutofit/>
          </a:bodyPr>
          <a:lstStyle/>
          <a:p>
            <a:pPr algn="just"/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400" dirty="0" smtClean="0"/>
              <a:t>Multimedia </a:t>
            </a:r>
            <a:r>
              <a:rPr lang="en-IN" sz="2400" dirty="0"/>
              <a:t>information can be obtained easily using mobile, allowing users to enjoy </a:t>
            </a:r>
            <a:r>
              <a:rPr lang="en-IN" sz="2400" dirty="0" smtClean="0"/>
              <a:t>network </a:t>
            </a:r>
            <a:r>
              <a:rPr lang="en-IN" sz="2400" dirty="0"/>
              <a:t>services devices. </a:t>
            </a:r>
            <a:endParaRPr lang="en-IN" sz="2400" dirty="0" smtClean="0"/>
          </a:p>
          <a:p>
            <a:pPr algn="just"/>
            <a:r>
              <a:rPr lang="en-IN" sz="2400" dirty="0" smtClean="0"/>
              <a:t>Considering </a:t>
            </a:r>
            <a:r>
              <a:rPr lang="en-IN" sz="2400" dirty="0"/>
              <a:t>the limited bandwidth available for mobile streaming and different device requirements, this study presented a network and device-aware Quality of Service (</a:t>
            </a:r>
            <a:r>
              <a:rPr lang="en-IN" sz="2400" dirty="0" err="1"/>
              <a:t>QoS</a:t>
            </a:r>
            <a:r>
              <a:rPr lang="en-IN" sz="2400" dirty="0"/>
              <a:t>) approach that provides multimedia data suitable for a terminal unit </a:t>
            </a:r>
            <a:r>
              <a:rPr lang="en-IN" sz="2400" dirty="0" smtClean="0"/>
              <a:t>environment.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354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effectLst/>
              </a:rPr>
              <a:t>Experimental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2819400" y="1570038"/>
            <a:ext cx="39497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25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effectLst/>
              </a:rPr>
              <a:t>Experimental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2667000" y="1447800"/>
            <a:ext cx="39497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52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effectLst/>
              </a:rPr>
              <a:t>Experimental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2895600" y="1524000"/>
            <a:ext cx="39497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92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effectLst/>
              </a:rPr>
              <a:t>Experimental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2286000" y="1371600"/>
            <a:ext cx="39497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21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effectLst/>
              </a:rPr>
              <a:t>Experimental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2895600" y="1570037"/>
            <a:ext cx="39497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0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/>
          <a:lstStyle/>
          <a:p>
            <a:pPr algn="ctr"/>
            <a:r>
              <a:rPr lang="en-IN" dirty="0" smtClean="0"/>
              <a:t>Than(Q)</a:t>
            </a:r>
            <a:r>
              <a:rPr lang="en-IN" dirty="0" err="1" smtClean="0"/>
              <a:t>ueries</a:t>
            </a:r>
            <a:endParaRPr lang="en-IN" dirty="0"/>
          </a:p>
        </p:txBody>
      </p:sp>
      <p:pic>
        <p:nvPicPr>
          <p:cNvPr id="1026" name="Picture 2" descr="C:\Users\JAYAPRAKESH\Desktop\a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38862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37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4163"/>
            <a:ext cx="86868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  <a:p>
            <a:pPr algn="just"/>
            <a:r>
              <a:rPr lang="en-IN" sz="2600" dirty="0" smtClean="0"/>
              <a:t>In </a:t>
            </a:r>
            <a:r>
              <a:rPr lang="en-IN" sz="2600" dirty="0"/>
              <a:t>recent years, as mobile devices have developed rapidly, users have been able to access network services </a:t>
            </a:r>
            <a:r>
              <a:rPr lang="en-IN" sz="2600" dirty="0" smtClean="0"/>
              <a:t>anywhere </a:t>
            </a:r>
            <a:r>
              <a:rPr lang="en-IN" sz="2600" dirty="0"/>
              <a:t>and at any </a:t>
            </a:r>
            <a:r>
              <a:rPr lang="en-IN" sz="2600" dirty="0" smtClean="0"/>
              <a:t>time with </a:t>
            </a:r>
            <a:r>
              <a:rPr lang="en-IN" sz="2600" dirty="0"/>
              <a:t>the development of 3G and 4G </a:t>
            </a:r>
            <a:r>
              <a:rPr lang="en-IN" sz="2600" dirty="0" smtClean="0"/>
              <a:t>networks.</a:t>
            </a:r>
          </a:p>
          <a:p>
            <a:pPr algn="just"/>
            <a:r>
              <a:rPr lang="en-IN" sz="2600" dirty="0" smtClean="0"/>
              <a:t>It </a:t>
            </a:r>
            <a:r>
              <a:rPr lang="en-IN" sz="2600" dirty="0"/>
              <a:t>realizes </a:t>
            </a:r>
            <a:r>
              <a:rPr lang="en-IN" sz="2600" dirty="0" smtClean="0"/>
              <a:t>multimedia computing</a:t>
            </a:r>
            <a:r>
              <a:rPr lang="en-IN" sz="2600" dirty="0"/>
              <a:t>, storage space configuration, and sharing services based on the powerful arithmetic capability of cloud computing </a:t>
            </a:r>
            <a:r>
              <a:rPr lang="en-I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Existing </a:t>
            </a:r>
            <a:r>
              <a:rPr lang="en-US" b="1" dirty="0" smtClean="0">
                <a:solidFill>
                  <a:srgbClr val="FF0000"/>
                </a:solidFill>
              </a:rPr>
              <a:t>System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4163"/>
            <a:ext cx="8686800" cy="452596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Scholars have done numerous researches toward conventional platform (CDN) to store different movie formats in a multimedia server, to choose the right video stream according to the current network situation or the hardware calculation capabilities.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solve this problem, many researchers have attempted dynamic encoding to transfer media content, but still cannot offer the best video quality.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Proposed </a:t>
            </a:r>
            <a:r>
              <a:rPr lang="en-US" b="1" dirty="0" smtClean="0">
                <a:solidFill>
                  <a:srgbClr val="00B050"/>
                </a:solidFill>
              </a:rPr>
              <a:t>System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4163"/>
            <a:ext cx="8686800" cy="45259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dirty="0" smtClean="0"/>
          </a:p>
          <a:p>
            <a:pPr lvl="0"/>
            <a:r>
              <a:rPr lang="en-IN" sz="2800" dirty="0" smtClean="0"/>
              <a:t>When a mobile device requests a multimedia streaming service, it transmits its hardware and network environment parameters to the profile agent.</a:t>
            </a:r>
          </a:p>
          <a:p>
            <a:pPr lvl="0"/>
            <a:r>
              <a:rPr lang="en-IN" sz="2800" dirty="0" smtClean="0"/>
              <a:t>Then transmits them to the Network and Device-Aware Multi-layer Management (NDAMM). </a:t>
            </a:r>
          </a:p>
          <a:p>
            <a:pPr lvl="0"/>
            <a:r>
              <a:rPr lang="en-IN" sz="2800" dirty="0" smtClean="0"/>
              <a:t>The NDAMM determines the most suitable SVC code.</a:t>
            </a:r>
          </a:p>
        </p:txBody>
      </p:sp>
    </p:spTree>
    <p:extLst>
      <p:ext uri="{BB962C8B-B14F-4D97-AF65-F5344CB8AC3E}">
        <p14:creationId xmlns:p14="http://schemas.microsoft.com/office/powerpoint/2010/main" val="23361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71600" y="191104"/>
            <a:ext cx="58349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ea typeface="Calibri" pitchFamily="34" charset="0"/>
                <a:cs typeface="Calibri" pitchFamily="34" charset="0"/>
              </a:rPr>
              <a:t>          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Architecture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3067050" y="3760762"/>
            <a:ext cx="4276674" cy="29571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410465" y="6167120"/>
            <a:ext cx="3568820" cy="379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Cloud Content Management Services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410466" y="4829175"/>
            <a:ext cx="1794922" cy="11125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>
                <a:effectLst/>
                <a:ea typeface="Calibri"/>
                <a:cs typeface="Times New Roman"/>
              </a:rPr>
              <a:t>NDAMM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7319010" y="5006340"/>
            <a:ext cx="442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7320280" y="5294922"/>
            <a:ext cx="4445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/>
          </p:cNvSpPr>
          <p:nvPr/>
        </p:nvSpPr>
        <p:spPr>
          <a:xfrm>
            <a:off x="7764461" y="4829175"/>
            <a:ext cx="1074738" cy="758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Mobile Phone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832389" y="4779010"/>
            <a:ext cx="1146896" cy="11125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User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Profile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Module</a:t>
            </a:r>
          </a:p>
        </p:txBody>
      </p:sp>
      <p:sp>
        <p:nvSpPr>
          <p:cNvPr id="13" name="Bent-Up Arrow 12"/>
          <p:cNvSpPr>
            <a:spLocks/>
          </p:cNvSpPr>
          <p:nvPr/>
        </p:nvSpPr>
        <p:spPr>
          <a:xfrm>
            <a:off x="2326606" y="4184513"/>
            <a:ext cx="381000" cy="817245"/>
          </a:xfrm>
          <a:prstGeom prst="bent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485900" y="4809490"/>
            <a:ext cx="856152" cy="7785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User-Generated Content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7319010" y="4297045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7320280" y="3942715"/>
            <a:ext cx="443230" cy="0"/>
          </a:xfrm>
          <a:prstGeom prst="straightConnector1">
            <a:avLst/>
          </a:prstGeom>
          <a:noFill/>
          <a:ln w="9525">
            <a:solidFill>
              <a:schemeClr val="accent1">
                <a:lumMod val="95000"/>
                <a:lumOff val="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>
            <a:spLocks/>
          </p:cNvSpPr>
          <p:nvPr/>
        </p:nvSpPr>
        <p:spPr>
          <a:xfrm>
            <a:off x="7763510" y="3778250"/>
            <a:ext cx="1075690" cy="680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Mobile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Phone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5205387" y="2821839"/>
            <a:ext cx="0" cy="1181201"/>
          </a:xfrm>
          <a:prstGeom prst="straightConnector1">
            <a:avLst/>
          </a:prstGeom>
          <a:noFill/>
          <a:ln w="9525">
            <a:solidFill>
              <a:schemeClr val="accent1">
                <a:lumMod val="95000"/>
                <a:lumOff val="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>
            <a:spLocks/>
          </p:cNvSpPr>
          <p:nvPr/>
        </p:nvSpPr>
        <p:spPr>
          <a:xfrm>
            <a:off x="5822315" y="4044469"/>
            <a:ext cx="1156970" cy="4235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Data Format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4572000" y="4035425"/>
            <a:ext cx="1003935" cy="4235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SVC</a:t>
            </a:r>
          </a:p>
        </p:txBody>
      </p:sp>
      <p:sp>
        <p:nvSpPr>
          <p:cNvPr id="21" name="Rounded Rectangle 20"/>
          <p:cNvSpPr>
            <a:spLocks/>
          </p:cNvSpPr>
          <p:nvPr/>
        </p:nvSpPr>
        <p:spPr>
          <a:xfrm>
            <a:off x="3163570" y="4003040"/>
            <a:ext cx="1201420" cy="650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Media Data</a:t>
            </a:r>
          </a:p>
        </p:txBody>
      </p:sp>
      <p:sp>
        <p:nvSpPr>
          <p:cNvPr id="22" name="Right Arrow 21"/>
          <p:cNvSpPr>
            <a:spLocks/>
          </p:cNvSpPr>
          <p:nvPr/>
        </p:nvSpPr>
        <p:spPr>
          <a:xfrm>
            <a:off x="2326606" y="4053222"/>
            <a:ext cx="738505" cy="1905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1445740" y="3904615"/>
            <a:ext cx="880865" cy="6591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Media Content Provider</a:t>
            </a: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3163570" y="1942996"/>
            <a:ext cx="4019550" cy="1431925"/>
          </a:xfrm>
          <a:custGeom>
            <a:avLst/>
            <a:gdLst>
              <a:gd name="T0" fmla="*/ 467082 w 43200"/>
              <a:gd name="T1" fmla="*/ 943090 h 43200"/>
              <a:gd name="T2" fmla="*/ 214979 w 43200"/>
              <a:gd name="T3" fmla="*/ 914376 h 43200"/>
              <a:gd name="T4" fmla="*/ 689526 w 43200"/>
              <a:gd name="T5" fmla="*/ 1257321 h 43200"/>
              <a:gd name="T6" fmla="*/ 579250 w 43200"/>
              <a:gd name="T7" fmla="*/ 1271048 h 43200"/>
              <a:gd name="T8" fmla="*/ 1640013 w 43200"/>
              <a:gd name="T9" fmla="*/ 1408312 h 43200"/>
              <a:gd name="T10" fmla="*/ 1573529 w 43200"/>
              <a:gd name="T11" fmla="*/ 1345625 h 43200"/>
              <a:gd name="T12" fmla="*/ 2869077 w 43200"/>
              <a:gd name="T13" fmla="*/ 1251989 h 43200"/>
              <a:gd name="T14" fmla="*/ 2842503 w 43200"/>
              <a:gd name="T15" fmla="*/ 1320766 h 43200"/>
              <a:gd name="T16" fmla="*/ 3396772 w 43200"/>
              <a:gd name="T17" fmla="*/ 826974 h 43200"/>
              <a:gd name="T18" fmla="*/ 3720335 w 43200"/>
              <a:gd name="T19" fmla="*/ 1084065 h 43200"/>
              <a:gd name="T20" fmla="*/ 4160048 w 43200"/>
              <a:gd name="T21" fmla="*/ 553165 h 43200"/>
              <a:gd name="T22" fmla="*/ 4015932 w 43200"/>
              <a:gd name="T23" fmla="*/ 649575 h 43200"/>
              <a:gd name="T24" fmla="*/ 3814289 w 43200"/>
              <a:gd name="T25" fmla="*/ 195485 h 43200"/>
              <a:gd name="T26" fmla="*/ 3821853 w 43200"/>
              <a:gd name="T27" fmla="*/ 241024 h 43200"/>
              <a:gd name="T28" fmla="*/ 2894059 w 43200"/>
              <a:gd name="T29" fmla="*/ 142380 h 43200"/>
              <a:gd name="T30" fmla="*/ 2967908 w 43200"/>
              <a:gd name="T31" fmla="*/ 84304 h 43200"/>
              <a:gd name="T32" fmla="*/ 2203637 w 43200"/>
              <a:gd name="T33" fmla="*/ 170049 h 43200"/>
              <a:gd name="T34" fmla="*/ 2239367 w 43200"/>
              <a:gd name="T35" fmla="*/ 119971 h 43200"/>
              <a:gd name="T36" fmla="*/ 1393384 w 43200"/>
              <a:gd name="T37" fmla="*/ 187054 h 43200"/>
              <a:gd name="T38" fmla="*/ 1522770 w 43200"/>
              <a:gd name="T39" fmla="*/ 235619 h 43200"/>
              <a:gd name="T40" fmla="*/ 410750 w 43200"/>
              <a:gd name="T41" fmla="*/ 568837 h 43200"/>
              <a:gd name="T42" fmla="*/ 388157 w 43200"/>
              <a:gd name="T43" fmla="*/ 517714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chemeClr val="lt1">
              <a:lumMod val="100000"/>
              <a:lumOff val="0"/>
            </a:schemeClr>
          </a:solidFill>
          <a:ln w="25400">
            <a:solidFill>
              <a:schemeClr val="accent6">
                <a:lumMod val="100000"/>
                <a:lumOff val="0"/>
              </a:schemeClr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/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4427469" y="2658959"/>
            <a:ext cx="342265" cy="0"/>
          </a:xfrm>
          <a:prstGeom prst="straightConnector1">
            <a:avLst/>
          </a:prstGeom>
          <a:noFill/>
          <a:ln w="9525">
            <a:solidFill>
              <a:schemeClr val="accent1">
                <a:lumMod val="95000"/>
                <a:lumOff val="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/>
          <p:cNvSpPr>
            <a:spLocks/>
          </p:cNvSpPr>
          <p:nvPr/>
        </p:nvSpPr>
        <p:spPr>
          <a:xfrm>
            <a:off x="4769734" y="2496082"/>
            <a:ext cx="826769" cy="3257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Reducer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988685" y="2483725"/>
            <a:ext cx="824230" cy="3257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Output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3433119" y="2490264"/>
            <a:ext cx="1013253" cy="3257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Mapper</a:t>
            </a:r>
          </a:p>
        </p:txBody>
      </p: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3763567" y="2821837"/>
            <a:ext cx="713" cy="114898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4364990" y="4257082"/>
            <a:ext cx="20701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478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40"/>
          <p:cNvSpPr>
            <a:spLocks noChangeArrowheads="1"/>
          </p:cNvSpPr>
          <p:nvPr/>
        </p:nvSpPr>
        <p:spPr bwMode="auto">
          <a:xfrm>
            <a:off x="208940" y="6384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596503" y="2646602"/>
            <a:ext cx="392182" cy="12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572000" y="5941695"/>
            <a:ext cx="0" cy="22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1"/>
          </p:cNvCxnSpPr>
          <p:nvPr/>
        </p:nvCxnSpPr>
        <p:spPr>
          <a:xfrm flipH="1">
            <a:off x="5205387" y="5335270"/>
            <a:ext cx="627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400800" y="5891530"/>
            <a:ext cx="0" cy="275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939745" y="4653915"/>
            <a:ext cx="0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9" idx="1"/>
          </p:cNvCxnSpPr>
          <p:nvPr/>
        </p:nvCxnSpPr>
        <p:spPr>
          <a:xfrm>
            <a:off x="5596503" y="4247197"/>
            <a:ext cx="225812" cy="9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2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7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4163"/>
            <a:ext cx="8686800" cy="452596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SVC is an improvement over traditional H.264/MPEG-4 AVC coding, as it has higher coding flexibility.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study investigated how to determine an appropriate multimedia video streaming service according to these three major characteristics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4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sz="4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Network QoS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A88-004B-4C50-910C-C7192A603A61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Level 0 DFD</a:t>
            </a:r>
            <a:endParaRPr lang="en-US" sz="2800" b="1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6197600" y="1554163"/>
            <a:ext cx="2946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652</TotalTime>
  <Words>651</Words>
  <Application>Microsoft Office PowerPoint</Application>
  <PresentationFormat>On-screen Show (4:3)</PresentationFormat>
  <Paragraphs>167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PowerPoint Presentation</vt:lpstr>
      <vt:lpstr>Abstract </vt:lpstr>
      <vt:lpstr>Introduction</vt:lpstr>
      <vt:lpstr>Existing System</vt:lpstr>
      <vt:lpstr>Proposed System</vt:lpstr>
      <vt:lpstr>PowerPoint Presentation</vt:lpstr>
      <vt:lpstr>Algorithm </vt:lpstr>
      <vt:lpstr>                 Data Flow Diagram</vt:lpstr>
      <vt:lpstr>Level 0 DFD</vt:lpstr>
      <vt:lpstr>Level 1 DFD</vt:lpstr>
      <vt:lpstr>Level 2 DFD</vt:lpstr>
      <vt:lpstr>Use Case Diagram</vt:lpstr>
      <vt:lpstr>ER Diagram</vt:lpstr>
      <vt:lpstr>Codings</vt:lpstr>
      <vt:lpstr>Codings</vt:lpstr>
      <vt:lpstr>Codings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Than(Q)ueries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REBALANCING FOR DISTRIBUTED FILE SYSTEMS IN CLOUDS</dc:title>
  <dc:creator>admin</dc:creator>
  <cp:lastModifiedBy>sathya sampath</cp:lastModifiedBy>
  <cp:revision>77</cp:revision>
  <dcterms:created xsi:type="dcterms:W3CDTF">2012-08-16T12:37:36Z</dcterms:created>
  <dcterms:modified xsi:type="dcterms:W3CDTF">2014-04-03T17:45:28Z</dcterms:modified>
</cp:coreProperties>
</file>