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44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BCE57-CE0D-4009-9822-979EFE5DB43D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22B75-B8DD-4446-997D-BF90BCAC8F9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hape 220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8915" name="Shape 221"/>
          <p:cNvSpPr>
            <a:spLocks noGrp="1" noRot="1" noChangeAspect="1" noTextEdi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hape 208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9939" name="Shape 209"/>
          <p:cNvSpPr>
            <a:spLocks noGrp="1" noRot="1" noChangeAspect="1" noTextEdi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0128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200400"/>
            <a:ext cx="6400800" cy="76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altLang="zh-CN" smtClean="0"/>
              <a:t>Click to edit Master subtitle style</a:t>
            </a:r>
            <a:endParaRPr lang="zh-CN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DFDAD656-0764-41B6-8CDF-83B2EC8E2ADD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00AAF98-1EA4-456A-B24D-14BC5BBE5D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DAD656-0764-41B6-8CDF-83B2EC8E2ADD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0AAF98-1EA4-456A-B24D-14BC5BBE5D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DAD656-0764-41B6-8CDF-83B2EC8E2ADD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0AAF98-1EA4-456A-B24D-14BC5BBE5D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DAD656-0764-41B6-8CDF-83B2EC8E2ADD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0AAF98-1EA4-456A-B24D-14BC5BBE5D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DAD656-0764-41B6-8CDF-83B2EC8E2ADD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0AAF98-1EA4-456A-B24D-14BC5BBE5D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DAD656-0764-41B6-8CDF-83B2EC8E2ADD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0AAF98-1EA4-456A-B24D-14BC5BBE5D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DAD656-0764-41B6-8CDF-83B2EC8E2ADD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0AAF98-1EA4-456A-B24D-14BC5BBE5D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DAD656-0764-41B6-8CDF-83B2EC8E2ADD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0AAF98-1EA4-456A-B24D-14BC5BBE5D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DAD656-0764-41B6-8CDF-83B2EC8E2ADD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0AAF98-1EA4-456A-B24D-14BC5BBE5D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DAD656-0764-41B6-8CDF-83B2EC8E2ADD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0AAF98-1EA4-456A-B24D-14BC5BBE5D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DAD656-0764-41B6-8CDF-83B2EC8E2ADD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0AAF98-1EA4-456A-B24D-14BC5BBE5D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DFDAD656-0764-41B6-8CDF-83B2EC8E2ADD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00AAF98-1EA4-456A-B24D-14BC5BBE5D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etf.org/rfc/rfc2326.t" TargetMode="External"/><Relationship Id="rId2" Type="http://schemas.openxmlformats.org/officeDocument/2006/relationships/hyperlink" Target="http://www.android.com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447852"/>
            <a:ext cx="8153186" cy="4190890"/>
          </a:xfrm>
        </p:spPr>
        <p:txBody>
          <a:bodyPr/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defRPr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SMART VIDEO SURVEILLANCE SYSTEM AND IMAGE CAPTURING USING ANDROID DEVICE WITH GCM ALERT </a:t>
            </a:r>
            <a:b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001000" cy="10668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SYSTEM REQUIREMENTS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spcBef>
                <a:spcPts val="575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Hardware Requirements</a:t>
            </a:r>
          </a:p>
          <a:p>
            <a:pPr>
              <a:spcBef>
                <a:spcPts val="575"/>
              </a:spcBef>
            </a:pPr>
            <a:endParaRPr lang="en-US" b="1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Processor	:	Pentium P4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Motherboard	:	Genuine Intel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RAM		:	Min 1 GB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Hard Disk	:	80 GB</a:t>
            </a:r>
          </a:p>
          <a:p>
            <a:pPr>
              <a:spcBef>
                <a:spcPts val="575"/>
              </a:spcBef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Content Placeholder 8" descr="webc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33400" y="2667000"/>
            <a:ext cx="1371600" cy="1371600"/>
          </a:xfrm>
        </p:spPr>
      </p:pic>
      <p:pic>
        <p:nvPicPr>
          <p:cNvPr id="13315" name="Picture 9" descr="gymlocke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1066800"/>
            <a:ext cx="160813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10" descr="laptop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1800" y="2667000"/>
            <a:ext cx="169386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Arrow Connector 13"/>
          <p:cNvCxnSpPr>
            <a:endCxn id="10" idx="1"/>
          </p:cNvCxnSpPr>
          <p:nvPr/>
        </p:nvCxnSpPr>
        <p:spPr>
          <a:xfrm flipV="1">
            <a:off x="1676400" y="1943100"/>
            <a:ext cx="1752600" cy="1028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8" name="Picture 14" descr="mobile-user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62200" y="4724400"/>
            <a:ext cx="14478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9" name="TextBox 15"/>
          <p:cNvSpPr txBox="1">
            <a:spLocks noChangeArrowheads="1"/>
          </p:cNvSpPr>
          <p:nvPr/>
        </p:nvSpPr>
        <p:spPr bwMode="auto">
          <a:xfrm>
            <a:off x="280271" y="4114800"/>
            <a:ext cx="224933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Surveillance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camera </a:t>
            </a:r>
          </a:p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motion </a:t>
            </a:r>
          </a:p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detection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20" name="TextBox 16"/>
          <p:cNvSpPr txBox="1">
            <a:spLocks noChangeArrowheads="1"/>
          </p:cNvSpPr>
          <p:nvPr/>
        </p:nvSpPr>
        <p:spPr bwMode="auto">
          <a:xfrm>
            <a:off x="1295400" y="1219200"/>
            <a:ext cx="204628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Captured image is </a:t>
            </a:r>
          </a:p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Compared with </a:t>
            </a:r>
          </a:p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Reference image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029200" y="1676400"/>
            <a:ext cx="22098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2" name="TextBox 19"/>
          <p:cNvSpPr txBox="1">
            <a:spLocks noChangeArrowheads="1"/>
          </p:cNvSpPr>
          <p:nvPr/>
        </p:nvSpPr>
        <p:spPr bwMode="auto">
          <a:xfrm>
            <a:off x="5410200" y="1106488"/>
            <a:ext cx="2403475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  <a:cs typeface="Times New Roman" pitchFamily="18" charset="0"/>
              </a:rPr>
              <a:t>If abnormal pixel </a:t>
            </a:r>
          </a:p>
          <a:p>
            <a:pPr algn="ctr"/>
            <a:r>
              <a:rPr lang="en-US" b="1">
                <a:latin typeface="Times New Roman" pitchFamily="18" charset="0"/>
                <a:cs typeface="Times New Roman" pitchFamily="18" charset="0"/>
              </a:rPr>
              <a:t>is detected save image </a:t>
            </a:r>
          </a:p>
          <a:p>
            <a:pPr algn="ctr"/>
            <a:r>
              <a:rPr lang="en-US" b="1">
                <a:latin typeface="Times New Roman" pitchFamily="18" charset="0"/>
                <a:cs typeface="Times New Roman" pitchFamily="18" charset="0"/>
              </a:rPr>
              <a:t>in server</a:t>
            </a:r>
          </a:p>
        </p:txBody>
      </p:sp>
      <p:sp>
        <p:nvSpPr>
          <p:cNvPr id="13323" name="TextBox 24"/>
          <p:cNvSpPr txBox="1">
            <a:spLocks noChangeArrowheads="1"/>
          </p:cNvSpPr>
          <p:nvPr/>
        </p:nvSpPr>
        <p:spPr bwMode="auto">
          <a:xfrm>
            <a:off x="6477000" y="4267200"/>
            <a:ext cx="18716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  <a:cs typeface="Times New Roman" pitchFamily="18" charset="0"/>
              </a:rPr>
              <a:t>Send GCM alert </a:t>
            </a:r>
          </a:p>
          <a:p>
            <a:pPr algn="ctr"/>
            <a:r>
              <a:rPr lang="en-US" b="1">
                <a:latin typeface="Times New Roman" pitchFamily="18" charset="0"/>
                <a:cs typeface="Times New Roman" pitchFamily="18" charset="0"/>
              </a:rPr>
              <a:t>to User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rot="10800000" flipV="1">
            <a:off x="3810000" y="3810000"/>
            <a:ext cx="3352800" cy="1666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5" name="TextBox 32"/>
          <p:cNvSpPr txBox="1">
            <a:spLocks noChangeArrowheads="1"/>
          </p:cNvSpPr>
          <p:nvPr/>
        </p:nvSpPr>
        <p:spPr bwMode="auto">
          <a:xfrm>
            <a:off x="4007187" y="5334000"/>
            <a:ext cx="203132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User can view </a:t>
            </a:r>
          </a:p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detected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image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in his mobile itself.</a:t>
            </a:r>
          </a:p>
        </p:txBody>
      </p:sp>
      <p:sp>
        <p:nvSpPr>
          <p:cNvPr id="14350" name="TextBox 33"/>
          <p:cNvSpPr txBox="1">
            <a:spLocks noChangeArrowheads="1"/>
          </p:cNvSpPr>
          <p:nvPr/>
        </p:nvSpPr>
        <p:spPr bwMode="auto">
          <a:xfrm>
            <a:off x="381000" y="609600"/>
            <a:ext cx="6400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SYSTEM 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848600" cy="1935162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DATAFLOW DIAGRAM</a:t>
            </a:r>
            <a:b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339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76400"/>
            <a:ext cx="7010400" cy="361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UML Diagrams</a:t>
            </a:r>
            <a:b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Times New Roman" pitchFamily="18" charset="0"/>
              </a:rPr>
              <a:t>Usecase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Times New Roman" pitchFamily="18" charset="0"/>
              </a:rPr>
              <a:t> Diagram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295400"/>
            <a:ext cx="5410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Times New Roman" pitchFamily="18" charset="0"/>
              </a:rPr>
              <a:t>Activity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Times New Roman" pitchFamily="18" charset="0"/>
              </a:rPr>
              <a:t>Diagram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219200"/>
            <a:ext cx="4271963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Times New Roman" pitchFamily="18" charset="0"/>
              </a:rPr>
              <a:t>Sequence Diagram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411" name="Content Placeholder 3" descr="C:\Documents and Settings\Dharani\Desktop\video_sequence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90600" y="1143000"/>
            <a:ext cx="6934200" cy="5181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Times New Roman" pitchFamily="18" charset="0"/>
              </a:rPr>
              <a:t>Collaboration Diagram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435" name="Content Placeholder 3" descr="C:\Documents and Settings\Dharani\Desktop\video_collaboration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14400" y="1447800"/>
            <a:ext cx="6705600" cy="5029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mtClean="0"/>
              <a:t>Class Diagram</a:t>
            </a:r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828800"/>
            <a:ext cx="5724525" cy="418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MODULE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81200"/>
            <a:ext cx="7696200" cy="3657600"/>
          </a:xfrm>
        </p:spPr>
        <p:txBody>
          <a:bodyPr>
            <a:normAutofit/>
          </a:bodyPr>
          <a:lstStyle/>
          <a:p>
            <a:pPr marL="1654175" indent="-333375" fontAlgn="auto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User </a:t>
            </a:r>
            <a:r>
              <a:rPr lang="en-US" sz="2400" dirty="0" smtClean="0">
                <a:latin typeface="Times New Roman" pitchFamily="18" charset="0"/>
                <a:cs typeface="Raavi" pitchFamily="2"/>
              </a:rPr>
              <a:t>Authentication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Raavi" pitchFamily="2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Application</a:t>
            </a:r>
          </a:p>
          <a:p>
            <a:pPr marL="1654175" indent="-333375" fontAlgn="auto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Detecting Image using Cauchy distribution Model</a:t>
            </a:r>
          </a:p>
          <a:p>
            <a:pPr marL="1654175" indent="-333375" fontAlgn="auto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Sending GCM Alert</a:t>
            </a:r>
          </a:p>
          <a:p>
            <a:pPr marL="1654175" indent="-333375" fontAlgn="auto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Viewing the Detected Image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Raavi" pitchFamily="2"/>
              </a:rPr>
              <a:t>User Authentication For Application</a:t>
            </a:r>
            <a:b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Raavi" pitchFamily="2"/>
              </a:rPr>
            </a:b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Raavi" pitchFamily="2"/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User authentication is a means of identifying the user and verifying that the user is allowed to access some restricted service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main aim of this modules is to authenticate the user to  application to view the motion detected image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This modules include username and password  for authentication to application 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validation is based on web service in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077200" cy="960438"/>
          </a:xfrm>
        </p:spPr>
        <p:txBody>
          <a:bodyPr>
            <a:normAutofit/>
          </a:bodyPr>
          <a:lstStyle/>
          <a:p>
            <a:pPr algn="just" fontAlgn="auto">
              <a:spcAft>
                <a:spcPts val="0"/>
              </a:spcAft>
              <a:defRPr/>
            </a:pPr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ABSTRACT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382000" cy="54102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Video surveillance systems.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Mobile robots are an attractive option.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movement of the people is tracked using video surveillance.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moving object is identified using the Cauchy distribution model. </a:t>
            </a:r>
          </a:p>
          <a:p>
            <a:pPr algn="just">
              <a:lnSpc>
                <a:spcPct val="150000"/>
              </a:lnSpc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-381000" y="0"/>
            <a:ext cx="8229600" cy="1143000"/>
          </a:xfrm>
        </p:spPr>
        <p:txBody>
          <a:bodyPr/>
          <a:lstStyle/>
          <a:p>
            <a:pPr marL="1320800" indent="-522288">
              <a:lnSpc>
                <a:spcPct val="15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Detecting Image using Cauchy distribution Model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Detect the motion in the particular area.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Detection is done using Cauchy distribution  model and Absolute Differential Estimation 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Absolute Differential Estimation is used to compare the background frame and incoming video frame if any changes occur in incoming video frame 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Cauchy distribution Model is used to detect the pixel of moving  object in the detected incoming video frame.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hape 217"/>
          <p:cNvSpPr txBox="1"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 tIns="45700"/>
          <a:lstStyle/>
          <a:p>
            <a:pPr>
              <a:buClr>
                <a:srgbClr val="04617B"/>
              </a:buClr>
              <a:buSzPct val="25000"/>
              <a:buFont typeface="Times New Roman" pitchFamily="18" charset="0"/>
              <a:buNone/>
              <a:defRPr/>
            </a:pP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Times New Roman" pitchFamily="18" charset="0"/>
              </a:rPr>
              <a:t>Sending</a:t>
            </a: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Times New Roman" pitchFamily="18" charset="0"/>
              </a:rPr>
              <a:t>GCM</a:t>
            </a: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Times New Roman" pitchFamily="18" charset="0"/>
              </a:rPr>
              <a:t>Alert</a:t>
            </a:r>
          </a:p>
        </p:txBody>
      </p:sp>
      <p:sp>
        <p:nvSpPr>
          <p:cNvPr id="23555" name="Shape 218"/>
          <p:cNvSpPr>
            <a:spLocks noGrp="1"/>
          </p:cNvSpPr>
          <p:nvPr>
            <p:ph type="body" idx="4294967295"/>
          </p:nvPr>
        </p:nvSpPr>
        <p:spPr>
          <a:xfrm>
            <a:off x="533400" y="990600"/>
            <a:ext cx="8229600" cy="5410200"/>
          </a:xfrm>
        </p:spPr>
        <p:txBody>
          <a:bodyPr tIns="45700" bIns="45700">
            <a:noAutofit/>
          </a:bodyPr>
          <a:lstStyle/>
          <a:p>
            <a:pPr marL="95250" indent="-95250" algn="just">
              <a:spcBef>
                <a:spcPts val="500"/>
              </a:spcBef>
              <a:buSzPct val="96000"/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Whenever motion detected that image is saved on the  server and the server will notify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google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server.</a:t>
            </a:r>
          </a:p>
          <a:p>
            <a:pPr marL="95250" indent="-95250" algn="just">
              <a:spcBef>
                <a:spcPts val="500"/>
              </a:spcBef>
              <a:buSzPct val="96000"/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95250" indent="-95250" algn="just">
              <a:spcBef>
                <a:spcPts val="500"/>
              </a:spcBef>
              <a:buSzPct val="96000"/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google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server will send an GCM Alert to the android application.</a:t>
            </a:r>
          </a:p>
          <a:p>
            <a:pPr marL="95250" indent="-95250" algn="just">
              <a:spcBef>
                <a:spcPts val="500"/>
              </a:spcBef>
              <a:buSzPct val="96000"/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95250" indent="-95250" algn="just">
              <a:spcBef>
                <a:spcPts val="500"/>
              </a:spcBef>
              <a:buSzPct val="96000"/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GCM is a service that allows you to send data from your server to your user’s Android-powered device.</a:t>
            </a:r>
          </a:p>
          <a:p>
            <a:pPr marL="95250" indent="-95250" algn="just">
              <a:spcBef>
                <a:spcPts val="500"/>
              </a:spcBef>
              <a:buSzPct val="96000"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95250" indent="-95250" algn="just">
              <a:spcBef>
                <a:spcPts val="500"/>
              </a:spcBef>
              <a:buSzPct val="96000"/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This could be a lightweight message telling your app there is new data to be fetched from the server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hape 205"/>
          <p:cNvSpPr txBox="1"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 tIns="45700"/>
          <a:lstStyle/>
          <a:p>
            <a:pPr>
              <a:buClr>
                <a:srgbClr val="04617B"/>
              </a:buClr>
              <a:buSzPct val="25000"/>
              <a:buFont typeface="Times New Roman" pitchFamily="18" charset="0"/>
              <a:buNone/>
              <a:defRPr/>
            </a:pP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Times New Roman" pitchFamily="18" charset="0"/>
              </a:rPr>
              <a:t>Viewing</a:t>
            </a:r>
            <a:r>
              <a:rPr lang="en-US" sz="2400" b="1" dirty="0" smtClean="0">
                <a:solidFill>
                  <a:srgbClr val="04617B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Times New Roman" pitchFamily="18" charset="0"/>
              </a:rPr>
              <a:t>the Detected Image</a:t>
            </a:r>
          </a:p>
        </p:txBody>
      </p:sp>
      <p:sp>
        <p:nvSpPr>
          <p:cNvPr id="24579" name="Shape 206"/>
          <p:cNvSpPr>
            <a:spLocks noGrp="1"/>
          </p:cNvSpPr>
          <p:nvPr>
            <p:ph type="body" idx="4294967295"/>
          </p:nvPr>
        </p:nvSpPr>
        <p:spPr>
          <a:xfrm>
            <a:off x="304800" y="1143000"/>
            <a:ext cx="8229600" cy="4983163"/>
          </a:xfrm>
        </p:spPr>
        <p:txBody>
          <a:bodyPr tIns="45700" bIns="45700"/>
          <a:lstStyle/>
          <a:p>
            <a:pPr marL="95250" indent="-95250">
              <a:lnSpc>
                <a:spcPct val="150000"/>
              </a:lnSpc>
              <a:spcBef>
                <a:spcPts val="500"/>
              </a:spcBef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Android application will receive the notification(GCM) based on project id which is registered in Google account. </a:t>
            </a:r>
          </a:p>
          <a:p>
            <a:pPr marL="95250" indent="-95250">
              <a:lnSpc>
                <a:spcPct val="150000"/>
              </a:lnSpc>
              <a:spcBef>
                <a:spcPts val="500"/>
              </a:spcBef>
              <a:buFont typeface="Wingdings" pitchFamily="2" charset="2"/>
              <a:buChar char="Ø"/>
            </a:pPr>
            <a:endParaRPr lang="en-US" sz="22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95250" indent="-95250">
              <a:lnSpc>
                <a:spcPct val="150000"/>
              </a:lnSpc>
              <a:spcBef>
                <a:spcPts val="500"/>
              </a:spcBef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Application id will unique for each application.</a:t>
            </a:r>
          </a:p>
          <a:p>
            <a:pPr marL="95250" indent="-95250">
              <a:lnSpc>
                <a:spcPct val="150000"/>
              </a:lnSpc>
              <a:spcBef>
                <a:spcPts val="500"/>
              </a:spcBef>
              <a:buFont typeface="Wingdings" pitchFamily="2" charset="2"/>
              <a:buChar char="Ø"/>
            </a:pPr>
            <a:endParaRPr lang="en-US" sz="22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95250" indent="-95250">
              <a:lnSpc>
                <a:spcPct val="150000"/>
              </a:lnSpc>
              <a:spcBef>
                <a:spcPts val="500"/>
              </a:spcBef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After receiving the GCM alert from the server to the application and the user needs to authenticate for the application .</a:t>
            </a:r>
          </a:p>
          <a:p>
            <a:pPr marL="95250" indent="-95250">
              <a:lnSpc>
                <a:spcPct val="150000"/>
              </a:lnSpc>
              <a:spcBef>
                <a:spcPts val="500"/>
              </a:spcBef>
              <a:buFont typeface="Wingdings" pitchFamily="2" charset="2"/>
              <a:buChar char="Ø"/>
            </a:pPr>
            <a:endParaRPr lang="en-US" sz="22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95250" indent="-95250">
              <a:lnSpc>
                <a:spcPct val="150000"/>
              </a:lnSpc>
              <a:spcBef>
                <a:spcPts val="500"/>
              </a:spcBef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The image can be viewed using the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url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which is received from the GCM alert.    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001000" cy="1066800"/>
          </a:xfrm>
        </p:spPr>
        <p:txBody>
          <a:bodyPr>
            <a:normAutofit/>
          </a:bodyPr>
          <a:lstStyle/>
          <a:p>
            <a:pPr>
              <a:spcBef>
                <a:spcPts val="575"/>
              </a:spcBef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CAUCHY DISTRIBUTION METHOD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381110" y="1066862"/>
            <a:ext cx="8534290" cy="5410138"/>
          </a:xfrm>
        </p:spPr>
        <p:txBody>
          <a:bodyPr/>
          <a:lstStyle/>
          <a:p>
            <a:pPr>
              <a:spcBef>
                <a:spcPts val="575"/>
              </a:spcBef>
              <a:buNone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575"/>
              </a:spcBef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closely related to the Poisson process, which is the fundamental solution for the Laplace equation in the upper half-plane.</a:t>
            </a:r>
          </a:p>
          <a:p>
            <a:pPr>
              <a:spcBef>
                <a:spcPts val="575"/>
              </a:spcBef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575"/>
              </a:spcBef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algorithm is used to find the difference between current frame with previous frame.</a:t>
            </a:r>
          </a:p>
          <a:p>
            <a:pPr>
              <a:spcBef>
                <a:spcPts val="575"/>
              </a:spcBef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575"/>
              </a:spcBef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converts RGB into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Black&amp;White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image.</a:t>
            </a:r>
          </a:p>
          <a:p>
            <a:pPr>
              <a:spcBef>
                <a:spcPts val="575"/>
              </a:spcBef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575"/>
              </a:spcBef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Then converted image is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splitted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 to 64x64 matrix and compare each and every matrix value in the frame.</a:t>
            </a:r>
          </a:p>
          <a:p>
            <a:pPr>
              <a:spcBef>
                <a:spcPts val="575"/>
              </a:spcBef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219200"/>
            <a:ext cx="54133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33506" y="228684"/>
            <a:ext cx="6248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Output Screen shots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447800"/>
            <a:ext cx="54133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81110" y="381080"/>
            <a:ext cx="3352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Cont..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371600"/>
            <a:ext cx="54133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81110" y="381080"/>
            <a:ext cx="3352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Cont..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447800"/>
            <a:ext cx="54133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81110" y="381080"/>
            <a:ext cx="3352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Cont..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447800"/>
            <a:ext cx="54133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81110" y="381080"/>
            <a:ext cx="3352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Cont..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371600"/>
            <a:ext cx="54133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81110" y="381080"/>
            <a:ext cx="3352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Cont..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96200" cy="731838"/>
          </a:xfrm>
        </p:spPr>
        <p:txBody>
          <a:bodyPr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Abstract(cont..)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Cauchy distribution model will compare the current frame with the previous frame.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Using threshold value the detected pixel is identified accurately.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GCM alert send to the android mobile application.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Ability to minimize both false and missed detection.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nandRaj\Desktop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100" y="729065"/>
            <a:ext cx="6610280" cy="6052647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81110" y="152486"/>
            <a:ext cx="3352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Cont..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714" y="228684"/>
            <a:ext cx="7543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Motion Detection 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308" y="1905040"/>
            <a:ext cx="83055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public </a:t>
            </a:r>
            <a:r>
              <a:rPr lang="en-US" dirty="0" err="1" smtClean="0"/>
              <a:t>TestMotionDetection</a:t>
            </a:r>
            <a:r>
              <a:rPr lang="en-US" dirty="0" smtClean="0"/>
              <a:t>() {</a:t>
            </a:r>
          </a:p>
          <a:p>
            <a:endParaRPr lang="en-US" dirty="0" smtClean="0"/>
          </a:p>
          <a:p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waitForState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state) {</a:t>
            </a:r>
          </a:p>
          <a:p>
            <a:r>
              <a:rPr lang="en-US" dirty="0" smtClean="0"/>
              <a:t>synchronized (</a:t>
            </a:r>
            <a:r>
              <a:rPr lang="en-US" dirty="0" err="1" smtClean="0"/>
              <a:t>waitSync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try {</a:t>
            </a:r>
          </a:p>
          <a:p>
            <a:r>
              <a:rPr lang="en-US" dirty="0" smtClean="0"/>
              <a:t>while (</a:t>
            </a:r>
            <a:r>
              <a:rPr lang="en-US" dirty="0" err="1" smtClean="0"/>
              <a:t>p.getState</a:t>
            </a:r>
            <a:r>
              <a:rPr lang="en-US" dirty="0" smtClean="0"/>
              <a:t>() != state &amp;&amp; </a:t>
            </a:r>
            <a:r>
              <a:rPr lang="en-US" dirty="0" err="1" smtClean="0"/>
              <a:t>stateTransitionOK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waitSync.wait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} catch (Exception e) {}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return </a:t>
            </a:r>
            <a:r>
              <a:rPr lang="en-US" dirty="0" err="1" smtClean="0"/>
              <a:t>stateTransitionOK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912" y="381080"/>
            <a:ext cx="5867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Coding for Broadcast receiver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506" y="1371654"/>
            <a:ext cx="739120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public void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onReceive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(Context arg0, Intent arg1) {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if (arg1.equals("com.google.android.c2dm.intent.REGISTRATION")) {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handleRegistration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(arg0, arg1);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Log.d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("Registration received", "Registration received");}else if (arg1.equals("com.google.android.c2dm.intent.RECEIVE")) {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handleMessage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(arg0, arg1);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}}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private void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handleMessage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(Context arg0, Intent arg1) {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private void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handleRegistration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(Context arg0, Intent arg1) {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String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regis_id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arg1.getStringExtra("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registration_id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if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regis_id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!= null) {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Log.d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("Registration Id", " "+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regis_id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);}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else if (arg1.getStringExtra("error") != null) {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Log.d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("Registration Error", ""+arg1.getStringExtra("error"));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912" y="304882"/>
            <a:ext cx="5638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Coding for IP Address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704" y="1600248"/>
            <a:ext cx="73912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ServerIPAddress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static String address = null;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public static String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getAddress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 {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return address;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public static void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setAddress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(String address) {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ServerIPAddress.address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address;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382000" cy="5638800"/>
          </a:xfrm>
        </p:spPr>
        <p:txBody>
          <a:bodyPr>
            <a:normAutofit lnSpcReduction="10000"/>
          </a:bodyPr>
          <a:lstStyle/>
          <a:p>
            <a:pPr marL="514350" indent="-514350" algn="just"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Shih-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Chia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Huang</a:t>
            </a: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 ,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“An Advanced Motion Detection Algorithm with Video Quality  Analysis for Video Surveillance System ”.,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IEEE Trans. on Circuits and systems for Video Technology, vol. 21, No.1, January 2011.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Android Operating System,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  <a:hlinkClick r:id="rId2"/>
              </a:rPr>
              <a:t>http://www.android.com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 algn="just">
              <a:buFont typeface="Wingdings" pitchFamily="2" charset="2"/>
              <a:buChar char="Ø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H.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Schulzrinne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A.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Rao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and R.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Lanphier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“Real Time Streaming Protocol (RTSP)”, RFC 2326,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  <a:hlinkClick r:id="rId3"/>
              </a:rPr>
              <a:t>http://www.ietf.org/rfc/rfc2326.t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 algn="just">
              <a:buFont typeface="Wingdings" pitchFamily="2" charset="2"/>
              <a:buChar char="Ø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I.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Estévez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-Ayres, P.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Basanta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-Val, M.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García-Valls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J. A.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Fisteus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and L. Almeida, “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QoS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-aware Real-Time Composition Algorithms for Service- Based Applications”, IEEE Trans. on Industrial Informatics,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vol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5 (3), pp. 278-288, Aug. 2009.</a:t>
            </a:r>
          </a:p>
          <a:p>
            <a:pPr marL="514350" indent="-514350" algn="just">
              <a:buFont typeface="Wingdings" pitchFamily="2" charset="2"/>
              <a:buChar char="Ø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I.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Estévez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-Ayres, L. Almeida, M.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García-Valls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and P.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Basanta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-Val, “An Architecture to Support Dynamic Service Composition in Distributed Real Time Systems”, Proc of the 10th IEEE International Symposium on Object/component/service-oriented Real-time distributed Computing (ISORC), May 2007.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Santorini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Island, Greece.</a:t>
            </a:r>
          </a:p>
          <a:p>
            <a:pPr marL="514350" indent="-514350" algn="just">
              <a:buFont typeface="Wingdings" pitchFamily="2" charset="2"/>
              <a:buChar char="Ø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OMG, “Data Distribution Service for Real-time systems”. Object Management Group, 1.2 formal/07-01-01 edition, January 2007.</a:t>
            </a:r>
          </a:p>
          <a:p>
            <a:pPr marL="514350" indent="-514350" algn="just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34819" name="Content Placeholder 8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49530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overcomes the traditional Surveying where Human intervention is needed and has to watch keenly for keeping track of the entire system.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With this project we have introduced a unique technique which is a Major advantage to the old system..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project also has a  feature in which it sends an GCM alert at once there is any sort of variation in the captured pixel.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Here usage of Android Smartphone’s is essential, in order to effectively capture the image, so that anytime anywhere you can view the captured image.</a:t>
            </a:r>
            <a:endParaRPr lang="en-IN" sz="2400" dirty="0" smtClean="0"/>
          </a:p>
        </p:txBody>
      </p:sp>
      <p:sp>
        <p:nvSpPr>
          <p:cNvPr id="34820" name="TextBox 6"/>
          <p:cNvSpPr txBox="1">
            <a:spLocks noChangeArrowheads="1"/>
          </p:cNvSpPr>
          <p:nvPr/>
        </p:nvSpPr>
        <p:spPr bwMode="auto">
          <a:xfrm>
            <a:off x="2819400" y="5638800"/>
            <a:ext cx="3505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4343400" cy="960438"/>
          </a:xfrm>
        </p:spPr>
        <p:txBody>
          <a:bodyPr/>
          <a:lstStyle/>
          <a:p>
            <a:pPr algn="just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urlz MT" pitchFamily="82" charset="0"/>
              </a:rPr>
              <a:t>By: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urlz MT" pitchFamily="82" charset="0"/>
              <a:cs typeface="Times New Roman" pitchFamily="18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382000" cy="5410200"/>
          </a:xfrm>
        </p:spPr>
        <p:txBody>
          <a:bodyPr>
            <a:normAutofit/>
          </a:bodyPr>
          <a:lstStyle/>
          <a:p>
            <a:pPr>
              <a:buFontTx/>
              <a:buNone/>
              <a:defRPr/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urlz MT" pitchFamily="82" charset="0"/>
              </a:rPr>
              <a:t>Guide:</a:t>
            </a:r>
          </a:p>
          <a:p>
            <a:pPr>
              <a:buFontTx/>
              <a:buNone/>
              <a:defRPr/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urlz MT" pitchFamily="82" charset="0"/>
              </a:rPr>
              <a:t>	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urlz MT" pitchFamily="82" charset="0"/>
              </a:rPr>
              <a:t>Ms.A.Sathiyakala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urlz MT" pitchFamily="82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urlz MT" pitchFamily="82" charset="0"/>
              </a:rPr>
              <a:t>Asst.Prof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urlz MT" pitchFamily="82" charset="0"/>
              </a:rPr>
              <a:t>/IT.</a:t>
            </a:r>
          </a:p>
          <a:p>
            <a:pPr>
              <a:buFontTx/>
              <a:buNone/>
              <a:defRPr/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urlz MT" pitchFamily="82" charset="0"/>
              </a:rPr>
              <a:t>Students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urlz MT" pitchFamily="82" charset="0"/>
              </a:rPr>
              <a:t>K.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urlz MT" pitchFamily="82" charset="0"/>
              </a:rPr>
              <a:t>AnandRaj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urlz MT" pitchFamily="82" charset="0"/>
              </a:rPr>
              <a:t>,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urlz MT" pitchFamily="82" charset="0"/>
              </a:rPr>
              <a:t>S. Praveen Raj,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urlz MT" pitchFamily="82" charset="0"/>
              </a:rPr>
              <a:t>S.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urlz MT" pitchFamily="82" charset="0"/>
              </a:rPr>
              <a:t>Muthamizhan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urlz MT" pitchFamily="82" charset="0"/>
              </a:rPr>
              <a:t>.</a:t>
            </a:r>
          </a:p>
          <a:p>
            <a:pPr>
              <a:buFontTx/>
              <a:buNone/>
              <a:defRPr/>
            </a:pPr>
            <a:r>
              <a:rPr lang="en-US" sz="3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urlz MT" pitchFamily="82" charset="0"/>
                <a:ea typeface="Microsoft Himalaya" pitchFamily="2" charset="0"/>
                <a:cs typeface="Microsoft Himalaya" pitchFamily="2" charset="0"/>
              </a:rPr>
              <a:t>    Final year.</a:t>
            </a:r>
          </a:p>
          <a:p>
            <a:pPr>
              <a:buFontTx/>
              <a:buNone/>
              <a:defRPr/>
            </a:pP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urlz MT" pitchFamily="82" charset="0"/>
              </a:rPr>
              <a:t>Arunai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urlz MT" pitchFamily="82" charset="0"/>
              </a:rPr>
              <a:t> College Of Engineering.</a:t>
            </a:r>
          </a:p>
          <a:p>
            <a:pPr marL="274320" indent="-274320" algn="just" fontAlgn="auto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urlz MT" pitchFamily="82" charset="0"/>
              <a:cs typeface="Times New Roman" pitchFamily="18" charset="0"/>
            </a:endParaRPr>
          </a:p>
        </p:txBody>
      </p:sp>
      <p:pic>
        <p:nvPicPr>
          <p:cNvPr id="4" name="Picture 3" descr="图片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30480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图片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38100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图片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30480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图片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0" y="38100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图片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45720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 descr="图片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0800" y="518160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6" descr="图片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96200" y="518160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Untitled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34200" y="2514600"/>
            <a:ext cx="1876687" cy="19910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43840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urlz MT" pitchFamily="82" charset="0"/>
              </a:rPr>
              <a:t>Thank </a:t>
            </a:r>
            <a:r>
              <a:rPr lang="zh-CN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urlz MT" pitchFamily="82" charset="0"/>
              </a:rPr>
              <a:t>You </a:t>
            </a:r>
            <a:r>
              <a:rPr lang="en-US" altLang="zh-CN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urlz MT" pitchFamily="82" charset="0"/>
              </a:rPr>
              <a:t>!!!</a:t>
            </a:r>
            <a:endParaRPr lang="en-US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urlz MT" pitchFamily="82" charset="0"/>
            </a:endParaRPr>
          </a:p>
        </p:txBody>
      </p:sp>
      <p:pic>
        <p:nvPicPr>
          <p:cNvPr id="7171" name="Picture 3" descr="图片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495300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 descr="图片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495300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 descr="图片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3800" y="495300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6" descr="图片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29200" y="495300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9144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EXISTING SYSTEM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8077200" cy="4572000"/>
          </a:xfrm>
        </p:spPr>
        <p:txBody>
          <a:bodyPr>
            <a:normAutofit/>
          </a:bodyPr>
          <a:lstStyle/>
          <a:p>
            <a:pPr marL="274320" indent="-274320" algn="just" fontAlgn="auto">
              <a:lnSpc>
                <a:spcPct val="20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Only use absolute difference &amp; background model .</a:t>
            </a:r>
          </a:p>
          <a:p>
            <a:pPr marL="274320" indent="-274320" algn="just" fontAlgn="auto">
              <a:lnSpc>
                <a:spcPct val="20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Image can be stored in local server.</a:t>
            </a:r>
          </a:p>
          <a:p>
            <a:pPr marL="274320" indent="-274320" algn="just" fontAlgn="auto">
              <a:lnSpc>
                <a:spcPct val="20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Moreover there is no alert system to inform the admin.</a:t>
            </a:r>
          </a:p>
          <a:p>
            <a:pPr marL="274320" indent="-274320" algn="just" fontAlgn="auto">
              <a:lnSpc>
                <a:spcPct val="20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Image Retrieval from the remote place is not done in the existing system.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315200" cy="503238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DISADVANTAGES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8077200" cy="3962400"/>
          </a:xfrm>
        </p:spPr>
        <p:txBody>
          <a:bodyPr/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There is no accuracy in the captured image.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moving object cannot be detected correctly.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SMS alert about the motion detection to the user.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Image cannot  be retrieve at the time of motion detection.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01000" cy="6096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PROPOSED SYSTEM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382000" cy="5715000"/>
          </a:xfrm>
        </p:spPr>
        <p:txBody>
          <a:bodyPr>
            <a:normAutofit/>
          </a:bodyPr>
          <a:lstStyle/>
          <a:p>
            <a:pPr marL="274320" indent="-274320" algn="just" fontAlgn="auto">
              <a:lnSpc>
                <a:spcPct val="20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Cauchy distribution model is used. </a:t>
            </a:r>
          </a:p>
          <a:p>
            <a:pPr marL="274320" indent="-274320" algn="just" fontAlgn="auto">
              <a:lnSpc>
                <a:spcPct val="20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pervious frame is compared with the current frame. Here we can detect the exact image of the moving object.</a:t>
            </a:r>
          </a:p>
          <a:p>
            <a:pPr marL="274320" indent="-274320" algn="just" fontAlgn="auto">
              <a:lnSpc>
                <a:spcPct val="20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Then the system will alert the user automatically by sending an GCM alert to user’s mobile application.  </a:t>
            </a:r>
          </a:p>
          <a:p>
            <a:pPr marL="274320" indent="-274320" algn="just" fontAlgn="auto">
              <a:lnSpc>
                <a:spcPct val="20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Android Mobile is used for the Retrieval of Images from the remote place.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 lnSpcReduction="10000"/>
          </a:bodyPr>
          <a:lstStyle/>
          <a:p>
            <a:pPr marL="274320" indent="-274320" fontAlgn="auto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High accuracy in motion detection and capturing  the image.</a:t>
            </a:r>
          </a:p>
          <a:p>
            <a:pPr marL="274320" indent="-274320" fontAlgn="auto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74320" indent="-274320" fontAlgn="auto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Send an GCM alert to user’s mobile whenever a new object is detected</a:t>
            </a:r>
          </a:p>
          <a:p>
            <a:pPr marL="274320" indent="-274320" fontAlgn="auto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74320" indent="-274320" fontAlgn="auto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Image can be stored in the server and can be view at the time of motion detection</a:t>
            </a:r>
          </a:p>
          <a:p>
            <a:pPr marL="274320" indent="-274320" fontAlgn="auto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74320" indent="-274320" fontAlgn="auto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User can view the image, via his Android mobile itself.</a:t>
            </a:r>
          </a:p>
        </p:txBody>
      </p:sp>
      <p:sp>
        <p:nvSpPr>
          <p:cNvPr id="11267" name="TextBox 2"/>
          <p:cNvSpPr txBox="1">
            <a:spLocks noChangeArrowheads="1"/>
          </p:cNvSpPr>
          <p:nvPr/>
        </p:nvSpPr>
        <p:spPr bwMode="auto">
          <a:xfrm>
            <a:off x="685800" y="304800"/>
            <a:ext cx="73914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ADVANTAGES </a:t>
            </a:r>
          </a:p>
          <a:p>
            <a:pPr>
              <a:defRPr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LITERATURE SURVEY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452596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Real Time System for Detecting &amp; Tracking People(IEEE)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-Pixel classification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Handover Location Accuracy for Travel Time Estimation in GSM &amp; GCM(IEEE)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     - Minimize the alert time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Multi-Layer Background Based on Color and Texture(IEEE)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-Uses LBP( Gray scale invariant texture 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Adaptive Background mixture models for real-time tracking(IEEE)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/>
              <a:t>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-Shadow detection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655638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SYSTEM SPECIFICATION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308" y="1066732"/>
            <a:ext cx="8153400" cy="495300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575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Software Requirements:</a:t>
            </a:r>
          </a:p>
          <a:p>
            <a:pPr>
              <a:spcBef>
                <a:spcPts val="575"/>
              </a:spcBef>
              <a:buFont typeface="Wingdings" pitchFamily="2" charset="2"/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Operating system	:   Windows XP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Technology Used	:   Android 2.2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IDE			:   Eclipse 3.4 (min)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Emulators 		:   AVD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Plug-in			:   ADT plug-in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Tools used		:   Android SDK.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SimHei"/>
        <a:cs typeface=""/>
      </a:majorFont>
      <a:minorFont>
        <a:latin typeface="Arial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finalreview</Template>
  <TotalTime>191</TotalTime>
  <Words>1127</Words>
  <Application>Microsoft Office PowerPoint</Application>
  <PresentationFormat>On-screen Show (4:3)</PresentationFormat>
  <Paragraphs>200</Paragraphs>
  <Slides>37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默认设计模板</vt:lpstr>
      <vt:lpstr>   SMART VIDEO SURVEILLANCE SYSTEM AND IMAGE CAPTURING USING ANDROID DEVICE WITH GCM ALERT   </vt:lpstr>
      <vt:lpstr>ABSTRACT</vt:lpstr>
      <vt:lpstr>Abstract(cont..)</vt:lpstr>
      <vt:lpstr>EXISTING SYSTEM</vt:lpstr>
      <vt:lpstr>DISADVANTAGES</vt:lpstr>
      <vt:lpstr>PROPOSED SYSTEM</vt:lpstr>
      <vt:lpstr>Slide 7</vt:lpstr>
      <vt:lpstr>LITERATURE SURVEY</vt:lpstr>
      <vt:lpstr>SYSTEM SPECIFICATION</vt:lpstr>
      <vt:lpstr>SYSTEM REQUIREMENTS</vt:lpstr>
      <vt:lpstr>Slide 11</vt:lpstr>
      <vt:lpstr>DATAFLOW DIAGRAM   </vt:lpstr>
      <vt:lpstr>UML Diagrams Usecase Diagram</vt:lpstr>
      <vt:lpstr> Activity Diagram </vt:lpstr>
      <vt:lpstr>Sequence Diagram </vt:lpstr>
      <vt:lpstr>Collaboration Diagram </vt:lpstr>
      <vt:lpstr>Class Diagram</vt:lpstr>
      <vt:lpstr>MODULE SPECIFICATION</vt:lpstr>
      <vt:lpstr>User Authentication For Application </vt:lpstr>
      <vt:lpstr>Detecting Image using Cauchy distribution Model</vt:lpstr>
      <vt:lpstr>Sending GCM Alert</vt:lpstr>
      <vt:lpstr>Viewing the Detected Image</vt:lpstr>
      <vt:lpstr>CAUCHY DISTRIBUTION METHOD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REFERENCES</vt:lpstr>
      <vt:lpstr>CONCLUSION</vt:lpstr>
      <vt:lpstr>By:</vt:lpstr>
      <vt:lpstr>Thank You 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VIDEO SURVEILLANCE SYSTEM AND IMAGE CAPTURING USING ANDROID DEVICE WITH GCM ALERT</dc:title>
  <dc:creator>AnandRaj</dc:creator>
  <cp:lastModifiedBy>AnandRaj</cp:lastModifiedBy>
  <cp:revision>21</cp:revision>
  <dcterms:created xsi:type="dcterms:W3CDTF">2014-03-26T05:48:43Z</dcterms:created>
  <dcterms:modified xsi:type="dcterms:W3CDTF">2014-04-03T10:10:01Z</dcterms:modified>
</cp:coreProperties>
</file>