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D182BC4B.xml" ContentType="application/vnd.ms-powerpoint.comments+xml"/>
  <Override PartName="/ppt/comments/modernComment_108_68C49C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1" r:id="rId5"/>
    <p:sldId id="265" r:id="rId6"/>
    <p:sldId id="264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29CAD-EA15-7F32-049A-09A56A9AE6DF}" v="10" dt="2024-11-08T05:56:29.515"/>
    <p1510:client id="{1C378A94-B749-9753-DD07-E6F44E12E8AA}" v="475" dt="2024-11-07T18:26:37.732"/>
    <p1510:client id="{2FC4DEF2-3FAE-FAEE-287D-04371DAE1B58}" v="70" dt="2024-11-07T18:44:34.219"/>
    <p1510:client id="{379597D8-6EFD-9DF3-8E16-080065014D4A}" v="677" dt="2024-11-08T05:11:49.779"/>
    <p1510:client id="{551FDE03-8A82-C3E2-5DA9-217E7B5202E6}" v="362" dt="2024-11-08T07:18:40.450"/>
    <p1510:client id="{61DB681D-52AB-5055-418E-9297AD533F27}" v="28" dt="2024-11-07T19:53:29.496"/>
    <p1510:client id="{692795A0-1641-5D24-BC45-DCAB6BD85D7D}" v="1" dt="2024-11-08T06:21:23.073"/>
    <p1510:client id="{725B38A4-5F10-8A1B-C412-FCD36C9A8EF1}" v="2" dt="2024-11-07T17:48:55.903"/>
    <p1510:client id="{8B23851B-EDF6-58F4-4297-6976CC5037A3}" v="2" dt="2024-11-07T18:56:29.931"/>
    <p1510:client id="{93748F38-3B06-4EEA-4E04-46D28A8A94F3}" v="66" dt="2024-11-08T05:50:11.276"/>
    <p1510:client id="{AD7685AF-257D-309F-CB98-6BBA42E7A829}" v="18" dt="2024-11-08T05:58:28.177"/>
    <p1510:client id="{B39E943A-9818-7798-0879-21E23647907B}" v="65" dt="2024-11-07T17:58:34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8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95840E-5041-4E85-A0FD-5CED7B3605F7}" authorId="{95582667-6102-27E7-ED8E-01A166EB4B6B}" created="2024-11-08T05:04:52.585">
    <pc:sldMkLst xmlns:pc="http://schemas.microsoft.com/office/powerpoint/2013/main/command">
      <pc:docMk/>
      <pc:sldMk cId="109857222" sldId="264"/>
    </pc:sldMkLst>
    <p188:txBody>
      <a:bodyPr/>
      <a:lstStyle/>
      <a:p>
        <a:r>
          <a:rPr lang="en-US"/>
          <a:t>are there any outputs, where defects are clearly visible, coz the defect isnt visible in the example</a:t>
        </a:r>
      </a:p>
    </p188:txBody>
  </p188:cm>
</p188:cmLst>
</file>

<file path=ppt/comments/modernComment_10E_D182BC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D66D83-EB80-4037-A432-AC3E1C52A145}" authorId="{95582667-6102-27E7-ED8E-01A166EB4B6B}" created="2024-11-08T05:06:27.1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993894" sldId="262"/>
      <ac:spMk id="2" creationId="{1354A574-A703-F684-026B-31558BBBF859}"/>
    </ac:deMkLst>
    <p188:txBody>
      <a:bodyPr/>
      <a:lstStyle/>
      <a:p>
        <a:r>
          <a:rPr lang="en-US"/>
          <a:t>do add about specific models we tried in pipline 2 (DCCN, RIDNet, ..), and why we chose SADNet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3D3-697B-F9E6-E5B4-951D0F81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153B9-9DC1-AB77-718B-8C2A1D78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8DC4-2A4A-C84B-4B16-B6590262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B241-13F8-288A-579D-B68C31F8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5B3B-D9AD-7A46-8661-A8FA33A6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61CA-6984-2A3E-5529-259FC14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59B0A-F2A4-2B02-A3A5-AF461665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E433-0575-ADAE-79FE-04D62049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E626-A01A-DFAB-A45D-86A2182C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A118-BAF4-A310-E1A1-D513A22D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484B4-7111-F708-37F4-DBD1F6F41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17B5-412D-26CA-7935-362FB4C3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A98F-88E1-8136-2ACF-4F8F6BD7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4644-B13A-4EDD-B608-8FCEA1B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6B76-C63B-C327-18B2-D1E3DF04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9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1119-B563-9623-09B4-95DFDDC7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64BD-2132-C918-40C1-AF5EC2EB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4E3A-E341-E50B-55C0-45BB337C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14D9-1DD4-DA91-745E-FEBDC12F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4C5F-7A80-F802-03DD-318746B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D4A1-5255-177E-7AD4-85E55D16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7ED6-4129-E993-E86B-1C6351A2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11C8-A720-5CB7-2E78-AD602AD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814F-6AEC-4670-677A-4B1FD10A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0674-6DF9-3E59-9B16-97DAA2B5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2742-9CD2-D405-811B-CCD3BD4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30BE-23BD-1D68-CBFD-D300D11B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04B1-2FE4-F1EB-3B0B-9973E955B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6F9C-C600-CD52-8D38-F4F17DC5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2C73-CE38-D253-597C-9A9FF0A3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8D85-CC9C-5ECD-8852-E944453E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799-2A5B-3DC4-31C7-ECC97A8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4464-A064-8B6F-2E6C-EE389D85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62A9-6A55-5039-6603-E62D67FB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E40B3-DC58-67E4-807B-FBBFDF4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41CC0-D04A-C445-CAB2-4433FCB62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9A9FF-BDA8-C81E-01D5-78730963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39942-FBDB-5167-3C40-DCCF349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1D84F-9003-A4D6-0B1F-6F2FF228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339E-909D-6243-42E0-3A5A5798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8E8C2-40DE-3276-8CC1-9059FAC2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3BCCF-245A-4AF4-B70A-B443E21B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F657E-1CBB-FA40-A508-B970DE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2C3B7-606C-F651-39D5-9896E8EA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7C2C1-F46B-40F0-D829-E7F8BE6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20261-7234-06A3-F1B7-F42D8564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67B-E221-191A-2E92-2B2DE8B4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73DD-DED1-9DA8-5E85-E798DB7F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D73C0-0D9C-9CCE-046B-9E123640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63D2E-C8A9-375B-B3C6-606E2FFE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43F6-3E96-0266-4A91-FFD27BE1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A960-15F6-8016-6DB2-D47A1856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7985-5D7F-39EE-919C-164055C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08C45-1AFB-0559-0285-5A571FEF9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7957-7F3C-10D1-953F-80C9D349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5EA3-CB23-0AC7-B33F-48F6717B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0517-39DB-B962-1F72-93A01D54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E7E18-F08E-B257-4088-BEDB279F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D5D4-5993-3750-CF89-32653C5C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79C7-A799-AE9B-1210-68D780F0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8C88-A714-B738-4783-A3478523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4525-453B-4DA2-8399-7E2F87F0267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654B-644F-C036-3C0B-421C2FED3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1E46-AD08-FBB8-C7E3-1CAE1AC41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DD2E-D61A-405B-8535-AAE413F8F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E_D182BC4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8_68C49C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94F2-C463-04BC-6905-7DB4FA29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17" y="1259717"/>
            <a:ext cx="10367382" cy="2205299"/>
          </a:xfrm>
        </p:spPr>
        <p:txBody>
          <a:bodyPr>
            <a:normAutofit/>
          </a:bodyPr>
          <a:lstStyle/>
          <a:p>
            <a:r>
              <a:rPr lang="en-US" b="1"/>
              <a:t>Image Restoration Using </a:t>
            </a:r>
            <a:r>
              <a:rPr lang="en-US" b="1" err="1"/>
              <a:t>SADNet</a:t>
            </a:r>
            <a:endParaRPr lang="en-US" b="1" err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4D0F5-9CF8-3C0D-5637-5FE0B4492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285" y="4723827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800"/>
              <a:t>EE5179- DL for Imaging- Course Project</a:t>
            </a:r>
            <a:endParaRPr lang="en-IN" sz="2800">
              <a:cs typeface="Calibri"/>
            </a:endParaRPr>
          </a:p>
          <a:p>
            <a:r>
              <a:rPr lang="en-IN" sz="1600"/>
              <a:t>Sujay - ED20B065</a:t>
            </a:r>
            <a:endParaRPr lang="en-IN" sz="1600">
              <a:ea typeface="Calibri"/>
              <a:cs typeface="Calibri"/>
            </a:endParaRPr>
          </a:p>
          <a:p>
            <a:r>
              <a:rPr lang="en-IN" sz="1600"/>
              <a:t>Devansh - EE21B037</a:t>
            </a:r>
            <a:endParaRPr lang="en-IN" sz="1600">
              <a:cs typeface="Calibri"/>
            </a:endParaRPr>
          </a:p>
          <a:p>
            <a:r>
              <a:rPr lang="en-IN" sz="1600"/>
              <a:t>Navneet - EE21B094</a:t>
            </a:r>
            <a:endParaRPr lang="en-IN" sz="1600">
              <a:cs typeface="Calibri"/>
            </a:endParaRPr>
          </a:p>
          <a:p>
            <a:r>
              <a:rPr lang="en-IN" sz="1600"/>
              <a:t>Sujal - EE21B144</a:t>
            </a:r>
            <a:endParaRPr lang="en-IN" sz="16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2E09-9C28-FA88-B6F6-D58450EB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52" y="0"/>
            <a:ext cx="1646448" cy="107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389CF-3120-63A1-6FC7-989405B96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24" b="-962"/>
          <a:stretch/>
        </p:blipFill>
        <p:spPr>
          <a:xfrm>
            <a:off x="339365" y="177128"/>
            <a:ext cx="1168633" cy="10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574-A703-F684-026B-31558BBB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12" y="990"/>
            <a:ext cx="10515600" cy="950250"/>
          </a:xfrm>
        </p:spPr>
        <p:txBody>
          <a:bodyPr>
            <a:normAutofit/>
          </a:bodyPr>
          <a:lstStyle/>
          <a:p>
            <a:pPr algn="ctr"/>
            <a:r>
              <a:rPr lang="en-IN" sz="4000" b="1"/>
              <a:t>Approach</a:t>
            </a:r>
          </a:p>
        </p:txBody>
      </p: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EB7497F0-B5FD-02E2-6013-B4428CF2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75" y="1856563"/>
            <a:ext cx="3842990" cy="2733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04CEB-3D7B-1F80-03D7-1A52453D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6" y="1856563"/>
            <a:ext cx="3842990" cy="273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EFC21-4A6D-5F3E-E29B-CFA30907DF2D}"/>
              </a:ext>
            </a:extLst>
          </p:cNvPr>
          <p:cNvSpPr txBox="1"/>
          <p:nvPr/>
        </p:nvSpPr>
        <p:spPr>
          <a:xfrm>
            <a:off x="922216" y="951241"/>
            <a:ext cx="33849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Pipeline 1: </a:t>
            </a:r>
          </a:p>
          <a:p>
            <a:r>
              <a:rPr lang="en-US" sz="2000" b="1">
                <a:ea typeface="Calibri"/>
                <a:cs typeface="Calibri"/>
              </a:rPr>
              <a:t>Mask Prediction -&gt; Denoising 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3160A-7123-C984-978A-67673B9200AA}"/>
              </a:ext>
            </a:extLst>
          </p:cNvPr>
          <p:cNvSpPr txBox="1"/>
          <p:nvPr/>
        </p:nvSpPr>
        <p:spPr>
          <a:xfrm>
            <a:off x="6724840" y="951240"/>
            <a:ext cx="53076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Pipeline 2:</a:t>
            </a:r>
          </a:p>
          <a:p>
            <a:r>
              <a:rPr lang="en-US" sz="2000" b="1">
                <a:ea typeface="Calibri"/>
                <a:cs typeface="Calibri"/>
              </a:rPr>
              <a:t>Mask aware fine-tuning (Custom loss functions) </a:t>
            </a:r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C9ED2-5713-B023-1956-88458B373D83}"/>
              </a:ext>
            </a:extLst>
          </p:cNvPr>
          <p:cNvSpPr txBox="1"/>
          <p:nvPr/>
        </p:nvSpPr>
        <p:spPr>
          <a:xfrm>
            <a:off x="1664256" y="4859467"/>
            <a:ext cx="8527312" cy="1429622"/>
          </a:xfrm>
          <a:prstGeom prst="flowChartProcess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err="1"/>
              <a:t>DnCNN</a:t>
            </a:r>
            <a:r>
              <a:rPr lang="en-IN" sz="2000"/>
              <a:t>, </a:t>
            </a:r>
            <a:r>
              <a:rPr lang="en-IN" sz="2000" b="1"/>
              <a:t>RIDNET</a:t>
            </a:r>
            <a:r>
              <a:rPr lang="en-IN" sz="2000"/>
              <a:t>: Subpar validation set PSNR values of 24-25 </a:t>
            </a:r>
            <a:r>
              <a:rPr lang="en-IN" sz="2000" err="1"/>
              <a:t>dB.</a:t>
            </a:r>
            <a:endParaRPr lang="en-IN" sz="200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err="1"/>
              <a:t>Restormers</a:t>
            </a:r>
            <a:r>
              <a:rPr lang="en-IN" sz="2000"/>
              <a:t>: Very complex and computationally expensive to train.</a:t>
            </a:r>
            <a:endParaRPr lang="en-IN" sz="2000">
              <a:ea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/>
              <a:t>Final Model: </a:t>
            </a:r>
            <a:r>
              <a:rPr lang="en-IN" sz="2000" b="1"/>
              <a:t>SADNET</a:t>
            </a:r>
            <a:r>
              <a:rPr lang="en-IN" sz="2000"/>
              <a:t>, a balance between complexity and computation.</a:t>
            </a:r>
            <a:endParaRPr lang="en-IN" sz="2000"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CB8718-7D36-83EF-B27E-9EBBC17D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0395"/>
              </p:ext>
            </p:extLst>
          </p:nvPr>
        </p:nvGraphicFramePr>
        <p:xfrm>
          <a:off x="1597062" y="4857347"/>
          <a:ext cx="8656324" cy="142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324">
                  <a:extLst>
                    <a:ext uri="{9D8B030D-6E8A-4147-A177-3AD203B41FA5}">
                      <a16:colId xmlns:a16="http://schemas.microsoft.com/office/drawing/2014/main" val="881922175"/>
                    </a:ext>
                  </a:extLst>
                </a:gridCol>
              </a:tblGrid>
              <a:tr h="14262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2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06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BF62-7AB7-EB97-EC91-291E736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/>
              <a:t>SADNet</a:t>
            </a:r>
            <a:r>
              <a:rPr lang="en-US" sz="4000"/>
              <a:t> - Spatial-Adaptive Denoising Network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B6B5-F292-C198-70B2-A5D588F4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8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/>
              <a:t> Multi-scale, spatially adaptive approach that captures noise patterns across different resolutions</a:t>
            </a:r>
            <a:endParaRPr lang="en-US"/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/>
              <a:t> Preserves fine textures and edges in denoised images through the </a:t>
            </a:r>
            <a:r>
              <a:rPr lang="en-US" sz="2000" b="1"/>
              <a:t>RSAB</a:t>
            </a:r>
            <a:r>
              <a:rPr lang="en-US" sz="2000"/>
              <a:t> block and offset learning</a:t>
            </a:r>
            <a:endParaRPr lang="en-US" altLang="en-US" sz="2000" b="1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/>
              <a:t> Benchmark model for </a:t>
            </a:r>
            <a:r>
              <a:rPr lang="en-US" altLang="en-US" sz="2000" b="1"/>
              <a:t>Kodak 24 </a:t>
            </a:r>
            <a:r>
              <a:rPr lang="en-US" altLang="en-US" sz="2000"/>
              <a:t>dataset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25459-1E7A-CF02-CF99-88A0261F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88" y="3232298"/>
            <a:ext cx="7403876" cy="315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597F1-F461-93A2-E6A1-1B74D46FA5D3}"/>
              </a:ext>
            </a:extLst>
          </p:cNvPr>
          <p:cNvSpPr txBox="1"/>
          <p:nvPr/>
        </p:nvSpPr>
        <p:spPr>
          <a:xfrm>
            <a:off x="4667693" y="6443330"/>
            <a:ext cx="32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Model Architecture</a:t>
            </a: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953E1-C93E-0C13-41D7-92E84F1E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93" y="442929"/>
            <a:ext cx="4864350" cy="3295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E43E2-2EE4-4695-B0DE-43A50BC4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3653457"/>
            <a:ext cx="4060207" cy="296558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DAAF01B-B606-D5D4-D2FC-E25110385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3748" y="4407556"/>
            <a:ext cx="6569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Context Block</a:t>
            </a:r>
            <a:r>
              <a:rPr lang="en-US" altLang="en-US" sz="2000" b="1"/>
              <a:t>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Uses dilated convolutions (instead of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</a:rPr>
              <a:t>downsampling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) to capture multi-scale features without losing structural details.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CE220-F618-B854-5537-FA17D582E4DE}"/>
              </a:ext>
            </a:extLst>
          </p:cNvPr>
          <p:cNvSpPr txBox="1"/>
          <p:nvPr/>
        </p:nvSpPr>
        <p:spPr>
          <a:xfrm>
            <a:off x="606056" y="290345"/>
            <a:ext cx="6191737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/>
              <a:t>Residual Spatial-Adaptive Blocks (RSABs):</a:t>
            </a:r>
          </a:p>
          <a:p>
            <a:pPr>
              <a:lnSpc>
                <a:spcPct val="150000"/>
              </a:lnSpc>
            </a:pPr>
            <a:r>
              <a:rPr lang="en-IN" sz="2000"/>
              <a:t>Incorporating deformable convolutions to adapt to spatial textures and edges, reducing over-smoothing</a:t>
            </a:r>
            <a:endParaRPr lang="en-IN" sz="2000" b="1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IN" sz="2000"/>
          </a:p>
          <a:p>
            <a:pPr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Offset Transfer Mechanism: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Transfers offsets from coarse to fine scales, improving alignment of feature locations across resolutions.</a:t>
            </a:r>
            <a:endParaRPr lang="en-US" altLang="en-US" sz="2000" b="0" i="0" u="none" strike="noStrike" cap="none" normalizeH="0" baseline="0">
              <a:ln>
                <a:noFill/>
              </a:ln>
              <a:effectLst/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4A17F-AEA1-9663-1FEA-58060C76A3C4}"/>
              </a:ext>
            </a:extLst>
          </p:cNvPr>
          <p:cNvSpPr txBox="1"/>
          <p:nvPr/>
        </p:nvSpPr>
        <p:spPr>
          <a:xfrm>
            <a:off x="8112642" y="3738748"/>
            <a:ext cx="226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/>
              <a:t>RSAB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1DBD1-94A4-9E62-7832-F45FA3ACA96F}"/>
              </a:ext>
            </a:extLst>
          </p:cNvPr>
          <p:cNvSpPr txBox="1"/>
          <p:nvPr/>
        </p:nvSpPr>
        <p:spPr>
          <a:xfrm>
            <a:off x="1886564" y="6487490"/>
            <a:ext cx="169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Context Block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21661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F9D8-5E1A-45B3-9CE4-A023703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/>
              <a:t>Training</a:t>
            </a:r>
            <a:endParaRPr lang="en-US" sz="4000" b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06B703-201E-774B-C33A-FCC096CA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4" y="1533550"/>
            <a:ext cx="10494819" cy="49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56" y="-4669"/>
            <a:ext cx="5633412" cy="928765"/>
          </a:xfrm>
        </p:spPr>
        <p:txBody>
          <a:bodyPr/>
          <a:lstStyle/>
          <a:p>
            <a:pPr algn="ctr"/>
            <a:r>
              <a:rPr lang="en-GB" b="1"/>
              <a:t>Qualitative Evaluation</a:t>
            </a:r>
            <a:r>
              <a:rPr lang="en-GB"/>
              <a:t> 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806EE-D2DA-345C-889B-49455AB48D2D}"/>
              </a:ext>
            </a:extLst>
          </p:cNvPr>
          <p:cNvSpPr txBox="1"/>
          <p:nvPr/>
        </p:nvSpPr>
        <p:spPr>
          <a:xfrm>
            <a:off x="157666" y="1686362"/>
            <a:ext cx="1405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Training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C9C7E-747B-A37B-D308-CA7359F38CBF}"/>
              </a:ext>
            </a:extLst>
          </p:cNvPr>
          <p:cNvSpPr txBox="1"/>
          <p:nvPr/>
        </p:nvSpPr>
        <p:spPr>
          <a:xfrm>
            <a:off x="157666" y="4415145"/>
            <a:ext cx="1405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Testing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EF1CC-EB9E-ACE8-CD05-3FCAA324CDAE}"/>
              </a:ext>
            </a:extLst>
          </p:cNvPr>
          <p:cNvSpPr txBox="1"/>
          <p:nvPr/>
        </p:nvSpPr>
        <p:spPr>
          <a:xfrm>
            <a:off x="2855558" y="6484902"/>
            <a:ext cx="1405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Degraded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AF2BF-7B18-3318-C07B-EED1DEB49EAE}"/>
              </a:ext>
            </a:extLst>
          </p:cNvPr>
          <p:cNvSpPr txBox="1"/>
          <p:nvPr/>
        </p:nvSpPr>
        <p:spPr>
          <a:xfrm>
            <a:off x="6191882" y="6484901"/>
            <a:ext cx="1683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Reconstructed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B5FF8-05D5-C4E7-44EE-95063965B516}"/>
              </a:ext>
            </a:extLst>
          </p:cNvPr>
          <p:cNvSpPr txBox="1"/>
          <p:nvPr/>
        </p:nvSpPr>
        <p:spPr>
          <a:xfrm>
            <a:off x="9888612" y="6443712"/>
            <a:ext cx="1694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Ground Truth</a:t>
            </a:r>
            <a:endParaRPr lang="en-US"/>
          </a:p>
          <a:p>
            <a:endParaRPr lang="en-GB"/>
          </a:p>
        </p:txBody>
      </p:sp>
      <p:pic>
        <p:nvPicPr>
          <p:cNvPr id="3" name="Picture 2" descr="A close up of a door&#10;&#10;Description automatically generated">
            <a:extLst>
              <a:ext uri="{FF2B5EF4-FFF2-40B4-BE49-F238E27FC236}">
                <a16:creationId xmlns:a16="http://schemas.microsoft.com/office/drawing/2014/main" id="{58E3F84F-8700-ED40-3CDE-35D57663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10" y="715699"/>
            <a:ext cx="10293047" cy="2971268"/>
          </a:xfrm>
          <a:prstGeom prst="rect">
            <a:avLst/>
          </a:prstGeom>
        </p:spPr>
      </p:pic>
      <p:pic>
        <p:nvPicPr>
          <p:cNvPr id="4" name="Picture 3" descr="A black object on a brown surface&#10;&#10;Description automatically generated">
            <a:extLst>
              <a:ext uri="{FF2B5EF4-FFF2-40B4-BE49-F238E27FC236}">
                <a16:creationId xmlns:a16="http://schemas.microsoft.com/office/drawing/2014/main" id="{8415685E-09A4-5332-1B25-416654686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10" y="3696706"/>
            <a:ext cx="10293047" cy="26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B5FB-E189-AFA2-40A5-54839451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730" y="-4669"/>
            <a:ext cx="6223747" cy="1347974"/>
          </a:xfrm>
        </p:spPr>
        <p:txBody>
          <a:bodyPr>
            <a:normAutofit/>
          </a:bodyPr>
          <a:lstStyle/>
          <a:p>
            <a:pPr algn="ctr"/>
            <a:r>
              <a:rPr lang="en-GB" sz="4000" b="1"/>
              <a:t>Quantitative Results : Testing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7F874B-BD1E-35B2-40CA-A71EF609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98" y="1130861"/>
            <a:ext cx="5222552" cy="2676558"/>
          </a:xfr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600BE135-A608-AB9F-94EF-F78142BB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4" y="1142999"/>
            <a:ext cx="5241635" cy="2667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2BEAE-ED6A-8959-CEC2-ECDFEAD8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6" y="3809999"/>
            <a:ext cx="5208018" cy="2655795"/>
          </a:xfrm>
          <a:prstGeom prst="rect">
            <a:avLst/>
          </a:prstGeom>
        </p:spPr>
      </p:pic>
      <p:pic>
        <p:nvPicPr>
          <p:cNvPr id="10" name="Picture 9" descr="A graph of different types of objects&#10;&#10;Description automatically generated">
            <a:extLst>
              <a:ext uri="{FF2B5EF4-FFF2-40B4-BE49-F238E27FC236}">
                <a16:creationId xmlns:a16="http://schemas.microsoft.com/office/drawing/2014/main" id="{DF8B50A2-20ED-1ED5-8396-B208F9EDE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664" y="3809998"/>
            <a:ext cx="5241635" cy="26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3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B5FB-E189-AFA2-40A5-54839451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59" y="-4669"/>
            <a:ext cx="4845424" cy="964407"/>
          </a:xfrm>
        </p:spPr>
        <p:txBody>
          <a:bodyPr>
            <a:normAutofit/>
          </a:bodyPr>
          <a:lstStyle/>
          <a:p>
            <a:pPr algn="ctr"/>
            <a:r>
              <a:rPr lang="en-GB" sz="4000" b="1"/>
              <a:t>Quantitative Results</a:t>
            </a:r>
            <a:endParaRPr lang="en-US" sz="4000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ACEE74-2EC7-2CF6-134E-8A3734578440}"/>
              </a:ext>
            </a:extLst>
          </p:cNvPr>
          <p:cNvSpPr txBox="1">
            <a:spLocks/>
          </p:cNvSpPr>
          <p:nvPr/>
        </p:nvSpPr>
        <p:spPr>
          <a:xfrm>
            <a:off x="7702641" y="3251"/>
            <a:ext cx="3514948" cy="95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/>
              <a:t>Ablation Study</a:t>
            </a:r>
            <a:endParaRPr lang="en-US" sz="4000" b="1">
              <a:cs typeface="Calibri Light" panose="020F0302020204030204"/>
            </a:endParaRPr>
          </a:p>
        </p:txBody>
      </p:sp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B24717D0-AE1E-8DD6-E534-FA1DC5FC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18" y="3832391"/>
            <a:ext cx="5476494" cy="2852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AF2E3-3773-37F3-CC18-504A99BA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79" y="934792"/>
            <a:ext cx="5396634" cy="28523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CA3C39-1A94-F7B3-B581-B71E324EEC1C}"/>
              </a:ext>
            </a:extLst>
          </p:cNvPr>
          <p:cNvCxnSpPr/>
          <p:nvPr/>
        </p:nvCxnSpPr>
        <p:spPr>
          <a:xfrm>
            <a:off x="6156626" y="659341"/>
            <a:ext cx="7259" cy="557106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0D0F1A-99FB-6B38-6EC1-7567923761D0}"/>
              </a:ext>
            </a:extLst>
          </p:cNvPr>
          <p:cNvGraphicFramePr>
            <a:graphicFrameLocks noGrp="1"/>
          </p:cNvGraphicFramePr>
          <p:nvPr/>
        </p:nvGraphicFramePr>
        <p:xfrm>
          <a:off x="150037" y="1162287"/>
          <a:ext cx="5375229" cy="20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43">
                  <a:extLst>
                    <a:ext uri="{9D8B030D-6E8A-4147-A177-3AD203B41FA5}">
                      <a16:colId xmlns:a16="http://schemas.microsoft.com/office/drawing/2014/main" val="2815409927"/>
                    </a:ext>
                  </a:extLst>
                </a:gridCol>
                <a:gridCol w="1791743">
                  <a:extLst>
                    <a:ext uri="{9D8B030D-6E8A-4147-A177-3AD203B41FA5}">
                      <a16:colId xmlns:a16="http://schemas.microsoft.com/office/drawing/2014/main" val="2539321534"/>
                    </a:ext>
                  </a:extLst>
                </a:gridCol>
                <a:gridCol w="1791743">
                  <a:extLst>
                    <a:ext uri="{9D8B030D-6E8A-4147-A177-3AD203B41FA5}">
                      <a16:colId xmlns:a16="http://schemas.microsoft.com/office/drawing/2014/main" val="2297357221"/>
                    </a:ext>
                  </a:extLst>
                </a:gridCol>
              </a:tblGrid>
              <a:tr h="96966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Condition              (TRAINING)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Average</a:t>
                      </a:r>
                    </a:p>
                    <a:p>
                      <a:pPr algn="ctr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PSNR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Average</a:t>
                      </a:r>
                    </a:p>
                    <a:p>
                      <a:pPr algn="ctr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SSIM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765574"/>
                  </a:ext>
                </a:extLst>
              </a:tr>
              <a:tr h="56179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Without Defect​</a:t>
                      </a:r>
                      <a:endParaRPr lang="en-GB" b="1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30.0076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0.8212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688"/>
                  </a:ext>
                </a:extLst>
              </a:tr>
              <a:tr h="56179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Defect​</a:t>
                      </a:r>
                      <a:endParaRPr lang="en-GB" b="1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25.5591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0.9892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742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8AF928-4FA6-C550-148D-A153B497CB64}"/>
              </a:ext>
            </a:extLst>
          </p:cNvPr>
          <p:cNvGraphicFramePr>
            <a:graphicFrameLocks noGrp="1"/>
          </p:cNvGraphicFramePr>
          <p:nvPr/>
        </p:nvGraphicFramePr>
        <p:xfrm>
          <a:off x="150037" y="4026392"/>
          <a:ext cx="5375229" cy="209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743">
                  <a:extLst>
                    <a:ext uri="{9D8B030D-6E8A-4147-A177-3AD203B41FA5}">
                      <a16:colId xmlns:a16="http://schemas.microsoft.com/office/drawing/2014/main" val="2815409927"/>
                    </a:ext>
                  </a:extLst>
                </a:gridCol>
                <a:gridCol w="1791743">
                  <a:extLst>
                    <a:ext uri="{9D8B030D-6E8A-4147-A177-3AD203B41FA5}">
                      <a16:colId xmlns:a16="http://schemas.microsoft.com/office/drawing/2014/main" val="2539321534"/>
                    </a:ext>
                  </a:extLst>
                </a:gridCol>
                <a:gridCol w="1791743">
                  <a:extLst>
                    <a:ext uri="{9D8B030D-6E8A-4147-A177-3AD203B41FA5}">
                      <a16:colId xmlns:a16="http://schemas.microsoft.com/office/drawing/2014/main" val="2297357221"/>
                    </a:ext>
                  </a:extLst>
                </a:gridCol>
              </a:tblGrid>
              <a:tr h="9696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Condition (TESTING)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Average PSNR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Average SSIM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GB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765574"/>
                  </a:ext>
                </a:extLst>
              </a:tr>
              <a:tr h="5617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Defect​</a:t>
                      </a:r>
                      <a:endParaRPr lang="en-GB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29.6485​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0.9294​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34688"/>
                  </a:ext>
                </a:extLst>
              </a:tr>
              <a:tr h="5617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Defect​</a:t>
                      </a:r>
                      <a:endParaRPr lang="en-GB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25.2784​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0.9953​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74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8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F9D8-5E1A-45B3-9CE4-A023703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/>
              <a:t>Conclusion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C00C-27E4-3AA0-CB7F-C937F698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>
                <a:ea typeface="+mn-lt"/>
                <a:cs typeface="+mn-lt"/>
              </a:rPr>
              <a:t>This solution involved using the </a:t>
            </a:r>
            <a:r>
              <a:rPr lang="en-GB" sz="2000" err="1">
                <a:ea typeface="+mn-lt"/>
                <a:cs typeface="+mn-lt"/>
              </a:rPr>
              <a:t>SADNet</a:t>
            </a:r>
            <a:r>
              <a:rPr lang="en-GB" sz="2000">
                <a:ea typeface="+mn-lt"/>
                <a:cs typeface="+mn-lt"/>
              </a:rPr>
              <a:t>, a former state-of-the-art architecture, to solve the problem of reconstructing degraded images with preserving the critical defects of interests</a:t>
            </a:r>
            <a:endParaRPr lang="en-US" sz="20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000" err="1">
                <a:ea typeface="+mn-lt"/>
                <a:cs typeface="+mn-lt"/>
              </a:rPr>
              <a:t>SADNet</a:t>
            </a:r>
            <a:r>
              <a:rPr lang="en-GB" sz="2000">
                <a:ea typeface="+mn-lt"/>
                <a:cs typeface="+mn-lt"/>
              </a:rPr>
              <a:t> gave us the best result given computational limitations</a:t>
            </a:r>
          </a:p>
          <a:p>
            <a:pPr>
              <a:lnSpc>
                <a:spcPct val="150000"/>
              </a:lnSpc>
            </a:pPr>
            <a:r>
              <a:rPr lang="en-GB" sz="2000" b="1">
                <a:ea typeface="+mn-lt"/>
                <a:cs typeface="+mn-lt"/>
              </a:rPr>
              <a:t>Future works</a:t>
            </a:r>
            <a:r>
              <a:rPr lang="en-GB" sz="2000">
                <a:ea typeface="+mn-lt"/>
                <a:cs typeface="+mn-lt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Utilizing the </a:t>
            </a:r>
            <a:r>
              <a:rPr lang="en-GB" sz="2000" b="1" err="1">
                <a:ea typeface="+mn-lt"/>
                <a:cs typeface="+mn-lt"/>
              </a:rPr>
              <a:t>Restormer</a:t>
            </a:r>
            <a:r>
              <a:rPr lang="en-GB" sz="2000">
                <a:ea typeface="+mn-lt"/>
                <a:cs typeface="+mn-lt"/>
              </a:rPr>
              <a:t>, current state-of-the-art architecture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Training on higher resolution images (1024 x 1024)</a:t>
            </a:r>
          </a:p>
          <a:p>
            <a:pPr lvl="1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GB" sz="2000">
                <a:ea typeface="+mn-lt"/>
                <a:cs typeface="+mn-lt"/>
              </a:rPr>
              <a:t>Experimenting with diverse loss functions to include the SSIM metric also</a:t>
            </a:r>
          </a:p>
        </p:txBody>
      </p:sp>
    </p:spTree>
    <p:extLst>
      <p:ext uri="{BB962C8B-B14F-4D97-AF65-F5344CB8AC3E}">
        <p14:creationId xmlns:p14="http://schemas.microsoft.com/office/powerpoint/2010/main" val="189694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Image Restoration Using SADNet</vt:lpstr>
      <vt:lpstr>Approach</vt:lpstr>
      <vt:lpstr>SADNet - Spatial-Adaptive Denoising Network</vt:lpstr>
      <vt:lpstr>PowerPoint Presentation</vt:lpstr>
      <vt:lpstr>Training</vt:lpstr>
      <vt:lpstr>Qualitative Evaluation </vt:lpstr>
      <vt:lpstr>Quantitative Results : Testing</vt:lpstr>
      <vt:lpstr>Quantitative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 Aggarwal</dc:creator>
  <cp:revision>4</cp:revision>
  <dcterms:created xsi:type="dcterms:W3CDTF">2024-11-07T16:53:14Z</dcterms:created>
  <dcterms:modified xsi:type="dcterms:W3CDTF">2024-11-08T07:20:29Z</dcterms:modified>
</cp:coreProperties>
</file>