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
      <p:font typeface="Nunito"/>
      <p:regular r:id="rId40"/>
      <p:bold r:id="rId41"/>
      <p:italic r:id="rId42"/>
      <p:boldItalic r:id="rId43"/>
    </p:embeddedFont>
    <p:embeddedFont>
      <p:font typeface="Lato"/>
      <p:regular r:id="rId44"/>
      <p:bold r:id="rId45"/>
      <p:italic r:id="rId46"/>
      <p:boldItalic r:id="rId47"/>
    </p:embeddedFont>
    <p:embeddedFont>
      <p:font typeface="Oswald"/>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42" Type="http://schemas.openxmlformats.org/officeDocument/2006/relationships/font" Target="fonts/Nunito-italic.fntdata"/><Relationship Id="rId41" Type="http://schemas.openxmlformats.org/officeDocument/2006/relationships/font" Target="fonts/Nunito-bold.fntdata"/><Relationship Id="rId44" Type="http://schemas.openxmlformats.org/officeDocument/2006/relationships/font" Target="fonts/Lato-regular.fntdata"/><Relationship Id="rId43" Type="http://schemas.openxmlformats.org/officeDocument/2006/relationships/font" Target="fonts/Nunito-boldItalic.fntdata"/><Relationship Id="rId46" Type="http://schemas.openxmlformats.org/officeDocument/2006/relationships/font" Target="fonts/Lato-italic.fntdata"/><Relationship Id="rId45"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swald-regular.fntdata"/><Relationship Id="rId47" Type="http://schemas.openxmlformats.org/officeDocument/2006/relationships/font" Target="fonts/Lato-boldItalic.fntdata"/><Relationship Id="rId49"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oboto-bold.fntdata"/><Relationship Id="rId36" Type="http://schemas.openxmlformats.org/officeDocument/2006/relationships/font" Target="fonts/Roboto-regular.fntdata"/><Relationship Id="rId39" Type="http://schemas.openxmlformats.org/officeDocument/2006/relationships/font" Target="fonts/Roboto-boldItalic.fntdata"/><Relationship Id="rId38" Type="http://schemas.openxmlformats.org/officeDocument/2006/relationships/font" Target="fonts/Roboto-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d6047c3d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d6047c3d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45397d0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45397d0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d6047c3d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d6047c3d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47690bbf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47690bbf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47690bbf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47690bbf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d6047c3d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d6047c3d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0669af76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0669af76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47690bbf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47690bbf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d47690bbf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d47690bbf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47690bbf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d47690bbf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2df524e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2df524e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d0669af76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d0669af76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cd6047c3d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cd6047c3d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7b40e73a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b40e73a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7b40e73a3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b40e73a3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7b40e73a3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b40e73a3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cd6047c3d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cd6047c3d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45397d03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d45397d03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47690bbf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47690bbf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d47690bbf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d47690bbf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47690bbf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d47690bbf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f80e6a1df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f80e6a1df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cf80e6a1df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cf80e6a1df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f80e6a1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f80e6a1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47690bb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47690bb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f80e6a1df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f80e6a1df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0a4642ac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0a4642ac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47690bbf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47690bbf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f80e6a1df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f80e6a1df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5.jpg"/><Relationship Id="rId4"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s://doc.qt.io/qt-5/qtwebengine-overview.html#qt-webengine-widgets-module" TargetMode="External"/><Relationship Id="rId4" Type="http://schemas.openxmlformats.org/officeDocument/2006/relationships/hyperlink" Target="https://doc.qt.io/qt-5/qtwebengine-overview.html#qt-webengine-widgets-modul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nvSpPr>
        <p:spPr>
          <a:xfrm>
            <a:off x="552425" y="2990950"/>
            <a:ext cx="4093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 </a:t>
            </a:r>
            <a:r>
              <a:rPr b="1" i="1" lang="en">
                <a:latin typeface="Calibri"/>
                <a:ea typeface="Calibri"/>
                <a:cs typeface="Calibri"/>
                <a:sym typeface="Calibri"/>
              </a:rPr>
              <a:t> By:-</a:t>
            </a:r>
            <a:endParaRPr b="1" i="1">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
                <a:latin typeface="Calibri"/>
                <a:ea typeface="Calibri"/>
                <a:cs typeface="Calibri"/>
                <a:sym typeface="Calibri"/>
              </a:rPr>
              <a:t>SUJAL JOSHI              (COMPSEB1405)</a:t>
            </a:r>
            <a:endParaRPr b="1">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
                <a:latin typeface="Calibri"/>
                <a:ea typeface="Calibri"/>
                <a:cs typeface="Calibri"/>
                <a:sym typeface="Calibri"/>
              </a:rPr>
              <a:t> AKSHAY WAGH        (</a:t>
            </a:r>
            <a:r>
              <a:rPr b="1" lang="en">
                <a:latin typeface="Calibri"/>
                <a:ea typeface="Calibri"/>
                <a:cs typeface="Calibri"/>
                <a:sym typeface="Calibri"/>
              </a:rPr>
              <a:t>COMPSEB1325)</a:t>
            </a:r>
            <a:endParaRPr b="1">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
                <a:latin typeface="Calibri"/>
                <a:ea typeface="Calibri"/>
                <a:cs typeface="Calibri"/>
                <a:sym typeface="Calibri"/>
              </a:rPr>
              <a:t>PUSHPAK VEER         (</a:t>
            </a:r>
            <a:r>
              <a:rPr b="1" lang="en">
                <a:latin typeface="Calibri"/>
                <a:ea typeface="Calibri"/>
                <a:cs typeface="Calibri"/>
                <a:sym typeface="Calibri"/>
              </a:rPr>
              <a:t>COMPSEB1402) </a:t>
            </a:r>
            <a:endParaRPr b="1">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
                <a:latin typeface="Calibri"/>
                <a:ea typeface="Calibri"/>
                <a:cs typeface="Calibri"/>
                <a:sym typeface="Calibri"/>
              </a:rPr>
              <a:t>TEJAS THORAT           (</a:t>
            </a:r>
            <a:r>
              <a:rPr b="1" lang="en">
                <a:latin typeface="Calibri"/>
                <a:ea typeface="Calibri"/>
                <a:cs typeface="Calibri"/>
                <a:sym typeface="Calibri"/>
              </a:rPr>
              <a:t>COMPSEB1309)</a:t>
            </a:r>
            <a:endParaRPr b="1">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
                <a:latin typeface="Calibri"/>
                <a:ea typeface="Calibri"/>
                <a:cs typeface="Calibri"/>
                <a:sym typeface="Calibri"/>
              </a:rPr>
              <a:t>SARANG PHALAK      (</a:t>
            </a:r>
            <a:r>
              <a:rPr b="1" lang="en">
                <a:latin typeface="Calibri"/>
                <a:ea typeface="Calibri"/>
                <a:cs typeface="Calibri"/>
                <a:sym typeface="Calibri"/>
              </a:rPr>
              <a:t>COMPSEB1364)</a:t>
            </a:r>
            <a:endParaRPr b="1">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
                <a:latin typeface="Calibri"/>
                <a:ea typeface="Calibri"/>
                <a:cs typeface="Calibri"/>
                <a:sym typeface="Calibri"/>
              </a:rPr>
              <a:t>SUBHOD JADHAV      (</a:t>
            </a:r>
            <a:r>
              <a:rPr b="1" lang="en">
                <a:latin typeface="Calibri"/>
                <a:ea typeface="Calibri"/>
                <a:cs typeface="Calibri"/>
                <a:sym typeface="Calibri"/>
              </a:rPr>
              <a:t>COMPSEB1332)</a:t>
            </a:r>
            <a:endParaRPr b="1">
              <a:latin typeface="Calibri"/>
              <a:ea typeface="Calibri"/>
              <a:cs typeface="Calibri"/>
              <a:sym typeface="Calibri"/>
            </a:endParaRPr>
          </a:p>
        </p:txBody>
      </p:sp>
      <p:pic>
        <p:nvPicPr>
          <p:cNvPr id="129" name="Google Shape;129;p13"/>
          <p:cNvPicPr preferRelativeResize="0"/>
          <p:nvPr/>
        </p:nvPicPr>
        <p:blipFill>
          <a:blip r:embed="rId3">
            <a:alphaModFix/>
          </a:blip>
          <a:stretch>
            <a:fillRect/>
          </a:stretch>
        </p:blipFill>
        <p:spPr>
          <a:xfrm>
            <a:off x="237050" y="235075"/>
            <a:ext cx="1600825" cy="1325850"/>
          </a:xfrm>
          <a:prstGeom prst="rect">
            <a:avLst/>
          </a:prstGeom>
          <a:noFill/>
          <a:ln>
            <a:noFill/>
          </a:ln>
        </p:spPr>
      </p:pic>
      <p:sp>
        <p:nvSpPr>
          <p:cNvPr id="130" name="Google Shape;130;p13"/>
          <p:cNvSpPr txBox="1"/>
          <p:nvPr>
            <p:ph idx="1" type="body"/>
          </p:nvPr>
        </p:nvSpPr>
        <p:spPr>
          <a:xfrm>
            <a:off x="1837875" y="235075"/>
            <a:ext cx="7076400" cy="874500"/>
          </a:xfrm>
          <a:prstGeom prst="rect">
            <a:avLst/>
          </a:prstGeom>
        </p:spPr>
        <p:txBody>
          <a:bodyPr anchorCtr="0" anchor="b" bIns="91425" lIns="91425" spcFirstLastPara="1" rIns="91425" wrap="square" tIns="91425">
            <a:normAutofit fontScale="62500" lnSpcReduction="20000"/>
          </a:bodyPr>
          <a:lstStyle/>
          <a:p>
            <a:pPr indent="0" lvl="0" marL="0" rtl="0" algn="l">
              <a:spcBef>
                <a:spcPts val="0"/>
              </a:spcBef>
              <a:spcAft>
                <a:spcPts val="0"/>
              </a:spcAft>
              <a:buNone/>
            </a:pPr>
            <a:r>
              <a:rPr b="1" lang="en" sz="4224"/>
              <a:t>D.Y. Patil College of Engineering, Akurdi, Pune</a:t>
            </a:r>
            <a:endParaRPr b="1" sz="4224"/>
          </a:p>
          <a:p>
            <a:pPr indent="0" lvl="0" marL="0" rtl="0" algn="l">
              <a:spcBef>
                <a:spcPts val="0"/>
              </a:spcBef>
              <a:spcAft>
                <a:spcPts val="0"/>
              </a:spcAft>
              <a:buNone/>
            </a:pPr>
            <a:r>
              <a:t/>
            </a:r>
            <a:endParaRPr b="1" sz="2308"/>
          </a:p>
          <a:p>
            <a:pPr indent="0" lvl="0" marL="0" rtl="0" algn="l">
              <a:spcBef>
                <a:spcPts val="0"/>
              </a:spcBef>
              <a:spcAft>
                <a:spcPts val="0"/>
              </a:spcAft>
              <a:buNone/>
            </a:pPr>
            <a:r>
              <a:rPr b="1" i="1" lang="en" sz="1408"/>
              <a:t>                 </a:t>
            </a:r>
            <a:r>
              <a:rPr b="1" i="1" lang="en" sz="2208"/>
              <a:t>                  </a:t>
            </a:r>
            <a:r>
              <a:rPr b="1" i="1" lang="en" sz="2208"/>
              <a:t>DEPARTMENT OF COMPUTER ENGINEERING</a:t>
            </a:r>
            <a:endParaRPr b="1" i="1" sz="2208"/>
          </a:p>
        </p:txBody>
      </p:sp>
      <p:sp>
        <p:nvSpPr>
          <p:cNvPr id="131" name="Google Shape;131;p13"/>
          <p:cNvSpPr txBox="1"/>
          <p:nvPr/>
        </p:nvSpPr>
        <p:spPr>
          <a:xfrm>
            <a:off x="2463600" y="1429300"/>
            <a:ext cx="55572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Calibri"/>
                <a:ea typeface="Calibri"/>
                <a:cs typeface="Calibri"/>
                <a:sym typeface="Calibri"/>
              </a:rPr>
              <a:t>PBL PROJECT:-  BROWSER</a:t>
            </a:r>
            <a:endParaRPr b="1" sz="2500">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a:t>
            </a:r>
            <a:endParaRPr>
              <a:latin typeface="Calibri"/>
              <a:ea typeface="Calibri"/>
              <a:cs typeface="Calibri"/>
              <a:sym typeface="Calibri"/>
            </a:endParaRPr>
          </a:p>
        </p:txBody>
      </p:sp>
      <p:sp>
        <p:nvSpPr>
          <p:cNvPr id="132" name="Google Shape;132;p13"/>
          <p:cNvSpPr txBox="1"/>
          <p:nvPr/>
        </p:nvSpPr>
        <p:spPr>
          <a:xfrm>
            <a:off x="552425" y="2470763"/>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GROUP: B6</a:t>
            </a:r>
            <a:endParaRPr b="1">
              <a:latin typeface="Calibri"/>
              <a:ea typeface="Calibri"/>
              <a:cs typeface="Calibri"/>
              <a:sym typeface="Calibri"/>
            </a:endParaRPr>
          </a:p>
        </p:txBody>
      </p:sp>
      <p:sp>
        <p:nvSpPr>
          <p:cNvPr id="133" name="Google Shape;133;p13"/>
          <p:cNvSpPr txBox="1"/>
          <p:nvPr/>
        </p:nvSpPr>
        <p:spPr>
          <a:xfrm>
            <a:off x="5968625" y="4494675"/>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Guided by:-Mrs. Dhanshree Phalke</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Module-1</a:t>
            </a:r>
            <a:endParaRPr/>
          </a:p>
        </p:txBody>
      </p:sp>
      <p:sp>
        <p:nvSpPr>
          <p:cNvPr id="186" name="Google Shape;186;p22"/>
          <p:cNvSpPr txBox="1"/>
          <p:nvPr/>
        </p:nvSpPr>
        <p:spPr>
          <a:xfrm>
            <a:off x="2686350" y="1980375"/>
            <a:ext cx="5280900" cy="11544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rgbClr val="0C343D"/>
              </a:buClr>
              <a:buSzPts val="2100"/>
              <a:buFont typeface="Calibri"/>
              <a:buChar char="●"/>
            </a:pPr>
            <a:r>
              <a:rPr b="1" i="1" lang="en" sz="2100">
                <a:solidFill>
                  <a:srgbClr val="0C343D"/>
                </a:solidFill>
                <a:latin typeface="Calibri"/>
                <a:ea typeface="Calibri"/>
                <a:cs typeface="Calibri"/>
                <a:sym typeface="Calibri"/>
              </a:rPr>
              <a:t>Created Browser View</a:t>
            </a:r>
            <a:endParaRPr b="1" i="1" sz="2100">
              <a:solidFill>
                <a:srgbClr val="0C343D"/>
              </a:solidFill>
              <a:latin typeface="Calibri"/>
              <a:ea typeface="Calibri"/>
              <a:cs typeface="Calibri"/>
              <a:sym typeface="Calibri"/>
            </a:endParaRPr>
          </a:p>
          <a:p>
            <a:pPr indent="-361950" lvl="0" marL="457200" rtl="0" algn="l">
              <a:spcBef>
                <a:spcPts val="0"/>
              </a:spcBef>
              <a:spcAft>
                <a:spcPts val="0"/>
              </a:spcAft>
              <a:buClr>
                <a:srgbClr val="0C343D"/>
              </a:buClr>
              <a:buSzPts val="2100"/>
              <a:buFont typeface="Calibri"/>
              <a:buChar char="●"/>
            </a:pPr>
            <a:r>
              <a:rPr b="1" i="1" lang="en" sz="2100">
                <a:solidFill>
                  <a:srgbClr val="0C343D"/>
                </a:solidFill>
                <a:latin typeface="Calibri"/>
                <a:ea typeface="Calibri"/>
                <a:cs typeface="Calibri"/>
                <a:sym typeface="Calibri"/>
              </a:rPr>
              <a:t>Default search engine as Bing</a:t>
            </a:r>
            <a:endParaRPr b="1" i="1" sz="2100">
              <a:solidFill>
                <a:srgbClr val="0C343D"/>
              </a:solidFill>
              <a:latin typeface="Calibri"/>
              <a:ea typeface="Calibri"/>
              <a:cs typeface="Calibri"/>
              <a:sym typeface="Calibri"/>
            </a:endParaRPr>
          </a:p>
          <a:p>
            <a:pPr indent="-361950" lvl="0" marL="457200" rtl="0" algn="l">
              <a:spcBef>
                <a:spcPts val="0"/>
              </a:spcBef>
              <a:spcAft>
                <a:spcPts val="0"/>
              </a:spcAft>
              <a:buClr>
                <a:srgbClr val="0C343D"/>
              </a:buClr>
              <a:buSzPts val="2100"/>
              <a:buFont typeface="Calibri"/>
              <a:buChar char="●"/>
            </a:pPr>
            <a:r>
              <a:rPr b="1" i="1" lang="en" sz="2100">
                <a:solidFill>
                  <a:srgbClr val="0C343D"/>
                </a:solidFill>
                <a:latin typeface="Calibri"/>
                <a:ea typeface="Calibri"/>
                <a:cs typeface="Calibri"/>
                <a:sym typeface="Calibri"/>
              </a:rPr>
              <a:t>Navigation Tools </a:t>
            </a:r>
            <a:endParaRPr b="1" i="1" sz="2100">
              <a:solidFill>
                <a:srgbClr val="0C343D"/>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3"/>
          <p:cNvPicPr preferRelativeResize="0"/>
          <p:nvPr/>
        </p:nvPicPr>
        <p:blipFill>
          <a:blip r:embed="rId3">
            <a:alphaModFix/>
          </a:blip>
          <a:stretch>
            <a:fillRect/>
          </a:stretch>
        </p:blipFill>
        <p:spPr>
          <a:xfrm>
            <a:off x="289900" y="549500"/>
            <a:ext cx="8280602" cy="3338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Module-2</a:t>
            </a:r>
            <a:endParaRPr/>
          </a:p>
        </p:txBody>
      </p:sp>
      <p:sp>
        <p:nvSpPr>
          <p:cNvPr id="197" name="Google Shape;197;p24"/>
          <p:cNvSpPr txBox="1"/>
          <p:nvPr/>
        </p:nvSpPr>
        <p:spPr>
          <a:xfrm>
            <a:off x="1320250" y="1842875"/>
            <a:ext cx="52809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0C343D"/>
              </a:buClr>
              <a:buSzPts val="1600"/>
              <a:buFont typeface="Calibri"/>
              <a:buChar char="●"/>
            </a:pPr>
            <a:r>
              <a:rPr b="1" i="1" lang="en" sz="1600">
                <a:solidFill>
                  <a:srgbClr val="0C343D"/>
                </a:solidFill>
                <a:latin typeface="Calibri"/>
                <a:ea typeface="Calibri"/>
                <a:cs typeface="Calibri"/>
                <a:sym typeface="Calibri"/>
              </a:rPr>
              <a:t>Adding Functionality to Navbar tools</a:t>
            </a:r>
            <a:endParaRPr b="1" i="1" sz="1600">
              <a:solidFill>
                <a:srgbClr val="0C343D"/>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5"/>
          <p:cNvPicPr preferRelativeResize="0"/>
          <p:nvPr/>
        </p:nvPicPr>
        <p:blipFill>
          <a:blip r:embed="rId3">
            <a:alphaModFix/>
          </a:blip>
          <a:stretch>
            <a:fillRect/>
          </a:stretch>
        </p:blipFill>
        <p:spPr>
          <a:xfrm>
            <a:off x="1182900" y="152400"/>
            <a:ext cx="7086826" cy="4838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6"/>
          <p:cNvPicPr preferRelativeResize="0"/>
          <p:nvPr/>
        </p:nvPicPr>
        <p:blipFill>
          <a:blip r:embed="rId3">
            <a:alphaModFix/>
          </a:blip>
          <a:stretch>
            <a:fillRect/>
          </a:stretch>
        </p:blipFill>
        <p:spPr>
          <a:xfrm>
            <a:off x="1102950" y="141850"/>
            <a:ext cx="6966124" cy="4832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Module-3</a:t>
            </a:r>
            <a:endParaRPr/>
          </a:p>
        </p:txBody>
      </p:sp>
      <p:sp>
        <p:nvSpPr>
          <p:cNvPr id="213" name="Google Shape;213;p27"/>
          <p:cNvSpPr txBox="1"/>
          <p:nvPr/>
        </p:nvSpPr>
        <p:spPr>
          <a:xfrm>
            <a:off x="1931550" y="2374625"/>
            <a:ext cx="52809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800">
                <a:solidFill>
                  <a:srgbClr val="0C343D"/>
                </a:solidFill>
                <a:latin typeface="Calibri"/>
                <a:ea typeface="Calibri"/>
                <a:cs typeface="Calibri"/>
                <a:sym typeface="Calibri"/>
              </a:rPr>
              <a:t>Bookmark Tool</a:t>
            </a:r>
            <a:endParaRPr b="1" i="1" sz="1800">
              <a:solidFill>
                <a:srgbClr val="0C343D"/>
              </a:solidFill>
              <a:latin typeface="Calibri"/>
              <a:ea typeface="Calibri"/>
              <a:cs typeface="Calibri"/>
              <a:sym typeface="Calibri"/>
            </a:endParaRPr>
          </a:p>
          <a:p>
            <a:pPr indent="0" lvl="0" marL="0" rtl="0" algn="l">
              <a:spcBef>
                <a:spcPts val="0"/>
              </a:spcBef>
              <a:spcAft>
                <a:spcPts val="0"/>
              </a:spcAft>
              <a:buNone/>
            </a:pPr>
            <a:r>
              <a:rPr b="1" i="1" lang="en" sz="1800">
                <a:solidFill>
                  <a:srgbClr val="0C343D"/>
                </a:solidFill>
                <a:latin typeface="Calibri"/>
                <a:ea typeface="Calibri"/>
                <a:cs typeface="Calibri"/>
                <a:sym typeface="Calibri"/>
              </a:rPr>
              <a:t>             </a:t>
            </a:r>
            <a:r>
              <a:rPr b="1" i="1" lang="en">
                <a:solidFill>
                  <a:srgbClr val="0C343D"/>
                </a:solidFill>
                <a:latin typeface="Calibri"/>
                <a:ea typeface="Calibri"/>
                <a:cs typeface="Calibri"/>
                <a:sym typeface="Calibri"/>
              </a:rPr>
              <a:t>Bookmark your favourite tabs using this tool.</a:t>
            </a:r>
            <a:endParaRPr b="1" i="1">
              <a:solidFill>
                <a:srgbClr val="0C343D"/>
              </a:solidFill>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28"/>
          <p:cNvPicPr preferRelativeResize="0"/>
          <p:nvPr/>
        </p:nvPicPr>
        <p:blipFill>
          <a:blip r:embed="rId3">
            <a:alphaModFix/>
          </a:blip>
          <a:stretch>
            <a:fillRect/>
          </a:stretch>
        </p:blipFill>
        <p:spPr>
          <a:xfrm>
            <a:off x="67925" y="1383550"/>
            <a:ext cx="8839201" cy="1806025"/>
          </a:xfrm>
          <a:prstGeom prst="rect">
            <a:avLst/>
          </a:prstGeom>
          <a:noFill/>
          <a:ln>
            <a:noFill/>
          </a:ln>
        </p:spPr>
      </p:pic>
      <p:sp>
        <p:nvSpPr>
          <p:cNvPr id="219" name="Google Shape;219;p28"/>
          <p:cNvSpPr/>
          <p:nvPr/>
        </p:nvSpPr>
        <p:spPr>
          <a:xfrm>
            <a:off x="792125" y="3052300"/>
            <a:ext cx="158400" cy="1182900"/>
          </a:xfrm>
          <a:prstGeom prst="upArrow">
            <a:avLst>
              <a:gd fmla="val 50000" name="adj1"/>
              <a:gd fmla="val 50000" name="adj2"/>
            </a:avLst>
          </a:prstGeom>
          <a:solidFill>
            <a:srgbClr val="0C343D"/>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343D"/>
              </a:solidFill>
            </a:endParaRPr>
          </a:p>
        </p:txBody>
      </p:sp>
      <p:sp>
        <p:nvSpPr>
          <p:cNvPr id="220" name="Google Shape;220;p28"/>
          <p:cNvSpPr txBox="1"/>
          <p:nvPr/>
        </p:nvSpPr>
        <p:spPr>
          <a:xfrm>
            <a:off x="242925" y="4309150"/>
            <a:ext cx="608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Bookmarked tabs</a:t>
            </a:r>
            <a:endParaRPr b="1">
              <a:latin typeface="Calibri"/>
              <a:ea typeface="Calibri"/>
              <a:cs typeface="Calibri"/>
              <a:sym typeface="Calibri"/>
            </a:endParaRPr>
          </a:p>
        </p:txBody>
      </p:sp>
      <p:sp>
        <p:nvSpPr>
          <p:cNvPr id="221" name="Google Shape;221;p28"/>
          <p:cNvSpPr/>
          <p:nvPr/>
        </p:nvSpPr>
        <p:spPr>
          <a:xfrm>
            <a:off x="7946225" y="2746000"/>
            <a:ext cx="960900" cy="496500"/>
          </a:xfrm>
          <a:prstGeom prst="bentUpArrow">
            <a:avLst>
              <a:gd fmla="val 25000" name="adj1"/>
              <a:gd fmla="val 25000" name="adj2"/>
              <a:gd fmla="val 25000" name="adj3"/>
            </a:avLst>
          </a:prstGeom>
          <a:solidFill>
            <a:srgbClr val="0C34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8"/>
          <p:cNvSpPr txBox="1"/>
          <p:nvPr/>
        </p:nvSpPr>
        <p:spPr>
          <a:xfrm>
            <a:off x="7572600" y="3305775"/>
            <a:ext cx="608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Bookmark tool</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29"/>
          <p:cNvPicPr preferRelativeResize="0"/>
          <p:nvPr/>
        </p:nvPicPr>
        <p:blipFill>
          <a:blip r:embed="rId3">
            <a:alphaModFix/>
          </a:blip>
          <a:stretch>
            <a:fillRect/>
          </a:stretch>
        </p:blipFill>
        <p:spPr>
          <a:xfrm>
            <a:off x="1039575" y="304800"/>
            <a:ext cx="6667880"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30"/>
          <p:cNvPicPr preferRelativeResize="0"/>
          <p:nvPr/>
        </p:nvPicPr>
        <p:blipFill>
          <a:blip r:embed="rId3">
            <a:alphaModFix/>
          </a:blip>
          <a:stretch>
            <a:fillRect/>
          </a:stretch>
        </p:blipFill>
        <p:spPr>
          <a:xfrm>
            <a:off x="152400" y="564300"/>
            <a:ext cx="8839199" cy="3251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31"/>
          <p:cNvPicPr preferRelativeResize="0"/>
          <p:nvPr/>
        </p:nvPicPr>
        <p:blipFill>
          <a:blip r:embed="rId3">
            <a:alphaModFix/>
          </a:blip>
          <a:stretch>
            <a:fillRect/>
          </a:stretch>
        </p:blipFill>
        <p:spPr>
          <a:xfrm>
            <a:off x="1179975" y="51325"/>
            <a:ext cx="6784030"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14"/>
          <p:cNvPicPr preferRelativeResize="0"/>
          <p:nvPr/>
        </p:nvPicPr>
        <p:blipFill>
          <a:blip r:embed="rId3">
            <a:alphaModFix/>
          </a:blip>
          <a:stretch>
            <a:fillRect/>
          </a:stretch>
        </p:blipFill>
        <p:spPr>
          <a:xfrm>
            <a:off x="3530213" y="1165175"/>
            <a:ext cx="1406575" cy="1406575"/>
          </a:xfrm>
          <a:prstGeom prst="rect">
            <a:avLst/>
          </a:prstGeom>
          <a:noFill/>
          <a:ln>
            <a:noFill/>
          </a:ln>
        </p:spPr>
      </p:pic>
      <p:sp>
        <p:nvSpPr>
          <p:cNvPr id="139" name="Google Shape;139;p14"/>
          <p:cNvSpPr/>
          <p:nvPr/>
        </p:nvSpPr>
        <p:spPr>
          <a:xfrm>
            <a:off x="2730499" y="2826026"/>
            <a:ext cx="1395624" cy="543875"/>
          </a:xfrm>
          <a:prstGeom prst="rect">
            <a:avLst/>
          </a:prstGeom>
        </p:spPr>
        <p:txBody>
          <a:bodyPr>
            <a:prstTxWarp prst="textPlain"/>
          </a:bodyPr>
          <a:lstStyle/>
          <a:p>
            <a:pPr lvl="0" algn="ctr"/>
            <a:r>
              <a:rPr b="1" i="1">
                <a:ln cap="flat" cmpd="sng" w="9525">
                  <a:solidFill>
                    <a:srgbClr val="FF0000"/>
                  </a:solidFill>
                  <a:prstDash val="solid"/>
                  <a:round/>
                  <a:headEnd len="sm" w="sm" type="none"/>
                  <a:tailEnd len="sm" w="sm" type="none"/>
                </a:ln>
                <a:solidFill>
                  <a:srgbClr val="0000FF"/>
                </a:solidFill>
                <a:latin typeface="Arial"/>
              </a:rPr>
              <a:t>M.O.B</a:t>
            </a:r>
          </a:p>
        </p:txBody>
      </p:sp>
      <p:sp>
        <p:nvSpPr>
          <p:cNvPr id="140" name="Google Shape;140;p14"/>
          <p:cNvSpPr/>
          <p:nvPr/>
        </p:nvSpPr>
        <p:spPr>
          <a:xfrm>
            <a:off x="4423850" y="2826025"/>
            <a:ext cx="1526447" cy="543865"/>
          </a:xfrm>
          <a:prstGeom prst="rect">
            <a:avLst/>
          </a:prstGeom>
        </p:spPr>
        <p:txBody>
          <a:bodyPr>
            <a:prstTxWarp prst="textPlain"/>
          </a:bodyPr>
          <a:lstStyle/>
          <a:p>
            <a:pPr lvl="0" algn="ctr"/>
            <a:r>
              <a:rPr b="0" i="1">
                <a:ln cap="flat" cmpd="sng" w="9525">
                  <a:solidFill>
                    <a:srgbClr val="0000FF"/>
                  </a:solidFill>
                  <a:prstDash val="solid"/>
                  <a:round/>
                  <a:headEnd len="sm" w="sm" type="none"/>
                  <a:tailEnd len="sm" w="sm" type="none"/>
                </a:ln>
                <a:solidFill>
                  <a:srgbClr val="FF0000"/>
                </a:solidFill>
                <a:latin typeface="Arial"/>
              </a:rPr>
              <a:t>BROWSER</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819150" y="8089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Module-4</a:t>
            </a:r>
            <a:endParaRPr/>
          </a:p>
        </p:txBody>
      </p:sp>
      <p:sp>
        <p:nvSpPr>
          <p:cNvPr id="243" name="Google Shape;243;p32"/>
          <p:cNvSpPr txBox="1"/>
          <p:nvPr/>
        </p:nvSpPr>
        <p:spPr>
          <a:xfrm>
            <a:off x="2337950" y="1650350"/>
            <a:ext cx="52809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0C343D"/>
              </a:buClr>
              <a:buSzPts val="1800"/>
              <a:buFont typeface="Calibri"/>
              <a:buChar char="❖"/>
            </a:pPr>
            <a:r>
              <a:rPr b="1" i="1" lang="en" sz="1800">
                <a:solidFill>
                  <a:srgbClr val="0C343D"/>
                </a:solidFill>
                <a:latin typeface="Calibri"/>
                <a:ea typeface="Calibri"/>
                <a:cs typeface="Calibri"/>
                <a:sym typeface="Calibri"/>
              </a:rPr>
              <a:t>Adding Tabs</a:t>
            </a:r>
            <a:endParaRPr b="1" i="1" sz="1800">
              <a:solidFill>
                <a:srgbClr val="0C343D"/>
              </a:solidFill>
              <a:latin typeface="Calibri"/>
              <a:ea typeface="Calibri"/>
              <a:cs typeface="Calibri"/>
              <a:sym typeface="Calibri"/>
            </a:endParaRPr>
          </a:p>
          <a:p>
            <a:pPr indent="0" lvl="0" marL="457200" rtl="0" algn="l">
              <a:spcBef>
                <a:spcPts val="0"/>
              </a:spcBef>
              <a:spcAft>
                <a:spcPts val="0"/>
              </a:spcAft>
              <a:buNone/>
            </a:pPr>
            <a:r>
              <a:rPr b="1" i="1" lang="en" sz="1800">
                <a:latin typeface="Calibri"/>
                <a:ea typeface="Calibri"/>
                <a:cs typeface="Calibri"/>
                <a:sym typeface="Calibri"/>
              </a:rPr>
              <a:t>           </a:t>
            </a:r>
            <a:r>
              <a:rPr b="1" i="1" lang="en">
                <a:solidFill>
                  <a:srgbClr val="0C343D"/>
                </a:solidFill>
                <a:latin typeface="Calibri"/>
                <a:ea typeface="Calibri"/>
                <a:cs typeface="Calibri"/>
                <a:sym typeface="Calibri"/>
              </a:rPr>
              <a:t>We can Open multiple tabs at same time.</a:t>
            </a:r>
            <a:endParaRPr b="1" i="1">
              <a:solidFill>
                <a:srgbClr val="0C343D"/>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33"/>
          <p:cNvPicPr preferRelativeResize="0"/>
          <p:nvPr/>
        </p:nvPicPr>
        <p:blipFill>
          <a:blip r:embed="rId3">
            <a:alphaModFix/>
          </a:blip>
          <a:stretch>
            <a:fillRect/>
          </a:stretch>
        </p:blipFill>
        <p:spPr>
          <a:xfrm>
            <a:off x="215775" y="961100"/>
            <a:ext cx="8731049" cy="3043674"/>
          </a:xfrm>
          <a:prstGeom prst="rect">
            <a:avLst/>
          </a:prstGeom>
          <a:noFill/>
          <a:ln>
            <a:noFill/>
          </a:ln>
        </p:spPr>
      </p:pic>
      <p:sp>
        <p:nvSpPr>
          <p:cNvPr id="249" name="Google Shape;249;p33"/>
          <p:cNvSpPr/>
          <p:nvPr/>
        </p:nvSpPr>
        <p:spPr>
          <a:xfrm>
            <a:off x="908300" y="686500"/>
            <a:ext cx="221700" cy="665400"/>
          </a:xfrm>
          <a:prstGeom prst="downArrow">
            <a:avLst>
              <a:gd fmla="val 50000" name="adj1"/>
              <a:gd fmla="val 50000" name="adj2"/>
            </a:avLst>
          </a:prstGeom>
          <a:solidFill>
            <a:srgbClr val="0B5394"/>
          </a:solidFill>
          <a:ln cap="flat" cmpd="sng" w="952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3"/>
          <p:cNvSpPr txBox="1"/>
          <p:nvPr/>
        </p:nvSpPr>
        <p:spPr>
          <a:xfrm>
            <a:off x="591450" y="286300"/>
            <a:ext cx="608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Multiple Tabs</a:t>
            </a:r>
            <a:endParaRPr b="1">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4"/>
          <p:cNvPicPr preferRelativeResize="0"/>
          <p:nvPr/>
        </p:nvPicPr>
        <p:blipFill>
          <a:blip r:embed="rId3">
            <a:alphaModFix/>
          </a:blip>
          <a:stretch>
            <a:fillRect/>
          </a:stretch>
        </p:blipFill>
        <p:spPr>
          <a:xfrm>
            <a:off x="933950" y="390775"/>
            <a:ext cx="6425900" cy="44524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5"/>
          <p:cNvPicPr preferRelativeResize="0"/>
          <p:nvPr/>
        </p:nvPicPr>
        <p:blipFill>
          <a:blip r:embed="rId3">
            <a:alphaModFix/>
          </a:blip>
          <a:stretch>
            <a:fillRect/>
          </a:stretch>
        </p:blipFill>
        <p:spPr>
          <a:xfrm>
            <a:off x="1873950" y="306275"/>
            <a:ext cx="4386001" cy="4457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36"/>
          <p:cNvPicPr preferRelativeResize="0"/>
          <p:nvPr/>
        </p:nvPicPr>
        <p:blipFill>
          <a:blip r:embed="rId3">
            <a:alphaModFix/>
          </a:blip>
          <a:stretch>
            <a:fillRect/>
          </a:stretch>
        </p:blipFill>
        <p:spPr>
          <a:xfrm>
            <a:off x="1535975" y="205225"/>
            <a:ext cx="5116200" cy="45686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Module-5</a:t>
            </a:r>
            <a:endParaRPr/>
          </a:p>
        </p:txBody>
      </p:sp>
      <p:sp>
        <p:nvSpPr>
          <p:cNvPr id="271" name="Google Shape;271;p37"/>
          <p:cNvSpPr txBox="1"/>
          <p:nvPr/>
        </p:nvSpPr>
        <p:spPr>
          <a:xfrm>
            <a:off x="1650325" y="1989550"/>
            <a:ext cx="52809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500">
                <a:solidFill>
                  <a:srgbClr val="0C343D"/>
                </a:solidFill>
                <a:latin typeface="Calibri"/>
                <a:ea typeface="Calibri"/>
                <a:cs typeface="Calibri"/>
                <a:sym typeface="Calibri"/>
              </a:rPr>
              <a:t>Voice Search</a:t>
            </a:r>
            <a:endParaRPr b="1" i="1" sz="1500">
              <a:solidFill>
                <a:srgbClr val="0C343D"/>
              </a:solidFill>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a:t>
            </a:r>
            <a:r>
              <a:rPr b="1" i="1" lang="en">
                <a:latin typeface="Calibri"/>
                <a:ea typeface="Calibri"/>
                <a:cs typeface="Calibri"/>
                <a:sym typeface="Calibri"/>
              </a:rPr>
              <a:t>   </a:t>
            </a:r>
            <a:r>
              <a:rPr b="1" i="1" lang="en">
                <a:solidFill>
                  <a:srgbClr val="0C343D"/>
                </a:solidFill>
                <a:latin typeface="Calibri"/>
                <a:ea typeface="Calibri"/>
                <a:cs typeface="Calibri"/>
                <a:sym typeface="Calibri"/>
              </a:rPr>
              <a:t>Browser can </a:t>
            </a:r>
            <a:r>
              <a:rPr b="1" i="1" lang="en">
                <a:solidFill>
                  <a:srgbClr val="0C343D"/>
                </a:solidFill>
                <a:latin typeface="Calibri"/>
                <a:ea typeface="Calibri"/>
                <a:cs typeface="Calibri"/>
                <a:sym typeface="Calibri"/>
              </a:rPr>
              <a:t>search</a:t>
            </a:r>
            <a:r>
              <a:rPr b="1" i="1" lang="en">
                <a:solidFill>
                  <a:srgbClr val="0C343D"/>
                </a:solidFill>
                <a:latin typeface="Calibri"/>
                <a:ea typeface="Calibri"/>
                <a:cs typeface="Calibri"/>
                <a:sym typeface="Calibri"/>
              </a:rPr>
              <a:t> using </a:t>
            </a:r>
            <a:r>
              <a:rPr b="1" i="1" lang="en">
                <a:solidFill>
                  <a:srgbClr val="0C343D"/>
                </a:solidFill>
                <a:latin typeface="Calibri"/>
                <a:ea typeface="Calibri"/>
                <a:cs typeface="Calibri"/>
                <a:sym typeface="Calibri"/>
              </a:rPr>
              <a:t>speech</a:t>
            </a:r>
            <a:r>
              <a:rPr b="1" i="1" lang="en">
                <a:solidFill>
                  <a:srgbClr val="0C343D"/>
                </a:solidFill>
                <a:latin typeface="Calibri"/>
                <a:ea typeface="Calibri"/>
                <a:cs typeface="Calibri"/>
                <a:sym typeface="Calibri"/>
              </a:rPr>
              <a:t> to txt conversion</a:t>
            </a:r>
            <a:endParaRPr b="1" i="1">
              <a:solidFill>
                <a:srgbClr val="0C343D"/>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38"/>
          <p:cNvPicPr preferRelativeResize="0"/>
          <p:nvPr/>
        </p:nvPicPr>
        <p:blipFill>
          <a:blip r:embed="rId3">
            <a:alphaModFix/>
          </a:blip>
          <a:stretch>
            <a:fillRect/>
          </a:stretch>
        </p:blipFill>
        <p:spPr>
          <a:xfrm>
            <a:off x="210875" y="1280125"/>
            <a:ext cx="8698201" cy="649000"/>
          </a:xfrm>
          <a:prstGeom prst="rect">
            <a:avLst/>
          </a:prstGeom>
          <a:noFill/>
          <a:ln>
            <a:noFill/>
          </a:ln>
        </p:spPr>
      </p:pic>
      <p:sp>
        <p:nvSpPr>
          <p:cNvPr id="277" name="Google Shape;277;p38"/>
          <p:cNvSpPr/>
          <p:nvPr/>
        </p:nvSpPr>
        <p:spPr>
          <a:xfrm>
            <a:off x="8572500" y="1632000"/>
            <a:ext cx="137400" cy="1191900"/>
          </a:xfrm>
          <a:prstGeom prst="upArrow">
            <a:avLst>
              <a:gd fmla="val 50000" name="adj1"/>
              <a:gd fmla="val 50000" name="adj2"/>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8"/>
          <p:cNvSpPr txBox="1"/>
          <p:nvPr/>
        </p:nvSpPr>
        <p:spPr>
          <a:xfrm>
            <a:off x="7894050" y="2878875"/>
            <a:ext cx="52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Voice search</a:t>
            </a:r>
            <a:endParaRPr b="1">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9"/>
          <p:cNvSpPr txBox="1"/>
          <p:nvPr/>
        </p:nvSpPr>
        <p:spPr>
          <a:xfrm>
            <a:off x="2746025" y="1373000"/>
            <a:ext cx="6083400" cy="70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84" name="Google Shape;284;p39"/>
          <p:cNvPicPr preferRelativeResize="0"/>
          <p:nvPr/>
        </p:nvPicPr>
        <p:blipFill>
          <a:blip r:embed="rId3">
            <a:alphaModFix/>
          </a:blip>
          <a:stretch>
            <a:fillRect/>
          </a:stretch>
        </p:blipFill>
        <p:spPr>
          <a:xfrm>
            <a:off x="1736625" y="1126250"/>
            <a:ext cx="5210175" cy="762000"/>
          </a:xfrm>
          <a:prstGeom prst="rect">
            <a:avLst/>
          </a:prstGeom>
          <a:noFill/>
          <a:ln>
            <a:noFill/>
          </a:ln>
        </p:spPr>
      </p:pic>
      <p:pic>
        <p:nvPicPr>
          <p:cNvPr id="285" name="Google Shape;285;p39"/>
          <p:cNvPicPr preferRelativeResize="0"/>
          <p:nvPr/>
        </p:nvPicPr>
        <p:blipFill>
          <a:blip r:embed="rId4">
            <a:alphaModFix/>
          </a:blip>
          <a:stretch>
            <a:fillRect/>
          </a:stretch>
        </p:blipFill>
        <p:spPr>
          <a:xfrm>
            <a:off x="152400" y="2592025"/>
            <a:ext cx="8839200" cy="1763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40"/>
          <p:cNvPicPr preferRelativeResize="0"/>
          <p:nvPr/>
        </p:nvPicPr>
        <p:blipFill>
          <a:blip r:embed="rId3">
            <a:alphaModFix/>
          </a:blip>
          <a:stretch>
            <a:fillRect/>
          </a:stretch>
        </p:blipFill>
        <p:spPr>
          <a:xfrm>
            <a:off x="304800" y="584800"/>
            <a:ext cx="8839202" cy="397389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41"/>
          <p:cNvPicPr preferRelativeResize="0"/>
          <p:nvPr/>
        </p:nvPicPr>
        <p:blipFill>
          <a:blip r:embed="rId3">
            <a:alphaModFix/>
          </a:blip>
          <a:stretch>
            <a:fillRect/>
          </a:stretch>
        </p:blipFill>
        <p:spPr>
          <a:xfrm>
            <a:off x="1409225" y="215775"/>
            <a:ext cx="6715977" cy="48386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nvSpPr>
        <p:spPr>
          <a:xfrm>
            <a:off x="638300" y="656700"/>
            <a:ext cx="71097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200" u="sng">
                <a:solidFill>
                  <a:srgbClr val="5B0F00"/>
                </a:solidFill>
                <a:latin typeface="Roboto"/>
                <a:ea typeface="Roboto"/>
                <a:cs typeface="Roboto"/>
                <a:sym typeface="Roboto"/>
              </a:rPr>
              <a:t>ABOUT BROWSER</a:t>
            </a:r>
            <a:r>
              <a:rPr lang="en" sz="2200">
                <a:latin typeface="Roboto"/>
                <a:ea typeface="Roboto"/>
                <a:cs typeface="Roboto"/>
                <a:sym typeface="Roboto"/>
              </a:rPr>
              <a:t>-- </a:t>
            </a:r>
            <a:endParaRPr sz="22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rPr i="1" lang="en" sz="1900">
                <a:latin typeface="Comic Sans MS"/>
                <a:ea typeface="Comic Sans MS"/>
                <a:cs typeface="Comic Sans MS"/>
                <a:sym typeface="Comic Sans MS"/>
              </a:rPr>
              <a:t>This is the a simple browser made with python language and its libraries providing us the same basic features which are there in other browsers like navigation bar buttons and to open many tabs at a time in browsing window.</a:t>
            </a:r>
            <a:endParaRPr i="1" sz="1900">
              <a:latin typeface="Comic Sans MS"/>
              <a:ea typeface="Comic Sans MS"/>
              <a:cs typeface="Comic Sans MS"/>
              <a:sym typeface="Comic Sans M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2"/>
          <p:cNvSpPr txBox="1"/>
          <p:nvPr/>
        </p:nvSpPr>
        <p:spPr>
          <a:xfrm>
            <a:off x="512125" y="507775"/>
            <a:ext cx="60462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400" u="sng">
                <a:solidFill>
                  <a:srgbClr val="1155CC"/>
                </a:solidFill>
                <a:latin typeface="Roboto"/>
                <a:ea typeface="Roboto"/>
                <a:cs typeface="Roboto"/>
                <a:sym typeface="Roboto"/>
              </a:rPr>
              <a:t>    </a:t>
            </a:r>
            <a:endParaRPr b="1" i="1" sz="2400" u="sng">
              <a:solidFill>
                <a:srgbClr val="1155CC"/>
              </a:solidFill>
              <a:latin typeface="Roboto"/>
              <a:ea typeface="Roboto"/>
              <a:cs typeface="Roboto"/>
              <a:sym typeface="Roboto"/>
            </a:endParaRPr>
          </a:p>
          <a:p>
            <a:pPr indent="0" lvl="0" marL="0" rtl="0" algn="l">
              <a:spcBef>
                <a:spcPts val="0"/>
              </a:spcBef>
              <a:spcAft>
                <a:spcPts val="0"/>
              </a:spcAft>
              <a:buNone/>
            </a:pPr>
            <a:r>
              <a:rPr b="1" i="1" lang="en" sz="2400" u="sng">
                <a:solidFill>
                  <a:srgbClr val="1155CC"/>
                </a:solidFill>
                <a:latin typeface="Roboto"/>
                <a:ea typeface="Roboto"/>
                <a:cs typeface="Roboto"/>
                <a:sym typeface="Roboto"/>
              </a:rPr>
              <a:t>CONCLUSION:</a:t>
            </a:r>
            <a:endParaRPr b="1" i="1" sz="2400" u="sng">
              <a:solidFill>
                <a:srgbClr val="1155CC"/>
              </a:solidFill>
              <a:latin typeface="Roboto"/>
              <a:ea typeface="Roboto"/>
              <a:cs typeface="Roboto"/>
              <a:sym typeface="Roboto"/>
            </a:endParaRPr>
          </a:p>
          <a:p>
            <a:pPr indent="0" lvl="0" marL="0" rtl="0" algn="l">
              <a:spcBef>
                <a:spcPts val="0"/>
              </a:spcBef>
              <a:spcAft>
                <a:spcPts val="0"/>
              </a:spcAft>
              <a:buNone/>
            </a:pPr>
            <a:r>
              <a:t/>
            </a:r>
            <a:endParaRPr b="1" i="1" sz="1600">
              <a:solidFill>
                <a:srgbClr val="1155CC"/>
              </a:solidFill>
              <a:latin typeface="Roboto"/>
              <a:ea typeface="Roboto"/>
              <a:cs typeface="Roboto"/>
              <a:sym typeface="Roboto"/>
            </a:endParaRPr>
          </a:p>
          <a:p>
            <a:pPr indent="0" lvl="0" marL="0" rtl="0" algn="l">
              <a:spcBef>
                <a:spcPts val="0"/>
              </a:spcBef>
              <a:spcAft>
                <a:spcPts val="0"/>
              </a:spcAft>
              <a:buNone/>
            </a:pPr>
            <a:r>
              <a:rPr b="1" i="1" lang="en" sz="1600">
                <a:solidFill>
                  <a:srgbClr val="1155CC"/>
                </a:solidFill>
                <a:latin typeface="Roboto"/>
                <a:ea typeface="Roboto"/>
                <a:cs typeface="Roboto"/>
                <a:sym typeface="Roboto"/>
              </a:rPr>
              <a:t> </a:t>
            </a:r>
            <a:r>
              <a:rPr b="1" i="1" lang="en" sz="1600">
                <a:solidFill>
                  <a:srgbClr val="134F5C"/>
                </a:solidFill>
                <a:latin typeface="Roboto"/>
                <a:ea typeface="Roboto"/>
                <a:cs typeface="Roboto"/>
                <a:sym typeface="Roboto"/>
              </a:rPr>
              <a:t> Implementing  various python libraries with a voice </a:t>
            </a:r>
            <a:r>
              <a:rPr b="1" i="1" lang="en" sz="1600">
                <a:solidFill>
                  <a:srgbClr val="134F5C"/>
                </a:solidFill>
                <a:latin typeface="Roboto"/>
                <a:ea typeface="Roboto"/>
                <a:cs typeface="Roboto"/>
                <a:sym typeface="Roboto"/>
              </a:rPr>
              <a:t>search</a:t>
            </a:r>
            <a:r>
              <a:rPr b="1" i="1" lang="en" sz="1600">
                <a:solidFill>
                  <a:srgbClr val="134F5C"/>
                </a:solidFill>
                <a:latin typeface="Roboto"/>
                <a:ea typeface="Roboto"/>
                <a:cs typeface="Roboto"/>
                <a:sym typeface="Roboto"/>
              </a:rPr>
              <a:t>  feature  a basic functional browser was achieved.</a:t>
            </a:r>
            <a:endParaRPr b="1" i="1" sz="1600">
              <a:solidFill>
                <a:srgbClr val="134F5C"/>
              </a:solidFill>
              <a:latin typeface="Roboto"/>
              <a:ea typeface="Roboto"/>
              <a:cs typeface="Roboto"/>
              <a:sym typeface="Roboto"/>
            </a:endParaRPr>
          </a:p>
          <a:p>
            <a:pPr indent="0" lvl="0" marL="0" rtl="0" algn="l">
              <a:spcBef>
                <a:spcPts val="0"/>
              </a:spcBef>
              <a:spcAft>
                <a:spcPts val="0"/>
              </a:spcAft>
              <a:buNone/>
            </a:pPr>
            <a:r>
              <a:t/>
            </a:r>
            <a:endParaRPr b="1" i="1" sz="1600" u="sng">
              <a:solidFill>
                <a:srgbClr val="1155CC"/>
              </a:solidFill>
              <a:latin typeface="Roboto"/>
              <a:ea typeface="Roboto"/>
              <a:cs typeface="Roboto"/>
              <a:sym typeface="Roboto"/>
            </a:endParaRPr>
          </a:p>
          <a:p>
            <a:pPr indent="0" lvl="0" marL="0" rtl="0" algn="l">
              <a:spcBef>
                <a:spcPts val="0"/>
              </a:spcBef>
              <a:spcAft>
                <a:spcPts val="0"/>
              </a:spcAft>
              <a:buNone/>
            </a:pPr>
            <a:r>
              <a:t/>
            </a:r>
            <a:endParaRPr b="1" i="1" sz="1600" u="sng">
              <a:solidFill>
                <a:srgbClr val="1155CC"/>
              </a:solidFill>
              <a:latin typeface="Roboto"/>
              <a:ea typeface="Roboto"/>
              <a:cs typeface="Roboto"/>
              <a:sym typeface="Roboto"/>
            </a:endParaRPr>
          </a:p>
          <a:p>
            <a:pPr indent="0" lvl="0" marL="0" rtl="0" algn="l">
              <a:spcBef>
                <a:spcPts val="0"/>
              </a:spcBef>
              <a:spcAft>
                <a:spcPts val="0"/>
              </a:spcAft>
              <a:buNone/>
            </a:pPr>
            <a:r>
              <a:t/>
            </a:r>
            <a:endParaRPr b="1" i="1" sz="2400" u="sng">
              <a:solidFill>
                <a:srgbClr val="1155CC"/>
              </a:solidFill>
              <a:latin typeface="Roboto"/>
              <a:ea typeface="Roboto"/>
              <a:cs typeface="Roboto"/>
              <a:sym typeface="Roboto"/>
            </a:endParaRPr>
          </a:p>
        </p:txBody>
      </p:sp>
      <p:sp>
        <p:nvSpPr>
          <p:cNvPr id="301" name="Google Shape;301;p42"/>
          <p:cNvSpPr txBox="1"/>
          <p:nvPr/>
        </p:nvSpPr>
        <p:spPr>
          <a:xfrm>
            <a:off x="2651675" y="507775"/>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nvSpPr>
        <p:spPr>
          <a:xfrm>
            <a:off x="314900" y="199425"/>
            <a:ext cx="6046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a:latin typeface="Roboto"/>
                <a:ea typeface="Roboto"/>
                <a:cs typeface="Roboto"/>
                <a:sym typeface="Roboto"/>
              </a:rPr>
              <a:t>LIBRARIES AND PACKAGES:-</a:t>
            </a:r>
            <a:endParaRPr b="1" i="1" sz="2500">
              <a:latin typeface="Roboto"/>
              <a:ea typeface="Roboto"/>
              <a:cs typeface="Roboto"/>
              <a:sym typeface="Roboto"/>
            </a:endParaRPr>
          </a:p>
        </p:txBody>
      </p:sp>
      <p:sp>
        <p:nvSpPr>
          <p:cNvPr id="151" name="Google Shape;151;p16"/>
          <p:cNvSpPr txBox="1"/>
          <p:nvPr/>
        </p:nvSpPr>
        <p:spPr>
          <a:xfrm>
            <a:off x="2219875" y="983575"/>
            <a:ext cx="604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52" name="Google Shape;152;p16"/>
          <p:cNvSpPr txBox="1"/>
          <p:nvPr/>
        </p:nvSpPr>
        <p:spPr>
          <a:xfrm>
            <a:off x="1053150" y="1081350"/>
            <a:ext cx="54162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PYQT5 (LIB)                      </a:t>
            </a:r>
            <a:endParaRPr>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r>
              <a:rPr lang="en">
                <a:latin typeface="Lato"/>
                <a:ea typeface="Lato"/>
                <a:cs typeface="Lato"/>
                <a:sym typeface="Lato"/>
              </a:rPr>
              <a:t> </a:t>
            </a:r>
            <a:r>
              <a:rPr b="1" i="1" lang="en" u="sng">
                <a:latin typeface="Lato"/>
                <a:ea typeface="Lato"/>
                <a:cs typeface="Lato"/>
                <a:sym typeface="Lato"/>
              </a:rPr>
              <a:t>Modules</a:t>
            </a:r>
            <a:endParaRPr b="1" i="1" u="sng">
              <a:latin typeface="Lato"/>
              <a:ea typeface="Lato"/>
              <a:cs typeface="Lato"/>
              <a:sym typeface="Lato"/>
            </a:endParaRPr>
          </a:p>
          <a:p>
            <a:pPr indent="0" lvl="0" marL="0" rtl="0" algn="l">
              <a:spcBef>
                <a:spcPts val="0"/>
              </a:spcBef>
              <a:spcAft>
                <a:spcPts val="0"/>
              </a:spcAft>
              <a:buNone/>
            </a:pPr>
            <a:r>
              <a:t/>
            </a:r>
            <a:endParaRPr b="1" i="1" u="sng">
              <a:latin typeface="Lato"/>
              <a:ea typeface="Lato"/>
              <a:cs typeface="Lato"/>
              <a:sym typeface="Lato"/>
            </a:endParaRPr>
          </a:p>
          <a:p>
            <a:pPr indent="-317500" lvl="0" marL="457200" rtl="0" algn="r">
              <a:spcBef>
                <a:spcPts val="0"/>
              </a:spcBef>
              <a:spcAft>
                <a:spcPts val="0"/>
              </a:spcAft>
              <a:buSzPts val="1400"/>
              <a:buFont typeface="Lato"/>
              <a:buChar char="➔"/>
            </a:pPr>
            <a:r>
              <a:rPr lang="en">
                <a:latin typeface="Lato"/>
                <a:ea typeface="Lato"/>
                <a:cs typeface="Lato"/>
                <a:sym typeface="Lato"/>
              </a:rPr>
              <a:t>QT core</a:t>
            </a:r>
            <a:endParaRPr>
              <a:latin typeface="Lato"/>
              <a:ea typeface="Lato"/>
              <a:cs typeface="Lato"/>
              <a:sym typeface="Lato"/>
            </a:endParaRPr>
          </a:p>
          <a:p>
            <a:pPr indent="0" lvl="0" marL="457200" rtl="0" algn="ctr">
              <a:spcBef>
                <a:spcPts val="0"/>
              </a:spcBef>
              <a:spcAft>
                <a:spcPts val="0"/>
              </a:spcAft>
              <a:buNone/>
            </a:pPr>
            <a:r>
              <a:t/>
            </a:r>
            <a:endParaRPr>
              <a:latin typeface="Lato"/>
              <a:ea typeface="Lato"/>
              <a:cs typeface="Lato"/>
              <a:sym typeface="Lato"/>
            </a:endParaRPr>
          </a:p>
          <a:p>
            <a:pPr indent="-317500" lvl="0" marL="457200" rtl="0" algn="r">
              <a:spcBef>
                <a:spcPts val="0"/>
              </a:spcBef>
              <a:spcAft>
                <a:spcPts val="0"/>
              </a:spcAft>
              <a:buSzPts val="1400"/>
              <a:buFont typeface="Lato"/>
              <a:buChar char="➔"/>
            </a:pPr>
            <a:r>
              <a:rPr lang="en">
                <a:latin typeface="Lato"/>
                <a:ea typeface="Lato"/>
                <a:cs typeface="Lato"/>
                <a:sym typeface="Lato"/>
              </a:rPr>
              <a:t>QT GUI</a:t>
            </a:r>
            <a:endParaRPr>
              <a:latin typeface="Lato"/>
              <a:ea typeface="Lato"/>
              <a:cs typeface="Lato"/>
              <a:sym typeface="Lato"/>
            </a:endParaRPr>
          </a:p>
          <a:p>
            <a:pPr indent="0" lvl="0" marL="457200" rtl="0" algn="r">
              <a:spcBef>
                <a:spcPts val="0"/>
              </a:spcBef>
              <a:spcAft>
                <a:spcPts val="0"/>
              </a:spcAft>
              <a:buNone/>
            </a:pPr>
            <a:r>
              <a:t/>
            </a:r>
            <a:endParaRPr>
              <a:latin typeface="Lato"/>
              <a:ea typeface="Lato"/>
              <a:cs typeface="Lato"/>
              <a:sym typeface="Lato"/>
            </a:endParaRPr>
          </a:p>
          <a:p>
            <a:pPr indent="-317500" lvl="0" marL="457200" rtl="0" algn="r">
              <a:spcBef>
                <a:spcPts val="0"/>
              </a:spcBef>
              <a:spcAft>
                <a:spcPts val="0"/>
              </a:spcAft>
              <a:buSzPts val="1400"/>
              <a:buFont typeface="Lato"/>
              <a:buChar char="➔"/>
            </a:pPr>
            <a:r>
              <a:rPr lang="en">
                <a:latin typeface="Lato"/>
                <a:ea typeface="Lato"/>
                <a:cs typeface="Lato"/>
                <a:sym typeface="Lato"/>
              </a:rPr>
              <a:t>QT Widgets</a:t>
            </a:r>
            <a:endParaRPr>
              <a:latin typeface="Lato"/>
              <a:ea typeface="Lato"/>
              <a:cs typeface="Lato"/>
              <a:sym typeface="Lato"/>
            </a:endParaRPr>
          </a:p>
          <a:p>
            <a:pPr indent="0" lvl="0" marL="457200" rtl="0" algn="r">
              <a:spcBef>
                <a:spcPts val="0"/>
              </a:spcBef>
              <a:spcAft>
                <a:spcPts val="0"/>
              </a:spcAft>
              <a:buNone/>
            </a:pPr>
            <a:r>
              <a:t/>
            </a:r>
            <a:endParaRPr>
              <a:latin typeface="Lato"/>
              <a:ea typeface="Lato"/>
              <a:cs typeface="Lato"/>
              <a:sym typeface="Lato"/>
            </a:endParaRPr>
          </a:p>
          <a:p>
            <a:pPr indent="0" lvl="0" marL="457200" rtl="0" algn="r">
              <a:spcBef>
                <a:spcPts val="0"/>
              </a:spcBef>
              <a:spcAft>
                <a:spcPts val="0"/>
              </a:spcAft>
              <a:buNone/>
            </a:pPr>
            <a:r>
              <a:t/>
            </a:r>
            <a:endParaRPr>
              <a:latin typeface="Lato"/>
              <a:ea typeface="Lato"/>
              <a:cs typeface="Lato"/>
              <a:sym typeface="Lato"/>
            </a:endParaRPr>
          </a:p>
          <a:p>
            <a:pPr indent="-317500" lvl="0" marL="457200" rtl="0" algn="r">
              <a:spcBef>
                <a:spcPts val="0"/>
              </a:spcBef>
              <a:spcAft>
                <a:spcPts val="0"/>
              </a:spcAft>
              <a:buSzPts val="1400"/>
              <a:buFont typeface="Lato"/>
              <a:buChar char="➔"/>
            </a:pPr>
            <a:r>
              <a:rPr lang="en">
                <a:latin typeface="Lato"/>
                <a:ea typeface="Lato"/>
                <a:cs typeface="Lato"/>
                <a:sym typeface="Lato"/>
              </a:rPr>
              <a:t>QT WebEngineWidgets</a:t>
            </a:r>
            <a:endParaRPr>
              <a:latin typeface="Lato"/>
              <a:ea typeface="Lato"/>
              <a:cs typeface="Lato"/>
              <a:sym typeface="Lato"/>
            </a:endParaRPr>
          </a:p>
        </p:txBody>
      </p:sp>
      <p:sp>
        <p:nvSpPr>
          <p:cNvPr id="153" name="Google Shape;153;p16"/>
          <p:cNvSpPr/>
          <p:nvPr/>
        </p:nvSpPr>
        <p:spPr>
          <a:xfrm>
            <a:off x="1900575" y="1598525"/>
            <a:ext cx="1786500" cy="4002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nvSpPr>
        <p:spPr>
          <a:xfrm>
            <a:off x="1763775" y="908300"/>
            <a:ext cx="6083400" cy="223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Calibri"/>
                <a:ea typeface="Calibri"/>
                <a:cs typeface="Calibri"/>
                <a:sym typeface="Calibri"/>
              </a:rPr>
              <a:t>Speech_recognition</a:t>
            </a:r>
            <a:endParaRPr sz="1900">
              <a:latin typeface="Calibri"/>
              <a:ea typeface="Calibri"/>
              <a:cs typeface="Calibri"/>
              <a:sym typeface="Calibri"/>
            </a:endParaRPr>
          </a:p>
          <a:p>
            <a:pPr indent="0" lvl="0" marL="0" rtl="0" algn="l">
              <a:spcBef>
                <a:spcPts val="0"/>
              </a:spcBef>
              <a:spcAft>
                <a:spcPts val="0"/>
              </a:spcAft>
              <a:buNone/>
            </a:pPr>
            <a:r>
              <a:t/>
            </a:r>
            <a:endParaRPr sz="1900">
              <a:latin typeface="Calibri"/>
              <a:ea typeface="Calibri"/>
              <a:cs typeface="Calibri"/>
              <a:sym typeface="Calibri"/>
            </a:endParaRPr>
          </a:p>
          <a:p>
            <a:pPr indent="0" lvl="0" marL="0" rtl="0" algn="l">
              <a:spcBef>
                <a:spcPts val="0"/>
              </a:spcBef>
              <a:spcAft>
                <a:spcPts val="0"/>
              </a:spcAft>
              <a:buNone/>
            </a:pPr>
            <a:r>
              <a:rPr lang="en" sz="1900">
                <a:latin typeface="Calibri"/>
                <a:ea typeface="Calibri"/>
                <a:cs typeface="Calibri"/>
                <a:sym typeface="Calibri"/>
              </a:rPr>
              <a:t>Pyttsx 3</a:t>
            </a:r>
            <a:endParaRPr sz="1900">
              <a:latin typeface="Calibri"/>
              <a:ea typeface="Calibri"/>
              <a:cs typeface="Calibri"/>
              <a:sym typeface="Calibri"/>
            </a:endParaRPr>
          </a:p>
          <a:p>
            <a:pPr indent="0" lvl="0" marL="0" rtl="0" algn="l">
              <a:spcBef>
                <a:spcPts val="0"/>
              </a:spcBef>
              <a:spcAft>
                <a:spcPts val="0"/>
              </a:spcAft>
              <a:buNone/>
            </a:pPr>
            <a:r>
              <a:t/>
            </a:r>
            <a:endParaRPr sz="1900">
              <a:latin typeface="Calibri"/>
              <a:ea typeface="Calibri"/>
              <a:cs typeface="Calibri"/>
              <a:sym typeface="Calibri"/>
            </a:endParaRPr>
          </a:p>
          <a:p>
            <a:pPr indent="0" lvl="0" marL="0" rtl="0" algn="l">
              <a:spcBef>
                <a:spcPts val="0"/>
              </a:spcBef>
              <a:spcAft>
                <a:spcPts val="0"/>
              </a:spcAft>
              <a:buNone/>
            </a:pPr>
            <a:r>
              <a:rPr lang="en" sz="1900">
                <a:latin typeface="Calibri"/>
                <a:ea typeface="Calibri"/>
                <a:cs typeface="Calibri"/>
                <a:sym typeface="Calibri"/>
              </a:rPr>
              <a:t>Datetime</a:t>
            </a:r>
            <a:endParaRPr sz="1900">
              <a:latin typeface="Calibri"/>
              <a:ea typeface="Calibri"/>
              <a:cs typeface="Calibri"/>
              <a:sym typeface="Calibri"/>
            </a:endParaRPr>
          </a:p>
          <a:p>
            <a:pPr indent="0" lvl="0" marL="0" rtl="0" algn="l">
              <a:spcBef>
                <a:spcPts val="0"/>
              </a:spcBef>
              <a:spcAft>
                <a:spcPts val="0"/>
              </a:spcAft>
              <a:buNone/>
            </a:pPr>
            <a:r>
              <a:t/>
            </a:r>
            <a:endParaRPr sz="1900">
              <a:latin typeface="Calibri"/>
              <a:ea typeface="Calibri"/>
              <a:cs typeface="Calibri"/>
              <a:sym typeface="Calibri"/>
            </a:endParaRPr>
          </a:p>
          <a:p>
            <a:pPr indent="0" lvl="0" marL="0" rtl="0" algn="l">
              <a:spcBef>
                <a:spcPts val="0"/>
              </a:spcBef>
              <a:spcAft>
                <a:spcPts val="0"/>
              </a:spcAft>
              <a:buNone/>
            </a:pPr>
            <a:r>
              <a:rPr lang="en" sz="1900">
                <a:latin typeface="Calibri"/>
                <a:ea typeface="Calibri"/>
                <a:cs typeface="Calibri"/>
                <a:sym typeface="Calibri"/>
              </a:rPr>
              <a:t>wikipedia</a:t>
            </a:r>
            <a:endParaRPr sz="19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nvSpPr>
        <p:spPr>
          <a:xfrm>
            <a:off x="526575" y="413725"/>
            <a:ext cx="5416200" cy="63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64" name="Google Shape;164;p18"/>
          <p:cNvSpPr txBox="1"/>
          <p:nvPr/>
        </p:nvSpPr>
        <p:spPr>
          <a:xfrm>
            <a:off x="2068675" y="253900"/>
            <a:ext cx="5416200" cy="287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solidFill>
                  <a:schemeClr val="accent6"/>
                </a:solidFill>
                <a:latin typeface="Calibri"/>
                <a:ea typeface="Calibri"/>
                <a:cs typeface="Calibri"/>
                <a:sym typeface="Calibri"/>
              </a:rPr>
              <a:t>PyQt5</a:t>
            </a:r>
            <a:r>
              <a:rPr lang="en">
                <a:latin typeface="Calibri"/>
                <a:ea typeface="Calibri"/>
                <a:cs typeface="Calibri"/>
                <a:sym typeface="Calibri"/>
              </a:rPr>
              <a:t>:-</a:t>
            </a:r>
            <a:endParaRPr>
              <a:latin typeface="Calibri"/>
              <a:ea typeface="Calibri"/>
              <a:cs typeface="Calibri"/>
              <a:sym typeface="Calibri"/>
            </a:endParaRPr>
          </a:p>
          <a:p>
            <a:pPr indent="0" lvl="0" marL="0" rtl="0" algn="l">
              <a:spcBef>
                <a:spcPts val="0"/>
              </a:spcBef>
              <a:spcAft>
                <a:spcPts val="0"/>
              </a:spcAft>
              <a:buNone/>
            </a:pPr>
            <a:r>
              <a:t/>
            </a:r>
            <a:endParaRPr b="1" sz="1350">
              <a:solidFill>
                <a:srgbClr val="222222"/>
              </a:solidFill>
              <a:highlight>
                <a:srgbClr val="FFFFFF"/>
              </a:highlight>
            </a:endParaRPr>
          </a:p>
          <a:p>
            <a:pPr indent="-304800" lvl="0" marL="457200" rtl="0" algn="l">
              <a:lnSpc>
                <a:spcPct val="115000"/>
              </a:lnSpc>
              <a:spcBef>
                <a:spcPts val="1100"/>
              </a:spcBef>
              <a:spcAft>
                <a:spcPts val="0"/>
              </a:spcAft>
              <a:buClr>
                <a:srgbClr val="85200C"/>
              </a:buClr>
              <a:buSzPts val="1200"/>
              <a:buChar char="●"/>
            </a:pPr>
            <a:r>
              <a:rPr lang="en" sz="1300">
                <a:highlight>
                  <a:srgbClr val="FFFFFF"/>
                </a:highlight>
                <a:latin typeface="Georgia"/>
                <a:ea typeface="Georgia"/>
                <a:cs typeface="Georgia"/>
                <a:sym typeface="Georgia"/>
              </a:rPr>
              <a:t>PyQt5 is a set of Python bindings for Qt5 application framework from Digia. Qt library is one of the most powerful GUI libraries. </a:t>
            </a:r>
            <a:endParaRPr i="1" sz="1200">
              <a:solidFill>
                <a:srgbClr val="85200C"/>
              </a:solidFill>
              <a:highlight>
                <a:srgbClr val="FDFDFD"/>
              </a:highlight>
            </a:endParaRPr>
          </a:p>
          <a:p>
            <a:pPr indent="0" lvl="0" marL="0" rtl="0" algn="l">
              <a:spcBef>
                <a:spcPts val="0"/>
              </a:spcBef>
              <a:spcAft>
                <a:spcPts val="0"/>
              </a:spcAft>
              <a:buNone/>
            </a:pPr>
            <a:r>
              <a:t/>
            </a:r>
            <a:endParaRPr b="1" sz="1350">
              <a:solidFill>
                <a:srgbClr val="222222"/>
              </a:solidFill>
              <a:highlight>
                <a:srgbClr val="FFFFFF"/>
              </a:highlight>
            </a:endParaRPr>
          </a:p>
          <a:p>
            <a:pPr indent="0" lvl="0" marL="0" rtl="0" algn="l">
              <a:spcBef>
                <a:spcPts val="0"/>
              </a:spcBef>
              <a:spcAft>
                <a:spcPts val="0"/>
              </a:spcAft>
              <a:buNone/>
            </a:pPr>
            <a:r>
              <a:t/>
            </a:r>
            <a:endParaRPr sz="1350">
              <a:solidFill>
                <a:srgbClr val="222222"/>
              </a:solidFill>
              <a:highlight>
                <a:srgbClr val="FFFFFF"/>
              </a:highlight>
            </a:endParaRPr>
          </a:p>
          <a:p>
            <a:pPr indent="0" lvl="0" marL="0" rtl="0" algn="l">
              <a:spcBef>
                <a:spcPts val="0"/>
              </a:spcBef>
              <a:spcAft>
                <a:spcPts val="0"/>
              </a:spcAft>
              <a:buNone/>
            </a:pPr>
            <a:r>
              <a:t/>
            </a:r>
            <a:endParaRPr sz="1350">
              <a:solidFill>
                <a:srgbClr val="222222"/>
              </a:solidFill>
              <a:highlight>
                <a:srgbClr val="FFFFFF"/>
              </a:highlight>
            </a:endParaRPr>
          </a:p>
          <a:p>
            <a:pPr indent="0" lvl="0" marL="0" rtl="0" algn="l">
              <a:spcBef>
                <a:spcPts val="0"/>
              </a:spcBef>
              <a:spcAft>
                <a:spcPts val="0"/>
              </a:spcAft>
              <a:buNone/>
            </a:pPr>
            <a:r>
              <a:t/>
            </a:r>
            <a:endParaRPr sz="1350">
              <a:solidFill>
                <a:srgbClr val="222222"/>
              </a:solidFill>
              <a:highlight>
                <a:srgbClr val="FFFFFF"/>
              </a:highlight>
            </a:endParaRPr>
          </a:p>
          <a:p>
            <a:pPr indent="0" lvl="0" marL="457200" rtl="0" algn="l">
              <a:lnSpc>
                <a:spcPct val="115000"/>
              </a:lnSpc>
              <a:spcBef>
                <a:spcPts val="1800"/>
              </a:spcBef>
              <a:spcAft>
                <a:spcPts val="0"/>
              </a:spcAft>
              <a:buNone/>
            </a:pPr>
            <a:r>
              <a:t/>
            </a:r>
            <a:endParaRPr sz="650">
              <a:solidFill>
                <a:srgbClr val="222222"/>
              </a:solidFill>
              <a:highlight>
                <a:srgbClr val="FFFFFF"/>
              </a:highlight>
            </a:endParaRPr>
          </a:p>
          <a:p>
            <a:pPr indent="0" lvl="0" marL="0" rtl="0" algn="l">
              <a:spcBef>
                <a:spcPts val="1800"/>
              </a:spcBef>
              <a:spcAft>
                <a:spcPts val="0"/>
              </a:spcAft>
              <a:buNone/>
            </a:pPr>
            <a:r>
              <a:t/>
            </a:r>
            <a:endParaRPr sz="1350">
              <a:solidFill>
                <a:srgbClr val="222222"/>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nvSpPr>
        <p:spPr>
          <a:xfrm>
            <a:off x="1532725" y="291525"/>
            <a:ext cx="5247000" cy="4418100"/>
          </a:xfrm>
          <a:prstGeom prst="rect">
            <a:avLst/>
          </a:prstGeom>
          <a:noFill/>
          <a:ln>
            <a:noFill/>
          </a:ln>
        </p:spPr>
        <p:txBody>
          <a:bodyPr anchorCtr="0" anchor="t" bIns="91425" lIns="91425" spcFirstLastPara="1" rIns="91425" wrap="square" tIns="91425">
            <a:spAutoFit/>
          </a:bodyPr>
          <a:lstStyle/>
          <a:p>
            <a:pPr indent="-314325" lvl="1" marL="914400" rtl="0" algn="l">
              <a:lnSpc>
                <a:spcPct val="115000"/>
              </a:lnSpc>
              <a:spcBef>
                <a:spcPts val="1800"/>
              </a:spcBef>
              <a:spcAft>
                <a:spcPts val="0"/>
              </a:spcAft>
              <a:buClr>
                <a:srgbClr val="222222"/>
              </a:buClr>
              <a:buSzPts val="1350"/>
              <a:buChar char="○"/>
            </a:pPr>
            <a:r>
              <a:t/>
            </a:r>
            <a:endParaRPr sz="1350">
              <a:solidFill>
                <a:srgbClr val="222222"/>
              </a:solidFill>
              <a:highlight>
                <a:srgbClr val="FFFFFF"/>
              </a:highlight>
            </a:endParaRPr>
          </a:p>
          <a:p>
            <a:pPr indent="-307975" lvl="0" marL="457200" rtl="0" algn="l">
              <a:lnSpc>
                <a:spcPct val="200000"/>
              </a:lnSpc>
              <a:spcBef>
                <a:spcPts val="0"/>
              </a:spcBef>
              <a:spcAft>
                <a:spcPts val="0"/>
              </a:spcAft>
              <a:buClr>
                <a:srgbClr val="222222"/>
              </a:buClr>
              <a:buSzPts val="1250"/>
              <a:buChar char="●"/>
            </a:pPr>
            <a:r>
              <a:rPr b="1" lang="en" sz="1250">
                <a:solidFill>
                  <a:schemeClr val="lt1"/>
                </a:solidFill>
                <a:highlight>
                  <a:srgbClr val="FFFFFF"/>
                </a:highlight>
              </a:rPr>
              <a:t>Qt</a:t>
            </a:r>
            <a:r>
              <a:rPr lang="en" sz="1250">
                <a:solidFill>
                  <a:srgbClr val="222222"/>
                </a:solidFill>
                <a:highlight>
                  <a:srgbClr val="FFFFFF"/>
                </a:highlight>
              </a:rPr>
              <a:t>: </a:t>
            </a:r>
            <a:r>
              <a:rPr lang="en" sz="1250">
                <a:solidFill>
                  <a:srgbClr val="0C343D"/>
                </a:solidFill>
                <a:highlight>
                  <a:srgbClr val="FFFFFF"/>
                </a:highlight>
              </a:rPr>
              <a:t>It combines all the classes/modules mentioned below into a single module. It considerably increases the memory used by the application. However, it's easier to manage the framework by only importing one module.</a:t>
            </a:r>
            <a:endParaRPr sz="1250">
              <a:solidFill>
                <a:srgbClr val="0C343D"/>
              </a:solidFill>
              <a:highlight>
                <a:srgbClr val="FFFFFF"/>
              </a:highlight>
            </a:endParaRPr>
          </a:p>
          <a:p>
            <a:pPr indent="-307975" lvl="0" marL="457200" rtl="0" algn="l">
              <a:lnSpc>
                <a:spcPct val="200000"/>
              </a:lnSpc>
              <a:spcBef>
                <a:spcPts val="0"/>
              </a:spcBef>
              <a:spcAft>
                <a:spcPts val="0"/>
              </a:spcAft>
              <a:buClr>
                <a:srgbClr val="222222"/>
              </a:buClr>
              <a:buSzPts val="1250"/>
              <a:buChar char="●"/>
            </a:pPr>
            <a:r>
              <a:rPr b="1" lang="en" sz="1250">
                <a:solidFill>
                  <a:schemeClr val="lt1"/>
                </a:solidFill>
                <a:highlight>
                  <a:srgbClr val="FFFFFF"/>
                </a:highlight>
              </a:rPr>
              <a:t>QtCore</a:t>
            </a:r>
            <a:r>
              <a:rPr lang="en" sz="1250">
                <a:solidFill>
                  <a:srgbClr val="222222"/>
                </a:solidFill>
                <a:highlight>
                  <a:srgbClr val="FFFFFF"/>
                </a:highlight>
              </a:rPr>
              <a:t>: </a:t>
            </a:r>
            <a:r>
              <a:rPr lang="en" sz="1250">
                <a:solidFill>
                  <a:srgbClr val="073763"/>
                </a:solidFill>
                <a:highlight>
                  <a:srgbClr val="FFFFFF"/>
                </a:highlight>
              </a:rPr>
              <a:t>Contains the core non-graphical classes used by other modules. This is where the Qt event loop, signals, and slot-connectivity, etc. are implemented</a:t>
            </a:r>
            <a:endParaRPr sz="1250">
              <a:solidFill>
                <a:srgbClr val="073763"/>
              </a:solidFill>
              <a:highlight>
                <a:srgbClr val="FFFFFF"/>
              </a:highlight>
            </a:endParaRPr>
          </a:p>
          <a:p>
            <a:pPr indent="-307975" lvl="0" marL="457200" rtl="0" algn="l">
              <a:lnSpc>
                <a:spcPct val="200000"/>
              </a:lnSpc>
              <a:spcBef>
                <a:spcPts val="0"/>
              </a:spcBef>
              <a:spcAft>
                <a:spcPts val="0"/>
              </a:spcAft>
              <a:buClr>
                <a:srgbClr val="222222"/>
              </a:buClr>
              <a:buSzPts val="1250"/>
              <a:buChar char="●"/>
            </a:pPr>
            <a:r>
              <a:rPr b="1" lang="en" sz="1250">
                <a:solidFill>
                  <a:schemeClr val="lt1"/>
                </a:solidFill>
                <a:highlight>
                  <a:srgbClr val="FFFFFF"/>
                </a:highlight>
              </a:rPr>
              <a:t>QtWidgets</a:t>
            </a:r>
            <a:r>
              <a:rPr b="1" lang="en" sz="1250">
                <a:solidFill>
                  <a:srgbClr val="222222"/>
                </a:solidFill>
                <a:highlight>
                  <a:srgbClr val="FFFFFF"/>
                </a:highlight>
              </a:rPr>
              <a:t>:</a:t>
            </a:r>
            <a:r>
              <a:rPr lang="en" sz="1250">
                <a:solidFill>
                  <a:srgbClr val="222222"/>
                </a:solidFill>
                <a:highlight>
                  <a:srgbClr val="FFFFFF"/>
                </a:highlight>
              </a:rPr>
              <a:t> </a:t>
            </a:r>
            <a:r>
              <a:rPr lang="en" sz="1250">
                <a:solidFill>
                  <a:srgbClr val="073763"/>
                </a:solidFill>
                <a:highlight>
                  <a:srgbClr val="FFFFFF"/>
                </a:highlight>
              </a:rPr>
              <a:t>Contains most of the widgets available in Pyqt5.</a:t>
            </a:r>
            <a:endParaRPr sz="1250">
              <a:solidFill>
                <a:srgbClr val="073763"/>
              </a:solidFill>
              <a:highlight>
                <a:srgbClr val="FFFFFF"/>
              </a:highlight>
            </a:endParaRPr>
          </a:p>
          <a:p>
            <a:pPr indent="-298450" lvl="0" marL="457200" rtl="0" algn="l">
              <a:lnSpc>
                <a:spcPct val="200000"/>
              </a:lnSpc>
              <a:spcBef>
                <a:spcPts val="0"/>
              </a:spcBef>
              <a:spcAft>
                <a:spcPts val="0"/>
              </a:spcAft>
              <a:buSzPts val="1100"/>
              <a:buChar char="●"/>
            </a:pPr>
            <a:r>
              <a:rPr b="1" lang="en" sz="1100">
                <a:solidFill>
                  <a:schemeClr val="lt1"/>
                </a:solidFill>
                <a:highlight>
                  <a:srgbClr val="FFFFFF"/>
                </a:highlight>
                <a:uFill>
                  <a:noFill/>
                </a:uFill>
                <a:hlinkClick r:id="rId3">
                  <a:extLst>
                    <a:ext uri="{A12FA001-AC4F-418D-AE19-62706E023703}">
                      <ahyp:hlinkClr val="tx"/>
                    </a:ext>
                  </a:extLst>
                </a:hlinkClick>
              </a:rPr>
              <a:t>Qt WebEngine Widgets</a:t>
            </a:r>
            <a:r>
              <a:rPr lang="en" sz="1100">
                <a:solidFill>
                  <a:srgbClr val="17A81A"/>
                </a:solidFill>
                <a:highlight>
                  <a:srgbClr val="FFFFFF"/>
                </a:highlight>
                <a:uFill>
                  <a:noFill/>
                </a:uFill>
                <a:hlinkClick r:id="rId4">
                  <a:extLst>
                    <a:ext uri="{A12FA001-AC4F-418D-AE19-62706E023703}">
                      <ahyp:hlinkClr val="tx"/>
                    </a:ext>
                  </a:extLst>
                </a:hlinkClick>
              </a:rPr>
              <a:t> </a:t>
            </a:r>
            <a:r>
              <a:rPr lang="en" sz="1100">
                <a:solidFill>
                  <a:srgbClr val="404244"/>
                </a:solidFill>
                <a:highlight>
                  <a:srgbClr val="FFFFFF"/>
                </a:highlight>
              </a:rPr>
              <a:t>:- </a:t>
            </a:r>
            <a:r>
              <a:rPr lang="en" sz="1100">
                <a:solidFill>
                  <a:srgbClr val="073763"/>
                </a:solidFill>
                <a:highlight>
                  <a:srgbClr val="FFFFFF"/>
                </a:highlight>
              </a:rPr>
              <a:t>for creating widget-based web applications</a:t>
            </a:r>
            <a:endParaRPr sz="1100">
              <a:solidFill>
                <a:srgbClr val="073763"/>
              </a:solidFill>
              <a:highlight>
                <a:srgbClr val="FFFFFF"/>
              </a:highlight>
            </a:endParaRPr>
          </a:p>
          <a:p>
            <a:pPr indent="-301625" lvl="0" marL="457200" rtl="0" algn="just">
              <a:lnSpc>
                <a:spcPct val="200000"/>
              </a:lnSpc>
              <a:spcBef>
                <a:spcPts val="0"/>
              </a:spcBef>
              <a:spcAft>
                <a:spcPts val="0"/>
              </a:spcAft>
              <a:buClr>
                <a:srgbClr val="222222"/>
              </a:buClr>
              <a:buSzPts val="1150"/>
              <a:buChar char="●"/>
            </a:pPr>
            <a:r>
              <a:rPr b="1" lang="en" sz="1250">
                <a:solidFill>
                  <a:schemeClr val="lt1"/>
                </a:solidFill>
                <a:highlight>
                  <a:srgbClr val="FFFFFF"/>
                </a:highlight>
              </a:rPr>
              <a:t>QtGui:</a:t>
            </a:r>
            <a:r>
              <a:rPr lang="en" sz="1250">
                <a:solidFill>
                  <a:srgbClr val="073763"/>
                </a:solidFill>
                <a:highlight>
                  <a:srgbClr val="FFFFFF"/>
                </a:highlight>
              </a:rPr>
              <a:t> Contains GUI components and extends the QtCore    module </a:t>
            </a:r>
            <a:r>
              <a:rPr lang="en" sz="1150">
                <a:solidFill>
                  <a:srgbClr val="073763"/>
                </a:solidFill>
                <a:highlight>
                  <a:srgbClr val="FFFFFF"/>
                </a:highlight>
              </a:rPr>
              <a:t> </a:t>
            </a:r>
            <a:r>
              <a:rPr lang="en" sz="1150">
                <a:solidFill>
                  <a:srgbClr val="222222"/>
                </a:solidFill>
                <a:highlight>
                  <a:srgbClr val="FFFFFF"/>
                </a:highlight>
              </a:rPr>
              <a:t>.   </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nvSpPr>
        <p:spPr>
          <a:xfrm>
            <a:off x="929425" y="718200"/>
            <a:ext cx="6083400" cy="315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Calibri"/>
                <a:ea typeface="Calibri"/>
                <a:cs typeface="Calibri"/>
                <a:sym typeface="Calibri"/>
              </a:rPr>
              <a:t>Speech_recognition:</a:t>
            </a:r>
            <a:r>
              <a:rPr lang="en" sz="1200">
                <a:solidFill>
                  <a:srgbClr val="464646"/>
                </a:solidFill>
                <a:highlight>
                  <a:srgbClr val="FDFDFD"/>
                </a:highlight>
              </a:rPr>
              <a:t>Library for performing speech recognition, with support for several engines and APIs, online and offline.</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p>
            <a:pPr indent="0" lvl="0" marL="0" rtl="0" algn="l">
              <a:spcBef>
                <a:spcPts val="0"/>
              </a:spcBef>
              <a:spcAft>
                <a:spcPts val="0"/>
              </a:spcAft>
              <a:buNone/>
            </a:pPr>
            <a:r>
              <a:rPr lang="en" sz="1700">
                <a:latin typeface="Calibri"/>
                <a:ea typeface="Calibri"/>
                <a:cs typeface="Calibri"/>
                <a:sym typeface="Calibri"/>
              </a:rPr>
              <a:t>Pyttsx 3:</a:t>
            </a:r>
            <a:r>
              <a:rPr lang="en" sz="1200">
                <a:solidFill>
                  <a:srgbClr val="464646"/>
                </a:solidFill>
                <a:highlight>
                  <a:srgbClr val="FDFDFD"/>
                </a:highlight>
              </a:rPr>
              <a:t>text-to-speech conversion library in Python.</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p>
            <a:pPr indent="0" lvl="0" marL="0" rtl="0" algn="l">
              <a:spcBef>
                <a:spcPts val="0"/>
              </a:spcBef>
              <a:spcAft>
                <a:spcPts val="0"/>
              </a:spcAft>
              <a:buNone/>
            </a:pPr>
            <a:r>
              <a:rPr lang="en" sz="1700">
                <a:latin typeface="Calibri"/>
                <a:ea typeface="Calibri"/>
                <a:cs typeface="Calibri"/>
                <a:sym typeface="Calibri"/>
              </a:rPr>
              <a:t>Datetime: </a:t>
            </a:r>
            <a:r>
              <a:rPr lang="en" sz="1700"/>
              <a:t>module related to dates.</a:t>
            </a:r>
            <a:endParaRPr sz="1700"/>
          </a:p>
          <a:p>
            <a:pPr indent="0" lvl="0" marL="0" rtl="0" algn="l">
              <a:spcBef>
                <a:spcPts val="0"/>
              </a:spcBef>
              <a:spcAft>
                <a:spcPts val="0"/>
              </a:spcAft>
              <a:buNone/>
            </a:pPr>
            <a:r>
              <a:t/>
            </a:r>
            <a:endParaRPr sz="1700">
              <a:latin typeface="Calibri"/>
              <a:ea typeface="Calibri"/>
              <a:cs typeface="Calibri"/>
              <a:sym typeface="Calibri"/>
            </a:endParaRPr>
          </a:p>
          <a:p>
            <a:pPr indent="0" lvl="0" marL="0" rtl="0" algn="l">
              <a:spcBef>
                <a:spcPts val="0"/>
              </a:spcBef>
              <a:spcAft>
                <a:spcPts val="0"/>
              </a:spcAft>
              <a:buNone/>
            </a:pPr>
            <a:r>
              <a:rPr lang="en" sz="1700">
                <a:latin typeface="Calibri"/>
                <a:ea typeface="Calibri"/>
                <a:cs typeface="Calibri"/>
                <a:sym typeface="Calibri"/>
              </a:rPr>
              <a:t>Wikipedia: </a:t>
            </a:r>
            <a:r>
              <a:rPr lang="en" sz="1200">
                <a:solidFill>
                  <a:srgbClr val="464646"/>
                </a:solidFill>
                <a:highlight>
                  <a:srgbClr val="FDFDFD"/>
                </a:highlight>
              </a:rPr>
              <a:t>makes it easy to access and parse data from Wikipedia.</a:t>
            </a:r>
            <a:endParaRPr sz="1200">
              <a:solidFill>
                <a:srgbClr val="464646"/>
              </a:solidFill>
              <a:highlight>
                <a:srgbClr val="FDFDFD"/>
              </a:highlight>
            </a:endParaRPr>
          </a:p>
          <a:p>
            <a:pPr indent="0" lvl="0" marL="0" rtl="0" algn="l">
              <a:spcBef>
                <a:spcPts val="0"/>
              </a:spcBef>
              <a:spcAft>
                <a:spcPts val="0"/>
              </a:spcAft>
              <a:buNone/>
            </a:pPr>
            <a:r>
              <a:t/>
            </a:r>
            <a:endParaRPr sz="1200">
              <a:solidFill>
                <a:srgbClr val="464646"/>
              </a:solidFill>
              <a:highlight>
                <a:srgbClr val="FDFDFD"/>
              </a:highlight>
            </a:endParaRPr>
          </a:p>
          <a:p>
            <a:pPr indent="0" lvl="0" marL="0" rtl="0" algn="l">
              <a:spcBef>
                <a:spcPts val="0"/>
              </a:spcBef>
              <a:spcAft>
                <a:spcPts val="0"/>
              </a:spcAft>
              <a:buNone/>
            </a:pPr>
            <a:r>
              <a:t/>
            </a:r>
            <a:endParaRPr sz="1200">
              <a:solidFill>
                <a:srgbClr val="464646"/>
              </a:solidFill>
              <a:highlight>
                <a:srgbClr val="FDFDFD"/>
              </a:highlight>
            </a:endParaRPr>
          </a:p>
          <a:p>
            <a:pPr indent="0" lvl="0" marL="0" rtl="0" algn="l">
              <a:spcBef>
                <a:spcPts val="0"/>
              </a:spcBef>
              <a:spcAft>
                <a:spcPts val="0"/>
              </a:spcAft>
              <a:buNone/>
            </a:pPr>
            <a:r>
              <a:rPr b="1" lang="en" sz="1600">
                <a:highlight>
                  <a:srgbClr val="FFFFFF"/>
                </a:highlight>
                <a:latin typeface="Calibri"/>
                <a:ea typeface="Calibri"/>
                <a:cs typeface="Calibri"/>
                <a:sym typeface="Calibri"/>
              </a:rPr>
              <a:t>PyAudio</a:t>
            </a:r>
            <a:r>
              <a:rPr b="1" lang="en" sz="1600">
                <a:solidFill>
                  <a:srgbClr val="434343"/>
                </a:solidFill>
                <a:highlight>
                  <a:srgbClr val="FFFFFF"/>
                </a:highlight>
              </a:rPr>
              <a:t>:</a:t>
            </a:r>
            <a:r>
              <a:rPr lang="en" sz="1100">
                <a:solidFill>
                  <a:srgbClr val="3E4349"/>
                </a:solidFill>
                <a:highlight>
                  <a:srgbClr val="FFFFFF"/>
                </a:highlight>
              </a:rPr>
              <a:t>PyAudio provides Python bindings for PortAudio, the cross-platform audio I/O library. With PyAudio, you can easily use Python to play and record audio on a variety of platforms.</a:t>
            </a:r>
            <a:endParaRPr sz="1200">
              <a:solidFill>
                <a:srgbClr val="464646"/>
              </a:solidFill>
              <a:highlight>
                <a:srgbClr val="FDFDFD"/>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nvSpPr>
        <p:spPr>
          <a:xfrm>
            <a:off x="251500" y="239900"/>
            <a:ext cx="60462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900" u="sng">
                <a:solidFill>
                  <a:srgbClr val="CC0000"/>
                </a:solidFill>
                <a:latin typeface="Roboto"/>
                <a:ea typeface="Roboto"/>
                <a:cs typeface="Roboto"/>
                <a:sym typeface="Roboto"/>
              </a:rPr>
              <a:t>FEATURES:-</a:t>
            </a:r>
            <a:endParaRPr b="1" i="1" sz="2900" u="sng">
              <a:solidFill>
                <a:srgbClr val="CC0000"/>
              </a:solidFill>
              <a:latin typeface="Roboto"/>
              <a:ea typeface="Roboto"/>
              <a:cs typeface="Roboto"/>
              <a:sym typeface="Roboto"/>
            </a:endParaRPr>
          </a:p>
        </p:txBody>
      </p:sp>
      <p:sp>
        <p:nvSpPr>
          <p:cNvPr id="180" name="Google Shape;180;p21"/>
          <p:cNvSpPr txBox="1"/>
          <p:nvPr/>
        </p:nvSpPr>
        <p:spPr>
          <a:xfrm>
            <a:off x="2217950" y="384075"/>
            <a:ext cx="5416200" cy="403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latin typeface="Lato"/>
                <a:ea typeface="Lato"/>
                <a:cs typeface="Lato"/>
                <a:sym typeface="Lato"/>
              </a:rPr>
              <a:t>     </a:t>
            </a:r>
            <a:r>
              <a:rPr b="1" i="1" lang="en">
                <a:latin typeface="Oswald"/>
                <a:ea typeface="Oswald"/>
                <a:cs typeface="Oswald"/>
                <a:sym typeface="Oswald"/>
              </a:rPr>
              <a:t>    </a:t>
            </a:r>
            <a:r>
              <a:rPr b="1" i="1" lang="en">
                <a:latin typeface="Calibri"/>
                <a:ea typeface="Calibri"/>
                <a:cs typeface="Calibri"/>
                <a:sym typeface="Calibri"/>
              </a:rPr>
              <a:t>    1)  NAVIGATION BAR:-        B</a:t>
            </a:r>
            <a:r>
              <a:rPr b="1" i="1" lang="en">
                <a:latin typeface="Calibri"/>
                <a:ea typeface="Calibri"/>
                <a:cs typeface="Calibri"/>
                <a:sym typeface="Calibri"/>
              </a:rPr>
              <a:t>ACK BTN</a:t>
            </a:r>
            <a:endParaRPr b="1" i="1">
              <a:latin typeface="Calibri"/>
              <a:ea typeface="Calibri"/>
              <a:cs typeface="Calibri"/>
              <a:sym typeface="Calibri"/>
            </a:endParaRPr>
          </a:p>
          <a:p>
            <a:pPr indent="0" lvl="0" marL="457200" rtl="0" algn="l">
              <a:spcBef>
                <a:spcPts val="0"/>
              </a:spcBef>
              <a:spcAft>
                <a:spcPts val="0"/>
              </a:spcAft>
              <a:buNone/>
            </a:pPr>
            <a:r>
              <a:rPr b="1" i="1" lang="en">
                <a:latin typeface="Calibri"/>
                <a:ea typeface="Calibri"/>
                <a:cs typeface="Calibri"/>
                <a:sym typeface="Calibri"/>
              </a:rPr>
              <a:t>                                                  FORWARD BTN</a:t>
            </a:r>
            <a:endParaRPr b="1" i="1">
              <a:latin typeface="Calibri"/>
              <a:ea typeface="Calibri"/>
              <a:cs typeface="Calibri"/>
              <a:sym typeface="Calibri"/>
            </a:endParaRPr>
          </a:p>
          <a:p>
            <a:pPr indent="0" lvl="0" marL="457200" rtl="0" algn="ctr">
              <a:spcBef>
                <a:spcPts val="0"/>
              </a:spcBef>
              <a:spcAft>
                <a:spcPts val="0"/>
              </a:spcAft>
              <a:buNone/>
            </a:pPr>
            <a:r>
              <a:rPr b="1" i="1" lang="en">
                <a:latin typeface="Calibri"/>
                <a:ea typeface="Calibri"/>
                <a:cs typeface="Calibri"/>
                <a:sym typeface="Calibri"/>
              </a:rPr>
              <a:t>        RELOAD BTN</a:t>
            </a:r>
            <a:endParaRPr b="1" i="1">
              <a:latin typeface="Calibri"/>
              <a:ea typeface="Calibri"/>
              <a:cs typeface="Calibri"/>
              <a:sym typeface="Calibri"/>
            </a:endParaRPr>
          </a:p>
          <a:p>
            <a:pPr indent="0" lvl="0" marL="457200" rtl="0" algn="ctr">
              <a:spcBef>
                <a:spcPts val="0"/>
              </a:spcBef>
              <a:spcAft>
                <a:spcPts val="0"/>
              </a:spcAft>
              <a:buNone/>
            </a:pPr>
            <a:r>
              <a:rPr b="1" i="1" lang="en">
                <a:latin typeface="Calibri"/>
                <a:ea typeface="Calibri"/>
                <a:cs typeface="Calibri"/>
                <a:sym typeface="Calibri"/>
              </a:rPr>
              <a:t>       HOME BTN</a:t>
            </a:r>
            <a:endParaRPr b="1" i="1">
              <a:latin typeface="Calibri"/>
              <a:ea typeface="Calibri"/>
              <a:cs typeface="Calibri"/>
              <a:sym typeface="Calibri"/>
            </a:endParaRPr>
          </a:p>
          <a:p>
            <a:pPr indent="0" lvl="0" marL="0" rtl="0" algn="l">
              <a:spcBef>
                <a:spcPts val="0"/>
              </a:spcBef>
              <a:spcAft>
                <a:spcPts val="0"/>
              </a:spcAft>
              <a:buNone/>
            </a:pPr>
            <a:r>
              <a:rPr b="1" i="1" lang="en">
                <a:latin typeface="Calibri"/>
                <a:ea typeface="Calibri"/>
                <a:cs typeface="Calibri"/>
                <a:sym typeface="Calibri"/>
              </a:rPr>
              <a:t>                                                                STOP BTN</a:t>
            </a:r>
            <a:r>
              <a:rPr b="1" i="1" lang="en">
                <a:latin typeface="Calibri"/>
                <a:ea typeface="Calibri"/>
                <a:cs typeface="Calibri"/>
                <a:sym typeface="Calibri"/>
              </a:rPr>
              <a:t>    </a:t>
            </a:r>
            <a:endParaRPr b="1" i="1">
              <a:latin typeface="Calibri"/>
              <a:ea typeface="Calibri"/>
              <a:cs typeface="Calibri"/>
              <a:sym typeface="Calibri"/>
            </a:endParaRPr>
          </a:p>
          <a:p>
            <a:pPr indent="0" lvl="0" marL="0" rtl="0" algn="l">
              <a:spcBef>
                <a:spcPts val="0"/>
              </a:spcBef>
              <a:spcAft>
                <a:spcPts val="0"/>
              </a:spcAft>
              <a:buNone/>
            </a:pPr>
            <a:r>
              <a:t/>
            </a:r>
            <a:endParaRPr b="1" i="1">
              <a:latin typeface="Calibri"/>
              <a:ea typeface="Calibri"/>
              <a:cs typeface="Calibri"/>
              <a:sym typeface="Calibri"/>
            </a:endParaRPr>
          </a:p>
          <a:p>
            <a:pPr indent="0" lvl="0" marL="457200" rtl="0" algn="l">
              <a:spcBef>
                <a:spcPts val="0"/>
              </a:spcBef>
              <a:spcAft>
                <a:spcPts val="0"/>
              </a:spcAft>
              <a:buNone/>
            </a:pPr>
            <a:r>
              <a:t/>
            </a:r>
            <a:endParaRPr b="1" i="1">
              <a:latin typeface="Calibri"/>
              <a:ea typeface="Calibri"/>
              <a:cs typeface="Calibri"/>
              <a:sym typeface="Calibri"/>
            </a:endParaRPr>
          </a:p>
          <a:p>
            <a:pPr indent="0" lvl="0" marL="457200" rtl="0" algn="l">
              <a:spcBef>
                <a:spcPts val="0"/>
              </a:spcBef>
              <a:spcAft>
                <a:spcPts val="0"/>
              </a:spcAft>
              <a:buNone/>
            </a:pPr>
            <a:r>
              <a:rPr b="1" i="1" lang="en">
                <a:latin typeface="Calibri"/>
                <a:ea typeface="Calibri"/>
                <a:cs typeface="Calibri"/>
                <a:sym typeface="Calibri"/>
              </a:rPr>
              <a:t>   2)    </a:t>
            </a:r>
            <a:r>
              <a:rPr b="1" i="1" lang="en">
                <a:latin typeface="Calibri"/>
                <a:ea typeface="Calibri"/>
                <a:cs typeface="Calibri"/>
                <a:sym typeface="Calibri"/>
              </a:rPr>
              <a:t>BOOKMARKS</a:t>
            </a:r>
            <a:endParaRPr b="1" i="1">
              <a:latin typeface="Calibri"/>
              <a:ea typeface="Calibri"/>
              <a:cs typeface="Calibri"/>
              <a:sym typeface="Calibri"/>
            </a:endParaRPr>
          </a:p>
          <a:p>
            <a:pPr indent="0" lvl="0" marL="457200" rtl="0" algn="l">
              <a:spcBef>
                <a:spcPts val="0"/>
              </a:spcBef>
              <a:spcAft>
                <a:spcPts val="0"/>
              </a:spcAft>
              <a:buNone/>
            </a:pPr>
            <a:r>
              <a:rPr b="1" i="1" lang="en">
                <a:latin typeface="Calibri"/>
                <a:ea typeface="Calibri"/>
                <a:cs typeface="Calibri"/>
                <a:sym typeface="Calibri"/>
              </a:rPr>
              <a:t>                                           </a:t>
            </a:r>
            <a:endParaRPr b="1" i="1">
              <a:latin typeface="Calibri"/>
              <a:ea typeface="Calibri"/>
              <a:cs typeface="Calibri"/>
              <a:sym typeface="Calibri"/>
            </a:endParaRPr>
          </a:p>
          <a:p>
            <a:pPr indent="0" lvl="0" marL="457200" rtl="0" algn="l">
              <a:spcBef>
                <a:spcPts val="0"/>
              </a:spcBef>
              <a:spcAft>
                <a:spcPts val="0"/>
              </a:spcAft>
              <a:buNone/>
            </a:pPr>
            <a:r>
              <a:rPr b="1" i="1" lang="en">
                <a:latin typeface="Calibri"/>
                <a:ea typeface="Calibri"/>
                <a:cs typeface="Calibri"/>
                <a:sym typeface="Calibri"/>
              </a:rPr>
              <a:t>                                                </a:t>
            </a:r>
            <a:endParaRPr b="1" i="1">
              <a:latin typeface="Calibri"/>
              <a:ea typeface="Calibri"/>
              <a:cs typeface="Calibri"/>
              <a:sym typeface="Calibri"/>
            </a:endParaRPr>
          </a:p>
          <a:p>
            <a:pPr indent="0" lvl="0" marL="457200" rtl="0" algn="l">
              <a:spcBef>
                <a:spcPts val="0"/>
              </a:spcBef>
              <a:spcAft>
                <a:spcPts val="0"/>
              </a:spcAft>
              <a:buNone/>
            </a:pPr>
            <a:r>
              <a:rPr b="1" i="1" lang="en">
                <a:latin typeface="Calibri"/>
                <a:ea typeface="Calibri"/>
                <a:cs typeface="Calibri"/>
                <a:sym typeface="Calibri"/>
              </a:rPr>
              <a:t>                                                                                    </a:t>
            </a:r>
            <a:endParaRPr b="1" i="1">
              <a:latin typeface="Calibri"/>
              <a:ea typeface="Calibri"/>
              <a:cs typeface="Calibri"/>
              <a:sym typeface="Calibri"/>
            </a:endParaRPr>
          </a:p>
          <a:p>
            <a:pPr indent="0" lvl="0" marL="0" rtl="0" algn="l">
              <a:spcBef>
                <a:spcPts val="0"/>
              </a:spcBef>
              <a:spcAft>
                <a:spcPts val="0"/>
              </a:spcAft>
              <a:buNone/>
            </a:pPr>
            <a:r>
              <a:rPr b="1" i="1" lang="en">
                <a:latin typeface="Calibri"/>
                <a:ea typeface="Calibri"/>
                <a:cs typeface="Calibri"/>
                <a:sym typeface="Calibri"/>
              </a:rPr>
              <a:t>               </a:t>
            </a:r>
            <a:r>
              <a:rPr b="1" i="1" lang="en">
                <a:latin typeface="Calibri"/>
                <a:ea typeface="Calibri"/>
                <a:cs typeface="Calibri"/>
                <a:sym typeface="Calibri"/>
              </a:rPr>
              <a:t>3)</a:t>
            </a:r>
            <a:r>
              <a:rPr b="1" i="1" lang="en">
                <a:latin typeface="Calibri"/>
                <a:ea typeface="Calibri"/>
                <a:cs typeface="Calibri"/>
                <a:sym typeface="Calibri"/>
              </a:rPr>
              <a:t>    NEW TABs. </a:t>
            </a:r>
            <a:endParaRPr b="1" i="1">
              <a:latin typeface="Calibri"/>
              <a:ea typeface="Calibri"/>
              <a:cs typeface="Calibri"/>
              <a:sym typeface="Calibri"/>
            </a:endParaRPr>
          </a:p>
          <a:p>
            <a:pPr indent="0" lvl="0" marL="457200" rtl="0" algn="l">
              <a:spcBef>
                <a:spcPts val="0"/>
              </a:spcBef>
              <a:spcAft>
                <a:spcPts val="0"/>
              </a:spcAft>
              <a:buNone/>
            </a:pPr>
            <a:r>
              <a:rPr b="1" i="1" lang="en">
                <a:latin typeface="Calibri"/>
                <a:ea typeface="Calibri"/>
                <a:cs typeface="Calibri"/>
                <a:sym typeface="Calibri"/>
              </a:rPr>
              <a:t>     </a:t>
            </a:r>
            <a:endParaRPr b="1" i="1">
              <a:latin typeface="Calibri"/>
              <a:ea typeface="Calibri"/>
              <a:cs typeface="Calibri"/>
              <a:sym typeface="Calibri"/>
            </a:endParaRPr>
          </a:p>
          <a:p>
            <a:pPr indent="0" lvl="0" marL="457200" rtl="0" algn="l">
              <a:spcBef>
                <a:spcPts val="0"/>
              </a:spcBef>
              <a:spcAft>
                <a:spcPts val="0"/>
              </a:spcAft>
              <a:buNone/>
            </a:pPr>
            <a:r>
              <a:rPr b="1" i="1" lang="en">
                <a:latin typeface="Calibri"/>
                <a:ea typeface="Calibri"/>
                <a:cs typeface="Calibri"/>
                <a:sym typeface="Calibri"/>
              </a:rPr>
              <a:t>      </a:t>
            </a:r>
            <a:endParaRPr b="1" i="1">
              <a:latin typeface="Calibri"/>
              <a:ea typeface="Calibri"/>
              <a:cs typeface="Calibri"/>
              <a:sym typeface="Calibri"/>
            </a:endParaRPr>
          </a:p>
          <a:p>
            <a:pPr indent="0" lvl="0" marL="457200" rtl="0" algn="l">
              <a:spcBef>
                <a:spcPts val="0"/>
              </a:spcBef>
              <a:spcAft>
                <a:spcPts val="0"/>
              </a:spcAft>
              <a:buNone/>
            </a:pPr>
            <a:r>
              <a:rPr b="1" i="1" lang="en">
                <a:latin typeface="Calibri"/>
                <a:ea typeface="Calibri"/>
                <a:cs typeface="Calibri"/>
                <a:sym typeface="Calibri"/>
              </a:rPr>
              <a:t>    4) DIRECTED SEARCH ENGINE--microsoft bing.</a:t>
            </a:r>
            <a:endParaRPr b="1" i="1">
              <a:latin typeface="Calibri"/>
              <a:ea typeface="Calibri"/>
              <a:cs typeface="Calibri"/>
              <a:sym typeface="Calibri"/>
            </a:endParaRPr>
          </a:p>
          <a:p>
            <a:pPr indent="0" lvl="0" marL="457200" rtl="0" algn="l">
              <a:spcBef>
                <a:spcPts val="0"/>
              </a:spcBef>
              <a:spcAft>
                <a:spcPts val="0"/>
              </a:spcAft>
              <a:buNone/>
            </a:pPr>
            <a:r>
              <a:rPr b="1" i="1" lang="en">
                <a:latin typeface="Lato"/>
                <a:ea typeface="Lato"/>
                <a:cs typeface="Lato"/>
                <a:sym typeface="Lato"/>
              </a:rPr>
              <a:t>                                            </a:t>
            </a:r>
            <a:endParaRPr b="1" i="1">
              <a:latin typeface="Lato"/>
              <a:ea typeface="Lato"/>
              <a:cs typeface="Lato"/>
              <a:sym typeface="Lato"/>
            </a:endParaRPr>
          </a:p>
          <a:p>
            <a:pPr indent="0" lvl="0" marL="0" rtl="0" algn="l">
              <a:spcBef>
                <a:spcPts val="0"/>
              </a:spcBef>
              <a:spcAft>
                <a:spcPts val="0"/>
              </a:spcAft>
              <a:buNone/>
            </a:pPr>
            <a:r>
              <a:rPr b="1" i="1" lang="en" sz="1200">
                <a:solidFill>
                  <a:srgbClr val="0C343D"/>
                </a:solidFill>
                <a:latin typeface="Calibri"/>
                <a:ea typeface="Calibri"/>
                <a:cs typeface="Calibri"/>
                <a:sym typeface="Calibri"/>
              </a:rPr>
              <a:t>                  5)</a:t>
            </a:r>
            <a:r>
              <a:rPr b="1" i="1" lang="en" sz="1200">
                <a:solidFill>
                  <a:srgbClr val="0C343D"/>
                </a:solidFill>
                <a:latin typeface="Calibri"/>
                <a:ea typeface="Calibri"/>
                <a:cs typeface="Calibri"/>
                <a:sym typeface="Calibri"/>
              </a:rPr>
              <a:t>ADVANCE FEATURES:-    </a:t>
            </a:r>
            <a:r>
              <a:rPr b="1" i="1" lang="en" sz="1200">
                <a:solidFill>
                  <a:srgbClr val="BF9000"/>
                </a:solidFill>
                <a:latin typeface="Calibri"/>
                <a:ea typeface="Calibri"/>
                <a:cs typeface="Calibri"/>
                <a:sym typeface="Calibri"/>
              </a:rPr>
              <a:t>VOICE SEARCH for BROWSER.</a:t>
            </a:r>
            <a:r>
              <a:rPr b="1" i="1" lang="en" sz="800">
                <a:latin typeface="Lato"/>
                <a:ea typeface="Lato"/>
                <a:cs typeface="Lato"/>
                <a:sym typeface="Lato"/>
              </a:rPr>
              <a:t> </a:t>
            </a:r>
            <a:endParaRPr b="1" i="1" sz="800">
              <a:latin typeface="Lato"/>
              <a:ea typeface="Lato"/>
              <a:cs typeface="Lato"/>
              <a:sym typeface="Lato"/>
            </a:endParaRPr>
          </a:p>
          <a:p>
            <a:pPr indent="0" lvl="0" marL="914400" rtl="0" algn="l">
              <a:spcBef>
                <a:spcPts val="0"/>
              </a:spcBef>
              <a:spcAft>
                <a:spcPts val="0"/>
              </a:spcAft>
              <a:buNone/>
            </a:pPr>
            <a:r>
              <a:rPr b="1" i="1" lang="en">
                <a:latin typeface="Lato"/>
                <a:ea typeface="Lato"/>
                <a:cs typeface="Lato"/>
                <a:sym typeface="Lato"/>
              </a:rPr>
              <a:t>                                                                      </a:t>
            </a:r>
            <a:endParaRPr b="1" i="1">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