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3.jpg" ContentType="image/jp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72584-3603-4E66-BCD1-764FA4D3BE09}" type="datetimeFigureOut">
              <a:rPr lang="en-IN" smtClean="0"/>
              <a:t>03-10-2025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954693F3-39D6-4E00-8E1D-2DC0176B0AA6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7814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72584-3603-4E66-BCD1-764FA4D3BE09}" type="datetimeFigureOut">
              <a:rPr lang="en-IN" smtClean="0"/>
              <a:t>03-10-2025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693F3-39D6-4E00-8E1D-2DC0176B0AA6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3344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72584-3603-4E66-BCD1-764FA4D3BE09}" type="datetimeFigureOut">
              <a:rPr lang="en-IN" smtClean="0"/>
              <a:t>03-10-2025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693F3-39D6-4E00-8E1D-2DC0176B0AA6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4054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72584-3603-4E66-BCD1-764FA4D3BE09}" type="datetimeFigureOut">
              <a:rPr lang="en-IN" smtClean="0"/>
              <a:t>03-10-2025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693F3-39D6-4E00-8E1D-2DC0176B0AA6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4386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72584-3603-4E66-BCD1-764FA4D3BE09}" type="datetimeFigureOut">
              <a:rPr lang="en-IN" smtClean="0"/>
              <a:t>03-10-2025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693F3-39D6-4E00-8E1D-2DC0176B0AA6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6059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72584-3603-4E66-BCD1-764FA4D3BE09}" type="datetimeFigureOut">
              <a:rPr lang="en-IN" smtClean="0"/>
              <a:t>03-10-2025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693F3-39D6-4E00-8E1D-2DC0176B0AA6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4074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72584-3603-4E66-BCD1-764FA4D3BE09}" type="datetimeFigureOut">
              <a:rPr lang="en-IN" smtClean="0"/>
              <a:t>03-10-2025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693F3-39D6-4E00-8E1D-2DC0176B0AA6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3456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72584-3603-4E66-BCD1-764FA4D3BE09}" type="datetimeFigureOut">
              <a:rPr lang="en-IN" smtClean="0"/>
              <a:t>03-10-2025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693F3-39D6-4E00-8E1D-2DC0176B0AA6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0774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72584-3603-4E66-BCD1-764FA4D3BE09}" type="datetimeFigureOut">
              <a:rPr lang="en-IN" smtClean="0"/>
              <a:t>03-10-2025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693F3-39D6-4E00-8E1D-2DC0176B0A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6385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72584-3603-4E66-BCD1-764FA4D3BE09}" type="datetimeFigureOut">
              <a:rPr lang="en-IN" smtClean="0"/>
              <a:t>03-10-2025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693F3-39D6-4E00-8E1D-2DC0176B0AA6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1394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D4F72584-3603-4E66-BCD1-764FA4D3BE09}" type="datetimeFigureOut">
              <a:rPr lang="en-IN" smtClean="0"/>
              <a:t>03-10-2025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693F3-39D6-4E00-8E1D-2DC0176B0AA6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1339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72584-3603-4E66-BCD1-764FA4D3BE09}" type="datetimeFigureOut">
              <a:rPr lang="en-IN" smtClean="0"/>
              <a:t>03-10-2025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54693F3-39D6-4E00-8E1D-2DC0176B0AA6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4973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33CA2-E9C3-55CF-FF9A-A22619E955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09941"/>
          </a:xfrm>
        </p:spPr>
        <p:txBody>
          <a:bodyPr>
            <a:normAutofit/>
          </a:bodyPr>
          <a:lstStyle/>
          <a:p>
            <a:pPr algn="ctr"/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Tic‑Tac‑Toe — Minimax &amp; Alpha‑Beta Using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A510E-DA11-002D-4469-702B06C46A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51609"/>
            <a:ext cx="9144000" cy="3584015"/>
          </a:xfrm>
        </p:spPr>
        <p:txBody>
          <a:bodyPr>
            <a:normAutofit/>
          </a:bodyPr>
          <a:lstStyle/>
          <a:p>
            <a:pPr algn="ctr"/>
            <a:r>
              <a:rPr lang="en-IN" spc="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</a:t>
            </a:r>
            <a:r>
              <a:rPr lang="en-IN" spc="-25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pc="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INTELLIGENCE</a:t>
            </a:r>
            <a:r>
              <a:rPr lang="en-IN" spc="-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(3170716)</a:t>
            </a:r>
          </a:p>
          <a:p>
            <a:pPr marL="577214" lvl="1">
              <a:lnSpc>
                <a:spcPct val="100000"/>
              </a:lnSpc>
              <a:spcBef>
                <a:spcPts val="4325"/>
              </a:spcBef>
            </a:pPr>
            <a:r>
              <a:rPr lang="en-US" b="1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</a:t>
            </a:r>
            <a:r>
              <a:rPr lang="en-US" b="1" spc="-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4" algn="ctr">
              <a:lnSpc>
                <a:spcPct val="100000"/>
              </a:lnSpc>
              <a:spcBef>
                <a:spcPts val="690"/>
              </a:spcBef>
            </a:pPr>
            <a:r>
              <a:rPr lang="en-US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Patel Sujal </a:t>
            </a:r>
            <a:r>
              <a:rPr lang="en-US" spc="-7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Viralkumar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(220090107147)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Navyug</a:t>
            </a:r>
            <a:r>
              <a:rPr lang="en-IN" b="1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spc="6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Vidyabhavan</a:t>
            </a:r>
            <a:r>
              <a:rPr lang="en-IN" b="1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spc="-4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IN" b="1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</a:t>
            </a:r>
            <a:r>
              <a:rPr lang="en-IN" b="1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b="1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b="1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</a:t>
            </a:r>
            <a:r>
              <a:rPr lang="en-US" b="1"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spc="-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K.</a:t>
            </a:r>
            <a:r>
              <a:rPr lang="en-US" b="1"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Pithawala</a:t>
            </a:r>
            <a:r>
              <a:rPr lang="en-US" b="1" spc="-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</a:t>
            </a:r>
            <a:r>
              <a:rPr lang="en-US" b="1"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b="1"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Engineering</a:t>
            </a:r>
            <a:r>
              <a:rPr lang="en-US" b="1" spc="-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b="1"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Technology, </a:t>
            </a:r>
            <a:r>
              <a:rPr lang="en-US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Surat,</a:t>
            </a:r>
            <a:r>
              <a:rPr lang="en-US" b="1" spc="-2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Gujarat,</a:t>
            </a:r>
            <a:r>
              <a:rPr lang="en-US" b="1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India.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object 3">
            <a:extLst>
              <a:ext uri="{FF2B5EF4-FFF2-40B4-BE49-F238E27FC236}">
                <a16:creationId xmlns:a16="http://schemas.microsoft.com/office/drawing/2014/main" id="{DA650047-38A1-50A0-7977-B32F9A42F847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4478" y="170954"/>
            <a:ext cx="1507162" cy="1429246"/>
          </a:xfrm>
          <a:prstGeom prst="rect">
            <a:avLst/>
          </a:prstGeom>
        </p:spPr>
      </p:pic>
      <p:pic>
        <p:nvPicPr>
          <p:cNvPr id="5" name="object 4">
            <a:extLst>
              <a:ext uri="{FF2B5EF4-FFF2-40B4-BE49-F238E27FC236}">
                <a16:creationId xmlns:a16="http://schemas.microsoft.com/office/drawing/2014/main" id="{01DB517A-84B2-9532-0F9F-ACBB9C6F91A0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68000" y="7753"/>
            <a:ext cx="1524000" cy="1429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720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434F7-9699-10AD-D061-6A75088D6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Sample Calculation — Position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6AE4B-7B42-381C-7716-80758F6FB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Board: X at (0,1), O at (3,8).</a:t>
            </a:r>
          </a:p>
          <a:p>
            <a:r>
              <a:rPr lang="en-US" dirty="0"/>
              <a:t>Row0: +10, Row1: −1, Row2: −1.</a:t>
            </a:r>
          </a:p>
          <a:p>
            <a:r>
              <a:rPr lang="en-US" dirty="0"/>
              <a:t>Other lines: mix of +1, −1, 0.</a:t>
            </a:r>
          </a:p>
          <a:p>
            <a:r>
              <a:rPr lang="en-US" dirty="0"/>
              <a:t>Corners: +2 (X), −2 (O).</a:t>
            </a:r>
          </a:p>
          <a:p>
            <a:r>
              <a:rPr lang="en-US" dirty="0"/>
              <a:t>Final heuristic score = +8 (slight X advantage).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378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CB6FB-F606-9DE3-16EF-FD9FEDFDC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Minimax + Alpha‑Beta 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407D0-7508-1B29-A98C-3EB885076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IN" dirty="0"/>
              <a:t>Recursive depth‑first search with cutoffs.</a:t>
            </a:r>
          </a:p>
          <a:p>
            <a:r>
              <a:rPr lang="en-IN" dirty="0"/>
              <a:t>Use evaluate() at cutoff or terminal node.</a:t>
            </a:r>
          </a:p>
          <a:p>
            <a:r>
              <a:rPr lang="en-IN" dirty="0" err="1"/>
              <a:t>Maximizer</a:t>
            </a:r>
            <a:r>
              <a:rPr lang="en-IN" dirty="0"/>
              <a:t> updates </a:t>
            </a:r>
            <a:r>
              <a:rPr lang="el-GR" dirty="0"/>
              <a:t>α, </a:t>
            </a:r>
            <a:r>
              <a:rPr lang="en-IN" dirty="0"/>
              <a:t>Minimizer updates </a:t>
            </a:r>
            <a:r>
              <a:rPr lang="el-GR" dirty="0"/>
              <a:t>β.</a:t>
            </a:r>
          </a:p>
          <a:p>
            <a:r>
              <a:rPr lang="en-IN" dirty="0"/>
              <a:t>Prune branches when </a:t>
            </a:r>
            <a:r>
              <a:rPr lang="el-GR" dirty="0"/>
              <a:t>α ≥ β.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9259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4FB3D-6A61-EEE7-5602-E4665942B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03C9A-7698-8AD0-3B1D-AD9B8187D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IN" dirty="0"/>
              <a:t>Tic‑Tac‑Toe is a perfect‑information zero‑sum game.</a:t>
            </a:r>
          </a:p>
          <a:p>
            <a:r>
              <a:rPr lang="en-IN" dirty="0"/>
              <a:t>Minimax guarantees optimal play.</a:t>
            </a:r>
          </a:p>
          <a:p>
            <a:r>
              <a:rPr lang="en-IN" dirty="0"/>
              <a:t>Alpha‑Beta pruning improves efficiency.</a:t>
            </a:r>
          </a:p>
          <a:p>
            <a:r>
              <a:rPr lang="en-IN" dirty="0"/>
              <a:t>Heuristic helps when depth cut‑off applied.</a:t>
            </a:r>
          </a:p>
          <a:p>
            <a:r>
              <a:rPr lang="en-IN" dirty="0"/>
              <a:t>In Tic‑Tac‑Toe full depth search is feasible.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1439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1AB22-7EE8-1EE3-399B-1F307D50B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Objectives: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7B0A2-1A96-22F4-4318-67D29D77D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perfect‑information zero‑sum games.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Explain Minimax and Alpha‑Beta pruning.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 Tic‑Tac‑Toe game representation and search space.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 heuristic evaluation with sample calculations.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 pseudocode and Python snippet for implementation.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0593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C1ADD-4CEA-922C-5D5E-32975EBCE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Perfect‑Information Zero‑Sum Games: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DBFF5-D71C-4451-366C-9C8239797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7342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Perfect information: both players know full game state at all times.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Zero‑sum: one player's gain = other player's loss.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Examples: Chess, Checkers, Tic‑Tac‑Toe.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549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D495A-D3AC-CCBA-81CD-54FCDD5FE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Minimax Overview: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0B4E3-4536-2D6B-30EC-5B81FEE33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Recursive search for two‑player zero‑sum games.</a:t>
            </a:r>
          </a:p>
          <a:p>
            <a:r>
              <a:rPr lang="en-US" dirty="0"/>
              <a:t>Maximizer chooses moves to maximize score.</a:t>
            </a:r>
          </a:p>
          <a:p>
            <a:r>
              <a:rPr lang="en-US" dirty="0"/>
              <a:t>Minimizer chooses moves to minimize score.</a:t>
            </a:r>
          </a:p>
          <a:p>
            <a:r>
              <a:rPr lang="en-US" dirty="0"/>
              <a:t>Terminal states: win/lose/draw.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213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16F23-3FFA-92D2-C9DC-8F030AE87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Alpha‑Beta Pruning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50EE4-1F2F-2A10-E6FD-B897950EF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Optimization of Minimax that prunes unnecessary branches.</a:t>
            </a:r>
          </a:p>
          <a:p>
            <a:r>
              <a:rPr lang="en-US" dirty="0"/>
              <a:t>Keeps alpha (max bound) and beta (min bound).</a:t>
            </a:r>
          </a:p>
          <a:p>
            <a:r>
              <a:rPr lang="en-US" dirty="0"/>
              <a:t>Prunes branches when α ≥ β.</a:t>
            </a:r>
          </a:p>
          <a:p>
            <a:r>
              <a:rPr lang="en-US" dirty="0"/>
              <a:t>Same result as minimax, fewer nodes explored.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7514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34F63-06E7-61C5-78F6-4CC2F1399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Tic‑Tac‑Toe Rules &amp; Representation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10C78-3CE0-966E-677F-51DB822CB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3×3 grid; players X and O alternate.</a:t>
            </a:r>
          </a:p>
          <a:p>
            <a:r>
              <a:rPr lang="en-US" dirty="0"/>
              <a:t>Goal: make 3 in a row, column, or diagonal.</a:t>
            </a:r>
          </a:p>
          <a:p>
            <a:r>
              <a:rPr lang="en-US" dirty="0"/>
              <a:t>Represent board as array of 9 cells (0–8).</a:t>
            </a:r>
          </a:p>
          <a:p>
            <a:r>
              <a:rPr lang="en-US" dirty="0"/>
              <a:t>Legal moves = empty cells.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7412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DB69A-67CA-308E-4C50-02B446B9F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Space (Tic‑Tac‑Toe)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D9B87-D320-BB14-51E0-894C757A9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Game tree depth ≤ 9.</a:t>
            </a:r>
          </a:p>
          <a:p>
            <a:r>
              <a:rPr lang="en-US" dirty="0"/>
              <a:t>Branching factor decreases from 9 → 1.</a:t>
            </a:r>
          </a:p>
          <a:p>
            <a:r>
              <a:rPr lang="en-US" dirty="0"/>
              <a:t>Upper bound sequences = 9! = 362,880.</a:t>
            </a:r>
          </a:p>
          <a:p>
            <a:r>
              <a:rPr lang="en-US" dirty="0"/>
              <a:t>Symmetry + terminal states reduce complexity.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5185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2C617-2637-D75A-F75E-E82847AC3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Heuristic Evaluation —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6FB4C-899D-2AB2-DAF7-969C96AE1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Terminal values: Win = +1000, Loss = −1000, Draw = 0.</a:t>
            </a:r>
          </a:p>
          <a:p>
            <a:r>
              <a:rPr lang="en-US" dirty="0"/>
              <a:t>Reward player threats (two‑in‑a‑row).</a:t>
            </a:r>
          </a:p>
          <a:p>
            <a:r>
              <a:rPr lang="en-US" dirty="0"/>
              <a:t>Penalize opponent threats.</a:t>
            </a:r>
          </a:p>
          <a:p>
            <a:r>
              <a:rPr lang="en-US" dirty="0"/>
              <a:t>Reward center &amp; corners.</a:t>
            </a:r>
          </a:p>
          <a:p>
            <a:r>
              <a:rPr lang="en-US" dirty="0"/>
              <a:t>Forks = highly valuable.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0475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B330E-2CF9-12D4-FAAB-6C8C16113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Concrete Heuristic (Formula)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4235E-6B8F-2F76-49E4-A5AFA498F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Win = +1000, Lose = −1000, Draw = 0.</a:t>
            </a:r>
          </a:p>
          <a:p>
            <a:r>
              <a:rPr lang="en-US" dirty="0"/>
              <a:t>Two‑in‑a‑row = +10 (player), −10 (opponent).</a:t>
            </a:r>
          </a:p>
          <a:p>
            <a:r>
              <a:rPr lang="en-US" dirty="0"/>
              <a:t>One‑in‑a‑row = +1 (player), −1 (opponent).</a:t>
            </a:r>
          </a:p>
          <a:p>
            <a:r>
              <a:rPr lang="en-US" dirty="0"/>
              <a:t>Center = +3, Corner = +2 (player).</a:t>
            </a:r>
          </a:p>
          <a:p>
            <a:r>
              <a:rPr lang="en-US" dirty="0"/>
              <a:t>Algorithm: check 8 lines, add bonuses/penalties.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490164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56</TotalTime>
  <Words>583</Words>
  <Application>Microsoft Office PowerPoint</Application>
  <PresentationFormat>Widescreen</PresentationFormat>
  <Paragraphs>75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Gill Sans MT</vt:lpstr>
      <vt:lpstr>Times New Roman</vt:lpstr>
      <vt:lpstr>Gallery</vt:lpstr>
      <vt:lpstr>Tic‑Tac‑Toe — Minimax &amp; Alpha‑Beta Using Python</vt:lpstr>
      <vt:lpstr>Learning Objectives:</vt:lpstr>
      <vt:lpstr>Perfect‑Information Zero‑Sum Games:</vt:lpstr>
      <vt:lpstr>Minimax Overview:</vt:lpstr>
      <vt:lpstr>Alpha‑Beta Pruning</vt:lpstr>
      <vt:lpstr>Tic‑Tac‑Toe Rules &amp; Representation</vt:lpstr>
      <vt:lpstr>Search Space (Tic‑Tac‑Toe)</vt:lpstr>
      <vt:lpstr>Heuristic Evaluation — Principles</vt:lpstr>
      <vt:lpstr>Concrete Heuristic (Formula)</vt:lpstr>
      <vt:lpstr>Sample Calculation — Position #1</vt:lpstr>
      <vt:lpstr>Minimax + Alpha‑Beta Pseudocode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Sujal Patel</dc:creator>
  <cp:lastModifiedBy>Sujal Patel</cp:lastModifiedBy>
  <cp:revision>3</cp:revision>
  <dcterms:created xsi:type="dcterms:W3CDTF">2025-09-19T09:41:22Z</dcterms:created>
  <dcterms:modified xsi:type="dcterms:W3CDTF">2025-10-03T09:30:01Z</dcterms:modified>
</cp:coreProperties>
</file>