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C86E9DB-67EB-4A0C-8E96-6786B32F5859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C14C52A-FDC4-4478-9025-F14BC3C69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311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E9DB-67EB-4A0C-8E96-6786B32F5859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C52A-FDC4-4478-9025-F14BC3C69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393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E9DB-67EB-4A0C-8E96-6786B32F5859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C52A-FDC4-4478-9025-F14BC3C69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599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E9DB-67EB-4A0C-8E96-6786B32F5859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C52A-FDC4-4478-9025-F14BC3C69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598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E9DB-67EB-4A0C-8E96-6786B32F5859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C52A-FDC4-4478-9025-F14BC3C69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347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E9DB-67EB-4A0C-8E96-6786B32F5859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C52A-FDC4-4478-9025-F14BC3C69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8994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E9DB-67EB-4A0C-8E96-6786B32F5859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C52A-FDC4-4478-9025-F14BC3C69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8994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C86E9DB-67EB-4A0C-8E96-6786B32F5859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C52A-FDC4-4478-9025-F14BC3C69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910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C86E9DB-67EB-4A0C-8E96-6786B32F5859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C52A-FDC4-4478-9025-F14BC3C69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2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E9DB-67EB-4A0C-8E96-6786B32F5859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C52A-FDC4-4478-9025-F14BC3C69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661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E9DB-67EB-4A0C-8E96-6786B32F5859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C52A-FDC4-4478-9025-F14BC3C69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403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E9DB-67EB-4A0C-8E96-6786B32F5859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C52A-FDC4-4478-9025-F14BC3C69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878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E9DB-67EB-4A0C-8E96-6786B32F5859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C52A-FDC4-4478-9025-F14BC3C69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254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E9DB-67EB-4A0C-8E96-6786B32F5859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C52A-FDC4-4478-9025-F14BC3C69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108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E9DB-67EB-4A0C-8E96-6786B32F5859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C52A-FDC4-4478-9025-F14BC3C69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846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E9DB-67EB-4A0C-8E96-6786B32F5859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C52A-FDC4-4478-9025-F14BC3C69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891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6E9DB-67EB-4A0C-8E96-6786B32F5859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4C52A-FDC4-4478-9025-F14BC3C69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264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C86E9DB-67EB-4A0C-8E96-6786B32F5859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C14C52A-FDC4-4478-9025-F14BC3C691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5515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728D1-F2B1-8A08-CE4C-6E0163DE5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2650" y="842639"/>
            <a:ext cx="8367564" cy="1051560"/>
          </a:xfrm>
        </p:spPr>
        <p:txBody>
          <a:bodyPr/>
          <a:lstStyle/>
          <a:p>
            <a:pPr algn="ctr"/>
            <a:r>
              <a:rPr lang="en-US" sz="3600" dirty="0"/>
              <a:t>Legal Expert System (Law Advisor Bot)</a:t>
            </a:r>
            <a:endParaRPr lang="en-IN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2B5ACD-DC6A-0E4C-A40A-A5439A0C9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3603" y="2271885"/>
            <a:ext cx="8825658" cy="861420"/>
          </a:xfrm>
        </p:spPr>
        <p:txBody>
          <a:bodyPr/>
          <a:lstStyle/>
          <a:p>
            <a:pPr algn="ctr"/>
            <a:r>
              <a:rPr lang="en-IN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</a:t>
            </a:r>
            <a:r>
              <a:rPr lang="en-IN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</a:t>
            </a:r>
            <a:r>
              <a:rPr lang="en-IN" spc="-2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(3170716)</a:t>
            </a:r>
          </a:p>
          <a:p>
            <a:endParaRPr lang="en-IN" dirty="0"/>
          </a:p>
        </p:txBody>
      </p:sp>
      <p:pic>
        <p:nvPicPr>
          <p:cNvPr id="6" name="object 4">
            <a:extLst>
              <a:ext uri="{FF2B5EF4-FFF2-40B4-BE49-F238E27FC236}">
                <a16:creationId xmlns:a16="http://schemas.microsoft.com/office/drawing/2014/main" id="{95DEDED5-F924-2C33-BEDA-D2C29FF3118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192512" y="464953"/>
            <a:ext cx="1524000" cy="1429246"/>
          </a:xfrm>
          <a:prstGeom prst="rect">
            <a:avLst/>
          </a:prstGeom>
        </p:spPr>
      </p:pic>
      <p:pic>
        <p:nvPicPr>
          <p:cNvPr id="7" name="object 3">
            <a:extLst>
              <a:ext uri="{FF2B5EF4-FFF2-40B4-BE49-F238E27FC236}">
                <a16:creationId xmlns:a16="http://schemas.microsoft.com/office/drawing/2014/main" id="{5FC26CEC-9C98-F994-1DB7-1C9B4B1CEB0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5488" y="464953"/>
            <a:ext cx="1507162" cy="14292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930EE2-F76B-D5FE-E24D-1C3BD8C2D7B6}"/>
              </a:ext>
            </a:extLst>
          </p:cNvPr>
          <p:cNvSpPr txBox="1"/>
          <p:nvPr/>
        </p:nvSpPr>
        <p:spPr>
          <a:xfrm>
            <a:off x="2440252" y="3167953"/>
            <a:ext cx="7452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spc="-4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</a:t>
            </a:r>
            <a:r>
              <a:rPr lang="en-US" sz="2400" b="1" spc="-204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 algn="ctr"/>
            <a:r>
              <a:rPr lang="en-US" sz="2400" b="1" spc="-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Patel Sujal </a:t>
            </a:r>
            <a:r>
              <a:rPr lang="en-US" sz="2400" b="1" spc="-25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Viralkumar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3D51D4-1927-7001-67E7-8457DC07FDA4}"/>
              </a:ext>
            </a:extLst>
          </p:cNvPr>
          <p:cNvSpPr txBox="1"/>
          <p:nvPr/>
        </p:nvSpPr>
        <p:spPr>
          <a:xfrm>
            <a:off x="1982650" y="4815032"/>
            <a:ext cx="82098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Navyug</a:t>
            </a:r>
            <a:r>
              <a:rPr lang="en-IN" sz="2400" b="1" spc="-10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spc="6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Vidyabhavan</a:t>
            </a:r>
            <a:r>
              <a:rPr lang="en-IN" sz="2400" b="1" spc="-10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b="1" spc="-4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IN" sz="2400" b="1" spc="9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</a:t>
            </a:r>
            <a:r>
              <a:rPr lang="en-IN" sz="2400" b="1" spc="1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2400" b="1" spc="10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algn="ctr"/>
            <a:r>
              <a:rPr lang="en-US" sz="2400" b="1" spc="7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</a:t>
            </a:r>
            <a:r>
              <a:rPr lang="en-US" sz="2400" b="1" spc="-1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19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</a:t>
            </a:r>
            <a:r>
              <a:rPr lang="en-US" sz="2400" b="1" spc="-1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Pithawala</a:t>
            </a:r>
            <a:r>
              <a:rPr lang="en-US" sz="2400" b="1" spc="-17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9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sz="2400" b="1" spc="-1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sz="2400" b="1" spc="-1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2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lang="en-US" sz="2400" b="1" spc="-17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9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b="1" spc="-17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7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Technology, </a:t>
            </a:r>
          </a:p>
          <a:p>
            <a:pPr algn="ctr"/>
            <a:r>
              <a:rPr lang="en-US" sz="2400" b="1" spc="-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Surat,</a:t>
            </a:r>
            <a:r>
              <a:rPr lang="en-US" sz="2400" b="1" spc="-2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4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Gujarat,</a:t>
            </a:r>
            <a:r>
              <a:rPr lang="en-US" sz="2400" b="1" spc="-23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spc="-1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India.</a:t>
            </a:r>
            <a:endParaRPr 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651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F50A8-9B12-022B-49EF-A7FCDF4C9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1AC9D-88C2-A318-1063-7D78DF815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Legal Expert System mimics human legal reasoning.</a:t>
            </a:r>
          </a:p>
          <a:p>
            <a:r>
              <a:rPr lang="en-US" dirty="0"/>
              <a:t> Uses decision trees and logical rules to provide advice.</a:t>
            </a:r>
          </a:p>
          <a:p>
            <a:r>
              <a:rPr lang="en-US" dirty="0"/>
              <a:t> Example rule: If theft and underage → juvenile case.</a:t>
            </a:r>
          </a:p>
          <a:p>
            <a:r>
              <a:rPr lang="en-US" dirty="0"/>
              <a:t> Prolog is widely used for implementing such reasoning engines.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764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41554-3D79-D771-06F2-7BE90B70C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0FFFF-387B-1003-A2E8-B6189E84F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Knowledge Base: Stores legal rules in logical format.</a:t>
            </a:r>
          </a:p>
          <a:p>
            <a:r>
              <a:rPr lang="en-US" dirty="0"/>
              <a:t> Inference Engine: Navigates decision tree via search.</a:t>
            </a:r>
          </a:p>
          <a:p>
            <a:r>
              <a:rPr lang="en-US" dirty="0"/>
              <a:t> User Interface: Queries user for facts and applies rules.</a:t>
            </a:r>
          </a:p>
          <a:p>
            <a:r>
              <a:rPr lang="en-US" dirty="0"/>
              <a:t> Example Prolog Rule:</a:t>
            </a:r>
          </a:p>
          <a:p>
            <a:r>
              <a:rPr lang="en-US" dirty="0"/>
              <a:t>   </a:t>
            </a:r>
            <a:r>
              <a:rPr lang="en-US" dirty="0" err="1"/>
              <a:t>juvenile_case</a:t>
            </a:r>
            <a:r>
              <a:rPr lang="en-US" dirty="0"/>
              <a:t> :- theft, underage.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881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475E8-0F87-1C1A-C848-392333AEF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Prolog</a:t>
            </a:r>
            <a:r>
              <a:rPr lang="en-IN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89986-B349-7B68-1600-D90D865A3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Sample Prolog Code:</a:t>
            </a:r>
          </a:p>
          <a:p>
            <a:endParaRPr lang="en-US" dirty="0"/>
          </a:p>
          <a:p>
            <a:r>
              <a:rPr lang="en-US" dirty="0"/>
              <a:t>theft.</a:t>
            </a:r>
          </a:p>
          <a:p>
            <a:r>
              <a:rPr lang="en-US" dirty="0"/>
              <a:t>underage.</a:t>
            </a:r>
          </a:p>
          <a:p>
            <a:r>
              <a:rPr lang="en-US" dirty="0" err="1"/>
              <a:t>juvenile_case</a:t>
            </a:r>
            <a:r>
              <a:rPr lang="en-US" dirty="0"/>
              <a:t> :- theft, underage.</a:t>
            </a:r>
          </a:p>
          <a:p>
            <a:endParaRPr lang="en-US" dirty="0"/>
          </a:p>
          <a:p>
            <a:r>
              <a:rPr lang="en-US" dirty="0"/>
              <a:t>Query: ?- </a:t>
            </a:r>
            <a:r>
              <a:rPr lang="en-US" dirty="0" err="1"/>
              <a:t>juvenile_case</a:t>
            </a:r>
            <a:r>
              <a:rPr lang="en-US" dirty="0"/>
              <a:t>.</a:t>
            </a:r>
          </a:p>
          <a:p>
            <a:r>
              <a:rPr lang="en-US" dirty="0"/>
              <a:t>Result: true.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8430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6892-8DE3-4335-033C-36AFED11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 in Legal Tech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40E63-993D-D011-384C-296B24F35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Legal Research: NLP helps analyze case law, statutes, and precedents.</a:t>
            </a:r>
          </a:p>
          <a:p>
            <a:r>
              <a:rPr lang="en-US" dirty="0"/>
              <a:t> Contract Analysis: Identifies key clauses, risks, and obligations.</a:t>
            </a:r>
          </a:p>
          <a:p>
            <a:r>
              <a:rPr lang="en-US" dirty="0"/>
              <a:t> Predicting Case Outcomes: Machine learning models analyze past rulings.</a:t>
            </a:r>
          </a:p>
          <a:p>
            <a:r>
              <a:rPr lang="en-US" dirty="0"/>
              <a:t> E-Discovery: Automates reviewing documents for litigation.</a:t>
            </a:r>
          </a:p>
          <a:p>
            <a:r>
              <a:rPr lang="en-US" dirty="0"/>
              <a:t> Compliance: Monitors regulations and ensures adherence.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1427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C3F6-A3CA-B737-F93A-D17D6ECC0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AI in Legal Tech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9D9B8-4A62-98F1-64EB-504995968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Legal Research: NLP helps analyze case law, statutes, and precedents.</a:t>
            </a:r>
          </a:p>
          <a:p>
            <a:r>
              <a:rPr lang="en-US" dirty="0"/>
              <a:t> Contract Analysis: Identifies key clauses, risks, and obligations.</a:t>
            </a:r>
          </a:p>
          <a:p>
            <a:r>
              <a:rPr lang="en-US" dirty="0"/>
              <a:t> Predicting Case Outcomes: Machine learning models analyze past rulings.</a:t>
            </a:r>
          </a:p>
          <a:p>
            <a:r>
              <a:rPr lang="en-US" dirty="0"/>
              <a:t> E-Discovery: Automates reviewing documents for litigation.</a:t>
            </a:r>
          </a:p>
          <a:p>
            <a:r>
              <a:rPr lang="en-US" dirty="0"/>
              <a:t> Compliance: Monitors regulations and ensures adherence.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12418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09068-9522-40AB-8933-50B1C1557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Benefits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EA431-AF94-CB1B-24C2-FF5126CE5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Benefits:</a:t>
            </a:r>
          </a:p>
          <a:p>
            <a:r>
              <a:rPr lang="en-US" dirty="0"/>
              <a:t>Faster and cost-effective legal assistance.</a:t>
            </a:r>
          </a:p>
          <a:p>
            <a:r>
              <a:rPr lang="en-US" dirty="0"/>
              <a:t>Consistency in legal advice.</a:t>
            </a:r>
          </a:p>
          <a:p>
            <a:r>
              <a:rPr lang="en-US" dirty="0"/>
              <a:t>Helps lawyers focus on complex tasks.</a:t>
            </a:r>
          </a:p>
          <a:p>
            <a:endParaRPr lang="en-US" dirty="0"/>
          </a:p>
          <a:p>
            <a:r>
              <a:rPr lang="en-US" b="1" dirty="0"/>
              <a:t>Challenges:</a:t>
            </a:r>
          </a:p>
          <a:p>
            <a:r>
              <a:rPr lang="en-US" dirty="0"/>
              <a:t>Complexity of legal language.</a:t>
            </a:r>
          </a:p>
          <a:p>
            <a:r>
              <a:rPr lang="en-US" dirty="0"/>
              <a:t>Ethical and privacy concerns.</a:t>
            </a:r>
          </a:p>
          <a:p>
            <a:r>
              <a:rPr lang="en-US" dirty="0"/>
              <a:t>Dependence on high-quality datasets.</a:t>
            </a:r>
          </a:p>
        </p:txBody>
      </p:sp>
    </p:spTree>
    <p:extLst>
      <p:ext uri="{BB962C8B-B14F-4D97-AF65-F5344CB8AC3E}">
        <p14:creationId xmlns:p14="http://schemas.microsoft.com/office/powerpoint/2010/main" val="1545317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2719-1634-25FF-BBD7-F32087BE0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BEED9-B1E8-295D-D329-DEF9BDA69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Legal Expert Systems combine Prolog-based reasoning with AI/NLP.</a:t>
            </a:r>
          </a:p>
          <a:p>
            <a:r>
              <a:rPr lang="en-US"/>
              <a:t> </a:t>
            </a:r>
            <a:r>
              <a:rPr lang="en-US" dirty="0"/>
              <a:t>NLP transforms legal research, contract analysis, and predictions.</a:t>
            </a:r>
          </a:p>
          <a:p>
            <a:r>
              <a:rPr lang="en-US"/>
              <a:t> </a:t>
            </a:r>
            <a:r>
              <a:rPr lang="en-US" dirty="0"/>
              <a:t>Future: More advanced AI-driven legal assistants for justice access.</a:t>
            </a:r>
          </a:p>
        </p:txBody>
      </p:sp>
    </p:spTree>
    <p:extLst>
      <p:ext uri="{BB962C8B-B14F-4D97-AF65-F5344CB8AC3E}">
        <p14:creationId xmlns:p14="http://schemas.microsoft.com/office/powerpoint/2010/main" val="4244303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18</TotalTime>
  <Words>364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Times New Roman</vt:lpstr>
      <vt:lpstr>Wingdings 3</vt:lpstr>
      <vt:lpstr>Ion Boardroom</vt:lpstr>
      <vt:lpstr>Legal Expert System (Law Advisor Bot)</vt:lpstr>
      <vt:lpstr>Introduction</vt:lpstr>
      <vt:lpstr>System Design</vt:lpstr>
      <vt:lpstr>Prolog Example</vt:lpstr>
      <vt:lpstr>AI in Legal Tech</vt:lpstr>
      <vt:lpstr>AI in Legal Tech</vt:lpstr>
      <vt:lpstr>Benefits and Challenges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Sujal Patel</dc:creator>
  <cp:lastModifiedBy>Sujal Patel</cp:lastModifiedBy>
  <cp:revision>4</cp:revision>
  <dcterms:created xsi:type="dcterms:W3CDTF">2025-10-03T09:05:54Z</dcterms:created>
  <dcterms:modified xsi:type="dcterms:W3CDTF">2025-10-06T07:22:21Z</dcterms:modified>
</cp:coreProperties>
</file>