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8" r:id="rId12"/>
    <p:sldId id="265" r:id="rId13"/>
    <p:sldId id="266" r:id="rId14"/>
    <p:sldId id="270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14" y="-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9E6ABE24-2206-4B11-ACE0-BB225FA25721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378B4CA1-F76F-4294-8934-68D2A84B52E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2418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ABE24-2206-4B11-ACE0-BB225FA25721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B4CA1-F76F-4294-8934-68D2A84B5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394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ABE24-2206-4B11-ACE0-BB225FA25721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B4CA1-F76F-4294-8934-68D2A84B52E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36234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ABE24-2206-4B11-ACE0-BB225FA25721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B4CA1-F76F-4294-8934-68D2A84B52E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23772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ABE24-2206-4B11-ACE0-BB225FA25721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B4CA1-F76F-4294-8934-68D2A84B5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7468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ABE24-2206-4B11-ACE0-BB225FA25721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B4CA1-F76F-4294-8934-68D2A84B52E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25305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ABE24-2206-4B11-ACE0-BB225FA25721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B4CA1-F76F-4294-8934-68D2A84B52E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13933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ABE24-2206-4B11-ACE0-BB225FA25721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B4CA1-F76F-4294-8934-68D2A84B52E3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25080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ABE24-2206-4B11-ACE0-BB225FA25721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B4CA1-F76F-4294-8934-68D2A84B52E3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145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ABE24-2206-4B11-ACE0-BB225FA25721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B4CA1-F76F-4294-8934-68D2A84B5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358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ABE24-2206-4B11-ACE0-BB225FA25721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B4CA1-F76F-4294-8934-68D2A84B52E3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9754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ABE24-2206-4B11-ACE0-BB225FA25721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B4CA1-F76F-4294-8934-68D2A84B5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34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ABE24-2206-4B11-ACE0-BB225FA25721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B4CA1-F76F-4294-8934-68D2A84B52E3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9555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ABE24-2206-4B11-ACE0-BB225FA25721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B4CA1-F76F-4294-8934-68D2A84B52E3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0639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ABE24-2206-4B11-ACE0-BB225FA25721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B4CA1-F76F-4294-8934-68D2A84B5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155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ABE24-2206-4B11-ACE0-BB225FA25721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B4CA1-F76F-4294-8934-68D2A84B52E3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3774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ABE24-2206-4B11-ACE0-BB225FA25721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B4CA1-F76F-4294-8934-68D2A84B5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077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E6ABE24-2206-4B11-ACE0-BB225FA25721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78B4CA1-F76F-4294-8934-68D2A84B5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618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36B5F-FD0B-2996-FEBC-F73CA4DA20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LITERARY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5F760-06C7-6141-3705-022F5ED681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By:</a:t>
            </a:r>
          </a:p>
          <a:p>
            <a:r>
              <a:rPr lang="en-US" sz="2000" dirty="0">
                <a:latin typeface="Times New Roman" panose="02020603050405020304" pitchFamily="18" charset="0"/>
              </a:rPr>
              <a:t>Sujal Bajracharya </a:t>
            </a:r>
          </a:p>
          <a:p>
            <a:r>
              <a:rPr lang="en-US" sz="2000" dirty="0">
                <a:latin typeface="Times New Roman" panose="02020603050405020304" pitchFamily="18" charset="0"/>
              </a:rPr>
              <a:t>Balram Magar</a:t>
            </a:r>
          </a:p>
        </p:txBody>
      </p:sp>
    </p:spTree>
    <p:extLst>
      <p:ext uri="{BB962C8B-B14F-4D97-AF65-F5344CB8AC3E}">
        <p14:creationId xmlns:p14="http://schemas.microsoft.com/office/powerpoint/2010/main" val="3467105169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B9E4A-38D4-2161-0EC7-7EB1543CC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 of the Proposed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67236-BB31-DA01-BED3-A30DF2B845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458386"/>
          </a:xfrm>
        </p:spPr>
        <p:txBody>
          <a:bodyPr>
            <a:no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Responsive &amp; User-Friendly: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Secure &amp; Efficient Back-End: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Centralized Data: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Privacy Focus:</a:t>
            </a:r>
          </a:p>
        </p:txBody>
      </p:sp>
    </p:spTree>
    <p:extLst>
      <p:ext uri="{BB962C8B-B14F-4D97-AF65-F5344CB8AC3E}">
        <p14:creationId xmlns:p14="http://schemas.microsoft.com/office/powerpoint/2010/main" val="1708763024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62FDD-C519-0184-D03B-1B273C6C6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1124574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 Mechanism of the Proposed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B39E1-A51B-B844-6A10-B9DF27DE12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474259"/>
            <a:ext cx="9601196" cy="3612776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Effortless Exploration: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Personalization: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Libraries: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Detailed Book Profiles: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 Control: Create, read, update, and delete book profiles at will.</a:t>
            </a:r>
          </a:p>
        </p:txBody>
      </p:sp>
    </p:spTree>
    <p:extLst>
      <p:ext uri="{BB962C8B-B14F-4D97-AF65-F5344CB8AC3E}">
        <p14:creationId xmlns:p14="http://schemas.microsoft.com/office/powerpoint/2010/main" val="1713734873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DA921-0FFD-3EDE-1E83-899EF9760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824753"/>
            <a:ext cx="9601196" cy="1165412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GANTT CHART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EE90185-F3FF-E976-0829-B262FDF5A85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15788" y="2743200"/>
            <a:ext cx="5038165" cy="2789071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6A26339-6CBE-40AE-8035-536DFBEC4B1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15318" y="2743200"/>
            <a:ext cx="5289175" cy="2789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541397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0E73D-F8C8-0F65-4610-969454A37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EXPECTED OUTCOME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240EE-E6B6-18D7-CFD7-8E7E810404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Personalized library management.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Literary content within personal collections.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a user-centric and functionally rich system.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4103035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B1216-906F-44A4-280A-D4D0FE5D2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60DCE92-5F84-BA57-BD01-3B1B0B007E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1350256"/>
              </p:ext>
            </p:extLst>
          </p:nvPr>
        </p:nvGraphicFramePr>
        <p:xfrm>
          <a:off x="1295400" y="2447365"/>
          <a:ext cx="9601199" cy="1303868"/>
        </p:xfrm>
        <a:graphic>
          <a:graphicData uri="http://schemas.openxmlformats.org/drawingml/2006/table">
            <a:tbl>
              <a:tblPr firstRow="1" firstCol="1" bandRow="1"/>
              <a:tblGrid>
                <a:gridCol w="48247">
                  <a:extLst>
                    <a:ext uri="{9D8B030D-6E8A-4147-A177-3AD203B41FA5}">
                      <a16:colId xmlns:a16="http://schemas.microsoft.com/office/drawing/2014/main" val="1753581441"/>
                    </a:ext>
                  </a:extLst>
                </a:gridCol>
                <a:gridCol w="248933">
                  <a:extLst>
                    <a:ext uri="{9D8B030D-6E8A-4147-A177-3AD203B41FA5}">
                      <a16:colId xmlns:a16="http://schemas.microsoft.com/office/drawing/2014/main" val="2777027250"/>
                    </a:ext>
                  </a:extLst>
                </a:gridCol>
                <a:gridCol w="9304019">
                  <a:extLst>
                    <a:ext uri="{9D8B030D-6E8A-4147-A177-3AD203B41FA5}">
                      <a16:colId xmlns:a16="http://schemas.microsoft.com/office/drawing/2014/main" val="2897186402"/>
                    </a:ext>
                  </a:extLst>
                </a:gridCol>
              </a:tblGrid>
              <a:tr h="65193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9525" marR="9525" marT="9525" marB="9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[1] </a:t>
                      </a:r>
                    </a:p>
                  </a:txBody>
                  <a:tcPr marL="9525" marR="9525" marT="9525" marB="9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T. Contributor, "What is Spiral Model and How is it used?," Tech Target, August 2019. [Online]. Available: https://www.techtarget.com/searchsoftwarequality/definition/spiral-model. [Accessed 15 December 2023].</a:t>
                      </a:r>
                    </a:p>
                  </a:txBody>
                  <a:tcPr marL="9525" marR="9525" marT="9525" marB="9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3063777"/>
                  </a:ext>
                </a:extLst>
              </a:tr>
              <a:tr h="65193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9525" marR="9525" marT="9525" marB="9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[2] </a:t>
                      </a:r>
                    </a:p>
                  </a:txBody>
                  <a:tcPr marL="9525" marR="9525" marT="9525" marB="9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"Free Online Gantt Chart Software," ONLINEGANTT, [Online]. Available: https://www.onlinegantt.com/#/gantt.</a:t>
                      </a:r>
                    </a:p>
                  </a:txBody>
                  <a:tcPr marL="9525" marR="9525" marT="9525" marB="9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1063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72384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01E29-AB96-1207-4BAF-A5D47CCC25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8" y="2483224"/>
            <a:ext cx="6815669" cy="90344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F8621D-48EA-04B2-A7BD-CBFDA36BF4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By:</a:t>
            </a:r>
          </a:p>
          <a:p>
            <a:r>
              <a:rPr lang="en-US" sz="2000" dirty="0">
                <a:latin typeface="Times New Roman" panose="02020603050405020304" pitchFamily="18" charset="0"/>
              </a:rPr>
              <a:t>Sujal Bajracharya </a:t>
            </a:r>
          </a:p>
          <a:p>
            <a:r>
              <a:rPr lang="en-US" sz="2000" dirty="0">
                <a:latin typeface="Times New Roman" panose="02020603050405020304" pitchFamily="18" charset="0"/>
              </a:rPr>
              <a:t>Balram Magar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18C77D-78D2-A62B-0E49-A5DA5A971150}"/>
              </a:ext>
            </a:extLst>
          </p:cNvPr>
          <p:cNvSpPr txBox="1"/>
          <p:nvPr/>
        </p:nvSpPr>
        <p:spPr>
          <a:xfrm>
            <a:off x="5056094" y="1721224"/>
            <a:ext cx="20529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751227092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EB12C-CA11-908C-4E27-4CDC12DB6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D726A-13D7-CE51-6713-C967B01FB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</a:rPr>
              <a:t>Captivating Stories Everywhere: </a:t>
            </a:r>
          </a:p>
          <a:p>
            <a:r>
              <a:rPr lang="en-US" sz="2000" dirty="0">
                <a:latin typeface="Times New Roman" panose="02020603050405020304" pitchFamily="18" charset="0"/>
              </a:rPr>
              <a:t>Lost in a Sea of Pages?: </a:t>
            </a:r>
          </a:p>
          <a:p>
            <a:r>
              <a:rPr lang="en-US" sz="2000" dirty="0">
                <a:latin typeface="Times New Roman" panose="02020603050405020304" pitchFamily="18" charset="0"/>
              </a:rPr>
              <a:t>Navigating Your Literary Journey: </a:t>
            </a:r>
          </a:p>
          <a:p>
            <a:r>
              <a:rPr lang="en-US" sz="2000" dirty="0">
                <a:latin typeface="Times New Roman" panose="02020603050405020304" pitchFamily="18" charset="0"/>
              </a:rPr>
              <a:t>Empowering Readers: </a:t>
            </a:r>
          </a:p>
          <a:p>
            <a:r>
              <a:rPr lang="en-US" sz="2000" dirty="0">
                <a:latin typeface="Times New Roman" panose="02020603050405020304" pitchFamily="18" charset="0"/>
              </a:rPr>
              <a:t>Built for Everyone: </a:t>
            </a:r>
          </a:p>
        </p:txBody>
      </p:sp>
    </p:spTree>
    <p:extLst>
      <p:ext uri="{BB962C8B-B14F-4D97-AF65-F5344CB8AC3E}">
        <p14:creationId xmlns:p14="http://schemas.microsoft.com/office/powerpoint/2010/main" val="3217114195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3DB9D-96A3-81A1-2D60-AB70631AC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3279C-1BA9-0FFB-7E1E-6DBC47785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</a:rPr>
              <a:t>Too Many Reads, Not Enough Order: </a:t>
            </a:r>
          </a:p>
          <a:p>
            <a:r>
              <a:rPr lang="en-US" sz="2000" dirty="0">
                <a:latin typeface="Times New Roman" panose="02020603050405020304" pitchFamily="18" charset="0"/>
              </a:rPr>
              <a:t>Tech-Savvy Only?:</a:t>
            </a:r>
          </a:p>
          <a:p>
            <a:r>
              <a:rPr lang="en-US" sz="2000" dirty="0">
                <a:latin typeface="Times New Roman" panose="02020603050405020304" pitchFamily="18" charset="0"/>
              </a:rPr>
              <a:t>Missing the Mark: </a:t>
            </a:r>
          </a:p>
          <a:p>
            <a:r>
              <a:rPr lang="en-US" sz="2000" dirty="0">
                <a:latin typeface="Times New Roman" panose="02020603050405020304" pitchFamily="18" charset="0"/>
              </a:rPr>
              <a:t>Our Solution: </a:t>
            </a:r>
          </a:p>
        </p:txBody>
      </p:sp>
    </p:spTree>
    <p:extLst>
      <p:ext uri="{BB962C8B-B14F-4D97-AF65-F5344CB8AC3E}">
        <p14:creationId xmlns:p14="http://schemas.microsoft.com/office/powerpoint/2010/main" val="87700467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30772-6137-E4E3-5F6D-ACAD39FC9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</a:rPr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F7187-F7CC-1B3E-319F-393DF3804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</a:rPr>
              <a:t>Effortless Exploration:</a:t>
            </a:r>
          </a:p>
          <a:p>
            <a:r>
              <a:rPr lang="en-US" sz="2000" dirty="0">
                <a:latin typeface="Times New Roman" panose="02020603050405020304" pitchFamily="18" charset="0"/>
              </a:rPr>
              <a:t>Read, Write, Organize, Repeat: </a:t>
            </a:r>
          </a:p>
          <a:p>
            <a:r>
              <a:rPr lang="en-US" sz="2000" dirty="0">
                <a:latin typeface="Times New Roman" panose="02020603050405020304" pitchFamily="18" charset="0"/>
              </a:rPr>
              <a:t>Make it Your Own: One System, Any Story:</a:t>
            </a:r>
          </a:p>
        </p:txBody>
      </p:sp>
    </p:spTree>
    <p:extLst>
      <p:ext uri="{BB962C8B-B14F-4D97-AF65-F5344CB8AC3E}">
        <p14:creationId xmlns:p14="http://schemas.microsoft.com/office/powerpoint/2010/main" val="2863335681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5EEAB-C0C2-39EB-EEB9-65E57DBA6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F5286-944A-33B1-6846-7DCC43702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Progressive Build: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Adaptable to Change: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Proactive Risk Mitigation: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Early User Involvement:</a:t>
            </a:r>
          </a:p>
        </p:txBody>
      </p:sp>
    </p:spTree>
    <p:extLst>
      <p:ext uri="{BB962C8B-B14F-4D97-AF65-F5344CB8AC3E}">
        <p14:creationId xmlns:p14="http://schemas.microsoft.com/office/powerpoint/2010/main" val="1966063018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7EE01-B4A9-8495-ADBB-187AD7E78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860612"/>
            <a:ext cx="3939988" cy="1927412"/>
          </a:xfrm>
        </p:spPr>
        <p:txBody>
          <a:bodyPr>
            <a:no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DEVELOPMENT ACTIVITIES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71E853DA-28D5-9CA7-C322-DB2D88DF028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7" r="5527"/>
          <a:stretch>
            <a:fillRect/>
          </a:stretch>
        </p:blipFill>
        <p:spPr>
          <a:xfrm>
            <a:off x="6208259" y="654424"/>
            <a:ext cx="5096235" cy="5540188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72887C-F3E0-A620-DCF6-D6697E5663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5399" y="3083859"/>
            <a:ext cx="3939989" cy="2913529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Spiral Improvement: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Prototype Powered: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User-Driven Design:</a:t>
            </a:r>
          </a:p>
        </p:txBody>
      </p:sp>
    </p:spTree>
    <p:extLst>
      <p:ext uri="{BB962C8B-B14F-4D97-AF65-F5344CB8AC3E}">
        <p14:creationId xmlns:p14="http://schemas.microsoft.com/office/powerpoint/2010/main" val="1730067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212AF-2127-46F9-BEED-5A0D2F5B9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 Identification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80975-8432-46F5-B433-15CD5284E8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from Existing Systems: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Listening to User Needs:</a:t>
            </a:r>
          </a:p>
        </p:txBody>
      </p:sp>
    </p:spTree>
    <p:extLst>
      <p:ext uri="{BB962C8B-B14F-4D97-AF65-F5344CB8AC3E}">
        <p14:creationId xmlns:p14="http://schemas.microsoft.com/office/powerpoint/2010/main" val="2866009432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2EB78-591C-BE97-BF40-64305CBAE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Feasibility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8E281-6F7D-3F4E-731F-B45FECB39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Viability: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Operational Sustainability: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Economic 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Value: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6145169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9FEE4-DB63-03E5-A6E9-03309E123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399" y="1883832"/>
            <a:ext cx="5625354" cy="1371600"/>
          </a:xfrm>
        </p:spPr>
        <p:txBody>
          <a:bodyPr anchor="ctr"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High-Level Design of System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A2A95FD2-9681-56B6-F440-80BA8678104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9" b="2390"/>
          <a:stretch/>
        </p:blipFill>
        <p:spPr>
          <a:xfrm>
            <a:off x="7703551" y="385482"/>
            <a:ext cx="3360689" cy="6078071"/>
          </a:xfrm>
          <a:prstGeom prst="roundRect">
            <a:avLst>
              <a:gd name="adj" fmla="val 0"/>
            </a:avLst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F6E43B-92B0-8716-648B-8FF0782D8F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5400" y="3255432"/>
            <a:ext cx="5625354" cy="1828800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Flow Chart</a:t>
            </a:r>
          </a:p>
        </p:txBody>
      </p:sp>
    </p:spTree>
    <p:extLst>
      <p:ext uri="{BB962C8B-B14F-4D97-AF65-F5344CB8AC3E}">
        <p14:creationId xmlns:p14="http://schemas.microsoft.com/office/powerpoint/2010/main" val="507259073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1344</TotalTime>
  <Words>299</Words>
  <Application>Microsoft Office PowerPoint</Application>
  <PresentationFormat>Widescreen</PresentationFormat>
  <Paragraphs>63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Garamond</vt:lpstr>
      <vt:lpstr>Times New Roman</vt:lpstr>
      <vt:lpstr>Organic</vt:lpstr>
      <vt:lpstr>ONLINE LITERARY MANAGEMENT SYSTEM</vt:lpstr>
      <vt:lpstr>INTRODUCTION</vt:lpstr>
      <vt:lpstr>PROBLEM STATEMENT</vt:lpstr>
      <vt:lpstr>OBJECTIVES</vt:lpstr>
      <vt:lpstr>METHODOLOGY</vt:lpstr>
      <vt:lpstr>SYSTEM DEVELOPMENT ACTIVITIES</vt:lpstr>
      <vt:lpstr>Requirement Identification </vt:lpstr>
      <vt:lpstr>Feasibility Study</vt:lpstr>
      <vt:lpstr>High-Level Design of System</vt:lpstr>
      <vt:lpstr>Methodology of the Proposed System</vt:lpstr>
      <vt:lpstr>Working Mechanism of the Proposed System</vt:lpstr>
      <vt:lpstr>GANTT CHART</vt:lpstr>
      <vt:lpstr>EXPECTED OUTCOME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LITERARY MANAGEMENT SYSTEM</dc:title>
  <dc:creator>sujal bajracharya</dc:creator>
  <cp:lastModifiedBy>sujal bajracharya</cp:lastModifiedBy>
  <cp:revision>20</cp:revision>
  <dcterms:created xsi:type="dcterms:W3CDTF">2023-12-21T04:55:16Z</dcterms:created>
  <dcterms:modified xsi:type="dcterms:W3CDTF">2023-12-28T05:23:11Z</dcterms:modified>
</cp:coreProperties>
</file>