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D23D9-EC97-4794-A430-816A593FE7EB}" v="3" dt="2024-11-13T04:57:04.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alave" userId="c6cefc466cca8203" providerId="LiveId" clId="{203D23D9-EC97-4794-A430-816A593FE7EB}"/>
    <pc:docChg chg="undo custSel addSld modSld">
      <pc:chgData name="rohit malave" userId="c6cefc466cca8203" providerId="LiveId" clId="{203D23D9-EC97-4794-A430-816A593FE7EB}" dt="2024-11-13T05:25:38.213" v="350" actId="123"/>
      <pc:docMkLst>
        <pc:docMk/>
      </pc:docMkLst>
      <pc:sldChg chg="modSp mod">
        <pc:chgData name="rohit malave" userId="c6cefc466cca8203" providerId="LiveId" clId="{203D23D9-EC97-4794-A430-816A593FE7EB}" dt="2024-11-13T04:57:45.270" v="109" actId="123"/>
        <pc:sldMkLst>
          <pc:docMk/>
          <pc:sldMk cId="3324799597" sldId="256"/>
        </pc:sldMkLst>
        <pc:spChg chg="mod">
          <ac:chgData name="rohit malave" userId="c6cefc466cca8203" providerId="LiveId" clId="{203D23D9-EC97-4794-A430-816A593FE7EB}" dt="2024-11-13T04:49:03.972" v="50" actId="1076"/>
          <ac:spMkLst>
            <pc:docMk/>
            <pc:sldMk cId="3324799597" sldId="256"/>
            <ac:spMk id="2" creationId="{642DA36D-F726-94F8-AA10-2A47B21A70BF}"/>
          </ac:spMkLst>
        </pc:spChg>
        <pc:spChg chg="mod">
          <ac:chgData name="rohit malave" userId="c6cefc466cca8203" providerId="LiveId" clId="{203D23D9-EC97-4794-A430-816A593FE7EB}" dt="2024-11-13T04:57:45.270" v="109" actId="123"/>
          <ac:spMkLst>
            <pc:docMk/>
            <pc:sldMk cId="3324799597" sldId="256"/>
            <ac:spMk id="3" creationId="{D60E2E95-4A9D-E199-4B85-EE89FCC3520D}"/>
          </ac:spMkLst>
        </pc:spChg>
      </pc:sldChg>
      <pc:sldChg chg="delSp modSp new mod">
        <pc:chgData name="rohit malave" userId="c6cefc466cca8203" providerId="LiveId" clId="{203D23D9-EC97-4794-A430-816A593FE7EB}" dt="2024-11-13T04:59:12.346" v="113" actId="1076"/>
        <pc:sldMkLst>
          <pc:docMk/>
          <pc:sldMk cId="2278261092" sldId="257"/>
        </pc:sldMkLst>
        <pc:spChg chg="del">
          <ac:chgData name="rohit malave" userId="c6cefc466cca8203" providerId="LiveId" clId="{203D23D9-EC97-4794-A430-816A593FE7EB}" dt="2024-11-13T04:54:30.713" v="77" actId="21"/>
          <ac:spMkLst>
            <pc:docMk/>
            <pc:sldMk cId="2278261092" sldId="257"/>
            <ac:spMk id="2" creationId="{DE31688D-8982-2EF8-3B36-6B5D2033952F}"/>
          </ac:spMkLst>
        </pc:spChg>
        <pc:spChg chg="mod">
          <ac:chgData name="rohit malave" userId="c6cefc466cca8203" providerId="LiveId" clId="{203D23D9-EC97-4794-A430-816A593FE7EB}" dt="2024-11-13T04:59:12.346" v="113" actId="1076"/>
          <ac:spMkLst>
            <pc:docMk/>
            <pc:sldMk cId="2278261092" sldId="257"/>
            <ac:spMk id="3" creationId="{CF47DF2B-80B5-0B48-DEEF-9198983B00E8}"/>
          </ac:spMkLst>
        </pc:spChg>
      </pc:sldChg>
      <pc:sldChg chg="addSp delSp modSp new mod">
        <pc:chgData name="rohit malave" userId="c6cefc466cca8203" providerId="LiveId" clId="{203D23D9-EC97-4794-A430-816A593FE7EB}" dt="2024-11-13T05:00:40.918" v="134" actId="14100"/>
        <pc:sldMkLst>
          <pc:docMk/>
          <pc:sldMk cId="2367890131" sldId="258"/>
        </pc:sldMkLst>
        <pc:spChg chg="del">
          <ac:chgData name="rohit malave" userId="c6cefc466cca8203" providerId="LiveId" clId="{203D23D9-EC97-4794-A430-816A593FE7EB}" dt="2024-11-13T04:56:55.142" v="98" actId="21"/>
          <ac:spMkLst>
            <pc:docMk/>
            <pc:sldMk cId="2367890131" sldId="258"/>
            <ac:spMk id="2" creationId="{8927609F-FAB5-F333-70CE-482AB128F945}"/>
          </ac:spMkLst>
        </pc:spChg>
        <pc:spChg chg="add del mod">
          <ac:chgData name="rohit malave" userId="c6cefc466cca8203" providerId="LiveId" clId="{203D23D9-EC97-4794-A430-816A593FE7EB}" dt="2024-11-13T05:00:40.918" v="134" actId="14100"/>
          <ac:spMkLst>
            <pc:docMk/>
            <pc:sldMk cId="2367890131" sldId="258"/>
            <ac:spMk id="3" creationId="{CFA73BCA-B23D-109B-883A-F3823383DBAC}"/>
          </ac:spMkLst>
        </pc:spChg>
        <pc:spChg chg="add mod">
          <ac:chgData name="rohit malave" userId="c6cefc466cca8203" providerId="LiveId" clId="{203D23D9-EC97-4794-A430-816A593FE7EB}" dt="2024-11-13T04:57:04.385" v="101"/>
          <ac:spMkLst>
            <pc:docMk/>
            <pc:sldMk cId="2367890131" sldId="258"/>
            <ac:spMk id="4" creationId="{8927609F-FAB5-F333-70CE-482AB128F945}"/>
          </ac:spMkLst>
        </pc:spChg>
      </pc:sldChg>
      <pc:sldChg chg="delSp modSp new mod">
        <pc:chgData name="rohit malave" userId="c6cefc466cca8203" providerId="LiveId" clId="{203D23D9-EC97-4794-A430-816A593FE7EB}" dt="2024-11-13T05:09:40.784" v="218" actId="403"/>
        <pc:sldMkLst>
          <pc:docMk/>
          <pc:sldMk cId="2614495345" sldId="259"/>
        </pc:sldMkLst>
        <pc:spChg chg="del">
          <ac:chgData name="rohit malave" userId="c6cefc466cca8203" providerId="LiveId" clId="{203D23D9-EC97-4794-A430-816A593FE7EB}" dt="2024-11-13T05:01:29.866" v="137" actId="21"/>
          <ac:spMkLst>
            <pc:docMk/>
            <pc:sldMk cId="2614495345" sldId="259"/>
            <ac:spMk id="2" creationId="{CD4453BC-0480-B2FA-8D73-4241FC2BF559}"/>
          </ac:spMkLst>
        </pc:spChg>
        <pc:spChg chg="mod">
          <ac:chgData name="rohit malave" userId="c6cefc466cca8203" providerId="LiveId" clId="{203D23D9-EC97-4794-A430-816A593FE7EB}" dt="2024-11-13T05:09:40.784" v="218" actId="403"/>
          <ac:spMkLst>
            <pc:docMk/>
            <pc:sldMk cId="2614495345" sldId="259"/>
            <ac:spMk id="3" creationId="{37C5647E-14B2-534D-AA4A-44FFB222085B}"/>
          </ac:spMkLst>
        </pc:spChg>
      </pc:sldChg>
      <pc:sldChg chg="delSp modSp new mod">
        <pc:chgData name="rohit malave" userId="c6cefc466cca8203" providerId="LiveId" clId="{203D23D9-EC97-4794-A430-816A593FE7EB}" dt="2024-11-13T05:08:39.171" v="213" actId="123"/>
        <pc:sldMkLst>
          <pc:docMk/>
          <pc:sldMk cId="247791234" sldId="260"/>
        </pc:sldMkLst>
        <pc:spChg chg="del">
          <ac:chgData name="rohit malave" userId="c6cefc466cca8203" providerId="LiveId" clId="{203D23D9-EC97-4794-A430-816A593FE7EB}" dt="2024-11-13T05:06:09.963" v="193" actId="21"/>
          <ac:spMkLst>
            <pc:docMk/>
            <pc:sldMk cId="247791234" sldId="260"/>
            <ac:spMk id="2" creationId="{AF9F3111-2104-D157-0DA6-F2F062B7C546}"/>
          </ac:spMkLst>
        </pc:spChg>
        <pc:spChg chg="mod">
          <ac:chgData name="rohit malave" userId="c6cefc466cca8203" providerId="LiveId" clId="{203D23D9-EC97-4794-A430-816A593FE7EB}" dt="2024-11-13T05:08:39.171" v="213" actId="123"/>
          <ac:spMkLst>
            <pc:docMk/>
            <pc:sldMk cId="247791234" sldId="260"/>
            <ac:spMk id="3" creationId="{93FAA31D-6D5C-F8A6-3417-E1DE7406BA79}"/>
          </ac:spMkLst>
        </pc:spChg>
      </pc:sldChg>
      <pc:sldChg chg="delSp modSp new mod">
        <pc:chgData name="rohit malave" userId="c6cefc466cca8203" providerId="LiveId" clId="{203D23D9-EC97-4794-A430-816A593FE7EB}" dt="2024-11-13T05:13:37.352" v="282" actId="404"/>
        <pc:sldMkLst>
          <pc:docMk/>
          <pc:sldMk cId="1666462421" sldId="261"/>
        </pc:sldMkLst>
        <pc:spChg chg="del">
          <ac:chgData name="rohit malave" userId="c6cefc466cca8203" providerId="LiveId" clId="{203D23D9-EC97-4794-A430-816A593FE7EB}" dt="2024-11-13T05:10:32.757" v="221" actId="21"/>
          <ac:spMkLst>
            <pc:docMk/>
            <pc:sldMk cId="1666462421" sldId="261"/>
            <ac:spMk id="2" creationId="{6410497B-3F21-6428-39D8-7FBBE6061CF9}"/>
          </ac:spMkLst>
        </pc:spChg>
        <pc:spChg chg="mod">
          <ac:chgData name="rohit malave" userId="c6cefc466cca8203" providerId="LiveId" clId="{203D23D9-EC97-4794-A430-816A593FE7EB}" dt="2024-11-13T05:13:37.352" v="282" actId="404"/>
          <ac:spMkLst>
            <pc:docMk/>
            <pc:sldMk cId="1666462421" sldId="261"/>
            <ac:spMk id="3" creationId="{6A1A0519-215E-A152-5676-2C7EADCA061B}"/>
          </ac:spMkLst>
        </pc:spChg>
      </pc:sldChg>
      <pc:sldChg chg="delSp modSp new mod">
        <pc:chgData name="rohit malave" userId="c6cefc466cca8203" providerId="LiveId" clId="{203D23D9-EC97-4794-A430-816A593FE7EB}" dt="2024-11-13T05:13:28.439" v="280" actId="404"/>
        <pc:sldMkLst>
          <pc:docMk/>
          <pc:sldMk cId="2748183065" sldId="262"/>
        </pc:sldMkLst>
        <pc:spChg chg="del">
          <ac:chgData name="rohit malave" userId="c6cefc466cca8203" providerId="LiveId" clId="{203D23D9-EC97-4794-A430-816A593FE7EB}" dt="2024-11-13T05:11:53.454" v="248" actId="21"/>
          <ac:spMkLst>
            <pc:docMk/>
            <pc:sldMk cId="2748183065" sldId="262"/>
            <ac:spMk id="2" creationId="{7FD6AC87-9E32-0AF8-8D08-671F3F78D08A}"/>
          </ac:spMkLst>
        </pc:spChg>
        <pc:spChg chg="mod">
          <ac:chgData name="rohit malave" userId="c6cefc466cca8203" providerId="LiveId" clId="{203D23D9-EC97-4794-A430-816A593FE7EB}" dt="2024-11-13T05:13:28.439" v="280" actId="404"/>
          <ac:spMkLst>
            <pc:docMk/>
            <pc:sldMk cId="2748183065" sldId="262"/>
            <ac:spMk id="3" creationId="{9AA1FDA6-1E1A-BAB6-7F11-B9A064DEC85B}"/>
          </ac:spMkLst>
        </pc:spChg>
      </pc:sldChg>
      <pc:sldChg chg="delSp modSp new mod">
        <pc:chgData name="rohit malave" userId="c6cefc466cca8203" providerId="LiveId" clId="{203D23D9-EC97-4794-A430-816A593FE7EB}" dt="2024-11-13T05:25:38.213" v="350" actId="123"/>
        <pc:sldMkLst>
          <pc:docMk/>
          <pc:sldMk cId="3676312231" sldId="263"/>
        </pc:sldMkLst>
        <pc:spChg chg="del">
          <ac:chgData name="rohit malave" userId="c6cefc466cca8203" providerId="LiveId" clId="{203D23D9-EC97-4794-A430-816A593FE7EB}" dt="2024-11-13T05:17:32.592" v="286" actId="478"/>
          <ac:spMkLst>
            <pc:docMk/>
            <pc:sldMk cId="3676312231" sldId="263"/>
            <ac:spMk id="2" creationId="{14FCF170-94F1-D8CF-92FE-F3161415D165}"/>
          </ac:spMkLst>
        </pc:spChg>
        <pc:spChg chg="mod">
          <ac:chgData name="rohit malave" userId="c6cefc466cca8203" providerId="LiveId" clId="{203D23D9-EC97-4794-A430-816A593FE7EB}" dt="2024-11-13T05:25:38.213" v="350" actId="123"/>
          <ac:spMkLst>
            <pc:docMk/>
            <pc:sldMk cId="3676312231" sldId="263"/>
            <ac:spMk id="3" creationId="{355EC73A-7783-D612-0DB6-91BD078727DD}"/>
          </ac:spMkLst>
        </pc:spChg>
      </pc:sldChg>
      <pc:sldChg chg="delSp modSp new mod">
        <pc:chgData name="rohit malave" userId="c6cefc466cca8203" providerId="LiveId" clId="{203D23D9-EC97-4794-A430-816A593FE7EB}" dt="2024-11-13T05:25:29.283" v="349" actId="122"/>
        <pc:sldMkLst>
          <pc:docMk/>
          <pc:sldMk cId="4132547268" sldId="264"/>
        </pc:sldMkLst>
        <pc:spChg chg="del">
          <ac:chgData name="rohit malave" userId="c6cefc466cca8203" providerId="LiveId" clId="{203D23D9-EC97-4794-A430-816A593FE7EB}" dt="2024-11-13T05:18:34.510" v="298" actId="478"/>
          <ac:spMkLst>
            <pc:docMk/>
            <pc:sldMk cId="4132547268" sldId="264"/>
            <ac:spMk id="2" creationId="{E2CEC277-5F5F-7E0C-4325-07CF85857725}"/>
          </ac:spMkLst>
        </pc:spChg>
        <pc:spChg chg="mod">
          <ac:chgData name="rohit malave" userId="c6cefc466cca8203" providerId="LiveId" clId="{203D23D9-EC97-4794-A430-816A593FE7EB}" dt="2024-11-13T05:25:29.283" v="349" actId="122"/>
          <ac:spMkLst>
            <pc:docMk/>
            <pc:sldMk cId="4132547268" sldId="264"/>
            <ac:spMk id="3" creationId="{F69E7BD9-0D2D-3FA1-02A6-E3B35EC9B2CA}"/>
          </ac:spMkLst>
        </pc:spChg>
      </pc:sldChg>
      <pc:sldChg chg="delSp modSp new mod">
        <pc:chgData name="rohit malave" userId="c6cefc466cca8203" providerId="LiveId" clId="{203D23D9-EC97-4794-A430-816A593FE7EB}" dt="2024-11-13T05:25:08.683" v="348" actId="20577"/>
        <pc:sldMkLst>
          <pc:docMk/>
          <pc:sldMk cId="1764918114" sldId="265"/>
        </pc:sldMkLst>
        <pc:spChg chg="del">
          <ac:chgData name="rohit malave" userId="c6cefc466cca8203" providerId="LiveId" clId="{203D23D9-EC97-4794-A430-816A593FE7EB}" dt="2024-11-13T05:23:11.108" v="337" actId="478"/>
          <ac:spMkLst>
            <pc:docMk/>
            <pc:sldMk cId="1764918114" sldId="265"/>
            <ac:spMk id="2" creationId="{A7A13E80-CFB9-F103-2CA0-4C28AB5E867D}"/>
          </ac:spMkLst>
        </pc:spChg>
        <pc:spChg chg="mod">
          <ac:chgData name="rohit malave" userId="c6cefc466cca8203" providerId="LiveId" clId="{203D23D9-EC97-4794-A430-816A593FE7EB}" dt="2024-11-13T05:25:08.683" v="348" actId="20577"/>
          <ac:spMkLst>
            <pc:docMk/>
            <pc:sldMk cId="1764918114" sldId="265"/>
            <ac:spMk id="3" creationId="{36F54F36-C71F-A464-33BC-CEF9C24F4F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0AD7-C8BA-3B57-B9CB-C5F20A3FEE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366CE5-59F0-4023-00E5-46FEC6947E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61BD95-A8A2-2103-C4CE-066E0C46524E}"/>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5" name="Footer Placeholder 4">
            <a:extLst>
              <a:ext uri="{FF2B5EF4-FFF2-40B4-BE49-F238E27FC236}">
                <a16:creationId xmlns:a16="http://schemas.microsoft.com/office/drawing/2014/main" id="{BA7844D9-667B-0143-F43A-5C3674EC9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69184-F7DE-3F27-1F4E-F09D66745853}"/>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130396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BCBF-EB2C-2145-B2A0-A28E6096BB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446EEC-DB1F-9D59-75F2-47363A480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ED77F-2A46-C35F-70EB-B0A8D2CF86E4}"/>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5" name="Footer Placeholder 4">
            <a:extLst>
              <a:ext uri="{FF2B5EF4-FFF2-40B4-BE49-F238E27FC236}">
                <a16:creationId xmlns:a16="http://schemas.microsoft.com/office/drawing/2014/main" id="{DCF47A4C-AD5F-E853-17FF-EB460FD01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24FEA-BE2D-348C-169B-6FA900FA770C}"/>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82991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4BA349-0472-D591-C97E-4A6D09F056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B2C22D-81A2-B922-94A5-6DE0A103E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6768E-CAB8-63EC-4164-5C889C04518E}"/>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5" name="Footer Placeholder 4">
            <a:extLst>
              <a:ext uri="{FF2B5EF4-FFF2-40B4-BE49-F238E27FC236}">
                <a16:creationId xmlns:a16="http://schemas.microsoft.com/office/drawing/2014/main" id="{57F5D884-3026-ACF8-43C4-E6879C98B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2F69B-95CA-4933-F211-2E2998A762CA}"/>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1968592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5CD8-5766-E4AC-93E9-B194292139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042F6-5BC4-1B48-5AF0-467CB06E7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3AAE8-9651-3FEA-62E9-E7DE7FEF2C8D}"/>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5" name="Footer Placeholder 4">
            <a:extLst>
              <a:ext uri="{FF2B5EF4-FFF2-40B4-BE49-F238E27FC236}">
                <a16:creationId xmlns:a16="http://schemas.microsoft.com/office/drawing/2014/main" id="{2DF260EA-20A2-1831-5D76-B82762AD1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A32E0-DFF3-D848-45B1-A6BAAC3914F9}"/>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385025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6EE5-1326-2E84-37CE-DE9853BBE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188C4A-DE96-8D6A-CC8E-8DA657245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923C4-963F-D3CB-C547-6B7B24186021}"/>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5" name="Footer Placeholder 4">
            <a:extLst>
              <a:ext uri="{FF2B5EF4-FFF2-40B4-BE49-F238E27FC236}">
                <a16:creationId xmlns:a16="http://schemas.microsoft.com/office/drawing/2014/main" id="{583D34DE-F0AA-3AAE-7710-CAC9AD83A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6654F-8B8D-40AE-8552-70C02180A7BB}"/>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50541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27F7-4A0A-152B-08C2-320ABDE2D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27A08B-CD08-28FE-3868-4A21995779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54D626-640D-F310-C97A-8703544CD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0D8FFC-888A-B2A9-EE29-5B4ED6962966}"/>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6" name="Footer Placeholder 5">
            <a:extLst>
              <a:ext uri="{FF2B5EF4-FFF2-40B4-BE49-F238E27FC236}">
                <a16:creationId xmlns:a16="http://schemas.microsoft.com/office/drawing/2014/main" id="{B7B1DE8F-5BB0-5981-9F66-15727CD8F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E5D5C2-954C-D550-D9F9-5D20FE4A5974}"/>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410665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EC5B-1DDF-7A9F-ACC8-B861E4FECB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4A017-FCEF-5F32-C14C-701260227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0338B-F099-0320-7A7B-79AF338C7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FDD99A-051E-9866-E02F-FC1945F76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079C5-4D8A-601A-1C33-2D7F0116A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B8372F-3519-4810-983B-3D1687B26634}"/>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8" name="Footer Placeholder 7">
            <a:extLst>
              <a:ext uri="{FF2B5EF4-FFF2-40B4-BE49-F238E27FC236}">
                <a16:creationId xmlns:a16="http://schemas.microsoft.com/office/drawing/2014/main" id="{6B4D5AB0-3110-5B1A-E730-A72A758D56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8D9DC-041B-DE9E-5C64-AEBBFFA7AAAB}"/>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240540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A872-82BC-68DA-73C4-9ECB0865CB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A40B34-686B-9E28-3319-85FD67D19A32}"/>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4" name="Footer Placeholder 3">
            <a:extLst>
              <a:ext uri="{FF2B5EF4-FFF2-40B4-BE49-F238E27FC236}">
                <a16:creationId xmlns:a16="http://schemas.microsoft.com/office/drawing/2014/main" id="{233D7FB2-B53F-9CD6-2177-CDCD9B812A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BBC515-306A-D29E-87AD-BFCF6C320E97}"/>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52411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A82BB-42ED-A68B-253A-37244FE38570}"/>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3" name="Footer Placeholder 2">
            <a:extLst>
              <a:ext uri="{FF2B5EF4-FFF2-40B4-BE49-F238E27FC236}">
                <a16:creationId xmlns:a16="http://schemas.microsoft.com/office/drawing/2014/main" id="{E9EF3D42-33EF-D38F-00BB-1ACD1089D2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E03533-0509-21C8-9EE2-C50748CD1278}"/>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21046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9B75-E617-4660-F066-B3375B154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8042D1-AC53-48E8-0230-7178331E5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8FD938-D6B8-3BFC-0770-B205B9DD1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4603C-BEC0-E70E-C6F2-B72A25CD647A}"/>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6" name="Footer Placeholder 5">
            <a:extLst>
              <a:ext uri="{FF2B5EF4-FFF2-40B4-BE49-F238E27FC236}">
                <a16:creationId xmlns:a16="http://schemas.microsoft.com/office/drawing/2014/main" id="{C8C8D5C3-07D6-E0D7-C678-F2ED5B1D5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670AA7-6F24-0F48-29A9-95A31DFE1320}"/>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127611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1873-A64F-D2A5-CEDE-06A1D3596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FCBF57-8590-2E23-E981-C9848CCE1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21FDA3-B9A4-4841-70EB-38DA554E5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2D2D3-7377-0F85-2121-14B52455D3A3}"/>
              </a:ext>
            </a:extLst>
          </p:cNvPr>
          <p:cNvSpPr>
            <a:spLocks noGrp="1"/>
          </p:cNvSpPr>
          <p:nvPr>
            <p:ph type="dt" sz="half" idx="10"/>
          </p:nvPr>
        </p:nvSpPr>
        <p:spPr/>
        <p:txBody>
          <a:bodyPr/>
          <a:lstStyle/>
          <a:p>
            <a:fld id="{DC7F353F-C101-48A4-BA49-45139548E58C}" type="datetimeFigureOut">
              <a:rPr lang="en-IN" smtClean="0"/>
              <a:t>13-11-2024</a:t>
            </a:fld>
            <a:endParaRPr lang="en-IN"/>
          </a:p>
        </p:txBody>
      </p:sp>
      <p:sp>
        <p:nvSpPr>
          <p:cNvPr id="6" name="Footer Placeholder 5">
            <a:extLst>
              <a:ext uri="{FF2B5EF4-FFF2-40B4-BE49-F238E27FC236}">
                <a16:creationId xmlns:a16="http://schemas.microsoft.com/office/drawing/2014/main" id="{9AED31C3-B3BC-DD48-128A-F0265695E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85756-E7D8-CCBC-58E6-CD2946C0517B}"/>
              </a:ext>
            </a:extLst>
          </p:cNvPr>
          <p:cNvSpPr>
            <a:spLocks noGrp="1"/>
          </p:cNvSpPr>
          <p:nvPr>
            <p:ph type="sldNum" sz="quarter" idx="12"/>
          </p:nvPr>
        </p:nvSpPr>
        <p:spPr/>
        <p:txBody>
          <a:bodyPr/>
          <a:lstStyle/>
          <a:p>
            <a:fld id="{267FC3ED-0EC3-40AA-B494-8710DB1C0BE2}" type="slidenum">
              <a:rPr lang="en-IN" smtClean="0"/>
              <a:t>‹#›</a:t>
            </a:fld>
            <a:endParaRPr lang="en-IN"/>
          </a:p>
        </p:txBody>
      </p:sp>
    </p:spTree>
    <p:extLst>
      <p:ext uri="{BB962C8B-B14F-4D97-AF65-F5344CB8AC3E}">
        <p14:creationId xmlns:p14="http://schemas.microsoft.com/office/powerpoint/2010/main" val="93884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33F80-8395-DB17-4430-D6528F67B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1CF906-6ADE-018D-AF55-5918C430F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1C9DA-4072-8A0B-FFDE-BF0A656F5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F353F-C101-48A4-BA49-45139548E58C}" type="datetimeFigureOut">
              <a:rPr lang="en-IN" smtClean="0"/>
              <a:t>13-11-2024</a:t>
            </a:fld>
            <a:endParaRPr lang="en-IN"/>
          </a:p>
        </p:txBody>
      </p:sp>
      <p:sp>
        <p:nvSpPr>
          <p:cNvPr id="5" name="Footer Placeholder 4">
            <a:extLst>
              <a:ext uri="{FF2B5EF4-FFF2-40B4-BE49-F238E27FC236}">
                <a16:creationId xmlns:a16="http://schemas.microsoft.com/office/drawing/2014/main" id="{67DFA1CD-D885-7124-C711-7997DB52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40EB15-A396-8438-E684-9312AFF09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FC3ED-0EC3-40AA-B494-8710DB1C0BE2}" type="slidenum">
              <a:rPr lang="en-IN" smtClean="0"/>
              <a:t>‹#›</a:t>
            </a:fld>
            <a:endParaRPr lang="en-IN"/>
          </a:p>
        </p:txBody>
      </p:sp>
    </p:spTree>
    <p:extLst>
      <p:ext uri="{BB962C8B-B14F-4D97-AF65-F5344CB8AC3E}">
        <p14:creationId xmlns:p14="http://schemas.microsoft.com/office/powerpoint/2010/main" val="230440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A36D-F726-94F8-AA10-2A47B21A70BF}"/>
              </a:ext>
            </a:extLst>
          </p:cNvPr>
          <p:cNvSpPr>
            <a:spLocks noGrp="1"/>
          </p:cNvSpPr>
          <p:nvPr>
            <p:ph type="ctrTitle"/>
          </p:nvPr>
        </p:nvSpPr>
        <p:spPr>
          <a:xfrm>
            <a:off x="4800600" y="0"/>
            <a:ext cx="2225040" cy="1081341"/>
          </a:xfrm>
        </p:spPr>
        <p:txBody>
          <a:bodyPr>
            <a:normAutofit/>
          </a:bodyPr>
          <a:lstStyle/>
          <a:p>
            <a:pPr algn="just"/>
            <a:r>
              <a:rPr lang="en-US" sz="6000" b="1" i="0" dirty="0">
                <a:solidFill>
                  <a:srgbClr val="0D0D0D"/>
                </a:solidFill>
                <a:effectLst/>
                <a:latin typeface="Times New Roman" panose="02020603050405020304" pitchFamily="18" charset="0"/>
                <a:cs typeface="Times New Roman" panose="02020603050405020304" pitchFamily="18" charset="0"/>
              </a:rPr>
              <a:t>Error</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60E2E95-4A9D-E199-4B85-EE89FCC3520D}"/>
              </a:ext>
            </a:extLst>
          </p:cNvPr>
          <p:cNvSpPr>
            <a:spLocks noGrp="1"/>
          </p:cNvSpPr>
          <p:nvPr>
            <p:ph type="subTitle" idx="1"/>
          </p:nvPr>
        </p:nvSpPr>
        <p:spPr>
          <a:xfrm>
            <a:off x="521208" y="1261872"/>
            <a:ext cx="11301984" cy="5358384"/>
          </a:xfrm>
        </p:spPr>
        <p:txBody>
          <a:bodyPr>
            <a:normAutofit/>
          </a:bodyPr>
          <a:lstStyle/>
          <a:p>
            <a:pPr marL="342900" indent="-342900"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Error</a:t>
            </a:r>
            <a:r>
              <a:rPr lang="en-US" b="0" i="0" dirty="0">
                <a:solidFill>
                  <a:srgbClr val="0D0D0D"/>
                </a:solidFill>
                <a:effectLst/>
                <a:latin typeface="Times New Roman" panose="02020603050405020304" pitchFamily="18" charset="0"/>
                <a:cs typeface="Times New Roman" panose="02020603050405020304" pitchFamily="18" charset="0"/>
              </a:rPr>
              <a:t> in the context of measurements or scientific analysis refers to the difference between the measured value (or observed value) and the true or accepted value.</a:t>
            </a:r>
          </a:p>
          <a:p>
            <a:pPr marL="342900" indent="-34290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It represents the deviation from the true value due to various factors such as limitations of the measurement instrument, procedural inaccuracies, or human mistakes.</a:t>
            </a:r>
          </a:p>
          <a:p>
            <a:pPr algn="just"/>
            <a:r>
              <a:rPr lang="en-IN" b="1" i="0" dirty="0">
                <a:solidFill>
                  <a:srgbClr val="0D0D0D"/>
                </a:solidFill>
                <a:effectLst/>
                <a:latin typeface="Times New Roman" panose="02020603050405020304" pitchFamily="18" charset="0"/>
                <a:cs typeface="Times New Roman" panose="02020603050405020304" pitchFamily="18" charset="0"/>
              </a:rPr>
              <a:t>Mathematical Representation of Error:</a:t>
            </a:r>
          </a:p>
          <a:p>
            <a:pPr algn="just">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Absolute Error</a:t>
            </a:r>
            <a:r>
              <a:rPr lang="en-IN" b="0" i="0" dirty="0">
                <a:solidFill>
                  <a:srgbClr val="0D0D0D"/>
                </a:solidFill>
                <a:effectLst/>
                <a:latin typeface="Times New Roman" panose="02020603050405020304" pitchFamily="18" charset="0"/>
                <a:cs typeface="Times New Roman" panose="02020603050405020304" pitchFamily="18" charset="0"/>
              </a:rPr>
              <a:t>: The difference between the measured value and the true value.</a:t>
            </a:r>
          </a:p>
          <a:p>
            <a:pPr marL="742950" lvl="1" indent="-285750" algn="just">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Absolute Error=Measured Value−True  Value</a:t>
            </a:r>
          </a:p>
          <a:p>
            <a:pPr algn="just">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Relative Error</a:t>
            </a:r>
            <a:r>
              <a:rPr lang="en-IN" b="0" i="0" dirty="0">
                <a:solidFill>
                  <a:srgbClr val="0D0D0D"/>
                </a:solidFill>
                <a:effectLst/>
                <a:latin typeface="Times New Roman" panose="02020603050405020304" pitchFamily="18" charset="0"/>
                <a:cs typeface="Times New Roman" panose="02020603050405020304" pitchFamily="18" charset="0"/>
              </a:rPr>
              <a:t>: The absolute error divided by the true value, often expressed as a percentage.</a:t>
            </a:r>
          </a:p>
          <a:p>
            <a:pPr marL="742950" lvl="1" indent="-285750" algn="just">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Relative Error=Absolute Error / True Value×100%</a:t>
            </a:r>
          </a:p>
          <a:p>
            <a:pPr algn="just">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Percent Error</a:t>
            </a:r>
            <a:r>
              <a:rPr lang="en-IN" b="0" i="0" dirty="0">
                <a:solidFill>
                  <a:srgbClr val="0D0D0D"/>
                </a:solidFill>
                <a:effectLst/>
                <a:latin typeface="Times New Roman" panose="02020603050405020304" pitchFamily="18" charset="0"/>
                <a:cs typeface="Times New Roman" panose="02020603050405020304" pitchFamily="18" charset="0"/>
              </a:rPr>
              <a:t>: The relative error expressed as a percentage.</a:t>
            </a:r>
          </a:p>
          <a:p>
            <a:pPr marL="742950" lvl="1" indent="-285750" algn="just">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Percent Error=Measured Value−True Value / True Value×100%</a:t>
            </a:r>
          </a:p>
          <a:p>
            <a:pPr marL="342900" indent="-3429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79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54F36-C71F-A464-33BC-CEF9C24F4FBF}"/>
              </a:ext>
            </a:extLst>
          </p:cNvPr>
          <p:cNvSpPr>
            <a:spLocks noGrp="1"/>
          </p:cNvSpPr>
          <p:nvPr>
            <p:ph idx="1"/>
          </p:nvPr>
        </p:nvSpPr>
        <p:spPr>
          <a:xfrm>
            <a:off x="585216" y="685800"/>
            <a:ext cx="11082528" cy="5491163"/>
          </a:xfrm>
        </p:spPr>
        <p:txBody>
          <a:bodyPr>
            <a:normAutofit/>
          </a:bodyPr>
          <a:lstStyle/>
          <a:p>
            <a:pPr marL="0" indent="0" algn="just">
              <a:buNone/>
            </a:pPr>
            <a:r>
              <a:rPr lang="en-IN" sz="2400" b="1" i="0" u="sng" dirty="0">
                <a:solidFill>
                  <a:srgbClr val="0D0D0D"/>
                </a:solidFill>
                <a:effectLst/>
                <a:latin typeface="Times New Roman" panose="02020603050405020304" pitchFamily="18" charset="0"/>
                <a:cs typeface="Times New Roman" panose="02020603050405020304" pitchFamily="18" charset="0"/>
              </a:rPr>
              <a:t>Rules for Determining Significant Figures</a:t>
            </a:r>
          </a:p>
          <a:p>
            <a:pPr marL="0" indent="0" algn="just">
              <a:buNone/>
            </a:pPr>
            <a:endParaRPr lang="en-IN" sz="2400" b="1"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 Non-zero digits</a:t>
            </a:r>
            <a:r>
              <a:rPr lang="en-IN" sz="2400" b="0" i="0" dirty="0">
                <a:solidFill>
                  <a:srgbClr val="0D0D0D"/>
                </a:solidFill>
                <a:effectLst/>
                <a:latin typeface="Times New Roman" panose="02020603050405020304" pitchFamily="18" charset="0"/>
                <a:cs typeface="Times New Roman" panose="02020603050405020304" pitchFamily="18" charset="0"/>
              </a:rPr>
              <a:t> are always significant (e.g., 1, 2, 3).</a:t>
            </a:r>
          </a:p>
          <a:p>
            <a:pPr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 Any zeros between non-zero digits</a:t>
            </a:r>
            <a:r>
              <a:rPr lang="en-IN" sz="2400" b="0" i="0" dirty="0">
                <a:solidFill>
                  <a:srgbClr val="0D0D0D"/>
                </a:solidFill>
                <a:effectLst/>
                <a:latin typeface="Times New Roman" panose="02020603050405020304" pitchFamily="18" charset="0"/>
                <a:cs typeface="Times New Roman" panose="02020603050405020304" pitchFamily="18" charset="0"/>
              </a:rPr>
              <a:t> are significant (e.g., 1003 has 4 significant figures).</a:t>
            </a:r>
          </a:p>
          <a:p>
            <a:pPr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 Leading zeros</a:t>
            </a:r>
            <a:r>
              <a:rPr lang="en-IN" sz="2400" b="0" i="0" dirty="0">
                <a:solidFill>
                  <a:srgbClr val="0D0D0D"/>
                </a:solidFill>
                <a:effectLst/>
                <a:latin typeface="Times New Roman" panose="02020603050405020304" pitchFamily="18" charset="0"/>
                <a:cs typeface="Times New Roman" panose="02020603050405020304" pitchFamily="18" charset="0"/>
              </a:rPr>
              <a:t> (zeros before the first non-zero digit) are not significant (e.g., 0.002 has 1 significant figure).</a:t>
            </a:r>
          </a:p>
          <a:p>
            <a:pPr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 Trailing zeros in a decimal number</a:t>
            </a:r>
            <a:r>
              <a:rPr lang="en-IN" sz="2400" b="0" i="0" dirty="0">
                <a:solidFill>
                  <a:srgbClr val="0D0D0D"/>
                </a:solidFill>
                <a:effectLst/>
                <a:latin typeface="Times New Roman" panose="02020603050405020304" pitchFamily="18" charset="0"/>
                <a:cs typeface="Times New Roman" panose="02020603050405020304" pitchFamily="18" charset="0"/>
              </a:rPr>
              <a:t> are significant (e.g., 5.200 has 4 significant figures).</a:t>
            </a:r>
          </a:p>
          <a:p>
            <a:pPr algn="just">
              <a:buFont typeface="+mj-lt"/>
              <a:buAutoNum type="arabicPeriod"/>
            </a:pPr>
            <a:r>
              <a:rPr lang="en-IN" sz="2400" b="1" i="0" dirty="0">
                <a:solidFill>
                  <a:srgbClr val="0D0D0D"/>
                </a:solidFill>
                <a:effectLst/>
                <a:latin typeface="Times New Roman" panose="02020603050405020304" pitchFamily="18" charset="0"/>
                <a:cs typeface="Times New Roman" panose="02020603050405020304" pitchFamily="18" charset="0"/>
              </a:rPr>
              <a:t> Trailing zeros in a whole number</a:t>
            </a:r>
            <a:r>
              <a:rPr lang="en-IN" sz="2400" b="0" i="0" dirty="0">
                <a:solidFill>
                  <a:srgbClr val="0D0D0D"/>
                </a:solidFill>
                <a:effectLst/>
                <a:latin typeface="Times New Roman" panose="02020603050405020304" pitchFamily="18" charset="0"/>
                <a:cs typeface="Times New Roman" panose="02020603050405020304" pitchFamily="18" charset="0"/>
              </a:rPr>
              <a:t> without a decimal point are not significant (e.g., 1500 has 2 significant figures).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91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0B81-8ACF-2410-20DA-AAFBB5F807D5}"/>
              </a:ext>
            </a:extLst>
          </p:cNvPr>
          <p:cNvSpPr>
            <a:spLocks noGrp="1"/>
          </p:cNvSpPr>
          <p:nvPr>
            <p:ph type="title"/>
          </p:nvPr>
        </p:nvSpPr>
        <p:spPr>
          <a:xfrm>
            <a:off x="838200" y="365125"/>
            <a:ext cx="10948416" cy="1325563"/>
          </a:xfrm>
        </p:spPr>
        <p:txBody>
          <a:bodyPr>
            <a:normAutofit/>
          </a:bodyPr>
          <a:lstStyle/>
          <a:p>
            <a:r>
              <a:rPr lang="en-US" sz="4800" b="1" dirty="0">
                <a:solidFill>
                  <a:srgbClr val="0D0D0D"/>
                </a:solidFill>
                <a:latin typeface="Times New Roman" panose="02020603050405020304" pitchFamily="18" charset="0"/>
                <a:cs typeface="Times New Roman" panose="02020603050405020304" pitchFamily="18" charset="0"/>
              </a:rPr>
              <a:t>S</a:t>
            </a:r>
            <a:r>
              <a:rPr lang="en-US" sz="4800" b="1" i="0" dirty="0">
                <a:solidFill>
                  <a:srgbClr val="0D0D0D"/>
                </a:solidFill>
                <a:effectLst/>
                <a:latin typeface="Times New Roman" panose="02020603050405020304" pitchFamily="18" charset="0"/>
                <a:cs typeface="Times New Roman" panose="02020603050405020304" pitchFamily="18" charset="0"/>
              </a:rPr>
              <a:t>ources of impurities in medicinal agents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613CFF-C5F3-8242-75B3-07914BAD5D71}"/>
              </a:ext>
            </a:extLst>
          </p:cNvPr>
          <p:cNvSpPr>
            <a:spLocks noGrp="1"/>
          </p:cNvSpPr>
          <p:nvPr>
            <p:ph idx="1"/>
          </p:nvPr>
        </p:nvSpPr>
        <p:spPr>
          <a:xfrm>
            <a:off x="493776" y="1825625"/>
            <a:ext cx="11567160" cy="4351338"/>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1. Raw Materials and Starting Materials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Natural Sources</a:t>
            </a:r>
            <a:r>
              <a:rPr lang="en-US" sz="2400" b="0" i="0" dirty="0">
                <a:solidFill>
                  <a:srgbClr val="0D0D0D"/>
                </a:solidFill>
                <a:effectLst/>
                <a:latin typeface="Times New Roman" panose="02020603050405020304" pitchFamily="18" charset="0"/>
                <a:cs typeface="Times New Roman" panose="02020603050405020304" pitchFamily="18" charset="0"/>
              </a:rPr>
              <a:t>: Plant, animal, or mineral-based raw materials may contain impurities like pesticides, heavy metals, microbial contaminants, or residual solvents.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Synthetic Sources</a:t>
            </a:r>
            <a:r>
              <a:rPr lang="en-US" sz="2400" b="0" i="0" dirty="0">
                <a:solidFill>
                  <a:srgbClr val="0D0D0D"/>
                </a:solidFill>
                <a:effectLst/>
                <a:latin typeface="Times New Roman" panose="02020603050405020304" pitchFamily="18" charset="0"/>
                <a:cs typeface="Times New Roman" panose="02020603050405020304" pitchFamily="18" charset="0"/>
              </a:rPr>
              <a:t>: Chemicals used in synthetic processes may carry residual solvents, reagents, or unwanted by-products.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Inactive Ingredients</a:t>
            </a:r>
            <a:r>
              <a:rPr lang="en-US" sz="2400" b="0" i="0" dirty="0">
                <a:solidFill>
                  <a:srgbClr val="0D0D0D"/>
                </a:solidFill>
                <a:effectLst/>
                <a:latin typeface="Times New Roman" panose="02020603050405020304" pitchFamily="18" charset="0"/>
                <a:cs typeface="Times New Roman" panose="02020603050405020304" pitchFamily="18" charset="0"/>
              </a:rPr>
              <a:t>: Excipients (fillers, binders, lubricants) might have impurities that can impact the final product.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53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3421C-DEBD-37CB-CB8F-453A1AC34FCE}"/>
              </a:ext>
            </a:extLst>
          </p:cNvPr>
          <p:cNvSpPr>
            <a:spLocks noGrp="1"/>
          </p:cNvSpPr>
          <p:nvPr>
            <p:ph idx="1"/>
          </p:nvPr>
        </p:nvSpPr>
        <p:spPr>
          <a:xfrm>
            <a:off x="576072" y="1253330"/>
            <a:ext cx="10981944" cy="4772565"/>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2. Manufacturing Process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Process-Related Impurities</a:t>
            </a:r>
            <a:r>
              <a:rPr lang="en-US" sz="2400" b="0" i="0" dirty="0">
                <a:solidFill>
                  <a:srgbClr val="0D0D0D"/>
                </a:solidFill>
                <a:effectLst/>
                <a:latin typeface="Times New Roman" panose="02020603050405020304" pitchFamily="18" charset="0"/>
                <a:cs typeface="Times New Roman" panose="02020603050405020304" pitchFamily="18" charset="0"/>
              </a:rPr>
              <a:t>: Side reactions during synthesis can lead to by-products. Examples include unwanted isomers, degradation products, or reaction intermediates.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Residual Solvents</a:t>
            </a:r>
            <a:r>
              <a:rPr lang="en-US" sz="2400" b="0" i="0" dirty="0">
                <a:solidFill>
                  <a:srgbClr val="0D0D0D"/>
                </a:solidFill>
                <a:effectLst/>
                <a:latin typeface="Times New Roman" panose="02020603050405020304" pitchFamily="18" charset="0"/>
                <a:cs typeface="Times New Roman" panose="02020603050405020304" pitchFamily="18" charset="0"/>
              </a:rPr>
              <a:t>: Organic solvents used in synthesis or purification may remain in the final product.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Cross-Contamination</a:t>
            </a:r>
            <a:r>
              <a:rPr lang="en-US" sz="2400" b="0" i="0" dirty="0">
                <a:solidFill>
                  <a:srgbClr val="0D0D0D"/>
                </a:solidFill>
                <a:effectLst/>
                <a:latin typeface="Times New Roman" panose="02020603050405020304" pitchFamily="18" charset="0"/>
                <a:cs typeface="Times New Roman" panose="02020603050405020304" pitchFamily="18" charset="0"/>
              </a:rPr>
              <a:t>: Improper cleaning of equipment or cross-production with other drugs can introduce foreign substances.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Reagents and Catalysts</a:t>
            </a:r>
            <a:r>
              <a:rPr lang="en-US" sz="2400" b="0" i="0" dirty="0">
                <a:solidFill>
                  <a:srgbClr val="0D0D0D"/>
                </a:solidFill>
                <a:effectLst/>
                <a:latin typeface="Times New Roman" panose="02020603050405020304" pitchFamily="18" charset="0"/>
                <a:cs typeface="Times New Roman" panose="02020603050405020304" pitchFamily="18" charset="0"/>
              </a:rPr>
              <a:t>: Residual catalysts or reagents used in chemical reactions can persist as impurities.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55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7C278-D6B9-D72E-D611-3D403243C4EC}"/>
              </a:ext>
            </a:extLst>
          </p:cNvPr>
          <p:cNvSpPr>
            <a:spLocks noGrp="1"/>
          </p:cNvSpPr>
          <p:nvPr>
            <p:ph idx="1"/>
          </p:nvPr>
        </p:nvSpPr>
        <p:spPr>
          <a:xfrm>
            <a:off x="679704" y="1204626"/>
            <a:ext cx="11180064" cy="4448747"/>
          </a:xfrm>
        </p:spPr>
        <p:txBody>
          <a:bodyPr>
            <a:normAutofit/>
          </a:bodyPr>
          <a:lstStyle/>
          <a:p>
            <a:pPr marL="0" indent="0" algn="just">
              <a:buNone/>
            </a:pPr>
            <a:r>
              <a:rPr lang="en-IN" sz="2400" b="1" i="0" u="sng" dirty="0">
                <a:solidFill>
                  <a:srgbClr val="0D0D0D"/>
                </a:solidFill>
                <a:effectLst/>
                <a:latin typeface="Times New Roman" panose="02020603050405020304" pitchFamily="18" charset="0"/>
                <a:cs typeface="Times New Roman" panose="02020603050405020304" pitchFamily="18" charset="0"/>
              </a:rPr>
              <a:t>3. Degradation Products</a:t>
            </a:r>
          </a:p>
          <a:p>
            <a:pPr algn="just">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Chemical Degradation</a:t>
            </a:r>
            <a:r>
              <a:rPr lang="en-IN" sz="2400" b="0" i="0" dirty="0">
                <a:solidFill>
                  <a:srgbClr val="0D0D0D"/>
                </a:solidFill>
                <a:effectLst/>
                <a:latin typeface="Times New Roman" panose="02020603050405020304" pitchFamily="18" charset="0"/>
                <a:cs typeface="Times New Roman" panose="02020603050405020304" pitchFamily="18" charset="0"/>
              </a:rPr>
              <a:t>: Over time, active pharmaceutical ingredients (APIs) may degrade into other compounds due to environmental factors (e.g., light, heat, moisture).</a:t>
            </a:r>
          </a:p>
          <a:p>
            <a:pPr algn="just">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Microbial Contamination</a:t>
            </a:r>
            <a:r>
              <a:rPr lang="en-IN" sz="2400" b="0" i="0" dirty="0">
                <a:solidFill>
                  <a:srgbClr val="0D0D0D"/>
                </a:solidFill>
                <a:effectLst/>
                <a:latin typeface="Times New Roman" panose="02020603050405020304" pitchFamily="18" charset="0"/>
                <a:cs typeface="Times New Roman" panose="02020603050405020304" pitchFamily="18" charset="0"/>
              </a:rPr>
              <a:t>: Microorganisms can alter the product, introducing new impurities or leading to product spoilage.</a:t>
            </a:r>
          </a:p>
          <a:p>
            <a:pPr algn="just">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Physical Degradation</a:t>
            </a:r>
            <a:r>
              <a:rPr lang="en-IN" sz="2400" b="0" i="0" dirty="0">
                <a:solidFill>
                  <a:srgbClr val="0D0D0D"/>
                </a:solidFill>
                <a:effectLst/>
                <a:latin typeface="Times New Roman" panose="02020603050405020304" pitchFamily="18" charset="0"/>
                <a:cs typeface="Times New Roman" panose="02020603050405020304" pitchFamily="18" charset="0"/>
              </a:rPr>
              <a:t>: Environmental factors or improper storage conditions may cause physical degradation (e.g., crystallization or separation of components).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72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92210-E811-BF4E-68C8-4EFA812A8502}"/>
              </a:ext>
            </a:extLst>
          </p:cNvPr>
          <p:cNvSpPr>
            <a:spLocks noGrp="1"/>
          </p:cNvSpPr>
          <p:nvPr>
            <p:ph idx="1"/>
          </p:nvPr>
        </p:nvSpPr>
        <p:spPr>
          <a:xfrm>
            <a:off x="594360" y="841248"/>
            <a:ext cx="11073384" cy="5335715"/>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4. Storage and Handling</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Environmental Contaminants</a:t>
            </a:r>
            <a:r>
              <a:rPr lang="en-US" sz="2400" b="0" i="0" dirty="0">
                <a:solidFill>
                  <a:srgbClr val="0D0D0D"/>
                </a:solidFill>
                <a:effectLst/>
                <a:latin typeface="Times New Roman" panose="02020603050405020304" pitchFamily="18" charset="0"/>
                <a:cs typeface="Times New Roman" panose="02020603050405020304" pitchFamily="18" charset="0"/>
              </a:rPr>
              <a:t>: Storage in a suboptimal environment can lead to contamination by dust, air pollutants, or leaching from packaging.</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Packaging Materials</a:t>
            </a:r>
            <a:r>
              <a:rPr lang="en-US" sz="2400" b="0" i="0" dirty="0">
                <a:solidFill>
                  <a:srgbClr val="0D0D0D"/>
                </a:solidFill>
                <a:effectLst/>
                <a:latin typeface="Times New Roman" panose="02020603050405020304" pitchFamily="18" charset="0"/>
                <a:cs typeface="Times New Roman" panose="02020603050405020304" pitchFamily="18" charset="0"/>
              </a:rPr>
              <a:t>: Packaging materials may leach chemicals (e.g., plasticizers, stabilizers) into the medicinal product.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Temperature and Humidity</a:t>
            </a:r>
            <a:r>
              <a:rPr lang="en-US" sz="2400" b="0" i="0" dirty="0">
                <a:solidFill>
                  <a:srgbClr val="0D0D0D"/>
                </a:solidFill>
                <a:effectLst/>
                <a:latin typeface="Times New Roman" panose="02020603050405020304" pitchFamily="18" charset="0"/>
                <a:cs typeface="Times New Roman" panose="02020603050405020304" pitchFamily="18" charset="0"/>
              </a:rPr>
              <a:t>: Incorrect storage conditions may accelerate degradation or contamination with moisture-sensitive impurities.</a:t>
            </a:r>
          </a:p>
          <a:p>
            <a:pPr marL="0"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5. Transportation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Temperature Fluctuations</a:t>
            </a:r>
            <a:r>
              <a:rPr lang="en-US" sz="2400" b="0" i="0" dirty="0">
                <a:solidFill>
                  <a:srgbClr val="0D0D0D"/>
                </a:solidFill>
                <a:effectLst/>
                <a:latin typeface="Times New Roman" panose="02020603050405020304" pitchFamily="18" charset="0"/>
                <a:cs typeface="Times New Roman" panose="02020603050405020304" pitchFamily="18" charset="0"/>
              </a:rPr>
              <a:t>: Varying temperatures during transport can promote chemical reactions or degradation.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Cross-Contamination During Handling</a:t>
            </a:r>
            <a:r>
              <a:rPr lang="en-US" sz="2400" b="0" i="0" dirty="0">
                <a:solidFill>
                  <a:srgbClr val="0D0D0D"/>
                </a:solidFill>
                <a:effectLst/>
                <a:latin typeface="Times New Roman" panose="02020603050405020304" pitchFamily="18" charset="0"/>
                <a:cs typeface="Times New Roman" panose="02020603050405020304" pitchFamily="18" charset="0"/>
              </a:rPr>
              <a:t>: Improper handling or transportation conditions can introduce contaminants from other products or the environment.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065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2E947-A509-994C-D862-B3DF2B351BA0}"/>
              </a:ext>
            </a:extLst>
          </p:cNvPr>
          <p:cNvSpPr>
            <a:spLocks noGrp="1"/>
          </p:cNvSpPr>
          <p:nvPr>
            <p:ph idx="1"/>
          </p:nvPr>
        </p:nvSpPr>
        <p:spPr>
          <a:xfrm>
            <a:off x="475488" y="704088"/>
            <a:ext cx="11192256" cy="5472875"/>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6. Formulation Processes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Reactions Among Ingredients</a:t>
            </a:r>
            <a:r>
              <a:rPr lang="en-US" sz="2400" b="0" i="0" dirty="0">
                <a:solidFill>
                  <a:srgbClr val="0D0D0D"/>
                </a:solidFill>
                <a:effectLst/>
                <a:latin typeface="Times New Roman" panose="02020603050405020304" pitchFamily="18" charset="0"/>
                <a:cs typeface="Times New Roman" panose="02020603050405020304" pitchFamily="18" charset="0"/>
              </a:rPr>
              <a:t>: Excipients and active ingredients might interact, creating impurities.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Impurities from Water</a:t>
            </a:r>
            <a:r>
              <a:rPr lang="en-US" sz="2400" b="0" i="0" dirty="0">
                <a:solidFill>
                  <a:srgbClr val="0D0D0D"/>
                </a:solidFill>
                <a:effectLst/>
                <a:latin typeface="Times New Roman" panose="02020603050405020304" pitchFamily="18" charset="0"/>
                <a:cs typeface="Times New Roman" panose="02020603050405020304" pitchFamily="18" charset="0"/>
              </a:rPr>
              <a:t>: Water used in formulation might contain trace metals, microorganisms, or other impurities if not adequately purified.</a:t>
            </a:r>
          </a:p>
          <a:p>
            <a:pPr marL="0"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7. Packaging and Labeling</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Interaction with Container Materials</a:t>
            </a:r>
            <a:r>
              <a:rPr lang="en-US" sz="2400" b="0" i="0" dirty="0">
                <a:solidFill>
                  <a:srgbClr val="0D0D0D"/>
                </a:solidFill>
                <a:effectLst/>
                <a:latin typeface="Times New Roman" panose="02020603050405020304" pitchFamily="18" charset="0"/>
                <a:cs typeface="Times New Roman" panose="02020603050405020304" pitchFamily="18" charset="0"/>
              </a:rPr>
              <a:t>: API or excipients can react with container materials, leading to contamination.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Labeling Inks or Adhesives</a:t>
            </a:r>
            <a:r>
              <a:rPr lang="en-US" sz="2400" b="0" i="0" dirty="0">
                <a:solidFill>
                  <a:srgbClr val="0D0D0D"/>
                </a:solidFill>
                <a:effectLst/>
                <a:latin typeface="Times New Roman" panose="02020603050405020304" pitchFamily="18" charset="0"/>
                <a:cs typeface="Times New Roman" panose="02020603050405020304" pitchFamily="18" charset="0"/>
              </a:rPr>
              <a:t>: If inks or adhesives on labels or seals come into direct contact, they may leach into the product.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03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8EB8-F891-B87D-D5BD-D211992E2396}"/>
              </a:ext>
            </a:extLst>
          </p:cNvPr>
          <p:cNvSpPr>
            <a:spLocks noGrp="1"/>
          </p:cNvSpPr>
          <p:nvPr>
            <p:ph type="title"/>
          </p:nvPr>
        </p:nvSpPr>
        <p:spPr/>
        <p:txBody>
          <a:bodyPr>
            <a:normAutofit/>
          </a:bodyPr>
          <a:lstStyle/>
          <a:p>
            <a:pPr algn="ctr"/>
            <a:r>
              <a:rPr lang="en-US" sz="6000" b="0" i="0" dirty="0">
                <a:solidFill>
                  <a:srgbClr val="0D0D0D"/>
                </a:solidFill>
                <a:effectLst/>
                <a:latin typeface="Times New Roman" panose="02020603050405020304" pitchFamily="18" charset="0"/>
                <a:cs typeface="Times New Roman" panose="02020603050405020304" pitchFamily="18" charset="0"/>
              </a:rPr>
              <a:t>Limit tests</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2ADA48-7763-08FA-6DB8-4E45E9EFD920}"/>
              </a:ext>
            </a:extLst>
          </p:cNvPr>
          <p:cNvSpPr>
            <a:spLocks noGrp="1"/>
          </p:cNvSpPr>
          <p:nvPr>
            <p:ph idx="1"/>
          </p:nvPr>
        </p:nvSpPr>
        <p:spPr>
          <a:xfrm>
            <a:off x="411480" y="1825625"/>
            <a:ext cx="11420856" cy="4351338"/>
          </a:xfrm>
        </p:spPr>
        <p:txBody>
          <a:bodyPr>
            <a:normAutofit fontScale="92500" lnSpcReduction="10000"/>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Limit tests are analytical procedures used in the pharmaceutical industry to detect and control small quantities of impurities in medicinal products. These tests ensure that impurities remain within acceptable levels, safeguarding the quality, safety, and efficacy of the product.</a:t>
            </a:r>
          </a:p>
          <a:p>
            <a:pPr marL="0" indent="0" algn="just">
              <a:buNone/>
            </a:pPr>
            <a:endParaRPr lang="en-US" sz="2400" dirty="0">
              <a:solidFill>
                <a:srgbClr val="0D0D0D"/>
              </a:solidFill>
              <a:latin typeface="Times New Roman" panose="02020603050405020304" pitchFamily="18" charset="0"/>
              <a:cs typeface="Times New Roman" panose="02020603050405020304" pitchFamily="18" charset="0"/>
            </a:endParaRPr>
          </a:p>
          <a:p>
            <a:pPr marL="0" indent="0" algn="just">
              <a:buNone/>
            </a:pPr>
            <a:r>
              <a:rPr lang="en-US" sz="2600" b="1" i="0" u="sng" dirty="0">
                <a:solidFill>
                  <a:srgbClr val="0D0D0D"/>
                </a:solidFill>
                <a:effectLst/>
                <a:latin typeface="Times New Roman" panose="02020603050405020304" pitchFamily="18" charset="0"/>
                <a:cs typeface="Times New Roman" panose="02020603050405020304" pitchFamily="18" charset="0"/>
              </a:rPr>
              <a:t>1. Limit Test for Chlorides</a:t>
            </a:r>
          </a:p>
          <a:p>
            <a:pPr algn="just">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Purpose</a:t>
            </a:r>
            <a:r>
              <a:rPr lang="en-US" sz="2600" b="0" i="0" dirty="0">
                <a:solidFill>
                  <a:srgbClr val="0D0D0D"/>
                </a:solidFill>
                <a:effectLst/>
                <a:latin typeface="Times New Roman" panose="02020603050405020304" pitchFamily="18" charset="0"/>
                <a:cs typeface="Times New Roman" panose="02020603050405020304" pitchFamily="18" charset="0"/>
              </a:rPr>
              <a:t>: Detects trace amounts of chloride ions, which can affect drug stability and safety.</a:t>
            </a:r>
          </a:p>
          <a:p>
            <a:pPr algn="just">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Procedure</a:t>
            </a:r>
            <a:r>
              <a:rPr lang="en-US" sz="2600" b="0" i="0" dirty="0">
                <a:solidFill>
                  <a:srgbClr val="0D0D0D"/>
                </a:solidFill>
                <a:effectLst/>
                <a:latin typeface="Times New Roman" panose="02020603050405020304" pitchFamily="18" charset="0"/>
                <a:cs typeface="Times New Roman" panose="02020603050405020304" pitchFamily="18" charset="0"/>
              </a:rPr>
              <a:t>: The sample is mixed with silver nitrate in an acidic solution. If chlorides are present, they form a white precipitate of silver chloride. The turbidity or opalescence produced is compared to a standard solution.</a:t>
            </a:r>
          </a:p>
          <a:p>
            <a:pPr algn="just">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Acceptance Criteria</a:t>
            </a:r>
            <a:r>
              <a:rPr lang="en-US" sz="2600" b="0" i="0" dirty="0">
                <a:solidFill>
                  <a:srgbClr val="0D0D0D"/>
                </a:solidFill>
                <a:effectLst/>
                <a:latin typeface="Times New Roman" panose="02020603050405020304" pitchFamily="18" charset="0"/>
                <a:cs typeface="Times New Roman" panose="02020603050405020304" pitchFamily="18" charset="0"/>
              </a:rPr>
              <a:t>: The cloudiness of the sample solution should not exceed that of a standard solution.</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2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6A802-7753-D0F9-77EE-CAD9BB5F88EA}"/>
              </a:ext>
            </a:extLst>
          </p:cNvPr>
          <p:cNvSpPr>
            <a:spLocks noGrp="1"/>
          </p:cNvSpPr>
          <p:nvPr>
            <p:ph idx="1"/>
          </p:nvPr>
        </p:nvSpPr>
        <p:spPr>
          <a:xfrm>
            <a:off x="463296" y="1632204"/>
            <a:ext cx="11265408" cy="3593592"/>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2. Limit Test for Sulfates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Detects trace levels of sulfate ions, which can affect drug stability and react with other compounds.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The sample is treated with barium chloride in the presence of dilute hydrochloric acid. Barium sulfate forms if sulfates are present, resulting in a white precipitate. The intensity of turbidity is compared with a standard.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The sample solution’s turbidity should not exceed that of the standard solution.</a:t>
            </a:r>
          </a:p>
          <a:p>
            <a:pPr algn="just"/>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00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50DBC-9CE2-3A9F-4EB6-8FF2C311FECF}"/>
              </a:ext>
            </a:extLst>
          </p:cNvPr>
          <p:cNvSpPr>
            <a:spLocks noGrp="1"/>
          </p:cNvSpPr>
          <p:nvPr>
            <p:ph idx="1"/>
          </p:nvPr>
        </p:nvSpPr>
        <p:spPr>
          <a:xfrm>
            <a:off x="467868" y="1536192"/>
            <a:ext cx="11256264" cy="3785616"/>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3. Limit Test for Heavy Metals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Detects traces of heavy metals like lead, cadmium, and mercury, which are toxic even at low concentrations.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The sample is digested with acid, and a sulfide reagent is added to form a colored precipitate if heavy metals are present. This coloration is compared against a standard to ensure levels are within acceptable limits.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The color intensity of the sample solution should not be darker than the standard, indicating heavy metals are below the permissible level.</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21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0EF0A-587E-7D6A-7E9F-3876A5850581}"/>
              </a:ext>
            </a:extLst>
          </p:cNvPr>
          <p:cNvSpPr>
            <a:spLocks noGrp="1"/>
          </p:cNvSpPr>
          <p:nvPr>
            <p:ph idx="1"/>
          </p:nvPr>
        </p:nvSpPr>
        <p:spPr>
          <a:xfrm>
            <a:off x="420624" y="338328"/>
            <a:ext cx="11448288" cy="6236208"/>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4. Limit Test for Iron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Detects trace levels of iron, which can catalyze degradation reactions and compromise product quality.</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The sample is treated with thioglycolic acid and ammonia, producing a pink to purple color if iron is present. The color intensity is compared with a standard solution.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The sample’s color intensity should not exceed that of the standard, ensuring iron levels are controlled.</a:t>
            </a:r>
          </a:p>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5. Limit Test for Arsenic</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Detects arsenic, a toxic impurity that can enter the product through raw materials or environmental contamination.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The sample is subjected to the </a:t>
            </a:r>
            <a:r>
              <a:rPr lang="en-US" sz="2400" b="0" i="0" dirty="0" err="1">
                <a:solidFill>
                  <a:srgbClr val="0D0D0D"/>
                </a:solidFill>
                <a:effectLst/>
                <a:latin typeface="Times New Roman" panose="02020603050405020304" pitchFamily="18" charset="0"/>
                <a:cs typeface="Times New Roman" panose="02020603050405020304" pitchFamily="18" charset="0"/>
              </a:rPr>
              <a:t>Gutzeit</a:t>
            </a:r>
            <a:r>
              <a:rPr lang="en-US" sz="2400" b="0" i="0" dirty="0">
                <a:solidFill>
                  <a:srgbClr val="0D0D0D"/>
                </a:solidFill>
                <a:effectLst/>
                <a:latin typeface="Times New Roman" panose="02020603050405020304" pitchFamily="18" charset="0"/>
                <a:cs typeface="Times New Roman" panose="02020603050405020304" pitchFamily="18" charset="0"/>
              </a:rPr>
              <a:t> or Marsh test, where arsine gas reacts to produce a yellow-brown stain on mercuric bromide paper. The color intensity of the stain is compared to a standard.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The intensity of the stain produced by the sample should not exceed the standard.</a:t>
            </a:r>
          </a:p>
          <a:p>
            <a:endParaRPr lang="en-IN" dirty="0"/>
          </a:p>
        </p:txBody>
      </p:sp>
    </p:spTree>
    <p:extLst>
      <p:ext uri="{BB962C8B-B14F-4D97-AF65-F5344CB8AC3E}">
        <p14:creationId xmlns:p14="http://schemas.microsoft.com/office/powerpoint/2010/main" val="67060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7DF2B-80B5-0B48-DEEF-9198983B00E8}"/>
              </a:ext>
            </a:extLst>
          </p:cNvPr>
          <p:cNvSpPr>
            <a:spLocks noGrp="1"/>
          </p:cNvSpPr>
          <p:nvPr>
            <p:ph idx="1"/>
          </p:nvPr>
        </p:nvSpPr>
        <p:spPr>
          <a:xfrm>
            <a:off x="438912" y="484632"/>
            <a:ext cx="11548872" cy="6099048"/>
          </a:xfrm>
        </p:spPr>
        <p:txBody>
          <a:bodyPr>
            <a:normAutofit fontScale="62500" lnSpcReduction="20000"/>
          </a:bodyPr>
          <a:lstStyle/>
          <a:p>
            <a:pPr marL="0" indent="0" algn="just">
              <a:buNone/>
            </a:pPr>
            <a:r>
              <a:rPr lang="en-US" sz="3800" b="1" i="0" u="sng" dirty="0">
                <a:solidFill>
                  <a:srgbClr val="0D0D0D"/>
                </a:solidFill>
                <a:effectLst/>
                <a:latin typeface="Times New Roman" panose="02020603050405020304" pitchFamily="18" charset="0"/>
                <a:cs typeface="Times New Roman" panose="02020603050405020304" pitchFamily="18" charset="0"/>
              </a:rPr>
              <a:t>1. Systematic Errors</a:t>
            </a:r>
          </a:p>
          <a:p>
            <a:pPr algn="just">
              <a:buFont typeface="Arial" panose="020B0604020202020204" pitchFamily="34" charset="0"/>
              <a:buChar char="•"/>
            </a:pPr>
            <a:r>
              <a:rPr lang="en-US" sz="3800" b="1" i="0" dirty="0">
                <a:solidFill>
                  <a:srgbClr val="0D0D0D"/>
                </a:solidFill>
                <a:effectLst/>
                <a:latin typeface="Times New Roman" panose="02020603050405020304" pitchFamily="18" charset="0"/>
                <a:cs typeface="Times New Roman" panose="02020603050405020304" pitchFamily="18" charset="0"/>
              </a:rPr>
              <a:t>Definition</a:t>
            </a:r>
            <a:r>
              <a:rPr lang="en-US" sz="3800" b="0" i="0" dirty="0">
                <a:solidFill>
                  <a:srgbClr val="0D0D0D"/>
                </a:solidFill>
                <a:effectLst/>
                <a:latin typeface="Times New Roman" panose="02020603050405020304" pitchFamily="18" charset="0"/>
                <a:cs typeface="Times New Roman" panose="02020603050405020304" pitchFamily="18" charset="0"/>
              </a:rPr>
              <a:t>: Consistent and repeatable errors that cause measurements to deviate in a particular direction (either always higher or lower).</a:t>
            </a:r>
          </a:p>
          <a:p>
            <a:pPr algn="just">
              <a:buFont typeface="Arial" panose="020B0604020202020204" pitchFamily="34" charset="0"/>
              <a:buChar char="•"/>
            </a:pPr>
            <a:r>
              <a:rPr lang="en-US" sz="3800" b="1" i="0" dirty="0">
                <a:solidFill>
                  <a:srgbClr val="0D0D0D"/>
                </a:solidFill>
                <a:effectLst/>
                <a:latin typeface="Times New Roman" panose="02020603050405020304" pitchFamily="18" charset="0"/>
                <a:cs typeface="Times New Roman" panose="02020603050405020304" pitchFamily="18" charset="0"/>
              </a:rPr>
              <a:t>Causes</a:t>
            </a:r>
            <a:r>
              <a:rPr lang="en-US" sz="3800" b="0" i="0" dirty="0">
                <a:solidFill>
                  <a:srgbClr val="0D0D0D"/>
                </a:solidFill>
                <a:effectLst/>
                <a:latin typeface="Times New Roman" panose="02020603050405020304" pitchFamily="18" charset="0"/>
                <a:cs typeface="Times New Roman" panose="02020603050405020304" pitchFamily="18" charset="0"/>
              </a:rPr>
              <a:t>: Can arise from faulty equipment, improper calibration, or human error in experimental setup.</a:t>
            </a:r>
          </a:p>
          <a:p>
            <a:pPr algn="just">
              <a:buFont typeface="Arial" panose="020B0604020202020204" pitchFamily="34" charset="0"/>
              <a:buChar char="•"/>
            </a:pPr>
            <a:r>
              <a:rPr lang="en-US" sz="3800" b="1" i="0" dirty="0">
                <a:solidFill>
                  <a:srgbClr val="0D0D0D"/>
                </a:solidFill>
                <a:effectLst/>
                <a:latin typeface="Times New Roman" panose="02020603050405020304" pitchFamily="18" charset="0"/>
                <a:cs typeface="Times New Roman" panose="02020603050405020304" pitchFamily="18" charset="0"/>
              </a:rPr>
              <a:t>Types</a:t>
            </a:r>
            <a:r>
              <a:rPr lang="en-US" sz="38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3800" b="0" dirty="0">
                <a:solidFill>
                  <a:srgbClr val="0D0D0D"/>
                </a:solidFill>
                <a:effectLst/>
                <a:latin typeface="Times New Roman" panose="02020603050405020304" pitchFamily="18" charset="0"/>
                <a:cs typeface="Times New Roman" panose="02020603050405020304" pitchFamily="18" charset="0"/>
              </a:rPr>
              <a:t>Instrumental Errors: Due to malfunctioning or miscalibrated instruments.</a:t>
            </a:r>
          </a:p>
          <a:p>
            <a:pPr marL="742950" lvl="1" indent="-285750" algn="just">
              <a:buFont typeface="Arial" panose="020B0604020202020204" pitchFamily="34" charset="0"/>
              <a:buChar char="•"/>
            </a:pPr>
            <a:r>
              <a:rPr lang="en-US" sz="3800" b="0" dirty="0">
                <a:solidFill>
                  <a:srgbClr val="0D0D0D"/>
                </a:solidFill>
                <a:effectLst/>
                <a:latin typeface="Times New Roman" panose="02020603050405020304" pitchFamily="18" charset="0"/>
                <a:cs typeface="Times New Roman" panose="02020603050405020304" pitchFamily="18" charset="0"/>
              </a:rPr>
              <a:t>Method Errors: From flaws in the analytical procedure or protocol.</a:t>
            </a:r>
          </a:p>
          <a:p>
            <a:pPr marL="742950" lvl="1" indent="-285750" algn="just">
              <a:buFont typeface="Arial" panose="020B0604020202020204" pitchFamily="34" charset="0"/>
              <a:buChar char="•"/>
            </a:pPr>
            <a:r>
              <a:rPr lang="en-US" sz="3800" b="0" dirty="0">
                <a:solidFill>
                  <a:srgbClr val="0D0D0D"/>
                </a:solidFill>
                <a:effectLst/>
                <a:latin typeface="Times New Roman" panose="02020603050405020304" pitchFamily="18" charset="0"/>
                <a:cs typeface="Times New Roman" panose="02020603050405020304" pitchFamily="18" charset="0"/>
              </a:rPr>
              <a:t>Personal Errors: </a:t>
            </a:r>
            <a:r>
              <a:rPr lang="en-US" sz="3800" b="0" i="0" dirty="0">
                <a:solidFill>
                  <a:srgbClr val="0D0D0D"/>
                </a:solidFill>
                <a:effectLst/>
                <a:latin typeface="Times New Roman" panose="02020603050405020304" pitchFamily="18" charset="0"/>
                <a:cs typeface="Times New Roman" panose="02020603050405020304" pitchFamily="18" charset="0"/>
              </a:rPr>
              <a:t>Due to analyst’s bias or technique.</a:t>
            </a:r>
          </a:p>
          <a:p>
            <a:pPr marL="457200" lvl="1" indent="0" algn="just">
              <a:buNone/>
            </a:pPr>
            <a:endParaRPr lang="en-US" sz="38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3800" b="1" i="0" u="sng" dirty="0">
                <a:solidFill>
                  <a:srgbClr val="0D0D0D"/>
                </a:solidFill>
                <a:effectLst/>
                <a:latin typeface="Times New Roman" panose="02020603050405020304" pitchFamily="18" charset="0"/>
                <a:cs typeface="Times New Roman" panose="02020603050405020304" pitchFamily="18" charset="0"/>
              </a:rPr>
              <a:t>2. Random Errors</a:t>
            </a:r>
          </a:p>
          <a:p>
            <a:pPr algn="just">
              <a:buFont typeface="Arial" panose="020B0604020202020204" pitchFamily="34" charset="0"/>
              <a:buChar char="•"/>
            </a:pPr>
            <a:r>
              <a:rPr lang="en-US" sz="3800" b="1" i="0" dirty="0">
                <a:solidFill>
                  <a:srgbClr val="0D0D0D"/>
                </a:solidFill>
                <a:effectLst/>
                <a:latin typeface="Times New Roman" panose="02020603050405020304" pitchFamily="18" charset="0"/>
                <a:cs typeface="Times New Roman" panose="02020603050405020304" pitchFamily="18" charset="0"/>
              </a:rPr>
              <a:t>Definition</a:t>
            </a:r>
            <a:r>
              <a:rPr lang="en-US" sz="3800" b="0" i="0" dirty="0">
                <a:solidFill>
                  <a:srgbClr val="0D0D0D"/>
                </a:solidFill>
                <a:effectLst/>
                <a:latin typeface="Times New Roman" panose="02020603050405020304" pitchFamily="18" charset="0"/>
                <a:cs typeface="Times New Roman" panose="02020603050405020304" pitchFamily="18" charset="0"/>
              </a:rPr>
              <a:t>: Errors that vary unpredictably, causing results to scatter around a true value.</a:t>
            </a:r>
          </a:p>
          <a:p>
            <a:pPr algn="just">
              <a:buFont typeface="Arial" panose="020B0604020202020204" pitchFamily="34" charset="0"/>
              <a:buChar char="•"/>
            </a:pPr>
            <a:r>
              <a:rPr lang="en-US" sz="3800" b="1" i="0" dirty="0">
                <a:solidFill>
                  <a:srgbClr val="0D0D0D"/>
                </a:solidFill>
                <a:effectLst/>
                <a:latin typeface="Times New Roman" panose="02020603050405020304" pitchFamily="18" charset="0"/>
                <a:cs typeface="Times New Roman" panose="02020603050405020304" pitchFamily="18" charset="0"/>
              </a:rPr>
              <a:t>Causes</a:t>
            </a:r>
            <a:r>
              <a:rPr lang="en-US" sz="3800" b="0" i="0" dirty="0">
                <a:solidFill>
                  <a:srgbClr val="0D0D0D"/>
                </a:solidFill>
                <a:effectLst/>
                <a:latin typeface="Times New Roman" panose="02020603050405020304" pitchFamily="18" charset="0"/>
                <a:cs typeface="Times New Roman" panose="02020603050405020304" pitchFamily="18" charset="0"/>
              </a:rPr>
              <a:t>: Due to minor, uncontrollable variations in experimental conditions, such as temperature fluctuations, slight changes in measurement techniques, or inherent limitations in sensitivity.</a:t>
            </a:r>
          </a:p>
          <a:p>
            <a:pPr algn="just">
              <a:buFont typeface="Arial" panose="020B0604020202020204" pitchFamily="34" charset="0"/>
              <a:buChar char="•"/>
            </a:pPr>
            <a:r>
              <a:rPr lang="en-US" sz="3800" b="1" i="0" dirty="0">
                <a:solidFill>
                  <a:srgbClr val="0D0D0D"/>
                </a:solidFill>
                <a:effectLst/>
                <a:latin typeface="Times New Roman" panose="02020603050405020304" pitchFamily="18" charset="0"/>
                <a:cs typeface="Times New Roman" panose="02020603050405020304" pitchFamily="18" charset="0"/>
              </a:rPr>
              <a:t>Characteristics</a:t>
            </a:r>
            <a:r>
              <a:rPr lang="en-US" sz="3800" b="0" i="0" dirty="0">
                <a:solidFill>
                  <a:srgbClr val="0D0D0D"/>
                </a:solidFill>
                <a:effectLst/>
                <a:latin typeface="Times New Roman" panose="02020603050405020304" pitchFamily="18" charset="0"/>
                <a:cs typeface="Times New Roman" panose="02020603050405020304" pitchFamily="18" charset="0"/>
              </a:rPr>
              <a:t>: Random errors can be minimized but not eliminated; they affect the precision rather than the accuracy of measurements.</a:t>
            </a:r>
          </a:p>
          <a:p>
            <a:pPr algn="just"/>
            <a:endParaRPr lang="en-IN" dirty="0"/>
          </a:p>
        </p:txBody>
      </p:sp>
    </p:spTree>
    <p:extLst>
      <p:ext uri="{BB962C8B-B14F-4D97-AF65-F5344CB8AC3E}">
        <p14:creationId xmlns:p14="http://schemas.microsoft.com/office/powerpoint/2010/main" val="227826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1431D-9F8B-4FAE-4FE6-6C91165831AA}"/>
              </a:ext>
            </a:extLst>
          </p:cNvPr>
          <p:cNvSpPr>
            <a:spLocks noGrp="1"/>
          </p:cNvSpPr>
          <p:nvPr>
            <p:ph idx="1"/>
          </p:nvPr>
        </p:nvSpPr>
        <p:spPr>
          <a:xfrm>
            <a:off x="484632" y="347472"/>
            <a:ext cx="11301984" cy="6099048"/>
          </a:xfrm>
        </p:spPr>
        <p:txBody>
          <a:bodyPr>
            <a:norm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6. Limit Test for Lead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Ensures trace amounts of lead, a toxic heavy metal, are within safe limits.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The sample is treated with potassium cyanide and ammonium sulfide, which form a brown or black precipitate if lead is present. This coloration is compared to a standard.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The color of the sample solution should not be darker than that of the standard.</a:t>
            </a:r>
          </a:p>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7. Limit Test for Residual Solvents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Ensures residual solvents from manufacturing processes are within safe levels to prevent toxicity or adverse effects.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Chromatographic techniques, like gas chromatography, are used to identify and quantify residual solvents in the sample.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Residual solvent levels should be within limits specified by regulatory agencies (e.g., ICH Q3C).</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73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7E51F-E862-A243-9D66-9B078C33DD64}"/>
              </a:ext>
            </a:extLst>
          </p:cNvPr>
          <p:cNvSpPr>
            <a:spLocks noGrp="1"/>
          </p:cNvSpPr>
          <p:nvPr>
            <p:ph idx="1"/>
          </p:nvPr>
        </p:nvSpPr>
        <p:spPr>
          <a:xfrm>
            <a:off x="426720" y="1577340"/>
            <a:ext cx="11338560" cy="3703320"/>
          </a:xfrm>
        </p:spPr>
        <p:txBody>
          <a:bodyPr/>
          <a:lstStyle/>
          <a:p>
            <a:pPr marL="0"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8. Limit Test for Organic and Inorganic Impurities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Purpose</a:t>
            </a:r>
            <a:r>
              <a:rPr lang="en-US" sz="2400" b="0" i="0" dirty="0">
                <a:solidFill>
                  <a:srgbClr val="0D0D0D"/>
                </a:solidFill>
                <a:effectLst/>
                <a:latin typeface="Times New Roman" panose="02020603050405020304" pitchFamily="18" charset="0"/>
                <a:cs typeface="Times New Roman" panose="02020603050405020304" pitchFamily="18" charset="0"/>
              </a:rPr>
              <a:t>: Checks for other organic and inorganic impurities in the sample.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Procedure</a:t>
            </a:r>
            <a:r>
              <a:rPr lang="en-US" sz="2400" b="0" i="0" dirty="0">
                <a:solidFill>
                  <a:srgbClr val="0D0D0D"/>
                </a:solidFill>
                <a:effectLst/>
                <a:latin typeface="Times New Roman" panose="02020603050405020304" pitchFamily="18" charset="0"/>
                <a:cs typeface="Times New Roman" panose="02020603050405020304" pitchFamily="18" charset="0"/>
              </a:rPr>
              <a:t>: Techniques like high-performance liquid chromatography (HPLC) or atomic absorption spectroscopy (AAS) are used to quantify these impurities.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Acceptance Criteria</a:t>
            </a:r>
            <a:r>
              <a:rPr lang="en-US" sz="2400" b="0" i="0" dirty="0">
                <a:solidFill>
                  <a:srgbClr val="0D0D0D"/>
                </a:solidFill>
                <a:effectLst/>
                <a:latin typeface="Times New Roman" panose="02020603050405020304" pitchFamily="18" charset="0"/>
                <a:cs typeface="Times New Roman" panose="02020603050405020304" pitchFamily="18" charset="0"/>
              </a:rPr>
              <a:t>: Levels of organic and inorganic impurities should be within limits set by regulatory guidelines.</a:t>
            </a:r>
          </a:p>
          <a:p>
            <a:pPr marL="0" indent="0">
              <a:buNone/>
            </a:pPr>
            <a:endParaRPr lang="en-IN" dirty="0"/>
          </a:p>
        </p:txBody>
      </p:sp>
    </p:spTree>
    <p:extLst>
      <p:ext uri="{BB962C8B-B14F-4D97-AF65-F5344CB8AC3E}">
        <p14:creationId xmlns:p14="http://schemas.microsoft.com/office/powerpoint/2010/main" val="233873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73BCA-B23D-109B-883A-F3823383DBAC}"/>
              </a:ext>
            </a:extLst>
          </p:cNvPr>
          <p:cNvSpPr>
            <a:spLocks noGrp="1"/>
          </p:cNvSpPr>
          <p:nvPr>
            <p:ph idx="1"/>
          </p:nvPr>
        </p:nvSpPr>
        <p:spPr>
          <a:xfrm>
            <a:off x="512064" y="256032"/>
            <a:ext cx="11228832" cy="6483096"/>
          </a:xfrm>
        </p:spPr>
        <p:txBody>
          <a:bodyPr>
            <a:noAutofit/>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3. Gross Errors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Large, obvious errors that significantly deviate from expected values.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Causes</a:t>
            </a:r>
            <a:r>
              <a:rPr lang="en-US" sz="2400" b="0" i="0" dirty="0">
                <a:solidFill>
                  <a:srgbClr val="0D0D0D"/>
                </a:solidFill>
                <a:effectLst/>
                <a:latin typeface="Times New Roman" panose="02020603050405020304" pitchFamily="18" charset="0"/>
                <a:cs typeface="Times New Roman" panose="02020603050405020304" pitchFamily="18" charset="0"/>
              </a:rPr>
              <a:t>: Human mistakes such as incorrect weighing, mislabeling of samples, or errors in data recording.</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Impact</a:t>
            </a:r>
            <a:r>
              <a:rPr lang="en-US" sz="2400" b="0" i="0" dirty="0">
                <a:solidFill>
                  <a:srgbClr val="0D0D0D"/>
                </a:solidFill>
                <a:effectLst/>
                <a:latin typeface="Times New Roman" panose="02020603050405020304" pitchFamily="18" charset="0"/>
                <a:cs typeface="Times New Roman" panose="02020603050405020304" pitchFamily="18" charset="0"/>
              </a:rPr>
              <a:t>: Often leads to outliers that can distort overall results if not identified and corrected.</a:t>
            </a:r>
          </a:p>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4. Environmental Errors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Errors caused by external environmental factors that influence the analytical measurements.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Causes</a:t>
            </a:r>
            <a:r>
              <a:rPr lang="en-US" sz="2400" b="0" i="0" dirty="0">
                <a:solidFill>
                  <a:srgbClr val="0D0D0D"/>
                </a:solidFill>
                <a:effectLst/>
                <a:latin typeface="Times New Roman" panose="02020603050405020304" pitchFamily="18" charset="0"/>
                <a:cs typeface="Times New Roman" panose="02020603050405020304" pitchFamily="18" charset="0"/>
              </a:rPr>
              <a:t>: Changes in temperature, humidity, pressure, light, and even airborne contaminants can affect sensitive instruments or chemical reactions in assays.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Impact</a:t>
            </a:r>
            <a:r>
              <a:rPr lang="en-US" sz="2400" b="0" i="0" dirty="0">
                <a:solidFill>
                  <a:srgbClr val="0D0D0D"/>
                </a:solidFill>
                <a:effectLst/>
                <a:latin typeface="Times New Roman" panose="02020603050405020304" pitchFamily="18" charset="0"/>
                <a:cs typeface="Times New Roman" panose="02020603050405020304" pitchFamily="18" charset="0"/>
              </a:rPr>
              <a:t>: These variations can lead to inaccurate readings, especially in high-precision analyses, as certain environmental conditions may cause instability in samples or affect reagent behavior.</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Minimization</a:t>
            </a:r>
            <a:r>
              <a:rPr lang="en-US" sz="2400" b="0" i="0" dirty="0">
                <a:solidFill>
                  <a:srgbClr val="0D0D0D"/>
                </a:solidFill>
                <a:effectLst/>
                <a:latin typeface="Times New Roman" panose="02020603050405020304" pitchFamily="18" charset="0"/>
                <a:cs typeface="Times New Roman" panose="02020603050405020304" pitchFamily="18" charset="0"/>
              </a:rPr>
              <a:t>: Use controlled laboratory environments, stable temperature chambers, and take readings in conditions where environmental factors are constant.</a:t>
            </a:r>
          </a:p>
          <a:p>
            <a:pPr marL="0"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236789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5647E-14B2-534D-AA4A-44FFB222085B}"/>
              </a:ext>
            </a:extLst>
          </p:cNvPr>
          <p:cNvSpPr>
            <a:spLocks noGrp="1"/>
          </p:cNvSpPr>
          <p:nvPr>
            <p:ph idx="1"/>
          </p:nvPr>
        </p:nvSpPr>
        <p:spPr>
          <a:xfrm>
            <a:off x="384048" y="265176"/>
            <a:ext cx="11448288" cy="6281928"/>
          </a:xfrm>
        </p:spPr>
        <p:txBody>
          <a:bodyPr>
            <a:normAutofit lnSpcReduction="10000"/>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5. Operational Errors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Errors related to the procedures and handling techniques followed during analysis.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Examples</a:t>
            </a:r>
            <a:r>
              <a:rPr lang="en-US" sz="2400" b="0" i="0" dirty="0">
                <a:solidFill>
                  <a:srgbClr val="0D0D0D"/>
                </a:solidFill>
                <a:effectLst/>
                <a:latin typeface="Times New Roman" panose="02020603050405020304" pitchFamily="18" charset="0"/>
                <a:cs typeface="Times New Roman" panose="02020603050405020304" pitchFamily="18" charset="0"/>
              </a:rPr>
              <a:t>: Improper mixing of reagents, incorrect pipetting, inconsistent sample handling, and deviations from protocol.</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Impact</a:t>
            </a:r>
            <a:r>
              <a:rPr lang="en-US" sz="2400" b="0" i="0" dirty="0">
                <a:solidFill>
                  <a:srgbClr val="0D0D0D"/>
                </a:solidFill>
                <a:effectLst/>
                <a:latin typeface="Times New Roman" panose="02020603050405020304" pitchFamily="18" charset="0"/>
                <a:cs typeface="Times New Roman" panose="02020603050405020304" pitchFamily="18" charset="0"/>
              </a:rPr>
              <a:t>: These errors can lead to variability in results, especially if procedures aren't strictly followed or properly documented.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Prevention</a:t>
            </a:r>
            <a:r>
              <a:rPr lang="en-US" sz="2400" b="0" i="0" dirty="0">
                <a:solidFill>
                  <a:srgbClr val="0D0D0D"/>
                </a:solidFill>
                <a:effectLst/>
                <a:latin typeface="Times New Roman" panose="02020603050405020304" pitchFamily="18" charset="0"/>
                <a:cs typeface="Times New Roman" panose="02020603050405020304" pitchFamily="18" charset="0"/>
              </a:rPr>
              <a:t>: Use automated systems for certain steps, implement strict protocol adherence, and perform regular quality checks.</a:t>
            </a:r>
          </a:p>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6. Reagent and Material Errors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Errors arising from the quality or stability of the reagents and materials used.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Causes</a:t>
            </a:r>
            <a:r>
              <a:rPr lang="en-US" sz="2400" b="0" i="0" dirty="0">
                <a:solidFill>
                  <a:srgbClr val="0D0D0D"/>
                </a:solidFill>
                <a:effectLst/>
                <a:latin typeface="Times New Roman" panose="02020603050405020304" pitchFamily="18" charset="0"/>
                <a:cs typeface="Times New Roman" panose="02020603050405020304" pitchFamily="18" charset="0"/>
              </a:rPr>
              <a:t>: Use of expired, degraded, or improperly stored chemicals; impurities in reagents; and inconsistent quality of consumables (such as filters or pipettes).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Impact</a:t>
            </a:r>
            <a:r>
              <a:rPr lang="en-US" sz="2400" b="0" i="0" dirty="0">
                <a:solidFill>
                  <a:srgbClr val="0D0D0D"/>
                </a:solidFill>
                <a:effectLst/>
                <a:latin typeface="Times New Roman" panose="02020603050405020304" pitchFamily="18" charset="0"/>
                <a:cs typeface="Times New Roman" panose="02020603050405020304" pitchFamily="18" charset="0"/>
              </a:rPr>
              <a:t>: These errors can lead to systematic deviations, such as reduced potency, which affects the final results.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Prevention</a:t>
            </a:r>
            <a:r>
              <a:rPr lang="en-US" sz="2400" b="0" i="0" dirty="0">
                <a:solidFill>
                  <a:srgbClr val="0D0D0D"/>
                </a:solidFill>
                <a:effectLst/>
                <a:latin typeface="Times New Roman" panose="02020603050405020304" pitchFamily="18" charset="0"/>
                <a:cs typeface="Times New Roman" panose="02020603050405020304" pitchFamily="18" charset="0"/>
              </a:rPr>
              <a:t>: Check expiration dates, store reagents as recommended, and verify the purity of chemicals before use.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49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AA31D-6D5C-F8A6-3417-E1DE7406BA79}"/>
              </a:ext>
            </a:extLst>
          </p:cNvPr>
          <p:cNvSpPr>
            <a:spLocks noGrp="1"/>
          </p:cNvSpPr>
          <p:nvPr>
            <p:ph idx="1"/>
          </p:nvPr>
        </p:nvSpPr>
        <p:spPr>
          <a:xfrm>
            <a:off x="454152" y="301752"/>
            <a:ext cx="11283696" cy="6254496"/>
          </a:xfrm>
        </p:spPr>
        <p:txBody>
          <a:bodyPr>
            <a:normAutofit lnSpcReduction="10000"/>
          </a:bodyPr>
          <a:lstStyle/>
          <a:p>
            <a:pPr marL="0" indent="0" algn="just">
              <a:buNone/>
            </a:pPr>
            <a:r>
              <a:rPr lang="en-US" sz="2400" b="1" i="0" u="sng" dirty="0">
                <a:solidFill>
                  <a:srgbClr val="0D0D0D"/>
                </a:solidFill>
                <a:effectLst/>
                <a:latin typeface="Times New Roman" panose="02020603050405020304" pitchFamily="18" charset="0"/>
                <a:cs typeface="Times New Roman" panose="02020603050405020304" pitchFamily="18" charset="0"/>
              </a:rPr>
              <a:t>Best Practices for Error Reduction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Training and Competency Checks</a:t>
            </a:r>
            <a:r>
              <a:rPr lang="en-US" sz="2400" b="0" i="0" dirty="0">
                <a:solidFill>
                  <a:srgbClr val="0D0D0D"/>
                </a:solidFill>
                <a:effectLst/>
                <a:latin typeface="Times New Roman" panose="02020603050405020304" pitchFamily="18" charset="0"/>
                <a:cs typeface="Times New Roman" panose="02020603050405020304" pitchFamily="18" charset="0"/>
              </a:rPr>
              <a:t>: Regularly train staff on updated procedures and verify competency, particularly for complex or delicate techniques.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Instrument Calibration and Maintenance</a:t>
            </a:r>
            <a:r>
              <a:rPr lang="en-US" sz="2400" b="0" i="0" dirty="0">
                <a:solidFill>
                  <a:srgbClr val="0D0D0D"/>
                </a:solidFill>
                <a:effectLst/>
                <a:latin typeface="Times New Roman" panose="02020603050405020304" pitchFamily="18" charset="0"/>
                <a:cs typeface="Times New Roman" panose="02020603050405020304" pitchFamily="18" charset="0"/>
              </a:rPr>
              <a:t>: Schedule frequent calibration checks and routine maintenance to prevent instrumental errors.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Method Optimization</a:t>
            </a:r>
            <a:r>
              <a:rPr lang="en-US" sz="2400" b="0" i="0" dirty="0">
                <a:solidFill>
                  <a:srgbClr val="0D0D0D"/>
                </a:solidFill>
                <a:effectLst/>
                <a:latin typeface="Times New Roman" panose="02020603050405020304" pitchFamily="18" charset="0"/>
                <a:cs typeface="Times New Roman" panose="02020603050405020304" pitchFamily="18" charset="0"/>
              </a:rPr>
              <a:t>: Continuously evaluate and optimize analytical methods for greater accuracy and reliability.</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Documentation and Traceability</a:t>
            </a:r>
            <a:r>
              <a:rPr lang="en-US" sz="2400" b="0" i="0" dirty="0">
                <a:solidFill>
                  <a:srgbClr val="0D0D0D"/>
                </a:solidFill>
                <a:effectLst/>
                <a:latin typeface="Times New Roman" panose="02020603050405020304" pitchFamily="18" charset="0"/>
                <a:cs typeface="Times New Roman" panose="02020603050405020304" pitchFamily="18" charset="0"/>
              </a:rPr>
              <a:t>: Accurate record-keeping of all analytical steps allows for the traceability of errors and helps in identifying the root cause.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Method Validation</a:t>
            </a:r>
            <a:r>
              <a:rPr lang="en-US" sz="2400" b="0" i="0" dirty="0">
                <a:solidFill>
                  <a:srgbClr val="0D0D0D"/>
                </a:solidFill>
                <a:effectLst/>
                <a:latin typeface="Times New Roman" panose="02020603050405020304" pitchFamily="18" charset="0"/>
                <a:cs typeface="Times New Roman" panose="02020603050405020304" pitchFamily="18" charset="0"/>
              </a:rPr>
              <a:t>: Ensures that analytical methods are accurate, precise, specific, and reproducible under defined conditions.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Repeat Measurements and Averaging</a:t>
            </a:r>
            <a:r>
              <a:rPr lang="en-US" sz="2400" b="0" i="0" dirty="0">
                <a:solidFill>
                  <a:srgbClr val="0D0D0D"/>
                </a:solidFill>
                <a:effectLst/>
                <a:latin typeface="Times New Roman" panose="02020603050405020304" pitchFamily="18" charset="0"/>
                <a:cs typeface="Times New Roman" panose="02020603050405020304" pitchFamily="18" charset="0"/>
              </a:rPr>
              <a:t>: Helps reduce random errors by taking multiple readings and using the average value as the final result.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Internal and External Quality Control (IQC and EQC)</a:t>
            </a:r>
            <a:r>
              <a:rPr lang="en-US" sz="2400" b="0" i="0" dirty="0">
                <a:solidFill>
                  <a:srgbClr val="0D0D0D"/>
                </a:solidFill>
                <a:effectLst/>
                <a:latin typeface="Times New Roman" panose="02020603050405020304" pitchFamily="18" charset="0"/>
                <a:cs typeface="Times New Roman" panose="02020603050405020304" pitchFamily="18" charset="0"/>
              </a:rPr>
              <a:t>: Regular use of standards and controls ensures that errors are caught early, maintaining consistent performance.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Proficiency Testing</a:t>
            </a:r>
            <a:r>
              <a:rPr lang="en-US" sz="2400" b="0" i="0" dirty="0">
                <a:solidFill>
                  <a:srgbClr val="0D0D0D"/>
                </a:solidFill>
                <a:effectLst/>
                <a:latin typeface="Times New Roman" panose="02020603050405020304" pitchFamily="18" charset="0"/>
                <a:cs typeface="Times New Roman" panose="02020603050405020304" pitchFamily="18" charset="0"/>
              </a:rPr>
              <a:t>: Comparing results with other laboratories to benchmark accuracy and ensure compliance with industry standards.</a:t>
            </a:r>
          </a:p>
          <a:p>
            <a:pPr marL="0"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A0519-215E-A152-5676-2C7EADCA061B}"/>
              </a:ext>
            </a:extLst>
          </p:cNvPr>
          <p:cNvSpPr>
            <a:spLocks noGrp="1"/>
          </p:cNvSpPr>
          <p:nvPr>
            <p:ph idx="1"/>
          </p:nvPr>
        </p:nvSpPr>
        <p:spPr>
          <a:xfrm>
            <a:off x="411480" y="539496"/>
            <a:ext cx="11503152" cy="6062472"/>
          </a:xfrm>
        </p:spPr>
        <p:txBody>
          <a:bodyPr>
            <a:normAutofit/>
          </a:bodyPr>
          <a:lstStyle/>
          <a:p>
            <a:pPr marL="0" indent="0" algn="ctr">
              <a:buNone/>
            </a:pPr>
            <a:r>
              <a:rPr lang="en-US" sz="6000" b="1" i="0" dirty="0">
                <a:solidFill>
                  <a:srgbClr val="0D0D0D"/>
                </a:solidFill>
                <a:effectLst/>
                <a:latin typeface="Times New Roman" panose="02020603050405020304" pitchFamily="18" charset="0"/>
                <a:cs typeface="Times New Roman" panose="02020603050405020304" pitchFamily="18" charset="0"/>
              </a:rPr>
              <a:t>Accuracy</a:t>
            </a:r>
          </a:p>
          <a:p>
            <a:pPr marL="0" indent="0" algn="just">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Accuracy refers to how close a measured value is to the true or accepted value (i.e., the target or standard).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Example</a:t>
            </a:r>
            <a:r>
              <a:rPr lang="en-US" sz="2400" b="0" i="0" dirty="0">
                <a:solidFill>
                  <a:srgbClr val="0D0D0D"/>
                </a:solidFill>
                <a:effectLst/>
                <a:latin typeface="Times New Roman" panose="02020603050405020304" pitchFamily="18" charset="0"/>
                <a:cs typeface="Times New Roman" panose="02020603050405020304" pitchFamily="18" charset="0"/>
              </a:rPr>
              <a:t>: If a pharmaceutical tablet contains 100 mg of an active ingredient, and your measurement gives 100.2 mg, the result is accurate.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Importance in Pharmaceutical Analysis</a:t>
            </a:r>
            <a:r>
              <a:rPr lang="en-US" sz="2400" b="0" i="0" dirty="0">
                <a:solidFill>
                  <a:srgbClr val="0D0D0D"/>
                </a:solidFill>
                <a:effectLst/>
                <a:latin typeface="Times New Roman" panose="02020603050405020304" pitchFamily="18" charset="0"/>
                <a:cs typeface="Times New Roman" panose="02020603050405020304" pitchFamily="18" charset="0"/>
              </a:rPr>
              <a:t>: Ensuring accuracy is critical to guarantee that the drug formulation contains the correct amount of the active ingredient, ensuring efficacy and safety.</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46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1FDA6-1E1A-BAB6-7F11-B9A064DEC85B}"/>
              </a:ext>
            </a:extLst>
          </p:cNvPr>
          <p:cNvSpPr>
            <a:spLocks noGrp="1"/>
          </p:cNvSpPr>
          <p:nvPr>
            <p:ph idx="1"/>
          </p:nvPr>
        </p:nvSpPr>
        <p:spPr>
          <a:xfrm>
            <a:off x="402336" y="758952"/>
            <a:ext cx="11512296" cy="5418011"/>
          </a:xfrm>
        </p:spPr>
        <p:txBody>
          <a:bodyPr>
            <a:normAutofit/>
          </a:bodyPr>
          <a:lstStyle/>
          <a:p>
            <a:pPr marL="0" indent="0" algn="ctr">
              <a:buNone/>
            </a:pPr>
            <a:r>
              <a:rPr lang="en-US" sz="6000" b="1" i="0" dirty="0">
                <a:solidFill>
                  <a:srgbClr val="0D0D0D"/>
                </a:solidFill>
                <a:effectLst/>
                <a:latin typeface="Times New Roman" panose="02020603050405020304" pitchFamily="18" charset="0"/>
                <a:cs typeface="Times New Roman" panose="02020603050405020304" pitchFamily="18" charset="0"/>
              </a:rPr>
              <a:t>Precision</a:t>
            </a:r>
          </a:p>
          <a:p>
            <a:pPr marL="0" indent="0" algn="ctr">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Precision refers to the consistency or reproducibility of measurements when repeated under the same conditions. It does not require the measurement to be close to the true value, but rather that repeated measurements give similar results.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Example</a:t>
            </a:r>
            <a:r>
              <a:rPr lang="en-US" sz="2400" b="0" i="0" dirty="0">
                <a:solidFill>
                  <a:srgbClr val="0D0D0D"/>
                </a:solidFill>
                <a:effectLst/>
                <a:latin typeface="Times New Roman" panose="02020603050405020304" pitchFamily="18" charset="0"/>
                <a:cs typeface="Times New Roman" panose="02020603050405020304" pitchFamily="18" charset="0"/>
              </a:rPr>
              <a:t>: If you repeatedly measure the weight of a sample and get 50.1 mg, 50.0 mg, and 50.2 mg, the measurements are precise but may not necessarily be accurate if the true value is different.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Importance in Pharmaceutical Analysis</a:t>
            </a:r>
            <a:r>
              <a:rPr lang="en-US" sz="2400" b="0" i="0" dirty="0">
                <a:solidFill>
                  <a:srgbClr val="0D0D0D"/>
                </a:solidFill>
                <a:effectLst/>
                <a:latin typeface="Times New Roman" panose="02020603050405020304" pitchFamily="18" charset="0"/>
                <a:cs typeface="Times New Roman" panose="02020603050405020304" pitchFamily="18" charset="0"/>
              </a:rPr>
              <a:t>: High precision ensures that laboratory results are reliable and reproducible, which is crucial for maintaining product quality and uniformity across batches.</a:t>
            </a:r>
          </a:p>
          <a:p>
            <a:endParaRPr lang="en-IN" sz="2400" dirty="0"/>
          </a:p>
        </p:txBody>
      </p:sp>
    </p:spTree>
    <p:extLst>
      <p:ext uri="{BB962C8B-B14F-4D97-AF65-F5344CB8AC3E}">
        <p14:creationId xmlns:p14="http://schemas.microsoft.com/office/powerpoint/2010/main" val="274818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EC73A-7783-D612-0DB6-91BD078727DD}"/>
              </a:ext>
            </a:extLst>
          </p:cNvPr>
          <p:cNvSpPr>
            <a:spLocks noGrp="1"/>
          </p:cNvSpPr>
          <p:nvPr>
            <p:ph idx="1"/>
          </p:nvPr>
        </p:nvSpPr>
        <p:spPr>
          <a:xfrm>
            <a:off x="493776" y="1014984"/>
            <a:ext cx="11301984" cy="5161979"/>
          </a:xfrm>
        </p:spPr>
        <p:txBody>
          <a:bodyPr>
            <a:normAutofit/>
          </a:bodyPr>
          <a:lstStyle/>
          <a:p>
            <a:pPr marL="0" indent="0" algn="just">
              <a:buNone/>
            </a:pPr>
            <a:r>
              <a:rPr lang="en-US" sz="3200" b="1" i="0" dirty="0">
                <a:solidFill>
                  <a:srgbClr val="0D0D0D"/>
                </a:solidFill>
                <a:effectLst/>
                <a:latin typeface="Times New Roman" panose="02020603050405020304" pitchFamily="18" charset="0"/>
                <a:cs typeface="Times New Roman" panose="02020603050405020304" pitchFamily="18" charset="0"/>
              </a:rPr>
              <a:t>Relationship Between Accuracy and Precision</a:t>
            </a:r>
          </a:p>
          <a:p>
            <a:pPr marL="0" indent="0" algn="just">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High Accuracy and High Precision</a:t>
            </a:r>
            <a:r>
              <a:rPr lang="en-US" sz="2400" b="0" i="0" dirty="0">
                <a:solidFill>
                  <a:srgbClr val="0D0D0D"/>
                </a:solidFill>
                <a:effectLst/>
                <a:latin typeface="Times New Roman" panose="02020603050405020304" pitchFamily="18" charset="0"/>
                <a:cs typeface="Times New Roman" panose="02020603050405020304" pitchFamily="18" charset="0"/>
              </a:rPr>
              <a:t>: Measurements are close to the true value and consistent.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High Accuracy and Low Precision</a:t>
            </a:r>
            <a:r>
              <a:rPr lang="en-US" sz="2400" b="0" i="0" dirty="0">
                <a:solidFill>
                  <a:srgbClr val="0D0D0D"/>
                </a:solidFill>
                <a:effectLst/>
                <a:latin typeface="Times New Roman" panose="02020603050405020304" pitchFamily="18" charset="0"/>
                <a:cs typeface="Times New Roman" panose="02020603050405020304" pitchFamily="18" charset="0"/>
              </a:rPr>
              <a:t>: Measurements are close to the true value but vary significantly with each measurement.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Low Accuracy and High Precision</a:t>
            </a:r>
            <a:r>
              <a:rPr lang="en-US" sz="2400" b="0" i="0" dirty="0">
                <a:solidFill>
                  <a:srgbClr val="0D0D0D"/>
                </a:solidFill>
                <a:effectLst/>
                <a:latin typeface="Times New Roman" panose="02020603050405020304" pitchFamily="18" charset="0"/>
                <a:cs typeface="Times New Roman" panose="02020603050405020304" pitchFamily="18" charset="0"/>
              </a:rPr>
              <a:t>: Measurements are consistent but deviate from the true value.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Low Accuracy and Low Precision</a:t>
            </a:r>
            <a:r>
              <a:rPr lang="en-US" sz="2400" b="0" i="0" dirty="0">
                <a:solidFill>
                  <a:srgbClr val="0D0D0D"/>
                </a:solidFill>
                <a:effectLst/>
                <a:latin typeface="Times New Roman" panose="02020603050405020304" pitchFamily="18" charset="0"/>
                <a:cs typeface="Times New Roman" panose="02020603050405020304" pitchFamily="18" charset="0"/>
              </a:rPr>
              <a:t>: Measurements are neither consistent nor close to the true value, indicating significant error.</a:t>
            </a:r>
          </a:p>
        </p:txBody>
      </p:sp>
    </p:spTree>
    <p:extLst>
      <p:ext uri="{BB962C8B-B14F-4D97-AF65-F5344CB8AC3E}">
        <p14:creationId xmlns:p14="http://schemas.microsoft.com/office/powerpoint/2010/main" val="367631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E7BD9-0D2D-3FA1-02A6-E3B35EC9B2CA}"/>
              </a:ext>
            </a:extLst>
          </p:cNvPr>
          <p:cNvSpPr>
            <a:spLocks noGrp="1"/>
          </p:cNvSpPr>
          <p:nvPr>
            <p:ph idx="1"/>
          </p:nvPr>
        </p:nvSpPr>
        <p:spPr>
          <a:xfrm>
            <a:off x="466344" y="612648"/>
            <a:ext cx="11274552" cy="5879592"/>
          </a:xfrm>
        </p:spPr>
        <p:txBody>
          <a:bodyPr>
            <a:noAutofit/>
          </a:bodyPr>
          <a:lstStyle/>
          <a:p>
            <a:pPr marL="0" indent="0" algn="ctr">
              <a:buNone/>
            </a:pPr>
            <a:r>
              <a:rPr lang="en-US" sz="6000" b="1" i="0" dirty="0">
                <a:solidFill>
                  <a:srgbClr val="0D0D0D"/>
                </a:solidFill>
                <a:effectLst/>
                <a:latin typeface="Times New Roman" panose="02020603050405020304" pitchFamily="18" charset="0"/>
                <a:cs typeface="Times New Roman" panose="02020603050405020304" pitchFamily="18" charset="0"/>
              </a:rPr>
              <a:t>Significant Figures</a:t>
            </a:r>
          </a:p>
          <a:p>
            <a:pPr marL="0"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 </a:t>
            </a:r>
            <a:endParaRPr lang="en-US" sz="6000" b="1" i="0" dirty="0">
              <a:solidFill>
                <a:srgbClr val="0D0D0D"/>
              </a:solidFill>
              <a:effectLs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latin typeface="Times New Roman" panose="02020603050405020304" pitchFamily="18" charset="0"/>
                <a:cs typeface="Times New Roman" panose="02020603050405020304" pitchFamily="18" charset="0"/>
              </a:rPr>
              <a:t>Definition</a:t>
            </a:r>
            <a:r>
              <a:rPr lang="en-US" sz="2400" b="0" i="0" dirty="0">
                <a:solidFill>
                  <a:srgbClr val="0D0D0D"/>
                </a:solidFill>
                <a:effectLst/>
                <a:latin typeface="Times New Roman" panose="02020603050405020304" pitchFamily="18" charset="0"/>
                <a:cs typeface="Times New Roman" panose="02020603050405020304" pitchFamily="18" charset="0"/>
              </a:rPr>
              <a:t>: Significant figures are the digits in a measurement that carry meaningful information about its precision. This includes all non-zero digits, any zeros between significant digits, and any trailing zeros in a decimal portion.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Example</a:t>
            </a:r>
            <a:r>
              <a:rPr lang="en-US" sz="24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123.45 has 5 significant figures.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0.00456 has 3 significant figures.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100 has 1 significant figure (if no decimal point is specified). However, 100. has 3 significant figures (indicating the precision of the measurement).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Importance in Pharmaceutical Analysis</a:t>
            </a:r>
            <a:r>
              <a:rPr lang="en-US" sz="2400" b="0" i="0" dirty="0">
                <a:solidFill>
                  <a:srgbClr val="0D0D0D"/>
                </a:solidFill>
                <a:effectLst/>
                <a:latin typeface="Times New Roman" panose="02020603050405020304" pitchFamily="18" charset="0"/>
                <a:cs typeface="Times New Roman" panose="02020603050405020304" pitchFamily="18" charset="0"/>
              </a:rPr>
              <a:t>: Significant figures help convey the precision of the measurement. Using too many or too few significant figures can lead to misleading results.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54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2377</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Error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 of impurities in medicinal agents</vt:lpstr>
      <vt:lpstr>PowerPoint Presentation</vt:lpstr>
      <vt:lpstr>PowerPoint Presentation</vt:lpstr>
      <vt:lpstr>PowerPoint Presentation</vt:lpstr>
      <vt:lpstr>PowerPoint Presentation</vt:lpstr>
      <vt:lpstr>Limit tests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malave</dc:creator>
  <cp:lastModifiedBy>rohit malave</cp:lastModifiedBy>
  <cp:revision>14</cp:revision>
  <dcterms:created xsi:type="dcterms:W3CDTF">2024-11-13T04:44:44Z</dcterms:created>
  <dcterms:modified xsi:type="dcterms:W3CDTF">2024-11-13T05:54:11Z</dcterms:modified>
</cp:coreProperties>
</file>