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92D859-57D0-4F5D-923C-1302CDDB8A1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A4E96-1AE4-461E-8D65-39E8B936511D}"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222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092D859-57D0-4F5D-923C-1302CDDB8A11}" type="datetimeFigureOut">
              <a:rPr lang="en-IN" smtClean="0"/>
              <a:t>28-01-2023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5A4E96-1AE4-461E-8D65-39E8B936511D}" type="slidenum">
              <a:rPr lang="en-IN" smtClean="0"/>
              <a:t>‹#›</a:t>
            </a:fld>
            <a:endParaRPr lang="en-IN"/>
          </a:p>
        </p:txBody>
      </p:sp>
    </p:spTree>
    <p:extLst>
      <p:ext uri="{BB962C8B-B14F-4D97-AF65-F5344CB8AC3E}">
        <p14:creationId xmlns:p14="http://schemas.microsoft.com/office/powerpoint/2010/main" val="377754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2D859-57D0-4F5D-923C-1302CDDB8A1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A4E96-1AE4-461E-8D65-39E8B936511D}" type="slidenum">
              <a:rPr lang="en-IN" smtClean="0"/>
              <a:t>‹#›</a:t>
            </a:fld>
            <a:endParaRPr lang="en-IN"/>
          </a:p>
        </p:txBody>
      </p:sp>
    </p:spTree>
    <p:extLst>
      <p:ext uri="{BB962C8B-B14F-4D97-AF65-F5344CB8AC3E}">
        <p14:creationId xmlns:p14="http://schemas.microsoft.com/office/powerpoint/2010/main" val="3990868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2D859-57D0-4F5D-923C-1302CDDB8A1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A4E96-1AE4-461E-8D65-39E8B936511D}"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10037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2D859-57D0-4F5D-923C-1302CDDB8A1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A4E96-1AE4-461E-8D65-39E8B936511D}" type="slidenum">
              <a:rPr lang="en-IN" smtClean="0"/>
              <a:t>‹#›</a:t>
            </a:fld>
            <a:endParaRPr lang="en-IN"/>
          </a:p>
        </p:txBody>
      </p:sp>
    </p:spTree>
    <p:extLst>
      <p:ext uri="{BB962C8B-B14F-4D97-AF65-F5344CB8AC3E}">
        <p14:creationId xmlns:p14="http://schemas.microsoft.com/office/powerpoint/2010/main" val="1444068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2D859-57D0-4F5D-923C-1302CDDB8A1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A4E96-1AE4-461E-8D65-39E8B936511D}"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33751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2D859-57D0-4F5D-923C-1302CDDB8A1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A4E96-1AE4-461E-8D65-39E8B936511D}" type="slidenum">
              <a:rPr lang="en-IN" smtClean="0"/>
              <a:t>‹#›</a:t>
            </a:fld>
            <a:endParaRPr lang="en-IN"/>
          </a:p>
        </p:txBody>
      </p:sp>
    </p:spTree>
    <p:extLst>
      <p:ext uri="{BB962C8B-B14F-4D97-AF65-F5344CB8AC3E}">
        <p14:creationId xmlns:p14="http://schemas.microsoft.com/office/powerpoint/2010/main" val="3199310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2D859-57D0-4F5D-923C-1302CDDB8A1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A4E96-1AE4-461E-8D65-39E8B936511D}" type="slidenum">
              <a:rPr lang="en-IN" smtClean="0"/>
              <a:t>‹#›</a:t>
            </a:fld>
            <a:endParaRPr lang="en-IN"/>
          </a:p>
        </p:txBody>
      </p:sp>
    </p:spTree>
    <p:extLst>
      <p:ext uri="{BB962C8B-B14F-4D97-AF65-F5344CB8AC3E}">
        <p14:creationId xmlns:p14="http://schemas.microsoft.com/office/powerpoint/2010/main" val="1336776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2D859-57D0-4F5D-923C-1302CDDB8A1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A4E96-1AE4-461E-8D65-39E8B936511D}" type="slidenum">
              <a:rPr lang="en-IN" smtClean="0"/>
              <a:t>‹#›</a:t>
            </a:fld>
            <a:endParaRPr lang="en-IN"/>
          </a:p>
        </p:txBody>
      </p:sp>
    </p:spTree>
    <p:extLst>
      <p:ext uri="{BB962C8B-B14F-4D97-AF65-F5344CB8AC3E}">
        <p14:creationId xmlns:p14="http://schemas.microsoft.com/office/powerpoint/2010/main" val="422622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2D859-57D0-4F5D-923C-1302CDDB8A1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A4E96-1AE4-461E-8D65-39E8B936511D}" type="slidenum">
              <a:rPr lang="en-IN" smtClean="0"/>
              <a:t>‹#›</a:t>
            </a:fld>
            <a:endParaRPr lang="en-IN"/>
          </a:p>
        </p:txBody>
      </p:sp>
    </p:spTree>
    <p:extLst>
      <p:ext uri="{BB962C8B-B14F-4D97-AF65-F5344CB8AC3E}">
        <p14:creationId xmlns:p14="http://schemas.microsoft.com/office/powerpoint/2010/main" val="405986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2D859-57D0-4F5D-923C-1302CDDB8A1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A4E96-1AE4-461E-8D65-39E8B936511D}" type="slidenum">
              <a:rPr lang="en-IN" smtClean="0"/>
              <a:t>‹#›</a:t>
            </a:fld>
            <a:endParaRPr lang="en-IN"/>
          </a:p>
        </p:txBody>
      </p:sp>
    </p:spTree>
    <p:extLst>
      <p:ext uri="{BB962C8B-B14F-4D97-AF65-F5344CB8AC3E}">
        <p14:creationId xmlns:p14="http://schemas.microsoft.com/office/powerpoint/2010/main" val="315097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92D859-57D0-4F5D-923C-1302CDDB8A11}"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A4E96-1AE4-461E-8D65-39E8B936511D}" type="slidenum">
              <a:rPr lang="en-IN" smtClean="0"/>
              <a:t>‹#›</a:t>
            </a:fld>
            <a:endParaRPr lang="en-IN"/>
          </a:p>
        </p:txBody>
      </p:sp>
    </p:spTree>
    <p:extLst>
      <p:ext uri="{BB962C8B-B14F-4D97-AF65-F5344CB8AC3E}">
        <p14:creationId xmlns:p14="http://schemas.microsoft.com/office/powerpoint/2010/main" val="177136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92D859-57D0-4F5D-923C-1302CDDB8A11}" type="datetimeFigureOut">
              <a:rPr lang="en-IN" smtClean="0"/>
              <a:t>28-01-2023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5A4E96-1AE4-461E-8D65-39E8B936511D}" type="slidenum">
              <a:rPr lang="en-IN" smtClean="0"/>
              <a:t>‹#›</a:t>
            </a:fld>
            <a:endParaRPr lang="en-IN"/>
          </a:p>
        </p:txBody>
      </p:sp>
    </p:spTree>
    <p:extLst>
      <p:ext uri="{BB962C8B-B14F-4D97-AF65-F5344CB8AC3E}">
        <p14:creationId xmlns:p14="http://schemas.microsoft.com/office/powerpoint/2010/main" val="3125173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92D859-57D0-4F5D-923C-1302CDDB8A11}" type="datetimeFigureOut">
              <a:rPr lang="en-IN" smtClean="0"/>
              <a:t>28-01-2023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5A4E96-1AE4-461E-8D65-39E8B936511D}" type="slidenum">
              <a:rPr lang="en-IN" smtClean="0"/>
              <a:t>‹#›</a:t>
            </a:fld>
            <a:endParaRPr lang="en-IN"/>
          </a:p>
        </p:txBody>
      </p:sp>
    </p:spTree>
    <p:extLst>
      <p:ext uri="{BB962C8B-B14F-4D97-AF65-F5344CB8AC3E}">
        <p14:creationId xmlns:p14="http://schemas.microsoft.com/office/powerpoint/2010/main" val="3089804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2D859-57D0-4F5D-923C-1302CDDB8A11}" type="datetimeFigureOut">
              <a:rPr lang="en-IN" smtClean="0"/>
              <a:t>28-01-2023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5A4E96-1AE4-461E-8D65-39E8B936511D}" type="slidenum">
              <a:rPr lang="en-IN" smtClean="0"/>
              <a:t>‹#›</a:t>
            </a:fld>
            <a:endParaRPr lang="en-IN"/>
          </a:p>
        </p:txBody>
      </p:sp>
    </p:spTree>
    <p:extLst>
      <p:ext uri="{BB962C8B-B14F-4D97-AF65-F5344CB8AC3E}">
        <p14:creationId xmlns:p14="http://schemas.microsoft.com/office/powerpoint/2010/main" val="343127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92D859-57D0-4F5D-923C-1302CDDB8A11}"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A4E96-1AE4-461E-8D65-39E8B936511D}" type="slidenum">
              <a:rPr lang="en-IN" smtClean="0"/>
              <a:t>‹#›</a:t>
            </a:fld>
            <a:endParaRPr lang="en-IN"/>
          </a:p>
        </p:txBody>
      </p:sp>
    </p:spTree>
    <p:extLst>
      <p:ext uri="{BB962C8B-B14F-4D97-AF65-F5344CB8AC3E}">
        <p14:creationId xmlns:p14="http://schemas.microsoft.com/office/powerpoint/2010/main" val="2074020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92D859-57D0-4F5D-923C-1302CDDB8A11}"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A4E96-1AE4-461E-8D65-39E8B936511D}" type="slidenum">
              <a:rPr lang="en-IN" smtClean="0"/>
              <a:t>‹#›</a:t>
            </a:fld>
            <a:endParaRPr lang="en-IN"/>
          </a:p>
        </p:txBody>
      </p:sp>
    </p:spTree>
    <p:extLst>
      <p:ext uri="{BB962C8B-B14F-4D97-AF65-F5344CB8AC3E}">
        <p14:creationId xmlns:p14="http://schemas.microsoft.com/office/powerpoint/2010/main" val="60806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092D859-57D0-4F5D-923C-1302CDDB8A11}" type="datetimeFigureOut">
              <a:rPr lang="en-IN" smtClean="0"/>
              <a:t>28-01-2023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C5A4E96-1AE4-461E-8D65-39E8B936511D}" type="slidenum">
              <a:rPr lang="en-IN" smtClean="0"/>
              <a:t>‹#›</a:t>
            </a:fld>
            <a:endParaRPr lang="en-IN"/>
          </a:p>
        </p:txBody>
      </p:sp>
    </p:spTree>
    <p:extLst>
      <p:ext uri="{BB962C8B-B14F-4D97-AF65-F5344CB8AC3E}">
        <p14:creationId xmlns:p14="http://schemas.microsoft.com/office/powerpoint/2010/main" val="402230960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02492C-0EDD-CD99-68E5-444AB3118357}"/>
              </a:ext>
            </a:extLst>
          </p:cNvPr>
          <p:cNvSpPr txBox="1"/>
          <p:nvPr/>
        </p:nvSpPr>
        <p:spPr>
          <a:xfrm>
            <a:off x="1349406" y="1447059"/>
            <a:ext cx="8540318" cy="181588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SMART </a:t>
            </a:r>
          </a:p>
          <a:p>
            <a:r>
              <a:rPr lang="en-US" sz="2800" b="1" dirty="0">
                <a:latin typeface="Times New Roman" panose="02020603050405020304" pitchFamily="18" charset="0"/>
                <a:cs typeface="Times New Roman" panose="02020603050405020304" pitchFamily="18" charset="0"/>
              </a:rPr>
              <a:t>DUSTBIN</a:t>
            </a:r>
          </a:p>
          <a:p>
            <a:r>
              <a:rPr lang="en-US" sz="2800" b="1" dirty="0">
                <a:latin typeface="Times New Roman" panose="02020603050405020304" pitchFamily="18" charset="0"/>
                <a:cs typeface="Times New Roman" panose="02020603050405020304" pitchFamily="18" charset="0"/>
              </a:rPr>
              <a:t>USING </a:t>
            </a:r>
          </a:p>
          <a:p>
            <a:r>
              <a:rPr lang="en-US" sz="2800" b="1" dirty="0">
                <a:latin typeface="Times New Roman" panose="02020603050405020304" pitchFamily="18" charset="0"/>
                <a:cs typeface="Times New Roman" panose="02020603050405020304" pitchFamily="18" charset="0"/>
              </a:rPr>
              <a:t>ARDUINO</a:t>
            </a:r>
            <a:endParaRPr lang="en-IN"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91C9696-97EE-B27F-B28A-513D1884DCA7}"/>
              </a:ext>
            </a:extLst>
          </p:cNvPr>
          <p:cNvSpPr txBox="1"/>
          <p:nvPr/>
        </p:nvSpPr>
        <p:spPr>
          <a:xfrm>
            <a:off x="1349406" y="3974054"/>
            <a:ext cx="6676007"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Name- Sujal Aswal</a:t>
            </a:r>
          </a:p>
          <a:p>
            <a:r>
              <a:rPr lang="en-US" sz="2000" dirty="0">
                <a:latin typeface="Times New Roman" panose="02020603050405020304" pitchFamily="18" charset="0"/>
                <a:cs typeface="Times New Roman" panose="02020603050405020304" pitchFamily="18" charset="0"/>
              </a:rPr>
              <a:t>University Roll no- 2019160</a:t>
            </a:r>
          </a:p>
          <a:p>
            <a:r>
              <a:rPr lang="en-US" sz="2000" dirty="0">
                <a:latin typeface="Times New Roman" panose="02020603050405020304" pitchFamily="18" charset="0"/>
                <a:cs typeface="Times New Roman" panose="02020603050405020304" pitchFamily="18" charset="0"/>
              </a:rPr>
              <a:t>Section- F</a:t>
            </a:r>
          </a:p>
          <a:p>
            <a:r>
              <a:rPr lang="en-US" sz="2000" dirty="0">
                <a:latin typeface="Times New Roman" panose="02020603050405020304" pitchFamily="18" charset="0"/>
                <a:cs typeface="Times New Roman" panose="02020603050405020304" pitchFamily="18" charset="0"/>
              </a:rPr>
              <a:t>Mentor- Mr. Prabhdeep Singh</a:t>
            </a:r>
            <a:endParaRPr lang="en-IN"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3D7F262-1727-C5DA-77FA-0B2FB6D8E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529" y="1560507"/>
            <a:ext cx="5459768" cy="3548434"/>
          </a:xfrm>
          <a:prstGeom prst="rect">
            <a:avLst/>
          </a:prstGeom>
        </p:spPr>
      </p:pic>
    </p:spTree>
    <p:extLst>
      <p:ext uri="{BB962C8B-B14F-4D97-AF65-F5344CB8AC3E}">
        <p14:creationId xmlns:p14="http://schemas.microsoft.com/office/powerpoint/2010/main" val="235077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shadeToTitle="1">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94D3-C91D-88EF-17CB-E79877164AD9}"/>
              </a:ext>
            </a:extLst>
          </p:cNvPr>
          <p:cNvSpPr>
            <a:spLocks noGrp="1"/>
          </p:cNvSpPr>
          <p:nvPr>
            <p:ph type="title"/>
          </p:nvPr>
        </p:nvSpPr>
        <p:spPr>
          <a:xfrm>
            <a:off x="1186095" y="2505076"/>
            <a:ext cx="3856037" cy="163988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a:t>.</a:t>
            </a:r>
            <a:endParaRPr lang="en-IN" dirty="0"/>
          </a:p>
        </p:txBody>
      </p:sp>
      <p:sp>
        <p:nvSpPr>
          <p:cNvPr id="3" name="Content Placeholder 2">
            <a:extLst>
              <a:ext uri="{FF2B5EF4-FFF2-40B4-BE49-F238E27FC236}">
                <a16:creationId xmlns:a16="http://schemas.microsoft.com/office/drawing/2014/main" id="{40052071-BFB8-B2A8-8957-245123F5FC64}"/>
              </a:ext>
            </a:extLst>
          </p:cNvPr>
          <p:cNvSpPr>
            <a:spLocks noGrp="1"/>
          </p:cNvSpPr>
          <p:nvPr>
            <p:ph idx="1"/>
          </p:nvPr>
        </p:nvSpPr>
        <p:spPr>
          <a:xfrm>
            <a:off x="5622925" y="1087966"/>
            <a:ext cx="5891209" cy="5198534"/>
          </a:xfrm>
        </p:spPr>
        <p:txBody>
          <a:bodyPr>
            <a:normAutofit fontScale="92500" lnSpcReduction="10000"/>
          </a:bodyPr>
          <a:lstStyle/>
          <a:p>
            <a:pPr marL="0" indent="0">
              <a:buNone/>
            </a:pPr>
            <a:r>
              <a:rPr lang="en-US" sz="2000" b="1" dirty="0">
                <a:solidFill>
                  <a:schemeClr val="bg1"/>
                </a:solidFill>
                <a:latin typeface="Times New Roman" panose="02020603050405020304" pitchFamily="18" charset="0"/>
                <a:cs typeface="Times New Roman" panose="02020603050405020304" pitchFamily="18" charset="0"/>
              </a:rPr>
              <a:t>INTRODUCTION &amp; PROBLEM STATEMENT</a:t>
            </a:r>
          </a:p>
          <a:p>
            <a:pPr marL="0" indent="0">
              <a:lnSpc>
                <a:spcPct val="150000"/>
              </a:lnSpc>
              <a:buNone/>
            </a:pPr>
            <a:r>
              <a:rPr lang="en-US" sz="1600" dirty="0">
                <a:solidFill>
                  <a:schemeClr val="bg1"/>
                </a:solidFill>
                <a:latin typeface="Times New Roman" panose="02020603050405020304" pitchFamily="18" charset="0"/>
                <a:cs typeface="Times New Roman" panose="02020603050405020304" pitchFamily="18" charset="0"/>
              </a:rPr>
              <a:t>The Internet of things describes physical object with sensors, processing ability, software and other technologies that connect and exchange data with other devices and systems over the internet or other communication networks.</a:t>
            </a:r>
          </a:p>
          <a:p>
            <a:pPr marL="0" indent="0">
              <a:lnSpc>
                <a:spcPct val="150000"/>
              </a:lnSpc>
              <a:buNone/>
            </a:pPr>
            <a:r>
              <a:rPr lang="en-US" sz="1600" dirty="0">
                <a:solidFill>
                  <a:schemeClr val="bg1"/>
                </a:solidFill>
                <a:latin typeface="Times New Roman" panose="02020603050405020304" pitchFamily="18" charset="0"/>
                <a:cs typeface="Times New Roman" panose="02020603050405020304" pitchFamily="18" charset="0"/>
              </a:rPr>
              <a:t>As the world is in a stage of up gradation, there is one problem we have to deal with Garbage in our daily life, we see the pictures of garbage bins being overfull. This leads to the number of diseases as large number of insects and mosquito breeds on it. The project gives us on of the most efficient ways to keep our environment clean and green. The prime need of a lifestyle begins with cleanliness and cleanliness begins with dustbin.</a:t>
            </a:r>
          </a:p>
          <a:p>
            <a:pPr marL="0" indent="0">
              <a:lnSpc>
                <a:spcPct val="150000"/>
              </a:lnSpc>
              <a:buNone/>
            </a:pPr>
            <a:r>
              <a:rPr lang="en-US" sz="1600" dirty="0">
                <a:solidFill>
                  <a:schemeClr val="bg1"/>
                </a:solidFill>
                <a:latin typeface="Times New Roman" panose="02020603050405020304" pitchFamily="18" charset="0"/>
                <a:cs typeface="Times New Roman" panose="02020603050405020304" pitchFamily="18" charset="0"/>
              </a:rPr>
              <a:t>The main problem in the current waste management system in most of the Indian cities is the unhealthy status of dustbins. In this project we have tried to solve a problem of waste management system.</a:t>
            </a:r>
          </a:p>
          <a:p>
            <a:pPr marL="0" indent="0">
              <a:buNone/>
            </a:pPr>
            <a:endParaRPr lang="en-US" sz="16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31C06272-ADCE-CD0E-14C4-B08B26ECB307}"/>
              </a:ext>
            </a:extLst>
          </p:cNvPr>
          <p:cNvSpPr>
            <a:spLocks noGrp="1"/>
          </p:cNvSpPr>
          <p:nvPr>
            <p:ph type="body" sz="half" idx="2"/>
          </p:nvPr>
        </p:nvSpPr>
        <p:spPr>
          <a:xfrm>
            <a:off x="1186094" y="2249486"/>
            <a:ext cx="3856037" cy="3541714"/>
          </a:xfrm>
        </p:spPr>
        <p:txBody>
          <a:bodyPr/>
          <a:lstStyle/>
          <a:p>
            <a:r>
              <a:rPr lang="en-US" dirty="0">
                <a:solidFill>
                  <a:schemeClr val="bg1"/>
                </a:solidFill>
              </a:rPr>
              <a:t>.</a:t>
            </a:r>
            <a:endParaRPr lang="en-IN" dirty="0">
              <a:solidFill>
                <a:schemeClr val="bg1"/>
              </a:solidFill>
            </a:endParaRPr>
          </a:p>
        </p:txBody>
      </p:sp>
      <p:pic>
        <p:nvPicPr>
          <p:cNvPr id="8" name="Picture 7">
            <a:extLst>
              <a:ext uri="{FF2B5EF4-FFF2-40B4-BE49-F238E27FC236}">
                <a16:creationId xmlns:a16="http://schemas.microsoft.com/office/drawing/2014/main" id="{3782C3EC-D02B-6992-32B5-1CAF07D69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48" y="1655910"/>
            <a:ext cx="4971031" cy="3144689"/>
          </a:xfrm>
          <a:prstGeom prst="rect">
            <a:avLst/>
          </a:prstGeom>
        </p:spPr>
      </p:pic>
    </p:spTree>
    <p:extLst>
      <p:ext uri="{BB962C8B-B14F-4D97-AF65-F5344CB8AC3E}">
        <p14:creationId xmlns:p14="http://schemas.microsoft.com/office/powerpoint/2010/main" val="309702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15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23415D-AE8F-AD51-7C34-5EB68A14BC19}"/>
              </a:ext>
            </a:extLst>
          </p:cNvPr>
          <p:cNvSpPr txBox="1"/>
          <p:nvPr/>
        </p:nvSpPr>
        <p:spPr>
          <a:xfrm>
            <a:off x="665825" y="941033"/>
            <a:ext cx="3435658" cy="5632311"/>
          </a:xfrm>
          <a:prstGeom prst="rect">
            <a:avLst/>
          </a:prstGeom>
          <a:noFill/>
        </p:spPr>
        <p:txBody>
          <a:bodyPr wrap="square" rtlCol="0">
            <a:spAutoFit/>
          </a:bodyPr>
          <a:lstStyle/>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r>
              <a:rPr lang="en-US" sz="2000" dirty="0">
                <a:solidFill>
                  <a:schemeClr val="bg1"/>
                </a:solidFill>
              </a:rPr>
              <a:t>ABSTRACT</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IN" sz="2000" dirty="0">
              <a:solidFill>
                <a:schemeClr val="bg1"/>
              </a:solidFill>
            </a:endParaRPr>
          </a:p>
        </p:txBody>
      </p:sp>
      <p:sp>
        <p:nvSpPr>
          <p:cNvPr id="7" name="TextBox 6">
            <a:extLst>
              <a:ext uri="{FF2B5EF4-FFF2-40B4-BE49-F238E27FC236}">
                <a16:creationId xmlns:a16="http://schemas.microsoft.com/office/drawing/2014/main" id="{980E8CCA-296A-417A-0133-664508FA85ED}"/>
              </a:ext>
            </a:extLst>
          </p:cNvPr>
          <p:cNvSpPr txBox="1"/>
          <p:nvPr/>
        </p:nvSpPr>
        <p:spPr>
          <a:xfrm>
            <a:off x="6960093" y="683581"/>
            <a:ext cx="3329126" cy="369332"/>
          </a:xfrm>
          <a:prstGeom prst="rect">
            <a:avLst/>
          </a:prstGeom>
          <a:noFill/>
        </p:spPr>
        <p:txBody>
          <a:bodyPr wrap="square" rtlCol="0">
            <a:spAutoFit/>
          </a:bodyPr>
          <a:lstStyle/>
          <a:p>
            <a:r>
              <a:rPr lang="en-US" dirty="0" err="1"/>
              <a:t>fdgd</a:t>
            </a:r>
            <a:endParaRPr lang="en-IN" dirty="0"/>
          </a:p>
        </p:txBody>
      </p:sp>
      <p:sp>
        <p:nvSpPr>
          <p:cNvPr id="8" name="Rectangle 7">
            <a:extLst>
              <a:ext uri="{FF2B5EF4-FFF2-40B4-BE49-F238E27FC236}">
                <a16:creationId xmlns:a16="http://schemas.microsoft.com/office/drawing/2014/main" id="{17D8EC3C-2BBB-3B4D-D943-3CC488A98B5F}"/>
              </a:ext>
            </a:extLst>
          </p:cNvPr>
          <p:cNvSpPr/>
          <p:nvPr/>
        </p:nvSpPr>
        <p:spPr>
          <a:xfrm>
            <a:off x="1" y="0"/>
            <a:ext cx="3752850" cy="6858000"/>
          </a:xfrm>
          <a:prstGeom prst="rect">
            <a:avLst/>
          </a:prstGeom>
          <a:blipFill>
            <a:blip r:embed="rId2"/>
            <a:tile tx="0" ty="0" sx="100000" sy="100000" flip="none" algn="tl"/>
          </a:blipFill>
          <a:ln>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b="1" dirty="0">
                <a:solidFill>
                  <a:schemeClr val="bg1"/>
                </a:solidFill>
                <a:latin typeface="Times New Roman" panose="02020603050405020304" pitchFamily="18" charset="0"/>
                <a:cs typeface="Times New Roman" panose="02020603050405020304" pitchFamily="18" charset="0"/>
              </a:rPr>
              <a:t>ABSTRACT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F94364A-AA17-BE23-39FF-B0CB5EFF36CD}"/>
              </a:ext>
            </a:extLst>
          </p:cNvPr>
          <p:cNvSpPr/>
          <p:nvPr/>
        </p:nvSpPr>
        <p:spPr>
          <a:xfrm>
            <a:off x="3752851" y="-57150"/>
            <a:ext cx="8439150" cy="6858000"/>
          </a:xfrm>
          <a:prstGeom prst="rect">
            <a:avLst/>
          </a:prstGeom>
          <a:gradFill>
            <a:gsLst>
              <a:gs pos="98000">
                <a:schemeClr val="accent3">
                  <a:lumMod val="40000"/>
                  <a:lumOff val="60000"/>
                </a:schemeClr>
              </a:gs>
              <a:gs pos="100000">
                <a:schemeClr val="accent5">
                  <a:shade val="94000"/>
                  <a:lumMod val="88000"/>
                </a:schemeClr>
              </a:gs>
            </a:gsLst>
            <a:lin ang="5400000" scaled="0"/>
          </a:gra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50000"/>
              </a:lnSpc>
            </a:pPr>
            <a:r>
              <a:rPr lang="en-US" dirty="0">
                <a:solidFill>
                  <a:schemeClr val="bg1"/>
                </a:solidFill>
                <a:latin typeface="Times New Roman" panose="02020603050405020304" pitchFamily="18" charset="0"/>
                <a:cs typeface="Times New Roman" panose="02020603050405020304" pitchFamily="18" charset="0"/>
              </a:rPr>
              <a:t>As people are getting smarter, so are the things , while the though comes up for smart cities. There is requirement for Smart waste management. It is a common sight to witness garbage spilled out in and around the dustbins. The environment around a dustbin is also conducive for increasing the pollution level in Air. </a:t>
            </a:r>
          </a:p>
          <a:p>
            <a:pPr algn="ctr">
              <a:lnSpc>
                <a:spcPct val="150000"/>
              </a:lnSpc>
            </a:pPr>
            <a:r>
              <a:rPr lang="en-US" dirty="0">
                <a:solidFill>
                  <a:schemeClr val="bg1"/>
                </a:solidFill>
                <a:latin typeface="Times New Roman" panose="02020603050405020304" pitchFamily="18" charset="0"/>
                <a:cs typeface="Times New Roman" panose="02020603050405020304" pitchFamily="18" charset="0"/>
              </a:rPr>
              <a:t>Air pollution due to a dustbin can produce bacteria and virus which can produce diseases in human beings. The idea of smart dustbin is for the colleges, hospitals , smart buildings and bus stands. The Smart Dustbin thus thought is an improvement of normal dustbin by elevating it to be Smart using sensors and logics. </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794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31000">
              <a:schemeClr val="accent2">
                <a:lumMod val="40000"/>
                <a:lumOff val="6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FAF8BA-5739-207A-9737-503A17456A5E}"/>
              </a:ext>
            </a:extLst>
          </p:cNvPr>
          <p:cNvSpPr/>
          <p:nvPr/>
        </p:nvSpPr>
        <p:spPr>
          <a:xfrm>
            <a:off x="0" y="0"/>
            <a:ext cx="2805344" cy="6858000"/>
          </a:xfrm>
          <a:prstGeom prst="rect">
            <a:avLst/>
          </a:prstGeom>
          <a:blipFill>
            <a:blip r:embed="rId2"/>
            <a:tile tx="0" ty="0" sx="100000" sy="100000" flip="none" algn="tl"/>
          </a:blipFill>
          <a:ln>
            <a:solidFill>
              <a:schemeClr val="bg1"/>
            </a:solidFill>
          </a:ln>
          <a:effectLst>
            <a:outerShdw blurRad="50800" dist="38100" dir="5400000" rotWithShape="0">
              <a:srgbClr val="000000">
                <a:alpha val="4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solidFill>
                  <a:schemeClr val="bg1"/>
                </a:solidFill>
                <a:latin typeface="Times New Roman" panose="02020603050405020304" pitchFamily="18" charset="0"/>
                <a:cs typeface="Times New Roman" panose="02020603050405020304" pitchFamily="18" charset="0"/>
              </a:rPr>
              <a:t>METHODOLOY</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DE40727-7304-B4C0-BA9F-1DE08428C6CC}"/>
              </a:ext>
            </a:extLst>
          </p:cNvPr>
          <p:cNvSpPr/>
          <p:nvPr/>
        </p:nvSpPr>
        <p:spPr>
          <a:xfrm>
            <a:off x="2805344" y="0"/>
            <a:ext cx="9386656" cy="6858000"/>
          </a:xfrm>
          <a:prstGeom prst="rect">
            <a:avLst/>
          </a:prstGeom>
          <a:gradFill>
            <a:gsLst>
              <a:gs pos="31000">
                <a:schemeClr val="accent2">
                  <a:lumMod val="40000"/>
                  <a:lumOff val="60000"/>
                </a:schemeClr>
              </a:gs>
              <a:gs pos="100000">
                <a:schemeClr val="bg2">
                  <a:shade val="96000"/>
                  <a:satMod val="120000"/>
                  <a:lumMod val="90000"/>
                </a:schemeClr>
              </a:gs>
            </a:gsLst>
            <a:lin ang="612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latin typeface="Times New Roman" panose="02020603050405020304" pitchFamily="18" charset="0"/>
                <a:cs typeface="Times New Roman" panose="02020603050405020304" pitchFamily="18" charset="0"/>
              </a:rPr>
              <a:t>Code Used:</a:t>
            </a:r>
          </a:p>
          <a:p>
            <a:r>
              <a:rPr lang="en-US" dirty="0">
                <a:solidFill>
                  <a:schemeClr val="bg1"/>
                </a:solidFill>
                <a:latin typeface="Times New Roman" panose="02020603050405020304" pitchFamily="18" charset="0"/>
                <a:cs typeface="Times New Roman" panose="02020603050405020304" pitchFamily="18" charset="0"/>
              </a:rPr>
              <a:t>The code which I have used in Arduino IDE. To create the smart dustbin is :</a:t>
            </a: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DF63FCC8-0441-28CA-4F85-E2FAC116D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4715" y="1279879"/>
            <a:ext cx="5816378" cy="5200822"/>
          </a:xfrm>
          <a:prstGeom prst="rect">
            <a:avLst/>
          </a:prstGeom>
        </p:spPr>
      </p:pic>
    </p:spTree>
    <p:extLst>
      <p:ext uri="{BB962C8B-B14F-4D97-AF65-F5344CB8AC3E}">
        <p14:creationId xmlns:p14="http://schemas.microsoft.com/office/powerpoint/2010/main" val="2660428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10000">
              <a:schemeClr val="accent3"/>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F9103C-28F0-658F-92AA-84E94B375D31}"/>
              </a:ext>
            </a:extLst>
          </p:cNvPr>
          <p:cNvSpPr/>
          <p:nvPr/>
        </p:nvSpPr>
        <p:spPr>
          <a:xfrm>
            <a:off x="0" y="0"/>
            <a:ext cx="2920753" cy="6858000"/>
          </a:xfrm>
          <a:prstGeom prst="rect">
            <a:avLst/>
          </a:prstGeom>
          <a:blipFill>
            <a:blip r:embed="rId2"/>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Times New Roman" panose="02020603050405020304" pitchFamily="18" charset="0"/>
                <a:cs typeface="Times New Roman" panose="02020603050405020304" pitchFamily="18" charset="0"/>
              </a:rPr>
              <a:t>STEPS</a:t>
            </a:r>
            <a:endParaRPr lang="en-IN" sz="2800" b="1" dirty="0">
              <a:solidFill>
                <a:schemeClr val="bg1"/>
              </a:solidFill>
              <a:latin typeface="Times New Roman" panose="02020603050405020304" pitchFamily="18" charset="0"/>
              <a:cs typeface="Times New Roman" panose="02020603050405020304" pitchFamily="18" charset="0"/>
            </a:endParaRPr>
          </a:p>
        </p:txBody>
      </p:sp>
      <p:sp useBgFill="1">
        <p:nvSpPr>
          <p:cNvPr id="3" name="Rectangle 2">
            <a:extLst>
              <a:ext uri="{FF2B5EF4-FFF2-40B4-BE49-F238E27FC236}">
                <a16:creationId xmlns:a16="http://schemas.microsoft.com/office/drawing/2014/main" id="{93E965C2-9D64-885E-7B1D-B46418B99DDF}"/>
              </a:ext>
            </a:extLst>
          </p:cNvPr>
          <p:cNvSpPr/>
          <p:nvPr/>
        </p:nvSpPr>
        <p:spPr>
          <a:xfrm>
            <a:off x="2920753" y="0"/>
            <a:ext cx="9271247" cy="6858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u="sng" dirty="0">
                <a:solidFill>
                  <a:schemeClr val="bg1"/>
                </a:solidFill>
                <a:latin typeface="Times New Roman" panose="02020603050405020304" pitchFamily="18" charset="0"/>
                <a:cs typeface="Times New Roman" panose="02020603050405020304" pitchFamily="18" charset="0"/>
              </a:rPr>
              <a:t>Steps to open the Dustbin</a:t>
            </a:r>
          </a:p>
          <a:p>
            <a:pPr algn="ctr">
              <a:lnSpc>
                <a:spcPct val="150000"/>
              </a:lnSpc>
            </a:pPr>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First , I have connected the circuit properly.</a:t>
            </a:r>
          </a:p>
          <a:p>
            <a:pPr marL="342900" indent="-342900">
              <a:lnSpc>
                <a:spcPct val="150000"/>
              </a:lnSpc>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When ultrasonic  sensor detect object near around him, it will send a signal to the Arduino UNO board.</a:t>
            </a:r>
          </a:p>
          <a:p>
            <a:pPr marL="342900" indent="-342900">
              <a:lnSpc>
                <a:spcPct val="150000"/>
              </a:lnSpc>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When the Arduino received  signal then,  the Arduino will send a signal to the Micro Servo motor.</a:t>
            </a:r>
          </a:p>
          <a:p>
            <a:pPr marL="342900" indent="-342900">
              <a:lnSpc>
                <a:spcPct val="150000"/>
              </a:lnSpc>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The signal received from the Arduino will tend the micro servo motor to move 180 degrees.</a:t>
            </a:r>
          </a:p>
          <a:p>
            <a:pPr marL="342900" indent="-342900">
              <a:lnSpc>
                <a:spcPct val="150000"/>
              </a:lnSpc>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When the motor rotates 180 degrees, it will open the dustbin cap.  </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60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48B5D5-3558-EBC0-481A-3886DA2B2D18}"/>
              </a:ext>
            </a:extLst>
          </p:cNvPr>
          <p:cNvSpPr/>
          <p:nvPr/>
        </p:nvSpPr>
        <p:spPr>
          <a:xfrm>
            <a:off x="0" y="0"/>
            <a:ext cx="3808521" cy="6857999"/>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MAIN COMPONENT USED</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03319058-54B3-01E9-45BF-8CC3B4247215}"/>
              </a:ext>
            </a:extLst>
          </p:cNvPr>
          <p:cNvSpPr/>
          <p:nvPr/>
        </p:nvSpPr>
        <p:spPr>
          <a:xfrm>
            <a:off x="3808521" y="0"/>
            <a:ext cx="8383479" cy="6857999"/>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In this project, I have used software component as well as  hardware component such as:</a:t>
            </a:r>
          </a:p>
          <a:p>
            <a:pPr>
              <a:lnSpc>
                <a:spcPct val="150000"/>
              </a:lnSpc>
            </a:pPr>
            <a:endParaRPr lang="en-US" sz="24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SOFTWARE COMPONENT:</a:t>
            </a:r>
          </a:p>
          <a:p>
            <a:pPr>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Arduino IDE</a:t>
            </a:r>
          </a:p>
          <a:p>
            <a:pPr>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HARDWARE COMPONENT:</a:t>
            </a:r>
          </a:p>
          <a:p>
            <a:pPr>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Arduino Uno</a:t>
            </a:r>
          </a:p>
          <a:p>
            <a:pPr marL="285750" indent="-285750">
              <a:lnSpc>
                <a:spcPct val="150000"/>
              </a:lnSpc>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Ultrasonic Sensor</a:t>
            </a:r>
          </a:p>
          <a:p>
            <a:pPr marL="285750" indent="-285750">
              <a:lnSpc>
                <a:spcPct val="150000"/>
              </a:lnSpc>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Jumper wires(Male to male &amp; Male to female)</a:t>
            </a:r>
          </a:p>
          <a:p>
            <a:pPr marL="285750" indent="-285750">
              <a:lnSpc>
                <a:spcPct val="150000"/>
              </a:lnSpc>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Servo motor</a:t>
            </a:r>
          </a:p>
          <a:p>
            <a:pPr marL="285750" indent="-285750">
              <a:lnSpc>
                <a:spcPct val="150000"/>
              </a:lnSpc>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9V Battery</a:t>
            </a:r>
          </a:p>
          <a:p>
            <a:pPr algn="ctr">
              <a:lnSpc>
                <a:spcPct val="150000"/>
              </a:lnSpc>
            </a:pPr>
            <a:endParaRPr lang="en-US" sz="2400" dirty="0">
              <a:solidFill>
                <a:schemeClr val="bg1"/>
              </a:solidFill>
              <a:latin typeface="Times New Roman" panose="02020603050405020304" pitchFamily="18" charset="0"/>
              <a:cs typeface="Times New Roman" panose="02020603050405020304" pitchFamily="18" charset="0"/>
            </a:endParaRPr>
          </a:p>
          <a:p>
            <a:pPr algn="ctr">
              <a:lnSpc>
                <a:spcPct val="150000"/>
              </a:lnSpc>
            </a:pP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17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998067-C18C-6638-750D-6EA3E369C71C}"/>
              </a:ext>
            </a:extLst>
          </p:cNvPr>
          <p:cNvSpPr/>
          <p:nvPr/>
        </p:nvSpPr>
        <p:spPr>
          <a:xfrm>
            <a:off x="1" y="0"/>
            <a:ext cx="4252404" cy="6858000"/>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Times New Roman" panose="02020603050405020304" pitchFamily="18" charset="0"/>
                <a:cs typeface="Times New Roman" panose="02020603050405020304" pitchFamily="18" charset="0"/>
              </a:rPr>
              <a:t>RESULT ANALYSIS &amp; DISCUSSION</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51669B2-085B-BA14-A198-DAA4F0087598}"/>
              </a:ext>
            </a:extLst>
          </p:cNvPr>
          <p:cNvSpPr/>
          <p:nvPr/>
        </p:nvSpPr>
        <p:spPr>
          <a:xfrm>
            <a:off x="4252405" y="-1"/>
            <a:ext cx="7939594" cy="6857999"/>
          </a:xfrm>
          <a:prstGeom prst="rect">
            <a:avLst/>
          </a:prstGeom>
          <a:gradFill>
            <a:gsLst>
              <a:gs pos="98000">
                <a:schemeClr val="accent3">
                  <a:lumMod val="60000"/>
                  <a:lumOff val="40000"/>
                </a:schemeClr>
              </a:gs>
              <a:gs pos="100000">
                <a:schemeClr val="accent5">
                  <a:shade val="94000"/>
                  <a:lumMod val="8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The dustbin is able to open the cap of dustbin with the help of servo motor whenever it detects motion. The Ultrasonic Sensor is giving the details about the waste present in the dustbin. The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Status of the waste is transferred to the municipal authority it is exceeding the threshold value. </a:t>
            </a:r>
          </a:p>
          <a:p>
            <a:pPr>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The population increases day by day and generates million tons of waste per year. Waste management organizations in different countries faces the challenge to provide to recycle the waste keeping health standard and environment friendliness. The smart waste management  system collects the waste in proper time, dispose and recycle in the proper way.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  </a:t>
            </a:r>
          </a:p>
          <a:p>
            <a:endParaRPr lang="en-US" sz="1600" dirty="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a:t>
            </a:r>
          </a:p>
          <a:p>
            <a:pPr algn="ctr"/>
            <a:endParaRPr lang="en-IN" dirty="0"/>
          </a:p>
        </p:txBody>
      </p:sp>
    </p:spTree>
    <p:extLst>
      <p:ext uri="{BB962C8B-B14F-4D97-AF65-F5344CB8AC3E}">
        <p14:creationId xmlns:p14="http://schemas.microsoft.com/office/powerpoint/2010/main" val="197622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51C2D1-C869-2107-C6B6-0682F50ADD2C}"/>
              </a:ext>
            </a:extLst>
          </p:cNvPr>
          <p:cNvSpPr/>
          <p:nvPr/>
        </p:nvSpPr>
        <p:spPr>
          <a:xfrm>
            <a:off x="1" y="0"/>
            <a:ext cx="4776186" cy="6858000"/>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Times New Roman" panose="02020603050405020304" pitchFamily="18" charset="0"/>
                <a:cs typeface="Times New Roman" panose="02020603050405020304" pitchFamily="18" charset="0"/>
              </a:rPr>
              <a:t>CONCLUSION &amp; FUTURE WORK</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7517B73-DE28-54C0-25BC-79534112E846}"/>
              </a:ext>
            </a:extLst>
          </p:cNvPr>
          <p:cNvSpPr/>
          <p:nvPr/>
        </p:nvSpPr>
        <p:spPr>
          <a:xfrm>
            <a:off x="4776187" y="0"/>
            <a:ext cx="7415813" cy="6858000"/>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Here we are going to make an evolution change toward cleanliness. The combination of intelligent waste monitoring and trash compaction technologies , smart dustbins are and shoulders above traditional garbage dustbin, it is equipped with smart devices like sensors Arduino etc. Cap of the dustbin will automatically open when an object come near to the dustbin and after certain time period it will close the cap. For society, it will help towards health and hygiene so that normal people to rich people can take benefit from it. Believe this will bring something changes in terms of cleanliness as well technology.</a:t>
            </a:r>
          </a:p>
          <a:p>
            <a:pPr algn="ctr">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For social it will help toward health and hygiene, for business for we try to make it affordable to many as many possible. So our next work will be adding one more sensor which will sense whether our dustbin is full or not. And there will be a display will be added so that user can notify that dustbin is full or not. </a:t>
            </a:r>
          </a:p>
          <a:p>
            <a:pPr algn="ctr">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algn="ctr">
              <a:lnSpc>
                <a:spcPct val="150000"/>
              </a:lnSpc>
            </a:pPr>
            <a:r>
              <a:rPr lang="en-US" dirty="0">
                <a:solidFill>
                  <a:schemeClr val="bg1"/>
                </a:solidFill>
                <a:latin typeface="Times New Roman" panose="02020603050405020304" pitchFamily="18" charset="0"/>
                <a:cs typeface="Times New Roman" panose="02020603050405020304" pitchFamily="18" charset="0"/>
              </a:rPr>
              <a:t>  </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2310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EE6107-0E19-7474-B917-F849833400B4}"/>
              </a:ext>
            </a:extLst>
          </p:cNvPr>
          <p:cNvSpPr/>
          <p:nvPr/>
        </p:nvSpPr>
        <p:spPr>
          <a:xfrm>
            <a:off x="1599459" y="987641"/>
            <a:ext cx="8531441" cy="5291091"/>
          </a:xfrm>
          <a:prstGeom prst="rect">
            <a:avLst/>
          </a:prstGeom>
          <a:solidFill>
            <a:schemeClr val="tx2">
              <a:lumMod val="40000"/>
              <a:lumOff val="6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OffAxis1Right"/>
              <a:lightRig rig="threePt" dir="t"/>
            </a:scene3d>
          </a:bodyPr>
          <a:lstStyle/>
          <a:p>
            <a:pPr algn="ctr"/>
            <a:r>
              <a:rPr lang="en-US" sz="4000" b="1" dirty="0">
                <a:ln w="22225">
                  <a:solidFill>
                    <a:schemeClr val="accent1">
                      <a:lumMod val="75000"/>
                    </a:schemeClr>
                  </a:solidFill>
                  <a:prstDash val="solid"/>
                </a:ln>
                <a:solidFill>
                  <a:schemeClr val="accent3">
                    <a:lumMod val="60000"/>
                    <a:lumOff val="4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rPr>
              <a:t>THANK YOU</a:t>
            </a:r>
            <a:endParaRPr lang="en-IN" sz="4000" b="1" dirty="0">
              <a:ln w="22225">
                <a:solidFill>
                  <a:schemeClr val="accent1">
                    <a:lumMod val="75000"/>
                  </a:schemeClr>
                </a:solidFill>
                <a:prstDash val="solid"/>
              </a:ln>
              <a:solidFill>
                <a:schemeClr val="accent3">
                  <a:lumMod val="60000"/>
                  <a:lumOff val="4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40711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Facet</Template>
  <TotalTime>137</TotalTime>
  <Words>756</Words>
  <Application>Microsoft Office PowerPoint</Application>
  <PresentationFormat>Widescreen</PresentationFormat>
  <Paragraphs>109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Century Gothic</vt:lpstr>
      <vt:lpstr>Times New Roman</vt:lpstr>
      <vt:lpstr>Wingdings</vt:lpstr>
      <vt:lpstr>Wingdings 3</vt:lpstr>
      <vt:lpstr>Slice</vt:lpstr>
      <vt:lpstr>PowerPoint Presentation</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Sujal Aswal</dc:creator>
  <cp:lastModifiedBy>Sujal Aswal</cp:lastModifiedBy>
  <cp:revision>1</cp:revision>
  <dcterms:created xsi:type="dcterms:W3CDTF">2023-01-28T15:48:40Z</dcterms:created>
  <dcterms:modified xsi:type="dcterms:W3CDTF">2023-01-28T18:06:10Z</dcterms:modified>
</cp:coreProperties>
</file>