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2" r:id="rId3"/>
    <p:sldId id="257" r:id="rId4"/>
    <p:sldId id="258"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71AF7-F9EA-47ED-85C2-D314BB23FF93}" type="datetimeFigureOut">
              <a:rPr lang="en-IN" smtClean="0"/>
              <a:t>05-03-2022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663DA-310D-4B28-A078-429AA2F1FED0}" type="slidenum">
              <a:rPr lang="en-IN" smtClean="0"/>
              <a:t>‹#›</a:t>
            </a:fld>
            <a:endParaRPr lang="en-IN"/>
          </a:p>
        </p:txBody>
      </p:sp>
    </p:spTree>
    <p:extLst>
      <p:ext uri="{BB962C8B-B14F-4D97-AF65-F5344CB8AC3E}">
        <p14:creationId xmlns:p14="http://schemas.microsoft.com/office/powerpoint/2010/main" val="140533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3/5/2022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fif"/><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4.jfif"/><Relationship Id="rId3" Type="http://schemas.openxmlformats.org/officeDocument/2006/relationships/image" Target="../media/image9.sv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E682-0990-4E39-9039-9E8A6845B4CC}"/>
              </a:ext>
            </a:extLst>
          </p:cNvPr>
          <p:cNvSpPr>
            <a:spLocks noGrp="1"/>
          </p:cNvSpPr>
          <p:nvPr>
            <p:ph type="ctrTitle"/>
          </p:nvPr>
        </p:nvSpPr>
        <p:spPr>
          <a:xfrm>
            <a:off x="1507067" y="835042"/>
            <a:ext cx="7766936" cy="164630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t"/>
          <a:lstStyle/>
          <a:p>
            <a:r>
              <a:rPr lang="en-US" sz="2800" dirty="0">
                <a:solidFill>
                  <a:schemeClr val="tx1"/>
                </a:solidFill>
              </a:rPr>
              <a:t>Team Name</a:t>
            </a:r>
            <a:br>
              <a:rPr lang="en-US" dirty="0"/>
            </a:br>
            <a:r>
              <a:rPr lang="en-US" sz="6600" b="1" dirty="0"/>
              <a:t>Zenith-V</a:t>
            </a:r>
            <a:endParaRPr lang="en-IN" b="1" dirty="0"/>
          </a:p>
        </p:txBody>
      </p:sp>
      <p:cxnSp>
        <p:nvCxnSpPr>
          <p:cNvPr id="7" name="Straight Connector 6">
            <a:extLst>
              <a:ext uri="{FF2B5EF4-FFF2-40B4-BE49-F238E27FC236}">
                <a16:creationId xmlns:a16="http://schemas.microsoft.com/office/drawing/2014/main" id="{8C74EFB7-3C8A-403B-A8A5-F5A805A09B6B}"/>
              </a:ext>
            </a:extLst>
          </p:cNvPr>
          <p:cNvCxnSpPr>
            <a:cxnSpLocks/>
          </p:cNvCxnSpPr>
          <p:nvPr/>
        </p:nvCxnSpPr>
        <p:spPr>
          <a:xfrm flipH="1">
            <a:off x="1507067" y="2317565"/>
            <a:ext cx="7766936"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C1FDA7AF-FCD0-4260-B55F-7E7440985C4B}"/>
              </a:ext>
            </a:extLst>
          </p:cNvPr>
          <p:cNvCxnSpPr>
            <a:cxnSpLocks/>
          </p:cNvCxnSpPr>
          <p:nvPr/>
        </p:nvCxnSpPr>
        <p:spPr>
          <a:xfrm flipH="1">
            <a:off x="7274258" y="1296259"/>
            <a:ext cx="1924334"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08739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wind"/>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25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nodeType="withEffect">
                                  <p:stCondLst>
                                    <p:cond delay="25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E682-0990-4E39-9039-9E8A6845B4CC}"/>
              </a:ext>
            </a:extLst>
          </p:cNvPr>
          <p:cNvSpPr>
            <a:spLocks noGrp="1"/>
          </p:cNvSpPr>
          <p:nvPr>
            <p:ph type="ctrTitle"/>
          </p:nvPr>
        </p:nvSpPr>
        <p:spPr>
          <a:xfrm>
            <a:off x="1507067" y="835042"/>
            <a:ext cx="7766936" cy="164630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t"/>
          <a:lstStyle/>
          <a:p>
            <a:r>
              <a:rPr lang="en-US" sz="2800" dirty="0">
                <a:solidFill>
                  <a:schemeClr val="tx1"/>
                </a:solidFill>
              </a:rPr>
              <a:t>Team Name</a:t>
            </a:r>
            <a:br>
              <a:rPr lang="en-US" dirty="0"/>
            </a:br>
            <a:r>
              <a:rPr lang="en-US" sz="6600" b="1" dirty="0"/>
              <a:t>Zenith-V</a:t>
            </a:r>
            <a:endParaRPr lang="en-IN" b="1" dirty="0"/>
          </a:p>
        </p:txBody>
      </p:sp>
      <p:sp>
        <p:nvSpPr>
          <p:cNvPr id="3" name="Subtitle 2">
            <a:extLst>
              <a:ext uri="{FF2B5EF4-FFF2-40B4-BE49-F238E27FC236}">
                <a16:creationId xmlns:a16="http://schemas.microsoft.com/office/drawing/2014/main" id="{C819F3F5-E698-40D5-A2CC-476E514947DF}"/>
              </a:ext>
            </a:extLst>
          </p:cNvPr>
          <p:cNvSpPr>
            <a:spLocks noGrp="1"/>
          </p:cNvSpPr>
          <p:nvPr>
            <p:ph type="subTitle" idx="1"/>
          </p:nvPr>
        </p:nvSpPr>
        <p:spPr>
          <a:xfrm>
            <a:off x="1507067" y="2481341"/>
            <a:ext cx="7766936" cy="1940529"/>
          </a:xfrm>
          <a:ln>
            <a:noFill/>
          </a:ln>
          <a:effectLst>
            <a:outerShdw blurRad="44450" dist="27940" dir="5400000" algn="ctr">
              <a:srgbClr val="000000">
                <a:alpha val="32000"/>
              </a:srgbClr>
            </a:outerShdw>
          </a:effectLst>
        </p:spPr>
        <p:txBody>
          <a:bodyPr/>
          <a:lstStyle/>
          <a:p>
            <a:pPr algn="l"/>
            <a:r>
              <a:rPr lang="en-US" b="1" dirty="0">
                <a:solidFill>
                  <a:schemeClr val="tx1">
                    <a:lumMod val="75000"/>
                    <a:lumOff val="25000"/>
                  </a:schemeClr>
                </a:solidFill>
              </a:rPr>
              <a:t>Ministry / Organization Name</a:t>
            </a:r>
          </a:p>
          <a:p>
            <a:pPr algn="l"/>
            <a:r>
              <a:rPr lang="en-US" sz="1400" dirty="0">
                <a:solidFill>
                  <a:schemeClr val="tx1">
                    <a:lumMod val="75000"/>
                    <a:lumOff val="25000"/>
                  </a:schemeClr>
                </a:solidFill>
                <a:sym typeface="Wingdings" panose="05000000000000000000" pitchFamily="2" charset="2"/>
              </a:rPr>
              <a:t>Department of Empowerment of Persons with Disabilities (</a:t>
            </a:r>
            <a:r>
              <a:rPr lang="en-US" sz="1400" dirty="0" err="1">
                <a:solidFill>
                  <a:schemeClr val="tx1">
                    <a:lumMod val="75000"/>
                    <a:lumOff val="25000"/>
                  </a:schemeClr>
                </a:solidFill>
                <a:sym typeface="Wingdings" panose="05000000000000000000" pitchFamily="2" charset="2"/>
              </a:rPr>
              <a:t>Divyangjan</a:t>
            </a:r>
            <a:r>
              <a:rPr lang="en-US" sz="1400" dirty="0">
                <a:solidFill>
                  <a:schemeClr val="tx1">
                    <a:lumMod val="75000"/>
                    <a:lumOff val="25000"/>
                  </a:schemeClr>
                </a:solidFill>
                <a:sym typeface="Wingdings" panose="05000000000000000000" pitchFamily="2" charset="2"/>
              </a:rPr>
              <a:t>),</a:t>
            </a:r>
          </a:p>
          <a:p>
            <a:pPr algn="l"/>
            <a:r>
              <a:rPr lang="en-US" sz="1400" dirty="0">
                <a:solidFill>
                  <a:schemeClr val="tx1">
                    <a:lumMod val="75000"/>
                    <a:lumOff val="25000"/>
                  </a:schemeClr>
                </a:solidFill>
                <a:sym typeface="Wingdings" panose="05000000000000000000" pitchFamily="2" charset="2"/>
              </a:rPr>
              <a:t>Ministry of Social Justice and Empowerment.</a:t>
            </a:r>
          </a:p>
          <a:p>
            <a:pPr algn="l"/>
            <a:r>
              <a:rPr lang="en-US" b="1" dirty="0">
                <a:solidFill>
                  <a:schemeClr val="tx1">
                    <a:lumMod val="75000"/>
                    <a:lumOff val="25000"/>
                  </a:schemeClr>
                </a:solidFill>
                <a:sym typeface="Wingdings" panose="05000000000000000000" pitchFamily="2" charset="2"/>
              </a:rPr>
              <a:t>Problem Statement</a:t>
            </a:r>
          </a:p>
          <a:p>
            <a:pPr algn="l"/>
            <a:r>
              <a:rPr lang="en-US" sz="1400" dirty="0">
                <a:solidFill>
                  <a:schemeClr val="tx1">
                    <a:lumMod val="75000"/>
                    <a:lumOff val="25000"/>
                  </a:schemeClr>
                </a:solidFill>
                <a:sym typeface="Wingdings" panose="05000000000000000000" pitchFamily="2" charset="2"/>
              </a:rPr>
              <a:t>Difficulties in walking with a white cane in surrounding environments.</a:t>
            </a:r>
          </a:p>
          <a:p>
            <a:pPr algn="l"/>
            <a:endParaRPr lang="en-US" b="1" dirty="0">
              <a:solidFill>
                <a:schemeClr val="tx1">
                  <a:lumMod val="75000"/>
                  <a:lumOff val="25000"/>
                </a:schemeClr>
              </a:solidFill>
              <a:sym typeface="Wingdings" panose="05000000000000000000" pitchFamily="2" charset="2"/>
            </a:endParaRPr>
          </a:p>
          <a:p>
            <a:pPr algn="l"/>
            <a:endParaRPr lang="en-US" sz="1400" dirty="0">
              <a:solidFill>
                <a:schemeClr val="tx1">
                  <a:lumMod val="75000"/>
                  <a:lumOff val="25000"/>
                </a:schemeClr>
              </a:solidFill>
              <a:sym typeface="Wingdings" panose="05000000000000000000" pitchFamily="2" charset="2"/>
            </a:endParaRPr>
          </a:p>
        </p:txBody>
      </p:sp>
      <p:cxnSp>
        <p:nvCxnSpPr>
          <p:cNvPr id="7" name="Straight Connector 6">
            <a:extLst>
              <a:ext uri="{FF2B5EF4-FFF2-40B4-BE49-F238E27FC236}">
                <a16:creationId xmlns:a16="http://schemas.microsoft.com/office/drawing/2014/main" id="{8C74EFB7-3C8A-403B-A8A5-F5A805A09B6B}"/>
              </a:ext>
            </a:extLst>
          </p:cNvPr>
          <p:cNvCxnSpPr>
            <a:cxnSpLocks/>
          </p:cNvCxnSpPr>
          <p:nvPr/>
        </p:nvCxnSpPr>
        <p:spPr>
          <a:xfrm flipH="1">
            <a:off x="1507067" y="2317565"/>
            <a:ext cx="7766936"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C1FDA7AF-FCD0-4260-B55F-7E7440985C4B}"/>
              </a:ext>
            </a:extLst>
          </p:cNvPr>
          <p:cNvCxnSpPr>
            <a:cxnSpLocks/>
          </p:cNvCxnSpPr>
          <p:nvPr/>
        </p:nvCxnSpPr>
        <p:spPr>
          <a:xfrm flipH="1">
            <a:off x="7274258" y="1296259"/>
            <a:ext cx="1924334" cy="0"/>
          </a:xfrm>
          <a:prstGeom prst="line">
            <a:avLst/>
          </a:prstGeom>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8F0F0A8A-EA5F-4C20-9749-AF983A6F3B82}"/>
              </a:ext>
            </a:extLst>
          </p:cNvPr>
          <p:cNvSpPr txBox="1"/>
          <p:nvPr/>
        </p:nvSpPr>
        <p:spPr>
          <a:xfrm>
            <a:off x="1431657" y="4361412"/>
            <a:ext cx="7766935" cy="1200329"/>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r"/>
            <a:r>
              <a:rPr lang="en-US" b="1" dirty="0">
                <a:solidFill>
                  <a:schemeClr val="tx1">
                    <a:lumMod val="75000"/>
                    <a:lumOff val="25000"/>
                  </a:schemeClr>
                </a:solidFill>
              </a:rPr>
              <a:t>Institute Code</a:t>
            </a:r>
          </a:p>
          <a:p>
            <a:pPr algn="ctr"/>
            <a:r>
              <a:rPr lang="en-US" b="1" dirty="0">
                <a:solidFill>
                  <a:schemeClr val="tx1">
                    <a:lumMod val="75000"/>
                    <a:lumOff val="25000"/>
                  </a:schemeClr>
                </a:solidFill>
              </a:rPr>
              <a:t>                                                                                        U-0513</a:t>
            </a:r>
          </a:p>
          <a:p>
            <a:pPr algn="r"/>
            <a:r>
              <a:rPr lang="en-IN" b="1" dirty="0">
                <a:solidFill>
                  <a:schemeClr val="tx1">
                    <a:lumMod val="75000"/>
                    <a:lumOff val="25000"/>
                  </a:schemeClr>
                </a:solidFill>
              </a:rPr>
              <a:t>GLA University</a:t>
            </a:r>
          </a:p>
          <a:p>
            <a:pPr algn="ctr"/>
            <a:r>
              <a:rPr lang="en-IN" b="1" dirty="0">
                <a:solidFill>
                  <a:schemeClr val="tx1">
                    <a:lumMod val="75000"/>
                    <a:lumOff val="25000"/>
                  </a:schemeClr>
                </a:solidFill>
              </a:rPr>
              <a:t>                                                                                         Mathura</a:t>
            </a:r>
          </a:p>
        </p:txBody>
      </p:sp>
      <p:sp>
        <p:nvSpPr>
          <p:cNvPr id="15" name="TextBox 14">
            <a:extLst>
              <a:ext uri="{FF2B5EF4-FFF2-40B4-BE49-F238E27FC236}">
                <a16:creationId xmlns:a16="http://schemas.microsoft.com/office/drawing/2014/main" id="{FDF1839C-F770-424C-A531-5C4FAC74DF85}"/>
              </a:ext>
            </a:extLst>
          </p:cNvPr>
          <p:cNvSpPr txBox="1"/>
          <p:nvPr/>
        </p:nvSpPr>
        <p:spPr>
          <a:xfrm>
            <a:off x="734022" y="4976821"/>
            <a:ext cx="6062564" cy="1077218"/>
          </a:xfrm>
          <a:prstGeom prst="rect">
            <a:avLst/>
          </a:prstGeom>
          <a:no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3200" b="1" dirty="0"/>
              <a:t>Team and Problem Statement</a:t>
            </a:r>
          </a:p>
          <a:p>
            <a:r>
              <a:rPr lang="en-US" sz="3200" b="1" dirty="0"/>
              <a:t>Details</a:t>
            </a:r>
            <a:endParaRPr lang="en-IN" sz="3200" b="1" dirty="0"/>
          </a:p>
        </p:txBody>
      </p:sp>
    </p:spTree>
    <p:extLst>
      <p:ext uri="{BB962C8B-B14F-4D97-AF65-F5344CB8AC3E}">
        <p14:creationId xmlns:p14="http://schemas.microsoft.com/office/powerpoint/2010/main" val="1244975602"/>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FA09-F972-4781-AF26-53693577EA18}"/>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rPr>
              <a:t>Idea / Approach Details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2B66548-9DE8-4A26-9D9C-6BA064C9C555}"/>
              </a:ext>
            </a:extLst>
          </p:cNvPr>
          <p:cNvSpPr>
            <a:spLocks noGrp="1"/>
          </p:cNvSpPr>
          <p:nvPr>
            <p:ph idx="1"/>
          </p:nvPr>
        </p:nvSpPr>
        <p:spPr>
          <a:xfrm>
            <a:off x="677334" y="1419367"/>
            <a:ext cx="8596668" cy="5131558"/>
          </a:xfrm>
        </p:spPr>
        <p:txBody>
          <a:bodyPr/>
          <a:lstStyle/>
          <a:p>
            <a:pPr marL="0" indent="0">
              <a:buNone/>
            </a:pPr>
            <a:r>
              <a:rPr lang="en-US" dirty="0">
                <a:effectLst>
                  <a:outerShdw blurRad="38100" dist="38100" dir="2700000" algn="tl">
                    <a:srgbClr val="000000">
                      <a:alpha val="43137"/>
                    </a:srgbClr>
                  </a:outerShdw>
                </a:effectLst>
              </a:rPr>
              <a:t>Our Idea</a:t>
            </a:r>
            <a:r>
              <a:rPr lang="en-IN" dirty="0">
                <a:effectLst>
                  <a:outerShdw blurRad="38100" dist="38100" dir="2700000" algn="tl">
                    <a:srgbClr val="000000">
                      <a:alpha val="43137"/>
                    </a:srgbClr>
                  </a:outerShdw>
                </a:effectLst>
              </a:rPr>
              <a:t> :</a:t>
            </a:r>
          </a:p>
          <a:p>
            <a:pPr>
              <a:buFont typeface="Wingdings" panose="05000000000000000000" pitchFamily="2" charset="2"/>
              <a:buChar char="§"/>
            </a:pPr>
            <a:r>
              <a:rPr lang="en-IN" dirty="0">
                <a:effectLst>
                  <a:outerShdw blurRad="38100" dist="38100" dir="2700000" algn="tl">
                    <a:srgbClr val="000000">
                      <a:alpha val="43137"/>
                    </a:srgbClr>
                  </a:outerShdw>
                </a:effectLst>
              </a:rPr>
              <a:t>To help out the disabled person by alerting him/her.</a:t>
            </a:r>
          </a:p>
          <a:p>
            <a:pPr>
              <a:buFont typeface="Wingdings" panose="05000000000000000000" pitchFamily="2" charset="2"/>
              <a:buChar char="§"/>
            </a:pPr>
            <a:r>
              <a:rPr lang="en-IN" dirty="0">
                <a:effectLst>
                  <a:outerShdw blurRad="38100" dist="38100" dir="2700000" algn="tl">
                    <a:srgbClr val="000000">
                      <a:alpha val="43137"/>
                    </a:srgbClr>
                  </a:outerShdw>
                </a:effectLst>
              </a:rPr>
              <a:t>The solution of the problem is catered out by using a camera, used for our A.I. program to detect the obstacles and read the text present in the surrounding for our blind user.</a:t>
            </a:r>
          </a:p>
          <a:p>
            <a:pPr>
              <a:buFont typeface="Wingdings" panose="05000000000000000000" pitchFamily="2" charset="2"/>
              <a:buChar char="§"/>
            </a:pPr>
            <a:r>
              <a:rPr lang="en-IN" dirty="0">
                <a:effectLst>
                  <a:outerShdw blurRad="38100" dist="38100" dir="2700000" algn="tl">
                    <a:srgbClr val="000000">
                      <a:alpha val="43137"/>
                    </a:srgbClr>
                  </a:outerShdw>
                </a:effectLst>
              </a:rPr>
              <a:t>It would, after the analysis, alert the user by playing/announcing the message via earphone jack to the user in audio format.</a:t>
            </a:r>
          </a:p>
          <a:p>
            <a:pPr>
              <a:buFont typeface="Wingdings" panose="05000000000000000000" pitchFamily="2" charset="2"/>
              <a:buChar char="§"/>
            </a:pPr>
            <a:r>
              <a:rPr lang="en-IN" dirty="0">
                <a:effectLst>
                  <a:outerShdw blurRad="38100" dist="38100" dir="2700000" algn="tl">
                    <a:srgbClr val="000000">
                      <a:alpha val="43137"/>
                    </a:srgbClr>
                  </a:outerShdw>
                </a:effectLst>
              </a:rPr>
              <a:t>It’s a small box connected to the cane of the blind person which consists of a camera, GPS, SBC (Single Board Computer) known as Raspberry Pi.</a:t>
            </a:r>
          </a:p>
          <a:p>
            <a:pPr>
              <a:buFont typeface="Wingdings" panose="05000000000000000000" pitchFamily="2" charset="2"/>
              <a:buChar char="§"/>
            </a:pPr>
            <a:endParaRPr lang="en-IN"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Technology Used :</a:t>
            </a:r>
          </a:p>
          <a:p>
            <a:r>
              <a:rPr lang="en-IN" dirty="0">
                <a:effectLst>
                  <a:outerShdw blurRad="38100" dist="38100" dir="2700000" algn="tl">
                    <a:srgbClr val="000000">
                      <a:alpha val="43137"/>
                    </a:srgbClr>
                  </a:outerShdw>
                </a:effectLst>
              </a:rPr>
              <a:t>OCR (Optical Character Reader)</a:t>
            </a:r>
          </a:p>
          <a:p>
            <a:r>
              <a:rPr lang="en-IN" dirty="0">
                <a:effectLst>
                  <a:outerShdw blurRad="38100" dist="38100" dir="2700000" algn="tl">
                    <a:srgbClr val="000000">
                      <a:alpha val="43137"/>
                    </a:srgbClr>
                  </a:outerShdw>
                </a:effectLst>
              </a:rPr>
              <a:t>OBD (Object Detection)</a:t>
            </a:r>
          </a:p>
          <a:p>
            <a:r>
              <a:rPr lang="en-IN" dirty="0">
                <a:effectLst>
                  <a:outerShdw blurRad="38100" dist="38100" dir="2700000" algn="tl">
                    <a:srgbClr val="000000">
                      <a:alpha val="43137"/>
                    </a:srgbClr>
                  </a:outerShdw>
                </a:effectLst>
              </a:rPr>
              <a:t>GPS (Global Positioning System)</a:t>
            </a:r>
          </a:p>
          <a:p>
            <a:pPr>
              <a:buFont typeface="Wingdings" panose="05000000000000000000" pitchFamily="2" charset="2"/>
              <a:buChar char="§"/>
            </a:pPr>
            <a:endParaRPr lang="en-IN" dirty="0">
              <a:effectLst>
                <a:outerShdw blurRad="38100" dist="38100" dir="2700000" algn="tl">
                  <a:srgbClr val="000000">
                    <a:alpha val="43137"/>
                  </a:srgbClr>
                </a:outerShdw>
              </a:effectLst>
            </a:endParaRPr>
          </a:p>
          <a:p>
            <a:pPr marL="0" indent="0">
              <a:buNone/>
            </a:pPr>
            <a:endParaRPr lang="en-IN" dirty="0">
              <a:effectLst>
                <a:outerShdw blurRad="38100" dist="38100" dir="2700000" algn="tl">
                  <a:srgbClr val="000000">
                    <a:alpha val="43137"/>
                  </a:srgbClr>
                </a:outerShdw>
              </a:effectLst>
              <a:sym typeface="Wingdings" panose="05000000000000000000" pitchFamily="2" charset="2"/>
            </a:endParaRPr>
          </a:p>
        </p:txBody>
      </p:sp>
    </p:spTree>
    <p:extLst>
      <p:ext uri="{BB962C8B-B14F-4D97-AF65-F5344CB8AC3E}">
        <p14:creationId xmlns:p14="http://schemas.microsoft.com/office/powerpoint/2010/main" val="282859083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84F2B-2EB0-438B-8660-FBEA43188EAD}"/>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rPr>
              <a:t>Use Cases &amp; Show Stoppers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EB15BBA-8658-4250-AEF2-DE7B8A9BEDF9}"/>
              </a:ext>
            </a:extLst>
          </p:cNvPr>
          <p:cNvSpPr>
            <a:spLocks noGrp="1"/>
          </p:cNvSpPr>
          <p:nvPr>
            <p:ph idx="1"/>
          </p:nvPr>
        </p:nvSpPr>
        <p:spPr>
          <a:xfrm>
            <a:off x="677334" y="1269243"/>
            <a:ext cx="8596668" cy="4772120"/>
          </a:xfrm>
        </p:spPr>
        <p:txBody>
          <a:bodyPr/>
          <a:lstStyle/>
          <a:p>
            <a:pPr>
              <a:buClrTx/>
              <a:buFont typeface="Wingdings" panose="05000000000000000000" pitchFamily="2" charset="2"/>
              <a:buChar char="Ø"/>
            </a:pPr>
            <a:r>
              <a:rPr lang="en-US" dirty="0">
                <a:effectLst>
                  <a:outerShdw blurRad="38100" dist="38100" dir="2700000" algn="tl">
                    <a:srgbClr val="000000">
                      <a:alpha val="43137"/>
                    </a:srgbClr>
                  </a:outerShdw>
                </a:effectLst>
              </a:rPr>
              <a:t>OCR (Optical Character Reader) :</a:t>
            </a:r>
          </a:p>
          <a:p>
            <a:pPr marL="800100" lvl="1" indent="-400050">
              <a:buClrTx/>
              <a:buSzPct val="100000"/>
              <a:buFont typeface="+mj-lt"/>
              <a:buAutoNum type="romanLcPeriod"/>
            </a:pPr>
            <a:r>
              <a:rPr lang="en-US" dirty="0">
                <a:effectLst>
                  <a:outerShdw blurRad="38100" dist="38100" dir="2700000" algn="tl">
                    <a:srgbClr val="000000">
                      <a:alpha val="43137"/>
                    </a:srgbClr>
                  </a:outerShdw>
                </a:effectLst>
              </a:rPr>
              <a:t>Here we used OpenCV (Open Computer Vision) as our ML Library, whereas, </a:t>
            </a:r>
            <a:r>
              <a:rPr lang="en-US" dirty="0" err="1">
                <a:effectLst>
                  <a:outerShdw blurRad="38100" dist="38100" dir="2700000" algn="tl">
                    <a:srgbClr val="000000">
                      <a:alpha val="43137"/>
                    </a:srgbClr>
                  </a:outerShdw>
                </a:effectLst>
              </a:rPr>
              <a:t>pytesseract</a:t>
            </a:r>
            <a:r>
              <a:rPr lang="en-US" dirty="0">
                <a:effectLst>
                  <a:outerShdw blurRad="38100" dist="38100" dir="2700000" algn="tl">
                    <a:srgbClr val="000000">
                      <a:alpha val="43137"/>
                    </a:srgbClr>
                  </a:outerShdw>
                </a:effectLst>
              </a:rPr>
              <a:t> is used to fetch the text from the given image, pyttsx3 is used for announcing the text.</a:t>
            </a:r>
          </a:p>
          <a:p>
            <a:pPr marL="800100" lvl="1" indent="-400050">
              <a:buClrTx/>
              <a:buSzPct val="100000"/>
              <a:buFont typeface="+mj-lt"/>
              <a:buAutoNum type="romanLcPeriod"/>
            </a:pPr>
            <a:r>
              <a:rPr lang="en-US" dirty="0">
                <a:effectLst>
                  <a:outerShdw blurRad="38100" dist="38100" dir="2700000" algn="tl">
                    <a:srgbClr val="000000">
                      <a:alpha val="43137"/>
                    </a:srgbClr>
                  </a:outerShdw>
                </a:effectLst>
              </a:rPr>
              <a:t>We have tried to develop a system that would actually dictate the text in front of the blind person (timely), it is still under development, as different lighting conditions, font, color of text, </a:t>
            </a:r>
            <a:r>
              <a:rPr lang="en-US" dirty="0" err="1">
                <a:effectLst>
                  <a:outerShdw blurRad="38100" dist="38100" dir="2700000" algn="tl">
                    <a:srgbClr val="000000">
                      <a:alpha val="43137"/>
                    </a:srgbClr>
                  </a:outerShdw>
                </a:effectLst>
              </a:rPr>
              <a:t>etc</a:t>
            </a:r>
            <a:r>
              <a:rPr lang="en-US" dirty="0">
                <a:effectLst>
                  <a:outerShdw blurRad="38100" dist="38100" dir="2700000" algn="tl">
                    <a:srgbClr val="000000">
                      <a:alpha val="43137"/>
                    </a:srgbClr>
                  </a:outerShdw>
                </a:effectLst>
              </a:rPr>
              <a:t> greatly influence the performance of OCR.</a:t>
            </a:r>
            <a:endParaRPr lang="en-IN" dirty="0">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AEE0F6F3-881E-496A-8B0E-9DE52786659C}"/>
              </a:ext>
            </a:extLst>
          </p:cNvPr>
          <p:cNvPicPr>
            <a:picLocks noChangeAspect="1"/>
          </p:cNvPicPr>
          <p:nvPr/>
        </p:nvPicPr>
        <p:blipFill>
          <a:blip r:embed="rId2"/>
          <a:stretch>
            <a:fillRect/>
          </a:stretch>
        </p:blipFill>
        <p:spPr>
          <a:xfrm>
            <a:off x="6150592" y="3712189"/>
            <a:ext cx="3705084" cy="277881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a:extLst>
              <a:ext uri="{FF2B5EF4-FFF2-40B4-BE49-F238E27FC236}">
                <a16:creationId xmlns:a16="http://schemas.microsoft.com/office/drawing/2014/main" id="{B1E7A96F-7366-4CF8-B36E-7A8C7034D3A5}"/>
              </a:ext>
            </a:extLst>
          </p:cNvPr>
          <p:cNvPicPr>
            <a:picLocks noChangeAspect="1"/>
          </p:cNvPicPr>
          <p:nvPr/>
        </p:nvPicPr>
        <p:blipFill rotWithShape="1">
          <a:blip r:embed="rId3"/>
          <a:srcRect t="28118" b="15175"/>
          <a:stretch/>
        </p:blipFill>
        <p:spPr>
          <a:xfrm>
            <a:off x="499913" y="3754105"/>
            <a:ext cx="5271268" cy="1320800"/>
          </a:xfrm>
          <a:prstGeom prst="rect">
            <a:avLst/>
          </a:prstGeom>
        </p:spPr>
      </p:pic>
      <p:pic>
        <p:nvPicPr>
          <p:cNvPr id="13" name="Picture 12">
            <a:extLst>
              <a:ext uri="{FF2B5EF4-FFF2-40B4-BE49-F238E27FC236}">
                <a16:creationId xmlns:a16="http://schemas.microsoft.com/office/drawing/2014/main" id="{99ECC767-57E6-4BC0-8D41-44650DA5ED2C}"/>
              </a:ext>
            </a:extLst>
          </p:cNvPr>
          <p:cNvPicPr>
            <a:picLocks noChangeAspect="1"/>
          </p:cNvPicPr>
          <p:nvPr/>
        </p:nvPicPr>
        <p:blipFill>
          <a:blip r:embed="rId4"/>
          <a:stretch>
            <a:fillRect/>
          </a:stretch>
        </p:blipFill>
        <p:spPr>
          <a:xfrm>
            <a:off x="1182922" y="5113173"/>
            <a:ext cx="3905250" cy="1171575"/>
          </a:xfrm>
          <a:prstGeom prst="rect">
            <a:avLst/>
          </a:prstGeom>
        </p:spPr>
      </p:pic>
    </p:spTree>
    <p:extLst>
      <p:ext uri="{BB962C8B-B14F-4D97-AF65-F5344CB8AC3E}">
        <p14:creationId xmlns:p14="http://schemas.microsoft.com/office/powerpoint/2010/main" val="26086085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36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FFEA03-F64F-478B-A997-193F7B280DB5}"/>
              </a:ext>
            </a:extLst>
          </p:cNvPr>
          <p:cNvSpPr>
            <a:spLocks noGrp="1"/>
          </p:cNvSpPr>
          <p:nvPr>
            <p:ph idx="1"/>
          </p:nvPr>
        </p:nvSpPr>
        <p:spPr>
          <a:xfrm>
            <a:off x="677334" y="354843"/>
            <a:ext cx="8596668" cy="5686520"/>
          </a:xfrm>
        </p:spPr>
        <p:txBody>
          <a:bodyPr/>
          <a:lstStyle/>
          <a:p>
            <a:pPr>
              <a:buClrTx/>
              <a:buFont typeface="Wingdings" panose="05000000000000000000" pitchFamily="2" charset="2"/>
              <a:buChar char="Ø"/>
            </a:pPr>
            <a:r>
              <a:rPr lang="en-US" dirty="0">
                <a:effectLst>
                  <a:outerShdw blurRad="38100" dist="38100" dir="2700000" algn="tl">
                    <a:srgbClr val="000000">
                      <a:alpha val="43137"/>
                    </a:srgbClr>
                  </a:outerShdw>
                </a:effectLst>
              </a:rPr>
              <a:t>OBD (Object Detection) :</a:t>
            </a:r>
          </a:p>
          <a:p>
            <a:pPr marL="857250" lvl="1" indent="-400050">
              <a:buClrTx/>
              <a:buSzPct val="100000"/>
              <a:buFont typeface="+mj-lt"/>
              <a:buAutoNum type="romanLcPeriod"/>
            </a:pPr>
            <a:r>
              <a:rPr lang="en-US" dirty="0">
                <a:effectLst>
                  <a:outerShdw blurRad="38100" dist="38100" dir="2700000" algn="tl">
                    <a:srgbClr val="000000">
                      <a:alpha val="43137"/>
                    </a:srgbClr>
                  </a:outerShdw>
                </a:effectLst>
              </a:rPr>
              <a:t>Here only OpenCV is used, to detect random objects coming in the way of the blind person.</a:t>
            </a:r>
          </a:p>
          <a:p>
            <a:pPr marL="857250" lvl="1" indent="-400050">
              <a:buClrTx/>
              <a:buSzPct val="100000"/>
              <a:buFont typeface="+mj-lt"/>
              <a:buAutoNum type="romanLcPeriod"/>
            </a:pPr>
            <a:r>
              <a:rPr lang="en-US" dirty="0">
                <a:effectLst>
                  <a:outerShdw blurRad="38100" dist="38100" dir="2700000" algn="tl">
                    <a:srgbClr val="000000">
                      <a:alpha val="43137"/>
                    </a:srgbClr>
                  </a:outerShdw>
                </a:effectLst>
              </a:rPr>
              <a:t>By detecting the item from the self-build label library (Under Development) we could classify each object and set a label for it, like for a "Human", it would announce "Person" to the blind person, and for "Mug", it would announce its name as well.</a:t>
            </a:r>
          </a:p>
          <a:p>
            <a:pPr marL="857250" lvl="1" indent="-400050">
              <a:buClrTx/>
              <a:buSzPct val="100000"/>
              <a:buFont typeface="+mj-lt"/>
              <a:buAutoNum type="romanLcPeriod"/>
            </a:pPr>
            <a:r>
              <a:rPr lang="en-US" dirty="0">
                <a:effectLst>
                  <a:outerShdw blurRad="38100" dist="38100" dir="2700000" algn="tl">
                    <a:srgbClr val="000000">
                      <a:alpha val="43137"/>
                    </a:srgbClr>
                  </a:outerShdw>
                </a:effectLst>
              </a:rPr>
              <a:t>If an object tries to obstruct the way of the blind person, it would start shooting an alert message as "Something in Front !! Please Wait !! ".</a:t>
            </a:r>
          </a:p>
          <a:p>
            <a:pPr marL="857250" lvl="1" indent="-400050">
              <a:buClrTx/>
              <a:buSzPct val="100000"/>
              <a:buFont typeface="+mj-lt"/>
              <a:buAutoNum type="romanLcPeriod"/>
            </a:pPr>
            <a:r>
              <a:rPr lang="en-US" dirty="0">
                <a:effectLst>
                  <a:outerShdw blurRad="38100" dist="38100" dir="2700000" algn="tl">
                    <a:srgbClr val="000000">
                      <a:alpha val="43137"/>
                    </a:srgbClr>
                  </a:outerShdw>
                </a:effectLst>
              </a:rPr>
              <a:t>After the obstacle is gone, it would fall back to normal working.</a:t>
            </a:r>
            <a:endParaRPr lang="en-IN"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201AE479-B746-430F-889C-6F2B2A28B4AD}"/>
              </a:ext>
            </a:extLst>
          </p:cNvPr>
          <p:cNvPicPr>
            <a:picLocks noChangeAspect="1"/>
          </p:cNvPicPr>
          <p:nvPr/>
        </p:nvPicPr>
        <p:blipFill>
          <a:blip r:embed="rId2"/>
          <a:stretch>
            <a:fillRect/>
          </a:stretch>
        </p:blipFill>
        <p:spPr>
          <a:xfrm>
            <a:off x="6591870" y="3412834"/>
            <a:ext cx="3833568" cy="306302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6">
            <a:extLst>
              <a:ext uri="{FF2B5EF4-FFF2-40B4-BE49-F238E27FC236}">
                <a16:creationId xmlns:a16="http://schemas.microsoft.com/office/drawing/2014/main" id="{F01F980B-357A-4DC2-9B44-D088DC7B4651}"/>
              </a:ext>
            </a:extLst>
          </p:cNvPr>
          <p:cNvPicPr>
            <a:picLocks noChangeAspect="1"/>
          </p:cNvPicPr>
          <p:nvPr/>
        </p:nvPicPr>
        <p:blipFill>
          <a:blip r:embed="rId3"/>
          <a:stretch>
            <a:fillRect/>
          </a:stretch>
        </p:blipFill>
        <p:spPr>
          <a:xfrm>
            <a:off x="1258900" y="3664554"/>
            <a:ext cx="1691824" cy="169182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9" name="Picture 8">
            <a:extLst>
              <a:ext uri="{FF2B5EF4-FFF2-40B4-BE49-F238E27FC236}">
                <a16:creationId xmlns:a16="http://schemas.microsoft.com/office/drawing/2014/main" id="{90835072-46B4-4C0A-8513-06DC946BBE6E}"/>
              </a:ext>
            </a:extLst>
          </p:cNvPr>
          <p:cNvPicPr>
            <a:picLocks noChangeAspect="1"/>
          </p:cNvPicPr>
          <p:nvPr/>
        </p:nvPicPr>
        <p:blipFill rotWithShape="1">
          <a:blip r:embed="rId4"/>
          <a:srcRect b="4435"/>
          <a:stretch/>
        </p:blipFill>
        <p:spPr>
          <a:xfrm>
            <a:off x="2437772" y="4556384"/>
            <a:ext cx="1874741" cy="186488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1" name="Picture 10">
            <a:extLst>
              <a:ext uri="{FF2B5EF4-FFF2-40B4-BE49-F238E27FC236}">
                <a16:creationId xmlns:a16="http://schemas.microsoft.com/office/drawing/2014/main" id="{35394355-8A7B-4810-AA7A-7113494813A6}"/>
              </a:ext>
            </a:extLst>
          </p:cNvPr>
          <p:cNvPicPr>
            <a:picLocks noChangeAspect="1"/>
          </p:cNvPicPr>
          <p:nvPr/>
        </p:nvPicPr>
        <p:blipFill rotWithShape="1">
          <a:blip r:embed="rId5"/>
          <a:srcRect b="6075"/>
          <a:stretch/>
        </p:blipFill>
        <p:spPr>
          <a:xfrm>
            <a:off x="3799561" y="3664554"/>
            <a:ext cx="1800571" cy="182427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097663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36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FB6F0-94A3-4B5E-BC65-C2125038C2F1}"/>
              </a:ext>
            </a:extLst>
          </p:cNvPr>
          <p:cNvSpPr>
            <a:spLocks noGrp="1"/>
          </p:cNvSpPr>
          <p:nvPr>
            <p:ph idx="1"/>
          </p:nvPr>
        </p:nvSpPr>
        <p:spPr>
          <a:xfrm>
            <a:off x="677334" y="382137"/>
            <a:ext cx="8596668" cy="5659225"/>
          </a:xfrm>
        </p:spPr>
        <p:txBody>
          <a:bodyPr/>
          <a:lstStyle/>
          <a:p>
            <a:pPr>
              <a:buClr>
                <a:schemeClr val="tx1"/>
              </a:buClr>
              <a:buFont typeface="Wingdings" panose="05000000000000000000" pitchFamily="2" charset="2"/>
              <a:buChar char="Ø"/>
            </a:pPr>
            <a:r>
              <a:rPr lang="en-US" dirty="0">
                <a:effectLst>
                  <a:outerShdw blurRad="38100" dist="38100" dir="2700000" algn="tl">
                    <a:srgbClr val="000000">
                      <a:alpha val="43137"/>
                    </a:srgbClr>
                  </a:outerShdw>
                </a:effectLst>
              </a:rPr>
              <a:t>GPS (Global Positioning System) :</a:t>
            </a:r>
          </a:p>
          <a:p>
            <a:pPr marL="457200" lvl="1" indent="0">
              <a:buClr>
                <a:schemeClr val="tx1"/>
              </a:buClr>
              <a:buSzPct val="100000"/>
              <a:buNone/>
            </a:pPr>
            <a:r>
              <a:rPr lang="en-US" dirty="0">
                <a:effectLst>
                  <a:outerShdw blurRad="38100" dist="38100" dir="2700000" algn="tl">
                    <a:srgbClr val="000000">
                      <a:alpha val="43137"/>
                    </a:srgbClr>
                  </a:outerShdw>
                </a:effectLst>
              </a:rPr>
              <a:t>We used GPS Module for Raspberry Pi, which sends the longitude and latitude of the current position which is redirected to our site, from where our user's relative could get their current location</a:t>
            </a:r>
          </a:p>
          <a:p>
            <a:pPr marL="457200" lvl="1" indent="0">
              <a:buClr>
                <a:schemeClr val="tx1"/>
              </a:buClr>
              <a:buSzPct val="100000"/>
              <a:buNone/>
            </a:pPr>
            <a:endParaRPr lang="en-US" dirty="0">
              <a:effectLst>
                <a:outerShdw blurRad="38100" dist="38100" dir="2700000" algn="tl">
                  <a:srgbClr val="000000">
                    <a:alpha val="43137"/>
                  </a:srgbClr>
                </a:outerShdw>
              </a:effectLst>
            </a:endParaRPr>
          </a:p>
          <a:p>
            <a:pPr marL="457200" lvl="1" indent="0">
              <a:buClr>
                <a:schemeClr val="tx1"/>
              </a:buClr>
              <a:buSzPct val="100000"/>
              <a:buNone/>
            </a:pPr>
            <a:endParaRPr lang="en-US" dirty="0">
              <a:effectLst>
                <a:outerShdw blurRad="38100" dist="38100" dir="2700000" algn="tl">
                  <a:srgbClr val="000000">
                    <a:alpha val="43137"/>
                  </a:srgbClr>
                </a:outerShdw>
              </a:effectLst>
            </a:endParaRPr>
          </a:p>
          <a:p>
            <a:pPr marL="457200" lvl="1" indent="0">
              <a:buClr>
                <a:schemeClr val="tx1"/>
              </a:buClr>
              <a:buSzPct val="100000"/>
              <a:buNone/>
            </a:pPr>
            <a:endParaRPr lang="en-US" dirty="0">
              <a:effectLst>
                <a:outerShdw blurRad="38100" dist="38100" dir="2700000" algn="tl">
                  <a:srgbClr val="000000">
                    <a:alpha val="43137"/>
                  </a:srgbClr>
                </a:outerShdw>
              </a:effectLst>
            </a:endParaRPr>
          </a:p>
          <a:p>
            <a:pPr marL="457200" lvl="1" indent="0">
              <a:buClr>
                <a:schemeClr val="tx1"/>
              </a:buClr>
              <a:buSzPct val="100000"/>
              <a:buNone/>
            </a:pPr>
            <a:endParaRPr lang="en-US" dirty="0">
              <a:effectLst>
                <a:outerShdw blurRad="38100" dist="38100" dir="2700000" algn="tl">
                  <a:srgbClr val="000000">
                    <a:alpha val="43137"/>
                  </a:srgbClr>
                </a:outerShdw>
              </a:effectLst>
            </a:endParaRPr>
          </a:p>
          <a:p>
            <a:pPr marL="457200" lvl="1" indent="0">
              <a:buClr>
                <a:schemeClr val="tx1"/>
              </a:buClr>
              <a:buSzPct val="100000"/>
              <a:buNone/>
            </a:pPr>
            <a:endParaRPr lang="en-US" dirty="0">
              <a:effectLst>
                <a:outerShdw blurRad="38100" dist="38100" dir="2700000" algn="tl">
                  <a:srgbClr val="000000">
                    <a:alpha val="43137"/>
                  </a:srgbClr>
                </a:outerShdw>
              </a:effectLst>
            </a:endParaRPr>
          </a:p>
          <a:p>
            <a:pPr marL="457200" lvl="1" indent="0">
              <a:buClr>
                <a:schemeClr val="tx1"/>
              </a:buClr>
              <a:buSzPct val="100000"/>
              <a:buNone/>
            </a:pPr>
            <a:r>
              <a:rPr lang="en-US" dirty="0">
                <a:effectLst>
                  <a:outerShdw blurRad="38100" dist="38100" dir="2700000" algn="tl">
                    <a:srgbClr val="000000">
                      <a:alpha val="43137"/>
                    </a:srgbClr>
                  </a:outerShdw>
                </a:effectLst>
              </a:rPr>
              <a:t>Unfortunately, our GPS Module got some issues, and we can't present its working, but we have completed the rest of its setup...</a:t>
            </a:r>
          </a:p>
          <a:p>
            <a:pPr marL="457200" lvl="1" indent="0">
              <a:buClr>
                <a:schemeClr val="tx1"/>
              </a:buClr>
              <a:buSzPct val="100000"/>
              <a:buNone/>
            </a:pPr>
            <a:endParaRPr lang="en-US" dirty="0">
              <a:effectLst>
                <a:outerShdw blurRad="38100" dist="38100" dir="2700000" algn="tl">
                  <a:srgbClr val="000000">
                    <a:alpha val="43137"/>
                  </a:srgbClr>
                </a:outerShdw>
              </a:effectLst>
            </a:endParaRPr>
          </a:p>
          <a:p>
            <a:pPr marL="457200" lvl="1" indent="0">
              <a:buClr>
                <a:schemeClr val="tx1"/>
              </a:buClr>
              <a:buSzPct val="100000"/>
              <a:buNone/>
            </a:pPr>
            <a:r>
              <a:rPr lang="en-US" dirty="0">
                <a:effectLst>
                  <a:outerShdw blurRad="38100" dist="38100" dir="2700000" algn="tl">
                    <a:srgbClr val="000000">
                      <a:alpha val="43137"/>
                    </a:srgbClr>
                  </a:outerShdw>
                </a:effectLst>
              </a:rPr>
              <a:t>Later on we could also apply Emergency SOS to it so that current location, with 5 consecutive photos clicked by our CAM, could be sent to our User's emergency contacts...</a:t>
            </a:r>
          </a:p>
        </p:txBody>
      </p:sp>
      <p:pic>
        <p:nvPicPr>
          <p:cNvPr id="7" name="Graphic 6" descr="Map with pin">
            <a:extLst>
              <a:ext uri="{FF2B5EF4-FFF2-40B4-BE49-F238E27FC236}">
                <a16:creationId xmlns:a16="http://schemas.microsoft.com/office/drawing/2014/main" id="{C33C8EEB-CA89-45D6-B60C-68C1FFFBE0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14864" y="1234009"/>
            <a:ext cx="2174545" cy="2174545"/>
          </a:xfrm>
          <a:prstGeom prst="rect">
            <a:avLst/>
          </a:prstGeom>
        </p:spPr>
      </p:pic>
      <p:pic>
        <p:nvPicPr>
          <p:cNvPr id="9" name="Picture 8">
            <a:extLst>
              <a:ext uri="{FF2B5EF4-FFF2-40B4-BE49-F238E27FC236}">
                <a16:creationId xmlns:a16="http://schemas.microsoft.com/office/drawing/2014/main" id="{AA154AC0-CF2F-4818-AA54-0378107C40AE}"/>
              </a:ext>
            </a:extLst>
          </p:cNvPr>
          <p:cNvPicPr>
            <a:picLocks noChangeAspect="1"/>
          </p:cNvPicPr>
          <p:nvPr/>
        </p:nvPicPr>
        <p:blipFill>
          <a:blip r:embed="rId4"/>
          <a:stretch>
            <a:fillRect/>
          </a:stretch>
        </p:blipFill>
        <p:spPr>
          <a:xfrm>
            <a:off x="3951184" y="1756150"/>
            <a:ext cx="2296762" cy="12861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Graphic 10" descr="Marker">
            <a:extLst>
              <a:ext uri="{FF2B5EF4-FFF2-40B4-BE49-F238E27FC236}">
                <a16:creationId xmlns:a16="http://schemas.microsoft.com/office/drawing/2014/main" id="{E28C6B8C-95D0-4B65-9DC4-A6EF194E5D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86217" y="1625247"/>
            <a:ext cx="1539922" cy="1539922"/>
          </a:xfrm>
          <a:prstGeom prst="rect">
            <a:avLst/>
          </a:prstGeom>
        </p:spPr>
      </p:pic>
      <p:pic>
        <p:nvPicPr>
          <p:cNvPr id="13" name="Picture 12">
            <a:extLst>
              <a:ext uri="{FF2B5EF4-FFF2-40B4-BE49-F238E27FC236}">
                <a16:creationId xmlns:a16="http://schemas.microsoft.com/office/drawing/2014/main" id="{1CCE38FE-A03D-439D-8418-13BC20B47FCA}"/>
              </a:ext>
            </a:extLst>
          </p:cNvPr>
          <p:cNvPicPr>
            <a:picLocks noChangeAspect="1"/>
          </p:cNvPicPr>
          <p:nvPr/>
        </p:nvPicPr>
        <p:blipFill rotWithShape="1">
          <a:blip r:embed="rId7"/>
          <a:srcRect t="23310" b="7606"/>
          <a:stretch/>
        </p:blipFill>
        <p:spPr>
          <a:xfrm>
            <a:off x="3714305" y="5109024"/>
            <a:ext cx="2296762" cy="1586700"/>
          </a:xfrm>
          <a:prstGeom prst="rect">
            <a:avLst/>
          </a:prstGeom>
        </p:spPr>
      </p:pic>
      <p:pic>
        <p:nvPicPr>
          <p:cNvPr id="15" name="Picture 14">
            <a:extLst>
              <a:ext uri="{FF2B5EF4-FFF2-40B4-BE49-F238E27FC236}">
                <a16:creationId xmlns:a16="http://schemas.microsoft.com/office/drawing/2014/main" id="{E8401A0D-6D64-4E65-86F7-5F5B5E737763}"/>
              </a:ext>
            </a:extLst>
          </p:cNvPr>
          <p:cNvPicPr>
            <a:picLocks noChangeAspect="1"/>
          </p:cNvPicPr>
          <p:nvPr/>
        </p:nvPicPr>
        <p:blipFill rotWithShape="1">
          <a:blip r:embed="rId8"/>
          <a:srcRect t="19826"/>
          <a:stretch/>
        </p:blipFill>
        <p:spPr>
          <a:xfrm>
            <a:off x="1025533" y="5414690"/>
            <a:ext cx="2543175" cy="1443310"/>
          </a:xfrm>
          <a:prstGeom prst="rect">
            <a:avLst/>
          </a:prstGeom>
        </p:spPr>
      </p:pic>
      <p:pic>
        <p:nvPicPr>
          <p:cNvPr id="16" name="Picture 15">
            <a:extLst>
              <a:ext uri="{FF2B5EF4-FFF2-40B4-BE49-F238E27FC236}">
                <a16:creationId xmlns:a16="http://schemas.microsoft.com/office/drawing/2014/main" id="{0A18E33A-40D3-4DDD-8FE6-FB16DFE67995}"/>
              </a:ext>
            </a:extLst>
          </p:cNvPr>
          <p:cNvPicPr>
            <a:picLocks noChangeAspect="1"/>
          </p:cNvPicPr>
          <p:nvPr/>
        </p:nvPicPr>
        <p:blipFill rotWithShape="1">
          <a:blip r:embed="rId8"/>
          <a:srcRect t="19826"/>
          <a:stretch/>
        </p:blipFill>
        <p:spPr>
          <a:xfrm>
            <a:off x="6220650" y="5449924"/>
            <a:ext cx="2543175" cy="1443310"/>
          </a:xfrm>
          <a:prstGeom prst="rect">
            <a:avLst/>
          </a:prstGeom>
        </p:spPr>
      </p:pic>
    </p:spTree>
    <p:extLst>
      <p:ext uri="{BB962C8B-B14F-4D97-AF65-F5344CB8AC3E}">
        <p14:creationId xmlns:p14="http://schemas.microsoft.com/office/powerpoint/2010/main" val="88164109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C5EA-8CE1-4495-AF0F-AECC64E5777A}"/>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rPr>
              <a:t>Future Plans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7DACDE9-00A3-48A1-A899-1958667932D3}"/>
              </a:ext>
            </a:extLst>
          </p:cNvPr>
          <p:cNvSpPr>
            <a:spLocks noGrp="1"/>
          </p:cNvSpPr>
          <p:nvPr>
            <p:ph idx="1"/>
          </p:nvPr>
        </p:nvSpPr>
        <p:spPr>
          <a:xfrm>
            <a:off x="677334" y="1337481"/>
            <a:ext cx="8596668" cy="4703881"/>
          </a:xfrm>
        </p:spPr>
        <p:txBody>
          <a:bodyPr/>
          <a:lstStyle/>
          <a:p>
            <a:r>
              <a:rPr lang="en-US" dirty="0">
                <a:effectLst>
                  <a:outerShdw blurRad="38100" dist="38100" dir="2700000" algn="tl">
                    <a:srgbClr val="000000">
                      <a:alpha val="43137"/>
                    </a:srgbClr>
                  </a:outerShdw>
                </a:effectLst>
              </a:rPr>
              <a:t>For later development, We will improve our AI for both OCR and OBD.</a:t>
            </a:r>
          </a:p>
          <a:p>
            <a:r>
              <a:rPr lang="en-US" dirty="0">
                <a:effectLst>
                  <a:outerShdw blurRad="38100" dist="38100" dir="2700000" algn="tl">
                    <a:srgbClr val="000000">
                      <a:alpha val="43137"/>
                    </a:srgbClr>
                  </a:outerShdw>
                </a:effectLst>
              </a:rPr>
              <a:t>We would also install a smart virtual assistant (Alexa or Google).</a:t>
            </a:r>
          </a:p>
          <a:p>
            <a:r>
              <a:rPr lang="en-US" dirty="0">
                <a:effectLst>
                  <a:outerShdw blurRad="38100" dist="38100" dir="2700000" algn="tl">
                    <a:srgbClr val="000000">
                      <a:alpha val="43137"/>
                    </a:srgbClr>
                  </a:outerShdw>
                </a:effectLst>
              </a:rPr>
              <a:t>So that our humble user can enjoy his/her time walking down the road listening to songs they like, news they want to search, weather condition/temperature, calling people hands free (avoiding the use of smartphones), </a:t>
            </a:r>
            <a:r>
              <a:rPr lang="en-US" dirty="0" err="1">
                <a:effectLst>
                  <a:outerShdw blurRad="38100" dist="38100" dir="2700000" algn="tl">
                    <a:srgbClr val="000000">
                      <a:alpha val="43137"/>
                    </a:srgbClr>
                  </a:outerShdw>
                </a:effectLst>
              </a:rPr>
              <a:t>etc</a:t>
            </a:r>
            <a:r>
              <a:rPr lang="en-US" dirty="0">
                <a:effectLst>
                  <a:outerShdw blurRad="38100" dist="38100" dir="2700000" algn="tl">
                    <a:srgbClr val="000000">
                      <a:alpha val="43137"/>
                    </a:srgbClr>
                  </a:outerShdw>
                </a:effectLst>
              </a:rPr>
              <a:t> by putting a microphone in it.</a:t>
            </a:r>
          </a:p>
          <a:p>
            <a:r>
              <a:rPr lang="en-US" dirty="0">
                <a:effectLst>
                  <a:outerShdw blurRad="38100" dist="38100" dir="2700000" algn="tl">
                    <a:srgbClr val="000000">
                      <a:alpha val="43137"/>
                    </a:srgbClr>
                  </a:outerShdw>
                </a:effectLst>
              </a:rPr>
              <a:t>We would create a whole UI (User Interface) for the app, by which each user will have their personalized fitness tracker too, along with a handy stick.</a:t>
            </a:r>
          </a:p>
          <a:p>
            <a:endParaRPr lang="en-US" dirty="0">
              <a:effectLst>
                <a:outerShdw blurRad="38100" dist="38100" dir="2700000" algn="tl">
                  <a:srgbClr val="000000">
                    <a:alpha val="43137"/>
                  </a:srgbClr>
                </a:outerShdw>
              </a:effectLst>
            </a:endParaRPr>
          </a:p>
          <a:p>
            <a:pPr marL="0" indent="0">
              <a:buNone/>
            </a:pPr>
            <a:endParaRPr lang="en-US" dirty="0">
              <a:effectLst>
                <a:outerShdw blurRad="38100" dist="38100" dir="2700000" algn="tl">
                  <a:srgbClr val="000000">
                    <a:alpha val="43137"/>
                  </a:srgbClr>
                </a:outerShdw>
              </a:effectLst>
            </a:endParaRPr>
          </a:p>
          <a:p>
            <a:pPr marL="0" indent="0" algn="ctr">
              <a:buNone/>
            </a:pPr>
            <a:r>
              <a:rPr lang="en-IN" sz="7200" b="1" dirty="0">
                <a:ln w="22225">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921353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nodeType="afterEffect">
                                  <p:stCondLst>
                                    <p:cond delay="2000"/>
                                  </p:stCondLst>
                                  <p:iterate type="lt">
                                    <p:tmPct val="10000"/>
                                  </p:iterate>
                                  <p:childTnLst>
                                    <p:set>
                                      <p:cBhvr>
                                        <p:cTn id="6" dur="1" fill="hold">
                                          <p:stCondLst>
                                            <p:cond delay="0"/>
                                          </p:stCondLst>
                                        </p:cTn>
                                        <p:tgtEl>
                                          <p:spTgt spid="3">
                                            <p:txEl>
                                              <p:pRg st="6" end="6"/>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6" end="6"/>
                                            </p:txEl>
                                          </p:spTgt>
                                        </p:tgtEl>
                                        <p:attrNameLst>
                                          <p:attrName>ppt_w</p:attrName>
                                        </p:attrNameLst>
                                      </p:cBhvr>
                                    </p:anim>
                                    <p:anim by="(#ppt_w*0.50)" calcmode="lin" valueType="num">
                                      <p:cBhvr>
                                        <p:cTn id="8" dur="500" decel="50000" autoRev="1" fill="hold">
                                          <p:stCondLst>
                                            <p:cond delay="0"/>
                                          </p:stCondLst>
                                        </p:cTn>
                                        <p:tgtEl>
                                          <p:spTgt spid="3">
                                            <p:txEl>
                                              <p:pRg st="6" end="6"/>
                                            </p:txEl>
                                          </p:spTgt>
                                        </p:tgtEl>
                                        <p:attrNameLst>
                                          <p:attrName>ppt_x</p:attrName>
                                        </p:attrNameLst>
                                      </p:cBhvr>
                                    </p:anim>
                                    <p:anim from="(-#ppt_h/2)" to="(#ppt_y)" calcmode="lin" valueType="num">
                                      <p:cBhvr>
                                        <p:cTn id="9" dur="1000" fill="hold">
                                          <p:stCondLst>
                                            <p:cond delay="0"/>
                                          </p:stCondLst>
                                        </p:cTn>
                                        <p:tgtEl>
                                          <p:spTgt spid="3">
                                            <p:txEl>
                                              <p:pRg st="6" end="6"/>
                                            </p:txEl>
                                          </p:spTgt>
                                        </p:tgtEl>
                                        <p:attrNameLst>
                                          <p:attrName>ppt_y</p:attrName>
                                        </p:attrNameLst>
                                      </p:cBhvr>
                                    </p:anim>
                                    <p:animRot by="21600000">
                                      <p:cBhvr>
                                        <p:cTn id="10" dur="1000" fill="hold">
                                          <p:stCondLst>
                                            <p:cond delay="0"/>
                                          </p:stCondLst>
                                        </p:cTn>
                                        <p:tgtEl>
                                          <p:spTgt spid="3">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F34029-2EBA-461B-94DA-74D7D8ED0B49}"/>
              </a:ext>
            </a:extLst>
          </p:cNvPr>
          <p:cNvSpPr txBox="1"/>
          <p:nvPr/>
        </p:nvSpPr>
        <p:spPr>
          <a:xfrm>
            <a:off x="1020534" y="1840468"/>
            <a:ext cx="6612341" cy="3785652"/>
          </a:xfrm>
          <a:prstGeom prst="rect">
            <a:avLst/>
          </a:prstGeom>
          <a:noFill/>
        </p:spPr>
        <p:txBody>
          <a:bodyPr wrap="square" rtlCol="0">
            <a:spAutoFit/>
          </a:bodyPr>
          <a:lstStyle/>
          <a:p>
            <a:pPr algn="ctr"/>
            <a:r>
              <a:rPr lang="en-US" sz="3600" b="1" u="sng" dirty="0">
                <a:effectLst>
                  <a:outerShdw blurRad="38100" dist="38100" dir="2700000" algn="tl">
                    <a:srgbClr val="000000">
                      <a:alpha val="43137"/>
                    </a:srgbClr>
                  </a:outerShdw>
                </a:effectLst>
              </a:rPr>
              <a:t>Team Members</a:t>
            </a:r>
          </a:p>
          <a:p>
            <a:pPr algn="ctr"/>
            <a:endParaRPr lang="en-US" sz="3600" b="1" dirty="0">
              <a:effectLst>
                <a:outerShdw blurRad="38100" dist="38100" dir="2700000" algn="tl">
                  <a:srgbClr val="000000">
                    <a:alpha val="43137"/>
                  </a:srgbClr>
                </a:outerShdw>
              </a:effectLst>
            </a:endParaRPr>
          </a:p>
          <a:p>
            <a:pPr algn="ctr"/>
            <a:r>
              <a:rPr lang="en-US" sz="2800" dirty="0" err="1">
                <a:effectLst>
                  <a:outerShdw blurRad="38100" dist="38100" dir="2700000" algn="tl">
                    <a:srgbClr val="000000">
                      <a:alpha val="43137"/>
                    </a:srgbClr>
                  </a:outerShdw>
                </a:effectLst>
              </a:rPr>
              <a:t>Shrishti</a:t>
            </a:r>
            <a:r>
              <a:rPr lang="en-US" sz="2800" dirty="0">
                <a:effectLst>
                  <a:outerShdw blurRad="38100" dist="38100" dir="2700000" algn="tl">
                    <a:srgbClr val="000000">
                      <a:alpha val="43137"/>
                    </a:srgbClr>
                  </a:outerShdw>
                </a:effectLst>
              </a:rPr>
              <a:t> Prakash (Team Leader)(CCV)</a:t>
            </a:r>
          </a:p>
          <a:p>
            <a:pPr algn="ctr"/>
            <a:r>
              <a:rPr lang="en-US" sz="2800" dirty="0">
                <a:effectLst>
                  <a:outerShdw blurRad="38100" dist="38100" dir="2700000" algn="tl">
                    <a:srgbClr val="000000">
                      <a:alpha val="43137"/>
                    </a:srgbClr>
                  </a:outerShdw>
                </a:effectLst>
              </a:rPr>
              <a:t>Uday Gupta (AIML)</a:t>
            </a:r>
          </a:p>
          <a:p>
            <a:pPr algn="ctr"/>
            <a:r>
              <a:rPr lang="en-US" sz="2800" dirty="0" err="1">
                <a:effectLst>
                  <a:outerShdw blurRad="38100" dist="38100" dir="2700000" algn="tl">
                    <a:srgbClr val="000000">
                      <a:alpha val="43137"/>
                    </a:srgbClr>
                  </a:outerShdw>
                </a:effectLst>
              </a:rPr>
              <a:t>Maulik</a:t>
            </a:r>
            <a:r>
              <a:rPr lang="en-US" sz="2800" dirty="0">
                <a:effectLst>
                  <a:outerShdw blurRad="38100" dist="38100" dir="2700000" algn="tl">
                    <a:srgbClr val="000000">
                      <a:alpha val="43137"/>
                    </a:srgbClr>
                  </a:outerShdw>
                </a:effectLst>
              </a:rPr>
              <a:t> Pandey (CCV)</a:t>
            </a:r>
          </a:p>
          <a:p>
            <a:pPr algn="ctr"/>
            <a:r>
              <a:rPr lang="en-US" sz="2800" dirty="0" err="1">
                <a:effectLst>
                  <a:outerShdw blurRad="38100" dist="38100" dir="2700000" algn="tl">
                    <a:srgbClr val="000000">
                      <a:alpha val="43137"/>
                    </a:srgbClr>
                  </a:outerShdw>
                </a:effectLst>
              </a:rPr>
              <a:t>Shobhit</a:t>
            </a:r>
            <a:r>
              <a:rPr lang="en-US" sz="2800" dirty="0">
                <a:effectLst>
                  <a:outerShdw blurRad="38100" dist="38100" dir="2700000" algn="tl">
                    <a:srgbClr val="000000">
                      <a:alpha val="43137"/>
                    </a:srgbClr>
                  </a:outerShdw>
                </a:effectLst>
              </a:rPr>
              <a:t> Upadhyay (DA)</a:t>
            </a:r>
          </a:p>
          <a:p>
            <a:pPr algn="ctr"/>
            <a:r>
              <a:rPr lang="en-US" sz="2800" dirty="0" err="1">
                <a:effectLst>
                  <a:outerShdw blurRad="38100" dist="38100" dir="2700000" algn="tl">
                    <a:srgbClr val="000000">
                      <a:alpha val="43137"/>
                    </a:srgbClr>
                  </a:outerShdw>
                </a:effectLst>
              </a:rPr>
              <a:t>Neelesh</a:t>
            </a:r>
            <a:r>
              <a:rPr lang="en-US" sz="2800" dirty="0">
                <a:effectLst>
                  <a:outerShdw blurRad="38100" dist="38100" dir="2700000" algn="tl">
                    <a:srgbClr val="000000">
                      <a:alpha val="43137"/>
                    </a:srgbClr>
                  </a:outerShdw>
                </a:effectLst>
              </a:rPr>
              <a:t> Srivastava (AIML)</a:t>
            </a:r>
          </a:p>
          <a:p>
            <a:pPr algn="ctr"/>
            <a:r>
              <a:rPr lang="en-IN" sz="2800" dirty="0">
                <a:effectLst>
                  <a:outerShdw blurRad="38100" dist="38100" dir="2700000" algn="tl">
                    <a:srgbClr val="000000">
                      <a:alpha val="43137"/>
                    </a:srgbClr>
                  </a:outerShdw>
                </a:effectLst>
              </a:rPr>
              <a:t>Sujal Kulshrestha (AIML)</a:t>
            </a:r>
          </a:p>
        </p:txBody>
      </p:sp>
      <p:sp>
        <p:nvSpPr>
          <p:cNvPr id="8" name="TextBox 7">
            <a:extLst>
              <a:ext uri="{FF2B5EF4-FFF2-40B4-BE49-F238E27FC236}">
                <a16:creationId xmlns:a16="http://schemas.microsoft.com/office/drawing/2014/main" id="{C60544F4-96C4-400F-992A-7493A1D9C580}"/>
              </a:ext>
            </a:extLst>
          </p:cNvPr>
          <p:cNvSpPr txBox="1"/>
          <p:nvPr/>
        </p:nvSpPr>
        <p:spPr>
          <a:xfrm>
            <a:off x="1020534" y="2967335"/>
            <a:ext cx="6957354" cy="1754326"/>
          </a:xfrm>
          <a:prstGeom prst="rect">
            <a:avLst/>
          </a:prstGeom>
          <a:noFill/>
        </p:spPr>
        <p:txBody>
          <a:bodyPr wrap="none" rtlCol="0">
            <a:spAutoFit/>
          </a:bodyPr>
          <a:lstStyle/>
          <a:p>
            <a:r>
              <a:rPr lang="en-IN" sz="5400" dirty="0">
                <a:effectLst>
                  <a:outerShdw blurRad="38100" dist="38100" dir="2700000" algn="tl">
                    <a:srgbClr val="000000">
                      <a:alpha val="43137"/>
                    </a:srgbClr>
                  </a:outerShdw>
                </a:effectLst>
              </a:rPr>
              <a:t>Thanks for watching…</a:t>
            </a:r>
          </a:p>
          <a:p>
            <a:endParaRPr lang="en-IN"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29883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6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8" dur="16000" fill="hold"/>
                                        <p:tgtEl>
                                          <p:spTgt spid="6">
                                            <p:txEl>
                                              <p:pRg st="0" end="0"/>
                                            </p:txEl>
                                          </p:spTgt>
                                        </p:tgtEl>
                                        <p:attrNameLst>
                                          <p:attrName>ppt_y</p:attrName>
                                        </p:attrNameLst>
                                      </p:cBhvr>
                                      <p:tavLst>
                                        <p:tav tm="0">
                                          <p:val>
                                            <p:strVal val="#ppt_y+1"/>
                                          </p:val>
                                        </p:tav>
                                        <p:tav tm="100000">
                                          <p:val>
                                            <p:strVal val="#ppt_y-1"/>
                                          </p:val>
                                        </p:tav>
                                      </p:tavLst>
                                    </p:anim>
                                  </p:childTnLst>
                                </p:cTn>
                              </p:par>
                              <p:par>
                                <p:cTn id="9" presetID="28"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p:cTn id="11" dur="16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2" dur="16000" fill="hold"/>
                                        <p:tgtEl>
                                          <p:spTgt spid="6">
                                            <p:txEl>
                                              <p:pRg st="2" end="2"/>
                                            </p:txEl>
                                          </p:spTgt>
                                        </p:tgtEl>
                                        <p:attrNameLst>
                                          <p:attrName>ppt_y</p:attrName>
                                        </p:attrNameLst>
                                      </p:cBhvr>
                                      <p:tavLst>
                                        <p:tav tm="0">
                                          <p:val>
                                            <p:strVal val="#ppt_y+1"/>
                                          </p:val>
                                        </p:tav>
                                        <p:tav tm="100000">
                                          <p:val>
                                            <p:strVal val="#ppt_y-1"/>
                                          </p:val>
                                        </p:tav>
                                      </p:tavLst>
                                    </p:anim>
                                  </p:childTnLst>
                                </p:cTn>
                              </p:par>
                              <p:par>
                                <p:cTn id="13" presetID="28"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p:cTn id="15" dur="16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6" dur="16000" fill="hold"/>
                                        <p:tgtEl>
                                          <p:spTgt spid="6">
                                            <p:txEl>
                                              <p:pRg st="3" end="3"/>
                                            </p:txEl>
                                          </p:spTgt>
                                        </p:tgtEl>
                                        <p:attrNameLst>
                                          <p:attrName>ppt_y</p:attrName>
                                        </p:attrNameLst>
                                      </p:cBhvr>
                                      <p:tavLst>
                                        <p:tav tm="0">
                                          <p:val>
                                            <p:strVal val="#ppt_y+1"/>
                                          </p:val>
                                        </p:tav>
                                        <p:tav tm="100000">
                                          <p:val>
                                            <p:strVal val="#ppt_y-1"/>
                                          </p:val>
                                        </p:tav>
                                      </p:tavLst>
                                    </p:anim>
                                  </p:childTnLst>
                                </p:cTn>
                              </p:par>
                              <p:par>
                                <p:cTn id="17" presetID="28"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p:cTn id="19" dur="16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0" dur="16000" fill="hold"/>
                                        <p:tgtEl>
                                          <p:spTgt spid="6">
                                            <p:txEl>
                                              <p:pRg st="4" end="4"/>
                                            </p:txEl>
                                          </p:spTgt>
                                        </p:tgtEl>
                                        <p:attrNameLst>
                                          <p:attrName>ppt_y</p:attrName>
                                        </p:attrNameLst>
                                      </p:cBhvr>
                                      <p:tavLst>
                                        <p:tav tm="0">
                                          <p:val>
                                            <p:strVal val="#ppt_y+1"/>
                                          </p:val>
                                        </p:tav>
                                        <p:tav tm="100000">
                                          <p:val>
                                            <p:strVal val="#ppt_y-1"/>
                                          </p:val>
                                        </p:tav>
                                      </p:tavLst>
                                    </p:anim>
                                  </p:childTnLst>
                                </p:cTn>
                              </p:par>
                              <p:par>
                                <p:cTn id="21" presetID="28"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p:cTn id="23" dur="16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4" dur="16000" fill="hold"/>
                                        <p:tgtEl>
                                          <p:spTgt spid="6">
                                            <p:txEl>
                                              <p:pRg st="5" end="5"/>
                                            </p:txEl>
                                          </p:spTgt>
                                        </p:tgtEl>
                                        <p:attrNameLst>
                                          <p:attrName>ppt_y</p:attrName>
                                        </p:attrNameLst>
                                      </p:cBhvr>
                                      <p:tavLst>
                                        <p:tav tm="0">
                                          <p:val>
                                            <p:strVal val="#ppt_y+1"/>
                                          </p:val>
                                        </p:tav>
                                        <p:tav tm="100000">
                                          <p:val>
                                            <p:strVal val="#ppt_y-1"/>
                                          </p:val>
                                        </p:tav>
                                      </p:tavLst>
                                    </p:anim>
                                  </p:childTnLst>
                                </p:cTn>
                              </p:par>
                              <p:par>
                                <p:cTn id="25" presetID="28"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p:cTn id="27" dur="16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8" dur="16000" fill="hold"/>
                                        <p:tgtEl>
                                          <p:spTgt spid="6">
                                            <p:txEl>
                                              <p:pRg st="6" end="6"/>
                                            </p:txEl>
                                          </p:spTgt>
                                        </p:tgtEl>
                                        <p:attrNameLst>
                                          <p:attrName>ppt_y</p:attrName>
                                        </p:attrNameLst>
                                      </p:cBhvr>
                                      <p:tavLst>
                                        <p:tav tm="0">
                                          <p:val>
                                            <p:strVal val="#ppt_y+1"/>
                                          </p:val>
                                        </p:tav>
                                        <p:tav tm="100000">
                                          <p:val>
                                            <p:strVal val="#ppt_y-1"/>
                                          </p:val>
                                        </p:tav>
                                      </p:tavLst>
                                    </p:anim>
                                  </p:childTnLst>
                                </p:cTn>
                              </p:par>
                              <p:par>
                                <p:cTn id="29" presetID="28"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 calcmode="lin" valueType="num">
                                      <p:cBhvr>
                                        <p:cTn id="31" dur="16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2" dur="16000" fill="hold"/>
                                        <p:tgtEl>
                                          <p:spTgt spid="6">
                                            <p:txEl>
                                              <p:pRg st="7" end="7"/>
                                            </p:txEl>
                                          </p:spTgt>
                                        </p:tgtEl>
                                        <p:attrNameLst>
                                          <p:attrName>ppt_y</p:attrName>
                                        </p:attrNameLst>
                                      </p:cBhvr>
                                      <p:tavLst>
                                        <p:tav tm="0">
                                          <p:val>
                                            <p:strVal val="#ppt_y+1"/>
                                          </p:val>
                                        </p:tav>
                                        <p:tav tm="100000">
                                          <p:val>
                                            <p:strVal val="#ppt_y-1"/>
                                          </p:val>
                                        </p:tav>
                                      </p:tavLst>
                                    </p:anim>
                                  </p:childTnLst>
                                </p:cTn>
                              </p:par>
                            </p:childTnLst>
                          </p:cTn>
                        </p:par>
                        <p:par>
                          <p:cTn id="33" fill="hold">
                            <p:stCondLst>
                              <p:cond delay="16000"/>
                            </p:stCondLst>
                            <p:childTnLst>
                              <p:par>
                                <p:cTn id="34" presetID="10" presetClass="entr" presetSubtype="0" fill="hold" nodeType="afterEffect">
                                  <p:stCondLst>
                                    <p:cond delay="50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3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136</TotalTime>
  <Words>664</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Trebuchet MS</vt:lpstr>
      <vt:lpstr>Wingdings</vt:lpstr>
      <vt:lpstr>Wingdings 3</vt:lpstr>
      <vt:lpstr>Facet</vt:lpstr>
      <vt:lpstr>Team Name Zenith-V</vt:lpstr>
      <vt:lpstr>Team Name Zenith-V</vt:lpstr>
      <vt:lpstr>Idea / Approach Details</vt:lpstr>
      <vt:lpstr>Use Cases &amp; Show Stoppers</vt:lpstr>
      <vt:lpstr>PowerPoint Presentation</vt:lpstr>
      <vt:lpstr>PowerPoint Presentation</vt:lpstr>
      <vt:lpstr>Future Plans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Zenith-V</dc:title>
  <dc:creator>Lovely Kulshrestha</dc:creator>
  <cp:lastModifiedBy>Lovely Kulshrestha</cp:lastModifiedBy>
  <cp:revision>6</cp:revision>
  <dcterms:created xsi:type="dcterms:W3CDTF">2022-03-04T18:12:10Z</dcterms:created>
  <dcterms:modified xsi:type="dcterms:W3CDTF">2022-03-05T06:37:17Z</dcterms:modified>
</cp:coreProperties>
</file>