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7FC05-8EB5-4F62-8284-CE039F106C26}" v="16" dt="2024-06-06T10:08:43.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09" d="100"/>
          <a:sy n="109" d="100"/>
        </p:scale>
        <p:origin x="706" y="101"/>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esh Chauhan" userId="0387b6f3d3e0cb9c" providerId="LiveId" clId="{7D07FC05-8EB5-4F62-8284-CE039F106C26}"/>
    <pc:docChg chg="custSel modSld">
      <pc:chgData name="Bhavesh Chauhan" userId="0387b6f3d3e0cb9c" providerId="LiveId" clId="{7D07FC05-8EB5-4F62-8284-CE039F106C26}" dt="2024-06-06T10:43:42.452" v="190" actId="1035"/>
      <pc:docMkLst>
        <pc:docMk/>
      </pc:docMkLst>
      <pc:sldChg chg="modSp mod">
        <pc:chgData name="Bhavesh Chauhan" userId="0387b6f3d3e0cb9c" providerId="LiveId" clId="{7D07FC05-8EB5-4F62-8284-CE039F106C26}" dt="2024-06-06T10:06:26.042" v="186" actId="5793"/>
        <pc:sldMkLst>
          <pc:docMk/>
          <pc:sldMk cId="3709190096" sldId="349"/>
        </pc:sldMkLst>
        <pc:spChg chg="mod">
          <ac:chgData name="Bhavesh Chauhan" userId="0387b6f3d3e0cb9c" providerId="LiveId" clId="{7D07FC05-8EB5-4F62-8284-CE039F106C26}" dt="2024-06-06T10:06:26.042" v="186" actId="5793"/>
          <ac:spMkLst>
            <pc:docMk/>
            <pc:sldMk cId="3709190096" sldId="349"/>
            <ac:spMk id="3" creationId="{AE76DA37-EEF4-E854-985B-BBFC06857B90}"/>
          </ac:spMkLst>
        </pc:spChg>
      </pc:sldChg>
      <pc:sldChg chg="modSp mod">
        <pc:chgData name="Bhavesh Chauhan" userId="0387b6f3d3e0cb9c" providerId="LiveId" clId="{7D07FC05-8EB5-4F62-8284-CE039F106C26}" dt="2024-06-06T10:43:42.452" v="190" actId="1035"/>
        <pc:sldMkLst>
          <pc:docMk/>
          <pc:sldMk cId="3401695990" sldId="370"/>
        </pc:sldMkLst>
        <pc:spChg chg="mod">
          <ac:chgData name="Bhavesh Chauhan" userId="0387b6f3d3e0cb9c" providerId="LiveId" clId="{7D07FC05-8EB5-4F62-8284-CE039F106C26}" dt="2024-06-06T10:43:42.452" v="190" actId="1035"/>
          <ac:spMkLst>
            <pc:docMk/>
            <pc:sldMk cId="3401695990" sldId="370"/>
            <ac:spMk id="3" creationId="{1012076F-01BD-53DE-CB41-EA080DC5518C}"/>
          </ac:spMkLst>
        </pc:spChg>
      </pc:sldChg>
      <pc:sldChg chg="addSp delSp modSp mod">
        <pc:chgData name="Bhavesh Chauhan" userId="0387b6f3d3e0cb9c" providerId="LiveId" clId="{7D07FC05-8EB5-4F62-8284-CE039F106C26}" dt="2024-06-06T09:28:10.490" v="118" actId="1076"/>
        <pc:sldMkLst>
          <pc:docMk/>
          <pc:sldMk cId="167368147" sldId="373"/>
        </pc:sldMkLst>
        <pc:spChg chg="add del mod">
          <ac:chgData name="Bhavesh Chauhan" userId="0387b6f3d3e0cb9c" providerId="LiveId" clId="{7D07FC05-8EB5-4F62-8284-CE039F106C26}" dt="2024-06-06T09:22:26.744" v="4"/>
          <ac:spMkLst>
            <pc:docMk/>
            <pc:sldMk cId="167368147" sldId="373"/>
            <ac:spMk id="2" creationId="{9C595804-D0E6-285E-61D8-D0832652B8B3}"/>
          </ac:spMkLst>
        </pc:spChg>
        <pc:spChg chg="add">
          <ac:chgData name="Bhavesh Chauhan" userId="0387b6f3d3e0cb9c" providerId="LiveId" clId="{7D07FC05-8EB5-4F62-8284-CE039F106C26}" dt="2024-06-06T09:22:09.189" v="1"/>
          <ac:spMkLst>
            <pc:docMk/>
            <pc:sldMk cId="167368147" sldId="373"/>
            <ac:spMk id="4" creationId="{4B5572B3-092C-A609-FA1D-7919CB68FD87}"/>
          </ac:spMkLst>
        </pc:spChg>
        <pc:spChg chg="add">
          <ac:chgData name="Bhavesh Chauhan" userId="0387b6f3d3e0cb9c" providerId="LiveId" clId="{7D07FC05-8EB5-4F62-8284-CE039F106C26}" dt="2024-06-06T09:22:12.485" v="2"/>
          <ac:spMkLst>
            <pc:docMk/>
            <pc:sldMk cId="167368147" sldId="373"/>
            <ac:spMk id="5" creationId="{60935B47-16E0-7E0A-C92E-3B838A822E9D}"/>
          </ac:spMkLst>
        </pc:spChg>
        <pc:spChg chg="add mod">
          <ac:chgData name="Bhavesh Chauhan" userId="0387b6f3d3e0cb9c" providerId="LiveId" clId="{7D07FC05-8EB5-4F62-8284-CE039F106C26}" dt="2024-06-06T09:28:10.490" v="118" actId="1076"/>
          <ac:spMkLst>
            <pc:docMk/>
            <pc:sldMk cId="167368147" sldId="373"/>
            <ac:spMk id="6" creationId="{45880E7C-B818-26A8-9A8D-EA3D140EB3A4}"/>
          </ac:spMkLst>
        </pc:spChg>
      </pc:sldChg>
      <pc:sldChg chg="addSp modSp mod">
        <pc:chgData name="Bhavesh Chauhan" userId="0387b6f3d3e0cb9c" providerId="LiveId" clId="{7D07FC05-8EB5-4F62-8284-CE039F106C26}" dt="2024-06-06T09:27:53.745" v="117" actId="123"/>
        <pc:sldMkLst>
          <pc:docMk/>
          <pc:sldMk cId="2761987883" sldId="374"/>
        </pc:sldMkLst>
        <pc:spChg chg="add mod">
          <ac:chgData name="Bhavesh Chauhan" userId="0387b6f3d3e0cb9c" providerId="LiveId" clId="{7D07FC05-8EB5-4F62-8284-CE039F106C26}" dt="2024-06-06T09:27:53.745" v="117" actId="123"/>
          <ac:spMkLst>
            <pc:docMk/>
            <pc:sldMk cId="2761987883" sldId="374"/>
            <ac:spMk id="3" creationId="{A93FF9C1-BD33-ECB6-2FDB-F6A97C6ACE75}"/>
          </ac:spMkLst>
        </pc:spChg>
        <pc:spChg chg="add">
          <ac:chgData name="Bhavesh Chauhan" userId="0387b6f3d3e0cb9c" providerId="LiveId" clId="{7D07FC05-8EB5-4F62-8284-CE039F106C26}" dt="2024-06-06T09:25:50.628" v="10"/>
          <ac:spMkLst>
            <pc:docMk/>
            <pc:sldMk cId="2761987883" sldId="374"/>
            <ac:spMk id="4" creationId="{A7206269-34AF-B950-8069-3C234D65D606}"/>
          </ac:spMkLst>
        </pc:spChg>
      </pc:sldChg>
      <pc:sldChg chg="addSp modSp mod">
        <pc:chgData name="Bhavesh Chauhan" userId="0387b6f3d3e0cb9c" providerId="LiveId" clId="{7D07FC05-8EB5-4F62-8284-CE039F106C26}" dt="2024-06-06T09:51:04.190" v="145" actId="255"/>
        <pc:sldMkLst>
          <pc:docMk/>
          <pc:sldMk cId="1979684172" sldId="375"/>
        </pc:sldMkLst>
        <pc:spChg chg="add mod">
          <ac:chgData name="Bhavesh Chauhan" userId="0387b6f3d3e0cb9c" providerId="LiveId" clId="{7D07FC05-8EB5-4F62-8284-CE039F106C26}" dt="2024-06-06T09:51:04.190" v="145" actId="255"/>
          <ac:spMkLst>
            <pc:docMk/>
            <pc:sldMk cId="1979684172" sldId="375"/>
            <ac:spMk id="3" creationId="{95BF28E7-FDA3-8D5A-A749-E4100E43C063}"/>
          </ac:spMkLst>
        </pc:spChg>
      </pc:sldChg>
      <pc:sldChg chg="addSp modSp mod">
        <pc:chgData name="Bhavesh Chauhan" userId="0387b6f3d3e0cb9c" providerId="LiveId" clId="{7D07FC05-8EB5-4F62-8284-CE039F106C26}" dt="2024-06-06T09:56:30.451" v="149" actId="255"/>
        <pc:sldMkLst>
          <pc:docMk/>
          <pc:sldMk cId="2174784547" sldId="376"/>
        </pc:sldMkLst>
        <pc:spChg chg="add mod">
          <ac:chgData name="Bhavesh Chauhan" userId="0387b6f3d3e0cb9c" providerId="LiveId" clId="{7D07FC05-8EB5-4F62-8284-CE039F106C26}" dt="2024-06-06T09:56:30.451" v="149" actId="255"/>
          <ac:spMkLst>
            <pc:docMk/>
            <pc:sldMk cId="2174784547" sldId="376"/>
            <ac:spMk id="3" creationId="{2CA27F65-3E40-D2EC-8901-D0779433C8FF}"/>
          </ac:spMkLst>
        </pc:spChg>
      </pc:sldChg>
      <pc:sldChg chg="addSp modSp mod">
        <pc:chgData name="Bhavesh Chauhan" userId="0387b6f3d3e0cb9c" providerId="LiveId" clId="{7D07FC05-8EB5-4F62-8284-CE039F106C26}" dt="2024-06-06T10:03:12.212" v="174" actId="2711"/>
        <pc:sldMkLst>
          <pc:docMk/>
          <pc:sldMk cId="705114264" sldId="377"/>
        </pc:sldMkLst>
        <pc:spChg chg="add mod">
          <ac:chgData name="Bhavesh Chauhan" userId="0387b6f3d3e0cb9c" providerId="LiveId" clId="{7D07FC05-8EB5-4F62-8284-CE039F106C26}" dt="2024-06-06T10:03:12.212" v="174" actId="2711"/>
          <ac:spMkLst>
            <pc:docMk/>
            <pc:sldMk cId="705114264" sldId="377"/>
            <ac:spMk id="3" creationId="{11575F74-9124-C33B-D4D9-6E847017802A}"/>
          </ac:spMkLst>
        </pc:spChg>
      </pc:sldChg>
      <pc:sldChg chg="addSp delSp modSp mod delAnim">
        <pc:chgData name="Bhavesh Chauhan" userId="0387b6f3d3e0cb9c" providerId="LiveId" clId="{7D07FC05-8EB5-4F62-8284-CE039F106C26}" dt="2024-06-06T10:08:56.684" v="189" actId="1076"/>
        <pc:sldMkLst>
          <pc:docMk/>
          <pc:sldMk cId="312414391" sldId="378"/>
        </pc:sldMkLst>
        <pc:picChg chg="del">
          <ac:chgData name="Bhavesh Chauhan" userId="0387b6f3d3e0cb9c" providerId="LiveId" clId="{7D07FC05-8EB5-4F62-8284-CE039F106C26}" dt="2024-06-06T10:03:45.019" v="175" actId="21"/>
          <ac:picMkLst>
            <pc:docMk/>
            <pc:sldMk cId="312414391" sldId="378"/>
            <ac:picMk id="2" creationId="{E349563B-B43C-CCAE-CB75-01877219252D}"/>
          </ac:picMkLst>
        </pc:picChg>
        <pc:picChg chg="add mod">
          <ac:chgData name="Bhavesh Chauhan" userId="0387b6f3d3e0cb9c" providerId="LiveId" clId="{7D07FC05-8EB5-4F62-8284-CE039F106C26}" dt="2024-06-06T10:08:56.684" v="189" actId="1076"/>
          <ac:picMkLst>
            <pc:docMk/>
            <pc:sldMk cId="312414391" sldId="378"/>
            <ac:picMk id="4" creationId="{FFF24098-7588-2894-C92D-9C1A563A91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06-06-2024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jupyter.org/" TargetMode="External"/><Relationship Id="rId4" Type="http://schemas.openxmlformats.org/officeDocument/2006/relationships/hyperlink" Target="https://chatgpt.com/c/85806e1b-74fd-43f5-bb89-6daf4e6a9f3c"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0579"/>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dirty="0"/>
              <a:t>REAL TIME TRAFFIC PREDICTION</a:t>
            </a:r>
            <a:endParaRPr lang="en-US" dirty="0"/>
          </a:p>
          <a:p>
            <a:endParaRPr lang="en-US" sz="1400" dirty="0"/>
          </a:p>
          <a:p>
            <a:r>
              <a:rPr lang="en-US" sz="1400" dirty="0"/>
              <a:t>Team Members:   				Guide: Jay Rathod</a:t>
            </a:r>
          </a:p>
          <a:p>
            <a:r>
              <a:rPr lang="en-US" dirty="0" err="1"/>
              <a:t>Sujal</a:t>
            </a:r>
            <a:r>
              <a:rPr lang="en-US" dirty="0"/>
              <a:t> </a:t>
            </a:r>
            <a:r>
              <a:rPr lang="en-US" dirty="0" err="1"/>
              <a:t>Padiya</a:t>
            </a:r>
            <a:r>
              <a:rPr lang="en-US" dirty="0"/>
              <a:t>(21IT471)</a:t>
            </a:r>
          </a:p>
          <a:p>
            <a:r>
              <a:rPr lang="en-US" dirty="0"/>
              <a:t>Het Vaishnav(21IT448)</a:t>
            </a:r>
          </a:p>
          <a:p>
            <a:r>
              <a:rPr lang="en-US" dirty="0"/>
              <a:t>Chauhan Bhavesh(21IT451)</a:t>
            </a:r>
          </a:p>
          <a:p>
            <a:pPr algn="ctr"/>
            <a:endParaRPr lang="en-US" sz="1400" dirty="0"/>
          </a:p>
          <a:p>
            <a:pPr algn="ctr"/>
            <a:endParaRPr lang="en-US" dirty="0"/>
          </a:p>
          <a:p>
            <a:pPr algn="ctr"/>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A27F65-3E40-D2EC-8901-D0779433C8FF}"/>
              </a:ext>
            </a:extLst>
          </p:cNvPr>
          <p:cNvSpPr txBox="1"/>
          <p:nvPr/>
        </p:nvSpPr>
        <p:spPr>
          <a:xfrm>
            <a:off x="464234" y="1301262"/>
            <a:ext cx="7026812"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In conclusion, the project successfully demonstrated the effectiveness of linear regression in predicting real-time traffic flow. The accurate predictions obtained hold significant potential for improving traffic management, reducing congestion, and enhancing safety on the roads. While challenges and limitations were encountered, the project's findings provide valuable insights for future research and practical applications in urban planning and transportation management.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575F74-9124-C33B-D4D9-6E847017802A}"/>
              </a:ext>
            </a:extLst>
          </p:cNvPr>
          <p:cNvSpPr txBox="1"/>
          <p:nvPr/>
        </p:nvSpPr>
        <p:spPr>
          <a:xfrm>
            <a:off x="478302" y="1097280"/>
            <a:ext cx="7265963" cy="276998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1. Integration with Advanced Machine Learning Techniques:</a:t>
            </a:r>
            <a:r>
              <a:rPr lang="en-US" dirty="0">
                <a:latin typeface="Times New Roman" panose="02020603050405020304" pitchFamily="18" charset="0"/>
                <a:cs typeface="Times New Roman" panose="02020603050405020304" pitchFamily="18" charset="0"/>
              </a:rPr>
              <a:t> Explore the use of advanced machine learning techniques beyond linear regression, such as decision trees, random forests, or deep learning models like LSTM (Long Short-Term Memory) networks, to improve prediction accuracy and account for nonlinear relationships in traffic data.</a:t>
            </a:r>
          </a:p>
          <a:p>
            <a:pPr algn="just"/>
            <a:endParaRPr lang="en-US"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Integration with Real-Time Traffic Data Sources: </a:t>
            </a:r>
            <a:r>
              <a:rPr lang="en-US" dirty="0">
                <a:latin typeface="Times New Roman" panose="02020603050405020304" pitchFamily="18" charset="0"/>
                <a:cs typeface="Times New Roman" panose="02020603050405020304" pitchFamily="18" charset="0"/>
              </a:rPr>
              <a:t>Enhance the predictive model by integrating real-time traffic data from sources like GPS-enabled vehicles, traffic cameras, and IoT sensors, allowing for more accurate and timely predictions of traffic flow patterns.</a:t>
            </a:r>
          </a:p>
          <a:p>
            <a:pPr algn="just"/>
            <a:endParaRPr lang="en-US"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3. Deployment of Interactive Visualization Tools: </a:t>
            </a:r>
            <a:r>
              <a:rPr lang="en-US" dirty="0">
                <a:latin typeface="Times New Roman" panose="02020603050405020304" pitchFamily="18" charset="0"/>
                <a:cs typeface="Times New Roman" panose="02020603050405020304" pitchFamily="18" charset="0"/>
              </a:rPr>
              <a:t>Develop interactive visualization tools or dashboards to present real-time traffic predictions in a user-friendly manner, enabling transportation authorities and commuters to make informed decisions and plan routes accordingly.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41122" y="1207275"/>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3"/>
              </a:rPr>
              <a:t>https://github.com/</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4"/>
              </a:rPr>
              <a:t>https://chatgpt.com/c/85806e1b-74fd-43f5-bb89-6daf4e6a9f3c</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5"/>
              </a:rPr>
              <a:t>https://jupyter.org/</a:t>
            </a:r>
            <a:endParaRPr lang="en-US" b="0" strike="noStrike" spc="-1" dirty="0">
              <a:solidFill>
                <a:srgbClr val="0000FF"/>
              </a:solidFill>
              <a:latin typeface="+mn-lt"/>
              <a:cs typeface="Times New Roman"/>
            </a:endParaRPr>
          </a:p>
          <a:p>
            <a:pPr lvl="1">
              <a:lnSpc>
                <a:spcPct val="107000"/>
              </a:lnSpc>
              <a:spcBef>
                <a:spcPts val="499"/>
              </a:spcBef>
              <a:buClr>
                <a:srgbClr val="213163"/>
              </a:buClr>
            </a:pP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F24098-7588-2894-C92D-9C1A563A9156}"/>
              </a:ext>
            </a:extLst>
          </p:cNvPr>
          <p:cNvPicPr>
            <a:picLocks noChangeAspect="1"/>
          </p:cNvPicPr>
          <p:nvPr/>
        </p:nvPicPr>
        <p:blipFill>
          <a:blip r:embed="rId2"/>
          <a:stretch>
            <a:fillRect/>
          </a:stretch>
        </p:blipFill>
        <p:spPr>
          <a:xfrm>
            <a:off x="547688" y="469106"/>
            <a:ext cx="7615946" cy="4205288"/>
          </a:xfrm>
          <a:prstGeom prst="rect">
            <a:avLst/>
          </a:prstGeom>
        </p:spPr>
      </p:pic>
    </p:spTree>
    <p:extLst>
      <p:ext uri="{BB962C8B-B14F-4D97-AF65-F5344CB8AC3E}">
        <p14:creationId xmlns:p14="http://schemas.microsoft.com/office/powerpoint/2010/main" val="31241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F79A062-2880-30C2-E854-B6003AD2DE5D}"/>
              </a:ext>
            </a:extLst>
          </p:cNvPr>
          <p:cNvSpPr txBox="1"/>
          <p:nvPr/>
        </p:nvSpPr>
        <p:spPr>
          <a:xfrm>
            <a:off x="1350499" y="1526345"/>
            <a:ext cx="6147581" cy="1384995"/>
          </a:xfrm>
          <a:prstGeom prst="rect">
            <a:avLst/>
          </a:prstGeom>
          <a:noFill/>
        </p:spPr>
        <p:txBody>
          <a:bodyPr wrap="square" rtlCol="0">
            <a:spAutoFit/>
          </a:bodyPr>
          <a:lstStyle/>
          <a:p>
            <a:pPr algn="just"/>
            <a:r>
              <a:rPr lang="en-US" sz="2000" dirty="0">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effectLst/>
                <a:highlight>
                  <a:srgbClr val="FFFFFF"/>
                </a:highlight>
                <a:latin typeface="Times New Roman" panose="02020603050405020304" pitchFamily="18" charset="0"/>
                <a:cs typeface="Times New Roman" panose="02020603050405020304" pitchFamily="18" charset="0"/>
              </a:rPr>
              <a:t> Project aims to create a reliable traffic flow prediction system using machine learning. It accurately forecasts traffic conditions using historical data, weather patterns, and real-time inputs for improved traffic management</a:t>
            </a:r>
            <a:r>
              <a:rPr lang="en-US" sz="2400" dirty="0">
                <a:solidFill>
                  <a:srgbClr val="000000"/>
                </a:solidFill>
                <a:effectLst/>
                <a:highlight>
                  <a:srgbClr val="FFFFFF"/>
                </a:highligh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012076F-01BD-53DE-CB41-EA080DC5518C}"/>
              </a:ext>
            </a:extLst>
          </p:cNvPr>
          <p:cNvSpPr txBox="1"/>
          <p:nvPr/>
        </p:nvSpPr>
        <p:spPr>
          <a:xfrm>
            <a:off x="1111347" y="1638887"/>
            <a:ext cx="5964702" cy="169277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Traffic congestion wastes time and resources. This project aims to develop a real-time traffic prediction system using machine learning (like LSTMs) to analyze real-time data and forecast traffic flow, improving commutes through informed route optimization</a:t>
            </a:r>
            <a:r>
              <a:rPr lang="en-US" sz="2400" dirty="0"/>
              <a:t>.</a:t>
            </a:r>
            <a:endParaRPr lang="en-IN" sz="2400"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99AF671-7DE3-1D3B-B8C5-A8278FE87324}"/>
              </a:ext>
            </a:extLst>
          </p:cNvPr>
          <p:cNvSpPr txBox="1"/>
          <p:nvPr/>
        </p:nvSpPr>
        <p:spPr>
          <a:xfrm>
            <a:off x="710418" y="1026942"/>
            <a:ext cx="7610622" cy="3662541"/>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AIM:</a:t>
            </a:r>
          </a:p>
          <a:p>
            <a:pPr marL="285750" lvl="8"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 real-time traffic prediction system using machine learning to improve traffic flow and optimize commutes.</a:t>
            </a:r>
          </a:p>
          <a:p>
            <a:pPr algn="just">
              <a:lnSpc>
                <a:spcPct val="200000"/>
              </a:lnSpc>
            </a:pPr>
            <a:r>
              <a:rPr lang="en-US" sz="1600" b="1" dirty="0">
                <a:latin typeface="Times New Roman" panose="02020603050405020304" pitchFamily="18" charset="0"/>
                <a:cs typeface="Times New Roman" panose="02020603050405020304" pitchFamily="18" charset="0"/>
              </a:rPr>
              <a:t>Objectives: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Acquire and preprocess real-time traffic data from Dataset.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 various machine learning models, potentially including LSTMs and CNNs, for traffic flow prediction accuracy.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 and optimize a chosen machine learning model for real-time traffic flow prediction.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Design a user-friendly interface  to visualize real-time traffic conditions and predicted flow.</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 the effectiveness of the system in improving traffic flow and commute efficiency.</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CB885A-C952-DDC6-8778-F9684D8308FC}"/>
              </a:ext>
            </a:extLst>
          </p:cNvPr>
          <p:cNvSpPr txBox="1"/>
          <p:nvPr/>
        </p:nvSpPr>
        <p:spPr>
          <a:xfrm>
            <a:off x="703384" y="1063645"/>
            <a:ext cx="6625883" cy="3323987"/>
          </a:xfrm>
          <a:prstGeom prst="rect">
            <a:avLst/>
          </a:prstGeom>
          <a:noFill/>
        </p:spPr>
        <p:txBody>
          <a:bodyPr wrap="square" rtlCol="0">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Data Acquisition &amp; Preprocessing:</a:t>
            </a:r>
            <a:r>
              <a:rPr lang="en-US" sz="18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Acquire real-time traffic data and preprocess it for quality</a:t>
            </a:r>
          </a:p>
          <a:p>
            <a:pPr algn="just">
              <a:lnSpc>
                <a:spcPct val="150000"/>
              </a:lnSpc>
            </a:pPr>
            <a:r>
              <a:rPr lang="en-US" sz="1800" b="1" dirty="0">
                <a:latin typeface="Times New Roman" panose="02020603050405020304" pitchFamily="18" charset="0"/>
                <a:cs typeface="Times New Roman" panose="02020603050405020304" pitchFamily="18" charset="0"/>
              </a:rPr>
              <a:t>Machine Learning Model Development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 and evaluate machine learning models  to predict traffic flow.</a:t>
            </a:r>
          </a:p>
          <a:p>
            <a:pPr algn="just">
              <a:lnSpc>
                <a:spcPct val="150000"/>
              </a:lnSpc>
            </a:pPr>
            <a:r>
              <a:rPr lang="en-US" sz="1800" b="1" dirty="0">
                <a:latin typeface="Times New Roman" panose="02020603050405020304" pitchFamily="18" charset="0"/>
                <a:cs typeface="Times New Roman" panose="02020603050405020304" pitchFamily="18" charset="0"/>
              </a:rPr>
              <a:t>Real-Time Prediction System Design</a:t>
            </a:r>
            <a:r>
              <a:rPr lang="en-US" sz="2000" b="1"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Develop a system for real-time data ingestion and traffic flow prediction using the chosen model.</a:t>
            </a:r>
          </a:p>
          <a:p>
            <a:pPr algn="just">
              <a:lnSpc>
                <a:spcPct val="150000"/>
              </a:lnSpc>
            </a:pPr>
            <a:r>
              <a:rPr lang="en-US" sz="1800" b="1" dirty="0">
                <a:latin typeface="Times New Roman" panose="02020603050405020304" pitchFamily="18" charset="0"/>
                <a:cs typeface="Times New Roman" panose="02020603050405020304" pitchFamily="18" charset="0"/>
              </a:rPr>
              <a:t>User-Friendly Visualization &amp; Optimization:</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Design a user interface for real-time traffic visualization and route optimization based on predictions.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6" name="TextBox 5">
            <a:extLst>
              <a:ext uri="{FF2B5EF4-FFF2-40B4-BE49-F238E27FC236}">
                <a16:creationId xmlns:a16="http://schemas.microsoft.com/office/drawing/2014/main" id="{45880E7C-B818-26A8-9A8D-EA3D140EB3A4}"/>
              </a:ext>
            </a:extLst>
          </p:cNvPr>
          <p:cNvSpPr txBox="1"/>
          <p:nvPr/>
        </p:nvSpPr>
        <p:spPr>
          <a:xfrm>
            <a:off x="478301" y="1470074"/>
            <a:ext cx="78708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System architecture encompasses the structure, behavior, and interactions of a system's components. It defines the arrangement of software and hardware elements, guiding the system's design and development. Through layered organization and modularization, system architecture ensures scalability, maintainability, and performance. Technologies, frameworks, and security measures are strategically integrated to meet functional requirements and address challenges. Effective system architecture facilitates efficient deployment, monitoring, and maintenance, ensuring the system's reliability, availability, and security in diverse environments.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3FF9C1-BD33-ECB6-2FDB-F6A97C6ACE75}"/>
              </a:ext>
            </a:extLst>
          </p:cNvPr>
          <p:cNvSpPr txBox="1"/>
          <p:nvPr/>
        </p:nvSpPr>
        <p:spPr>
          <a:xfrm>
            <a:off x="534572" y="1118382"/>
            <a:ext cx="7730197" cy="2739211"/>
          </a:xfrm>
          <a:prstGeom prst="rect">
            <a:avLst/>
          </a:prstGeom>
          <a:noFill/>
        </p:spPr>
        <p:txBody>
          <a:bodyPr wrap="square" rtlCol="0">
            <a:spAutoFit/>
          </a:bodyPr>
          <a:lstStyle/>
          <a:p>
            <a:endParaRPr lang="en-US" dirty="0"/>
          </a:p>
          <a:p>
            <a:endParaRPr lang="en-US" dirty="0"/>
          </a:p>
          <a:p>
            <a:pPr algn="just"/>
            <a:r>
              <a:rPr lang="en-US" b="1" dirty="0"/>
              <a:t>1</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Planning:</a:t>
            </a:r>
            <a:r>
              <a:rPr lang="en-US" sz="1600" dirty="0">
                <a:latin typeface="Times New Roman" panose="02020603050405020304" pitchFamily="18" charset="0"/>
                <a:cs typeface="Times New Roman" panose="02020603050405020304" pitchFamily="18" charset="0"/>
              </a:rPr>
              <a:t> Clearly define deployment goals, requirements, and constraints.</a:t>
            </a:r>
          </a:p>
          <a:p>
            <a:pPr algn="just"/>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Continuous Integration and Deployment (CI/CD): </a:t>
            </a:r>
            <a:r>
              <a:rPr lang="en-US" sz="1600" dirty="0">
                <a:latin typeface="Times New Roman" panose="02020603050405020304" pitchFamily="18" charset="0"/>
                <a:cs typeface="Times New Roman" panose="02020603050405020304" pitchFamily="18" charset="0"/>
              </a:rPr>
              <a:t>Implement automated build, testing, and deployment processes.</a:t>
            </a:r>
          </a:p>
          <a:p>
            <a:pPr algn="just"/>
            <a:r>
              <a:rPr lang="en-US" sz="1600" b="1"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Deployment Strategy: </a:t>
            </a:r>
            <a:r>
              <a:rPr lang="en-US" sz="1600" dirty="0">
                <a:latin typeface="Times New Roman" panose="02020603050405020304" pitchFamily="18" charset="0"/>
                <a:cs typeface="Times New Roman" panose="02020603050405020304" pitchFamily="18" charset="0"/>
              </a:rPr>
              <a:t>Choose an appropriate deployment strategy (e.g., blue-green, rolling) to minimize downtime and risk.</a:t>
            </a:r>
          </a:p>
          <a:p>
            <a:pPr algn="just"/>
            <a:r>
              <a:rPr lang="en-US" sz="1600" b="1" dirty="0">
                <a:latin typeface="Times New Roman" panose="02020603050405020304" pitchFamily="18" charset="0"/>
                <a:cs typeface="Times New Roman" panose="02020603050405020304" pitchFamily="18" charset="0"/>
              </a:rPr>
              <a:t>4. Monitoring and Health Checks:</a:t>
            </a:r>
            <a:r>
              <a:rPr lang="en-US" sz="1600" dirty="0">
                <a:latin typeface="Times New Roman" panose="02020603050405020304" pitchFamily="18" charset="0"/>
                <a:cs typeface="Times New Roman" panose="02020603050405020304" pitchFamily="18" charset="0"/>
              </a:rPr>
              <a:t> Implement monitoring and alerting for system performance and availability.</a:t>
            </a:r>
          </a:p>
          <a:p>
            <a:pPr algn="just"/>
            <a:r>
              <a:rPr lang="en-US" sz="1600" b="1" dirty="0">
                <a:latin typeface="Times New Roman" panose="02020603050405020304" pitchFamily="18" charset="0"/>
                <a:cs typeface="Times New Roman" panose="02020603050405020304" pitchFamily="18" charset="0"/>
              </a:rPr>
              <a:t>5. User Training and Support: </a:t>
            </a:r>
            <a:r>
              <a:rPr lang="en-US" sz="1600" dirty="0">
                <a:latin typeface="Times New Roman" panose="02020603050405020304" pitchFamily="18" charset="0"/>
                <a:cs typeface="Times New Roman" panose="02020603050405020304" pitchFamily="18" charset="0"/>
              </a:rPr>
              <a:t>Provide comprehensive training and support resources for users to ensure successful adoption of the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5BF28E7-FDA3-8D5A-A749-E4100E43C063}"/>
              </a:ext>
            </a:extLst>
          </p:cNvPr>
          <p:cNvSpPr txBox="1"/>
          <p:nvPr/>
        </p:nvSpPr>
        <p:spPr>
          <a:xfrm>
            <a:off x="450166" y="1160585"/>
            <a:ext cx="7652825" cy="1354217"/>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Linear Regression:</a:t>
            </a:r>
          </a:p>
          <a:p>
            <a:pPr algn="just"/>
            <a:r>
              <a:rPr lang="en-US" sz="1600" dirty="0">
                <a:latin typeface="Times New Roman" panose="02020603050405020304" pitchFamily="18" charset="0"/>
                <a:cs typeface="Times New Roman" panose="02020603050405020304" pitchFamily="18" charset="0"/>
              </a:rPr>
              <a:t>Linear regression is a statistical method used to model the relationship between a dependent variable and one or more independent variables by fitting a linear equation to observed data. In simple terms, it helps us understand how the value of the dependent variable changes when one or more independent variables are varied.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210</TotalTime>
  <Words>867</Words>
  <Application>Microsoft Office PowerPoint</Application>
  <PresentationFormat>On-screen Show (16:9)</PresentationFormat>
  <Paragraphs>75</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 &amp; 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Bhavesh Chauhan</cp:lastModifiedBy>
  <cp:revision>160</cp:revision>
  <dcterms:modified xsi:type="dcterms:W3CDTF">2024-06-06T10:43:51Z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