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da0242b5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da0242b5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da0242b5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da0242b5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da0242b5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da0242b5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10157da3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10157da3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da0242b5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da0242b5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da0242b5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da0242b5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da0242b5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da0242b5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10157da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10157da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ebassembly.github.io/spec/core/" TargetMode="External"/><Relationship Id="rId4" Type="http://schemas.openxmlformats.org/officeDocument/2006/relationships/hyperlink" Target="https://webassembly.github.io/spec/core/" TargetMode="External"/><Relationship Id="rId11" Type="http://schemas.openxmlformats.org/officeDocument/2006/relationships/hyperlink" Target="https://emscripten.org/docs/compiling/WebAssembly.html" TargetMode="External"/><Relationship Id="rId10" Type="http://schemas.openxmlformats.org/officeDocument/2006/relationships/hyperlink" Target="https://doi.org/10.1145/3360559" TargetMode="External"/><Relationship Id="rId9" Type="http://schemas.openxmlformats.org/officeDocument/2006/relationships/hyperlink" Target="https://github.com/WebAssembly/bulk-memory-operations/blob/master/proposals/bulk-memory-operations/Overview.md" TargetMode="External"/><Relationship Id="rId5" Type="http://schemas.openxmlformats.org/officeDocument/2006/relationships/hyperlink" Target="https://developer.mozilla.org/en-US/docs/WebAssembly" TargetMode="External"/><Relationship Id="rId6" Type="http://schemas.openxmlformats.org/officeDocument/2006/relationships/hyperlink" Target="https://developer.mozilla.org/en-US/docs/WebAssembly" TargetMode="External"/><Relationship Id="rId7" Type="http://schemas.openxmlformats.org/officeDocument/2006/relationships/hyperlink" Target="https://docs.python.org/3/faq/design.html#how-are-lists-implemented-in-cpython" TargetMode="External"/><Relationship Id="rId8" Type="http://schemas.openxmlformats.org/officeDocument/2006/relationships/hyperlink" Target="https://docs.python.org/3/faq/design.html#how-are-lists-implemented-in-cpyth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Sequences to P0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Sujan Kandeepan, Razi Syed, Afzal Chishti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Date: April 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Introduction</a:t>
            </a:r>
            <a:endParaRPr sz="3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Adding sequence data type to P0 language and compiler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Support sequence operations: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Express sequences as literals and ranges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Sequence indexing and selecting subsequences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Concatenation of sequences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Memory management due to dynamic size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Similar to data types such as lists in Python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Implementation</a:t>
            </a:r>
            <a:endParaRPr sz="30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Augment existing array type instead of defining new sequence type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Extend language syntax to support new language features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Modify parser to accept new syntax and update grammar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Additional error handling with new syntax rules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Array literals and subarrays as references to original array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Avoid duplicating array contents into new </a:t>
            </a:r>
            <a:r>
              <a:rPr lang="en-GB" sz="1700"/>
              <a:t>memory locations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New types/constructors easier code readability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Overload existing operators adding support for arrays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Eg. ‘:=’ for populating entire arrays, ‘+’ for concatenation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Testing the implementation - Validation</a:t>
            </a:r>
            <a:endParaRPr sz="30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172100"/>
            <a:ext cx="7038900" cy="23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10</a:t>
            </a:r>
            <a:r>
              <a:rPr lang="en-GB" sz="1700"/>
              <a:t> test cases of simple array literal assignment for integers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1 test case of simple array literal assignment for boolean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1 test case for testing indexing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2 test cases for multiple assignment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3 test cases for comparing arrays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3 test cases for testing subarrays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5 test cases for array concatenation</a:t>
            </a:r>
            <a:endParaRPr sz="17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7698" y="3642748"/>
            <a:ext cx="1828700" cy="137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8146" y="3642751"/>
            <a:ext cx="2802078" cy="137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270" y="3642750"/>
            <a:ext cx="1988605" cy="137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0013" y="1856175"/>
            <a:ext cx="212407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935325"/>
            <a:ext cx="7038900" cy="20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2 test cases for ensuring array literal fails when storing mixed types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12 test cases for testing out of bounds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1 test case for non-increasing ranges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1 test case for non-integer ranges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2 test cases to ensure only concatenation for two arrays of same type works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 1 test case for concatenation </a:t>
            </a:r>
            <a:endParaRPr sz="1700"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00" y="3087750"/>
            <a:ext cx="248602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688" y="4162375"/>
            <a:ext cx="2471456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0991" y="3593150"/>
            <a:ext cx="249308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9088" y="3393125"/>
            <a:ext cx="2085975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>
            <p:ph type="title"/>
          </p:nvPr>
        </p:nvSpPr>
        <p:spPr>
          <a:xfrm>
            <a:off x="1297500" y="294100"/>
            <a:ext cx="7333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00"/>
              <a:t>Testing the implementation - Error checking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Statistics</a:t>
            </a:r>
            <a:endParaRPr sz="3000"/>
          </a:p>
        </p:txBody>
      </p:sp>
      <p:sp>
        <p:nvSpPr>
          <p:cNvPr id="173" name="Google Shape;173;p18"/>
          <p:cNvSpPr txBox="1"/>
          <p:nvPr/>
        </p:nvSpPr>
        <p:spPr>
          <a:xfrm>
            <a:off x="1234825" y="1307850"/>
            <a:ext cx="7569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lang="en-GB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1252 number of lines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○"/>
            </a:pPr>
            <a:r>
              <a:rPr lang="en-GB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179 - P0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○"/>
            </a:pPr>
            <a:r>
              <a:rPr lang="en-GB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63 - CGwat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○"/>
            </a:pPr>
            <a:r>
              <a:rPr lang="en-GB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2 - CGast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○"/>
            </a:pPr>
            <a:r>
              <a:rPr lang="en-GB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343 - TestLiterals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○"/>
            </a:pPr>
            <a:r>
              <a:rPr lang="en-GB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423 - TestIndex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○"/>
            </a:pPr>
            <a:r>
              <a:rPr lang="en-GB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228 - TestConcat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○"/>
            </a:pPr>
            <a:r>
              <a:rPr lang="en-GB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14 - ST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●"/>
            </a:pPr>
            <a:r>
              <a:rPr lang="en-GB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43 number of tests 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○"/>
            </a:pPr>
            <a:r>
              <a:rPr lang="en-GB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25 - Validation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Lato"/>
              <a:buChar char="○"/>
            </a:pPr>
            <a:r>
              <a:rPr lang="en-GB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18 - Error checking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200" y="425825"/>
            <a:ext cx="1774650" cy="17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9400" y="3278975"/>
            <a:ext cx="1622252" cy="1622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Development</a:t>
            </a:r>
            <a:endParaRPr sz="3000"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1297500" y="1170575"/>
            <a:ext cx="7038900" cy="30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700"/>
              <a:t>Whether to add to array data type or create new </a:t>
            </a:r>
            <a:endParaRPr sz="1700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700"/>
              <a:t>To prevent reduplication of work</a:t>
            </a:r>
            <a:endParaRPr sz="1700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700"/>
              <a:t>Array already provided many features that would be expected of new data type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700"/>
              <a:t>Memory allocation</a:t>
            </a:r>
            <a:endParaRPr sz="1700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700"/>
              <a:t>Looked into compilers such as Emscripten, Clang</a:t>
            </a:r>
            <a:endParaRPr sz="1700"/>
          </a:p>
          <a:p>
            <a:pPr indent="-328453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GB" sz="1700"/>
              <a:t>Ton of overhead in these approaches</a:t>
            </a:r>
            <a:endParaRPr sz="1700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700"/>
              <a:t>Wasted memory and shifting memory was out of context for this approach</a:t>
            </a:r>
            <a:endParaRPr sz="1700"/>
          </a:p>
          <a:p>
            <a:pPr indent="-32845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700"/>
              <a:t>Utilized memory.copy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50" y="3890699"/>
            <a:ext cx="3645600" cy="99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0350" y="3094500"/>
            <a:ext cx="2606301" cy="19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Conclusion</a:t>
            </a:r>
            <a:endParaRPr sz="3000"/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1297500" y="1211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-GB" sz="1550"/>
              <a:t>Takeaways</a:t>
            </a:r>
            <a:endParaRPr sz="155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ts val="1550"/>
              <a:buChar char="○"/>
            </a:pPr>
            <a:r>
              <a:rPr lang="en-GB" sz="1550"/>
              <a:t>Memory management</a:t>
            </a:r>
            <a:endParaRPr sz="155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ts val="1550"/>
              <a:buChar char="○"/>
            </a:pPr>
            <a:r>
              <a:rPr lang="en-GB" sz="1550"/>
              <a:t>Insightful to work with</a:t>
            </a:r>
            <a:endParaRPr sz="155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-GB" sz="1550"/>
              <a:t>Next steps</a:t>
            </a:r>
            <a:endParaRPr sz="155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ts val="1550"/>
              <a:buChar char="○"/>
            </a:pPr>
            <a:r>
              <a:rPr lang="en-GB" sz="1550"/>
              <a:t>Array literals</a:t>
            </a:r>
            <a:endParaRPr sz="1550"/>
          </a:p>
          <a:p>
            <a:pPr indent="-327025" lvl="2" marL="1371600" rtl="0" algn="l">
              <a:spcBef>
                <a:spcPts val="0"/>
              </a:spcBef>
              <a:spcAft>
                <a:spcPts val="0"/>
              </a:spcAft>
              <a:buSzPts val="1550"/>
              <a:buChar char="■"/>
            </a:pPr>
            <a:r>
              <a:rPr lang="en-GB" sz="1550"/>
              <a:t>Allow decreasing range (eg. s:=[5..1])</a:t>
            </a:r>
            <a:endParaRPr sz="155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ts val="1550"/>
              <a:buChar char="○"/>
            </a:pPr>
            <a:r>
              <a:rPr lang="en-GB" sz="1550"/>
              <a:t>Subarrays</a:t>
            </a:r>
            <a:endParaRPr sz="1550"/>
          </a:p>
          <a:p>
            <a:pPr indent="-327025" lvl="2" marL="1371600" rtl="0" algn="l">
              <a:spcBef>
                <a:spcPts val="0"/>
              </a:spcBef>
              <a:spcAft>
                <a:spcPts val="0"/>
              </a:spcAft>
              <a:buSzPts val="1550"/>
              <a:buChar char="■"/>
            </a:pPr>
            <a:r>
              <a:rPr lang="en-GB" sz="1550"/>
              <a:t>Allow negative indexing (eg. s[2: -2])</a:t>
            </a:r>
            <a:endParaRPr sz="1550"/>
          </a:p>
          <a:p>
            <a:pPr indent="-327025" lvl="2" marL="1371600" rtl="0" algn="l">
              <a:spcBef>
                <a:spcPts val="0"/>
              </a:spcBef>
              <a:spcAft>
                <a:spcPts val="0"/>
              </a:spcAft>
              <a:buSzPts val="1550"/>
              <a:buChar char="■"/>
            </a:pPr>
            <a:r>
              <a:rPr lang="en-GB" sz="1550"/>
              <a:t>Allow one of the values for indices to be null</a:t>
            </a:r>
            <a:r>
              <a:rPr lang="en-GB" sz="1550"/>
              <a:t> (eg. </a:t>
            </a:r>
            <a:r>
              <a:rPr lang="en-GB" sz="1550">
                <a:solidFill>
                  <a:srgbClr val="F3F3F3"/>
                </a:solidFill>
              </a:rPr>
              <a:t>s[:7])</a:t>
            </a:r>
            <a:endParaRPr sz="1550">
              <a:solidFill>
                <a:srgbClr val="F3F3F3"/>
              </a:solidFill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50"/>
              <a:buChar char="○"/>
            </a:pPr>
            <a:r>
              <a:rPr lang="en-GB" sz="1550">
                <a:solidFill>
                  <a:srgbClr val="F3F3F3"/>
                </a:solidFill>
              </a:rPr>
              <a:t>Memory allocation</a:t>
            </a:r>
            <a:endParaRPr sz="1550">
              <a:solidFill>
                <a:srgbClr val="F3F3F3"/>
              </a:solidFill>
            </a:endParaRPr>
          </a:p>
          <a:p>
            <a:pPr indent="-327025" lvl="2" marL="13716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50"/>
              <a:buChar char="■"/>
            </a:pPr>
            <a:r>
              <a:rPr lang="en-GB" sz="1550">
                <a:solidFill>
                  <a:srgbClr val="F3F3F3"/>
                </a:solidFill>
              </a:rPr>
              <a:t>Shift bytes and memory address over</a:t>
            </a:r>
            <a:endParaRPr sz="155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1297500" y="1036475"/>
            <a:ext cx="7038900" cy="3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27025" lvl="0" marL="457200" rtl="0" algn="l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lang="en-GB" sz="2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Rossberg, A. (n.d.). WebAssembly Specification. Retrieved March 10, 2021, from</a:t>
            </a:r>
            <a:r>
              <a:rPr lang="en-GB" sz="2000">
                <a:solidFill>
                  <a:srgbClr val="F3F3F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20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https://webassembly.github.io/spec/core/</a:t>
            </a:r>
            <a:endParaRPr sz="2000" u="sng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lang="en-GB" sz="2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WebAssembly. (n.d.). Retrieved March 10, 2021, from</a:t>
            </a:r>
            <a:r>
              <a:rPr lang="en-GB" sz="2000">
                <a:solidFill>
                  <a:srgbClr val="F3F3F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20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https://developer.mozilla.org/en-US/docs/WebAssembly</a:t>
            </a:r>
            <a:endParaRPr sz="20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lang="en-GB" sz="2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Design and History FAQ. (n.d.). Retrieved March 10, 2021, from</a:t>
            </a:r>
            <a:r>
              <a:rPr lang="en-GB" sz="2000">
                <a:solidFill>
                  <a:srgbClr val="F3F3F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https://docs.python.org/3/faq/design.html#how-are-lists-implemented-in-cpython</a:t>
            </a:r>
            <a:endParaRPr sz="20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lang="en-GB" sz="2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Ahn, H. (2021, March 31). WebAssembly/bulk-memory-operations. Retrieved April 14, 2021, from </a:t>
            </a:r>
            <a:r>
              <a:rPr lang="en-GB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https://github.com/WebAssembly/bulk-memory-operations/blob/master/proposals/bulk-memory-operations/Overview.md</a:t>
            </a:r>
            <a:endParaRPr sz="20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lang="en-GB" sz="2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Conrad Watt, Andreas Rossberg, and Jean Pichon-Pharabod. 2019. Weakening WebAssembly. Proc. ACM Program. Lang. 3, OOPSLA, Article 133 (October 2019), 28 pages. </a:t>
            </a:r>
            <a:r>
              <a:rPr lang="en-GB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https://doi.org/10.1145/3360559</a:t>
            </a:r>
            <a:endParaRPr sz="20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lang="en-GB" sz="20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Building to webassembly. (n.d.). Retrieved April 12, 2021, from </a:t>
            </a:r>
            <a:r>
              <a:rPr lang="en-GB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https://emscripten.org/docs/compiling/WebAssembly.html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