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8" r:id="rId3"/>
    <p:sldId id="274" r:id="rId4"/>
    <p:sldId id="275" r:id="rId5"/>
    <p:sldId id="257" r:id="rId6"/>
    <p:sldId id="259" r:id="rId7"/>
    <p:sldId id="276" r:id="rId8"/>
    <p:sldId id="260" r:id="rId9"/>
    <p:sldId id="261" r:id="rId10"/>
    <p:sldId id="262" r:id="rId11"/>
    <p:sldId id="263" r:id="rId12"/>
    <p:sldId id="264" r:id="rId13"/>
    <p:sldId id="265" r:id="rId14"/>
    <p:sldId id="266" r:id="rId15"/>
    <p:sldId id="277" r:id="rId16"/>
    <p:sldId id="267" r:id="rId17"/>
    <p:sldId id="268" r:id="rId18"/>
    <p:sldId id="269" r:id="rId19"/>
    <p:sldId id="270" r:id="rId20"/>
    <p:sldId id="271" r:id="rId21"/>
    <p:sldId id="272" r:id="rId22"/>
    <p:sldId id="284" r:id="rId23"/>
    <p:sldId id="273" r:id="rId24"/>
    <p:sldId id="278" r:id="rId25"/>
    <p:sldId id="279" r:id="rId26"/>
    <p:sldId id="280" r:id="rId27"/>
    <p:sldId id="291" r:id="rId28"/>
    <p:sldId id="292" r:id="rId29"/>
    <p:sldId id="282" r:id="rId30"/>
    <p:sldId id="293" r:id="rId31"/>
    <p:sldId id="283" r:id="rId32"/>
    <p:sldId id="294" r:id="rId33"/>
    <p:sldId id="285" r:id="rId34"/>
    <p:sldId id="286" r:id="rId35"/>
    <p:sldId id="287" r:id="rId36"/>
    <p:sldId id="288" r:id="rId37"/>
    <p:sldId id="289" r:id="rId38"/>
    <p:sldId id="301" r:id="rId39"/>
    <p:sldId id="299" r:id="rId40"/>
    <p:sldId id="290" r:id="rId41"/>
    <p:sldId id="295" r:id="rId42"/>
    <p:sldId id="296" r:id="rId43"/>
    <p:sldId id="300" r:id="rId44"/>
    <p:sldId id="297" r:id="rId45"/>
    <p:sldId id="298"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4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1CE5A-9D40-47AE-9F26-4B1BB0786F2F}" type="datetimeFigureOut">
              <a:rPr lang="en-US" smtClean="0"/>
              <a:t>9/19/2023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22C35-4C1E-4997-A585-F66C24D97637}" type="slidenum">
              <a:rPr lang="en-US" smtClean="0"/>
              <a:t>‹#›</a:t>
            </a:fld>
            <a:endParaRPr lang="en-US"/>
          </a:p>
        </p:txBody>
      </p:sp>
    </p:spTree>
    <p:extLst>
      <p:ext uri="{BB962C8B-B14F-4D97-AF65-F5344CB8AC3E}">
        <p14:creationId xmlns:p14="http://schemas.microsoft.com/office/powerpoint/2010/main" val="83849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FFB8C5-65DF-45D8-BE74-A8AF45B0A0C2}"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40106-1276-4DDC-B9F8-2FC7F0280003}" type="slidenum">
              <a:rPr lang="en-US" smtClean="0"/>
              <a:t>‹#›</a:t>
            </a:fld>
            <a:endParaRPr lang="en-US"/>
          </a:p>
        </p:txBody>
      </p:sp>
    </p:spTree>
    <p:extLst>
      <p:ext uri="{BB962C8B-B14F-4D97-AF65-F5344CB8AC3E}">
        <p14:creationId xmlns:p14="http://schemas.microsoft.com/office/powerpoint/2010/main" val="1656245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F76493-AE0A-4144-AF43-373271577109}"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40106-1276-4DDC-B9F8-2FC7F0280003}" type="slidenum">
              <a:rPr lang="en-US" smtClean="0"/>
              <a:t>‹#›</a:t>
            </a:fld>
            <a:endParaRPr lang="en-US"/>
          </a:p>
        </p:txBody>
      </p:sp>
    </p:spTree>
    <p:extLst>
      <p:ext uri="{BB962C8B-B14F-4D97-AF65-F5344CB8AC3E}">
        <p14:creationId xmlns:p14="http://schemas.microsoft.com/office/powerpoint/2010/main" val="1645086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5062D-A971-4D6A-BB3B-4EA499F70462}"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40106-1276-4DDC-B9F8-2FC7F0280003}" type="slidenum">
              <a:rPr lang="en-US" smtClean="0"/>
              <a:t>‹#›</a:t>
            </a:fld>
            <a:endParaRPr lang="en-US"/>
          </a:p>
        </p:txBody>
      </p:sp>
    </p:spTree>
    <p:extLst>
      <p:ext uri="{BB962C8B-B14F-4D97-AF65-F5344CB8AC3E}">
        <p14:creationId xmlns:p14="http://schemas.microsoft.com/office/powerpoint/2010/main" val="97913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592A4B-E67F-467D-B985-0473CCC6F665}"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40106-1276-4DDC-B9F8-2FC7F0280003}" type="slidenum">
              <a:rPr lang="en-US" smtClean="0"/>
              <a:t>‹#›</a:t>
            </a:fld>
            <a:endParaRPr lang="en-US"/>
          </a:p>
        </p:txBody>
      </p:sp>
    </p:spTree>
    <p:extLst>
      <p:ext uri="{BB962C8B-B14F-4D97-AF65-F5344CB8AC3E}">
        <p14:creationId xmlns:p14="http://schemas.microsoft.com/office/powerpoint/2010/main" val="26047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3AFA1F-E1E4-4D32-9E68-32500B3F16AB}"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40106-1276-4DDC-B9F8-2FC7F0280003}" type="slidenum">
              <a:rPr lang="en-US" smtClean="0"/>
              <a:t>‹#›</a:t>
            </a:fld>
            <a:endParaRPr lang="en-US"/>
          </a:p>
        </p:txBody>
      </p:sp>
    </p:spTree>
    <p:extLst>
      <p:ext uri="{BB962C8B-B14F-4D97-AF65-F5344CB8AC3E}">
        <p14:creationId xmlns:p14="http://schemas.microsoft.com/office/powerpoint/2010/main" val="209522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C6100C-9549-419F-8697-CAC38958EF27}" type="datetime1">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40106-1276-4DDC-B9F8-2FC7F0280003}" type="slidenum">
              <a:rPr lang="en-US" smtClean="0"/>
              <a:t>‹#›</a:t>
            </a:fld>
            <a:endParaRPr lang="en-US"/>
          </a:p>
        </p:txBody>
      </p:sp>
    </p:spTree>
    <p:extLst>
      <p:ext uri="{BB962C8B-B14F-4D97-AF65-F5344CB8AC3E}">
        <p14:creationId xmlns:p14="http://schemas.microsoft.com/office/powerpoint/2010/main" val="1667385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CC6136-7274-40C3-8170-5776C5F10F8A}" type="datetime1">
              <a:rPr lang="en-US" smtClean="0"/>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40106-1276-4DDC-B9F8-2FC7F0280003}" type="slidenum">
              <a:rPr lang="en-US" smtClean="0"/>
              <a:t>‹#›</a:t>
            </a:fld>
            <a:endParaRPr lang="en-US"/>
          </a:p>
        </p:txBody>
      </p:sp>
    </p:spTree>
    <p:extLst>
      <p:ext uri="{BB962C8B-B14F-4D97-AF65-F5344CB8AC3E}">
        <p14:creationId xmlns:p14="http://schemas.microsoft.com/office/powerpoint/2010/main" val="56285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69B888-24CE-4BDF-830A-BC026644CFF3}" type="datetime1">
              <a:rPr lang="en-US" smtClean="0"/>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40106-1276-4DDC-B9F8-2FC7F0280003}" type="slidenum">
              <a:rPr lang="en-US" smtClean="0"/>
              <a:t>‹#›</a:t>
            </a:fld>
            <a:endParaRPr lang="en-US"/>
          </a:p>
        </p:txBody>
      </p:sp>
    </p:spTree>
    <p:extLst>
      <p:ext uri="{BB962C8B-B14F-4D97-AF65-F5344CB8AC3E}">
        <p14:creationId xmlns:p14="http://schemas.microsoft.com/office/powerpoint/2010/main" val="107644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210EA-1B05-4D76-830A-D125BF637B56}" type="datetime1">
              <a:rPr lang="en-US" smtClean="0"/>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40106-1276-4DDC-B9F8-2FC7F0280003}" type="slidenum">
              <a:rPr lang="en-US" smtClean="0"/>
              <a:t>‹#›</a:t>
            </a:fld>
            <a:endParaRPr lang="en-US"/>
          </a:p>
        </p:txBody>
      </p:sp>
    </p:spTree>
    <p:extLst>
      <p:ext uri="{BB962C8B-B14F-4D97-AF65-F5344CB8AC3E}">
        <p14:creationId xmlns:p14="http://schemas.microsoft.com/office/powerpoint/2010/main" val="31725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75986E-F727-4591-9046-4D2D505681F3}" type="datetime1">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40106-1276-4DDC-B9F8-2FC7F0280003}" type="slidenum">
              <a:rPr lang="en-US" smtClean="0"/>
              <a:t>‹#›</a:t>
            </a:fld>
            <a:endParaRPr lang="en-US"/>
          </a:p>
        </p:txBody>
      </p:sp>
    </p:spTree>
    <p:extLst>
      <p:ext uri="{BB962C8B-B14F-4D97-AF65-F5344CB8AC3E}">
        <p14:creationId xmlns:p14="http://schemas.microsoft.com/office/powerpoint/2010/main" val="417472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C206F7-FE9B-4771-B1D8-6BE55FF4CA57}" type="datetime1">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40106-1276-4DDC-B9F8-2FC7F0280003}" type="slidenum">
              <a:rPr lang="en-US" smtClean="0"/>
              <a:t>‹#›</a:t>
            </a:fld>
            <a:endParaRPr lang="en-US"/>
          </a:p>
        </p:txBody>
      </p:sp>
    </p:spTree>
    <p:extLst>
      <p:ext uri="{BB962C8B-B14F-4D97-AF65-F5344CB8AC3E}">
        <p14:creationId xmlns:p14="http://schemas.microsoft.com/office/powerpoint/2010/main" val="322458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1DFE4-2BD3-4645-BE32-4CE2C1FC8054}" type="datetime1">
              <a:rPr lang="en-US" smtClean="0"/>
              <a:t>9/19/2023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40106-1276-4DDC-B9F8-2FC7F0280003}" type="slidenum">
              <a:rPr lang="en-US" smtClean="0"/>
              <a:t>‹#›</a:t>
            </a:fld>
            <a:endParaRPr lang="en-US"/>
          </a:p>
        </p:txBody>
      </p:sp>
    </p:spTree>
    <p:extLst>
      <p:ext uri="{BB962C8B-B14F-4D97-AF65-F5344CB8AC3E}">
        <p14:creationId xmlns:p14="http://schemas.microsoft.com/office/powerpoint/2010/main" val="692948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BBED-6218-6343-4EAC-62855C015445}"/>
              </a:ext>
            </a:extLst>
          </p:cNvPr>
          <p:cNvSpPr>
            <a:spLocks noGrp="1"/>
          </p:cNvSpPr>
          <p:nvPr>
            <p:ph type="title"/>
          </p:nvPr>
        </p:nvSpPr>
        <p:spPr>
          <a:xfrm>
            <a:off x="468085" y="816429"/>
            <a:ext cx="8284029" cy="3374571"/>
          </a:xfrm>
        </p:spPr>
        <p:txBody>
          <a:bodyPr>
            <a:normAutofit fontScale="90000"/>
          </a:bodyPr>
          <a:lstStyle/>
          <a:p>
            <a:pPr algn="ctr"/>
            <a:r>
              <a:rPr lang="en-US" sz="6000" b="1" dirty="0">
                <a:latin typeface="Tahoma" panose="020B0604030504040204" pitchFamily="34" charset="0"/>
                <a:ea typeface="Tahoma" panose="020B0604030504040204" pitchFamily="34" charset="0"/>
                <a:cs typeface="Tahoma" panose="020B0604030504040204" pitchFamily="34" charset="0"/>
              </a:rPr>
              <a:t>Training Data Extraction From Pre-trained Language Models A Survey</a:t>
            </a:r>
          </a:p>
        </p:txBody>
      </p:sp>
      <p:sp>
        <p:nvSpPr>
          <p:cNvPr id="3" name="Slide Number Placeholder 2">
            <a:extLst>
              <a:ext uri="{FF2B5EF4-FFF2-40B4-BE49-F238E27FC236}">
                <a16:creationId xmlns:a16="http://schemas.microsoft.com/office/drawing/2014/main" id="{ACB811E8-7CEB-DEB0-8F54-741364E29795}"/>
              </a:ext>
            </a:extLst>
          </p:cNvPr>
          <p:cNvSpPr>
            <a:spLocks noGrp="1"/>
          </p:cNvSpPr>
          <p:nvPr>
            <p:ph type="sldNum" sz="quarter" idx="12"/>
          </p:nvPr>
        </p:nvSpPr>
        <p:spPr>
          <a:xfrm>
            <a:off x="7086600" y="6514645"/>
            <a:ext cx="2057400" cy="365125"/>
          </a:xfrm>
        </p:spPr>
        <p:txBody>
          <a:bodyPr/>
          <a:lstStyle/>
          <a:p>
            <a:fld id="{F4140106-1276-4DDC-B9F8-2FC7F0280003}" type="slidenum">
              <a:rPr lang="en-US" smtClean="0"/>
              <a:t>1</a:t>
            </a:fld>
            <a:endParaRPr lang="en-US" dirty="0"/>
          </a:p>
        </p:txBody>
      </p:sp>
    </p:spTree>
    <p:extLst>
      <p:ext uri="{BB962C8B-B14F-4D97-AF65-F5344CB8AC3E}">
        <p14:creationId xmlns:p14="http://schemas.microsoft.com/office/powerpoint/2010/main" val="3763539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688520" y="-197186"/>
            <a:ext cx="10515600" cy="940207"/>
          </a:xfrm>
        </p:spPr>
        <p:txBody>
          <a:bodyPr>
            <a:normAutofit/>
          </a:bodyPr>
          <a:lstStyle/>
          <a:p>
            <a:pPr algn="ctr"/>
            <a:r>
              <a:rPr lang="en-US" sz="3600" b="1" dirty="0">
                <a:latin typeface="Tahoma" panose="020B0604030504040204" pitchFamily="34" charset="0"/>
                <a:ea typeface="Tahoma" panose="020B0604030504040204" pitchFamily="34" charset="0"/>
                <a:cs typeface="Tahoma" panose="020B0604030504040204" pitchFamily="34" charset="0"/>
              </a:rPr>
              <a:t>Autoregressive Language Model (1/3)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39148" y="813251"/>
                <a:ext cx="8667396" cy="5428010"/>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Autoregressive language models work by taking a series of tokens as input and output a probability distribution for the next token.</a:t>
                </a:r>
              </a:p>
              <a:p>
                <a:pPr algn="just">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To </a:t>
                </a:r>
                <a:r>
                  <a:rPr lang="en-US" sz="2600" b="1" dirty="0">
                    <a:solidFill>
                      <a:srgbClr val="FF0000"/>
                    </a:solidFill>
                    <a:latin typeface="Tahoma" panose="020B0604030504040204" pitchFamily="34" charset="0"/>
                    <a:ea typeface="Tahoma" panose="020B0604030504040204" pitchFamily="34" charset="0"/>
                    <a:cs typeface="Tahoma" panose="020B0604030504040204" pitchFamily="34" charset="0"/>
                  </a:rPr>
                  <a:t>train</a:t>
                </a:r>
                <a:r>
                  <a:rPr lang="en-US" sz="2600" dirty="0">
                    <a:latin typeface="Tahoma" panose="020B0604030504040204" pitchFamily="34" charset="0"/>
                    <a:ea typeface="Tahoma" panose="020B0604030504040204" pitchFamily="34" charset="0"/>
                    <a:cs typeface="Tahoma" panose="020B0604030504040204" pitchFamily="34" charset="0"/>
                  </a:rPr>
                  <a:t> an autoregressive language model, the following statistical model is assumed for the distribution:</a:t>
                </a:r>
              </a:p>
              <a:p>
                <a:pPr marL="0" indent="0" algn="just">
                  <a:buNone/>
                </a:pPr>
                <a:endParaRPr lang="en-US" sz="2600" dirty="0">
                  <a:latin typeface="Tahoma" panose="020B0604030504040204" pitchFamily="34" charset="0"/>
                  <a:ea typeface="Tahoma" panose="020B0604030504040204" pitchFamily="34" charset="0"/>
                  <a:cs typeface="Tahoma" panose="020B0604030504040204" pitchFamily="34" charset="0"/>
                </a:endParaRPr>
              </a:p>
              <a:p>
                <a:pPr marL="511175" indent="0" algn="just">
                  <a:buNone/>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where </a:t>
                </a:r>
                <a14:m>
                  <m:oMath xmlns:m="http://schemas.openxmlformats.org/officeDocument/2006/math">
                    <m:sSub>
                      <m:sSubPr>
                        <m:ctrlPr>
                          <a:rPr lang="en-US" sz="2600" b="1" i="1" smtClean="0">
                            <a:solidFill>
                              <a:srgbClr val="7030A0"/>
                            </a:solidFill>
                            <a:latin typeface="Cambria Math" panose="02040503050406030204" pitchFamily="18" charset="0"/>
                            <a:ea typeface="Tahoma" panose="020B0604030504040204" pitchFamily="34" charset="0"/>
                            <a:cs typeface="Tahoma" panose="020B0604030504040204" pitchFamily="34" charset="0"/>
                          </a:rPr>
                        </m:ctrlPr>
                      </m:sSubPr>
                      <m:e>
                        <m:r>
                          <a:rPr lang="en-US" sz="2600" b="1" i="1" smtClean="0">
                            <a:solidFill>
                              <a:srgbClr val="7030A0"/>
                            </a:solidFill>
                            <a:latin typeface="Cambria Math" panose="02040503050406030204" pitchFamily="18" charset="0"/>
                            <a:ea typeface="Tahoma" panose="020B0604030504040204" pitchFamily="34" charset="0"/>
                            <a:cs typeface="Tahoma" panose="020B0604030504040204" pitchFamily="34" charset="0"/>
                          </a:rPr>
                          <m:t>𝒙</m:t>
                        </m:r>
                      </m:e>
                      <m:sub>
                        <m:r>
                          <a:rPr lang="en-US" sz="2600" b="1" i="1" smtClean="0">
                            <a:solidFill>
                              <a:srgbClr val="7030A0"/>
                            </a:solidFill>
                            <a:latin typeface="Cambria Math" panose="02040503050406030204" pitchFamily="18" charset="0"/>
                            <a:ea typeface="Tahoma" panose="020B0604030504040204" pitchFamily="34" charset="0"/>
                            <a:cs typeface="Tahoma" panose="020B0604030504040204" pitchFamily="34" charset="0"/>
                          </a:rPr>
                          <m:t>𝟏</m:t>
                        </m:r>
                      </m:sub>
                    </m:sSub>
                  </m:oMath>
                </a14:m>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a:t>
                </a:r>
                <a:r>
                  <a:rPr lang="en-US" sz="2600" b="1" dirty="0">
                    <a:solidFill>
                      <a:srgbClr val="7030A0"/>
                    </a:solidFill>
                    <a:ea typeface="Tahoma" panose="020B0604030504040204" pitchFamily="34" charset="0"/>
                    <a:cs typeface="Tahoma" panose="020B0604030504040204" pitchFamily="34" charset="0"/>
                  </a:rPr>
                  <a:t> </a:t>
                </a:r>
                <a14:m>
                  <m:oMath xmlns:m="http://schemas.openxmlformats.org/officeDocument/2006/math">
                    <m:sSub>
                      <m:sSubPr>
                        <m:ctrlPr>
                          <a:rPr lang="en-US" sz="2600" b="1" i="1">
                            <a:solidFill>
                              <a:srgbClr val="7030A0"/>
                            </a:solidFill>
                            <a:latin typeface="Cambria Math" panose="02040503050406030204" pitchFamily="18" charset="0"/>
                            <a:ea typeface="Tahoma" panose="020B0604030504040204" pitchFamily="34" charset="0"/>
                            <a:cs typeface="Tahoma" panose="020B0604030504040204" pitchFamily="34" charset="0"/>
                          </a:rPr>
                        </m:ctrlPr>
                      </m:sSubPr>
                      <m:e>
                        <m:r>
                          <a:rPr lang="en-US" sz="2600" b="1" i="1">
                            <a:solidFill>
                              <a:srgbClr val="7030A0"/>
                            </a:solidFill>
                            <a:latin typeface="Cambria Math" panose="02040503050406030204" pitchFamily="18" charset="0"/>
                            <a:ea typeface="Tahoma" panose="020B0604030504040204" pitchFamily="34" charset="0"/>
                            <a:cs typeface="Tahoma" panose="020B0604030504040204" pitchFamily="34" charset="0"/>
                          </a:rPr>
                          <m:t>𝒙</m:t>
                        </m:r>
                      </m:e>
                      <m:sub>
                        <m:r>
                          <a:rPr lang="en-US" sz="2600" b="1" i="1" smtClean="0">
                            <a:solidFill>
                              <a:srgbClr val="7030A0"/>
                            </a:solidFill>
                            <a:latin typeface="Cambria Math" panose="02040503050406030204" pitchFamily="18" charset="0"/>
                            <a:ea typeface="Tahoma" panose="020B0604030504040204" pitchFamily="34" charset="0"/>
                            <a:cs typeface="Tahoma" panose="020B0604030504040204" pitchFamily="34" charset="0"/>
                          </a:rPr>
                          <m:t>𝟐</m:t>
                        </m:r>
                      </m:sub>
                    </m:sSub>
                  </m:oMath>
                </a14:m>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 ..., </a:t>
                </a:r>
                <a14:m>
                  <m:oMath xmlns:m="http://schemas.openxmlformats.org/officeDocument/2006/math">
                    <m:sSub>
                      <m:sSubPr>
                        <m:ctrlPr>
                          <a:rPr lang="en-US" sz="2600" b="1" i="1">
                            <a:solidFill>
                              <a:srgbClr val="7030A0"/>
                            </a:solidFill>
                            <a:latin typeface="Cambria Math" panose="02040503050406030204" pitchFamily="18" charset="0"/>
                            <a:ea typeface="Tahoma" panose="020B0604030504040204" pitchFamily="34" charset="0"/>
                            <a:cs typeface="Tahoma" panose="020B0604030504040204" pitchFamily="34" charset="0"/>
                          </a:rPr>
                        </m:ctrlPr>
                      </m:sSubPr>
                      <m:e>
                        <m:r>
                          <a:rPr lang="en-US" sz="2600" b="1" i="1">
                            <a:solidFill>
                              <a:srgbClr val="7030A0"/>
                            </a:solidFill>
                            <a:latin typeface="Cambria Math" panose="02040503050406030204" pitchFamily="18" charset="0"/>
                            <a:ea typeface="Tahoma" panose="020B0604030504040204" pitchFamily="34" charset="0"/>
                            <a:cs typeface="Tahoma" panose="020B0604030504040204" pitchFamily="34" charset="0"/>
                          </a:rPr>
                          <m:t>𝒙</m:t>
                        </m:r>
                      </m:e>
                      <m:sub>
                        <m:r>
                          <a:rPr lang="en-US" sz="2600" b="1" i="1" smtClean="0">
                            <a:solidFill>
                              <a:srgbClr val="7030A0"/>
                            </a:solidFill>
                            <a:latin typeface="Cambria Math" panose="02040503050406030204" pitchFamily="18" charset="0"/>
                            <a:ea typeface="Tahoma" panose="020B0604030504040204" pitchFamily="34" charset="0"/>
                            <a:cs typeface="Tahoma" panose="020B0604030504040204" pitchFamily="34" charset="0"/>
                          </a:rPr>
                          <m:t>𝒏</m:t>
                        </m:r>
                      </m:sub>
                    </m:sSub>
                  </m:oMath>
                </a14:m>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 </a:t>
                </a:r>
                <a:r>
                  <a:rPr lang="en-US" sz="2600" dirty="0">
                    <a:latin typeface="Tahoma" panose="020B0604030504040204" pitchFamily="34" charset="0"/>
                    <a:ea typeface="Tahoma" panose="020B0604030504040204" pitchFamily="34" charset="0"/>
                    <a:cs typeface="Tahoma" panose="020B0604030504040204" pitchFamily="34" charset="0"/>
                  </a:rPr>
                  <a:t>is a sequence of tokens from a vocabulary.</a:t>
                </a:r>
              </a:p>
            </p:txBody>
          </p:sp>
        </mc:Choice>
        <mc:Fallback xmlns="">
          <p:sp>
            <p:nvSpPr>
              <p:cNvPr id="3" name="Content Placeholder 2">
                <a:extLst>
                  <a:ext uri="{FF2B5EF4-FFF2-40B4-BE49-F238E27FC236}">
                    <a16:creationId xmlns:a16="http://schemas.microsoft.com/office/drawing/2014/main" id="{A2D87C36-3983-2515-0266-87906F704BCA}"/>
                  </a:ext>
                </a:extLst>
              </p:cNvPr>
              <p:cNvSpPr>
                <a:spLocks noGrp="1" noRot="1" noChangeAspect="1" noMove="1" noResize="1" noEditPoints="1" noAdjustHandles="1" noChangeArrowheads="1" noChangeShapeType="1" noTextEdit="1"/>
              </p:cNvSpPr>
              <p:nvPr>
                <p:ph idx="1"/>
              </p:nvPr>
            </p:nvSpPr>
            <p:spPr>
              <a:xfrm>
                <a:off x="139148" y="813251"/>
                <a:ext cx="8667396" cy="5428010"/>
              </a:xfrm>
              <a:blipFill>
                <a:blip r:embed="rId2"/>
                <a:stretch>
                  <a:fillRect l="-1125" t="-1796" r="-1266"/>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1E60E63F-F32E-70CF-C7BF-B8768FABD991}"/>
              </a:ext>
            </a:extLst>
          </p:cNvPr>
          <p:cNvSpPr/>
          <p:nvPr/>
        </p:nvSpPr>
        <p:spPr>
          <a:xfrm flipV="1">
            <a:off x="139147" y="616739"/>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170EC0ED-CD13-451E-ABAF-589B071545FE}"/>
              </a:ext>
            </a:extLst>
          </p:cNvPr>
          <p:cNvPicPr>
            <a:picLocks noChangeAspect="1"/>
          </p:cNvPicPr>
          <p:nvPr/>
        </p:nvPicPr>
        <p:blipFill>
          <a:blip r:embed="rId3"/>
          <a:stretch>
            <a:fillRect/>
          </a:stretch>
        </p:blipFill>
        <p:spPr>
          <a:xfrm>
            <a:off x="2684149" y="3101958"/>
            <a:ext cx="3340272" cy="654084"/>
          </a:xfrm>
          <a:prstGeom prst="rect">
            <a:avLst/>
          </a:prstGeom>
        </p:spPr>
      </p:pic>
      <p:sp>
        <p:nvSpPr>
          <p:cNvPr id="5" name="Slide Number Placeholder 4">
            <a:extLst>
              <a:ext uri="{FF2B5EF4-FFF2-40B4-BE49-F238E27FC236}">
                <a16:creationId xmlns:a16="http://schemas.microsoft.com/office/drawing/2014/main" id="{B89AEC0D-A739-D983-C086-A9492E29BED2}"/>
              </a:ext>
            </a:extLst>
          </p:cNvPr>
          <p:cNvSpPr>
            <a:spLocks noGrp="1"/>
          </p:cNvSpPr>
          <p:nvPr>
            <p:ph type="sldNum" sz="quarter" idx="12"/>
          </p:nvPr>
        </p:nvSpPr>
        <p:spPr/>
        <p:txBody>
          <a:bodyPr/>
          <a:lstStyle/>
          <a:p>
            <a:fld id="{F4140106-1276-4DDC-B9F8-2FC7F0280003}" type="slidenum">
              <a:rPr lang="en-US" smtClean="0"/>
              <a:t>10</a:t>
            </a:fld>
            <a:endParaRPr lang="en-US"/>
          </a:p>
        </p:txBody>
      </p:sp>
    </p:spTree>
    <p:extLst>
      <p:ext uri="{BB962C8B-B14F-4D97-AF65-F5344CB8AC3E}">
        <p14:creationId xmlns:p14="http://schemas.microsoft.com/office/powerpoint/2010/main" val="92891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0" y="928073"/>
                <a:ext cx="8735432" cy="4351338"/>
              </a:xfrm>
            </p:spPr>
            <p:txBody>
              <a:bodyPr>
                <a:normAutofit/>
              </a:bodyPr>
              <a:lstStyle/>
              <a:p>
                <a:pPr algn="just">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The language model is trained to optimize the probability of the data in a training set. This is done by minimizing the following loss function:</a:t>
                </a:r>
              </a:p>
              <a:p>
                <a:pPr algn="just">
                  <a:buFont typeface="Wingdings" panose="05000000000000000000" pitchFamily="2" charset="2"/>
                  <a:buChar char="v"/>
                </a:pPr>
                <a:endParaRPr lang="en-US" sz="2600"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endParaRPr lang="en-US" sz="2600" dirty="0">
                  <a:latin typeface="Tahoma" panose="020B0604030504040204" pitchFamily="34" charset="0"/>
                  <a:ea typeface="Tahoma" panose="020B0604030504040204" pitchFamily="34" charset="0"/>
                  <a:cs typeface="Tahoma" panose="020B0604030504040204" pitchFamily="34" charset="0"/>
                </a:endParaRPr>
              </a:p>
              <a:p>
                <a:pPr marL="457200" indent="-65088" algn="just">
                  <a:buNone/>
                </a:pP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Where </a:t>
                </a:r>
                <a14:m>
                  <m:oMath xmlns:m="http://schemas.openxmlformats.org/officeDocument/2006/math">
                    <m:sSub>
                      <m:sSubPr>
                        <m:ctrlPr>
                          <a:rPr lang="en-US" sz="2600" b="1" i="1" smtClean="0">
                            <a:solidFill>
                              <a:srgbClr val="7030A0"/>
                            </a:solidFill>
                            <a:latin typeface="Cambria Math" panose="02040503050406030204" pitchFamily="18" charset="0"/>
                            <a:ea typeface="Tahoma" panose="020B0604030504040204" pitchFamily="34" charset="0"/>
                            <a:cs typeface="Tahoma" panose="020B0604030504040204" pitchFamily="34" charset="0"/>
                          </a:rPr>
                        </m:ctrlPr>
                      </m:sSubPr>
                      <m:e>
                        <m:r>
                          <a:rPr lang="en-US" sz="2600" b="1" i="1" smtClean="0">
                            <a:solidFill>
                              <a:srgbClr val="7030A0"/>
                            </a:solidFill>
                            <a:latin typeface="Cambria Math" panose="02040503050406030204" pitchFamily="18" charset="0"/>
                            <a:ea typeface="Tahoma" panose="020B0604030504040204" pitchFamily="34" charset="0"/>
                            <a:cs typeface="Tahoma" panose="020B0604030504040204" pitchFamily="34" charset="0"/>
                          </a:rPr>
                          <m:t>𝒇</m:t>
                        </m:r>
                      </m:e>
                      <m:sub>
                        <m:r>
                          <a:rPr lang="en-US" sz="2600" b="1" i="1" smtClean="0">
                            <a:solidFill>
                              <a:srgbClr val="7030A0"/>
                            </a:solidFill>
                            <a:latin typeface="Cambria Math" panose="02040503050406030204" pitchFamily="18" charset="0"/>
                            <a:ea typeface="Cambria Math" panose="02040503050406030204" pitchFamily="18" charset="0"/>
                            <a:cs typeface="Tahoma" panose="020B0604030504040204" pitchFamily="34" charset="0"/>
                          </a:rPr>
                          <m:t>𝜽</m:t>
                        </m:r>
                      </m:sub>
                    </m:sSub>
                  </m:oMath>
                </a14:m>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en-US" sz="2600" b="1" i="1">
                            <a:solidFill>
                              <a:srgbClr val="7030A0"/>
                            </a:solidFill>
                            <a:latin typeface="Cambria Math" panose="02040503050406030204" pitchFamily="18" charset="0"/>
                            <a:ea typeface="Tahoma" panose="020B0604030504040204" pitchFamily="34" charset="0"/>
                            <a:cs typeface="Tahoma" panose="020B0604030504040204" pitchFamily="34" charset="0"/>
                          </a:rPr>
                        </m:ctrlPr>
                      </m:sSubPr>
                      <m:e>
                        <m:r>
                          <a:rPr lang="en-US" sz="2600" b="1" i="1" smtClean="0">
                            <a:solidFill>
                              <a:srgbClr val="7030A0"/>
                            </a:solidFill>
                            <a:latin typeface="Cambria Math" panose="02040503050406030204" pitchFamily="18" charset="0"/>
                            <a:ea typeface="Tahoma" panose="020B0604030504040204" pitchFamily="34" charset="0"/>
                            <a:cs typeface="Tahoma" panose="020B0604030504040204" pitchFamily="34" charset="0"/>
                          </a:rPr>
                          <m:t>𝒙</m:t>
                        </m:r>
                      </m:e>
                      <m:sub>
                        <m:r>
                          <a:rPr lang="en-US" sz="2600" b="1" i="1" smtClean="0">
                            <a:solidFill>
                              <a:srgbClr val="7030A0"/>
                            </a:solidFill>
                            <a:latin typeface="Cambria Math" panose="02040503050406030204" pitchFamily="18" charset="0"/>
                            <a:ea typeface="Tahoma" panose="020B0604030504040204" pitchFamily="34" charset="0"/>
                            <a:cs typeface="Tahoma" panose="020B0604030504040204" pitchFamily="34" charset="0"/>
                          </a:rPr>
                          <m:t>𝒊</m:t>
                        </m:r>
                      </m:sub>
                    </m:sSub>
                  </m:oMath>
                </a14:m>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 | </a:t>
                </a:r>
                <a14:m>
                  <m:oMath xmlns:m="http://schemas.openxmlformats.org/officeDocument/2006/math">
                    <m:sSub>
                      <m:sSubPr>
                        <m:ctrlPr>
                          <a:rPr lang="en-US" sz="2600" b="1" i="1">
                            <a:solidFill>
                              <a:srgbClr val="7030A0"/>
                            </a:solidFill>
                            <a:latin typeface="Cambria Math" panose="02040503050406030204" pitchFamily="18" charset="0"/>
                            <a:ea typeface="Tahoma" panose="020B0604030504040204" pitchFamily="34" charset="0"/>
                            <a:cs typeface="Tahoma" panose="020B0604030504040204" pitchFamily="34" charset="0"/>
                          </a:rPr>
                        </m:ctrlPr>
                      </m:sSubPr>
                      <m:e>
                        <m:r>
                          <a:rPr lang="en-US" sz="2600" b="1" i="1" smtClean="0">
                            <a:solidFill>
                              <a:srgbClr val="7030A0"/>
                            </a:solidFill>
                            <a:latin typeface="Cambria Math" panose="02040503050406030204" pitchFamily="18" charset="0"/>
                            <a:ea typeface="Tahoma" panose="020B0604030504040204" pitchFamily="34" charset="0"/>
                            <a:cs typeface="Tahoma" panose="020B0604030504040204" pitchFamily="34" charset="0"/>
                          </a:rPr>
                          <m:t>𝒙</m:t>
                        </m:r>
                      </m:e>
                      <m:sub>
                        <m:r>
                          <a:rPr lang="en-US" sz="2600" b="1" i="1" smtClean="0">
                            <a:solidFill>
                              <a:srgbClr val="7030A0"/>
                            </a:solidFill>
                            <a:latin typeface="Cambria Math" panose="02040503050406030204" pitchFamily="18" charset="0"/>
                            <a:ea typeface="Tahoma" panose="020B0604030504040204" pitchFamily="34" charset="0"/>
                            <a:cs typeface="Tahoma" panose="020B0604030504040204" pitchFamily="34" charset="0"/>
                          </a:rPr>
                          <m:t>𝟏</m:t>
                        </m:r>
                      </m:sub>
                    </m:sSub>
                  </m:oMath>
                </a14:m>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 ..., </a:t>
                </a:r>
                <a14:m>
                  <m:oMath xmlns:m="http://schemas.openxmlformats.org/officeDocument/2006/math">
                    <m:sSub>
                      <m:sSubPr>
                        <m:ctrlPr>
                          <a:rPr lang="en-US" sz="2600" b="1" i="1">
                            <a:solidFill>
                              <a:srgbClr val="7030A0"/>
                            </a:solidFill>
                            <a:latin typeface="Cambria Math" panose="02040503050406030204" pitchFamily="18" charset="0"/>
                            <a:ea typeface="Tahoma" panose="020B0604030504040204" pitchFamily="34" charset="0"/>
                            <a:cs typeface="Tahoma" panose="020B0604030504040204" pitchFamily="34" charset="0"/>
                          </a:rPr>
                        </m:ctrlPr>
                      </m:sSubPr>
                      <m:e>
                        <m:r>
                          <a:rPr lang="en-US" sz="2600" b="1" i="1" smtClean="0">
                            <a:solidFill>
                              <a:srgbClr val="7030A0"/>
                            </a:solidFill>
                            <a:latin typeface="Cambria Math" panose="02040503050406030204" pitchFamily="18" charset="0"/>
                            <a:ea typeface="Tahoma" panose="020B0604030504040204" pitchFamily="34" charset="0"/>
                            <a:cs typeface="Tahoma" panose="020B0604030504040204" pitchFamily="34" charset="0"/>
                          </a:rPr>
                          <m:t>𝒙</m:t>
                        </m:r>
                      </m:e>
                      <m:sub>
                        <m:r>
                          <a:rPr lang="en-US" sz="2600" b="1" i="1" smtClean="0">
                            <a:solidFill>
                              <a:srgbClr val="7030A0"/>
                            </a:solidFill>
                            <a:latin typeface="Cambria Math" panose="02040503050406030204" pitchFamily="18" charset="0"/>
                            <a:ea typeface="Tahoma" panose="020B0604030504040204" pitchFamily="34" charset="0"/>
                            <a:cs typeface="Tahoma" panose="020B0604030504040204" pitchFamily="34" charset="0"/>
                          </a:rPr>
                          <m:t>𝒊</m:t>
                        </m:r>
                        <m:r>
                          <a:rPr lang="en-US" sz="2600" b="1" i="1" smtClean="0">
                            <a:solidFill>
                              <a:srgbClr val="7030A0"/>
                            </a:solidFill>
                            <a:latin typeface="Cambria Math" panose="02040503050406030204" pitchFamily="18" charset="0"/>
                            <a:ea typeface="Tahoma" panose="020B0604030504040204" pitchFamily="34" charset="0"/>
                            <a:cs typeface="Tahoma" panose="020B0604030504040204" pitchFamily="34" charset="0"/>
                          </a:rPr>
                          <m:t>−</m:t>
                        </m:r>
                        <m:r>
                          <a:rPr lang="en-US" sz="2600" b="1" i="1" smtClean="0">
                            <a:solidFill>
                              <a:srgbClr val="7030A0"/>
                            </a:solidFill>
                            <a:latin typeface="Cambria Math" panose="02040503050406030204" pitchFamily="18" charset="0"/>
                            <a:ea typeface="Tahoma" panose="020B0604030504040204" pitchFamily="34" charset="0"/>
                            <a:cs typeface="Tahoma" panose="020B0604030504040204" pitchFamily="34" charset="0"/>
                          </a:rPr>
                          <m:t>𝟏</m:t>
                        </m:r>
                      </m:sub>
                    </m:sSub>
                  </m:oMath>
                </a14:m>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 </a:t>
                </a:r>
                <a:r>
                  <a:rPr lang="en-US" sz="2600" dirty="0">
                    <a:latin typeface="Tahoma" panose="020B0604030504040204" pitchFamily="34" charset="0"/>
                    <a:ea typeface="Tahoma" panose="020B0604030504040204" pitchFamily="34" charset="0"/>
                    <a:cs typeface="Tahoma" panose="020B0604030504040204" pitchFamily="34" charset="0"/>
                  </a:rPr>
                  <a:t>is the likelihood of token </a:t>
                </a:r>
                <a14:m>
                  <m:oMath xmlns:m="http://schemas.openxmlformats.org/officeDocument/2006/math">
                    <m:sSub>
                      <m:sSubPr>
                        <m:ctrlPr>
                          <a:rPr lang="en-US" sz="2600" i="1">
                            <a:latin typeface="Cambria Math" panose="02040503050406030204" pitchFamily="18" charset="0"/>
                            <a:ea typeface="Tahoma" panose="020B0604030504040204" pitchFamily="34" charset="0"/>
                            <a:cs typeface="Tahoma" panose="020B0604030504040204" pitchFamily="34" charset="0"/>
                          </a:rPr>
                        </m:ctrlPr>
                      </m:sSubPr>
                      <m:e>
                        <m:r>
                          <a:rPr lang="en-US" sz="2600" b="0" i="1" smtClean="0">
                            <a:latin typeface="Cambria Math" panose="02040503050406030204" pitchFamily="18" charset="0"/>
                            <a:ea typeface="Tahoma" panose="020B0604030504040204" pitchFamily="34" charset="0"/>
                            <a:cs typeface="Tahoma" panose="020B0604030504040204" pitchFamily="34" charset="0"/>
                          </a:rPr>
                          <m:t>𝑥</m:t>
                        </m:r>
                      </m:e>
                      <m:sub>
                        <m:r>
                          <a:rPr lang="en-US" sz="2600" b="0" i="1" smtClean="0">
                            <a:latin typeface="Cambria Math" panose="02040503050406030204" pitchFamily="18" charset="0"/>
                            <a:ea typeface="Tahoma" panose="020B0604030504040204" pitchFamily="34" charset="0"/>
                            <a:cs typeface="Tahoma" panose="020B0604030504040204" pitchFamily="34" charset="0"/>
                          </a:rPr>
                          <m:t>𝑖</m:t>
                        </m:r>
                      </m:sub>
                    </m:sSub>
                  </m:oMath>
                </a14:m>
                <a:r>
                  <a:rPr lang="en-US" sz="2600" dirty="0">
                    <a:latin typeface="Tahoma" panose="020B0604030504040204" pitchFamily="34" charset="0"/>
                    <a:ea typeface="Tahoma" panose="020B0604030504040204" pitchFamily="34" charset="0"/>
                    <a:cs typeface="Tahoma" panose="020B0604030504040204" pitchFamily="34" charset="0"/>
                  </a:rPr>
                  <a:t> when evaluating neural network f with parameters θ.</a:t>
                </a:r>
              </a:p>
            </p:txBody>
          </p:sp>
        </mc:Choice>
        <mc:Fallback xmlns="">
          <p:sp>
            <p:nvSpPr>
              <p:cNvPr id="3" name="Content Placeholder 2">
                <a:extLst>
                  <a:ext uri="{FF2B5EF4-FFF2-40B4-BE49-F238E27FC236}">
                    <a16:creationId xmlns:a16="http://schemas.microsoft.com/office/drawing/2014/main" id="{A2D87C36-3983-2515-0266-87906F704BCA}"/>
                  </a:ext>
                </a:extLst>
              </p:cNvPr>
              <p:cNvSpPr>
                <a:spLocks noGrp="1" noRot="1" noChangeAspect="1" noMove="1" noResize="1" noEditPoints="1" noAdjustHandles="1" noChangeArrowheads="1" noChangeShapeType="1" noTextEdit="1"/>
              </p:cNvSpPr>
              <p:nvPr>
                <p:ph idx="1"/>
              </p:nvPr>
            </p:nvSpPr>
            <p:spPr>
              <a:xfrm>
                <a:off x="0" y="928073"/>
                <a:ext cx="8735432" cy="4351338"/>
              </a:xfrm>
              <a:blipFill>
                <a:blip r:embed="rId2"/>
                <a:stretch>
                  <a:fillRect l="-1047" t="-2241" r="-1256"/>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1E60E63F-F32E-70CF-C7BF-B8768FABD991}"/>
              </a:ext>
            </a:extLst>
          </p:cNvPr>
          <p:cNvSpPr/>
          <p:nvPr/>
        </p:nvSpPr>
        <p:spPr>
          <a:xfrm flipV="1">
            <a:off x="139147" y="790915"/>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59111086-2714-48A4-671B-6443369E2AA0}"/>
              </a:ext>
            </a:extLst>
          </p:cNvPr>
          <p:cNvSpPr>
            <a:spLocks noGrp="1"/>
          </p:cNvSpPr>
          <p:nvPr>
            <p:ph type="title"/>
          </p:nvPr>
        </p:nvSpPr>
        <p:spPr>
          <a:xfrm>
            <a:off x="-685800" y="-88326"/>
            <a:ext cx="10515600" cy="940207"/>
          </a:xfrm>
        </p:spPr>
        <p:txBody>
          <a:bodyPr>
            <a:normAutofit/>
          </a:bodyPr>
          <a:lstStyle/>
          <a:p>
            <a:pPr algn="ctr"/>
            <a:r>
              <a:rPr lang="en-US" sz="3600" b="1" dirty="0">
                <a:latin typeface="Tahoma" panose="020B0604030504040204" pitchFamily="34" charset="0"/>
                <a:ea typeface="Tahoma" panose="020B0604030504040204" pitchFamily="34" charset="0"/>
                <a:cs typeface="Tahoma" panose="020B0604030504040204" pitchFamily="34" charset="0"/>
              </a:rPr>
              <a:t>Autoregressive Language Model (2/3) </a:t>
            </a:r>
          </a:p>
        </p:txBody>
      </p:sp>
      <p:pic>
        <p:nvPicPr>
          <p:cNvPr id="9" name="Picture 8">
            <a:extLst>
              <a:ext uri="{FF2B5EF4-FFF2-40B4-BE49-F238E27FC236}">
                <a16:creationId xmlns:a16="http://schemas.microsoft.com/office/drawing/2014/main" id="{BAC39097-763A-FFB5-459F-72AFA1D112A2}"/>
              </a:ext>
            </a:extLst>
          </p:cNvPr>
          <p:cNvPicPr>
            <a:picLocks noChangeAspect="1"/>
          </p:cNvPicPr>
          <p:nvPr/>
        </p:nvPicPr>
        <p:blipFill>
          <a:blip r:embed="rId3"/>
          <a:stretch>
            <a:fillRect/>
          </a:stretch>
        </p:blipFill>
        <p:spPr>
          <a:xfrm>
            <a:off x="1054374" y="2344042"/>
            <a:ext cx="7029811" cy="558829"/>
          </a:xfrm>
          <a:prstGeom prst="rect">
            <a:avLst/>
          </a:prstGeom>
        </p:spPr>
      </p:pic>
      <p:sp>
        <p:nvSpPr>
          <p:cNvPr id="2" name="Slide Number Placeholder 1">
            <a:extLst>
              <a:ext uri="{FF2B5EF4-FFF2-40B4-BE49-F238E27FC236}">
                <a16:creationId xmlns:a16="http://schemas.microsoft.com/office/drawing/2014/main" id="{90475A93-19EE-D5A7-6924-FF077EA3D8BD}"/>
              </a:ext>
            </a:extLst>
          </p:cNvPr>
          <p:cNvSpPr>
            <a:spLocks noGrp="1"/>
          </p:cNvSpPr>
          <p:nvPr>
            <p:ph type="sldNum" sz="quarter" idx="12"/>
          </p:nvPr>
        </p:nvSpPr>
        <p:spPr/>
        <p:txBody>
          <a:bodyPr/>
          <a:lstStyle/>
          <a:p>
            <a:fld id="{F4140106-1276-4DDC-B9F8-2FC7F0280003}" type="slidenum">
              <a:rPr lang="en-US" smtClean="0"/>
              <a:t>11</a:t>
            </a:fld>
            <a:endParaRPr lang="en-US"/>
          </a:p>
        </p:txBody>
      </p:sp>
    </p:spTree>
    <p:extLst>
      <p:ext uri="{BB962C8B-B14F-4D97-AF65-F5344CB8AC3E}">
        <p14:creationId xmlns:p14="http://schemas.microsoft.com/office/powerpoint/2010/main" val="129348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0" y="793093"/>
            <a:ext cx="8757202" cy="5860254"/>
          </a:xfrm>
        </p:spPr>
        <p:txBody>
          <a:bodyPr>
            <a:normAutofit/>
          </a:bodyPr>
          <a:lstStyle/>
          <a:p>
            <a:pPr algn="just">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Once the language model is trained, it can be used to generate new text by iteratively following the following process:</a:t>
            </a:r>
          </a:p>
          <a:p>
            <a:pPr algn="just">
              <a:buFont typeface="Wingdings" panose="05000000000000000000" pitchFamily="2" charset="2"/>
              <a:buChar char="v"/>
            </a:pPr>
            <a:endParaRPr lang="en-US" sz="2600"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endParaRPr lang="en-US" sz="2600"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endParaRPr lang="en-US" sz="2600" dirty="0">
              <a:latin typeface="Tahoma" panose="020B0604030504040204" pitchFamily="34" charset="0"/>
              <a:ea typeface="Tahoma" panose="020B0604030504040204" pitchFamily="34" charset="0"/>
              <a:cs typeface="Tahoma" panose="020B0604030504040204" pitchFamily="34" charset="0"/>
            </a:endParaRPr>
          </a:p>
          <a:p>
            <a:pPr marL="739775" indent="-163513" algn="just">
              <a:buFont typeface="Wingdings" panose="05000000000000000000" pitchFamily="2" charset="2"/>
              <a:buChar char="ü"/>
            </a:pPr>
            <a:r>
              <a:rPr lang="en-US" sz="2600" dirty="0">
                <a:latin typeface="Tahoma" panose="020B0604030504040204" pitchFamily="34" charset="0"/>
                <a:ea typeface="Tahoma" panose="020B0604030504040204" pitchFamily="34" charset="0"/>
                <a:cs typeface="Tahoma" panose="020B0604030504040204" pitchFamily="34" charset="0"/>
              </a:rPr>
              <a:t>This decoding process continues until conditions are satisfied. </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However, studies have shown that simply </a:t>
            </a: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maximizing the output probability </a:t>
            </a:r>
            <a:r>
              <a:rPr lang="en-US" sz="2600" dirty="0">
                <a:latin typeface="Tahoma" panose="020B0604030504040204" pitchFamily="34" charset="0"/>
                <a:ea typeface="Tahoma" panose="020B0604030504040204" pitchFamily="34" charset="0"/>
                <a:cs typeface="Tahoma" panose="020B0604030504040204" pitchFamily="34" charset="0"/>
              </a:rPr>
              <a:t>of the language model generates text that is </a:t>
            </a: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not natural to humans</a:t>
            </a:r>
            <a:r>
              <a:rPr lang="en-US" sz="2600" dirty="0">
                <a:latin typeface="Tahoma" panose="020B0604030504040204" pitchFamily="34" charset="0"/>
                <a:ea typeface="Tahoma" panose="020B0604030504040204" pitchFamily="34" charset="0"/>
                <a:cs typeface="Tahoma" panose="020B0604030504040204" pitchFamily="34" charset="0"/>
              </a:rPr>
              <a:t>. </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Therefore, several approaches have been proposed for sampling from the probability distribution, such as </a:t>
            </a: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top-k sampling </a:t>
            </a:r>
            <a:r>
              <a:rPr lang="en-US" sz="2600" dirty="0">
                <a:latin typeface="Tahoma" panose="020B0604030504040204" pitchFamily="34" charset="0"/>
                <a:ea typeface="Tahoma" panose="020B0604030504040204" pitchFamily="34" charset="0"/>
                <a:cs typeface="Tahoma" panose="020B0604030504040204" pitchFamily="34" charset="0"/>
              </a:rPr>
              <a:t>and </a:t>
            </a: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top-p sampling</a:t>
            </a:r>
            <a:r>
              <a:rPr lang="en-US" sz="2600" dirty="0">
                <a:latin typeface="Tahoma" panose="020B0604030504040204" pitchFamily="34" charset="0"/>
                <a:ea typeface="Tahoma" panose="020B0604030504040204" pitchFamily="34" charset="0"/>
                <a:cs typeface="Tahoma" panose="020B0604030504040204" pitchFamily="34" charset="0"/>
              </a:rPr>
              <a:t>.</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27627"/>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9718A7B7-3450-AD01-FD14-593886101637}"/>
              </a:ext>
            </a:extLst>
          </p:cNvPr>
          <p:cNvSpPr>
            <a:spLocks noGrp="1"/>
          </p:cNvSpPr>
          <p:nvPr>
            <p:ph type="title"/>
          </p:nvPr>
        </p:nvSpPr>
        <p:spPr>
          <a:xfrm>
            <a:off x="-685800" y="-145705"/>
            <a:ext cx="10515600" cy="940207"/>
          </a:xfrm>
        </p:spPr>
        <p:txBody>
          <a:bodyPr>
            <a:normAutofit/>
          </a:bodyPr>
          <a:lstStyle/>
          <a:p>
            <a:pPr algn="ctr"/>
            <a:r>
              <a:rPr lang="en-US" sz="3600" b="1" dirty="0">
                <a:latin typeface="Tahoma" panose="020B0604030504040204" pitchFamily="34" charset="0"/>
                <a:ea typeface="Tahoma" panose="020B0604030504040204" pitchFamily="34" charset="0"/>
                <a:cs typeface="Tahoma" panose="020B0604030504040204" pitchFamily="34" charset="0"/>
              </a:rPr>
              <a:t>Autoregressive Language Model (3/3) </a:t>
            </a:r>
          </a:p>
        </p:txBody>
      </p:sp>
      <p:pic>
        <p:nvPicPr>
          <p:cNvPr id="9" name="Picture 8">
            <a:extLst>
              <a:ext uri="{FF2B5EF4-FFF2-40B4-BE49-F238E27FC236}">
                <a16:creationId xmlns:a16="http://schemas.microsoft.com/office/drawing/2014/main" id="{0E180BDA-E37D-8B12-5157-E26C1E53D68A}"/>
              </a:ext>
            </a:extLst>
          </p:cNvPr>
          <p:cNvPicPr>
            <a:picLocks noChangeAspect="1"/>
          </p:cNvPicPr>
          <p:nvPr/>
        </p:nvPicPr>
        <p:blipFill>
          <a:blip r:embed="rId2"/>
          <a:stretch>
            <a:fillRect/>
          </a:stretch>
        </p:blipFill>
        <p:spPr>
          <a:xfrm>
            <a:off x="1371208" y="2005512"/>
            <a:ext cx="6014786" cy="1105693"/>
          </a:xfrm>
          <a:prstGeom prst="rect">
            <a:avLst/>
          </a:prstGeom>
        </p:spPr>
      </p:pic>
      <p:sp>
        <p:nvSpPr>
          <p:cNvPr id="2" name="Slide Number Placeholder 1">
            <a:extLst>
              <a:ext uri="{FF2B5EF4-FFF2-40B4-BE49-F238E27FC236}">
                <a16:creationId xmlns:a16="http://schemas.microsoft.com/office/drawing/2014/main" id="{E4EF77FB-3489-7EB8-A181-34E7AE652ABD}"/>
              </a:ext>
            </a:extLst>
          </p:cNvPr>
          <p:cNvSpPr>
            <a:spLocks noGrp="1"/>
          </p:cNvSpPr>
          <p:nvPr>
            <p:ph type="sldNum" sz="quarter" idx="12"/>
          </p:nvPr>
        </p:nvSpPr>
        <p:spPr/>
        <p:txBody>
          <a:bodyPr/>
          <a:lstStyle/>
          <a:p>
            <a:fld id="{F4140106-1276-4DDC-B9F8-2FC7F0280003}" type="slidenum">
              <a:rPr lang="en-US" smtClean="0"/>
              <a:t>12</a:t>
            </a:fld>
            <a:endParaRPr lang="en-US"/>
          </a:p>
        </p:txBody>
      </p:sp>
    </p:spTree>
    <p:extLst>
      <p:ext uri="{BB962C8B-B14F-4D97-AF65-F5344CB8AC3E}">
        <p14:creationId xmlns:p14="http://schemas.microsoft.com/office/powerpoint/2010/main" val="2337466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64722" y="-327817"/>
            <a:ext cx="10515600" cy="1325563"/>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Pre-training and Fine-tuning</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39148" y="965088"/>
            <a:ext cx="8865705" cy="4351338"/>
          </a:xfrm>
        </p:spPr>
        <p:txBody>
          <a:bodyPr>
            <a:normAutofit fontScale="92500"/>
          </a:bodyPr>
          <a:lstStyle/>
          <a:p>
            <a:pPr algn="just">
              <a:buFont typeface="Wingdings" panose="05000000000000000000" pitchFamily="2" charset="2"/>
              <a:buChar char="q"/>
            </a:pPr>
            <a:r>
              <a:rPr lang="en-US" dirty="0"/>
              <a:t> Pre-training and fine-tuning is a common approach in natural language processing where large neural networks are trained on large datasets for multiple downstream tasks.</a:t>
            </a:r>
          </a:p>
          <a:p>
            <a:pPr algn="just">
              <a:buFont typeface="Wingdings" panose="05000000000000000000" pitchFamily="2" charset="2"/>
              <a:buChar char="q"/>
            </a:pPr>
            <a:r>
              <a:rPr lang="en-US" dirty="0"/>
              <a:t> Autoregressive language modeling has been found to be effective for pre-trained language models with transformers, such as GPT-2 and GPT-3, which can be applied to various tasks without fine-tuning.</a:t>
            </a:r>
          </a:p>
          <a:p>
            <a:pPr algn="just">
              <a:buFont typeface="Wingdings" panose="05000000000000000000" pitchFamily="2" charset="2"/>
              <a:buChar char="q"/>
            </a:pPr>
            <a:r>
              <a:rPr lang="en-US" dirty="0"/>
              <a:t>PLMs offer advantages in domain-specific tasks when trained on datasets that match a specific domain, but there are potential risks related to sensitive data extraction and ethical considerations.</a:t>
            </a:r>
          </a:p>
          <a:p>
            <a:pPr algn="just">
              <a:buFont typeface="Wingdings" panose="05000000000000000000" pitchFamily="2" charset="2"/>
              <a:buChar char="q"/>
            </a:pPr>
            <a:endParaRPr lang="en-US" dirty="0"/>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812687"/>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7E31B6FC-3BEA-EC96-4735-BAE9122F2A90}"/>
              </a:ext>
            </a:extLst>
          </p:cNvPr>
          <p:cNvSpPr>
            <a:spLocks noGrp="1"/>
          </p:cNvSpPr>
          <p:nvPr>
            <p:ph type="sldNum" sz="quarter" idx="12"/>
          </p:nvPr>
        </p:nvSpPr>
        <p:spPr/>
        <p:txBody>
          <a:bodyPr/>
          <a:lstStyle/>
          <a:p>
            <a:fld id="{F4140106-1276-4DDC-B9F8-2FC7F0280003}" type="slidenum">
              <a:rPr lang="en-US" smtClean="0"/>
              <a:t>13</a:t>
            </a:fld>
            <a:endParaRPr lang="en-US"/>
          </a:p>
        </p:txBody>
      </p:sp>
    </p:spTree>
    <p:extLst>
      <p:ext uri="{BB962C8B-B14F-4D97-AF65-F5344CB8AC3E}">
        <p14:creationId xmlns:p14="http://schemas.microsoft.com/office/powerpoint/2010/main" val="2374027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64722" y="-218960"/>
            <a:ext cx="10515600" cy="1325563"/>
          </a:xfrm>
        </p:spPr>
        <p:txBody>
          <a:bodyPr vert="horz" lIns="91440" tIns="45720" rIns="91440" bIns="45720" rtlCol="0" anchor="ct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Sensitive Datasets</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628650" y="1019517"/>
            <a:ext cx="7886700" cy="4351338"/>
          </a:xfrm>
        </p:spPr>
        <p:txBody>
          <a:bodyPr>
            <a:normAutofit/>
          </a:bodyPr>
          <a:lstStyle/>
          <a:p>
            <a:pPr>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Examples of PLMs created from sensitive datasets</a:t>
            </a:r>
          </a:p>
          <a:p>
            <a:pPr marL="514350" indent="-514350">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PLMs created from contracts</a:t>
            </a:r>
          </a:p>
          <a:p>
            <a:pPr marL="514350" indent="-514350">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PLMs created from clinical information</a:t>
            </a:r>
          </a:p>
          <a:p>
            <a:pPr marL="514350" indent="-514350">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PLMs created from music</a:t>
            </a:r>
          </a:p>
          <a:p>
            <a:pPr marL="514350" indent="-514350">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PLMs created from source code</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812687"/>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FF161F66-14D6-E8EA-9741-7E630D7118F3}"/>
              </a:ext>
            </a:extLst>
          </p:cNvPr>
          <p:cNvSpPr>
            <a:spLocks noGrp="1"/>
          </p:cNvSpPr>
          <p:nvPr>
            <p:ph type="sldNum" sz="quarter" idx="12"/>
          </p:nvPr>
        </p:nvSpPr>
        <p:spPr/>
        <p:txBody>
          <a:bodyPr/>
          <a:lstStyle/>
          <a:p>
            <a:fld id="{F4140106-1276-4DDC-B9F8-2FC7F0280003}" type="slidenum">
              <a:rPr lang="en-US" smtClean="0"/>
              <a:t>14</a:t>
            </a:fld>
            <a:endParaRPr lang="en-US"/>
          </a:p>
        </p:txBody>
      </p:sp>
    </p:spTree>
    <p:extLst>
      <p:ext uri="{BB962C8B-B14F-4D97-AF65-F5344CB8AC3E}">
        <p14:creationId xmlns:p14="http://schemas.microsoft.com/office/powerpoint/2010/main" val="3572357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994F-B7AF-D742-6AC2-B6A0EFE40A34}"/>
              </a:ext>
            </a:extLst>
          </p:cNvPr>
          <p:cNvSpPr>
            <a:spLocks noGrp="1"/>
          </p:cNvSpPr>
          <p:nvPr>
            <p:ph type="title"/>
          </p:nvPr>
        </p:nvSpPr>
        <p:spPr>
          <a:xfrm>
            <a:off x="552450" y="18256"/>
            <a:ext cx="7886700" cy="830830"/>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Contents</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AED571BB-AA18-DA59-556A-6EA30566542B}"/>
              </a:ext>
            </a:extLst>
          </p:cNvPr>
          <p:cNvSpPr>
            <a:spLocks noGrp="1"/>
          </p:cNvSpPr>
          <p:nvPr>
            <p:ph idx="1"/>
          </p:nvPr>
        </p:nvSpPr>
        <p:spPr>
          <a:xfrm>
            <a:off x="302079" y="1009193"/>
            <a:ext cx="7886700" cy="4351338"/>
          </a:xfrm>
        </p:spPr>
        <p:txBody>
          <a:bodyPr/>
          <a:lstStyle/>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Background and Contribution</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Preliminaries about PLMs</a:t>
            </a:r>
          </a:p>
          <a:p>
            <a:pPr>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Definitions of Memorization</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Training Data Extraction Attacks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Training Data Extraction Defense</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Findings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Conclusion and Future Works</a:t>
            </a:r>
          </a:p>
          <a:p>
            <a:pPr>
              <a:buFont typeface="Wingdings" panose="05000000000000000000"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866B23BA-A332-E769-E971-5E05FB21C30D}"/>
              </a:ext>
            </a:extLst>
          </p:cNvPr>
          <p:cNvSpPr/>
          <p:nvPr/>
        </p:nvSpPr>
        <p:spPr>
          <a:xfrm flipV="1">
            <a:off x="139147" y="747371"/>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EF544135-773A-CE6B-ACC5-B701669C155C}"/>
              </a:ext>
            </a:extLst>
          </p:cNvPr>
          <p:cNvSpPr>
            <a:spLocks noGrp="1"/>
          </p:cNvSpPr>
          <p:nvPr>
            <p:ph type="sldNum" sz="quarter" idx="12"/>
          </p:nvPr>
        </p:nvSpPr>
        <p:spPr/>
        <p:txBody>
          <a:bodyPr/>
          <a:lstStyle/>
          <a:p>
            <a:fld id="{F4140106-1276-4DDC-B9F8-2FC7F0280003}" type="slidenum">
              <a:rPr lang="en-US" smtClean="0"/>
              <a:t>15</a:t>
            </a:fld>
            <a:endParaRPr lang="en-US"/>
          </a:p>
        </p:txBody>
      </p:sp>
    </p:spTree>
    <p:extLst>
      <p:ext uri="{BB962C8B-B14F-4D97-AF65-F5344CB8AC3E}">
        <p14:creationId xmlns:p14="http://schemas.microsoft.com/office/powerpoint/2010/main" val="2668673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64722" y="-218960"/>
            <a:ext cx="10515600" cy="1031647"/>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Definitions of Memorization</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15660" y="684234"/>
            <a:ext cx="8754835" cy="4351338"/>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Memorization refers to the ability of PLMs to store and output information about the training data.</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Type of memorization is as follows:</a:t>
            </a:r>
          </a:p>
          <a:p>
            <a:pPr marL="1546225" indent="-336550" algn="just">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Eidetic memorization</a:t>
            </a:r>
          </a:p>
          <a:p>
            <a:pPr marL="1546225" indent="-336550" algn="just">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Differential privacy</a:t>
            </a:r>
          </a:p>
          <a:p>
            <a:pPr marL="1546225" indent="-336550" algn="just">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Counterfactual memorization</a:t>
            </a:r>
          </a:p>
          <a:p>
            <a:pPr marL="1546225" indent="-336550" algn="just">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Approximate memorization</a:t>
            </a:r>
          </a:p>
          <a:p>
            <a:pPr marL="1546225" indent="-336550" algn="just">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Revisiting model inversion</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584084"/>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80C99012-95A2-1DF4-9056-3A9212C0F3AE}"/>
              </a:ext>
            </a:extLst>
          </p:cNvPr>
          <p:cNvSpPr>
            <a:spLocks noGrp="1"/>
          </p:cNvSpPr>
          <p:nvPr>
            <p:ph type="sldNum" sz="quarter" idx="12"/>
          </p:nvPr>
        </p:nvSpPr>
        <p:spPr/>
        <p:txBody>
          <a:bodyPr/>
          <a:lstStyle/>
          <a:p>
            <a:fld id="{F4140106-1276-4DDC-B9F8-2FC7F0280003}" type="slidenum">
              <a:rPr lang="en-US" smtClean="0"/>
              <a:t>16</a:t>
            </a:fld>
            <a:endParaRPr lang="en-US"/>
          </a:p>
        </p:txBody>
      </p:sp>
    </p:spTree>
    <p:extLst>
      <p:ext uri="{BB962C8B-B14F-4D97-AF65-F5344CB8AC3E}">
        <p14:creationId xmlns:p14="http://schemas.microsoft.com/office/powerpoint/2010/main" val="99349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64722" y="-164530"/>
            <a:ext cx="10515600" cy="894487"/>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Eidetic Memorization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39147" y="729957"/>
                <a:ext cx="8865706" cy="5921214"/>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It is a method for measuring the ability of a PLM to memorize information from its training data. </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It is defined as the ability of a PLM to output memorized data when </a:t>
                </a: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appropriate prompts are provided</a:t>
                </a:r>
                <a:r>
                  <a:rPr lang="en-US" sz="2600" dirty="0">
                    <a:latin typeface="Tahoma" panose="020B0604030504040204" pitchFamily="34" charset="0"/>
                    <a:ea typeface="Tahoma" panose="020B0604030504040204" pitchFamily="34" charset="0"/>
                    <a:cs typeface="Tahoma" panose="020B0604030504040204" pitchFamily="34" charset="0"/>
                  </a:rPr>
                  <a:t>. </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There are two variations of eidetic memorization:</a:t>
                </a:r>
              </a:p>
              <a:p>
                <a:pPr marL="804863" algn="just">
                  <a:buFont typeface="Wingdings" panose="05000000000000000000" pitchFamily="2" charset="2"/>
                  <a:buChar char="v"/>
                </a:pPr>
                <a:r>
                  <a:rPr lang="en-US" sz="2600" b="1" dirty="0">
                    <a:solidFill>
                      <a:srgbClr val="00B050"/>
                    </a:solidFill>
                    <a:latin typeface="Tahoma" panose="020B0604030504040204" pitchFamily="34" charset="0"/>
                    <a:ea typeface="Tahoma" panose="020B0604030504040204" pitchFamily="34" charset="0"/>
                    <a:cs typeface="Tahoma" panose="020B0604030504040204" pitchFamily="34" charset="0"/>
                  </a:rPr>
                  <a:t>Definition 3.1: </a:t>
                </a:r>
                <a:r>
                  <a:rPr lang="en-US" sz="2600" dirty="0">
                    <a:latin typeface="Tahoma" panose="020B0604030504040204" pitchFamily="34" charset="0"/>
                    <a:ea typeface="Tahoma" panose="020B0604030504040204" pitchFamily="34" charset="0"/>
                    <a:cs typeface="Tahoma" panose="020B0604030504040204" pitchFamily="34" charset="0"/>
                  </a:rPr>
                  <a:t>A string s is k-eidetic memorized by PLM </a:t>
                </a:r>
                <a14:m>
                  <m:oMath xmlns:m="http://schemas.openxmlformats.org/officeDocument/2006/math">
                    <m:sSub>
                      <m:sSubPr>
                        <m:ctrlPr>
                          <a:rPr lang="en-US" sz="26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en-US" sz="26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𝒇</m:t>
                        </m:r>
                      </m:e>
                      <m:sub>
                        <m:r>
                          <a:rPr lang="en-US" sz="2600" b="1" i="1"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𝜽</m:t>
                        </m:r>
                      </m:sub>
                    </m:sSub>
                  </m:oMath>
                </a14:m>
                <a:r>
                  <a:rPr lang="en-US" sz="2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dirty="0">
                    <a:latin typeface="Tahoma" panose="020B0604030504040204" pitchFamily="34" charset="0"/>
                    <a:ea typeface="Tahoma" panose="020B0604030504040204" pitchFamily="34" charset="0"/>
                    <a:cs typeface="Tahoma" panose="020B0604030504040204" pitchFamily="34" charset="0"/>
                  </a:rPr>
                  <a:t>if a prompt p exists such that f(p) = s and s appears at most k times in the training set.</a:t>
                </a:r>
              </a:p>
              <a:p>
                <a:pPr marL="804863" algn="just">
                  <a:buFont typeface="Wingdings" panose="05000000000000000000" pitchFamily="2" charset="2"/>
                  <a:buChar char="v"/>
                </a:pPr>
                <a:r>
                  <a:rPr lang="en-US" sz="2600" b="1" dirty="0">
                    <a:solidFill>
                      <a:srgbClr val="00B050"/>
                    </a:solidFill>
                    <a:latin typeface="Tahoma" panose="020B0604030504040204" pitchFamily="34" charset="0"/>
                    <a:ea typeface="Tahoma" panose="020B0604030504040204" pitchFamily="34" charset="0"/>
                    <a:cs typeface="Tahoma" panose="020B0604030504040204" pitchFamily="34" charset="0"/>
                  </a:rPr>
                  <a:t>Definition 3.2: </a:t>
                </a:r>
                <a:r>
                  <a:rPr lang="en-US" sz="2600" dirty="0">
                    <a:latin typeface="Tahoma" panose="020B0604030504040204" pitchFamily="34" charset="0"/>
                    <a:ea typeface="Tahoma" panose="020B0604030504040204" pitchFamily="34" charset="0"/>
                    <a:cs typeface="Tahoma" panose="020B0604030504040204" pitchFamily="34" charset="0"/>
                  </a:rPr>
                  <a:t>A string s is k-memorized with k tokens of context from a PLM </a:t>
                </a:r>
                <a14:m>
                  <m:oMath xmlns:m="http://schemas.openxmlformats.org/officeDocument/2006/math">
                    <m:sSub>
                      <m:sSubPr>
                        <m:ctrlPr>
                          <a:rPr lang="en-US" sz="26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en-US" sz="26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𝒇</m:t>
                        </m:r>
                      </m:e>
                      <m:sub>
                        <m:r>
                          <a:rPr lang="en-US" sz="2600" b="1" i="1"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𝜽</m:t>
                        </m:r>
                      </m:sub>
                    </m:sSub>
                  </m:oMath>
                </a14:m>
                <a:r>
                  <a:rPr lang="en-US" sz="2600" dirty="0">
                    <a:latin typeface="Tahoma" panose="020B0604030504040204" pitchFamily="34" charset="0"/>
                    <a:ea typeface="Tahoma" panose="020B0604030504040204" pitchFamily="34" charset="0"/>
                    <a:cs typeface="Tahoma" panose="020B0604030504040204" pitchFamily="34" charset="0"/>
                  </a:rPr>
                  <a:t> if a (length-k) string p exists such that the concatenation [p||s] is contained in the training set, and </a:t>
                </a:r>
                <a:r>
                  <a:rPr lang="en-US" sz="2600" dirty="0" err="1">
                    <a:latin typeface="Tahoma" panose="020B0604030504040204" pitchFamily="34" charset="0"/>
                    <a:ea typeface="Tahoma" panose="020B0604030504040204" pitchFamily="34" charset="0"/>
                    <a:cs typeface="Tahoma" panose="020B0604030504040204" pitchFamily="34" charset="0"/>
                  </a:rPr>
                  <a:t>fθ</a:t>
                </a:r>
                <a:r>
                  <a:rPr lang="en-US" sz="2600" dirty="0">
                    <a:latin typeface="Tahoma" panose="020B0604030504040204" pitchFamily="34" charset="0"/>
                    <a:ea typeface="Tahoma" panose="020B0604030504040204" pitchFamily="34" charset="0"/>
                    <a:cs typeface="Tahoma" panose="020B0604030504040204" pitchFamily="34" charset="0"/>
                  </a:rPr>
                  <a:t> produces s when prompted with p by using greedy decoding.</a:t>
                </a:r>
              </a:p>
            </p:txBody>
          </p:sp>
        </mc:Choice>
        <mc:Fallback xmlns="">
          <p:sp>
            <p:nvSpPr>
              <p:cNvPr id="3" name="Content Placeholder 2">
                <a:extLst>
                  <a:ext uri="{FF2B5EF4-FFF2-40B4-BE49-F238E27FC236}">
                    <a16:creationId xmlns:a16="http://schemas.microsoft.com/office/drawing/2014/main" id="{A2D87C36-3983-2515-0266-87906F704BCA}"/>
                  </a:ext>
                </a:extLst>
              </p:cNvPr>
              <p:cNvSpPr>
                <a:spLocks noGrp="1" noRot="1" noChangeAspect="1" noMove="1" noResize="1" noEditPoints="1" noAdjustHandles="1" noChangeArrowheads="1" noChangeShapeType="1" noTextEdit="1"/>
              </p:cNvSpPr>
              <p:nvPr>
                <p:ph idx="1"/>
              </p:nvPr>
            </p:nvSpPr>
            <p:spPr>
              <a:xfrm>
                <a:off x="139147" y="729957"/>
                <a:ext cx="8865706" cy="5921214"/>
              </a:xfrm>
              <a:blipFill>
                <a:blip r:embed="rId2"/>
                <a:stretch>
                  <a:fillRect l="-1100" t="-1751" r="-1238"/>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1E60E63F-F32E-70CF-C7BF-B8768FABD991}"/>
              </a:ext>
            </a:extLst>
          </p:cNvPr>
          <p:cNvSpPr/>
          <p:nvPr/>
        </p:nvSpPr>
        <p:spPr>
          <a:xfrm flipV="1">
            <a:off x="139147" y="540540"/>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FECBD368-8C73-2F20-3949-81F891131AE3}"/>
              </a:ext>
            </a:extLst>
          </p:cNvPr>
          <p:cNvSpPr>
            <a:spLocks noGrp="1"/>
          </p:cNvSpPr>
          <p:nvPr>
            <p:ph type="sldNum" sz="quarter" idx="12"/>
          </p:nvPr>
        </p:nvSpPr>
        <p:spPr/>
        <p:txBody>
          <a:bodyPr/>
          <a:lstStyle/>
          <a:p>
            <a:fld id="{F4140106-1276-4DDC-B9F8-2FC7F0280003}" type="slidenum">
              <a:rPr lang="en-US" smtClean="0"/>
              <a:t>17</a:t>
            </a:fld>
            <a:endParaRPr lang="en-US"/>
          </a:p>
        </p:txBody>
      </p:sp>
    </p:spTree>
    <p:extLst>
      <p:ext uri="{BB962C8B-B14F-4D97-AF65-F5344CB8AC3E}">
        <p14:creationId xmlns:p14="http://schemas.microsoft.com/office/powerpoint/2010/main" val="2420622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64722" y="-218960"/>
            <a:ext cx="10515600" cy="1166017"/>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Differential Privacy</a:t>
            </a:r>
            <a:endParaRPr lang="en-US" sz="4000" b="1" dirty="0">
              <a:latin typeface="+mn-lt"/>
            </a:endParaRP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39147" y="846586"/>
            <a:ext cx="8865706" cy="4351338"/>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It is a concept that aims to protect the privacy of individuals when analyzing or sharing data.</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It was formulated based on the idea that </a:t>
            </a:r>
            <a:r>
              <a:rPr lang="en-US" sz="2600" b="1" dirty="0">
                <a:solidFill>
                  <a:srgbClr val="00B050"/>
                </a:solidFill>
                <a:latin typeface="Tahoma" panose="020B0604030504040204" pitchFamily="34" charset="0"/>
                <a:ea typeface="Tahoma" panose="020B0604030504040204" pitchFamily="34" charset="0"/>
                <a:cs typeface="Tahoma" panose="020B0604030504040204" pitchFamily="34" charset="0"/>
              </a:rPr>
              <a:t>removing</a:t>
            </a:r>
            <a:r>
              <a:rPr lang="en-US" sz="2600" dirty="0">
                <a:latin typeface="Tahoma" panose="020B0604030504040204" pitchFamily="34" charset="0"/>
                <a:ea typeface="Tahoma" panose="020B0604030504040204" pitchFamily="34" charset="0"/>
                <a:cs typeface="Tahoma" panose="020B0604030504040204" pitchFamily="34" charset="0"/>
              </a:rPr>
              <a:t> any data from a training set </a:t>
            </a:r>
            <a:r>
              <a:rPr lang="en-US" sz="2600" b="1" dirty="0">
                <a:solidFill>
                  <a:srgbClr val="00B050"/>
                </a:solidFill>
                <a:latin typeface="Tahoma" panose="020B0604030504040204" pitchFamily="34" charset="0"/>
                <a:ea typeface="Tahoma" panose="020B0604030504040204" pitchFamily="34" charset="0"/>
                <a:cs typeface="Tahoma" panose="020B0604030504040204" pitchFamily="34" charset="0"/>
              </a:rPr>
              <a:t>should not significantly </a:t>
            </a:r>
            <a:r>
              <a:rPr lang="en-US" sz="2600" dirty="0">
                <a:latin typeface="Tahoma" panose="020B0604030504040204" pitchFamily="34" charset="0"/>
                <a:ea typeface="Tahoma" panose="020B0604030504040204" pitchFamily="34" charset="0"/>
                <a:cs typeface="Tahoma" panose="020B0604030504040204" pitchFamily="34" charset="0"/>
              </a:rPr>
              <a:t>change the trained models.</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It has been widely used in various fields, including </a:t>
            </a:r>
            <a:r>
              <a:rPr lang="en-US" sz="2600" b="1" dirty="0">
                <a:solidFill>
                  <a:srgbClr val="00B050"/>
                </a:solidFill>
                <a:latin typeface="Tahoma" panose="020B0604030504040204" pitchFamily="34" charset="0"/>
                <a:ea typeface="Tahoma" panose="020B0604030504040204" pitchFamily="34" charset="0"/>
                <a:cs typeface="Tahoma" panose="020B0604030504040204" pitchFamily="34" charset="0"/>
              </a:rPr>
              <a:t>memorization</a:t>
            </a:r>
            <a:r>
              <a:rPr lang="en-US" sz="2600" dirty="0">
                <a:latin typeface="Tahoma" panose="020B0604030504040204" pitchFamily="34" charset="0"/>
                <a:ea typeface="Tahoma" panose="020B0604030504040204" pitchFamily="34" charset="0"/>
                <a:cs typeface="Tahoma" panose="020B0604030504040204" pitchFamily="34" charset="0"/>
              </a:rPr>
              <a:t>, where it has been employed as a defense approach against training data extraction from PLMs.</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82055"/>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E55D6474-2BAC-1FFE-2C6A-292C2BFB29B5}"/>
              </a:ext>
            </a:extLst>
          </p:cNvPr>
          <p:cNvSpPr>
            <a:spLocks noGrp="1"/>
          </p:cNvSpPr>
          <p:nvPr>
            <p:ph type="sldNum" sz="quarter" idx="12"/>
          </p:nvPr>
        </p:nvSpPr>
        <p:spPr/>
        <p:txBody>
          <a:bodyPr/>
          <a:lstStyle/>
          <a:p>
            <a:fld id="{F4140106-1276-4DDC-B9F8-2FC7F0280003}" type="slidenum">
              <a:rPr lang="en-US" smtClean="0"/>
              <a:t>18</a:t>
            </a:fld>
            <a:endParaRPr lang="en-US"/>
          </a:p>
        </p:txBody>
      </p:sp>
    </p:spTree>
    <p:extLst>
      <p:ext uri="{BB962C8B-B14F-4D97-AF65-F5344CB8AC3E}">
        <p14:creationId xmlns:p14="http://schemas.microsoft.com/office/powerpoint/2010/main" val="2882882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86493" y="-327817"/>
            <a:ext cx="10515600" cy="1325563"/>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Counterfactual Memorization</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226055" y="950463"/>
            <a:ext cx="8691889" cy="5340916"/>
          </a:xfrm>
        </p:spPr>
        <p:txBody>
          <a:bodyPr>
            <a:normAutofit/>
          </a:bodyPr>
          <a:lstStyle/>
          <a:p>
            <a:pPr algn="just">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It is a measure of how well a PLM has </a:t>
            </a:r>
            <a:r>
              <a:rPr lang="en-US" b="1" dirty="0">
                <a:solidFill>
                  <a:srgbClr val="00B050"/>
                </a:solidFill>
                <a:latin typeface="Tahoma" panose="020B0604030504040204" pitchFamily="34" charset="0"/>
                <a:ea typeface="Tahoma" panose="020B0604030504040204" pitchFamily="34" charset="0"/>
                <a:cs typeface="Tahoma" panose="020B0604030504040204" pitchFamily="34" charset="0"/>
              </a:rPr>
              <a:t>memorized</a:t>
            </a:r>
            <a:r>
              <a:rPr lang="en-US" dirty="0">
                <a:latin typeface="Tahoma" panose="020B0604030504040204" pitchFamily="34" charset="0"/>
                <a:ea typeface="Tahoma" panose="020B0604030504040204" pitchFamily="34" charset="0"/>
                <a:cs typeface="Tahoma" panose="020B0604030504040204" pitchFamily="34" charset="0"/>
              </a:rPr>
              <a:t> its training data. </a:t>
            </a:r>
          </a:p>
          <a:p>
            <a:pPr algn="just">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It refers to the measurement of the difference in expected loss between a model that has been trained on a specific training data and a model that has not been trained on that data.</a:t>
            </a:r>
          </a:p>
          <a:p>
            <a:pPr algn="just">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There are several challenges associated with evaluating counterfactual memorization in PLMs. </a:t>
            </a:r>
          </a:p>
          <a:p>
            <a:pPr marL="860425" algn="just">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First, it requires </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training thousands of models</a:t>
            </a:r>
            <a:r>
              <a:rPr lang="en-US" dirty="0">
                <a:latin typeface="Tahoma" panose="020B0604030504040204" pitchFamily="34" charset="0"/>
                <a:ea typeface="Tahoma" panose="020B0604030504040204" pitchFamily="34" charset="0"/>
                <a:cs typeface="Tahoma" panose="020B0604030504040204" pitchFamily="34" charset="0"/>
              </a:rPr>
              <a:t>, which can be computationally expensive. </a:t>
            </a:r>
          </a:p>
          <a:p>
            <a:pPr marL="860425" algn="just">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Second, it is not considered a </a:t>
            </a:r>
            <a:r>
              <a:rPr lang="en-US" b="1" dirty="0">
                <a:solidFill>
                  <a:srgbClr val="00B050"/>
                </a:solidFill>
                <a:latin typeface="Tahoma" panose="020B0604030504040204" pitchFamily="34" charset="0"/>
                <a:ea typeface="Tahoma" panose="020B0604030504040204" pitchFamily="34" charset="0"/>
                <a:cs typeface="Tahoma" panose="020B0604030504040204" pitchFamily="34" charset="0"/>
              </a:rPr>
              <a:t>privacy attack scenario</a:t>
            </a:r>
            <a:r>
              <a:rPr lang="en-US" dirty="0">
                <a:latin typeface="Tahoma" panose="020B0604030504040204" pitchFamily="34" charset="0"/>
                <a:ea typeface="Tahoma" panose="020B0604030504040204" pitchFamily="34" charset="0"/>
                <a:cs typeface="Tahoma" panose="020B0604030504040204" pitchFamily="34" charset="0"/>
              </a:rPr>
              <a:t>.</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812687"/>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46047B14-2768-D0BF-E392-C03BA12F7116}"/>
              </a:ext>
            </a:extLst>
          </p:cNvPr>
          <p:cNvSpPr>
            <a:spLocks noGrp="1"/>
          </p:cNvSpPr>
          <p:nvPr>
            <p:ph type="sldNum" sz="quarter" idx="12"/>
          </p:nvPr>
        </p:nvSpPr>
        <p:spPr/>
        <p:txBody>
          <a:bodyPr/>
          <a:lstStyle/>
          <a:p>
            <a:fld id="{F4140106-1276-4DDC-B9F8-2FC7F0280003}" type="slidenum">
              <a:rPr lang="en-US" smtClean="0"/>
              <a:t>19</a:t>
            </a:fld>
            <a:endParaRPr lang="en-US"/>
          </a:p>
        </p:txBody>
      </p:sp>
    </p:spTree>
    <p:extLst>
      <p:ext uri="{BB962C8B-B14F-4D97-AF65-F5344CB8AC3E}">
        <p14:creationId xmlns:p14="http://schemas.microsoft.com/office/powerpoint/2010/main" val="196510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64722" y="-218960"/>
            <a:ext cx="10515600" cy="1325563"/>
          </a:xfrm>
        </p:spPr>
        <p:txBody>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Summary</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715735" y="1464753"/>
            <a:ext cx="7886700" cy="3367425"/>
          </a:xfrm>
          <a:ln w="38100">
            <a:solidFill>
              <a:srgbClr val="FF0000"/>
            </a:solidFill>
            <a:prstDash val="dash"/>
          </a:ln>
        </p:spPr>
        <p:txBody>
          <a:bodyPr>
            <a:normAutofit/>
          </a:bodyPr>
          <a:lstStyle/>
          <a:p>
            <a:pPr marL="0" indent="0" algn="ctr">
              <a:buNone/>
            </a:pPr>
            <a:r>
              <a:rPr lang="en-US" sz="3200" b="0" i="0" dirty="0">
                <a:solidFill>
                  <a:srgbClr val="1F1F1F"/>
                </a:solidFill>
                <a:effectLst/>
                <a:latin typeface="Tahoma" panose="020B0604030504040204" pitchFamily="34" charset="0"/>
                <a:ea typeface="Tahoma" panose="020B0604030504040204" pitchFamily="34" charset="0"/>
                <a:cs typeface="Tahoma" panose="020B0604030504040204" pitchFamily="34" charset="0"/>
              </a:rPr>
              <a:t>This study provides a comprehensive survey of training data extraction from pre-trained language models (PLMs), covering various definitions of memorization, attack and defense approaches, empirical findings, and future research directions.</a:t>
            </a:r>
          </a:p>
          <a:p>
            <a:pPr algn="ct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812687"/>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6A1AA6DA-67EC-CCD4-3589-4BF82307445C}"/>
              </a:ext>
            </a:extLst>
          </p:cNvPr>
          <p:cNvSpPr>
            <a:spLocks noGrp="1"/>
          </p:cNvSpPr>
          <p:nvPr>
            <p:ph type="sldNum" sz="quarter" idx="12"/>
          </p:nvPr>
        </p:nvSpPr>
        <p:spPr>
          <a:xfrm>
            <a:off x="7086600" y="6492875"/>
            <a:ext cx="2057400" cy="365125"/>
          </a:xfrm>
        </p:spPr>
        <p:txBody>
          <a:bodyPr/>
          <a:lstStyle/>
          <a:p>
            <a:fld id="{F4140106-1276-4DDC-B9F8-2FC7F0280003}" type="slidenum">
              <a:rPr lang="en-US" sz="1600" smtClean="0"/>
              <a:t>2</a:t>
            </a:fld>
            <a:endParaRPr lang="en-US" sz="1600" dirty="0"/>
          </a:p>
        </p:txBody>
      </p:sp>
    </p:spTree>
    <p:extLst>
      <p:ext uri="{BB962C8B-B14F-4D97-AF65-F5344CB8AC3E}">
        <p14:creationId xmlns:p14="http://schemas.microsoft.com/office/powerpoint/2010/main" val="1753906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819150" y="-360474"/>
            <a:ext cx="10515600" cy="1325563"/>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Approximate Memorization</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0" y="747984"/>
            <a:ext cx="9004853" cy="5109139"/>
          </a:xfrm>
        </p:spPr>
        <p:txBody>
          <a:bodyPr>
            <a:normAutofit/>
          </a:bodyPr>
          <a:lstStyle/>
          <a:p>
            <a:pPr algn="just">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 It is a method used to relax the condition of exact string matches when evaluating the memorization capabilities of PLMs. </a:t>
            </a:r>
          </a:p>
          <a:p>
            <a:pPr algn="just">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It considers string fuzziness and allows for variations in the matching criteria. </a:t>
            </a:r>
          </a:p>
          <a:p>
            <a:pPr algn="just">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Some approaches have been proposed to calculate similarity, such as using the </a:t>
            </a:r>
            <a:r>
              <a:rPr lang="en-US" b="1" dirty="0">
                <a:solidFill>
                  <a:srgbClr val="00B050"/>
                </a:solidFill>
                <a:latin typeface="Tahoma" panose="020B0604030504040204" pitchFamily="34" charset="0"/>
                <a:ea typeface="Tahoma" panose="020B0604030504040204" pitchFamily="34" charset="0"/>
                <a:cs typeface="Tahoma" panose="020B0604030504040204" pitchFamily="34" charset="0"/>
              </a:rPr>
              <a:t>BLEU score, where a threshold value of 0.75</a:t>
            </a:r>
            <a:r>
              <a:rPr lang="en-US" dirty="0">
                <a:latin typeface="Tahoma" panose="020B0604030504040204" pitchFamily="34" charset="0"/>
                <a:ea typeface="Tahoma" panose="020B0604030504040204" pitchFamily="34" charset="0"/>
                <a:cs typeface="Tahoma" panose="020B0604030504040204" pitchFamily="34" charset="0"/>
              </a:rPr>
              <a:t> has been set to determine approximate memorization. </a:t>
            </a:r>
          </a:p>
          <a:p>
            <a:pPr algn="just">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Another definition of approximate memorization involves considering a token as memorized if it is part of a substring </a:t>
            </a:r>
            <a:r>
              <a:rPr lang="en-US" b="1" dirty="0">
                <a:solidFill>
                  <a:srgbClr val="00B050"/>
                </a:solidFill>
                <a:latin typeface="Tahoma" panose="020B0604030504040204" pitchFamily="34" charset="0"/>
                <a:ea typeface="Tahoma" panose="020B0604030504040204" pitchFamily="34" charset="0"/>
                <a:cs typeface="Tahoma" panose="020B0604030504040204" pitchFamily="34" charset="0"/>
              </a:rPr>
              <a:t>of 50 tokens </a:t>
            </a:r>
            <a:r>
              <a:rPr lang="en-US" dirty="0">
                <a:latin typeface="Tahoma" panose="020B0604030504040204" pitchFamily="34" charset="0"/>
                <a:ea typeface="Tahoma" panose="020B0604030504040204" pitchFamily="34" charset="0"/>
                <a:cs typeface="Tahoma" panose="020B0604030504040204" pitchFamily="34" charset="0"/>
              </a:rPr>
              <a:t>in the training data.</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49397"/>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F20798DB-9CB3-F8CE-7B21-C24B03B2FBD0}"/>
              </a:ext>
            </a:extLst>
          </p:cNvPr>
          <p:cNvSpPr>
            <a:spLocks noGrp="1"/>
          </p:cNvSpPr>
          <p:nvPr>
            <p:ph type="sldNum" sz="quarter" idx="12"/>
          </p:nvPr>
        </p:nvSpPr>
        <p:spPr/>
        <p:txBody>
          <a:bodyPr/>
          <a:lstStyle/>
          <a:p>
            <a:fld id="{F4140106-1276-4DDC-B9F8-2FC7F0280003}" type="slidenum">
              <a:rPr lang="en-US" smtClean="0"/>
              <a:t>20</a:t>
            </a:fld>
            <a:endParaRPr lang="en-US"/>
          </a:p>
        </p:txBody>
      </p:sp>
    </p:spTree>
    <p:extLst>
      <p:ext uri="{BB962C8B-B14F-4D97-AF65-F5344CB8AC3E}">
        <p14:creationId xmlns:p14="http://schemas.microsoft.com/office/powerpoint/2010/main" val="1031876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97379" y="-371360"/>
            <a:ext cx="10515600" cy="1325563"/>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Revisiting Model Inversion</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299355" y="885149"/>
            <a:ext cx="8705497" cy="4351338"/>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Revisiting model inversion involves reconstructing the training data from a model.</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Model inversion attacks aim to extract sensitive information from a trained model by leveraging its outputs.</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16743"/>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DD85206E-18D2-B86D-4074-FB11529FF8CA}"/>
              </a:ext>
            </a:extLst>
          </p:cNvPr>
          <p:cNvSpPr>
            <a:spLocks noGrp="1"/>
          </p:cNvSpPr>
          <p:nvPr>
            <p:ph type="sldNum" sz="quarter" idx="12"/>
          </p:nvPr>
        </p:nvSpPr>
        <p:spPr/>
        <p:txBody>
          <a:bodyPr/>
          <a:lstStyle/>
          <a:p>
            <a:fld id="{F4140106-1276-4DDC-B9F8-2FC7F0280003}" type="slidenum">
              <a:rPr lang="en-US" smtClean="0"/>
              <a:t>21</a:t>
            </a:fld>
            <a:endParaRPr lang="en-US"/>
          </a:p>
        </p:txBody>
      </p:sp>
    </p:spTree>
    <p:extLst>
      <p:ext uri="{BB962C8B-B14F-4D97-AF65-F5344CB8AC3E}">
        <p14:creationId xmlns:p14="http://schemas.microsoft.com/office/powerpoint/2010/main" val="4095275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994F-B7AF-D742-6AC2-B6A0EFE40A34}"/>
              </a:ext>
            </a:extLst>
          </p:cNvPr>
          <p:cNvSpPr>
            <a:spLocks noGrp="1"/>
          </p:cNvSpPr>
          <p:nvPr>
            <p:ph type="title"/>
          </p:nvPr>
        </p:nvSpPr>
        <p:spPr>
          <a:xfrm>
            <a:off x="552450" y="18256"/>
            <a:ext cx="7886700" cy="830830"/>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Contents</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AED571BB-AA18-DA59-556A-6EA30566542B}"/>
              </a:ext>
            </a:extLst>
          </p:cNvPr>
          <p:cNvSpPr>
            <a:spLocks noGrp="1"/>
          </p:cNvSpPr>
          <p:nvPr>
            <p:ph idx="1"/>
          </p:nvPr>
        </p:nvSpPr>
        <p:spPr>
          <a:xfrm>
            <a:off x="302079" y="1009193"/>
            <a:ext cx="7886700" cy="4351338"/>
          </a:xfrm>
        </p:spPr>
        <p:txBody>
          <a:bodyPr/>
          <a:lstStyle/>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Background and Contribution</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Preliminaries about PLMs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Definitions of Memorization</a:t>
            </a:r>
          </a:p>
          <a:p>
            <a:pPr>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Training Data Extraction Attacks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Training Data Extraction Defense</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Findings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Conclusion and Future Works</a:t>
            </a:r>
          </a:p>
          <a:p>
            <a:pPr>
              <a:buFont typeface="Wingdings" panose="05000000000000000000"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866B23BA-A332-E769-E971-5E05FB21C30D}"/>
              </a:ext>
            </a:extLst>
          </p:cNvPr>
          <p:cNvSpPr/>
          <p:nvPr/>
        </p:nvSpPr>
        <p:spPr>
          <a:xfrm flipV="1">
            <a:off x="139147" y="747371"/>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2DEFC1B6-900C-B6AC-1350-CB8B868235A1}"/>
              </a:ext>
            </a:extLst>
          </p:cNvPr>
          <p:cNvSpPr>
            <a:spLocks noGrp="1"/>
          </p:cNvSpPr>
          <p:nvPr>
            <p:ph type="sldNum" sz="quarter" idx="12"/>
          </p:nvPr>
        </p:nvSpPr>
        <p:spPr/>
        <p:txBody>
          <a:bodyPr/>
          <a:lstStyle/>
          <a:p>
            <a:fld id="{F4140106-1276-4DDC-B9F8-2FC7F0280003}" type="slidenum">
              <a:rPr lang="en-US" smtClean="0"/>
              <a:t>22</a:t>
            </a:fld>
            <a:endParaRPr lang="en-US"/>
          </a:p>
        </p:txBody>
      </p:sp>
    </p:spTree>
    <p:extLst>
      <p:ext uri="{BB962C8B-B14F-4D97-AF65-F5344CB8AC3E}">
        <p14:creationId xmlns:p14="http://schemas.microsoft.com/office/powerpoint/2010/main" val="3003807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64722" y="-218960"/>
            <a:ext cx="10515600" cy="1031647"/>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Training Data Extraction Attacks</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74347" y="812687"/>
            <a:ext cx="8830505" cy="4351338"/>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Training data extraction attacks refer to the process of extracting sensitive training data from PLMs in a malicious manner, which poses a threat to data privacy and security. </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These attacks aim to retrieve verbatim text sequences that were used to train the PLMs. </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The attack procedure typically involves </a:t>
            </a:r>
            <a:r>
              <a:rPr lang="en-US" sz="2600" b="1" dirty="0">
                <a:solidFill>
                  <a:srgbClr val="00B050"/>
                </a:solidFill>
                <a:latin typeface="Tahoma" panose="020B0604030504040204" pitchFamily="34" charset="0"/>
                <a:ea typeface="Tahoma" panose="020B0604030504040204" pitchFamily="34" charset="0"/>
                <a:cs typeface="Tahoma" panose="020B0604030504040204" pitchFamily="34" charset="0"/>
              </a:rPr>
              <a:t>two steps</a:t>
            </a:r>
            <a:r>
              <a:rPr lang="en-US" sz="2600" dirty="0">
                <a:latin typeface="Tahoma" panose="020B0604030504040204" pitchFamily="34" charset="0"/>
                <a:ea typeface="Tahoma" panose="020B0604030504040204" pitchFamily="34" charset="0"/>
                <a:cs typeface="Tahoma" panose="020B0604030504040204" pitchFamily="34" charset="0"/>
              </a:rPr>
              <a:t>: </a:t>
            </a:r>
          </a:p>
          <a:p>
            <a:pPr marL="1317625" indent="-349250" algn="just">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Candidate generation and </a:t>
            </a:r>
          </a:p>
          <a:p>
            <a:pPr marL="1317625" indent="-349250" algn="just">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Membership inference. </a:t>
            </a:r>
          </a:p>
          <a:p>
            <a:pPr algn="just">
              <a:buFont typeface="Wingdings" panose="05000000000000000000" pitchFamily="2" charset="2"/>
              <a:buChar char="q"/>
            </a:pP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27629"/>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08A60300-E5DC-5F70-D200-FD1343EB1ED5}"/>
              </a:ext>
            </a:extLst>
          </p:cNvPr>
          <p:cNvSpPr>
            <a:spLocks noGrp="1"/>
          </p:cNvSpPr>
          <p:nvPr>
            <p:ph type="sldNum" sz="quarter" idx="12"/>
          </p:nvPr>
        </p:nvSpPr>
        <p:spPr/>
        <p:txBody>
          <a:bodyPr/>
          <a:lstStyle/>
          <a:p>
            <a:fld id="{F4140106-1276-4DDC-B9F8-2FC7F0280003}" type="slidenum">
              <a:rPr lang="en-US" smtClean="0"/>
              <a:t>23</a:t>
            </a:fld>
            <a:endParaRPr lang="en-US"/>
          </a:p>
        </p:txBody>
      </p:sp>
    </p:spTree>
    <p:extLst>
      <p:ext uri="{BB962C8B-B14F-4D97-AF65-F5344CB8AC3E}">
        <p14:creationId xmlns:p14="http://schemas.microsoft.com/office/powerpoint/2010/main" val="2153235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685800" y="-360475"/>
            <a:ext cx="10515600" cy="1325563"/>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Candidate Generation</a:t>
            </a:r>
            <a:endParaRPr lang="en-US" sz="4000" b="1" dirty="0">
              <a:latin typeface="+mn-lt"/>
            </a:endParaRP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39147" y="813254"/>
            <a:ext cx="8865706" cy="4351338"/>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Candidate generation is a step in the procedure of extracting training data from PLMs.</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It involves generating text sequences from PLMs using various decoding methods such as </a:t>
            </a:r>
            <a:r>
              <a:rPr lang="en-US" sz="2600" b="1" dirty="0">
                <a:solidFill>
                  <a:srgbClr val="00B050"/>
                </a:solidFill>
                <a:latin typeface="Tahoma" panose="020B0604030504040204" pitchFamily="34" charset="0"/>
                <a:ea typeface="Tahoma" panose="020B0604030504040204" pitchFamily="34" charset="0"/>
                <a:cs typeface="Tahoma" panose="020B0604030504040204" pitchFamily="34" charset="0"/>
              </a:rPr>
              <a:t>greedy method, top-k sampling</a:t>
            </a:r>
            <a:r>
              <a:rPr lang="en-US" sz="2600" dirty="0">
                <a:latin typeface="Tahoma" panose="020B0604030504040204" pitchFamily="34" charset="0"/>
                <a:ea typeface="Tahoma" panose="020B0604030504040204" pitchFamily="34" charset="0"/>
                <a:cs typeface="Tahoma" panose="020B0604030504040204" pitchFamily="34" charset="0"/>
              </a:rPr>
              <a:t>, and </a:t>
            </a:r>
            <a:r>
              <a:rPr lang="en-US" sz="2600" b="1" dirty="0">
                <a:solidFill>
                  <a:srgbClr val="00B050"/>
                </a:solidFill>
                <a:latin typeface="Tahoma" panose="020B0604030504040204" pitchFamily="34" charset="0"/>
                <a:ea typeface="Tahoma" panose="020B0604030504040204" pitchFamily="34" charset="0"/>
                <a:cs typeface="Tahoma" panose="020B0604030504040204" pitchFamily="34" charset="0"/>
              </a:rPr>
              <a:t>temperature</a:t>
            </a:r>
            <a:r>
              <a:rPr lang="en-US" sz="2600" dirty="0">
                <a:latin typeface="Tahoma" panose="020B0604030504040204" pitchFamily="34" charset="0"/>
                <a:ea typeface="Tahoma" panose="020B0604030504040204" pitchFamily="34" charset="0"/>
                <a:cs typeface="Tahoma" panose="020B0604030504040204" pitchFamily="34" charset="0"/>
              </a:rPr>
              <a:t> tuning.</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The goal of candidate generation is to generate a diverse set of text sequences that are as likely as possible to be in the training data which can be used for membership inference in the next step.</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594967"/>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DD977736-3A64-AD84-44E9-9F10D39503E9}"/>
              </a:ext>
            </a:extLst>
          </p:cNvPr>
          <p:cNvSpPr>
            <a:spLocks noGrp="1"/>
          </p:cNvSpPr>
          <p:nvPr>
            <p:ph type="sldNum" sz="quarter" idx="12"/>
          </p:nvPr>
        </p:nvSpPr>
        <p:spPr/>
        <p:txBody>
          <a:bodyPr/>
          <a:lstStyle/>
          <a:p>
            <a:fld id="{F4140106-1276-4DDC-B9F8-2FC7F0280003}" type="slidenum">
              <a:rPr lang="en-US" smtClean="0"/>
              <a:t>24</a:t>
            </a:fld>
            <a:endParaRPr lang="en-US"/>
          </a:p>
        </p:txBody>
      </p:sp>
    </p:spTree>
    <p:extLst>
      <p:ext uri="{BB962C8B-B14F-4D97-AF65-F5344CB8AC3E}">
        <p14:creationId xmlns:p14="http://schemas.microsoft.com/office/powerpoint/2010/main" val="2599811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819150" y="-284275"/>
            <a:ext cx="10515600" cy="1325563"/>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Membership Inference</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335089" y="1041287"/>
            <a:ext cx="8536768" cy="5642541"/>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Membership inference aims to predict whether any particular example is used to train a machine learning model. </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This can lead directly to privacy violations, as it could allow attackers to access sensitive information that was used to train the model.</a:t>
            </a:r>
          </a:p>
          <a:p>
            <a:pPr algn="just">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Membership inference on PLMs can be described using the following </a:t>
            </a:r>
            <a:r>
              <a:rPr lang="en-US" sz="2600" b="1" dirty="0">
                <a:solidFill>
                  <a:srgbClr val="00B050"/>
                </a:solidFill>
                <a:latin typeface="Tahoma" panose="020B0604030504040204" pitchFamily="34" charset="0"/>
                <a:ea typeface="Tahoma" panose="020B0604030504040204" pitchFamily="34" charset="0"/>
                <a:cs typeface="Tahoma" panose="020B0604030504040204" pitchFamily="34" charset="0"/>
              </a:rPr>
              <a:t>5 perspectives</a:t>
            </a:r>
          </a:p>
          <a:p>
            <a:pPr marL="1546225" indent="-512763" algn="just">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Target model</a:t>
            </a:r>
          </a:p>
          <a:p>
            <a:pPr marL="1546225" indent="-512763" algn="just">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Adversarial knowledge</a:t>
            </a:r>
          </a:p>
          <a:p>
            <a:pPr marL="1546225" indent="-512763" algn="just">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Approach</a:t>
            </a:r>
          </a:p>
          <a:p>
            <a:pPr marL="1546225" indent="-512763" algn="just">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Algorithm</a:t>
            </a:r>
          </a:p>
          <a:p>
            <a:pPr marL="1546225" indent="-512763" algn="just">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Domain</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812687"/>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E51CE390-E03F-7AB9-CBE6-C66725CE292B}"/>
              </a:ext>
            </a:extLst>
          </p:cNvPr>
          <p:cNvSpPr>
            <a:spLocks noGrp="1"/>
          </p:cNvSpPr>
          <p:nvPr>
            <p:ph type="sldNum" sz="quarter" idx="12"/>
          </p:nvPr>
        </p:nvSpPr>
        <p:spPr/>
        <p:txBody>
          <a:bodyPr/>
          <a:lstStyle/>
          <a:p>
            <a:fld id="{F4140106-1276-4DDC-B9F8-2FC7F0280003}" type="slidenum">
              <a:rPr lang="en-US" smtClean="0"/>
              <a:t>25</a:t>
            </a:fld>
            <a:endParaRPr lang="en-US"/>
          </a:p>
        </p:txBody>
      </p:sp>
    </p:spTree>
    <p:extLst>
      <p:ext uri="{BB962C8B-B14F-4D97-AF65-F5344CB8AC3E}">
        <p14:creationId xmlns:p14="http://schemas.microsoft.com/office/powerpoint/2010/main" val="1315839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75607" y="-338703"/>
            <a:ext cx="10515600" cy="1325563"/>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Target model</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39147" y="856232"/>
            <a:ext cx="8865705" cy="4351338"/>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Membership inference attacks typically focus on autoregressive language models, such as GPT-3. </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This is because autoregressive language models are able to generate text that is similar to the text in the training data. </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This makes it easier for attackers to infer whether a particular input was in the training data.</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71169"/>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8029E60F-CBE1-6DD2-BA97-BCA3BCE858B3}"/>
              </a:ext>
            </a:extLst>
          </p:cNvPr>
          <p:cNvSpPr>
            <a:spLocks noGrp="1"/>
          </p:cNvSpPr>
          <p:nvPr>
            <p:ph type="sldNum" sz="quarter" idx="12"/>
          </p:nvPr>
        </p:nvSpPr>
        <p:spPr/>
        <p:txBody>
          <a:bodyPr/>
          <a:lstStyle/>
          <a:p>
            <a:fld id="{F4140106-1276-4DDC-B9F8-2FC7F0280003}" type="slidenum">
              <a:rPr lang="en-US" smtClean="0"/>
              <a:t>26</a:t>
            </a:fld>
            <a:endParaRPr lang="en-US"/>
          </a:p>
        </p:txBody>
      </p:sp>
    </p:spTree>
    <p:extLst>
      <p:ext uri="{BB962C8B-B14F-4D97-AF65-F5344CB8AC3E}">
        <p14:creationId xmlns:p14="http://schemas.microsoft.com/office/powerpoint/2010/main" val="3536514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75607" y="-338703"/>
            <a:ext cx="10515600" cy="1325563"/>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Adversarial Knowledge (1/2)</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39147" y="778463"/>
            <a:ext cx="8865705" cy="5585934"/>
          </a:xfrm>
        </p:spPr>
        <p:txBody>
          <a:bodyPr>
            <a:no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It is the knowledge that the attacker has about the model, such as its architecture, parameters, and training data.</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This knowledge can be used by the attacker to improve their chances of successfully performing a membership inference attack.</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The </a:t>
            </a:r>
            <a:r>
              <a:rPr lang="en-US" sz="2600" b="1" dirty="0">
                <a:solidFill>
                  <a:srgbClr val="00B050"/>
                </a:solidFill>
                <a:latin typeface="Tahoma" panose="020B0604030504040204" pitchFamily="34" charset="0"/>
                <a:ea typeface="Tahoma" panose="020B0604030504040204" pitchFamily="34" charset="0"/>
                <a:cs typeface="Tahoma" panose="020B0604030504040204" pitchFamily="34" charset="0"/>
              </a:rPr>
              <a:t>two main categories </a:t>
            </a:r>
            <a:r>
              <a:rPr lang="en-US" sz="2600" dirty="0">
                <a:latin typeface="Tahoma" panose="020B0604030504040204" pitchFamily="34" charset="0"/>
                <a:ea typeface="Tahoma" panose="020B0604030504040204" pitchFamily="34" charset="0"/>
                <a:cs typeface="Tahoma" panose="020B0604030504040204" pitchFamily="34" charset="0"/>
              </a:rPr>
              <a:t>of adversarial knowledge are </a:t>
            </a:r>
          </a:p>
          <a:p>
            <a:pPr marL="1425575" indent="-511175" algn="just">
              <a:buFont typeface="+mj-lt"/>
              <a:buAutoNum type="arabicPeriod"/>
              <a:tabLst>
                <a:tab pos="914400" algn="l"/>
              </a:tabLst>
            </a:pPr>
            <a:r>
              <a:rPr lang="en-US" sz="2600" dirty="0">
                <a:latin typeface="Tahoma" panose="020B0604030504040204" pitchFamily="34" charset="0"/>
                <a:ea typeface="Tahoma" panose="020B0604030504040204" pitchFamily="34" charset="0"/>
                <a:cs typeface="Tahoma" panose="020B0604030504040204" pitchFamily="34" charset="0"/>
              </a:rPr>
              <a:t>White-box and</a:t>
            </a:r>
          </a:p>
          <a:p>
            <a:pPr marL="1425575" indent="-511175" algn="just">
              <a:buFont typeface="+mj-lt"/>
              <a:buAutoNum type="arabicPeriod"/>
              <a:tabLst>
                <a:tab pos="914400" algn="l"/>
              </a:tabLst>
            </a:pPr>
            <a:r>
              <a:rPr lang="en-US" sz="2600" dirty="0">
                <a:latin typeface="Tahoma" panose="020B0604030504040204" pitchFamily="34" charset="0"/>
                <a:ea typeface="Tahoma" panose="020B0604030504040204" pitchFamily="34" charset="0"/>
                <a:cs typeface="Tahoma" panose="020B0604030504040204" pitchFamily="34" charset="0"/>
              </a:rPr>
              <a:t> Black-box.</a:t>
            </a:r>
          </a:p>
          <a:p>
            <a:pPr algn="just">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White-box knowledge: </a:t>
            </a:r>
            <a:r>
              <a:rPr lang="en-US" sz="2600" dirty="0">
                <a:latin typeface="Tahoma" panose="020B0604030504040204" pitchFamily="34" charset="0"/>
                <a:ea typeface="Tahoma" panose="020B0604030504040204" pitchFamily="34" charset="0"/>
                <a:cs typeface="Tahoma" panose="020B0604030504040204" pitchFamily="34" charset="0"/>
              </a:rPr>
              <a:t>This is the knowledge that the attacker has complete access to the model, including its architecture, parameters, and training data. </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71169"/>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473A1907-83DF-D77D-39FD-C437B1974571}"/>
              </a:ext>
            </a:extLst>
          </p:cNvPr>
          <p:cNvSpPr>
            <a:spLocks noGrp="1"/>
          </p:cNvSpPr>
          <p:nvPr>
            <p:ph type="sldNum" sz="quarter" idx="12"/>
          </p:nvPr>
        </p:nvSpPr>
        <p:spPr/>
        <p:txBody>
          <a:bodyPr/>
          <a:lstStyle/>
          <a:p>
            <a:fld id="{F4140106-1276-4DDC-B9F8-2FC7F0280003}" type="slidenum">
              <a:rPr lang="en-US" smtClean="0"/>
              <a:t>27</a:t>
            </a:fld>
            <a:endParaRPr lang="en-US"/>
          </a:p>
        </p:txBody>
      </p:sp>
    </p:spTree>
    <p:extLst>
      <p:ext uri="{BB962C8B-B14F-4D97-AF65-F5344CB8AC3E}">
        <p14:creationId xmlns:p14="http://schemas.microsoft.com/office/powerpoint/2010/main" val="3730569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75607" y="-338703"/>
            <a:ext cx="10515600" cy="1325563"/>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Adversarial Knowledge (2/2)</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39147" y="778463"/>
            <a:ext cx="8865705" cy="5585934"/>
          </a:xfrm>
        </p:spPr>
        <p:txBody>
          <a:bodyPr>
            <a:noAutofit/>
          </a:bodyPr>
          <a:lstStyle/>
          <a:p>
            <a:pPr algn="just">
              <a:buFont typeface="Wingdings" panose="05000000000000000000" pitchFamily="2" charset="2"/>
              <a:buChar char="v"/>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Black-box knowledge: </a:t>
            </a:r>
            <a:r>
              <a:rPr lang="en-US" sz="2600" dirty="0">
                <a:latin typeface="Tahoma" panose="020B0604030504040204" pitchFamily="34" charset="0"/>
                <a:ea typeface="Tahoma" panose="020B0604030504040204" pitchFamily="34" charset="0"/>
                <a:cs typeface="Tahoma" panose="020B0604030504040204" pitchFamily="34" charset="0"/>
              </a:rPr>
              <a:t>This is the knowledge that the attacker does not have access to the model's parameters or architecture, but they have access to the model's outputs. </a:t>
            </a:r>
          </a:p>
          <a:p>
            <a:pPr algn="just">
              <a:buFont typeface="Wingdings" panose="05000000000000000000" pitchFamily="2" charset="2"/>
              <a:buChar char="ü"/>
            </a:pPr>
            <a:r>
              <a:rPr lang="en-US" sz="2600" b="1" dirty="0">
                <a:solidFill>
                  <a:srgbClr val="00B050"/>
                </a:solidFill>
                <a:latin typeface="Tahoma" panose="020B0604030504040204" pitchFamily="34" charset="0"/>
                <a:ea typeface="Tahoma" panose="020B0604030504040204" pitchFamily="34" charset="0"/>
                <a:cs typeface="Tahoma" panose="020B0604030504040204" pitchFamily="34" charset="0"/>
              </a:rPr>
              <a:t>Different levels of black-box knowledge.</a:t>
            </a:r>
          </a:p>
          <a:p>
            <a:pPr algn="just">
              <a:buFont typeface="Courier New" panose="02070309020205020404" pitchFamily="49" charset="0"/>
              <a:buChar char="o"/>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Full confidence scores: </a:t>
            </a:r>
            <a:r>
              <a:rPr lang="en-US" sz="2600" dirty="0">
                <a:latin typeface="Tahoma" panose="020B0604030504040204" pitchFamily="34" charset="0"/>
                <a:ea typeface="Tahoma" panose="020B0604030504040204" pitchFamily="34" charset="0"/>
                <a:cs typeface="Tahoma" panose="020B0604030504040204" pitchFamily="34" charset="0"/>
              </a:rPr>
              <a:t>This is the level of knowledge where the attacker can obtain the model's confidence scores for all outputs. </a:t>
            </a:r>
          </a:p>
          <a:p>
            <a:pPr algn="just">
              <a:buFont typeface="Courier New" panose="02070309020205020404" pitchFamily="49" charset="0"/>
              <a:buChar char="o"/>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Top-k confidence scores: </a:t>
            </a:r>
            <a:r>
              <a:rPr lang="en-US" sz="2600" dirty="0">
                <a:latin typeface="Tahoma" panose="020B0604030504040204" pitchFamily="34" charset="0"/>
                <a:ea typeface="Tahoma" panose="020B0604030504040204" pitchFamily="34" charset="0"/>
                <a:cs typeface="Tahoma" panose="020B0604030504040204" pitchFamily="34" charset="0"/>
              </a:rPr>
              <a:t>This is the level of knowledge where the attacker can only obtain the model's top-k confidence scores. </a:t>
            </a:r>
          </a:p>
          <a:p>
            <a:pPr algn="just">
              <a:buFont typeface="Courier New" panose="02070309020205020404" pitchFamily="49" charset="0"/>
              <a:buChar char="o"/>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Prediction labels only: </a:t>
            </a:r>
            <a:r>
              <a:rPr lang="en-US" sz="2600" dirty="0">
                <a:latin typeface="Tahoma" panose="020B0604030504040204" pitchFamily="34" charset="0"/>
                <a:ea typeface="Tahoma" panose="020B0604030504040204" pitchFamily="34" charset="0"/>
                <a:cs typeface="Tahoma" panose="020B0604030504040204" pitchFamily="34" charset="0"/>
              </a:rPr>
              <a:t>This is the lowest level of black-box knowledge. The attacker can only obtain the model's prediction labels for each output. </a:t>
            </a:r>
          </a:p>
          <a:p>
            <a:pPr marL="0" indent="0" algn="just">
              <a:buNone/>
            </a:pP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71169"/>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D53778DB-D4F8-24C0-DD2D-AE9EB1ACF7B6}"/>
              </a:ext>
            </a:extLst>
          </p:cNvPr>
          <p:cNvSpPr>
            <a:spLocks noGrp="1"/>
          </p:cNvSpPr>
          <p:nvPr>
            <p:ph type="sldNum" sz="quarter" idx="12"/>
          </p:nvPr>
        </p:nvSpPr>
        <p:spPr/>
        <p:txBody>
          <a:bodyPr/>
          <a:lstStyle/>
          <a:p>
            <a:fld id="{F4140106-1276-4DDC-B9F8-2FC7F0280003}" type="slidenum">
              <a:rPr lang="en-US" smtClean="0"/>
              <a:t>28</a:t>
            </a:fld>
            <a:endParaRPr lang="en-US"/>
          </a:p>
        </p:txBody>
      </p:sp>
    </p:spTree>
    <p:extLst>
      <p:ext uri="{BB962C8B-B14F-4D97-AF65-F5344CB8AC3E}">
        <p14:creationId xmlns:p14="http://schemas.microsoft.com/office/powerpoint/2010/main" val="1470609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64722" y="-338706"/>
            <a:ext cx="10515600" cy="1325563"/>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Approach</a:t>
            </a:r>
            <a:endParaRPr lang="en-US" sz="4000" b="1" dirty="0">
              <a:latin typeface="+mn-lt"/>
            </a:endParaRP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62769" y="791480"/>
            <a:ext cx="9004852" cy="5070953"/>
          </a:xfrm>
        </p:spPr>
        <p:txBody>
          <a:bodyPr>
            <a:normAutofit fontScale="92500" lnSpcReduction="10000"/>
          </a:bodyPr>
          <a:lstStyle/>
          <a:p>
            <a:pPr algn="just">
              <a:buFont typeface="Wingdings" panose="05000000000000000000" pitchFamily="2" charset="2"/>
              <a:buChar char="q"/>
            </a:pPr>
            <a:r>
              <a:rPr lang="en-US" sz="2600" b="1" dirty="0">
                <a:solidFill>
                  <a:srgbClr val="FF0000"/>
                </a:solidFill>
                <a:latin typeface="Tahoma" panose="020B0604030504040204" pitchFamily="34" charset="0"/>
                <a:ea typeface="Tahoma" panose="020B0604030504040204" pitchFamily="34" charset="0"/>
                <a:cs typeface="Tahoma" panose="020B0604030504040204" pitchFamily="34" charset="0"/>
              </a:rPr>
              <a:t>Hu et al</a:t>
            </a:r>
            <a:r>
              <a:rPr lang="en-US" sz="2600" dirty="0">
                <a:latin typeface="Tahoma" panose="020B0604030504040204" pitchFamily="34" charset="0"/>
                <a:ea typeface="Tahoma" panose="020B0604030504040204" pitchFamily="34" charset="0"/>
                <a:cs typeface="Tahoma" panose="020B0604030504040204" pitchFamily="34" charset="0"/>
              </a:rPr>
              <a:t>. (2022) have divided the membership inference approaches into three categories:</a:t>
            </a:r>
          </a:p>
          <a:p>
            <a:pPr marL="739775" indent="-163513" algn="just">
              <a:buFont typeface="+mj-lt"/>
              <a:buAutoNum type="arabicPeriod"/>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Classifier-based</a:t>
            </a:r>
            <a:r>
              <a:rPr lang="en-US" sz="2600" dirty="0">
                <a:latin typeface="Tahoma" panose="020B0604030504040204" pitchFamily="34" charset="0"/>
                <a:ea typeface="Tahoma" panose="020B0604030504040204" pitchFamily="34" charset="0"/>
                <a:cs typeface="Tahoma" panose="020B0604030504040204" pitchFamily="34" charset="0"/>
              </a:rPr>
              <a:t> methods train a classifier to distinguish between inputs that were used to train the model and inputs that were not. </a:t>
            </a:r>
          </a:p>
          <a:p>
            <a:pPr marL="739775" indent="-163513" algn="just">
              <a:buFont typeface="+mj-lt"/>
              <a:buAutoNum type="arabicPeriod"/>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Metric-based</a:t>
            </a:r>
            <a:r>
              <a:rPr lang="en-US" sz="2600" dirty="0">
                <a:latin typeface="Tahoma" panose="020B0604030504040204" pitchFamily="34" charset="0"/>
                <a:ea typeface="Tahoma" panose="020B0604030504040204" pitchFamily="34" charset="0"/>
                <a:cs typeface="Tahoma" panose="020B0604030504040204" pitchFamily="34" charset="0"/>
              </a:rPr>
              <a:t> methods measure the similarity between an input and the training data. </a:t>
            </a:r>
          </a:p>
          <a:p>
            <a:pPr marL="739775" indent="-163513" algn="just">
              <a:buFont typeface="+mj-lt"/>
              <a:buAutoNum type="arabicPeriod"/>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Differential comparison </a:t>
            </a:r>
            <a:r>
              <a:rPr lang="en-US" sz="2600" dirty="0">
                <a:latin typeface="Tahoma" panose="020B0604030504040204" pitchFamily="34" charset="0"/>
                <a:ea typeface="Tahoma" panose="020B0604030504040204" pitchFamily="34" charset="0"/>
                <a:cs typeface="Tahoma" panose="020B0604030504040204" pitchFamily="34" charset="0"/>
              </a:rPr>
              <a:t>methods compare the predictions of the model on inputs that were used to train the model and inputs that were not. </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In the context of training data extraction from PLMs, </a:t>
            </a:r>
            <a:r>
              <a:rPr lang="en-US" sz="2600" b="1" dirty="0">
                <a:solidFill>
                  <a:srgbClr val="FF0000"/>
                </a:solidFill>
                <a:latin typeface="Tahoma" panose="020B0604030504040204" pitchFamily="34" charset="0"/>
                <a:ea typeface="Tahoma" panose="020B0604030504040204" pitchFamily="34" charset="0"/>
                <a:cs typeface="Tahoma" panose="020B0604030504040204" pitchFamily="34" charset="0"/>
              </a:rPr>
              <a:t>perplexity</a:t>
            </a:r>
            <a:r>
              <a:rPr lang="en-US" sz="2600" dirty="0">
                <a:latin typeface="Tahoma" panose="020B0604030504040204" pitchFamily="34" charset="0"/>
                <a:ea typeface="Tahoma" panose="020B0604030504040204" pitchFamily="34" charset="0"/>
                <a:cs typeface="Tahoma" panose="020B0604030504040204" pitchFamily="34" charset="0"/>
              </a:rPr>
              <a:t> can be used to determine whether a particular sequence of tokens was part of the training data used to train the model.</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16739"/>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BD947FE7-BFCE-AFA2-710F-BB4B8190476D}"/>
              </a:ext>
            </a:extLst>
          </p:cNvPr>
          <p:cNvSpPr txBox="1"/>
          <p:nvPr/>
        </p:nvSpPr>
        <p:spPr>
          <a:xfrm>
            <a:off x="62769" y="6273919"/>
            <a:ext cx="9004852" cy="523220"/>
          </a:xfrm>
          <a:prstGeom prst="rect">
            <a:avLst/>
          </a:prstGeom>
          <a:noFill/>
        </p:spPr>
        <p:txBody>
          <a:bodyPr wrap="square">
            <a:spAutoFit/>
          </a:bodyPr>
          <a:lstStyle/>
          <a:p>
            <a:pPr algn="just"/>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[1]. </a:t>
            </a:r>
            <a:r>
              <a:rPr lang="en-US" sz="1400" b="0" i="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Hongsheng</a:t>
            </a:r>
            <a:r>
              <a:rPr lang="en-US" sz="1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Hu, Zoran </a:t>
            </a:r>
            <a:r>
              <a:rPr lang="en-US" sz="1400" b="0" i="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Salcic</a:t>
            </a:r>
            <a:r>
              <a:rPr lang="en-US" sz="1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400" b="0" i="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Lichao</a:t>
            </a:r>
            <a:r>
              <a:rPr lang="en-US" sz="1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Sun, et al. 2022. </a:t>
            </a:r>
            <a:r>
              <a:rPr lang="en-US" sz="1400" b="0" i="0" dirty="0">
                <a:solidFill>
                  <a:srgbClr val="000080"/>
                </a:solidFill>
                <a:effectLst/>
                <a:latin typeface="Tahoma" panose="020B0604030504040204" pitchFamily="34" charset="0"/>
                <a:ea typeface="Tahoma" panose="020B0604030504040204" pitchFamily="34" charset="0"/>
                <a:cs typeface="Tahoma" panose="020B0604030504040204" pitchFamily="34" charset="0"/>
              </a:rPr>
              <a:t>Membership inference attacks on machine learning: A survey</a:t>
            </a:r>
            <a:r>
              <a:rPr lang="en-US" sz="1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400" b="0" i="1" dirty="0">
                <a:solidFill>
                  <a:srgbClr val="000000"/>
                </a:solidFill>
                <a:effectLst/>
                <a:latin typeface="Tahoma" panose="020B0604030504040204" pitchFamily="34" charset="0"/>
                <a:ea typeface="Tahoma" panose="020B0604030504040204" pitchFamily="34" charset="0"/>
                <a:cs typeface="Tahoma" panose="020B0604030504040204" pitchFamily="34" charset="0"/>
              </a:rPr>
              <a:t>ACM Computing Surveys</a:t>
            </a:r>
            <a:r>
              <a:rPr lang="en-US" sz="1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54(11s).</a:t>
            </a:r>
            <a:r>
              <a:rPr lang="en-US" sz="1400" dirty="0">
                <a:latin typeface="Tahoma" panose="020B0604030504040204" pitchFamily="34" charset="0"/>
                <a:ea typeface="Tahoma" panose="020B0604030504040204" pitchFamily="34" charset="0"/>
                <a:cs typeface="Tahoma" panose="020B0604030504040204" pitchFamily="34" charset="0"/>
              </a:rPr>
              <a:t> </a:t>
            </a:r>
          </a:p>
        </p:txBody>
      </p:sp>
      <p:cxnSp>
        <p:nvCxnSpPr>
          <p:cNvPr id="8" name="Straight Connector 7">
            <a:extLst>
              <a:ext uri="{FF2B5EF4-FFF2-40B4-BE49-F238E27FC236}">
                <a16:creationId xmlns:a16="http://schemas.microsoft.com/office/drawing/2014/main" id="{A225D4EF-883C-A722-1088-67A2095A40A6}"/>
              </a:ext>
            </a:extLst>
          </p:cNvPr>
          <p:cNvCxnSpPr/>
          <p:nvPr/>
        </p:nvCxnSpPr>
        <p:spPr>
          <a:xfrm>
            <a:off x="62769" y="6273919"/>
            <a:ext cx="90812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C3E02AB9-96CF-030C-FB70-1D8D4CBD9E4B}"/>
              </a:ext>
            </a:extLst>
          </p:cNvPr>
          <p:cNvSpPr>
            <a:spLocks noGrp="1"/>
          </p:cNvSpPr>
          <p:nvPr>
            <p:ph type="sldNum" sz="quarter" idx="12"/>
          </p:nvPr>
        </p:nvSpPr>
        <p:spPr/>
        <p:txBody>
          <a:bodyPr/>
          <a:lstStyle/>
          <a:p>
            <a:fld id="{F4140106-1276-4DDC-B9F8-2FC7F0280003}" type="slidenum">
              <a:rPr lang="en-US" smtClean="0"/>
              <a:t>29</a:t>
            </a:fld>
            <a:endParaRPr lang="en-US"/>
          </a:p>
        </p:txBody>
      </p:sp>
    </p:spTree>
    <p:extLst>
      <p:ext uri="{BB962C8B-B14F-4D97-AF65-F5344CB8AC3E}">
        <p14:creationId xmlns:p14="http://schemas.microsoft.com/office/powerpoint/2010/main" val="203082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994F-B7AF-D742-6AC2-B6A0EFE40A34}"/>
              </a:ext>
            </a:extLst>
          </p:cNvPr>
          <p:cNvSpPr>
            <a:spLocks noGrp="1"/>
          </p:cNvSpPr>
          <p:nvPr>
            <p:ph type="title"/>
          </p:nvPr>
        </p:nvSpPr>
        <p:spPr>
          <a:xfrm>
            <a:off x="552450" y="18256"/>
            <a:ext cx="7886700" cy="830830"/>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Contents</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AED571BB-AA18-DA59-556A-6EA30566542B}"/>
              </a:ext>
            </a:extLst>
          </p:cNvPr>
          <p:cNvSpPr>
            <a:spLocks noGrp="1"/>
          </p:cNvSpPr>
          <p:nvPr>
            <p:ph idx="1"/>
          </p:nvPr>
        </p:nvSpPr>
        <p:spPr>
          <a:xfrm>
            <a:off x="302079" y="1009193"/>
            <a:ext cx="7886700" cy="4351338"/>
          </a:xfrm>
        </p:spPr>
        <p:txBody>
          <a:bodyPr/>
          <a:lstStyle/>
          <a:p>
            <a:pPr>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Background and Contribution</a:t>
            </a:r>
          </a:p>
          <a:p>
            <a:pPr>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Preliminaries about PLMs</a:t>
            </a:r>
          </a:p>
          <a:p>
            <a:pPr>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Definitions of Memorization</a:t>
            </a:r>
          </a:p>
          <a:p>
            <a:pPr>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Training Data Extraction Attacks</a:t>
            </a:r>
          </a:p>
          <a:p>
            <a:pPr>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Training Data Extraction Defense</a:t>
            </a:r>
          </a:p>
          <a:p>
            <a:pPr>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Findings</a:t>
            </a:r>
          </a:p>
          <a:p>
            <a:pPr>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Conclusion and Future Works</a:t>
            </a:r>
          </a:p>
          <a:p>
            <a:pPr>
              <a:buFont typeface="Wingdings" panose="05000000000000000000"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866B23BA-A332-E769-E971-5E05FB21C30D}"/>
              </a:ext>
            </a:extLst>
          </p:cNvPr>
          <p:cNvSpPr/>
          <p:nvPr/>
        </p:nvSpPr>
        <p:spPr>
          <a:xfrm flipV="1">
            <a:off x="139147" y="747371"/>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3DACF894-0FBF-F708-A184-D2B7936FD376}"/>
              </a:ext>
            </a:extLst>
          </p:cNvPr>
          <p:cNvSpPr>
            <a:spLocks noGrp="1"/>
          </p:cNvSpPr>
          <p:nvPr>
            <p:ph type="sldNum" sz="quarter" idx="12"/>
          </p:nvPr>
        </p:nvSpPr>
        <p:spPr/>
        <p:txBody>
          <a:bodyPr/>
          <a:lstStyle/>
          <a:p>
            <a:fld id="{F4140106-1276-4DDC-B9F8-2FC7F0280003}" type="slidenum">
              <a:rPr lang="en-US" smtClean="0"/>
              <a:t>3</a:t>
            </a:fld>
            <a:endParaRPr lang="en-US"/>
          </a:p>
        </p:txBody>
      </p:sp>
    </p:spTree>
    <p:extLst>
      <p:ext uri="{BB962C8B-B14F-4D97-AF65-F5344CB8AC3E}">
        <p14:creationId xmlns:p14="http://schemas.microsoft.com/office/powerpoint/2010/main" val="2113012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64722" y="-338706"/>
            <a:ext cx="10515600" cy="1325563"/>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Algorithm</a:t>
            </a:r>
            <a:endParaRPr lang="en-US" sz="4000" b="1" dirty="0">
              <a:latin typeface="+mn-lt"/>
            </a:endParaRP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39147" y="856796"/>
            <a:ext cx="8865706" cy="4351338"/>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The perspective of whether the algorithm used for training data extraction is </a:t>
            </a: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centralized</a:t>
            </a:r>
            <a:r>
              <a:rPr lang="en-US" sz="2600" dirty="0">
                <a:latin typeface="Tahoma" panose="020B0604030504040204" pitchFamily="34" charset="0"/>
                <a:ea typeface="Tahoma" panose="020B0604030504040204" pitchFamily="34" charset="0"/>
                <a:cs typeface="Tahoma" panose="020B0604030504040204" pitchFamily="34" charset="0"/>
              </a:rPr>
              <a:t> or </a:t>
            </a: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federated</a:t>
            </a:r>
            <a:r>
              <a:rPr lang="en-US" sz="2600" dirty="0">
                <a:latin typeface="Tahoma" panose="020B0604030504040204" pitchFamily="34" charset="0"/>
                <a:ea typeface="Tahoma" panose="020B0604030504040204" pitchFamily="34" charset="0"/>
                <a:cs typeface="Tahoma" panose="020B0604030504040204" pitchFamily="34" charset="0"/>
              </a:rPr>
              <a:t>.</a:t>
            </a:r>
          </a:p>
          <a:p>
            <a:pPr marL="804863" indent="-173038" algn="just">
              <a:buFont typeface="+mj-lt"/>
              <a:buAutoNum type="arabicPeriod"/>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Centralized methods </a:t>
            </a:r>
            <a:r>
              <a:rPr lang="en-US" sz="2600" dirty="0">
                <a:latin typeface="Tahoma" panose="020B0604030504040204" pitchFamily="34" charset="0"/>
                <a:ea typeface="Tahoma" panose="020B0604030504040204" pitchFamily="34" charset="0"/>
                <a:cs typeface="Tahoma" panose="020B0604030504040204" pitchFamily="34" charset="0"/>
              </a:rPr>
              <a:t>are the traditional approach to training data extraction. In this approach, all the training data is collected in a central location.</a:t>
            </a:r>
          </a:p>
          <a:p>
            <a:pPr marL="804863" indent="-173038" algn="just">
              <a:buFont typeface="+mj-lt"/>
              <a:buAutoNum type="arabicPeriod"/>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Federated</a:t>
            </a:r>
            <a:r>
              <a:rPr lang="en-US" sz="2600" dirty="0">
                <a:latin typeface="Tahoma" panose="020B0604030504040204" pitchFamily="34" charset="0"/>
                <a:ea typeface="Tahoma" panose="020B0604030504040204" pitchFamily="34" charset="0"/>
                <a:cs typeface="Tahoma" panose="020B0604030504040204" pitchFamily="34" charset="0"/>
              </a:rPr>
              <a:t> learning is a newer approach to training data extraction. In this approach, the training data is kept on the local devices, and only model updates are shared with a central server. This approach can help to protect data privacy.</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16739"/>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FF799A56-5522-AEF9-F19C-A6D0B8CA161D}"/>
              </a:ext>
            </a:extLst>
          </p:cNvPr>
          <p:cNvSpPr>
            <a:spLocks noGrp="1"/>
          </p:cNvSpPr>
          <p:nvPr>
            <p:ph type="sldNum" sz="quarter" idx="12"/>
          </p:nvPr>
        </p:nvSpPr>
        <p:spPr/>
        <p:txBody>
          <a:bodyPr/>
          <a:lstStyle/>
          <a:p>
            <a:fld id="{F4140106-1276-4DDC-B9F8-2FC7F0280003}" type="slidenum">
              <a:rPr lang="en-US" smtClean="0"/>
              <a:t>30</a:t>
            </a:fld>
            <a:endParaRPr lang="en-US"/>
          </a:p>
        </p:txBody>
      </p:sp>
    </p:spTree>
    <p:extLst>
      <p:ext uri="{BB962C8B-B14F-4D97-AF65-F5344CB8AC3E}">
        <p14:creationId xmlns:p14="http://schemas.microsoft.com/office/powerpoint/2010/main" val="3042579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75607" y="-382246"/>
            <a:ext cx="10515600" cy="1325563"/>
          </a:xfrm>
        </p:spPr>
        <p:txBody>
          <a:bodyPr/>
          <a:lstStyle/>
          <a:p>
            <a:pPr algn="ctr"/>
            <a:r>
              <a:rPr lang="en-US" b="1" dirty="0">
                <a:latin typeface="+mn-lt"/>
              </a:rPr>
              <a:t>Domain</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91861" y="703831"/>
            <a:ext cx="8812992" cy="4351338"/>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The term "</a:t>
            </a: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domain</a:t>
            </a:r>
            <a:r>
              <a:rPr lang="en-US" sz="2600" dirty="0">
                <a:latin typeface="Tahoma" panose="020B0604030504040204" pitchFamily="34" charset="0"/>
                <a:ea typeface="Tahoma" panose="020B0604030504040204" pitchFamily="34" charset="0"/>
                <a:cs typeface="Tahoma" panose="020B0604030504040204" pitchFamily="34" charset="0"/>
              </a:rPr>
              <a:t>" refers to different fields or areas of expertise where text datasets are used. </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In the clinical domain, PLMs have been used to extract patient names and their associated conditions from electronic clinical records. This could potentially lead to privacy violations, as patients may not want their personal information to be shared without their consent.</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551430"/>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9" name="Slide Number Placeholder 8">
            <a:extLst>
              <a:ext uri="{FF2B5EF4-FFF2-40B4-BE49-F238E27FC236}">
                <a16:creationId xmlns:a16="http://schemas.microsoft.com/office/drawing/2014/main" id="{18BADB9C-00BE-F603-CBED-08E20EF58EBC}"/>
              </a:ext>
            </a:extLst>
          </p:cNvPr>
          <p:cNvSpPr>
            <a:spLocks noGrp="1"/>
          </p:cNvSpPr>
          <p:nvPr>
            <p:ph type="sldNum" sz="quarter" idx="12"/>
          </p:nvPr>
        </p:nvSpPr>
        <p:spPr/>
        <p:txBody>
          <a:bodyPr/>
          <a:lstStyle/>
          <a:p>
            <a:fld id="{F4140106-1276-4DDC-B9F8-2FC7F0280003}" type="slidenum">
              <a:rPr lang="en-US" smtClean="0"/>
              <a:t>31</a:t>
            </a:fld>
            <a:endParaRPr lang="en-US"/>
          </a:p>
        </p:txBody>
      </p:sp>
    </p:spTree>
    <p:extLst>
      <p:ext uri="{BB962C8B-B14F-4D97-AF65-F5344CB8AC3E}">
        <p14:creationId xmlns:p14="http://schemas.microsoft.com/office/powerpoint/2010/main" val="2463931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994F-B7AF-D742-6AC2-B6A0EFE40A34}"/>
              </a:ext>
            </a:extLst>
          </p:cNvPr>
          <p:cNvSpPr>
            <a:spLocks noGrp="1"/>
          </p:cNvSpPr>
          <p:nvPr>
            <p:ph type="title"/>
          </p:nvPr>
        </p:nvSpPr>
        <p:spPr>
          <a:xfrm>
            <a:off x="552450" y="18256"/>
            <a:ext cx="7886700" cy="830830"/>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Contents</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AED571BB-AA18-DA59-556A-6EA30566542B}"/>
              </a:ext>
            </a:extLst>
          </p:cNvPr>
          <p:cNvSpPr>
            <a:spLocks noGrp="1"/>
          </p:cNvSpPr>
          <p:nvPr>
            <p:ph idx="1"/>
          </p:nvPr>
        </p:nvSpPr>
        <p:spPr>
          <a:xfrm>
            <a:off x="302079" y="1009193"/>
            <a:ext cx="7886700" cy="4351338"/>
          </a:xfrm>
        </p:spPr>
        <p:txBody>
          <a:bodyPr/>
          <a:lstStyle/>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Background and Contribution</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Preliminaries about PLMs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Definitions of Memorization</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Training Data Extraction Attacks</a:t>
            </a:r>
          </a:p>
          <a:p>
            <a:pPr>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Training Data Extraction Defense</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Findings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Conclusion and Future Works</a:t>
            </a:r>
          </a:p>
          <a:p>
            <a:pPr>
              <a:buFont typeface="Wingdings" panose="05000000000000000000"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866B23BA-A332-E769-E971-5E05FB21C30D}"/>
              </a:ext>
            </a:extLst>
          </p:cNvPr>
          <p:cNvSpPr/>
          <p:nvPr/>
        </p:nvSpPr>
        <p:spPr>
          <a:xfrm flipV="1">
            <a:off x="139147" y="747371"/>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63742FF0-BEB8-4012-865C-390D558BCCDB}"/>
              </a:ext>
            </a:extLst>
          </p:cNvPr>
          <p:cNvSpPr>
            <a:spLocks noGrp="1"/>
          </p:cNvSpPr>
          <p:nvPr>
            <p:ph type="sldNum" sz="quarter" idx="12"/>
          </p:nvPr>
        </p:nvSpPr>
        <p:spPr/>
        <p:txBody>
          <a:bodyPr/>
          <a:lstStyle/>
          <a:p>
            <a:fld id="{F4140106-1276-4DDC-B9F8-2FC7F0280003}" type="slidenum">
              <a:rPr lang="en-US" smtClean="0"/>
              <a:t>32</a:t>
            </a:fld>
            <a:endParaRPr lang="en-US"/>
          </a:p>
        </p:txBody>
      </p:sp>
    </p:spTree>
    <p:extLst>
      <p:ext uri="{BB962C8B-B14F-4D97-AF65-F5344CB8AC3E}">
        <p14:creationId xmlns:p14="http://schemas.microsoft.com/office/powerpoint/2010/main" val="2593250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64722" y="-218960"/>
            <a:ext cx="10515600" cy="1031647"/>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Training Data Extraction Defense</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39147" y="831283"/>
            <a:ext cx="8743596" cy="5906974"/>
          </a:xfrm>
        </p:spPr>
        <p:txBody>
          <a:bodyPr>
            <a:normAutofit lnSpcReduction="10000"/>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Training data extraction defenses refer to strategies and techniques used to </a:t>
            </a: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protect against potential risks and vulnerabilities associated </a:t>
            </a:r>
            <a:r>
              <a:rPr lang="en-US" sz="2600" dirty="0">
                <a:latin typeface="Tahoma" panose="020B0604030504040204" pitchFamily="34" charset="0"/>
                <a:ea typeface="Tahoma" panose="020B0604030504040204" pitchFamily="34" charset="0"/>
                <a:cs typeface="Tahoma" panose="020B0604030504040204" pitchFamily="34" charset="0"/>
              </a:rPr>
              <a:t>with the process of collecting and using training data, particularly PLMs. </a:t>
            </a:r>
          </a:p>
          <a:p>
            <a:pPr algn="just">
              <a:buFont typeface="Wingdings" panose="05000000000000000000" pitchFamily="2" charset="2"/>
              <a:buChar char="q"/>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Three approaches </a:t>
            </a:r>
            <a:r>
              <a:rPr lang="en-US" sz="2600" dirty="0">
                <a:latin typeface="Tahoma" panose="020B0604030504040204" pitchFamily="34" charset="0"/>
                <a:ea typeface="Tahoma" panose="020B0604030504040204" pitchFamily="34" charset="0"/>
                <a:cs typeface="Tahoma" panose="020B0604030504040204" pitchFamily="34" charset="0"/>
              </a:rPr>
              <a:t>to defense against training data extraction from PLMs:</a:t>
            </a:r>
          </a:p>
          <a:p>
            <a:pPr marL="860425" indent="-349250" algn="just">
              <a:buFont typeface="+mj-lt"/>
              <a:buAutoNum type="arabicPeriod"/>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Pre-processing: </a:t>
            </a:r>
            <a:r>
              <a:rPr lang="en-US" sz="2600" dirty="0">
                <a:latin typeface="Tahoma" panose="020B0604030504040204" pitchFamily="34" charset="0"/>
                <a:ea typeface="Tahoma" panose="020B0604030504040204" pitchFamily="34" charset="0"/>
                <a:cs typeface="Tahoma" panose="020B0604030504040204" pitchFamily="34" charset="0"/>
              </a:rPr>
              <a:t>This involves taking steps to protect the privacy of the training data before it is used to train a PLM. </a:t>
            </a:r>
          </a:p>
          <a:p>
            <a:pPr marL="860425" indent="-349250" algn="just">
              <a:buFont typeface="+mj-lt"/>
              <a:buAutoNum type="arabicPeriod"/>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Training: </a:t>
            </a:r>
            <a:r>
              <a:rPr lang="en-US" sz="2600" dirty="0">
                <a:latin typeface="Tahoma" panose="020B0604030504040204" pitchFamily="34" charset="0"/>
                <a:ea typeface="Tahoma" panose="020B0604030504040204" pitchFamily="34" charset="0"/>
                <a:cs typeface="Tahoma" panose="020B0604030504040204" pitchFamily="34" charset="0"/>
              </a:rPr>
              <a:t>This involves taking steps to prevent the PLM from memorizing the training data while it is being trained. </a:t>
            </a:r>
          </a:p>
          <a:p>
            <a:pPr marL="860425" indent="-349250" algn="just">
              <a:buFont typeface="+mj-lt"/>
              <a:buAutoNum type="arabicPeriod"/>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Post-processing: </a:t>
            </a:r>
            <a:r>
              <a:rPr lang="en-US" sz="2600" dirty="0">
                <a:latin typeface="Tahoma" panose="020B0604030504040204" pitchFamily="34" charset="0"/>
                <a:ea typeface="Tahoma" panose="020B0604030504040204" pitchFamily="34" charset="0"/>
                <a:cs typeface="Tahoma" panose="020B0604030504040204" pitchFamily="34" charset="0"/>
              </a:rPr>
              <a:t>This involves taking steps to prevent attackers from extracting the training data from a trained PLM. </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16739"/>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4DEA8330-E1D1-C312-02E7-373ECA4A7891}"/>
              </a:ext>
            </a:extLst>
          </p:cNvPr>
          <p:cNvSpPr>
            <a:spLocks noGrp="1"/>
          </p:cNvSpPr>
          <p:nvPr>
            <p:ph type="sldNum" sz="quarter" idx="12"/>
          </p:nvPr>
        </p:nvSpPr>
        <p:spPr/>
        <p:txBody>
          <a:bodyPr/>
          <a:lstStyle/>
          <a:p>
            <a:fld id="{F4140106-1276-4DDC-B9F8-2FC7F0280003}" type="slidenum">
              <a:rPr lang="en-US" smtClean="0"/>
              <a:t>33</a:t>
            </a:fld>
            <a:endParaRPr lang="en-US"/>
          </a:p>
        </p:txBody>
      </p:sp>
    </p:spTree>
    <p:extLst>
      <p:ext uri="{BB962C8B-B14F-4D97-AF65-F5344CB8AC3E}">
        <p14:creationId xmlns:p14="http://schemas.microsoft.com/office/powerpoint/2010/main" val="3994125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64722" y="-218960"/>
            <a:ext cx="10515600" cy="1031647"/>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Pre-processing</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239487" y="812687"/>
            <a:ext cx="8765366" cy="762453"/>
          </a:xfrm>
        </p:spPr>
        <p:txBody>
          <a:bodyPr>
            <a:normAutofit lnSpcReduction="10000"/>
          </a:bodyPr>
          <a:lstStyle/>
          <a:p>
            <a:pPr algn="just">
              <a:buFont typeface="Wingdings" panose="05000000000000000000" pitchFamily="2" charset="2"/>
              <a:buChar char="q"/>
            </a:pPr>
            <a:r>
              <a:rPr lang="en-US" sz="2600" dirty="0">
                <a:solidFill>
                  <a:srgbClr val="374151"/>
                </a:solidFill>
                <a:latin typeface="Tahoma" panose="020B0604030504040204" pitchFamily="34" charset="0"/>
                <a:ea typeface="Tahoma" panose="020B0604030504040204" pitchFamily="34" charset="0"/>
                <a:cs typeface="Tahoma" panose="020B0604030504040204" pitchFamily="34" charset="0"/>
              </a:rPr>
              <a:t>S</a:t>
            </a:r>
            <a:r>
              <a:rPr lang="en-US" sz="2600" b="0"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ome common Pre-processing data extraction defenses are as follows:</a:t>
            </a:r>
          </a:p>
          <a:p>
            <a:pPr marL="0" indent="0" algn="just">
              <a:buNone/>
            </a:pPr>
            <a:endParaRPr lang="en-US" sz="26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49397"/>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8351CCD0-DD47-C7C9-38D8-0EBDD9703894}"/>
              </a:ext>
            </a:extLst>
          </p:cNvPr>
          <p:cNvSpPr txBox="1"/>
          <p:nvPr/>
        </p:nvSpPr>
        <p:spPr>
          <a:xfrm>
            <a:off x="279122" y="4039441"/>
            <a:ext cx="8725731" cy="1569660"/>
          </a:xfrm>
          <a:prstGeom prst="rect">
            <a:avLst/>
          </a:prstGeom>
          <a:noFill/>
          <a:ln w="38100">
            <a:solidFill>
              <a:srgbClr val="FF0000"/>
            </a:solidFill>
            <a:prstDash val="dash"/>
          </a:ln>
        </p:spPr>
        <p:txBody>
          <a:bodyPr wrap="square">
            <a:spAutoFit/>
          </a:bodyPr>
          <a:lstStyle/>
          <a:p>
            <a:pPr marL="457200" indent="-457200" algn="just">
              <a:buFont typeface="+mj-lt"/>
              <a:buAutoNum type="arabicPeriod" startAt="2"/>
            </a:pPr>
            <a:r>
              <a:rPr lang="en-US" sz="2400" b="1" dirty="0">
                <a:solidFill>
                  <a:srgbClr val="7030A0"/>
                </a:solidFill>
                <a:latin typeface="Tahoma" panose="020B0604030504040204" pitchFamily="34" charset="0"/>
                <a:ea typeface="Tahoma" panose="020B0604030504040204" pitchFamily="34" charset="0"/>
                <a:cs typeface="Tahoma" panose="020B0604030504040204" pitchFamily="34" charset="0"/>
              </a:rPr>
              <a:t>Data deduplication </a:t>
            </a:r>
            <a:r>
              <a:rPr lang="en-US" sz="2400" dirty="0">
                <a:latin typeface="Tahoma" panose="020B0604030504040204" pitchFamily="34" charset="0"/>
                <a:ea typeface="Tahoma" panose="020B0604030504040204" pitchFamily="34" charset="0"/>
                <a:cs typeface="Tahoma" panose="020B0604030504040204" pitchFamily="34" charset="0"/>
              </a:rPr>
              <a:t>is a technique that involves identifying and removing duplicate data from a dataset.</a:t>
            </a:r>
          </a:p>
          <a:p>
            <a:pPr marL="342900" indent="-342900" algn="just">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It is a more efficient method than training models to prevent memorization, and is expected to be a practical solution.</a:t>
            </a:r>
          </a:p>
        </p:txBody>
      </p:sp>
      <p:sp>
        <p:nvSpPr>
          <p:cNvPr id="8" name="TextBox 7">
            <a:extLst>
              <a:ext uri="{FF2B5EF4-FFF2-40B4-BE49-F238E27FC236}">
                <a16:creationId xmlns:a16="http://schemas.microsoft.com/office/drawing/2014/main" id="{4875A599-9AF8-085A-BC95-E4F5CA0FC334}"/>
              </a:ext>
            </a:extLst>
          </p:cNvPr>
          <p:cNvSpPr txBox="1"/>
          <p:nvPr/>
        </p:nvSpPr>
        <p:spPr>
          <a:xfrm>
            <a:off x="279122" y="1575141"/>
            <a:ext cx="8518071" cy="2308324"/>
          </a:xfrm>
          <a:prstGeom prst="rect">
            <a:avLst/>
          </a:prstGeom>
          <a:noFill/>
          <a:ln w="38100">
            <a:solidFill>
              <a:srgbClr val="00B0F0"/>
            </a:solidFill>
            <a:prstDash val="dashDot"/>
          </a:ln>
        </p:spPr>
        <p:txBody>
          <a:bodyPr wrap="square">
            <a:spAutoFit/>
          </a:bodyPr>
          <a:lstStyle/>
          <a:p>
            <a:pPr marL="457200" indent="-457200" algn="just">
              <a:buFont typeface="+mj-lt"/>
              <a:buAutoNum type="arabicPeriod"/>
            </a:pPr>
            <a:r>
              <a:rPr lang="en-US" sz="2400" b="1" dirty="0">
                <a:solidFill>
                  <a:srgbClr val="7030A0"/>
                </a:solidFill>
                <a:latin typeface="Tahoma" panose="020B0604030504040204" pitchFamily="34" charset="0"/>
                <a:ea typeface="Tahoma" panose="020B0604030504040204" pitchFamily="34" charset="0"/>
                <a:cs typeface="Tahoma" panose="020B0604030504040204" pitchFamily="34" charset="0"/>
              </a:rPr>
              <a:t>Data sanitization </a:t>
            </a:r>
            <a:r>
              <a:rPr lang="en-US" sz="2400" dirty="0">
                <a:latin typeface="Tahoma" panose="020B0604030504040204" pitchFamily="34" charset="0"/>
                <a:ea typeface="Tahoma" panose="020B0604030504040204" pitchFamily="34" charset="0"/>
                <a:cs typeface="Tahoma" panose="020B0604030504040204" pitchFamily="34" charset="0"/>
              </a:rPr>
              <a:t>is the process of removing sensitive information from data sets to protect privacy. </a:t>
            </a:r>
          </a:p>
          <a:p>
            <a:pPr marL="342900" indent="-342900" algn="just">
              <a:buFont typeface="Wingdings" panose="05000000000000000000" pitchFamily="2" charset="2"/>
              <a:buChar char="ü"/>
            </a:pPr>
            <a:r>
              <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rPr>
              <a:t>Brown et al. </a:t>
            </a:r>
            <a:r>
              <a:rPr lang="en-US" sz="2400" dirty="0">
                <a:latin typeface="Tahoma" panose="020B0604030504040204" pitchFamily="34" charset="0"/>
                <a:ea typeface="Tahoma" panose="020B0604030504040204" pitchFamily="34" charset="0"/>
                <a:cs typeface="Tahoma" panose="020B0604030504040204" pitchFamily="34" charset="0"/>
              </a:rPr>
              <a:t>(2022) proposed that data sanitization is only useful for removing context-independent, well-defined, static pieces of personal information from the training set. </a:t>
            </a:r>
          </a:p>
        </p:txBody>
      </p:sp>
      <p:sp>
        <p:nvSpPr>
          <p:cNvPr id="10" name="TextBox 9">
            <a:extLst>
              <a:ext uri="{FF2B5EF4-FFF2-40B4-BE49-F238E27FC236}">
                <a16:creationId xmlns:a16="http://schemas.microsoft.com/office/drawing/2014/main" id="{C1BFA94C-8FEF-6C14-7D36-3A7943661718}"/>
              </a:ext>
            </a:extLst>
          </p:cNvPr>
          <p:cNvSpPr txBox="1"/>
          <p:nvPr/>
        </p:nvSpPr>
        <p:spPr>
          <a:xfrm>
            <a:off x="72292" y="6045312"/>
            <a:ext cx="8931729" cy="954107"/>
          </a:xfrm>
          <a:prstGeom prst="rect">
            <a:avLst/>
          </a:prstGeom>
          <a:noFill/>
        </p:spPr>
        <p:txBody>
          <a:bodyPr wrap="square">
            <a:spAutoFit/>
          </a:bodyPr>
          <a:lstStyle/>
          <a:p>
            <a:pPr algn="just"/>
            <a:r>
              <a:rPr lang="en-US" sz="1400" b="0" i="0" dirty="0">
                <a:solidFill>
                  <a:srgbClr val="000000"/>
                </a:solidFill>
                <a:effectLst/>
                <a:latin typeface="NimbusRomNo9L-Regu"/>
              </a:rPr>
              <a:t>Hannah Brown, Katherine Lee, </a:t>
            </a:r>
            <a:r>
              <a:rPr lang="en-US" sz="1400" b="0" i="0" dirty="0" err="1">
                <a:solidFill>
                  <a:srgbClr val="000000"/>
                </a:solidFill>
                <a:effectLst/>
                <a:latin typeface="NimbusRomNo9L-Regu"/>
              </a:rPr>
              <a:t>Fatemehsadat</a:t>
            </a:r>
            <a:r>
              <a:rPr lang="en-US" sz="1400" dirty="0">
                <a:solidFill>
                  <a:srgbClr val="000000"/>
                </a:solidFill>
                <a:latin typeface="NimbusRomNo9L-Regu"/>
              </a:rPr>
              <a:t> </a:t>
            </a:r>
            <a:r>
              <a:rPr lang="en-US" sz="1400" b="0" i="0" dirty="0" err="1">
                <a:solidFill>
                  <a:srgbClr val="000000"/>
                </a:solidFill>
                <a:effectLst/>
                <a:latin typeface="NimbusRomNo9L-Regu"/>
              </a:rPr>
              <a:t>Mireshghallah</a:t>
            </a:r>
            <a:r>
              <a:rPr lang="en-US" sz="1400" b="0" i="0" dirty="0">
                <a:solidFill>
                  <a:srgbClr val="000000"/>
                </a:solidFill>
                <a:effectLst/>
                <a:latin typeface="NimbusRomNo9L-Regu"/>
              </a:rPr>
              <a:t>, et al. 2022. </a:t>
            </a:r>
            <a:r>
              <a:rPr lang="en-US" sz="1400" b="0" i="0" dirty="0">
                <a:solidFill>
                  <a:srgbClr val="000080"/>
                </a:solidFill>
                <a:effectLst/>
                <a:latin typeface="NimbusRomNo9L-Regu"/>
              </a:rPr>
              <a:t>What does it mean for a language model to preserve privacy? </a:t>
            </a:r>
            <a:r>
              <a:rPr lang="en-US" sz="1400" b="0" i="0" dirty="0">
                <a:solidFill>
                  <a:srgbClr val="000000"/>
                </a:solidFill>
                <a:effectLst/>
                <a:latin typeface="NimbusRomNo9L-Regu"/>
              </a:rPr>
              <a:t>In </a:t>
            </a:r>
            <a:r>
              <a:rPr lang="en-US" sz="1400" b="0" i="1" dirty="0">
                <a:solidFill>
                  <a:srgbClr val="000000"/>
                </a:solidFill>
                <a:effectLst/>
                <a:latin typeface="NimbusRomNo9L-ReguItal"/>
              </a:rPr>
              <a:t>Proceedings of the 2022 ACM Conference on Fairness, Accountability, and Transparency</a:t>
            </a:r>
            <a:r>
              <a:rPr lang="en-US" sz="1400" b="0" i="0" dirty="0">
                <a:solidFill>
                  <a:srgbClr val="000000"/>
                </a:solidFill>
                <a:effectLst/>
                <a:latin typeface="NimbusRomNo9L-Regu"/>
              </a:rPr>
              <a:t>, </a:t>
            </a:r>
            <a:r>
              <a:rPr lang="en-US" sz="1400" b="0" i="0" dirty="0" err="1">
                <a:solidFill>
                  <a:srgbClr val="000000"/>
                </a:solidFill>
                <a:effectLst/>
                <a:latin typeface="NimbusRomNo9L-Regu"/>
              </a:rPr>
              <a:t>FAccT</a:t>
            </a:r>
            <a:r>
              <a:rPr lang="en-US" sz="1400" b="0" i="0" dirty="0">
                <a:solidFill>
                  <a:srgbClr val="000000"/>
                </a:solidFill>
                <a:effectLst/>
                <a:latin typeface="NimbusRomNo9L-Regu"/>
              </a:rPr>
              <a:t> ’22, pages 2280–2292, New York, NY, USA. Association for Computing Machinery</a:t>
            </a:r>
            <a:r>
              <a:rPr lang="en-US" sz="1400" dirty="0"/>
              <a:t> </a:t>
            </a:r>
            <a:br>
              <a:rPr lang="en-US" sz="1400" dirty="0"/>
            </a:br>
            <a:endParaRPr lang="en-US" sz="1400" dirty="0"/>
          </a:p>
        </p:txBody>
      </p:sp>
      <p:cxnSp>
        <p:nvCxnSpPr>
          <p:cNvPr id="11" name="Straight Connector 10">
            <a:extLst>
              <a:ext uri="{FF2B5EF4-FFF2-40B4-BE49-F238E27FC236}">
                <a16:creationId xmlns:a16="http://schemas.microsoft.com/office/drawing/2014/main" id="{4C1C1A3B-EC65-BE68-0CB5-146FDC8CC4CC}"/>
              </a:ext>
            </a:extLst>
          </p:cNvPr>
          <p:cNvCxnSpPr/>
          <p:nvPr/>
        </p:nvCxnSpPr>
        <p:spPr>
          <a:xfrm>
            <a:off x="40997" y="6067085"/>
            <a:ext cx="90812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0C41C758-8A64-830C-6231-BE586267F4BD}"/>
              </a:ext>
            </a:extLst>
          </p:cNvPr>
          <p:cNvSpPr>
            <a:spLocks noGrp="1"/>
          </p:cNvSpPr>
          <p:nvPr>
            <p:ph type="sldNum" sz="quarter" idx="12"/>
          </p:nvPr>
        </p:nvSpPr>
        <p:spPr/>
        <p:txBody>
          <a:bodyPr/>
          <a:lstStyle/>
          <a:p>
            <a:fld id="{F4140106-1276-4DDC-B9F8-2FC7F0280003}" type="slidenum">
              <a:rPr lang="en-US" smtClean="0"/>
              <a:t>34</a:t>
            </a:fld>
            <a:endParaRPr lang="en-US"/>
          </a:p>
        </p:txBody>
      </p:sp>
    </p:spTree>
    <p:extLst>
      <p:ext uri="{BB962C8B-B14F-4D97-AF65-F5344CB8AC3E}">
        <p14:creationId xmlns:p14="http://schemas.microsoft.com/office/powerpoint/2010/main" val="322742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64722" y="-218960"/>
            <a:ext cx="10515600" cy="985927"/>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Training (1/2)</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326573" y="1739618"/>
            <a:ext cx="8817427" cy="3378764"/>
          </a:xfrm>
        </p:spPr>
        <p:txBody>
          <a:bodyPr>
            <a:normAutofit lnSpcReduction="10000"/>
          </a:bodyPr>
          <a:lstStyle/>
          <a:p>
            <a:pPr marL="514350" indent="-514350" algn="just">
              <a:buFont typeface="+mj-lt"/>
              <a:buAutoNum type="arabicPeriod"/>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Differential privacy methods </a:t>
            </a:r>
            <a:r>
              <a:rPr lang="en-US" sz="2600" dirty="0">
                <a:latin typeface="Tahoma" panose="020B0604030504040204" pitchFamily="34" charset="0"/>
                <a:ea typeface="Tahoma" panose="020B0604030504040204" pitchFamily="34" charset="0"/>
                <a:cs typeface="Tahoma" panose="020B0604030504040204" pitchFamily="34" charset="0"/>
              </a:rPr>
              <a:t>are used to protect data privacy in machine learning models, but applying them to PLMs is challenging due to performance degradation and increased computation and memory usage.</a:t>
            </a:r>
          </a:p>
          <a:p>
            <a:pPr algn="just">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A framework has been proposed for training models in </a:t>
            </a: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two steps</a:t>
            </a:r>
            <a:r>
              <a:rPr lang="en-US" sz="2600" dirty="0">
                <a:latin typeface="Tahoma" panose="020B0604030504040204" pitchFamily="34" charset="0"/>
                <a:ea typeface="Tahoma" panose="020B0604030504040204" pitchFamily="34" charset="0"/>
                <a:cs typeface="Tahoma" panose="020B0604030504040204" pitchFamily="34" charset="0"/>
              </a:rPr>
              <a:t>: pre-training with non-private datasets and additional training with a sensitive dataset using a differential privacy algorithm.</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16740"/>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2A3821D4-3CF8-5F49-8217-96679CEE514B}"/>
              </a:ext>
            </a:extLst>
          </p:cNvPr>
          <p:cNvSpPr txBox="1">
            <a:spLocks/>
          </p:cNvSpPr>
          <p:nvPr/>
        </p:nvSpPr>
        <p:spPr>
          <a:xfrm>
            <a:off x="239487" y="812687"/>
            <a:ext cx="8765366" cy="7624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r>
              <a:rPr lang="en-US" sz="2600" dirty="0">
                <a:solidFill>
                  <a:srgbClr val="374151"/>
                </a:solidFill>
                <a:latin typeface="Tahoma" panose="020B0604030504040204" pitchFamily="34" charset="0"/>
                <a:ea typeface="Tahoma" panose="020B0604030504040204" pitchFamily="34" charset="0"/>
                <a:cs typeface="Tahoma" panose="020B0604030504040204" pitchFamily="34" charset="0"/>
              </a:rPr>
              <a:t>Some common training data extraction defenses are as follows:</a:t>
            </a:r>
            <a:endParaRPr lang="en-US" sz="2600" dirty="0">
              <a:latin typeface="Tahoma" panose="020B0604030504040204" pitchFamily="34" charset="0"/>
              <a:ea typeface="Tahoma" panose="020B0604030504040204" pitchFamily="34" charset="0"/>
              <a:cs typeface="Tahoma" panose="020B0604030504040204" pitchFamily="34" charset="0"/>
            </a:endParaRPr>
          </a:p>
          <a:p>
            <a:pPr marL="0" indent="0" algn="just">
              <a:buFont typeface="Arial" panose="020B0604020202020204" pitchFamily="34" charset="0"/>
              <a:buNone/>
            </a:pP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5">
            <a:extLst>
              <a:ext uri="{FF2B5EF4-FFF2-40B4-BE49-F238E27FC236}">
                <a16:creationId xmlns:a16="http://schemas.microsoft.com/office/drawing/2014/main" id="{39170D48-CA1A-F0B1-33C5-62D04F6455A7}"/>
              </a:ext>
            </a:extLst>
          </p:cNvPr>
          <p:cNvSpPr>
            <a:spLocks noGrp="1"/>
          </p:cNvSpPr>
          <p:nvPr>
            <p:ph type="sldNum" sz="quarter" idx="12"/>
          </p:nvPr>
        </p:nvSpPr>
        <p:spPr/>
        <p:txBody>
          <a:bodyPr/>
          <a:lstStyle/>
          <a:p>
            <a:fld id="{F4140106-1276-4DDC-B9F8-2FC7F0280003}" type="slidenum">
              <a:rPr lang="en-US" smtClean="0"/>
              <a:t>35</a:t>
            </a:fld>
            <a:endParaRPr lang="en-US"/>
          </a:p>
        </p:txBody>
      </p:sp>
    </p:spTree>
    <p:extLst>
      <p:ext uri="{BB962C8B-B14F-4D97-AF65-F5344CB8AC3E}">
        <p14:creationId xmlns:p14="http://schemas.microsoft.com/office/powerpoint/2010/main" val="3847690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247649" y="867683"/>
            <a:ext cx="8757203" cy="4351338"/>
          </a:xfrm>
        </p:spPr>
        <p:txBody>
          <a:bodyPr>
            <a:normAutofit/>
          </a:bodyPr>
          <a:lstStyle/>
          <a:p>
            <a:pPr marL="514350" indent="-514350" algn="just">
              <a:buFont typeface="+mj-lt"/>
              <a:buAutoNum type="arabicPeriod" startAt="2"/>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Regularization</a:t>
            </a:r>
            <a:r>
              <a:rPr lang="en-US" sz="2600" dirty="0">
                <a:latin typeface="Tahoma" panose="020B0604030504040204" pitchFamily="34" charset="0"/>
                <a:ea typeface="Tahoma" panose="020B0604030504040204" pitchFamily="34" charset="0"/>
                <a:cs typeface="Tahoma" panose="020B0604030504040204" pitchFamily="34" charset="0"/>
              </a:rPr>
              <a:t> is a technique used to prevent overfitting in machine learning models, including PLMs. Regularization can be used to reduce memorization in PLMs by encouraging the model to generalize to new data.</a:t>
            </a:r>
          </a:p>
          <a:p>
            <a:pPr marL="514350" indent="-514350" algn="just">
              <a:buFont typeface="+mj-lt"/>
              <a:buAutoNum type="arabicPeriod" startAt="2"/>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Knowledge distillation </a:t>
            </a:r>
            <a:r>
              <a:rPr lang="en-US" sz="2600" dirty="0">
                <a:latin typeface="Tahoma" panose="020B0604030504040204" pitchFamily="34" charset="0"/>
                <a:ea typeface="Tahoma" panose="020B0604030504040204" pitchFamily="34" charset="0"/>
                <a:cs typeface="Tahoma" panose="020B0604030504040204" pitchFamily="34" charset="0"/>
              </a:rPr>
              <a:t>is a technique that can be used to transfer the knowledge of a large model (the teacher model) to a smaller model (the student model). This is done by training the student model to mimic the predictions of the teacher model.</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594967"/>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CC5D4F7F-2B86-4167-9D63-C2D8E15E81CD}"/>
              </a:ext>
            </a:extLst>
          </p:cNvPr>
          <p:cNvSpPr>
            <a:spLocks noGrp="1"/>
          </p:cNvSpPr>
          <p:nvPr>
            <p:ph type="title"/>
          </p:nvPr>
        </p:nvSpPr>
        <p:spPr>
          <a:xfrm>
            <a:off x="-764722" y="-218960"/>
            <a:ext cx="10515600" cy="985927"/>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Training (2/2)</a:t>
            </a:r>
          </a:p>
        </p:txBody>
      </p:sp>
      <p:sp>
        <p:nvSpPr>
          <p:cNvPr id="8" name="Slide Number Placeholder 7">
            <a:extLst>
              <a:ext uri="{FF2B5EF4-FFF2-40B4-BE49-F238E27FC236}">
                <a16:creationId xmlns:a16="http://schemas.microsoft.com/office/drawing/2014/main" id="{C04075D3-F244-B069-8B60-363D28333A56}"/>
              </a:ext>
            </a:extLst>
          </p:cNvPr>
          <p:cNvSpPr>
            <a:spLocks noGrp="1"/>
          </p:cNvSpPr>
          <p:nvPr>
            <p:ph type="sldNum" sz="quarter" idx="12"/>
          </p:nvPr>
        </p:nvSpPr>
        <p:spPr/>
        <p:txBody>
          <a:bodyPr/>
          <a:lstStyle/>
          <a:p>
            <a:fld id="{F4140106-1276-4DDC-B9F8-2FC7F0280003}" type="slidenum">
              <a:rPr lang="en-US" smtClean="0"/>
              <a:t>36</a:t>
            </a:fld>
            <a:endParaRPr lang="en-US"/>
          </a:p>
        </p:txBody>
      </p:sp>
    </p:spTree>
    <p:extLst>
      <p:ext uri="{BB962C8B-B14F-4D97-AF65-F5344CB8AC3E}">
        <p14:creationId xmlns:p14="http://schemas.microsoft.com/office/powerpoint/2010/main" val="3989398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97379" y="-371360"/>
            <a:ext cx="10515600" cy="1325563"/>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Post-processing</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39147" y="834460"/>
            <a:ext cx="8710939" cy="4351338"/>
          </a:xfrm>
        </p:spPr>
        <p:txBody>
          <a:bodyPr>
            <a:normAutofit/>
          </a:bodyPr>
          <a:lstStyle/>
          <a:p>
            <a:pPr marL="514350" indent="-514350" algn="just">
              <a:buFont typeface="+mj-lt"/>
              <a:buAutoNum type="arabicPeriod"/>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Confidence masking </a:t>
            </a:r>
            <a:r>
              <a:rPr lang="en-US" sz="2600" dirty="0">
                <a:latin typeface="Tahoma" panose="020B0604030504040204" pitchFamily="34" charset="0"/>
                <a:ea typeface="Tahoma" panose="020B0604030504040204" pitchFamily="34" charset="0"/>
                <a:cs typeface="Tahoma" panose="020B0604030504040204" pitchFamily="34" charset="0"/>
              </a:rPr>
              <a:t>is a defense mechanism used to limit the output of PLMs.</a:t>
            </a:r>
          </a:p>
          <a:p>
            <a:pPr marL="514350" indent="-514350" algn="just">
              <a:buFont typeface="+mj-lt"/>
              <a:buAutoNum type="arabicPeriod"/>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Filtering</a:t>
            </a:r>
            <a:r>
              <a:rPr lang="en-US" sz="2600" dirty="0">
                <a:latin typeface="Tahoma" panose="020B0604030504040204" pitchFamily="34" charset="0"/>
                <a:ea typeface="Tahoma" panose="020B0604030504040204" pitchFamily="34" charset="0"/>
                <a:cs typeface="Tahoma" panose="020B0604030504040204" pitchFamily="34" charset="0"/>
              </a:rPr>
              <a:t> the output of PLMs before providing them to users is crucial. By filtering the output of PLMs, the risk of malicious extraction of training data can be minimized, thereby enhancing data privacy and security.</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82055"/>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54C89CC1-9B63-6617-F20A-64DAF1662638}"/>
              </a:ext>
            </a:extLst>
          </p:cNvPr>
          <p:cNvSpPr>
            <a:spLocks noGrp="1"/>
          </p:cNvSpPr>
          <p:nvPr>
            <p:ph type="sldNum" sz="quarter" idx="12"/>
          </p:nvPr>
        </p:nvSpPr>
        <p:spPr/>
        <p:txBody>
          <a:bodyPr/>
          <a:lstStyle/>
          <a:p>
            <a:fld id="{F4140106-1276-4DDC-B9F8-2FC7F0280003}" type="slidenum">
              <a:rPr lang="en-US" smtClean="0"/>
              <a:t>37</a:t>
            </a:fld>
            <a:endParaRPr lang="en-US"/>
          </a:p>
        </p:txBody>
      </p:sp>
    </p:spTree>
    <p:extLst>
      <p:ext uri="{BB962C8B-B14F-4D97-AF65-F5344CB8AC3E}">
        <p14:creationId xmlns:p14="http://schemas.microsoft.com/office/powerpoint/2010/main" val="1577009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655861" y="-371360"/>
            <a:ext cx="10515600" cy="1325563"/>
          </a:xfrm>
        </p:spPr>
        <p:txBody>
          <a:bodyPr>
            <a:normAutofit/>
          </a:bodyPr>
          <a:lstStyle/>
          <a:p>
            <a:pPr algn="ctr"/>
            <a:r>
              <a:rPr lang="en-US" sz="2800" b="1" dirty="0">
                <a:latin typeface="Tahoma" panose="020B0604030504040204" pitchFamily="34" charset="0"/>
                <a:ea typeface="Tahoma" panose="020B0604030504040204" pitchFamily="34" charset="0"/>
                <a:cs typeface="Tahoma" panose="020B0604030504040204" pitchFamily="34" charset="0"/>
              </a:rPr>
              <a:t>Procedure of Data Extraction Attacks and Defenses</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82055"/>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54C89CC1-9B63-6617-F20A-64DAF1662638}"/>
              </a:ext>
            </a:extLst>
          </p:cNvPr>
          <p:cNvSpPr>
            <a:spLocks noGrp="1"/>
          </p:cNvSpPr>
          <p:nvPr>
            <p:ph type="sldNum" sz="quarter" idx="12"/>
          </p:nvPr>
        </p:nvSpPr>
        <p:spPr/>
        <p:txBody>
          <a:bodyPr/>
          <a:lstStyle/>
          <a:p>
            <a:fld id="{F4140106-1276-4DDC-B9F8-2FC7F0280003}" type="slidenum">
              <a:rPr lang="en-US" smtClean="0"/>
              <a:t>38</a:t>
            </a:fld>
            <a:endParaRPr lang="en-US"/>
          </a:p>
        </p:txBody>
      </p:sp>
      <p:pic>
        <p:nvPicPr>
          <p:cNvPr id="9" name="Picture 8">
            <a:extLst>
              <a:ext uri="{FF2B5EF4-FFF2-40B4-BE49-F238E27FC236}">
                <a16:creationId xmlns:a16="http://schemas.microsoft.com/office/drawing/2014/main" id="{666CC3BD-2E09-AB24-4F42-2A7A3AD14BAD}"/>
              </a:ext>
            </a:extLst>
          </p:cNvPr>
          <p:cNvPicPr>
            <a:picLocks noChangeAspect="1"/>
          </p:cNvPicPr>
          <p:nvPr/>
        </p:nvPicPr>
        <p:blipFill>
          <a:blip r:embed="rId2"/>
          <a:stretch>
            <a:fillRect/>
          </a:stretch>
        </p:blipFill>
        <p:spPr>
          <a:xfrm>
            <a:off x="139147" y="1392822"/>
            <a:ext cx="9027826" cy="3898683"/>
          </a:xfrm>
          <a:prstGeom prst="rect">
            <a:avLst/>
          </a:prstGeom>
        </p:spPr>
      </p:pic>
      <p:sp>
        <p:nvSpPr>
          <p:cNvPr id="11" name="TextBox 10">
            <a:extLst>
              <a:ext uri="{FF2B5EF4-FFF2-40B4-BE49-F238E27FC236}">
                <a16:creationId xmlns:a16="http://schemas.microsoft.com/office/drawing/2014/main" id="{0553EFF1-46C7-6A2F-87E1-FDBFD59B1BBF}"/>
              </a:ext>
            </a:extLst>
          </p:cNvPr>
          <p:cNvSpPr txBox="1"/>
          <p:nvPr/>
        </p:nvSpPr>
        <p:spPr>
          <a:xfrm>
            <a:off x="169086" y="5639262"/>
            <a:ext cx="8865706" cy="830997"/>
          </a:xfrm>
          <a:prstGeom prst="rect">
            <a:avLst/>
          </a:prstGeom>
          <a:noFill/>
        </p:spPr>
        <p:txBody>
          <a:bodyPr wrap="square">
            <a:spAutoFit/>
          </a:bodyPr>
          <a:lstStyle/>
          <a:p>
            <a:pPr algn="just"/>
            <a:r>
              <a:rPr lang="en-US" sz="2400"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Figure 1: </a:t>
            </a:r>
            <a:r>
              <a:rPr lang="en-US" sz="2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The procedure of training data extraction attacks and possible defenses.</a:t>
            </a:r>
            <a:r>
              <a:rPr lang="en-US" sz="2400" dirty="0">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994738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994F-B7AF-D742-6AC2-B6A0EFE40A34}"/>
              </a:ext>
            </a:extLst>
          </p:cNvPr>
          <p:cNvSpPr>
            <a:spLocks noGrp="1"/>
          </p:cNvSpPr>
          <p:nvPr>
            <p:ph type="title"/>
          </p:nvPr>
        </p:nvSpPr>
        <p:spPr>
          <a:xfrm>
            <a:off x="552450" y="18256"/>
            <a:ext cx="7886700" cy="830830"/>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Contents</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AED571BB-AA18-DA59-556A-6EA30566542B}"/>
              </a:ext>
            </a:extLst>
          </p:cNvPr>
          <p:cNvSpPr>
            <a:spLocks noGrp="1"/>
          </p:cNvSpPr>
          <p:nvPr>
            <p:ph idx="1"/>
          </p:nvPr>
        </p:nvSpPr>
        <p:spPr>
          <a:xfrm>
            <a:off x="302079" y="1009193"/>
            <a:ext cx="7886700" cy="4351338"/>
          </a:xfrm>
        </p:spPr>
        <p:txBody>
          <a:bodyPr/>
          <a:lstStyle/>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Background and Contribution</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Preliminaries about PLMs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Definitions of Memorization</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Training Data Extraction Attacks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Training Data Extraction Defense</a:t>
            </a:r>
          </a:p>
          <a:p>
            <a:pPr>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Findings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Conclusion and Future Works</a:t>
            </a:r>
          </a:p>
          <a:p>
            <a:pPr>
              <a:buFont typeface="Wingdings" panose="05000000000000000000"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866B23BA-A332-E769-E971-5E05FB21C30D}"/>
              </a:ext>
            </a:extLst>
          </p:cNvPr>
          <p:cNvSpPr/>
          <p:nvPr/>
        </p:nvSpPr>
        <p:spPr>
          <a:xfrm flipV="1">
            <a:off x="139147" y="747371"/>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59AF4487-1AB0-8A71-7C6F-D91BDA736A7E}"/>
              </a:ext>
            </a:extLst>
          </p:cNvPr>
          <p:cNvSpPr>
            <a:spLocks noGrp="1"/>
          </p:cNvSpPr>
          <p:nvPr>
            <p:ph type="sldNum" sz="quarter" idx="12"/>
          </p:nvPr>
        </p:nvSpPr>
        <p:spPr/>
        <p:txBody>
          <a:bodyPr/>
          <a:lstStyle/>
          <a:p>
            <a:fld id="{F4140106-1276-4DDC-B9F8-2FC7F0280003}" type="slidenum">
              <a:rPr lang="en-US" smtClean="0"/>
              <a:t>39</a:t>
            </a:fld>
            <a:endParaRPr lang="en-US"/>
          </a:p>
        </p:txBody>
      </p:sp>
    </p:spTree>
    <p:extLst>
      <p:ext uri="{BB962C8B-B14F-4D97-AF65-F5344CB8AC3E}">
        <p14:creationId xmlns:p14="http://schemas.microsoft.com/office/powerpoint/2010/main" val="186408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994F-B7AF-D742-6AC2-B6A0EFE40A34}"/>
              </a:ext>
            </a:extLst>
          </p:cNvPr>
          <p:cNvSpPr>
            <a:spLocks noGrp="1"/>
          </p:cNvSpPr>
          <p:nvPr>
            <p:ph type="title"/>
          </p:nvPr>
        </p:nvSpPr>
        <p:spPr>
          <a:xfrm>
            <a:off x="552450" y="18256"/>
            <a:ext cx="7886700" cy="830830"/>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Contents</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AED571BB-AA18-DA59-556A-6EA30566542B}"/>
              </a:ext>
            </a:extLst>
          </p:cNvPr>
          <p:cNvSpPr>
            <a:spLocks noGrp="1"/>
          </p:cNvSpPr>
          <p:nvPr>
            <p:ph idx="1"/>
          </p:nvPr>
        </p:nvSpPr>
        <p:spPr>
          <a:xfrm>
            <a:off x="302079" y="1009193"/>
            <a:ext cx="7886700" cy="4351338"/>
          </a:xfrm>
        </p:spPr>
        <p:txBody>
          <a:bodyPr/>
          <a:lstStyle/>
          <a:p>
            <a:pPr>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Background and Contribution</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Preliminaries about PLMs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Definitions of Memorization</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Training Data Extraction Attacks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Training Data Extraction Defense</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Findings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Conclusion and Future Works</a:t>
            </a:r>
          </a:p>
          <a:p>
            <a:pPr>
              <a:buFont typeface="Wingdings" panose="05000000000000000000"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866B23BA-A332-E769-E971-5E05FB21C30D}"/>
              </a:ext>
            </a:extLst>
          </p:cNvPr>
          <p:cNvSpPr/>
          <p:nvPr/>
        </p:nvSpPr>
        <p:spPr>
          <a:xfrm flipV="1">
            <a:off x="139147" y="747371"/>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3ACFB49B-CDB9-B3C9-0A14-52C5ECE2684F}"/>
              </a:ext>
            </a:extLst>
          </p:cNvPr>
          <p:cNvSpPr>
            <a:spLocks noGrp="1"/>
          </p:cNvSpPr>
          <p:nvPr>
            <p:ph type="sldNum" sz="quarter" idx="12"/>
          </p:nvPr>
        </p:nvSpPr>
        <p:spPr/>
        <p:txBody>
          <a:bodyPr/>
          <a:lstStyle/>
          <a:p>
            <a:fld id="{F4140106-1276-4DDC-B9F8-2FC7F0280003}" type="slidenum">
              <a:rPr lang="en-US" smtClean="0"/>
              <a:t>4</a:t>
            </a:fld>
            <a:endParaRPr lang="en-US"/>
          </a:p>
        </p:txBody>
      </p:sp>
    </p:spTree>
    <p:extLst>
      <p:ext uri="{BB962C8B-B14F-4D97-AF65-F5344CB8AC3E}">
        <p14:creationId xmlns:p14="http://schemas.microsoft.com/office/powerpoint/2010/main" val="2368171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75608" y="-343058"/>
            <a:ext cx="10515600" cy="1325563"/>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Findings</a:t>
            </a:r>
            <a:endParaRPr lang="en-US" sz="4000" b="1" dirty="0">
              <a:latin typeface="+mn-lt"/>
            </a:endParaRP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39147" y="899774"/>
            <a:ext cx="8754482" cy="4351338"/>
          </a:xfrm>
        </p:spPr>
        <p:txBody>
          <a:bodyPr>
            <a:no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In this study, they evaluated the impact of the </a:t>
            </a: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model size</a:t>
            </a:r>
            <a:r>
              <a:rPr lang="en-US" sz="2600" dirty="0">
                <a:latin typeface="Tahoma" panose="020B0604030504040204" pitchFamily="34" charset="0"/>
                <a:ea typeface="Tahoma" panose="020B0604030504040204" pitchFamily="34" charset="0"/>
                <a:cs typeface="Tahoma" panose="020B0604030504040204" pitchFamily="34" charset="0"/>
              </a:rPr>
              <a:t>, the string duplication in the </a:t>
            </a: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training set</a:t>
            </a:r>
            <a:r>
              <a:rPr lang="en-US" sz="2600" dirty="0">
                <a:latin typeface="Tahoma" panose="020B0604030504040204" pitchFamily="34" charset="0"/>
                <a:ea typeface="Tahoma" panose="020B0604030504040204" pitchFamily="34" charset="0"/>
                <a:cs typeface="Tahoma" panose="020B0604030504040204" pitchFamily="34" charset="0"/>
              </a:rPr>
              <a:t>, and the </a:t>
            </a: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length of prompts </a:t>
            </a:r>
            <a:r>
              <a:rPr lang="en-US" sz="2600" dirty="0">
                <a:latin typeface="Tahoma" panose="020B0604030504040204" pitchFamily="34" charset="0"/>
                <a:ea typeface="Tahoma" panose="020B0604030504040204" pitchFamily="34" charset="0"/>
                <a:cs typeface="Tahoma" panose="020B0604030504040204" pitchFamily="34" charset="0"/>
              </a:rPr>
              <a:t>on the amount of memorization.</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They found that the amount of memorization increases with the model size. </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They also found that the amount of memorization increases with the string duplication in the training set. </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Finally, they found that the amount of memorization decreases with the length of the prompt.</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49400"/>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F12E5ECC-BB0E-284C-A1FA-158BA7E4D335}"/>
              </a:ext>
            </a:extLst>
          </p:cNvPr>
          <p:cNvSpPr>
            <a:spLocks noGrp="1"/>
          </p:cNvSpPr>
          <p:nvPr>
            <p:ph type="sldNum" sz="quarter" idx="12"/>
          </p:nvPr>
        </p:nvSpPr>
        <p:spPr/>
        <p:txBody>
          <a:bodyPr/>
          <a:lstStyle/>
          <a:p>
            <a:fld id="{F4140106-1276-4DDC-B9F8-2FC7F0280003}" type="slidenum">
              <a:rPr lang="en-US" smtClean="0"/>
              <a:t>40</a:t>
            </a:fld>
            <a:endParaRPr lang="en-US"/>
          </a:p>
        </p:txBody>
      </p:sp>
    </p:spTree>
    <p:extLst>
      <p:ext uri="{BB962C8B-B14F-4D97-AF65-F5344CB8AC3E}">
        <p14:creationId xmlns:p14="http://schemas.microsoft.com/office/powerpoint/2010/main" val="3621115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64722" y="-218960"/>
            <a:ext cx="10515600" cy="1031647"/>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Larger Models Memorize More</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89316" y="758257"/>
            <a:ext cx="8765367" cy="1656194"/>
          </a:xfrm>
        </p:spPr>
        <p:txBody>
          <a:bodyPr/>
          <a:lstStyle/>
          <a:p>
            <a:pPr algn="just">
              <a:buFont typeface="Wingdings" panose="05000000000000000000" pitchFamily="2" charset="2"/>
              <a:buChar char="q"/>
            </a:pPr>
            <a:r>
              <a:rPr lang="en-US" dirty="0"/>
              <a:t> </a:t>
            </a:r>
            <a:r>
              <a:rPr lang="en-US" sz="2600" dirty="0">
                <a:latin typeface="Tahoma" panose="020B0604030504040204" pitchFamily="34" charset="0"/>
                <a:ea typeface="Tahoma" panose="020B0604030504040204" pitchFamily="34" charset="0"/>
                <a:cs typeface="Tahoma" panose="020B0604030504040204" pitchFamily="34" charset="0"/>
              </a:rPr>
              <a:t>A log-linear relationship exists between the size of the model and the number of strings memorized. This means that as the model size increases, the amount of memorization also increases.</a:t>
            </a:r>
          </a:p>
          <a:p>
            <a:pPr marL="0" indent="0" algn="just">
              <a:buNone/>
            </a:pP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22867"/>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C95C4160-77E7-2D02-3D17-C63B278A2451}"/>
              </a:ext>
            </a:extLst>
          </p:cNvPr>
          <p:cNvSpPr/>
          <p:nvPr/>
        </p:nvSpPr>
        <p:spPr>
          <a:xfrm flipV="1">
            <a:off x="139146" y="4084522"/>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id="{3C402A09-2284-3268-16D8-B3E95CE8AE43}"/>
              </a:ext>
            </a:extLst>
          </p:cNvPr>
          <p:cNvSpPr txBox="1">
            <a:spLocks/>
          </p:cNvSpPr>
          <p:nvPr/>
        </p:nvSpPr>
        <p:spPr>
          <a:xfrm>
            <a:off x="-383722" y="3139963"/>
            <a:ext cx="10515600" cy="10316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Duplicate Strings are Memorized</a:t>
            </a:r>
          </a:p>
        </p:txBody>
      </p:sp>
      <p:sp>
        <p:nvSpPr>
          <p:cNvPr id="8" name="TextBox 7">
            <a:extLst>
              <a:ext uri="{FF2B5EF4-FFF2-40B4-BE49-F238E27FC236}">
                <a16:creationId xmlns:a16="http://schemas.microsoft.com/office/drawing/2014/main" id="{95A666BE-4D12-B828-B566-A65FAE6D993E}"/>
              </a:ext>
            </a:extLst>
          </p:cNvPr>
          <p:cNvSpPr txBox="1"/>
          <p:nvPr/>
        </p:nvSpPr>
        <p:spPr>
          <a:xfrm>
            <a:off x="139146" y="4171610"/>
            <a:ext cx="8570962" cy="2827762"/>
          </a:xfrm>
          <a:prstGeom prst="rect">
            <a:avLst/>
          </a:prstGeom>
          <a:noFill/>
        </p:spPr>
        <p:txBody>
          <a:bodyPr wrap="square">
            <a:spAutoFit/>
          </a:bodyPr>
          <a:lstStyle/>
          <a:p>
            <a:pPr marL="457200" marR="0" indent="-457200" algn="just">
              <a:lnSpc>
                <a:spcPct val="107000"/>
              </a:lnSpc>
              <a:spcBef>
                <a:spcPts val="0"/>
              </a:spcBef>
              <a:spcAft>
                <a:spcPts val="800"/>
              </a:spcAft>
              <a:buFont typeface="Wingdings" panose="05000000000000000000" pitchFamily="2" charset="2"/>
              <a:buChar char="q"/>
            </a:pPr>
            <a:r>
              <a:rPr lang="en-US" sz="2600" kern="100" dirty="0">
                <a:effectLst/>
                <a:latin typeface="Tahoma" panose="020B0604030504040204" pitchFamily="34" charset="0"/>
                <a:ea typeface="Tahoma" panose="020B0604030504040204" pitchFamily="34" charset="0"/>
                <a:cs typeface="Tahoma" panose="020B0604030504040204" pitchFamily="34" charset="0"/>
              </a:rPr>
              <a:t>Duplicate strings refer to the presence of identical or nearly identical text passages in the training data used to train pre-trained language models (PLMs). </a:t>
            </a:r>
          </a:p>
          <a:p>
            <a:pPr marL="457200" marR="0" indent="-457200" algn="just">
              <a:lnSpc>
                <a:spcPct val="107000"/>
              </a:lnSpc>
              <a:spcBef>
                <a:spcPts val="0"/>
              </a:spcBef>
              <a:spcAft>
                <a:spcPts val="800"/>
              </a:spcAft>
              <a:buFont typeface="Wingdings" panose="05000000000000000000" pitchFamily="2" charset="2"/>
              <a:buChar char="q"/>
            </a:pPr>
            <a:r>
              <a:rPr lang="en-US" sz="2600" kern="100" dirty="0">
                <a:effectLst/>
                <a:latin typeface="Tahoma" panose="020B0604030504040204" pitchFamily="34" charset="0"/>
                <a:ea typeface="Tahoma" panose="020B0604030504040204" pitchFamily="34" charset="0"/>
                <a:cs typeface="Tahoma" panose="020B0604030504040204" pitchFamily="34" charset="0"/>
              </a:rPr>
              <a:t>A </a:t>
            </a:r>
            <a:r>
              <a:rPr lang="en-US" sz="2600" dirty="0">
                <a:effectLst/>
                <a:latin typeface="Tahoma" panose="020B0604030504040204" pitchFamily="34" charset="0"/>
                <a:ea typeface="Tahoma" panose="020B0604030504040204" pitchFamily="34" charset="0"/>
                <a:cs typeface="Tahoma" panose="020B0604030504040204" pitchFamily="34" charset="0"/>
              </a:rPr>
              <a:t>log-linear trend </a:t>
            </a:r>
            <a:r>
              <a:rPr lang="en-US" sz="2600" dirty="0">
                <a:latin typeface="Tahoma" panose="020B0604030504040204" pitchFamily="34" charset="0"/>
                <a:ea typeface="Tahoma" panose="020B0604030504040204" pitchFamily="34" charset="0"/>
                <a:cs typeface="Tahoma" panose="020B0604030504040204" pitchFamily="34" charset="0"/>
              </a:rPr>
              <a:t>exists </a:t>
            </a:r>
            <a:r>
              <a:rPr lang="en-US" sz="2600" dirty="0">
                <a:effectLst/>
                <a:latin typeface="Tahoma" panose="020B0604030504040204" pitchFamily="34" charset="0"/>
                <a:ea typeface="Tahoma" panose="020B0604030504040204" pitchFamily="34" charset="0"/>
                <a:cs typeface="Tahoma" panose="020B0604030504040204" pitchFamily="34" charset="0"/>
              </a:rPr>
              <a:t>between the number of duplicates and the amount of memorization. </a:t>
            </a:r>
            <a:endParaRPr lang="en-US" sz="2600" kern="100" dirty="0">
              <a:effectLst/>
              <a:latin typeface="Tahoma" panose="020B0604030504040204" pitchFamily="34" charset="0"/>
              <a:ea typeface="Tahoma" panose="020B0604030504040204" pitchFamily="34" charset="0"/>
              <a:cs typeface="Tahoma" panose="020B0604030504040204" pitchFamily="34" charset="0"/>
            </a:endParaRPr>
          </a:p>
          <a:p>
            <a:pPr marL="0" marR="0" algn="just">
              <a:lnSpc>
                <a:spcPct val="107000"/>
              </a:lnSpc>
              <a:spcBef>
                <a:spcPts val="0"/>
              </a:spcBef>
              <a:spcAft>
                <a:spcPts val="800"/>
              </a:spcAft>
            </a:pPr>
            <a:endParaRPr lang="en-US" sz="2600"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9" name="Slide Number Placeholder 8">
            <a:extLst>
              <a:ext uri="{FF2B5EF4-FFF2-40B4-BE49-F238E27FC236}">
                <a16:creationId xmlns:a16="http://schemas.microsoft.com/office/drawing/2014/main" id="{C09CBD06-474E-471A-D548-610E6818C180}"/>
              </a:ext>
            </a:extLst>
          </p:cNvPr>
          <p:cNvSpPr>
            <a:spLocks noGrp="1"/>
          </p:cNvSpPr>
          <p:nvPr>
            <p:ph type="sldNum" sz="quarter" idx="12"/>
          </p:nvPr>
        </p:nvSpPr>
        <p:spPr/>
        <p:txBody>
          <a:bodyPr/>
          <a:lstStyle/>
          <a:p>
            <a:fld id="{F4140106-1276-4DDC-B9F8-2FC7F0280003}" type="slidenum">
              <a:rPr lang="en-US" smtClean="0"/>
              <a:t>41</a:t>
            </a:fld>
            <a:endParaRPr lang="en-US"/>
          </a:p>
        </p:txBody>
      </p:sp>
    </p:spTree>
    <p:extLst>
      <p:ext uri="{BB962C8B-B14F-4D97-AF65-F5344CB8AC3E}">
        <p14:creationId xmlns:p14="http://schemas.microsoft.com/office/powerpoint/2010/main" val="32071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64722" y="-338703"/>
            <a:ext cx="10515600" cy="1325563"/>
          </a:xfrm>
        </p:spPr>
        <p:txBody>
          <a:bodyPr>
            <a:normAutofit/>
          </a:bodyPr>
          <a:lstStyle/>
          <a:p>
            <a:pPr algn="ctr"/>
            <a:r>
              <a:rPr lang="en-US" sz="4000"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Longer Prompts </a:t>
            </a:r>
            <a:r>
              <a:rPr lang="en-US" sz="4000" b="1" dirty="0">
                <a:solidFill>
                  <a:srgbClr val="000000"/>
                </a:solidFill>
                <a:latin typeface="Tahoma" panose="020B0604030504040204" pitchFamily="34" charset="0"/>
                <a:ea typeface="Tahoma" panose="020B0604030504040204" pitchFamily="34" charset="0"/>
                <a:cs typeface="Tahoma" panose="020B0604030504040204" pitchFamily="34" charset="0"/>
              </a:rPr>
              <a:t>E</a:t>
            </a:r>
            <a:r>
              <a:rPr lang="en-US" sz="4000"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xtract </a:t>
            </a:r>
            <a:r>
              <a:rPr lang="en-US" sz="4000" b="1" dirty="0">
                <a:solidFill>
                  <a:srgbClr val="000000"/>
                </a:solidFill>
                <a:latin typeface="Tahoma" panose="020B0604030504040204" pitchFamily="34" charset="0"/>
                <a:ea typeface="Tahoma" panose="020B0604030504040204" pitchFamily="34" charset="0"/>
                <a:cs typeface="Tahoma" panose="020B0604030504040204" pitchFamily="34" charset="0"/>
              </a:rPr>
              <a:t>M</a:t>
            </a:r>
            <a:r>
              <a:rPr lang="en-US" sz="4000"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ore</a:t>
            </a:r>
            <a:r>
              <a:rPr lang="en-US" sz="4000" dirty="0">
                <a:latin typeface="Tahoma" panose="020B0604030504040204" pitchFamily="34" charset="0"/>
                <a:ea typeface="Tahoma" panose="020B0604030504040204" pitchFamily="34" charset="0"/>
                <a:cs typeface="Tahoma" panose="020B0604030504040204" pitchFamily="34" charset="0"/>
              </a:rPr>
              <a:t> </a:t>
            </a:r>
            <a:endParaRPr lang="en-US" sz="40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334735" y="823574"/>
            <a:ext cx="8670118" cy="4351338"/>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Longer prompts tend to extract more training data from PLMs. This is because longer prompts provide more context for the PLM, which makes it easier for the PLM to generate the desired output.</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71169"/>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0579FA14-7044-C192-F84E-25984CC0BF2E}"/>
              </a:ext>
            </a:extLst>
          </p:cNvPr>
          <p:cNvSpPr>
            <a:spLocks noGrp="1"/>
          </p:cNvSpPr>
          <p:nvPr>
            <p:ph type="sldNum" sz="quarter" idx="12"/>
          </p:nvPr>
        </p:nvSpPr>
        <p:spPr/>
        <p:txBody>
          <a:bodyPr/>
          <a:lstStyle/>
          <a:p>
            <a:fld id="{F4140106-1276-4DDC-B9F8-2FC7F0280003}" type="slidenum">
              <a:rPr lang="en-US" smtClean="0"/>
              <a:t>42</a:t>
            </a:fld>
            <a:endParaRPr lang="en-US"/>
          </a:p>
        </p:txBody>
      </p:sp>
    </p:spTree>
    <p:extLst>
      <p:ext uri="{BB962C8B-B14F-4D97-AF65-F5344CB8AC3E}">
        <p14:creationId xmlns:p14="http://schemas.microsoft.com/office/powerpoint/2010/main" val="477176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994F-B7AF-D742-6AC2-B6A0EFE40A34}"/>
              </a:ext>
            </a:extLst>
          </p:cNvPr>
          <p:cNvSpPr>
            <a:spLocks noGrp="1"/>
          </p:cNvSpPr>
          <p:nvPr>
            <p:ph type="title"/>
          </p:nvPr>
        </p:nvSpPr>
        <p:spPr>
          <a:xfrm>
            <a:off x="552450" y="18256"/>
            <a:ext cx="7886700" cy="830830"/>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Contents</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AED571BB-AA18-DA59-556A-6EA30566542B}"/>
              </a:ext>
            </a:extLst>
          </p:cNvPr>
          <p:cNvSpPr>
            <a:spLocks noGrp="1"/>
          </p:cNvSpPr>
          <p:nvPr>
            <p:ph idx="1"/>
          </p:nvPr>
        </p:nvSpPr>
        <p:spPr>
          <a:xfrm>
            <a:off x="302079" y="1009193"/>
            <a:ext cx="7886700" cy="4351338"/>
          </a:xfrm>
        </p:spPr>
        <p:txBody>
          <a:bodyPr/>
          <a:lstStyle/>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Background and Contribution</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Preliminaries about PLMs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Definitions of Memorization</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Training Data Extraction Attacks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Training Data Extraction Defense</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Findings</a:t>
            </a:r>
          </a:p>
          <a:p>
            <a:pPr>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Conclusion and Future Works</a:t>
            </a:r>
          </a:p>
          <a:p>
            <a:pPr>
              <a:buFont typeface="Wingdings" panose="05000000000000000000"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866B23BA-A332-E769-E971-5E05FB21C30D}"/>
              </a:ext>
            </a:extLst>
          </p:cNvPr>
          <p:cNvSpPr/>
          <p:nvPr/>
        </p:nvSpPr>
        <p:spPr>
          <a:xfrm flipV="1">
            <a:off x="139147" y="747371"/>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88592278-13C4-4FC3-C5D1-0BCF334BC8A7}"/>
              </a:ext>
            </a:extLst>
          </p:cNvPr>
          <p:cNvSpPr>
            <a:spLocks noGrp="1"/>
          </p:cNvSpPr>
          <p:nvPr>
            <p:ph type="sldNum" sz="quarter" idx="12"/>
          </p:nvPr>
        </p:nvSpPr>
        <p:spPr/>
        <p:txBody>
          <a:bodyPr/>
          <a:lstStyle/>
          <a:p>
            <a:fld id="{F4140106-1276-4DDC-B9F8-2FC7F0280003}" type="slidenum">
              <a:rPr lang="en-US" smtClean="0"/>
              <a:t>43</a:t>
            </a:fld>
            <a:endParaRPr lang="en-US"/>
          </a:p>
        </p:txBody>
      </p:sp>
    </p:spTree>
    <p:extLst>
      <p:ext uri="{BB962C8B-B14F-4D97-AF65-F5344CB8AC3E}">
        <p14:creationId xmlns:p14="http://schemas.microsoft.com/office/powerpoint/2010/main" val="3025970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97379" y="-371360"/>
            <a:ext cx="10515600" cy="1325563"/>
          </a:xfrm>
        </p:spPr>
        <p:txBody>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Conclusion</a:t>
            </a:r>
            <a:endParaRPr lang="en-US" b="1" dirty="0">
              <a:latin typeface="+mn-lt"/>
            </a:endParaRP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225878" y="954203"/>
            <a:ext cx="8692244" cy="4351338"/>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This paper provides a comprehensive survey of training data extraction from PLMs and highlights the pressing security concerns associated with it.</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The study reviews over </a:t>
            </a: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100 papers </a:t>
            </a:r>
            <a:r>
              <a:rPr lang="en-US" sz="2600" dirty="0">
                <a:latin typeface="Tahoma" panose="020B0604030504040204" pitchFamily="34" charset="0"/>
                <a:ea typeface="Tahoma" panose="020B0604030504040204" pitchFamily="34" charset="0"/>
                <a:cs typeface="Tahoma" panose="020B0604030504040204" pitchFamily="34" charset="0"/>
              </a:rPr>
              <a:t>in the field of natural language processing and security, presenting a taxonomy of memorization and systemizing approaches for attack and defense.</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58177"/>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06507CBC-16D1-F3FD-98E5-2D88F0EF6471}"/>
              </a:ext>
            </a:extLst>
          </p:cNvPr>
          <p:cNvSpPr>
            <a:spLocks noGrp="1"/>
          </p:cNvSpPr>
          <p:nvPr>
            <p:ph type="sldNum" sz="quarter" idx="12"/>
          </p:nvPr>
        </p:nvSpPr>
        <p:spPr/>
        <p:txBody>
          <a:bodyPr/>
          <a:lstStyle/>
          <a:p>
            <a:fld id="{F4140106-1276-4DDC-B9F8-2FC7F0280003}" type="slidenum">
              <a:rPr lang="en-US" smtClean="0"/>
              <a:t>44</a:t>
            </a:fld>
            <a:endParaRPr lang="en-US"/>
          </a:p>
        </p:txBody>
      </p:sp>
    </p:spTree>
    <p:extLst>
      <p:ext uri="{BB962C8B-B14F-4D97-AF65-F5344CB8AC3E}">
        <p14:creationId xmlns:p14="http://schemas.microsoft.com/office/powerpoint/2010/main" val="2421735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831397" y="-349588"/>
            <a:ext cx="10515600" cy="1325563"/>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Future Works</a:t>
            </a:r>
            <a:endParaRPr lang="en-US" sz="4000" b="1" dirty="0">
              <a:latin typeface="+mn-lt"/>
            </a:endParaRP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0885" y="714716"/>
            <a:ext cx="8852807" cy="4351338"/>
          </a:xfrm>
        </p:spPr>
        <p:txBody>
          <a:bodyPr>
            <a:noAutofit/>
          </a:bodyPr>
          <a:lstStyle/>
          <a:p>
            <a:pPr algn="just">
              <a:buFont typeface="Wingdings" panose="05000000000000000000" pitchFamily="2" charset="2"/>
              <a:buChar char="q"/>
            </a:pPr>
            <a:r>
              <a:rPr lang="en-US" sz="2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The paper suggests several future research directions in the area of training data extraction from PLMs.</a:t>
            </a:r>
          </a:p>
          <a:p>
            <a:pPr algn="just">
              <a:buFont typeface="Wingdings" panose="05000000000000000000" pitchFamily="2" charset="2"/>
              <a:buChar char="q"/>
            </a:pPr>
            <a:r>
              <a:rPr lang="en-US" sz="2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600" b="1" i="0" dirty="0">
                <a:solidFill>
                  <a:srgbClr val="7030A0"/>
                </a:solidFill>
                <a:effectLst/>
                <a:latin typeface="Tahoma" panose="020B0604030504040204" pitchFamily="34" charset="0"/>
                <a:ea typeface="Tahoma" panose="020B0604030504040204" pitchFamily="34" charset="0"/>
                <a:cs typeface="Tahoma" panose="020B0604030504040204" pitchFamily="34" charset="0"/>
              </a:rPr>
              <a:t>Firstly</a:t>
            </a:r>
            <a:r>
              <a:rPr lang="en-US" sz="2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it explores the degree of danger posed by memorized strings and differentiates between different types of memorization.</a:t>
            </a:r>
          </a:p>
          <a:p>
            <a:pPr algn="just">
              <a:buFont typeface="Wingdings" panose="05000000000000000000" pitchFamily="2" charset="2"/>
              <a:buChar char="q"/>
            </a:pPr>
            <a:r>
              <a:rPr lang="en-US" sz="2600" b="1" i="0" dirty="0">
                <a:solidFill>
                  <a:srgbClr val="7030A0"/>
                </a:solidFill>
                <a:effectLst/>
                <a:latin typeface="Tahoma" panose="020B0604030504040204" pitchFamily="34" charset="0"/>
                <a:ea typeface="Tahoma" panose="020B0604030504040204" pitchFamily="34" charset="0"/>
                <a:cs typeface="Tahoma" panose="020B0604030504040204" pitchFamily="34" charset="0"/>
              </a:rPr>
              <a:t>Secondly</a:t>
            </a:r>
            <a:r>
              <a:rPr lang="en-US" sz="2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it considers the construction of evaluation sets and develops a schema for quantitative evaluation of training data extraction from PLMs.</a:t>
            </a:r>
          </a:p>
          <a:p>
            <a:pPr algn="just">
              <a:buFont typeface="Wingdings" panose="05000000000000000000" pitchFamily="2" charset="2"/>
              <a:buChar char="q"/>
            </a:pPr>
            <a:r>
              <a:rPr lang="en-US" sz="2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The paper also highlights the need for evaluation metrics based on realistic attack scenarios and proposes the use of true positive rate with a low false positive rate for membership inference evaluation.</a:t>
            </a:r>
          </a:p>
          <a:p>
            <a:pPr algn="just">
              <a:buFont typeface="Wingdings" panose="05000000000000000000" pitchFamily="2" charset="2"/>
              <a:buChar char="q"/>
            </a:pPr>
            <a:r>
              <a:rPr lang="en-US" sz="2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Additionally, the study suggests the need to balance security concerns with </a:t>
            </a:r>
            <a:r>
              <a:rPr lang="en-US" sz="2600" b="1" i="0" dirty="0">
                <a:solidFill>
                  <a:srgbClr val="7030A0"/>
                </a:solidFill>
                <a:effectLst/>
                <a:latin typeface="Tahoma" panose="020B0604030504040204" pitchFamily="34" charset="0"/>
                <a:ea typeface="Tahoma" panose="020B0604030504040204" pitchFamily="34" charset="0"/>
                <a:cs typeface="Tahoma" panose="020B0604030504040204" pitchFamily="34" charset="0"/>
              </a:rPr>
              <a:t>model performance and consider the final application of PLMs</a:t>
            </a:r>
            <a:r>
              <a:rPr lang="en-US" sz="2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p>
            <a:pPr algn="just">
              <a:buFont typeface="Wingdings" panose="05000000000000000000" pitchFamily="2" charset="2"/>
              <a:buChar char="q"/>
            </a:pP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27629"/>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98E8CAD9-BDF7-3090-795C-6AF290675315}"/>
              </a:ext>
            </a:extLst>
          </p:cNvPr>
          <p:cNvSpPr>
            <a:spLocks noGrp="1"/>
          </p:cNvSpPr>
          <p:nvPr>
            <p:ph type="sldNum" sz="quarter" idx="12"/>
          </p:nvPr>
        </p:nvSpPr>
        <p:spPr/>
        <p:txBody>
          <a:bodyPr/>
          <a:lstStyle/>
          <a:p>
            <a:fld id="{F4140106-1276-4DDC-B9F8-2FC7F0280003}" type="slidenum">
              <a:rPr lang="en-US" smtClean="0"/>
              <a:t>45</a:t>
            </a:fld>
            <a:endParaRPr lang="en-US"/>
          </a:p>
        </p:txBody>
      </p:sp>
    </p:spTree>
    <p:extLst>
      <p:ext uri="{BB962C8B-B14F-4D97-AF65-F5344CB8AC3E}">
        <p14:creationId xmlns:p14="http://schemas.microsoft.com/office/powerpoint/2010/main" val="33652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685800" y="-36080"/>
            <a:ext cx="10515600" cy="717117"/>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Background</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247649" y="845910"/>
            <a:ext cx="8757203" cy="4351338"/>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b="1" dirty="0">
                <a:solidFill>
                  <a:srgbClr val="FF0000"/>
                </a:solidFill>
                <a:latin typeface="Tahoma" panose="020B0604030504040204" pitchFamily="34" charset="0"/>
                <a:ea typeface="Tahoma" panose="020B0604030504040204" pitchFamily="34" charset="0"/>
                <a:cs typeface="Tahoma" panose="020B0604030504040204" pitchFamily="34" charset="0"/>
              </a:rPr>
              <a:t>Pre-trained language models (PLMs) </a:t>
            </a:r>
            <a:r>
              <a:rPr lang="en-US" sz="2600" dirty="0">
                <a:latin typeface="Tahoma" panose="020B0604030504040204" pitchFamily="34" charset="0"/>
                <a:ea typeface="Tahoma" panose="020B0604030504040204" pitchFamily="34" charset="0"/>
                <a:cs typeface="Tahoma" panose="020B0604030504040204" pitchFamily="34" charset="0"/>
              </a:rPr>
              <a:t>are widely used in </a:t>
            </a:r>
            <a:r>
              <a:rPr lang="en-US" sz="2600" b="1" dirty="0">
                <a:solidFill>
                  <a:srgbClr val="FF0000"/>
                </a:solidFill>
                <a:latin typeface="Tahoma" panose="020B0604030504040204" pitchFamily="34" charset="0"/>
                <a:ea typeface="Tahoma" panose="020B0604030504040204" pitchFamily="34" charset="0"/>
                <a:cs typeface="Tahoma" panose="020B0604030504040204" pitchFamily="34" charset="0"/>
              </a:rPr>
              <a:t>natural language processing (NLP), </a:t>
            </a:r>
            <a:r>
              <a:rPr lang="en-US" sz="2600" dirty="0">
                <a:latin typeface="Tahoma" panose="020B0604030504040204" pitchFamily="34" charset="0"/>
                <a:ea typeface="Tahoma" panose="020B0604030504040204" pitchFamily="34" charset="0"/>
                <a:cs typeface="Tahoma" panose="020B0604030504040204" pitchFamily="34" charset="0"/>
              </a:rPr>
              <a:t>and their scaling with large datasets has led to success in various downstream tasks.</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However, the increasing applications of PLMs have raised security concerns regarding the potential extraction of training data, posing a threat to data privacy.</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There is a need for more research and development to address these security concerns.</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60283"/>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71746F30-6E62-5BCF-07D9-F3E63743B203}"/>
              </a:ext>
            </a:extLst>
          </p:cNvPr>
          <p:cNvSpPr>
            <a:spLocks noGrp="1"/>
          </p:cNvSpPr>
          <p:nvPr>
            <p:ph type="sldNum" sz="quarter" idx="12"/>
          </p:nvPr>
        </p:nvSpPr>
        <p:spPr/>
        <p:txBody>
          <a:bodyPr/>
          <a:lstStyle/>
          <a:p>
            <a:fld id="{F4140106-1276-4DDC-B9F8-2FC7F0280003}" type="slidenum">
              <a:rPr lang="en-US" smtClean="0"/>
              <a:t>5</a:t>
            </a:fld>
            <a:endParaRPr lang="en-US"/>
          </a:p>
        </p:txBody>
      </p:sp>
    </p:spTree>
    <p:extLst>
      <p:ext uri="{BB962C8B-B14F-4D97-AF65-F5344CB8AC3E}">
        <p14:creationId xmlns:p14="http://schemas.microsoft.com/office/powerpoint/2010/main" val="151031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64722" y="-218960"/>
            <a:ext cx="10515600" cy="1325563"/>
          </a:xfrm>
        </p:spPr>
        <p:txBody>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Contribution</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51720" y="999616"/>
            <a:ext cx="8791575" cy="4858768"/>
          </a:xfrm>
        </p:spPr>
        <p:txBody>
          <a:bodyPr>
            <a:normAutofit fontScale="92500" lnSpcReduction="10000"/>
          </a:bodyPr>
          <a:lstStyle/>
          <a:p>
            <a:pPr algn="just">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The main contribution is as follows:</a:t>
            </a:r>
          </a:p>
          <a:p>
            <a:pPr marL="0" indent="0" algn="just">
              <a:buNone/>
            </a:pPr>
            <a:r>
              <a:rPr lang="en-US" dirty="0">
                <a:latin typeface="Tahoma" panose="020B0604030504040204" pitchFamily="34" charset="0"/>
                <a:ea typeface="Tahoma" panose="020B0604030504040204" pitchFamily="34" charset="0"/>
                <a:cs typeface="Tahoma" panose="020B0604030504040204" pitchFamily="34" charset="0"/>
              </a:rPr>
              <a:t>1. Provides a comprehensive survey of training data extraction from pre-trained language models (PLMs) in the fields of natural language processing and security.</a:t>
            </a:r>
          </a:p>
          <a:p>
            <a:pPr marL="0" indent="0" algn="just">
              <a:buNone/>
            </a:pPr>
            <a:r>
              <a:rPr lang="en-US" dirty="0">
                <a:latin typeface="Tahoma" panose="020B0604030504040204" pitchFamily="34" charset="0"/>
                <a:ea typeface="Tahoma" panose="020B0604030504040204" pitchFamily="34" charset="0"/>
                <a:cs typeface="Tahoma" panose="020B0604030504040204" pitchFamily="34" charset="0"/>
              </a:rPr>
              <a:t>2. Recaps preliminary knowledge and presents a taxonomy of various definitions of memorization. </a:t>
            </a:r>
          </a:p>
          <a:p>
            <a:pPr marL="0" indent="0" algn="just">
              <a:buNone/>
            </a:pPr>
            <a:r>
              <a:rPr lang="en-US" dirty="0">
                <a:latin typeface="Tahoma" panose="020B0604030504040204" pitchFamily="34" charset="0"/>
                <a:ea typeface="Tahoma" panose="020B0604030504040204" pitchFamily="34" charset="0"/>
                <a:cs typeface="Tahoma" panose="020B0604030504040204" pitchFamily="34" charset="0"/>
              </a:rPr>
              <a:t>3. Systemizes the approaches for attack and defense in training data extraction from PLMs.</a:t>
            </a:r>
          </a:p>
          <a:p>
            <a:pPr marL="0" indent="0" algn="just">
              <a:buNone/>
            </a:pPr>
            <a:r>
              <a:rPr lang="en-US" dirty="0">
                <a:latin typeface="Tahoma" panose="020B0604030504040204" pitchFamily="34" charset="0"/>
                <a:ea typeface="Tahoma" panose="020B0604030504040204" pitchFamily="34" charset="0"/>
                <a:cs typeface="Tahoma" panose="020B0604030504040204" pitchFamily="34" charset="0"/>
              </a:rPr>
              <a:t>4. Highlights the empirical findings of several quantitative studies on training data extraction from PLMs. </a:t>
            </a:r>
          </a:p>
          <a:p>
            <a:pPr marL="0" indent="0" algn="just">
              <a:buNone/>
            </a:pPr>
            <a:r>
              <a:rPr lang="en-US" dirty="0">
                <a:latin typeface="Tahoma" panose="020B0604030504040204" pitchFamily="34" charset="0"/>
                <a:ea typeface="Tahoma" panose="020B0604030504040204" pitchFamily="34" charset="0"/>
                <a:cs typeface="Tahoma" panose="020B0604030504040204" pitchFamily="34" charset="0"/>
              </a:rPr>
              <a:t>5. Suggest future research directions based on the review conducted. </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812687"/>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829DE8D1-A505-D017-DC5B-8381BC6A2241}"/>
              </a:ext>
            </a:extLst>
          </p:cNvPr>
          <p:cNvSpPr>
            <a:spLocks noGrp="1"/>
          </p:cNvSpPr>
          <p:nvPr>
            <p:ph type="sldNum" sz="quarter" idx="12"/>
          </p:nvPr>
        </p:nvSpPr>
        <p:spPr/>
        <p:txBody>
          <a:bodyPr/>
          <a:lstStyle/>
          <a:p>
            <a:fld id="{F4140106-1276-4DDC-B9F8-2FC7F0280003}" type="slidenum">
              <a:rPr lang="en-US" smtClean="0"/>
              <a:t>6</a:t>
            </a:fld>
            <a:endParaRPr lang="en-US"/>
          </a:p>
        </p:txBody>
      </p:sp>
    </p:spTree>
    <p:extLst>
      <p:ext uri="{BB962C8B-B14F-4D97-AF65-F5344CB8AC3E}">
        <p14:creationId xmlns:p14="http://schemas.microsoft.com/office/powerpoint/2010/main" val="1945053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994F-B7AF-D742-6AC2-B6A0EFE40A34}"/>
              </a:ext>
            </a:extLst>
          </p:cNvPr>
          <p:cNvSpPr>
            <a:spLocks noGrp="1"/>
          </p:cNvSpPr>
          <p:nvPr>
            <p:ph type="title"/>
          </p:nvPr>
        </p:nvSpPr>
        <p:spPr>
          <a:xfrm>
            <a:off x="552450" y="18256"/>
            <a:ext cx="7886700" cy="830830"/>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Contents</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AED571BB-AA18-DA59-556A-6EA30566542B}"/>
              </a:ext>
            </a:extLst>
          </p:cNvPr>
          <p:cNvSpPr>
            <a:spLocks noGrp="1"/>
          </p:cNvSpPr>
          <p:nvPr>
            <p:ph idx="1"/>
          </p:nvPr>
        </p:nvSpPr>
        <p:spPr>
          <a:xfrm>
            <a:off x="302079" y="1009193"/>
            <a:ext cx="7886700" cy="4351338"/>
          </a:xfrm>
        </p:spPr>
        <p:txBody>
          <a:bodyPr/>
          <a:lstStyle/>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Background and Contribution</a:t>
            </a:r>
          </a:p>
          <a:p>
            <a:pPr>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Preliminaries about PLMs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Definitions of Memorization</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Training Data Extraction Attacks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Training Data Extraction Defense</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Findings</a:t>
            </a:r>
          </a:p>
          <a:p>
            <a:pPr>
              <a:buFont typeface="Wingdings" panose="05000000000000000000" pitchFamily="2" charset="2"/>
              <a:buChar char="ü"/>
            </a:pPr>
            <a:r>
              <a:rPr lang="en-US"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Conclusion and Future Works</a:t>
            </a:r>
          </a:p>
          <a:p>
            <a:pPr>
              <a:buFont typeface="Wingdings" panose="05000000000000000000"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866B23BA-A332-E769-E971-5E05FB21C30D}"/>
              </a:ext>
            </a:extLst>
          </p:cNvPr>
          <p:cNvSpPr/>
          <p:nvPr/>
        </p:nvSpPr>
        <p:spPr>
          <a:xfrm flipV="1">
            <a:off x="139147" y="747371"/>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E00D170A-53A9-AA4A-4B2B-48A219805CA3}"/>
              </a:ext>
            </a:extLst>
          </p:cNvPr>
          <p:cNvSpPr>
            <a:spLocks noGrp="1"/>
          </p:cNvSpPr>
          <p:nvPr>
            <p:ph type="sldNum" sz="quarter" idx="12"/>
          </p:nvPr>
        </p:nvSpPr>
        <p:spPr/>
        <p:txBody>
          <a:bodyPr/>
          <a:lstStyle/>
          <a:p>
            <a:fld id="{F4140106-1276-4DDC-B9F8-2FC7F0280003}" type="slidenum">
              <a:rPr lang="en-US" smtClean="0"/>
              <a:t>7</a:t>
            </a:fld>
            <a:endParaRPr lang="en-US"/>
          </a:p>
        </p:txBody>
      </p:sp>
    </p:spTree>
    <p:extLst>
      <p:ext uri="{BB962C8B-B14F-4D97-AF65-F5344CB8AC3E}">
        <p14:creationId xmlns:p14="http://schemas.microsoft.com/office/powerpoint/2010/main" val="319939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764722" y="-175416"/>
            <a:ext cx="10515600" cy="1077367"/>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Preliminaries about PLMs</a:t>
            </a:r>
            <a:endParaRPr lang="en-US" sz="4000" b="1" dirty="0">
              <a:latin typeface="+mn-lt"/>
            </a:endParaRP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139146" y="901951"/>
            <a:ext cx="8865705" cy="4351338"/>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PLMs are </a:t>
            </a:r>
            <a:r>
              <a:rPr lang="en-US" sz="2600" b="1" dirty="0">
                <a:solidFill>
                  <a:srgbClr val="FF0000"/>
                </a:solidFill>
                <a:latin typeface="Tahoma" panose="020B0604030504040204" pitchFamily="34" charset="0"/>
                <a:ea typeface="Tahoma" panose="020B0604030504040204" pitchFamily="34" charset="0"/>
                <a:cs typeface="Tahoma" panose="020B0604030504040204" pitchFamily="34" charset="0"/>
              </a:rPr>
              <a:t>machine learning models </a:t>
            </a:r>
            <a:r>
              <a:rPr lang="en-US" sz="2600" dirty="0">
                <a:latin typeface="Tahoma" panose="020B0604030504040204" pitchFamily="34" charset="0"/>
                <a:ea typeface="Tahoma" panose="020B0604030504040204" pitchFamily="34" charset="0"/>
                <a:cs typeface="Tahoma" panose="020B0604030504040204" pitchFamily="34" charset="0"/>
              </a:rPr>
              <a:t>that have been trained on </a:t>
            </a:r>
            <a:r>
              <a:rPr lang="en-US" sz="2600" b="1" dirty="0">
                <a:solidFill>
                  <a:srgbClr val="FF0000"/>
                </a:solidFill>
                <a:latin typeface="Tahoma" panose="020B0604030504040204" pitchFamily="34" charset="0"/>
                <a:ea typeface="Tahoma" panose="020B0604030504040204" pitchFamily="34" charset="0"/>
                <a:cs typeface="Tahoma" panose="020B0604030504040204" pitchFamily="34" charset="0"/>
              </a:rPr>
              <a:t>large amounts of text data</a:t>
            </a:r>
            <a:r>
              <a:rPr lang="en-US" sz="2600" dirty="0">
                <a:latin typeface="Tahoma" panose="020B0604030504040204" pitchFamily="34" charset="0"/>
                <a:ea typeface="Tahoma" panose="020B0604030504040204" pitchFamily="34" charset="0"/>
                <a:cs typeface="Tahoma" panose="020B0604030504040204" pitchFamily="34" charset="0"/>
              </a:rPr>
              <a:t> and can be fine-tuned for specific NLP tasks. </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These models learn general language features, such as grammar, syntax, and semantics, which can be adapted to various NLP tasks, such as sentiment analysis, named entity recognition, and text summarization.</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For this paper, we discuss the following Preliminaries</a:t>
            </a:r>
          </a:p>
          <a:p>
            <a:pPr marL="1196975" indent="574675" algn="just">
              <a:buFont typeface="+mj-lt"/>
              <a:buAutoNum type="arabicPeriod"/>
              <a:tabLst>
                <a:tab pos="1196975" algn="l"/>
              </a:tabLst>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Language Models</a:t>
            </a:r>
          </a:p>
          <a:p>
            <a:pPr marL="1196975" indent="574675" algn="just">
              <a:buFont typeface="+mj-lt"/>
              <a:buAutoNum type="arabicPeriod"/>
              <a:tabLst>
                <a:tab pos="1196975" algn="l"/>
              </a:tabLst>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Pre-training and Fine-tuning</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60283"/>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D3763EA1-411D-20A3-E137-3B6E26756321}"/>
              </a:ext>
            </a:extLst>
          </p:cNvPr>
          <p:cNvSpPr>
            <a:spLocks noGrp="1"/>
          </p:cNvSpPr>
          <p:nvPr>
            <p:ph type="sldNum" sz="quarter" idx="12"/>
          </p:nvPr>
        </p:nvSpPr>
        <p:spPr/>
        <p:txBody>
          <a:bodyPr/>
          <a:lstStyle/>
          <a:p>
            <a:fld id="{F4140106-1276-4DDC-B9F8-2FC7F0280003}" type="slidenum">
              <a:rPr lang="en-US" smtClean="0"/>
              <a:t>8</a:t>
            </a:fld>
            <a:endParaRPr lang="en-US"/>
          </a:p>
        </p:txBody>
      </p:sp>
    </p:spTree>
    <p:extLst>
      <p:ext uri="{BB962C8B-B14F-4D97-AF65-F5344CB8AC3E}">
        <p14:creationId xmlns:p14="http://schemas.microsoft.com/office/powerpoint/2010/main" val="370099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8AA2-3B9F-FF14-725E-1308B3741BA1}"/>
              </a:ext>
            </a:extLst>
          </p:cNvPr>
          <p:cNvSpPr>
            <a:spLocks noGrp="1"/>
          </p:cNvSpPr>
          <p:nvPr>
            <p:ph type="title"/>
          </p:nvPr>
        </p:nvSpPr>
        <p:spPr>
          <a:xfrm>
            <a:off x="-685800" y="-87310"/>
            <a:ext cx="10515600" cy="768347"/>
          </a:xfrm>
        </p:spPr>
        <p:txBody>
          <a:bodyPr>
            <a:norm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Language Models</a:t>
            </a:r>
          </a:p>
        </p:txBody>
      </p:sp>
      <p:sp>
        <p:nvSpPr>
          <p:cNvPr id="3" name="Content Placeholder 2">
            <a:extLst>
              <a:ext uri="{FF2B5EF4-FFF2-40B4-BE49-F238E27FC236}">
                <a16:creationId xmlns:a16="http://schemas.microsoft.com/office/drawing/2014/main" id="{A2D87C36-3983-2515-0266-87906F704BCA}"/>
              </a:ext>
            </a:extLst>
          </p:cNvPr>
          <p:cNvSpPr>
            <a:spLocks noGrp="1"/>
          </p:cNvSpPr>
          <p:nvPr>
            <p:ph idx="1"/>
          </p:nvPr>
        </p:nvSpPr>
        <p:spPr>
          <a:xfrm>
            <a:off x="264155" y="763581"/>
            <a:ext cx="8615689" cy="3046415"/>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Language models are the foundation of modern NLP. It uses statistical analysis to learn the patterns of human language and predict the next word in a sequence.</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Based on the pre-trained method, the language models are </a:t>
            </a:r>
            <a:r>
              <a:rPr lang="en-US" sz="2600" b="1" dirty="0">
                <a:solidFill>
                  <a:srgbClr val="FF0000"/>
                </a:solidFill>
                <a:latin typeface="Tahoma" panose="020B0604030504040204" pitchFamily="34" charset="0"/>
                <a:ea typeface="Tahoma" panose="020B0604030504040204" pitchFamily="34" charset="0"/>
                <a:cs typeface="Tahoma" panose="020B0604030504040204" pitchFamily="34" charset="0"/>
              </a:rPr>
              <a:t>two types</a:t>
            </a:r>
            <a:r>
              <a:rPr lang="en-US" sz="2600" dirty="0">
                <a:latin typeface="Tahoma" panose="020B0604030504040204" pitchFamily="34" charset="0"/>
                <a:ea typeface="Tahoma" panose="020B0604030504040204" pitchFamily="34" charset="0"/>
                <a:cs typeface="Tahoma" panose="020B0604030504040204" pitchFamily="34" charset="0"/>
              </a:rPr>
              <a:t>.</a:t>
            </a:r>
          </a:p>
          <a:p>
            <a:pPr marL="1089025" indent="401638" algn="just">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Autoregressive language models and </a:t>
            </a:r>
          </a:p>
          <a:p>
            <a:pPr marL="1089025" indent="401638" algn="just">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Masked language models</a:t>
            </a:r>
          </a:p>
        </p:txBody>
      </p:sp>
      <p:sp>
        <p:nvSpPr>
          <p:cNvPr id="4" name="Rectangle 3">
            <a:extLst>
              <a:ext uri="{FF2B5EF4-FFF2-40B4-BE49-F238E27FC236}">
                <a16:creationId xmlns:a16="http://schemas.microsoft.com/office/drawing/2014/main" id="{1E60E63F-F32E-70CF-C7BF-B8768FABD991}"/>
              </a:ext>
            </a:extLst>
          </p:cNvPr>
          <p:cNvSpPr/>
          <p:nvPr/>
        </p:nvSpPr>
        <p:spPr>
          <a:xfrm flipV="1">
            <a:off x="139147" y="615721"/>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6227F8E3-A3E3-5719-8200-917155C1146F}"/>
              </a:ext>
            </a:extLst>
          </p:cNvPr>
          <p:cNvSpPr txBox="1"/>
          <p:nvPr/>
        </p:nvSpPr>
        <p:spPr>
          <a:xfrm>
            <a:off x="139147" y="3710094"/>
            <a:ext cx="8865706" cy="892552"/>
          </a:xfrm>
          <a:prstGeom prst="rect">
            <a:avLst/>
          </a:prstGeom>
          <a:noFill/>
        </p:spPr>
        <p:txBody>
          <a:bodyPr wrap="square">
            <a:spAutoFit/>
          </a:bodyPr>
          <a:lstStyle/>
          <a:p>
            <a:pPr marL="457200" indent="-457200" algn="just">
              <a:buFont typeface="Wingdings" panose="05000000000000000000" pitchFamily="2" charset="2"/>
              <a:buChar char="v"/>
            </a:pPr>
            <a:r>
              <a:rPr lang="en-US" sz="2600" b="1" i="0" dirty="0">
                <a:solidFill>
                  <a:srgbClr val="7030A0"/>
                </a:solidFill>
                <a:effectLst/>
                <a:latin typeface="Tahoma" panose="020B0604030504040204" pitchFamily="34" charset="0"/>
                <a:ea typeface="Tahoma" panose="020B0604030504040204" pitchFamily="34" charset="0"/>
                <a:cs typeface="Tahoma" panose="020B0604030504040204" pitchFamily="34" charset="0"/>
              </a:rPr>
              <a:t>Autoregressive language models </a:t>
            </a:r>
            <a:r>
              <a:rPr lang="en-US" sz="2600" b="0" i="0" dirty="0">
                <a:solidFill>
                  <a:srgbClr val="1F1F1F"/>
                </a:solidFill>
                <a:effectLst/>
                <a:latin typeface="Tahoma" panose="020B0604030504040204" pitchFamily="34" charset="0"/>
                <a:ea typeface="Tahoma" panose="020B0604030504040204" pitchFamily="34" charset="0"/>
                <a:cs typeface="Tahoma" panose="020B0604030504040204" pitchFamily="34" charset="0"/>
              </a:rPr>
              <a:t>predict words sequentially from left to right</a:t>
            </a: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FEABD492-4C61-14D3-ACB9-7475208EF471}"/>
              </a:ext>
            </a:extLst>
          </p:cNvPr>
          <p:cNvSpPr txBox="1"/>
          <p:nvPr/>
        </p:nvSpPr>
        <p:spPr>
          <a:xfrm>
            <a:off x="139146" y="4580874"/>
            <a:ext cx="8740697" cy="892552"/>
          </a:xfrm>
          <a:prstGeom prst="rect">
            <a:avLst/>
          </a:prstGeom>
          <a:noFill/>
        </p:spPr>
        <p:txBody>
          <a:bodyPr wrap="square">
            <a:spAutoFit/>
          </a:bodyPr>
          <a:lstStyle/>
          <a:p>
            <a:pPr marL="457200" indent="-457200" algn="just">
              <a:buFont typeface="Wingdings" panose="05000000000000000000" pitchFamily="2" charset="2"/>
              <a:buChar char="v"/>
            </a:pPr>
            <a:r>
              <a:rPr lang="en-US" sz="2600" b="1" dirty="0">
                <a:solidFill>
                  <a:srgbClr val="7030A0"/>
                </a:solidFill>
                <a:latin typeface="Tahoma" panose="020B0604030504040204" pitchFamily="34" charset="0"/>
                <a:ea typeface="Tahoma" panose="020B0604030504040204" pitchFamily="34" charset="0"/>
                <a:cs typeface="Tahoma" panose="020B0604030504040204" pitchFamily="34" charset="0"/>
              </a:rPr>
              <a:t>M</a:t>
            </a:r>
            <a:r>
              <a:rPr lang="en-US" sz="2600" b="1" i="0" dirty="0">
                <a:solidFill>
                  <a:srgbClr val="7030A0"/>
                </a:solidFill>
                <a:effectLst/>
                <a:latin typeface="Tahoma" panose="020B0604030504040204" pitchFamily="34" charset="0"/>
                <a:ea typeface="Tahoma" panose="020B0604030504040204" pitchFamily="34" charset="0"/>
                <a:cs typeface="Tahoma" panose="020B0604030504040204" pitchFamily="34" charset="0"/>
              </a:rPr>
              <a:t>asked language models </a:t>
            </a:r>
            <a:r>
              <a:rPr lang="en-US" sz="2600" b="0" i="0" dirty="0">
                <a:solidFill>
                  <a:srgbClr val="1F1F1F"/>
                </a:solidFill>
                <a:effectLst/>
                <a:latin typeface="Tahoma" panose="020B0604030504040204" pitchFamily="34" charset="0"/>
                <a:ea typeface="Tahoma" panose="020B0604030504040204" pitchFamily="34" charset="0"/>
                <a:cs typeface="Tahoma" panose="020B0604030504040204" pitchFamily="34" charset="0"/>
              </a:rPr>
              <a:t>hide some parts of a sentence and fills in the gaps.</a:t>
            </a: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DB9D5956-B7E6-4961-8E1E-2443B74B84ED}"/>
              </a:ext>
            </a:extLst>
          </p:cNvPr>
          <p:cNvSpPr txBox="1"/>
          <p:nvPr/>
        </p:nvSpPr>
        <p:spPr>
          <a:xfrm>
            <a:off x="707572" y="5637210"/>
            <a:ext cx="7979315" cy="892552"/>
          </a:xfrm>
          <a:prstGeom prst="rect">
            <a:avLst/>
          </a:prstGeom>
          <a:noFill/>
          <a:ln w="38100">
            <a:solidFill>
              <a:srgbClr val="FF0000"/>
            </a:solidFill>
            <a:prstDash val="dashDot"/>
          </a:ln>
        </p:spPr>
        <p:txBody>
          <a:bodyPr wrap="square">
            <a:spAutoFit/>
          </a:bodyPr>
          <a:lstStyle/>
          <a:p>
            <a:pPr algn="ctr"/>
            <a:r>
              <a:rPr lang="en-US" sz="2600" b="0" i="0" dirty="0">
                <a:solidFill>
                  <a:srgbClr val="1F1F1F"/>
                </a:solidFill>
                <a:effectLst/>
                <a:latin typeface="Tahoma" panose="020B0604030504040204" pitchFamily="34" charset="0"/>
                <a:ea typeface="Tahoma" panose="020B0604030504040204" pitchFamily="34" charset="0"/>
                <a:cs typeface="Tahoma" panose="020B0604030504040204" pitchFamily="34" charset="0"/>
              </a:rPr>
              <a:t>This study focuses on autoregressive language models with </a:t>
            </a:r>
            <a:r>
              <a:rPr lang="en-US" sz="2600" b="1" i="0" dirty="0">
                <a:solidFill>
                  <a:srgbClr val="7030A0"/>
                </a:solidFill>
                <a:effectLst/>
                <a:latin typeface="Tahoma" panose="020B0604030504040204" pitchFamily="34" charset="0"/>
                <a:ea typeface="Tahoma" panose="020B0604030504040204" pitchFamily="34" charset="0"/>
                <a:cs typeface="Tahoma" panose="020B0604030504040204" pitchFamily="34" charset="0"/>
              </a:rPr>
              <a:t>transformer architecture</a:t>
            </a:r>
            <a:r>
              <a:rPr lang="en-US" sz="2600" b="0" i="0" dirty="0">
                <a:solidFill>
                  <a:srgbClr val="1F1F1F"/>
                </a:solidFill>
                <a:effectLst/>
                <a:latin typeface="Tahoma" panose="020B0604030504040204" pitchFamily="34" charset="0"/>
                <a:ea typeface="Tahoma" panose="020B0604030504040204" pitchFamily="34" charset="0"/>
                <a:cs typeface="Tahoma" panose="020B0604030504040204" pitchFamily="34" charset="0"/>
              </a:rPr>
              <a:t>. </a:t>
            </a: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id="{A56E11CE-28B1-B232-7591-AA2E236B8634}"/>
              </a:ext>
            </a:extLst>
          </p:cNvPr>
          <p:cNvSpPr>
            <a:spLocks noGrp="1"/>
          </p:cNvSpPr>
          <p:nvPr>
            <p:ph type="sldNum" sz="quarter" idx="12"/>
          </p:nvPr>
        </p:nvSpPr>
        <p:spPr/>
        <p:txBody>
          <a:bodyPr/>
          <a:lstStyle/>
          <a:p>
            <a:fld id="{F4140106-1276-4DDC-B9F8-2FC7F0280003}" type="slidenum">
              <a:rPr lang="en-US" smtClean="0"/>
              <a:t>9</a:t>
            </a:fld>
            <a:endParaRPr lang="en-US"/>
          </a:p>
        </p:txBody>
      </p:sp>
    </p:spTree>
    <p:extLst>
      <p:ext uri="{BB962C8B-B14F-4D97-AF65-F5344CB8AC3E}">
        <p14:creationId xmlns:p14="http://schemas.microsoft.com/office/powerpoint/2010/main" val="17812363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617</TotalTime>
  <Words>3047</Words>
  <Application>Microsoft Office PowerPoint</Application>
  <PresentationFormat>On-screen Show (4:3)</PresentationFormat>
  <Paragraphs>293</Paragraphs>
  <Slides>45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NimbusRomNo9L-Regu</vt:lpstr>
      <vt:lpstr>NimbusRomNo9L-ReguItal</vt:lpstr>
      <vt:lpstr>Arial</vt:lpstr>
      <vt:lpstr>Calibri</vt:lpstr>
      <vt:lpstr>Calibri Light</vt:lpstr>
      <vt:lpstr>Cambria Math</vt:lpstr>
      <vt:lpstr>Courier New</vt:lpstr>
      <vt:lpstr>Tahoma</vt:lpstr>
      <vt:lpstr>Times New Roman</vt:lpstr>
      <vt:lpstr>Wingdings</vt:lpstr>
      <vt:lpstr>Office Theme</vt:lpstr>
      <vt:lpstr>Training Data Extraction From Pre-trained Language Models A Survey</vt:lpstr>
      <vt:lpstr>Summary</vt:lpstr>
      <vt:lpstr>Contents</vt:lpstr>
      <vt:lpstr>Contents</vt:lpstr>
      <vt:lpstr>Background</vt:lpstr>
      <vt:lpstr>Contribution</vt:lpstr>
      <vt:lpstr>Contents</vt:lpstr>
      <vt:lpstr>Preliminaries about PLMs</vt:lpstr>
      <vt:lpstr>Language Models</vt:lpstr>
      <vt:lpstr>Autoregressive Language Model (1/3) </vt:lpstr>
      <vt:lpstr>Autoregressive Language Model (2/3) </vt:lpstr>
      <vt:lpstr>Autoregressive Language Model (3/3) </vt:lpstr>
      <vt:lpstr>Pre-training and Fine-tuning</vt:lpstr>
      <vt:lpstr>Sensitive Datasets</vt:lpstr>
      <vt:lpstr>Contents</vt:lpstr>
      <vt:lpstr>Definitions of Memorization</vt:lpstr>
      <vt:lpstr>Eidetic Memorization</vt:lpstr>
      <vt:lpstr>Differential Privacy</vt:lpstr>
      <vt:lpstr>Counterfactual Memorization</vt:lpstr>
      <vt:lpstr>Approximate Memorization</vt:lpstr>
      <vt:lpstr>Revisiting Model Inversion</vt:lpstr>
      <vt:lpstr>Contents</vt:lpstr>
      <vt:lpstr>Training Data Extraction Attacks</vt:lpstr>
      <vt:lpstr>Candidate Generation</vt:lpstr>
      <vt:lpstr>Membership Inference</vt:lpstr>
      <vt:lpstr>Target model</vt:lpstr>
      <vt:lpstr>Adversarial Knowledge (1/2)</vt:lpstr>
      <vt:lpstr>Adversarial Knowledge (2/2)</vt:lpstr>
      <vt:lpstr>Approach</vt:lpstr>
      <vt:lpstr>Algorithm</vt:lpstr>
      <vt:lpstr>Domain</vt:lpstr>
      <vt:lpstr>Contents</vt:lpstr>
      <vt:lpstr>Training Data Extraction Defense</vt:lpstr>
      <vt:lpstr>Pre-processing</vt:lpstr>
      <vt:lpstr>Training (1/2)</vt:lpstr>
      <vt:lpstr>Training (2/2)</vt:lpstr>
      <vt:lpstr>Post-processing</vt:lpstr>
      <vt:lpstr>Procedure of Data Extraction Attacks and Defenses</vt:lpstr>
      <vt:lpstr>Contents</vt:lpstr>
      <vt:lpstr>Findings</vt:lpstr>
      <vt:lpstr>Larger Models Memorize More</vt:lpstr>
      <vt:lpstr>Longer Prompts Extract More </vt:lpstr>
      <vt:lpstr>Contents</vt:lpstr>
      <vt:lpstr>Conclusion</vt:lpstr>
      <vt:lpstr>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Data Extraction From Pre-trained Language Models A Survey</dc:title>
  <dc:creator>Sujan Chandra Roy</dc:creator>
  <cp:lastModifiedBy>Sujan Chandra Roy</cp:lastModifiedBy>
  <cp:revision>46</cp:revision>
  <dcterms:created xsi:type="dcterms:W3CDTF">2023-09-18T03:59:50Z</dcterms:created>
  <dcterms:modified xsi:type="dcterms:W3CDTF">2023-09-19T06:37:32Z</dcterms:modified>
</cp:coreProperties>
</file>