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75" r:id="rId2"/>
    <p:sldId id="256" r:id="rId3"/>
    <p:sldId id="274" r:id="rId4"/>
    <p:sldId id="311" r:id="rId5"/>
    <p:sldId id="276" r:id="rId6"/>
    <p:sldId id="278" r:id="rId7"/>
    <p:sldId id="28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9" r:id="rId17"/>
    <p:sldId id="288" r:id="rId18"/>
    <p:sldId id="290" r:id="rId19"/>
    <p:sldId id="302" r:id="rId20"/>
    <p:sldId id="291" r:id="rId21"/>
    <p:sldId id="292" r:id="rId22"/>
    <p:sldId id="293" r:id="rId23"/>
    <p:sldId id="294" r:id="rId24"/>
    <p:sldId id="303" r:id="rId25"/>
    <p:sldId id="295" r:id="rId26"/>
    <p:sldId id="296" r:id="rId27"/>
    <p:sldId id="304" r:id="rId28"/>
    <p:sldId id="298" r:id="rId29"/>
    <p:sldId id="299" r:id="rId30"/>
    <p:sldId id="308" r:id="rId31"/>
    <p:sldId id="309" r:id="rId32"/>
    <p:sldId id="310" r:id="rId33"/>
    <p:sldId id="305" r:id="rId34"/>
    <p:sldId id="301" r:id="rId35"/>
    <p:sldId id="307" r:id="rId36"/>
    <p:sldId id="300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 Chandra Roy" initials="SR" lastIdx="1" clrIdx="0">
    <p:extLst>
      <p:ext uri="{19B8F6BF-5375-455C-9EA6-DF929625EA0E}">
        <p15:presenceInfo xmlns:p15="http://schemas.microsoft.com/office/powerpoint/2012/main" userId="f1559d57a639f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70784-09D5-4943-A56D-71BCC1A3EFF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A0006-C717-4D65-8E28-79A5962B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E15-482F-4502-9CE8-C11B61C79CD7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558-7669-438A-8527-359B34BF2C0E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4019-F2A7-43F9-AEC6-93FCDBE18887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0265-EDA3-4B16-B517-3D3034E2CDC3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BEE-BF98-410E-A796-61851FAA8118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7E04-10EA-472B-BA92-5DAAC2C8E6B6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A24-2B34-49E7-A364-D61AC30EB8D5}" type="datetime1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8B28-261A-48C1-A869-B251D54CBFC4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58D0-5A2D-4E50-A29A-C2714F7B75A8}" type="datetime1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D61B-1CB6-4018-8490-3BC253C319DC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095-1D93-463F-B3DC-8FEF89D80677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3D3F-ECCB-4129-873E-193E26A46A65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547C-9AAF-4166-882A-6D62DB62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AF75-E4E1-4C2A-8FD9-F9F1D33A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2710"/>
            <a:ext cx="7886700" cy="2278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Lawyer </a:t>
            </a:r>
            <a:r>
              <a:rPr lang="en-US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Technical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7A4D5-3D24-2E5B-DF60-941252BD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3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Chinese Legal Corpus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9" y="1009193"/>
            <a:ext cx="870277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incorporate Chinese legal knowledge into their model, the authors of this paper collected articles from the websites of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 Courts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including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judgment documents, law articles, judicial interpretations, and other relevant sources.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purpose of gathering this corpus of Chinese legal material is to improve the model's performance on tasks related to Chinese law.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29D1263-2B00-E65E-AB79-D3B76568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23262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National Judicial Examination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68" y="814857"/>
            <a:ext cx="865686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National Judicial Examination is a test that individuals must pass in order to become certified as a lawyer or a judge.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model called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JEC-QA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used to practice the legal domain by answering questions from the exam.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JEC-QA does not provide any explanations for the answers to these questions.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address this issue, ChatGPT is used in the language model, to provide an explanation for every answer in the JEC-QA 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6230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38F636F-7693-7679-DE99-64879666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23262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 Consultation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6" y="813250"/>
            <a:ext cx="8865705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open-source dataset of legal consultation is used for sampled seed questions using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collected both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one-turn responses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multi-turn dialogues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well-crafted prompts.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the faithfulness of the generated responses, a law article retrieval component is adopted to search related law articles.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05853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3DC3788-EC1F-B424-AE3D-A6F1519F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7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45034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One-turn Responses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8" y="685795"/>
            <a:ext cx="8865705" cy="59762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One-turn responses refer to situations where the model generates a single response to a given prompt or question.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authors list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 requirements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generating one-turn responses as a lawyer, including </a:t>
            </a:r>
          </a:p>
          <a:p>
            <a:pPr marL="1033463" indent="-401638" algn="just">
              <a:buFont typeface="+mj-lt"/>
              <a:buAutoNum type="arabicPeriod"/>
              <a:tabLst>
                <a:tab pos="282575" algn="l"/>
              </a:tabLst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Properly citing law articles, </a:t>
            </a:r>
          </a:p>
          <a:p>
            <a:pPr marL="1033463" indent="-401638" algn="just">
              <a:buFont typeface="+mj-lt"/>
              <a:buAutoNum type="arabicPeriod"/>
              <a:tabLst>
                <a:tab pos="282575" algn="l"/>
              </a:tabLst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 well-founded analyses based on facts and law,</a:t>
            </a:r>
          </a:p>
          <a:p>
            <a:pPr marL="1033463" indent="-401638" algn="just">
              <a:buFont typeface="+mj-lt"/>
              <a:buAutoNum type="arabicPeriod"/>
              <a:tabLst>
                <a:tab pos="282575" algn="l"/>
              </a:tabLst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Comprehensive responses, </a:t>
            </a:r>
          </a:p>
          <a:p>
            <a:pPr marL="1033463" indent="-401638" algn="just">
              <a:buFont typeface="+mj-lt"/>
              <a:buAutoNum type="arabicPeriod"/>
              <a:tabLst>
                <a:tab pos="282575" algn="l"/>
              </a:tabLst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Asking relevant questions, </a:t>
            </a:r>
          </a:p>
          <a:p>
            <a:pPr marL="1033463" indent="-401638" algn="just">
              <a:buFont typeface="+mj-lt"/>
              <a:buAutoNum type="arabicPeriod"/>
              <a:tabLst>
                <a:tab pos="282575" algn="l"/>
              </a:tabLst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plain language, and</a:t>
            </a:r>
          </a:p>
          <a:p>
            <a:pPr marL="1033463" indent="-401638" algn="just">
              <a:buFont typeface="+mj-lt"/>
              <a:buAutoNum type="arabicPeriod"/>
              <a:tabLst>
                <a:tab pos="282575" algn="l"/>
              </a:tabLst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Giving preliminary legal opinions and consulting conclusions.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84084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8126843-D57D-B72D-7893-307E337A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3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34148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Multi-turn Dialogues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740226"/>
            <a:ext cx="8743596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Multi-turn dialogues refer to conversations that involve multiple exchanges between two or more parties.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case, the two parties are the client and the lawyer, and ChatGPT is being used to simulate both roles.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27625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4B4C9E0-BF54-DBD8-909E-3B54194F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26591-DA88-35E8-8960-0E211C4C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95" y="2584236"/>
            <a:ext cx="6617040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9226" y="-155920"/>
            <a:ext cx="9862457" cy="8308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Augmented Generation (1/2)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769707"/>
            <a:ext cx="8702774" cy="574927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augmented generation involves using a retrieval module to provide relevant articles to a language model during the generation of responses.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Hallucination refers to the phenomenon where ChatGPT generates responses that are either outdated or do not exist in the legal domain.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alleviate this problem, the authors propose a technique called "Retrieval Augmented Generation" that involves providing related law articles to ChatGPT.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authors use a law article retrieval model to select the top 3 related law articles to the input prompt for a one-turn response.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multi-turn dialogue, the authors assume that the topic of the conversation will not change and use the same 3 law articles across the dialogue.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27625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15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9226" y="-155920"/>
            <a:ext cx="9862457" cy="8308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Augmented Generation (2/2)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27625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16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517AE-831F-0AEB-9465-20FDBC38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717307"/>
            <a:ext cx="5050971" cy="55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9" y="100919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and Contribution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Works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17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4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34148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 (1/2)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76936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18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103B0-A428-98BB-83ED-60FC6E54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7"/>
          <a:stretch/>
        </p:blipFill>
        <p:spPr>
          <a:xfrm>
            <a:off x="0" y="641539"/>
            <a:ext cx="9144000" cy="245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5255F-EB62-D820-37C0-01B8B190C1FD}"/>
              </a:ext>
            </a:extLst>
          </p:cNvPr>
          <p:cNvSpPr txBox="1"/>
          <p:nvPr/>
        </p:nvSpPr>
        <p:spPr>
          <a:xfrm>
            <a:off x="0" y="3501632"/>
            <a:ext cx="9004853" cy="2889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figure shows the training process of Lawyer LLAMA, a large language model (LLM) for legal applications.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LLM is first pre-trained on a multilingual general corpus, which gives it a foundation in language and understanding.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then pre-trained on a </a:t>
            </a:r>
            <a:r>
              <a:rPr lang="en-US" sz="2400" b="1" kern="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Chinese legal corpus</a:t>
            </a: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gives it specific knowledge of Chinese law.</a:t>
            </a:r>
            <a:endParaRPr lang="en-US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34148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 (2/2)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76936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19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5255F-EB62-D820-37C0-01B8B190C1FD}"/>
              </a:ext>
            </a:extLst>
          </p:cNvPr>
          <p:cNvSpPr txBox="1"/>
          <p:nvPr/>
        </p:nvSpPr>
        <p:spPr>
          <a:xfrm>
            <a:off x="69573" y="696682"/>
            <a:ext cx="9004853" cy="6809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figure shows the </a:t>
            </a:r>
            <a:r>
              <a:rPr lang="en-US" sz="2400" b="1" kern="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training stages </a:t>
            </a: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Lawyer LLAMA.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first stage is the pre-training on the multilingual general corpus.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intermediate stages are the fine-tuning on the SFT examples, the Judicial Examination, the legal consultations, and the dialogues augmented with articles.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final stage of the training process is to train the LLM on multi-turn dialogues.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kern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LLM is fine-tuned on each of these data sets for one epoch.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US" sz="2400" kern="0" dirty="0">
              <a:solidFill>
                <a:srgbClr val="1F1F1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US" sz="2400" kern="0" dirty="0">
              <a:solidFill>
                <a:srgbClr val="1F1F1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US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8E4-7DDA-05A5-606A-5B8FB350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" y="-353331"/>
            <a:ext cx="78867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5FC9-7D65-76C0-A96C-4421FC1F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64" y="1308463"/>
            <a:ext cx="7886700" cy="3080657"/>
          </a:xfrm>
          <a:ln w="38100">
            <a:solidFill>
              <a:srgbClr val="7030A0"/>
            </a:solidFill>
            <a:prstDash val="dash"/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paper focuses on the legal domain called 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Lawyer </a:t>
            </a:r>
            <a:r>
              <a:rPr lang="en-US" sz="3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injecting domain knowledge during continual training, designing supervised finetune tasks to address practical issues, and introducing a retrieval module to enhance the model's response reliability by extracting relevant articles.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01164-8F77-BF6A-AE5D-8134197476C8}"/>
              </a:ext>
            </a:extLst>
          </p:cNvPr>
          <p:cNvSpPr/>
          <p:nvPr/>
        </p:nvSpPr>
        <p:spPr>
          <a:xfrm flipV="1">
            <a:off x="139147" y="703827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BCEDDB3-1BAE-6DB5-2EE3-F6BCDE5F23EE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9E4E7-B746-4F80-9B4A-2ACF0F95AEEC}"/>
              </a:ext>
            </a:extLst>
          </p:cNvPr>
          <p:cNvSpPr txBox="1"/>
          <p:nvPr/>
        </p:nvSpPr>
        <p:spPr>
          <a:xfrm>
            <a:off x="-1" y="6454325"/>
            <a:ext cx="514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Language Model Meta AI</a:t>
            </a:r>
            <a:r>
              <a:rPr lang="en-US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032425-BDBF-B8D8-EB7C-059B30C99A84}"/>
              </a:ext>
            </a:extLst>
          </p:cNvPr>
          <p:cNvCxnSpPr>
            <a:cxnSpLocks/>
          </p:cNvCxnSpPr>
          <p:nvPr/>
        </p:nvCxnSpPr>
        <p:spPr>
          <a:xfrm>
            <a:off x="0" y="6454325"/>
            <a:ext cx="9144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8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0" y="-166803"/>
            <a:ext cx="9059636" cy="8308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Enhancing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LLaMA’s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Ability in Chinese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4027"/>
            <a:ext cx="9004853" cy="54624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LLaMA's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comprehension and generation ability in Chinese, the authors continually pre-train it on a mixture corpus of Chinese and English text.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authors also address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challenges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089025" indent="-403225" algn="just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Chinese characters not included in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LLaMA's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vocabulary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vocabulary of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not changed, as the prior study showed that expanding the vocabulary does not seem to bring further improvement on downstream Chinese NLU tasks.</a:t>
            </a:r>
          </a:p>
          <a:p>
            <a:pPr marL="1089025" indent="-403225" algn="just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Whether to pre-train on Chinese corpus solely or to add texts in English: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decide to use a mixture corpus of both English and Chinese, because they believe that many complex reasoning abilities may come from the pre-training on English.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51423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20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3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34143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Injecting Legal Knowledge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42" y="750114"/>
            <a:ext cx="870277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limitation is the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lack of legal knowledge, which is a problem when the model is used in the legal domain.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overcome this limitation, researchers gathered a variety of plain Chinese texts, such as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 articles and judicial interpretations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 further training.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addition to the legal texts, the authors also added general texts to the training data to prevent the model from overfitting the legal corpus.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2762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21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5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23262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Reasoning Skills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1" y="824135"/>
            <a:ext cx="8735432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Reasoning skills can be learned by training models on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data from downstream tasks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using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instruction-tuning methods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Collecting question-answer pairs and asking the model to provide detailed explanations during training helps in developing reasoning skills.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train the algorithm to deliver precise answers to particular queries, real-world lawyer queries are used.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27627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22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59" y="-83459"/>
            <a:ext cx="8525882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Retrieving Relevant Law Articles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911221"/>
            <a:ext cx="8702774" cy="6077407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Retrieving relevant law articles can be achieved by incorporating a law article retrieval module into the model.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train the retrieval module, user questions for legal consultation are collected and legal professionals annotate up to 3 necessary law articles to answer each question.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law article retrieval model based on </a:t>
            </a:r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RoBERTa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trained, which achieves high recall rates on the testing set.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research has identified law articles from factual descriptions in judicial documents, but due to variances in user queries, these classifiers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not perform well in real-world scenarios.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address the issue of irrelevant information, irrelevant articles are added to the training context, forcing the model to ignore them.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receives a warning during inference about possible irrelevant legal articles, encouraging it to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ignore such citations from its answers.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23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4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9" y="100919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and Contribution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Works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24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2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1237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832235"/>
            <a:ext cx="8865706" cy="513688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experiments are conducted to evaluate the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zero-shot performance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Lawyer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is a generative dialogue model.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experiments involved transferring every employed task to a multiple-choice task to evaluate the model's performance at different training stages.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was tested without any fine-tuning on specific tasks, and it predicted the answer by choosing a text with the lowest perplexity.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experiments were conducted on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LLaMA-7B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is a specific version of the Lawyer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experiments are conducted based on:</a:t>
            </a:r>
          </a:p>
          <a:p>
            <a:pPr marL="1143000" indent="-282575" algn="just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General Tasks</a:t>
            </a:r>
          </a:p>
          <a:p>
            <a:pPr marL="1143000" indent="-282575" algn="just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Chinese Legal Tasks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60283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25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7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76" y="-163289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General Tasks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2965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26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955BAE-2598-89FF-D113-8B73FF14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5316" y="634883"/>
            <a:ext cx="9144000" cy="440571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authors evaluate the model on general tasks involving continuously training it on different corpora or with different supervised-fine-tuning datasets.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find that pre-training on a multilingual general corpus can enhance the model's ability to represent Chinese without sacrificing its ability to represent English with an improvement of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5.3%  accuracy.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Fine-tuning the model with Judicial Examination examples and legal consultations improves its ability to handle the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Chinese NLI task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with an improvement of up to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9.3% accuracy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the model fails to handle English NLI and sentiment analysis tasks, possibly due to a lack of sufficient supervised fine-tuning examples for these tasks.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821C3-0FE6-FD3B-9963-87C125566549}"/>
              </a:ext>
            </a:extLst>
          </p:cNvPr>
          <p:cNvSpPr txBox="1"/>
          <p:nvPr/>
        </p:nvSpPr>
        <p:spPr>
          <a:xfrm>
            <a:off x="139147" y="5159026"/>
            <a:ext cx="8865706" cy="156966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Overall, the results of this evaluation suggest that continual training can improve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LLaMA's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ability to solve general NLP tasks, but that the specific tasks that the model can improve on depend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corpora and datasets that it is trained on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34148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General Tasks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265169" y="61673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27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7400B-F11E-2BAC-D4FB-61AE911F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" y="735707"/>
            <a:ext cx="7112366" cy="4057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DE98D-37D7-181E-3208-9FF158AF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5" y="4984712"/>
            <a:ext cx="8471401" cy="16136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92584A-04BF-18BE-AA96-1A7BE390D72D}"/>
              </a:ext>
            </a:extLst>
          </p:cNvPr>
          <p:cNvSpPr/>
          <p:nvPr/>
        </p:nvSpPr>
        <p:spPr>
          <a:xfrm>
            <a:off x="3256460" y="1105821"/>
            <a:ext cx="740228" cy="3030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519912-0D4B-CF80-D174-4D7B29D114B2}"/>
              </a:ext>
            </a:extLst>
          </p:cNvPr>
          <p:cNvSpPr/>
          <p:nvPr/>
        </p:nvSpPr>
        <p:spPr>
          <a:xfrm>
            <a:off x="2646858" y="1105821"/>
            <a:ext cx="609602" cy="3030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46EF79-9D48-9FBE-6DB8-455BB2DCA7E5}"/>
              </a:ext>
            </a:extLst>
          </p:cNvPr>
          <p:cNvSpPr/>
          <p:nvPr/>
        </p:nvSpPr>
        <p:spPr>
          <a:xfrm>
            <a:off x="2679517" y="1439690"/>
            <a:ext cx="609602" cy="3030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DBB9E6-CDE6-01FC-0F9B-3FD91E4975CC}"/>
              </a:ext>
            </a:extLst>
          </p:cNvPr>
          <p:cNvSpPr/>
          <p:nvPr/>
        </p:nvSpPr>
        <p:spPr>
          <a:xfrm>
            <a:off x="2679517" y="1715595"/>
            <a:ext cx="609602" cy="3030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BC082-5AC9-2780-EC0E-C98CB9BBADB1}"/>
              </a:ext>
            </a:extLst>
          </p:cNvPr>
          <p:cNvSpPr txBox="1"/>
          <p:nvPr/>
        </p:nvSpPr>
        <p:spPr>
          <a:xfrm>
            <a:off x="7239932" y="921126"/>
            <a:ext cx="1824328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obtained an improvement of +5.3% accuracy on C3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obtained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7C0CC3-BD7C-6775-0689-C47BFBDC5F40}"/>
              </a:ext>
            </a:extLst>
          </p:cNvPr>
          <p:cNvSpPr/>
          <p:nvPr/>
        </p:nvSpPr>
        <p:spPr>
          <a:xfrm>
            <a:off x="3289120" y="2227049"/>
            <a:ext cx="609602" cy="2177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842F71-3A8F-BD47-8D12-860A33B92DDE}"/>
              </a:ext>
            </a:extLst>
          </p:cNvPr>
          <p:cNvSpPr/>
          <p:nvPr/>
        </p:nvSpPr>
        <p:spPr>
          <a:xfrm>
            <a:off x="3321773" y="2992339"/>
            <a:ext cx="609602" cy="2177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4B4FF6-DE56-4BA7-9D3A-109189DD2666}"/>
              </a:ext>
            </a:extLst>
          </p:cNvPr>
          <p:cNvSpPr/>
          <p:nvPr/>
        </p:nvSpPr>
        <p:spPr>
          <a:xfrm flipV="1">
            <a:off x="3321773" y="3489847"/>
            <a:ext cx="609602" cy="2177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95133F-8ED0-8A0D-4E45-BBCA9FB80171}"/>
              </a:ext>
            </a:extLst>
          </p:cNvPr>
          <p:cNvSpPr/>
          <p:nvPr/>
        </p:nvSpPr>
        <p:spPr>
          <a:xfrm flipV="1">
            <a:off x="3284515" y="3729334"/>
            <a:ext cx="609602" cy="2177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E4480-025D-60B9-EC96-7E37DC797A8F}"/>
              </a:ext>
            </a:extLst>
          </p:cNvPr>
          <p:cNvSpPr txBox="1"/>
          <p:nvPr/>
        </p:nvSpPr>
        <p:spPr>
          <a:xfrm>
            <a:off x="7189043" y="3069886"/>
            <a:ext cx="1824328" cy="14773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Chinese NLI task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with an improvement of up to </a:t>
            </a:r>
            <a:r>
              <a:rPr lang="en-US" sz="1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9.3% accuracy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4543" y="-148775"/>
            <a:ext cx="9927772" cy="83083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Chinese Legal Tasks (1/5)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710360"/>
            <a:ext cx="8833402" cy="593428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is evaluated on Chinese legal tasks by constructing multiple-choice tasks based on the objective questions of the Chinese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Judicial Examination (JE).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evaluation focuses on two parts: Concept Discrimination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(JE-C)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Scenario Planning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(JE-S).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model's ability to solve tasks related to the Law of Marriage is also examined by predicting the causes of action for judgment documents from the website of China Courts.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Verdicts about marriage are used to construct a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4-class task (CAM)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verdicts about property are used for a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10-class task (CAP).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results of each Chinese legal task are listed in 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2,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showing the model's performance at different training stages.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evaluation also compares the model's performance on different datasets, such as the Chinese Legal Corpus and legal consultation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4054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28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1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739" y="-177690"/>
            <a:ext cx="9462052" cy="83083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Chinese Legal Tasks (2/5)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6230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29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E9E911-4609-AD48-87CF-334DEC43F175}"/>
              </a:ext>
            </a:extLst>
          </p:cNvPr>
          <p:cNvGrpSpPr/>
          <p:nvPr/>
        </p:nvGrpSpPr>
        <p:grpSpPr>
          <a:xfrm>
            <a:off x="139147" y="664023"/>
            <a:ext cx="5175516" cy="3949903"/>
            <a:chOff x="139147" y="767600"/>
            <a:chExt cx="5175516" cy="39499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F9CACA-F393-93F9-C120-9CF55BDE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7" y="770231"/>
              <a:ext cx="2616334" cy="39435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4BFC51-7B50-D45C-C4F6-62F32C09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481" y="767600"/>
              <a:ext cx="2559182" cy="394990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791DB3-59C0-403B-A7D2-6B7CA7184AC6}"/>
              </a:ext>
            </a:extLst>
          </p:cNvPr>
          <p:cNvGrpSpPr/>
          <p:nvPr/>
        </p:nvGrpSpPr>
        <p:grpSpPr>
          <a:xfrm>
            <a:off x="336299" y="4800845"/>
            <a:ext cx="8471401" cy="1669597"/>
            <a:chOff x="139147" y="4887351"/>
            <a:chExt cx="8471401" cy="16695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E3E8FB-4883-3C11-C85C-6651BA18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47" y="4943348"/>
              <a:ext cx="8471401" cy="1613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9A1BD9-8937-A662-9E2F-537336A33685}"/>
                </a:ext>
              </a:extLst>
            </p:cNvPr>
            <p:cNvSpPr txBox="1"/>
            <p:nvPr/>
          </p:nvSpPr>
          <p:spPr>
            <a:xfrm>
              <a:off x="555224" y="4887351"/>
              <a:ext cx="261204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1308ECA-E288-E344-31FB-E2D6F6602D54}"/>
              </a:ext>
            </a:extLst>
          </p:cNvPr>
          <p:cNvSpPr/>
          <p:nvPr/>
        </p:nvSpPr>
        <p:spPr>
          <a:xfrm>
            <a:off x="3929743" y="1066800"/>
            <a:ext cx="468086" cy="2703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76AF6E-F544-AD90-4158-3FE5180AF2EC}"/>
              </a:ext>
            </a:extLst>
          </p:cNvPr>
          <p:cNvSpPr/>
          <p:nvPr/>
        </p:nvSpPr>
        <p:spPr>
          <a:xfrm>
            <a:off x="3907972" y="1410368"/>
            <a:ext cx="468086" cy="2703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7E0911-6E36-CEDA-1AC9-792D4BAB11D9}"/>
              </a:ext>
            </a:extLst>
          </p:cNvPr>
          <p:cNvSpPr/>
          <p:nvPr/>
        </p:nvSpPr>
        <p:spPr>
          <a:xfrm>
            <a:off x="3907972" y="2346311"/>
            <a:ext cx="468086" cy="2703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E9389-5986-9AA8-6C79-1B02C243C56A}"/>
              </a:ext>
            </a:extLst>
          </p:cNvPr>
          <p:cNvSpPr txBox="1"/>
          <p:nvPr/>
        </p:nvSpPr>
        <p:spPr>
          <a:xfrm>
            <a:off x="5226253" y="1051605"/>
            <a:ext cx="3778599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ontinually pre-trained on Chinese Legal Corpus can bring the model an improvement of more than +21.6% accuracy.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shows the model can learn knowledge about marriage from the Chinese Legal Corpus.</a:t>
            </a:r>
          </a:p>
        </p:txBody>
      </p:sp>
    </p:spTree>
    <p:extLst>
      <p:ext uri="{BB962C8B-B14F-4D97-AF65-F5344CB8AC3E}">
        <p14:creationId xmlns:p14="http://schemas.microsoft.com/office/powerpoint/2010/main" val="8461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23" y="987421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and Contribution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Works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1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6230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30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E9E911-4609-AD48-87CF-334DEC43F175}"/>
              </a:ext>
            </a:extLst>
          </p:cNvPr>
          <p:cNvGrpSpPr/>
          <p:nvPr/>
        </p:nvGrpSpPr>
        <p:grpSpPr>
          <a:xfrm>
            <a:off x="139147" y="664026"/>
            <a:ext cx="5175516" cy="3949903"/>
            <a:chOff x="139147" y="767600"/>
            <a:chExt cx="5175516" cy="39499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F9CACA-F393-93F9-C120-9CF55BDE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7" y="770231"/>
              <a:ext cx="2616334" cy="39435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4BFC51-7B50-D45C-C4F6-62F32C09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481" y="767600"/>
              <a:ext cx="2559182" cy="394990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791DB3-59C0-403B-A7D2-6B7CA7184AC6}"/>
              </a:ext>
            </a:extLst>
          </p:cNvPr>
          <p:cNvGrpSpPr/>
          <p:nvPr/>
        </p:nvGrpSpPr>
        <p:grpSpPr>
          <a:xfrm>
            <a:off x="336299" y="4800845"/>
            <a:ext cx="8471401" cy="1669597"/>
            <a:chOff x="139147" y="4887351"/>
            <a:chExt cx="8471401" cy="16695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E3E8FB-4883-3C11-C85C-6651BA18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47" y="4943348"/>
              <a:ext cx="8471401" cy="1613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9A1BD9-8937-A662-9E2F-537336A33685}"/>
                </a:ext>
              </a:extLst>
            </p:cNvPr>
            <p:cNvSpPr txBox="1"/>
            <p:nvPr/>
          </p:nvSpPr>
          <p:spPr>
            <a:xfrm>
              <a:off x="555224" y="4887351"/>
              <a:ext cx="261204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D35B53C-B50D-736C-DE87-C9EAD09184B3}"/>
              </a:ext>
            </a:extLst>
          </p:cNvPr>
          <p:cNvSpPr/>
          <p:nvPr/>
        </p:nvSpPr>
        <p:spPr>
          <a:xfrm>
            <a:off x="2797627" y="1034143"/>
            <a:ext cx="468086" cy="29211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E68879-0284-C972-3C56-227F1CE13106}"/>
              </a:ext>
            </a:extLst>
          </p:cNvPr>
          <p:cNvSpPr/>
          <p:nvPr/>
        </p:nvSpPr>
        <p:spPr>
          <a:xfrm>
            <a:off x="2808513" y="1360715"/>
            <a:ext cx="468086" cy="29211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82AA5E-D4B6-A925-DA7E-463B7C55F0B8}"/>
              </a:ext>
            </a:extLst>
          </p:cNvPr>
          <p:cNvSpPr/>
          <p:nvPr/>
        </p:nvSpPr>
        <p:spPr>
          <a:xfrm>
            <a:off x="2802966" y="2324540"/>
            <a:ext cx="468086" cy="29211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177CD0-DB27-3AEE-6870-90A4364BD743}"/>
              </a:ext>
            </a:extLst>
          </p:cNvPr>
          <p:cNvSpPr/>
          <p:nvPr/>
        </p:nvSpPr>
        <p:spPr>
          <a:xfrm>
            <a:off x="2797627" y="3045795"/>
            <a:ext cx="468086" cy="29211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3AFDD-9C68-9094-051C-052792923B41}"/>
                  </a:ext>
                </a:extLst>
              </p:cNvPr>
              <p:cNvSpPr txBox="1"/>
              <p:nvPr/>
            </p:nvSpPr>
            <p:spPr>
              <a:xfrm>
                <a:off x="5309770" y="850942"/>
                <a:ext cx="3699975" cy="286232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Comparing the results of JE-C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/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1" i="0" dirty="0">
                    <a:solidFill>
                      <a:srgbClr val="7030A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</a:t>
                </a:r>
                <a:r>
                  <a:rPr lang="en-US" b="1" dirty="0">
                    <a:solidFill>
                      <a:srgbClr val="7030A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we find that training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LLaMA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with Chi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nese legal texts and general SFT examples can bring an </a:t>
                </a:r>
                <a:r>
                  <a:rPr lang="en-US" sz="1800" b="1" i="0" dirty="0">
                    <a:solidFill>
                      <a:srgbClr val="7030A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improvement of more than +3.9% accuracy.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 shows the model can handle legal tasks like Judicial Examination better after injecting legal knowledge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3AFDD-9C68-9094-051C-05279292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70" y="850942"/>
                <a:ext cx="3699975" cy="2862322"/>
              </a:xfrm>
              <a:prstGeom prst="rect">
                <a:avLst/>
              </a:prstGeom>
              <a:blipFill>
                <a:blip r:embed="rId5"/>
                <a:stretch>
                  <a:fillRect l="-654" t="-844" r="-980" b="-1899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D208C10B-71F1-A72A-DB61-989345BB1C61}"/>
              </a:ext>
            </a:extLst>
          </p:cNvPr>
          <p:cNvSpPr txBox="1">
            <a:spLocks/>
          </p:cNvSpPr>
          <p:nvPr/>
        </p:nvSpPr>
        <p:spPr>
          <a:xfrm>
            <a:off x="-119739" y="-177690"/>
            <a:ext cx="9462052" cy="83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Chinese Legal Tasks (3/5) </a:t>
            </a:r>
          </a:p>
        </p:txBody>
      </p:sp>
    </p:spTree>
    <p:extLst>
      <p:ext uri="{BB962C8B-B14F-4D97-AF65-F5344CB8AC3E}">
        <p14:creationId xmlns:p14="http://schemas.microsoft.com/office/powerpoint/2010/main" val="392325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6230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31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E9E911-4609-AD48-87CF-334DEC43F175}"/>
              </a:ext>
            </a:extLst>
          </p:cNvPr>
          <p:cNvGrpSpPr/>
          <p:nvPr/>
        </p:nvGrpSpPr>
        <p:grpSpPr>
          <a:xfrm>
            <a:off x="139147" y="664026"/>
            <a:ext cx="5175516" cy="3949903"/>
            <a:chOff x="139147" y="767600"/>
            <a:chExt cx="5175516" cy="39499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F9CACA-F393-93F9-C120-9CF55BDE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7" y="770231"/>
              <a:ext cx="2616334" cy="39435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4BFC51-7B50-D45C-C4F6-62F32C09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481" y="767600"/>
              <a:ext cx="2559182" cy="394990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791DB3-59C0-403B-A7D2-6B7CA7184AC6}"/>
              </a:ext>
            </a:extLst>
          </p:cNvPr>
          <p:cNvGrpSpPr/>
          <p:nvPr/>
        </p:nvGrpSpPr>
        <p:grpSpPr>
          <a:xfrm>
            <a:off x="336299" y="4800845"/>
            <a:ext cx="8471401" cy="1669597"/>
            <a:chOff x="139147" y="4887351"/>
            <a:chExt cx="8471401" cy="16695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E3E8FB-4883-3C11-C85C-6651BA18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47" y="4943348"/>
              <a:ext cx="8471401" cy="1613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9A1BD9-8937-A662-9E2F-537336A33685}"/>
                </a:ext>
              </a:extLst>
            </p:cNvPr>
            <p:cNvSpPr txBox="1"/>
            <p:nvPr/>
          </p:nvSpPr>
          <p:spPr>
            <a:xfrm>
              <a:off x="555224" y="4887351"/>
              <a:ext cx="261204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FA7DCAF-9F94-FAA7-B274-07DC98C0BB0B}"/>
              </a:ext>
            </a:extLst>
          </p:cNvPr>
          <p:cNvSpPr/>
          <p:nvPr/>
        </p:nvSpPr>
        <p:spPr>
          <a:xfrm>
            <a:off x="3343829" y="2324539"/>
            <a:ext cx="468086" cy="29211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F37C0B-3D44-C029-62D1-4E61AE070DA3}"/>
              </a:ext>
            </a:extLst>
          </p:cNvPr>
          <p:cNvSpPr/>
          <p:nvPr/>
        </p:nvSpPr>
        <p:spPr>
          <a:xfrm>
            <a:off x="3354715" y="3068906"/>
            <a:ext cx="468086" cy="29211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E6805B-87A0-FACB-0244-6BFD69466CE6}"/>
                  </a:ext>
                </a:extLst>
              </p:cNvPr>
              <p:cNvSpPr txBox="1"/>
              <p:nvPr/>
            </p:nvSpPr>
            <p:spPr>
              <a:xfrm>
                <a:off x="5018314" y="757962"/>
                <a:ext cx="3986538" cy="286232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Comparing the results of JE-S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</a:t>
                </a:r>
                <a:r>
                  <a:rPr lang="en-US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we find that training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LLaMA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with Chi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nese legal texts and general SFT examples can bring an </a:t>
                </a:r>
                <a:r>
                  <a:rPr lang="en-US" sz="1800" b="1" i="0" dirty="0">
                    <a:solidFill>
                      <a:srgbClr val="7030A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improvement of more than +2.85% accuracy.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 shows the model can handle legal tasks like Judicial Examination better after injecting legal knowledge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E6805B-87A0-FACB-0244-6BFD6946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314" y="757962"/>
                <a:ext cx="3986538" cy="2862322"/>
              </a:xfrm>
              <a:prstGeom prst="rect">
                <a:avLst/>
              </a:prstGeom>
              <a:blipFill>
                <a:blip r:embed="rId5"/>
                <a:stretch>
                  <a:fillRect l="-607" t="-632" r="-910" b="-168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05AAD077-8586-8A0A-2824-28CCB6B4C5D0}"/>
              </a:ext>
            </a:extLst>
          </p:cNvPr>
          <p:cNvSpPr/>
          <p:nvPr/>
        </p:nvSpPr>
        <p:spPr>
          <a:xfrm>
            <a:off x="3354715" y="1101026"/>
            <a:ext cx="468086" cy="29211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1FD985-B5C7-26D0-ADF4-9CC981DDCAD1}"/>
              </a:ext>
            </a:extLst>
          </p:cNvPr>
          <p:cNvSpPr/>
          <p:nvPr/>
        </p:nvSpPr>
        <p:spPr>
          <a:xfrm>
            <a:off x="3354715" y="1360715"/>
            <a:ext cx="468086" cy="29211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10F952-19DF-5B13-5963-10CE5478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739" y="-177690"/>
            <a:ext cx="9462052" cy="83083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Chinese Legal Tasks (4/5) </a:t>
            </a:r>
          </a:p>
        </p:txBody>
      </p:sp>
    </p:spTree>
    <p:extLst>
      <p:ext uri="{BB962C8B-B14F-4D97-AF65-F5344CB8AC3E}">
        <p14:creationId xmlns:p14="http://schemas.microsoft.com/office/powerpoint/2010/main" val="32141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6230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32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E9E911-4609-AD48-87CF-334DEC43F175}"/>
              </a:ext>
            </a:extLst>
          </p:cNvPr>
          <p:cNvGrpSpPr/>
          <p:nvPr/>
        </p:nvGrpSpPr>
        <p:grpSpPr>
          <a:xfrm>
            <a:off x="139147" y="664026"/>
            <a:ext cx="5175516" cy="3949903"/>
            <a:chOff x="139147" y="767600"/>
            <a:chExt cx="5175516" cy="39499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F9CACA-F393-93F9-C120-9CF55BDE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7" y="770231"/>
              <a:ext cx="2616334" cy="39435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4BFC51-7B50-D45C-C4F6-62F32C09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481" y="767600"/>
              <a:ext cx="2559182" cy="394990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791DB3-59C0-403B-A7D2-6B7CA7184AC6}"/>
              </a:ext>
            </a:extLst>
          </p:cNvPr>
          <p:cNvGrpSpPr/>
          <p:nvPr/>
        </p:nvGrpSpPr>
        <p:grpSpPr>
          <a:xfrm>
            <a:off x="336299" y="4800845"/>
            <a:ext cx="8471401" cy="1669597"/>
            <a:chOff x="139147" y="4887351"/>
            <a:chExt cx="8471401" cy="16695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E3E8FB-4883-3C11-C85C-6651BA18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47" y="4943348"/>
              <a:ext cx="8471401" cy="1613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9A1BD9-8937-A662-9E2F-537336A33685}"/>
                </a:ext>
              </a:extLst>
            </p:cNvPr>
            <p:cNvSpPr txBox="1"/>
            <p:nvPr/>
          </p:nvSpPr>
          <p:spPr>
            <a:xfrm>
              <a:off x="555224" y="4887351"/>
              <a:ext cx="261204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C2DCEE8-41CE-2A9A-5BB8-84CF8C45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739" y="-177690"/>
            <a:ext cx="9462052" cy="83083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on Chinese Legal Tasks (5/5)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0BBA8-D128-7293-809A-3E58E0E4E762}"/>
                  </a:ext>
                </a:extLst>
              </p:cNvPr>
              <p:cNvSpPr txBox="1"/>
              <p:nvPr/>
            </p:nvSpPr>
            <p:spPr>
              <a:xfrm>
                <a:off x="4997938" y="846996"/>
                <a:ext cx="3906576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 compare the results of every stage comprehensively, we find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𝟏𝟐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can obviously outperform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i="0" dirty="0">
                    <a:solidFill>
                      <a:srgbClr val="7030A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 most tasks, with an </a:t>
                </a:r>
                <a:r>
                  <a:rPr lang="en-US" sz="2000" b="1" i="0" dirty="0">
                    <a:solidFill>
                      <a:srgbClr val="7030A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improvement of +3.6% on JE-C, +12.3% on CAM, and +10.8% on CAP</a:t>
                </a:r>
                <a:r>
                  <a:rPr lang="en-US" sz="2000" b="1" dirty="0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0BBA8-D128-7293-809A-3E58E0E4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38" y="846996"/>
                <a:ext cx="3906576" cy="2862322"/>
              </a:xfrm>
              <a:prstGeom prst="rect">
                <a:avLst/>
              </a:prstGeom>
              <a:blipFill>
                <a:blip r:embed="rId5"/>
                <a:stretch>
                  <a:fillRect l="-1404" t="-1279" r="-156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2B61A0-F1D3-6F62-FE0E-43B1D443B307}"/>
              </a:ext>
            </a:extLst>
          </p:cNvPr>
          <p:cNvSpPr/>
          <p:nvPr/>
        </p:nvSpPr>
        <p:spPr>
          <a:xfrm>
            <a:off x="2786741" y="1349828"/>
            <a:ext cx="500743" cy="29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D5BD21-FD62-505B-F046-A43AFD40499C}"/>
              </a:ext>
            </a:extLst>
          </p:cNvPr>
          <p:cNvSpPr/>
          <p:nvPr/>
        </p:nvSpPr>
        <p:spPr>
          <a:xfrm>
            <a:off x="3886198" y="1382482"/>
            <a:ext cx="500743" cy="29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E876E5-2D3E-A49C-BC52-91807F185D64}"/>
              </a:ext>
            </a:extLst>
          </p:cNvPr>
          <p:cNvSpPr/>
          <p:nvPr/>
        </p:nvSpPr>
        <p:spPr>
          <a:xfrm>
            <a:off x="4474026" y="1371596"/>
            <a:ext cx="500743" cy="29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615388-0680-F364-CF57-F8086FABF936}"/>
              </a:ext>
            </a:extLst>
          </p:cNvPr>
          <p:cNvSpPr/>
          <p:nvPr/>
        </p:nvSpPr>
        <p:spPr>
          <a:xfrm>
            <a:off x="2786740" y="4290794"/>
            <a:ext cx="500743" cy="29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DBA47-F199-3E42-38BE-DEC45665C74A}"/>
              </a:ext>
            </a:extLst>
          </p:cNvPr>
          <p:cNvSpPr/>
          <p:nvPr/>
        </p:nvSpPr>
        <p:spPr>
          <a:xfrm>
            <a:off x="3886197" y="4290793"/>
            <a:ext cx="500743" cy="29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B8FDE7-EDB1-39AA-2566-3FE95596AB63}"/>
              </a:ext>
            </a:extLst>
          </p:cNvPr>
          <p:cNvSpPr/>
          <p:nvPr/>
        </p:nvSpPr>
        <p:spPr>
          <a:xfrm>
            <a:off x="4460343" y="4272485"/>
            <a:ext cx="500743" cy="29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9" y="100919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and Contribution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Works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33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09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3414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" y="802364"/>
            <a:ext cx="8702774" cy="52065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paper proposes a method of applying Large Language Models (LLMs) like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specific domains, such as the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 domain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emphasize the importance of designing proper supervised fine-tune tasks to help the model tackle practical issues in the legal domain.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paper suggests the use of a retrieval module to extract relevant articles and enhance response reliability by addressing hallucination during model generation.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84084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34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1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45029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" y="889451"/>
            <a:ext cx="870277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 exploration of injecting domain knowledge during the continual training stage to enhance the model's performance in the legal domain.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Designing more specific supervised fine-tune tasks to address practical legal issues and improve the model's ability to solve domain-related problems.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training on various types of data to monitor the model's development of NLP task-solving skills.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9496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35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81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5288"/>
            <a:ext cx="7886700" cy="8308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data was collected and analyzed for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5" y="1002714"/>
            <a:ext cx="8743596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paper utilizes large language models (LLMs) like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explore the application of these models in specific domains, with a focus on the legal domain.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authors inject domain knowledge during the continual training stage and design supervised fine-tune tasks to help the model tackle practical legal issues.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address the hallucination problem during model generation, a retrieval module is added to extract relevant articles before the model answers queries.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86493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36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2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2" y="-145027"/>
            <a:ext cx="8865705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pre-training corpus is used?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0" y="900336"/>
            <a:ext cx="8691528" cy="435133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is pre-trained on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kinds of corpora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enhance its performance on Chinese legal consultation.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first pre-training corpus is a general multilingual corpus, which includes articles from </a:t>
            </a:r>
            <a:r>
              <a:rPr lang="en-US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WuDaoCorpora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CLUECorpus2020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Simplified Chinese edition of Wikipedia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second pre-training corpus comprises Chinese legal content from China Courts' websites, including judgments, law articles, interpretations, court news, and public legal information.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7116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37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23" y="987421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and Contribution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Works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2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55920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835022"/>
            <a:ext cx="8757202" cy="423989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Open-source large language models (LLMs) like </a:t>
            </a:r>
            <a:r>
              <a:rPr lang="en-US" sz="26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Vicunna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6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ChatGLM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achieved remarkable performance in general tasks, but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adapting them to specific domains like law is challenging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scarcity of domain-specific data and training methods.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LLMs are mainly trained on general corpora like Common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Crawl and Wikipedia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lacking domain-specific knowledge required for specific domains.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Analyzing and solving legal domain tasks may significantly differ from general domains, posing challenges for LLMs applying their knowledge to practical legal issues.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1673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8FD4083-8B42-446E-815E-3472740D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AEE5E-77E3-9833-3706-9329D8CF4982}"/>
              </a:ext>
            </a:extLst>
          </p:cNvPr>
          <p:cNvSpPr txBox="1"/>
          <p:nvPr/>
        </p:nvSpPr>
        <p:spPr>
          <a:xfrm>
            <a:off x="215213" y="5132081"/>
            <a:ext cx="8822077" cy="138499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a LLM model is needed to apply legal knowledge correctly and solve practical problems in the legal domain.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3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36174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" y="900336"/>
            <a:ext cx="870277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contribution is to the development of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Lawyer </a:t>
            </a:r>
            <a:r>
              <a:rPr lang="en-US" sz="26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(Chinese law),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large language model specifically designed for the legal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explores by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injecting domain knowledge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continual training and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designing proper supervised finetune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 to enhance the model's performance in the legal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introduces a law article </a:t>
            </a: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module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the reliability of the model's responses.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6D7D51-9465-26F6-E565-CE78F0A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5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256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9" y="100919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and Contribution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Future Works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747371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A0BAE0F-3F82-A3F9-3ABA-A6980BAC3F89}"/>
              </a:ext>
            </a:extLst>
          </p:cNvPr>
          <p:cNvSpPr txBox="1">
            <a:spLocks/>
          </p:cNvSpPr>
          <p:nvPr/>
        </p:nvSpPr>
        <p:spPr>
          <a:xfrm>
            <a:off x="8752114" y="6520545"/>
            <a:ext cx="394608" cy="326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0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01490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Pre-training Corpus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13" y="878565"/>
            <a:ext cx="8702774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enhance the performance of the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for Chinese legal consultation, two different corpora are used for continuous pre-training.</a:t>
            </a:r>
          </a:p>
          <a:p>
            <a:pPr marL="968375" indent="-392113" algn="just">
              <a:buFont typeface="+mj-lt"/>
              <a:buAutoNum type="arabicPeriod"/>
            </a:pP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Multilingual general corpus: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corpus helps the model to enhance its ability to represent Chinese.</a:t>
            </a:r>
          </a:p>
          <a:p>
            <a:pPr marL="968375" indent="-392113" algn="just">
              <a:buFont typeface="+mj-lt"/>
              <a:buAutoNum type="arabicPeriod"/>
            </a:pPr>
            <a:r>
              <a:rPr lang="en-US" sz="2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Chinese legal corpus: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corpus helps the model to augment its legal knowledge.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649397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24A5736-0958-5F1A-A4B7-2A559DC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94F-B7AF-D742-6AC2-B6A0EFE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145034"/>
            <a:ext cx="7886700" cy="83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Multilingual General Corpus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1BB-AA18-DA59-556A-6EA30566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597124"/>
            <a:ext cx="8708571" cy="562020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original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always generates </a:t>
            </a:r>
            <a:r>
              <a:rPr lang="en-US" sz="2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 responses to Chinese queries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may also be irrelevant.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address this issue, the researchers continually pre-train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Chinese general corpus, which includes articles from </a:t>
            </a:r>
            <a:r>
              <a:rPr lang="en-US" sz="2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WuDaoCorpora</a:t>
            </a:r>
            <a:r>
              <a:rPr lang="en-US" sz="2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CLUECorpus2020, and the Simplified Chinese edition of Wikipedia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WuDaoCorpora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large-scale Chinese corpus that includes various genres, such as news, web pages, and forums.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CLUECorpus2020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benchmark dataset for Chinese language understanding and evaluation, which includes various tasks such as text classification, named entity recognition, and machine reading comprehension.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Simplified Chinese edition of Wikipedia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widely used online encyclopedia covering various Chinese topics.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C4 Corpus is a large-scale English corpus that includes web pages, books, and other sources of 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B23BA-A332-E769-E971-5E05FB21C30D}"/>
              </a:ext>
            </a:extLst>
          </p:cNvPr>
          <p:cNvSpPr/>
          <p:nvPr/>
        </p:nvSpPr>
        <p:spPr>
          <a:xfrm flipV="1">
            <a:off x="139147" y="562309"/>
            <a:ext cx="8865706" cy="45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3CC513-7E3F-9C37-1192-C98810D3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520545"/>
            <a:ext cx="394608" cy="326571"/>
          </a:xfrm>
        </p:spPr>
        <p:txBody>
          <a:bodyPr/>
          <a:lstStyle/>
          <a:p>
            <a:fld id="{CB64547C-9AAF-4166-882A-6D62DB627A72}" type="slidenum">
              <a:rPr lang="en-US" sz="14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1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1062</TotalTime>
  <Words>2528</Words>
  <Application>Microsoft Office PowerPoint</Application>
  <PresentationFormat>On-screen Show (4:3)</PresentationFormat>
  <Paragraphs>214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PowerPoint Presentation</vt:lpstr>
      <vt:lpstr>Summary</vt:lpstr>
      <vt:lpstr>Contents</vt:lpstr>
      <vt:lpstr>Contents</vt:lpstr>
      <vt:lpstr>Background</vt:lpstr>
      <vt:lpstr>Contribution</vt:lpstr>
      <vt:lpstr>Contents</vt:lpstr>
      <vt:lpstr>Pre-training Corpus</vt:lpstr>
      <vt:lpstr>Multilingual General Corpus</vt:lpstr>
      <vt:lpstr>Chinese Legal Corpus</vt:lpstr>
      <vt:lpstr>National Judicial Examination</vt:lpstr>
      <vt:lpstr>Legal Consultation</vt:lpstr>
      <vt:lpstr>One-turn Responses</vt:lpstr>
      <vt:lpstr>Multi-turn Dialogues</vt:lpstr>
      <vt:lpstr>Retrieval Augmented Generation (1/2)</vt:lpstr>
      <vt:lpstr>Retrieval Augmented Generation (2/2)</vt:lpstr>
      <vt:lpstr>Contents</vt:lpstr>
      <vt:lpstr>Training Process (1/2)</vt:lpstr>
      <vt:lpstr>Training Process (2/2)</vt:lpstr>
      <vt:lpstr>Enhancing LLaMA’s Ability in Chinese</vt:lpstr>
      <vt:lpstr>Injecting Legal Knowledge</vt:lpstr>
      <vt:lpstr>Learning Reasoning Skills</vt:lpstr>
      <vt:lpstr>Retrieving Relevant Law Articles</vt:lpstr>
      <vt:lpstr>Contents</vt:lpstr>
      <vt:lpstr>Experiments</vt:lpstr>
      <vt:lpstr>Evaluation on General Tasks</vt:lpstr>
      <vt:lpstr>Evaluation on General Tasks</vt:lpstr>
      <vt:lpstr>Evaluation on Chinese Legal Tasks (1/5) </vt:lpstr>
      <vt:lpstr>Evaluation on Chinese Legal Tasks (2/5) </vt:lpstr>
      <vt:lpstr>PowerPoint Presentation</vt:lpstr>
      <vt:lpstr>Evaluation on Chinese Legal Tasks (4/5) </vt:lpstr>
      <vt:lpstr>Evaluation on Chinese Legal Tasks (5/5) </vt:lpstr>
      <vt:lpstr>Contents</vt:lpstr>
      <vt:lpstr>Conclusion</vt:lpstr>
      <vt:lpstr>Future Works</vt:lpstr>
      <vt:lpstr>What data was collected and analyzed for this paper?</vt:lpstr>
      <vt:lpstr>What pre-training corpus is used?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Chandra Roy</dc:creator>
  <cp:lastModifiedBy>Sujan Chandra Roy</cp:lastModifiedBy>
  <cp:revision>28</cp:revision>
  <dcterms:created xsi:type="dcterms:W3CDTF">2023-09-21T06:16:07Z</dcterms:created>
  <dcterms:modified xsi:type="dcterms:W3CDTF">2023-09-28T01:32:54Z</dcterms:modified>
</cp:coreProperties>
</file>