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0" r:id="rId2"/>
    <p:sldId id="256" r:id="rId3"/>
    <p:sldId id="274" r:id="rId4"/>
    <p:sldId id="280" r:id="rId5"/>
    <p:sldId id="257" r:id="rId6"/>
    <p:sldId id="261" r:id="rId7"/>
    <p:sldId id="262" r:id="rId8"/>
    <p:sldId id="278" r:id="rId9"/>
    <p:sldId id="264" r:id="rId10"/>
    <p:sldId id="265" r:id="rId11"/>
    <p:sldId id="266" r:id="rId12"/>
    <p:sldId id="275" r:id="rId13"/>
    <p:sldId id="267" r:id="rId14"/>
    <p:sldId id="268" r:id="rId15"/>
    <p:sldId id="279" r:id="rId16"/>
    <p:sldId id="276" r:id="rId17"/>
    <p:sldId id="269" r:id="rId18"/>
    <p:sldId id="270" r:id="rId19"/>
    <p:sldId id="271" r:id="rId20"/>
    <p:sldId id="272" r:id="rId21"/>
    <p:sldId id="281" r:id="rId22"/>
    <p:sldId id="263" r:id="rId23"/>
    <p:sldId id="282" r:id="rId24"/>
    <p:sldId id="294" r:id="rId25"/>
    <p:sldId id="283" r:id="rId26"/>
    <p:sldId id="284" r:id="rId27"/>
    <p:sldId id="286" r:id="rId28"/>
    <p:sldId id="295" r:id="rId29"/>
    <p:sldId id="291" r:id="rId30"/>
    <p:sldId id="289" r:id="rId31"/>
    <p:sldId id="290" r:id="rId32"/>
    <p:sldId id="292" r:id="rId33"/>
    <p:sldId id="293" r:id="rId34"/>
    <p:sldId id="296" r:id="rId35"/>
    <p:sldId id="285" r:id="rId36"/>
    <p:sldId id="287" r:id="rId37"/>
    <p:sldId id="297" r:id="rId38"/>
    <p:sldId id="29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42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32140B-CA11-4245-8385-8860EC5F156E}"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13820-969A-4BF6-AE20-FA381748F477}" type="slidenum">
              <a:rPr lang="en-US" smtClean="0"/>
              <a:t>‹#›</a:t>
            </a:fld>
            <a:endParaRPr lang="en-US"/>
          </a:p>
        </p:txBody>
      </p:sp>
    </p:spTree>
    <p:extLst>
      <p:ext uri="{BB962C8B-B14F-4D97-AF65-F5344CB8AC3E}">
        <p14:creationId xmlns:p14="http://schemas.microsoft.com/office/powerpoint/2010/main" val="405672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32140B-CA11-4245-8385-8860EC5F156E}"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13820-969A-4BF6-AE20-FA381748F477}" type="slidenum">
              <a:rPr lang="en-US" smtClean="0"/>
              <a:t>‹#›</a:t>
            </a:fld>
            <a:endParaRPr lang="en-US"/>
          </a:p>
        </p:txBody>
      </p:sp>
    </p:spTree>
    <p:extLst>
      <p:ext uri="{BB962C8B-B14F-4D97-AF65-F5344CB8AC3E}">
        <p14:creationId xmlns:p14="http://schemas.microsoft.com/office/powerpoint/2010/main" val="172446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32140B-CA11-4245-8385-8860EC5F156E}"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13820-969A-4BF6-AE20-FA381748F477}" type="slidenum">
              <a:rPr lang="en-US" smtClean="0"/>
              <a:t>‹#›</a:t>
            </a:fld>
            <a:endParaRPr lang="en-US"/>
          </a:p>
        </p:txBody>
      </p:sp>
    </p:spTree>
    <p:extLst>
      <p:ext uri="{BB962C8B-B14F-4D97-AF65-F5344CB8AC3E}">
        <p14:creationId xmlns:p14="http://schemas.microsoft.com/office/powerpoint/2010/main" val="28421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Background</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32140B-CA11-4245-8385-8860EC5F156E}" type="datetimeFigureOut">
              <a:rPr lang="en-US" smtClean="0"/>
              <a:t>9/7/2023</a:t>
            </a:fld>
            <a:endParaRPr lang="en-US"/>
          </a:p>
        </p:txBody>
      </p:sp>
      <p:sp>
        <p:nvSpPr>
          <p:cNvPr id="6" name="Slide Number Placeholder 5"/>
          <p:cNvSpPr>
            <a:spLocks noGrp="1"/>
          </p:cNvSpPr>
          <p:nvPr>
            <p:ph type="sldNum" sz="quarter" idx="12"/>
          </p:nvPr>
        </p:nvSpPr>
        <p:spPr>
          <a:xfrm>
            <a:off x="7086600" y="6484939"/>
            <a:ext cx="2057400" cy="365125"/>
          </a:xfrm>
        </p:spPr>
        <p:txBody>
          <a:bodyPr/>
          <a:lstStyle>
            <a:lvl1pPr>
              <a:defRPr/>
            </a:lvl1pPr>
          </a:lstStyle>
          <a:p>
            <a:r>
              <a:rPr lang="en-US" dirty="0"/>
              <a:t>1</a:t>
            </a:r>
          </a:p>
        </p:txBody>
      </p:sp>
    </p:spTree>
    <p:extLst>
      <p:ext uri="{BB962C8B-B14F-4D97-AF65-F5344CB8AC3E}">
        <p14:creationId xmlns:p14="http://schemas.microsoft.com/office/powerpoint/2010/main" val="332270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32140B-CA11-4245-8385-8860EC5F156E}"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13820-969A-4BF6-AE20-FA381748F477}" type="slidenum">
              <a:rPr lang="en-US" smtClean="0"/>
              <a:t>‹#›</a:t>
            </a:fld>
            <a:endParaRPr lang="en-US"/>
          </a:p>
        </p:txBody>
      </p:sp>
    </p:spTree>
    <p:extLst>
      <p:ext uri="{BB962C8B-B14F-4D97-AF65-F5344CB8AC3E}">
        <p14:creationId xmlns:p14="http://schemas.microsoft.com/office/powerpoint/2010/main" val="248961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32140B-CA11-4245-8385-8860EC5F156E}"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13820-969A-4BF6-AE20-FA381748F477}" type="slidenum">
              <a:rPr lang="en-US" smtClean="0"/>
              <a:t>‹#›</a:t>
            </a:fld>
            <a:endParaRPr lang="en-US"/>
          </a:p>
        </p:txBody>
      </p:sp>
    </p:spTree>
    <p:extLst>
      <p:ext uri="{BB962C8B-B14F-4D97-AF65-F5344CB8AC3E}">
        <p14:creationId xmlns:p14="http://schemas.microsoft.com/office/powerpoint/2010/main" val="284466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32140B-CA11-4245-8385-8860EC5F156E}" type="datetimeFigureOut">
              <a:rPr lang="en-US" smtClean="0"/>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D13820-969A-4BF6-AE20-FA381748F477}" type="slidenum">
              <a:rPr lang="en-US" smtClean="0"/>
              <a:t>‹#›</a:t>
            </a:fld>
            <a:endParaRPr lang="en-US"/>
          </a:p>
        </p:txBody>
      </p:sp>
    </p:spTree>
    <p:extLst>
      <p:ext uri="{BB962C8B-B14F-4D97-AF65-F5344CB8AC3E}">
        <p14:creationId xmlns:p14="http://schemas.microsoft.com/office/powerpoint/2010/main" val="241946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32140B-CA11-4245-8385-8860EC5F156E}" type="datetimeFigureOut">
              <a:rPr lang="en-US" smtClean="0"/>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D13820-969A-4BF6-AE20-FA381748F477}" type="slidenum">
              <a:rPr lang="en-US" smtClean="0"/>
              <a:t>‹#›</a:t>
            </a:fld>
            <a:endParaRPr lang="en-US"/>
          </a:p>
        </p:txBody>
      </p:sp>
    </p:spTree>
    <p:extLst>
      <p:ext uri="{BB962C8B-B14F-4D97-AF65-F5344CB8AC3E}">
        <p14:creationId xmlns:p14="http://schemas.microsoft.com/office/powerpoint/2010/main" val="314438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2140B-CA11-4245-8385-8860EC5F156E}" type="datetimeFigureOut">
              <a:rPr lang="en-US" smtClean="0"/>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D13820-969A-4BF6-AE20-FA381748F477}" type="slidenum">
              <a:rPr lang="en-US" smtClean="0"/>
              <a:t>‹#›</a:t>
            </a:fld>
            <a:endParaRPr lang="en-US"/>
          </a:p>
        </p:txBody>
      </p:sp>
    </p:spTree>
    <p:extLst>
      <p:ext uri="{BB962C8B-B14F-4D97-AF65-F5344CB8AC3E}">
        <p14:creationId xmlns:p14="http://schemas.microsoft.com/office/powerpoint/2010/main" val="729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32140B-CA11-4245-8385-8860EC5F156E}"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13820-969A-4BF6-AE20-FA381748F477}" type="slidenum">
              <a:rPr lang="en-US" smtClean="0"/>
              <a:t>‹#›</a:t>
            </a:fld>
            <a:endParaRPr lang="en-US"/>
          </a:p>
        </p:txBody>
      </p:sp>
    </p:spTree>
    <p:extLst>
      <p:ext uri="{BB962C8B-B14F-4D97-AF65-F5344CB8AC3E}">
        <p14:creationId xmlns:p14="http://schemas.microsoft.com/office/powerpoint/2010/main" val="323963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32140B-CA11-4245-8385-8860EC5F156E}"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13820-969A-4BF6-AE20-FA381748F477}" type="slidenum">
              <a:rPr lang="en-US" smtClean="0"/>
              <a:t>‹#›</a:t>
            </a:fld>
            <a:endParaRPr lang="en-US"/>
          </a:p>
        </p:txBody>
      </p:sp>
    </p:spTree>
    <p:extLst>
      <p:ext uri="{BB962C8B-B14F-4D97-AF65-F5344CB8AC3E}">
        <p14:creationId xmlns:p14="http://schemas.microsoft.com/office/powerpoint/2010/main" val="4788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2140B-CA11-4245-8385-8860EC5F156E}" type="datetimeFigureOut">
              <a:rPr lang="en-US" smtClean="0"/>
              <a:t>9/7/2023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13820-969A-4BF6-AE20-FA381748F477}" type="slidenum">
              <a:rPr lang="en-US" smtClean="0"/>
              <a:t>‹#›</a:t>
            </a:fld>
            <a:endParaRPr lang="en-US"/>
          </a:p>
        </p:txBody>
      </p:sp>
    </p:spTree>
    <p:extLst>
      <p:ext uri="{BB962C8B-B14F-4D97-AF65-F5344CB8AC3E}">
        <p14:creationId xmlns:p14="http://schemas.microsoft.com/office/powerpoint/2010/main" val="1337103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huggingface.co/CarperAI/openai_summarize_tldr_sf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96EF-2147-68D0-EA15-45368926D5FF}"/>
              </a:ext>
            </a:extLst>
          </p:cNvPr>
          <p:cNvSpPr>
            <a:spLocks noGrp="1"/>
          </p:cNvSpPr>
          <p:nvPr>
            <p:ph type="title"/>
          </p:nvPr>
        </p:nvSpPr>
        <p:spPr>
          <a:xfrm>
            <a:off x="628650" y="1802041"/>
            <a:ext cx="7886700" cy="1325563"/>
          </a:xfrm>
        </p:spPr>
        <p:txBody>
          <a:bodyPr>
            <a:noAutofit/>
          </a:bodyPr>
          <a:lstStyle/>
          <a:p>
            <a:pPr algn="ctr"/>
            <a:r>
              <a:rPr lang="en-US" sz="4800"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Direct Preference Optimization: Your Language Model is Secretly a Reward Model</a:t>
            </a:r>
            <a:r>
              <a:rPr lang="en-US" sz="4800"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1463325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1456" y="32910"/>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SFT phase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241456" y="834671"/>
                <a:ext cx="8563929" cy="824320"/>
              </a:xfrm>
            </p:spPr>
            <p:txBody>
              <a:bodyPr>
                <a:normAutofit/>
              </a:bodyPr>
              <a:lstStyle/>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By supervising finetuning, on a high-quality dataset like instruction tuning it will result in a model called </a:t>
                </a:r>
                <a14:m>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𝜋</m:t>
                        </m:r>
                      </m:e>
                      <m:sup>
                        <m:r>
                          <a:rPr lang="en-US" sz="2400" b="0" i="1" smtClean="0">
                            <a:latin typeface="Cambria Math" panose="02040503050406030204" pitchFamily="18" charset="0"/>
                          </a:rPr>
                          <m:t>𝑆𝐹𝑇</m:t>
                        </m:r>
                      </m:sup>
                    </m:sSup>
                    <m:r>
                      <a:rPr lang="en-US" sz="2400" b="0" i="1" smtClean="0">
                        <a:latin typeface="Cambria Math" panose="02040503050406030204" pitchFamily="18" charset="0"/>
                      </a:rPr>
                      <m:t>.</m:t>
                    </m:r>
                  </m:oMath>
                </a14:m>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Content Placeholder 2">
                <a:extLst>
                  <a:ext uri="{FF2B5EF4-FFF2-40B4-BE49-F238E27FC236}">
                    <a16:creationId xmlns:a16="http://schemas.microsoft.com/office/drawing/2014/main" id="{0A705CDF-92EB-BCEF-9345-22D06F7C987C}"/>
                  </a:ext>
                </a:extLst>
              </p:cNvPr>
              <p:cNvSpPr>
                <a:spLocks noGrp="1" noRot="1" noChangeAspect="1" noMove="1" noResize="1" noEditPoints="1" noAdjustHandles="1" noChangeArrowheads="1" noChangeShapeType="1" noTextEdit="1"/>
              </p:cNvSpPr>
              <p:nvPr>
                <p:ph idx="1"/>
              </p:nvPr>
            </p:nvSpPr>
            <p:spPr>
              <a:xfrm>
                <a:off x="241456" y="834671"/>
                <a:ext cx="8563929" cy="824320"/>
              </a:xfrm>
              <a:blipFill>
                <a:blip r:embed="rId2"/>
                <a:stretch>
                  <a:fillRect l="-997" t="-10370" r="-1140" b="-740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E1C109E-90FE-4A75-4261-D26D46CF3712}"/>
              </a:ext>
            </a:extLst>
          </p:cNvPr>
          <p:cNvSpPr/>
          <p:nvPr/>
        </p:nvSpPr>
        <p:spPr>
          <a:xfrm>
            <a:off x="108324" y="623637"/>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id="{9671772F-5DF1-7F57-FD67-01BBC159C7C9}"/>
              </a:ext>
            </a:extLst>
          </p:cNvPr>
          <p:cNvSpPr txBox="1">
            <a:spLocks/>
          </p:cNvSpPr>
          <p:nvPr/>
        </p:nvSpPr>
        <p:spPr>
          <a:xfrm>
            <a:off x="381672" y="2643313"/>
            <a:ext cx="7886700" cy="4979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Reward Modeling phase (1/3)</a:t>
            </a:r>
          </a:p>
        </p:txBody>
      </p:sp>
      <p:sp>
        <p:nvSpPr>
          <p:cNvPr id="6" name="Rectangle 5">
            <a:extLst>
              <a:ext uri="{FF2B5EF4-FFF2-40B4-BE49-F238E27FC236}">
                <a16:creationId xmlns:a16="http://schemas.microsoft.com/office/drawing/2014/main" id="{1DDAC515-971F-2F9E-7E0A-620050C4092D}"/>
              </a:ext>
            </a:extLst>
          </p:cNvPr>
          <p:cNvSpPr/>
          <p:nvPr/>
        </p:nvSpPr>
        <p:spPr>
          <a:xfrm>
            <a:off x="241456" y="3141216"/>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D512120D-A312-7E95-A73A-AF941FE54FC5}"/>
                  </a:ext>
                </a:extLst>
              </p:cNvPr>
              <p:cNvSpPr txBox="1">
                <a:spLocks/>
              </p:cNvSpPr>
              <p:nvPr/>
            </p:nvSpPr>
            <p:spPr>
              <a:xfrm>
                <a:off x="108324" y="3301217"/>
                <a:ext cx="8697061" cy="2722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 SFT is prompted with a question (X) and a pair of answers </a:t>
                </a:r>
              </a:p>
              <a:p>
                <a:pPr marL="0" indent="0" algn="just">
                  <a:buNone/>
                </a:pPr>
                <a:r>
                  <a:rPr lang="en-US" sz="2400" dirty="0">
                    <a:latin typeface="Tahoma" panose="020B0604030504040204" pitchFamily="34" charset="0"/>
                    <a:ea typeface="Tahoma" panose="020B0604030504040204" pitchFamily="34" charset="0"/>
                    <a:cs typeface="Tahoma" panose="020B0604030504040204" pitchFamily="34" charset="0"/>
                  </a:rPr>
                  <a:t>(preferred, dispreferred) </a:t>
                </a:r>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14:m>
                  <m:oMath xmlns:m="http://schemas.openxmlformats.org/officeDocument/2006/math">
                    <m:sSub>
                      <m:sSubPr>
                        <m:ctrlPr>
                          <a:rPr lang="en-US" sz="2400" i="1" smtClean="0">
                            <a:latin typeface="Cambria Math" panose="02040503050406030204" pitchFamily="18" charset="0"/>
                            <a:sym typeface="Wingdings" panose="05000000000000000000" pitchFamily="2" charset="2"/>
                          </a:rPr>
                        </m:ctrlPr>
                      </m:sSubPr>
                      <m:e>
                        <m:r>
                          <a:rPr lang="en-US" sz="2400" b="0" i="1" smtClean="0">
                            <a:latin typeface="Cambria Math" panose="02040503050406030204" pitchFamily="18" charset="0"/>
                            <a:sym typeface="Wingdings" panose="05000000000000000000" pitchFamily="2" charset="2"/>
                          </a:rPr>
                          <m:t>𝑦</m:t>
                        </m:r>
                      </m:e>
                      <m:sub>
                        <m:r>
                          <a:rPr lang="en-US" sz="2400" b="0" i="1" smtClean="0">
                            <a:latin typeface="Cambria Math" panose="02040503050406030204" pitchFamily="18" charset="0"/>
                            <a:sym typeface="Wingdings" panose="05000000000000000000" pitchFamily="2" charset="2"/>
                          </a:rPr>
                          <m:t>1,</m:t>
                        </m:r>
                      </m:sub>
                    </m:sSub>
                  </m:oMath>
                </a14:m>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14:m>
                  <m:oMath xmlns:m="http://schemas.openxmlformats.org/officeDocument/2006/math">
                    <m:sSub>
                      <m:sSubPr>
                        <m:ctrlPr>
                          <a:rPr lang="en-US" sz="2400" i="1" smtClean="0">
                            <a:latin typeface="Cambria Math" panose="02040503050406030204" pitchFamily="18" charset="0"/>
                            <a:sym typeface="Wingdings" panose="05000000000000000000" pitchFamily="2" charset="2"/>
                          </a:rPr>
                        </m:ctrlPr>
                      </m:sSubPr>
                      <m:e>
                        <m:r>
                          <a:rPr lang="en-US" sz="2400" b="0" i="1" smtClean="0">
                            <a:latin typeface="Cambria Math" panose="02040503050406030204" pitchFamily="18" charset="0"/>
                            <a:sym typeface="Wingdings" panose="05000000000000000000" pitchFamily="2" charset="2"/>
                          </a:rPr>
                          <m:t>𝑦</m:t>
                        </m:r>
                      </m:e>
                      <m:sub>
                        <m:r>
                          <a:rPr lang="en-US" sz="2400" b="0" i="1" smtClean="0">
                            <a:latin typeface="Cambria Math" panose="02040503050406030204" pitchFamily="18" charset="0"/>
                            <a:sym typeface="Wingdings" panose="05000000000000000000" pitchFamily="2" charset="2"/>
                          </a:rPr>
                          <m:t>2</m:t>
                        </m:r>
                      </m:sub>
                    </m:sSub>
                    <m:r>
                      <a:rPr lang="en-US" sz="2400" b="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ea typeface="Cambria Math" panose="02040503050406030204" pitchFamily="18" charset="0"/>
                        <a:sym typeface="Wingdings" panose="05000000000000000000" pitchFamily="2" charset="2"/>
                      </a:rPr>
                      <m:t>~</m:t>
                    </m:r>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rPr>
                          <m:t>𝑆𝐹𝑇</m:t>
                        </m:r>
                      </m:sup>
                    </m:sSup>
                  </m:oMath>
                </a14:m>
                <a:r>
                  <a:rPr lang="en-US" sz="2400" dirty="0">
                    <a:latin typeface="Tahoma" panose="020B0604030504040204" pitchFamily="34" charset="0"/>
                    <a:ea typeface="Tahoma" panose="020B0604030504040204" pitchFamily="34" charset="0"/>
                    <a:cs typeface="Tahoma" panose="020B0604030504040204" pitchFamily="34" charset="0"/>
                  </a:rPr>
                  <a:t>(</a:t>
                </a:r>
                <a:r>
                  <a:rPr lang="en-US" sz="2400" dirty="0" err="1">
                    <a:latin typeface="Tahoma" panose="020B0604030504040204" pitchFamily="34" charset="0"/>
                    <a:ea typeface="Tahoma" panose="020B0604030504040204" pitchFamily="34" charset="0"/>
                    <a:cs typeface="Tahoma" panose="020B0604030504040204" pitchFamily="34" charset="0"/>
                  </a:rPr>
                  <a:t>y|x</a:t>
                </a:r>
                <a:r>
                  <a:rPr lang="en-US" sz="2400" dirty="0">
                    <a:latin typeface="Tahoma" panose="020B0604030504040204" pitchFamily="34" charset="0"/>
                    <a:ea typeface="Tahoma" panose="020B0604030504040204" pitchFamily="34" charset="0"/>
                    <a:cs typeface="Tahoma" panose="020B0604030504040204" pitchFamily="34" charset="0"/>
                  </a:rPr>
                  <a:t>)</a:t>
                </a:r>
              </a:p>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 The preferences are assumed to be generated by some latent reward model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m:t>
                        </m:r>
                      </m:sup>
                    </m:sSup>
                  </m:oMath>
                </a14:m>
                <a:r>
                  <a:rPr lang="en-US" sz="2400" dirty="0">
                    <a:latin typeface="Tahoma" panose="020B0604030504040204" pitchFamily="34" charset="0"/>
                    <a:ea typeface="Tahoma" panose="020B0604030504040204" pitchFamily="34" charset="0"/>
                    <a:cs typeface="Tahoma" panose="020B0604030504040204" pitchFamily="34" charset="0"/>
                  </a:rPr>
                  <a:t> (y, x)</a:t>
                </a:r>
              </a:p>
              <a:p>
                <a:pPr marL="0" indent="0" algn="just">
                  <a:buNone/>
                </a:pPr>
                <a:r>
                  <a:rPr lang="en-US" sz="2400" dirty="0">
                    <a:latin typeface="Tahoma" panose="020B0604030504040204" pitchFamily="34" charset="0"/>
                    <a:ea typeface="Tahoma" panose="020B0604030504040204" pitchFamily="34" charset="0"/>
                    <a:cs typeface="Tahoma" panose="020B0604030504040204" pitchFamily="34" charset="0"/>
                  </a:rPr>
                  <a:t>For the preference model, the reward follows a Bradley-Terry (BT)  model.</a:t>
                </a:r>
              </a:p>
              <a:p>
                <a:pPr marL="0" indent="0" algn="just">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7" name="Content Placeholder 2">
                <a:extLst>
                  <a:ext uri="{FF2B5EF4-FFF2-40B4-BE49-F238E27FC236}">
                    <a16:creationId xmlns:a16="http://schemas.microsoft.com/office/drawing/2014/main" id="{D512120D-A312-7E95-A73A-AF941FE54FC5}"/>
                  </a:ext>
                </a:extLst>
              </p:cNvPr>
              <p:cNvSpPr txBox="1">
                <a:spLocks noRot="1" noChangeAspect="1" noMove="1" noResize="1" noEditPoints="1" noAdjustHandles="1" noChangeArrowheads="1" noChangeShapeType="1" noTextEdit="1"/>
              </p:cNvSpPr>
              <p:nvPr/>
            </p:nvSpPr>
            <p:spPr>
              <a:xfrm>
                <a:off x="108324" y="3301217"/>
                <a:ext cx="8697061" cy="2722111"/>
              </a:xfrm>
              <a:prstGeom prst="rect">
                <a:avLst/>
              </a:prstGeom>
              <a:blipFill>
                <a:blip r:embed="rId3"/>
                <a:stretch>
                  <a:fillRect l="-1122" t="-3139" r="-1122"/>
                </a:stretch>
              </a:blipFill>
            </p:spPr>
            <p:txBody>
              <a:bodyPr/>
              <a:lstStyle/>
              <a:p>
                <a:r>
                  <a:rPr lang="en-US">
                    <a:noFill/>
                  </a:rPr>
                  <a:t> </a:t>
                </a:r>
              </a:p>
            </p:txBody>
          </p:sp>
        </mc:Fallback>
      </mc:AlternateContent>
    </p:spTree>
    <p:extLst>
      <p:ext uri="{BB962C8B-B14F-4D97-AF65-F5344CB8AC3E}">
        <p14:creationId xmlns:p14="http://schemas.microsoft.com/office/powerpoint/2010/main" val="91030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393571" y="102158"/>
            <a:ext cx="7886700" cy="497903"/>
          </a:xfrm>
        </p:spPr>
        <p:txBody>
          <a:bodyPr>
            <a:no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Reward Modeling phase (2/3)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240158" y="732918"/>
                <a:ext cx="8698359" cy="1750280"/>
              </a:xfrm>
            </p:spPr>
            <p:txBody>
              <a:bodyPr/>
              <a:lstStyle/>
              <a:p>
                <a:pPr algn="just">
                  <a:buFont typeface="Wingdings" panose="05000000000000000000" pitchFamily="2" charset="2"/>
                  <a:buChar char="q"/>
                </a:pPr>
                <a:r>
                  <a:rPr lang="en-US" sz="2000" dirty="0">
                    <a:latin typeface="Tahoma" panose="020B0604030504040204" pitchFamily="34" charset="0"/>
                    <a:ea typeface="Tahoma" panose="020B0604030504040204" pitchFamily="34" charset="0"/>
                    <a:cs typeface="Tahoma" panose="020B0604030504040204" pitchFamily="34" charset="0"/>
                  </a:rPr>
                  <a:t>The BT model stipulates that the human preference distribution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oMath>
                </a14:m>
                <a:r>
                  <a:rPr lang="en-US" sz="2000" dirty="0">
                    <a:latin typeface="Tahoma" panose="020B0604030504040204" pitchFamily="34" charset="0"/>
                    <a:ea typeface="Tahoma" panose="020B0604030504040204" pitchFamily="34" charset="0"/>
                    <a:cs typeface="Tahoma" panose="020B0604030504040204" pitchFamily="34" charset="0"/>
                  </a:rPr>
                  <a:t> can be written as:</a:t>
                </a:r>
              </a:p>
            </p:txBody>
          </p:sp>
        </mc:Choice>
        <mc:Fallback xmlns="">
          <p:sp>
            <p:nvSpPr>
              <p:cNvPr id="3" name="Content Placeholder 2">
                <a:extLst>
                  <a:ext uri="{FF2B5EF4-FFF2-40B4-BE49-F238E27FC236}">
                    <a16:creationId xmlns:a16="http://schemas.microsoft.com/office/drawing/2014/main" id="{0A705CDF-92EB-BCEF-9345-22D06F7C987C}"/>
                  </a:ext>
                </a:extLst>
              </p:cNvPr>
              <p:cNvSpPr>
                <a:spLocks noGrp="1" noRot="1" noChangeAspect="1" noMove="1" noResize="1" noEditPoints="1" noAdjustHandles="1" noChangeArrowheads="1" noChangeShapeType="1" noTextEdit="1"/>
              </p:cNvSpPr>
              <p:nvPr>
                <p:ph idx="1"/>
              </p:nvPr>
            </p:nvSpPr>
            <p:spPr>
              <a:xfrm>
                <a:off x="240158" y="732918"/>
                <a:ext cx="8698359" cy="1750280"/>
              </a:xfrm>
              <a:blipFill>
                <a:blip r:embed="rId2"/>
                <a:stretch>
                  <a:fillRect l="-631" t="-3484" r="-77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7E59BC5B-F358-F818-A793-AE70C6257612}"/>
              </a:ext>
            </a:extLst>
          </p:cNvPr>
          <p:cNvPicPr>
            <a:picLocks noChangeAspect="1"/>
          </p:cNvPicPr>
          <p:nvPr/>
        </p:nvPicPr>
        <p:blipFill>
          <a:blip r:embed="rId3"/>
          <a:stretch>
            <a:fillRect/>
          </a:stretch>
        </p:blipFill>
        <p:spPr>
          <a:xfrm>
            <a:off x="734510" y="1779577"/>
            <a:ext cx="7874405" cy="74933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8CEEBD3-72F6-428D-DF6E-AFC0BB913936}"/>
                  </a:ext>
                </a:extLst>
              </p:cNvPr>
              <p:cNvSpPr txBox="1"/>
              <p:nvPr/>
            </p:nvSpPr>
            <p:spPr>
              <a:xfrm>
                <a:off x="535085" y="2528916"/>
                <a:ext cx="7259086" cy="413511"/>
              </a:xfrm>
              <a:prstGeom prst="rect">
                <a:avLst/>
              </a:prstGeom>
              <a:noFill/>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Here, </a:t>
                </a:r>
                <a14:m>
                  <m:oMath xmlns:m="http://schemas.openxmlformats.org/officeDocument/2006/math">
                    <m:sSub>
                      <m:sSubPr>
                        <m:ctrlPr>
                          <a:rPr lang="en-US" sz="200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1,</m:t>
                        </m:r>
                      </m:sub>
                    </m:sSub>
                  </m:oMath>
                </a14:m>
                <a:r>
                  <a:rPr lang="en-US" sz="2000" dirty="0">
                    <a:latin typeface="Tahoma" panose="020B0604030504040204" pitchFamily="34" charset="0"/>
                    <a:ea typeface="Tahoma" panose="020B0604030504040204" pitchFamily="34" charset="0"/>
                    <a:cs typeface="Tahoma" panose="020B0604030504040204" pitchFamily="34" charset="0"/>
                  </a:rPr>
                  <a:t> = preferred response and </a:t>
                </a:r>
                <a14:m>
                  <m:oMath xmlns:m="http://schemas.openxmlformats.org/officeDocument/2006/math">
                    <m:sSub>
                      <m:sSubPr>
                        <m:ctrlPr>
                          <a:rPr lang="en-US" sz="200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2,</m:t>
                        </m:r>
                      </m:sub>
                    </m:sSub>
                  </m:oMath>
                </a14:m>
                <a:r>
                  <a:rPr lang="en-US" sz="2000" dirty="0">
                    <a:latin typeface="Tahoma" panose="020B0604030504040204" pitchFamily="34" charset="0"/>
                    <a:ea typeface="Tahoma" panose="020B0604030504040204" pitchFamily="34" charset="0"/>
                    <a:cs typeface="Tahoma" panose="020B0604030504040204" pitchFamily="34" charset="0"/>
                  </a:rPr>
                  <a:t> = dispreferred response</a:t>
                </a:r>
              </a:p>
            </p:txBody>
          </p:sp>
        </mc:Choice>
        <mc:Fallback xmlns="">
          <p:sp>
            <p:nvSpPr>
              <p:cNvPr id="7" name="TextBox 6">
                <a:extLst>
                  <a:ext uri="{FF2B5EF4-FFF2-40B4-BE49-F238E27FC236}">
                    <a16:creationId xmlns:a16="http://schemas.microsoft.com/office/drawing/2014/main" id="{D8CEEBD3-72F6-428D-DF6E-AFC0BB913936}"/>
                  </a:ext>
                </a:extLst>
              </p:cNvPr>
              <p:cNvSpPr txBox="1">
                <a:spLocks noRot="1" noChangeAspect="1" noMove="1" noResize="1" noEditPoints="1" noAdjustHandles="1" noChangeArrowheads="1" noChangeShapeType="1" noTextEdit="1"/>
              </p:cNvSpPr>
              <p:nvPr/>
            </p:nvSpPr>
            <p:spPr>
              <a:xfrm>
                <a:off x="535085" y="2528916"/>
                <a:ext cx="7259086" cy="413511"/>
              </a:xfrm>
              <a:prstGeom prst="rect">
                <a:avLst/>
              </a:prstGeom>
              <a:blipFill>
                <a:blip r:embed="rId4"/>
                <a:stretch>
                  <a:fillRect l="-924" t="-10294" r="-756" b="-2058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EA0117E-C17D-69A3-A8C6-E51CEB8A8186}"/>
              </a:ext>
            </a:extLst>
          </p:cNvPr>
          <p:cNvSpPr txBox="1"/>
          <p:nvPr/>
        </p:nvSpPr>
        <p:spPr>
          <a:xfrm>
            <a:off x="240157" y="3183017"/>
            <a:ext cx="8698359" cy="400110"/>
          </a:xfrm>
          <a:prstGeom prst="rect">
            <a:avLst/>
          </a:prstGeom>
          <a:noFill/>
        </p:spPr>
        <p:txBody>
          <a:bodyPr wrap="square">
            <a:spAutoFit/>
          </a:bodyPr>
          <a:lstStyle/>
          <a:p>
            <a:pPr marL="342900" indent="-342900">
              <a:buFont typeface="Wingdings" panose="05000000000000000000" pitchFamily="2" charset="2"/>
              <a:buChar char="ü"/>
            </a:pPr>
            <a:r>
              <a:rPr lang="en-US" sz="2000" dirty="0">
                <a:latin typeface="Tahoma" panose="020B0604030504040204" pitchFamily="34" charset="0"/>
                <a:ea typeface="Tahoma" panose="020B0604030504040204" pitchFamily="34" charset="0"/>
                <a:cs typeface="Tahoma" panose="020B0604030504040204" pitchFamily="34" charset="0"/>
              </a:rPr>
              <a:t>Assuming access to a static dataset of comparisons</a:t>
            </a:r>
          </a:p>
        </p:txBody>
      </p:sp>
      <p:pic>
        <p:nvPicPr>
          <p:cNvPr id="13" name="Picture 12">
            <a:extLst>
              <a:ext uri="{FF2B5EF4-FFF2-40B4-BE49-F238E27FC236}">
                <a16:creationId xmlns:a16="http://schemas.microsoft.com/office/drawing/2014/main" id="{35C3CC7C-E0B7-223D-0160-78F68663E8A5}"/>
              </a:ext>
            </a:extLst>
          </p:cNvPr>
          <p:cNvPicPr>
            <a:picLocks noChangeAspect="1"/>
          </p:cNvPicPr>
          <p:nvPr/>
        </p:nvPicPr>
        <p:blipFill>
          <a:blip r:embed="rId5"/>
          <a:stretch>
            <a:fillRect/>
          </a:stretch>
        </p:blipFill>
        <p:spPr>
          <a:xfrm>
            <a:off x="1913266" y="3519264"/>
            <a:ext cx="4540483" cy="95889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278B4AF-1CE3-E40D-DE26-1D96A257828D}"/>
                  </a:ext>
                </a:extLst>
              </p:cNvPr>
              <p:cNvSpPr txBox="1"/>
              <p:nvPr/>
            </p:nvSpPr>
            <p:spPr>
              <a:xfrm>
                <a:off x="393571" y="4958680"/>
                <a:ext cx="7259086" cy="721288"/>
              </a:xfrm>
              <a:prstGeom prst="rect">
                <a:avLst/>
              </a:prstGeom>
              <a:noFill/>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Here, </a:t>
                </a:r>
                <a14:m>
                  <m:oMath xmlns:m="http://schemas.openxmlformats.org/officeDocument/2006/math">
                    <m:sSub>
                      <m:sSubPr>
                        <m:ctrlPr>
                          <a:rPr lang="en-US" sz="200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1,</m:t>
                        </m:r>
                      </m:sub>
                    </m:sSub>
                  </m:oMath>
                </a14:m>
                <a:r>
                  <a:rPr lang="en-US" sz="2000" dirty="0">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en-US" sz="2000" i="1">
                            <a:latin typeface="Cambria Math" panose="02040503050406030204" pitchFamily="18" charset="0"/>
                            <a:sym typeface="Wingdings" panose="05000000000000000000" pitchFamily="2" charset="2"/>
                          </a:rPr>
                        </m:ctrlPr>
                      </m:sSubPr>
                      <m:e>
                        <m:r>
                          <a:rPr lang="en-US" sz="2000" i="1">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𝑤</m:t>
                        </m:r>
                      </m:sub>
                    </m:sSub>
                    <m:r>
                      <a:rPr lang="en-US" sz="2000" b="0" i="1" smtClean="0">
                        <a:latin typeface="Cambria Math" panose="02040503050406030204" pitchFamily="18" charset="0"/>
                        <a:sym typeface="Wingdings" panose="05000000000000000000" pitchFamily="2" charset="2"/>
                      </a:rPr>
                      <m:t> →</m:t>
                    </m:r>
                  </m:oMath>
                </a14:m>
                <a:r>
                  <a:rPr lang="en-US" sz="2000" dirty="0">
                    <a:latin typeface="Tahoma" panose="020B0604030504040204" pitchFamily="34" charset="0"/>
                    <a:ea typeface="Tahoma" panose="020B0604030504040204" pitchFamily="34" charset="0"/>
                    <a:cs typeface="Tahoma" panose="020B0604030504040204" pitchFamily="34" charset="0"/>
                  </a:rPr>
                  <a:t> preferred response and </a:t>
                </a:r>
                <a14:m>
                  <m:oMath xmlns:m="http://schemas.openxmlformats.org/officeDocument/2006/math">
                    <m:sSub>
                      <m:sSubPr>
                        <m:ctrlPr>
                          <a:rPr lang="en-US" sz="200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2,</m:t>
                        </m:r>
                      </m:sub>
                    </m:sSub>
                  </m:oMath>
                </a14:m>
                <a:r>
                  <a:rPr lang="en-US" sz="2000" dirty="0">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en-US" sz="2000" i="1">
                            <a:latin typeface="Cambria Math" panose="02040503050406030204" pitchFamily="18" charset="0"/>
                            <a:sym typeface="Wingdings" panose="05000000000000000000" pitchFamily="2" charset="2"/>
                          </a:rPr>
                        </m:ctrlPr>
                      </m:sSubPr>
                      <m:e>
                        <m:r>
                          <a:rPr lang="en-US" sz="2000" i="1">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𝑙</m:t>
                        </m:r>
                        <m:r>
                          <a:rPr lang="en-US" sz="2000" i="1">
                            <a:latin typeface="Cambria Math" panose="02040503050406030204" pitchFamily="18" charset="0"/>
                            <a:sym typeface="Wingdings" panose="05000000000000000000" pitchFamily="2" charset="2"/>
                          </a:rPr>
                          <m:t>,</m:t>
                        </m:r>
                      </m:sub>
                    </m:sSub>
                    <m:r>
                      <a:rPr lang="en-US" sz="2000" b="0" i="1" smtClean="0">
                        <a:latin typeface="Cambria Math" panose="02040503050406030204" pitchFamily="18" charset="0"/>
                        <a:sym typeface="Wingdings" panose="05000000000000000000" pitchFamily="2" charset="2"/>
                      </a:rPr>
                      <m:t>→ </m:t>
                    </m:r>
                  </m:oMath>
                </a14:m>
                <a:r>
                  <a:rPr lang="en-US" sz="2000" dirty="0">
                    <a:latin typeface="Tahoma" panose="020B0604030504040204" pitchFamily="34" charset="0"/>
                    <a:ea typeface="Tahoma" panose="020B0604030504040204" pitchFamily="34" charset="0"/>
                    <a:cs typeface="Tahoma" panose="020B0604030504040204" pitchFamily="34" charset="0"/>
                  </a:rPr>
                  <a:t>dispreferred response</a:t>
                </a:r>
              </a:p>
            </p:txBody>
          </p:sp>
        </mc:Choice>
        <mc:Fallback xmlns="">
          <p:sp>
            <p:nvSpPr>
              <p:cNvPr id="14" name="TextBox 13">
                <a:extLst>
                  <a:ext uri="{FF2B5EF4-FFF2-40B4-BE49-F238E27FC236}">
                    <a16:creationId xmlns:a16="http://schemas.microsoft.com/office/drawing/2014/main" id="{2278B4AF-1CE3-E40D-DE26-1D96A257828D}"/>
                  </a:ext>
                </a:extLst>
              </p:cNvPr>
              <p:cNvSpPr txBox="1">
                <a:spLocks noRot="1" noChangeAspect="1" noMove="1" noResize="1" noEditPoints="1" noAdjustHandles="1" noChangeArrowheads="1" noChangeShapeType="1" noTextEdit="1"/>
              </p:cNvSpPr>
              <p:nvPr/>
            </p:nvSpPr>
            <p:spPr>
              <a:xfrm>
                <a:off x="393571" y="4958680"/>
                <a:ext cx="7259086" cy="721288"/>
              </a:xfrm>
              <a:prstGeom prst="rect">
                <a:avLst/>
              </a:prstGeom>
              <a:blipFill>
                <a:blip r:embed="rId6"/>
                <a:stretch>
                  <a:fillRect l="-924" t="-5042" b="-134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22E0B3D-6642-1324-BA7D-8CFCEBA77355}"/>
                  </a:ext>
                </a:extLst>
              </p:cNvPr>
              <p:cNvSpPr txBox="1"/>
              <p:nvPr/>
            </p:nvSpPr>
            <p:spPr>
              <a:xfrm>
                <a:off x="535085" y="4482169"/>
                <a:ext cx="7259086" cy="412934"/>
              </a:xfrm>
              <a:prstGeom prst="rect">
                <a:avLst/>
              </a:prstGeom>
              <a:noFill/>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Here,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up>
                    </m:sSup>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0" i="1" smtClean="0">
                        <a:latin typeface="Cambria Math" panose="02040503050406030204" pitchFamily="18" charset="0"/>
                      </a:rPr>
                      <m:t>𝑦𝑜𝑢𝑟</m:t>
                    </m:r>
                    <m:r>
                      <a:rPr lang="en-US" sz="2000" b="0" i="1" smtClean="0">
                        <a:latin typeface="Cambria Math" panose="02040503050406030204" pitchFamily="18" charset="0"/>
                      </a:rPr>
                      <m:t> </m:t>
                    </m:r>
                    <m:r>
                      <a:rPr lang="en-US" sz="2000" b="0" i="1" smtClean="0">
                        <a:latin typeface="Cambria Math" panose="02040503050406030204" pitchFamily="18" charset="0"/>
                      </a:rPr>
                      <m:t>𝑖𝑛𝑝𝑢𝑡</m:t>
                    </m:r>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m:t>
                    </m:r>
                  </m:oMath>
                </a14:m>
                <a:endParaRPr lang="en-US" sz="20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5" name="TextBox 14">
                <a:extLst>
                  <a:ext uri="{FF2B5EF4-FFF2-40B4-BE49-F238E27FC236}">
                    <a16:creationId xmlns:a16="http://schemas.microsoft.com/office/drawing/2014/main" id="{222E0B3D-6642-1324-BA7D-8CFCEBA77355}"/>
                  </a:ext>
                </a:extLst>
              </p:cNvPr>
              <p:cNvSpPr txBox="1">
                <a:spLocks noRot="1" noChangeAspect="1" noMove="1" noResize="1" noEditPoints="1" noAdjustHandles="1" noChangeArrowheads="1" noChangeShapeType="1" noTextEdit="1"/>
              </p:cNvSpPr>
              <p:nvPr/>
            </p:nvSpPr>
            <p:spPr>
              <a:xfrm>
                <a:off x="535085" y="4482169"/>
                <a:ext cx="7259086" cy="412934"/>
              </a:xfrm>
              <a:prstGeom prst="rect">
                <a:avLst/>
              </a:prstGeom>
              <a:blipFill>
                <a:blip r:embed="rId7"/>
                <a:stretch>
                  <a:fillRect l="-924" t="-4412" b="-25000"/>
                </a:stretch>
              </a:blipFill>
            </p:spPr>
            <p:txBody>
              <a:bodyPr/>
              <a:lstStyle/>
              <a:p>
                <a:r>
                  <a:rPr lang="en-US">
                    <a:noFill/>
                  </a:rPr>
                  <a:t> </a:t>
                </a:r>
              </a:p>
            </p:txBody>
          </p:sp>
        </mc:Fallback>
      </mc:AlternateContent>
    </p:spTree>
    <p:extLst>
      <p:ext uri="{BB962C8B-B14F-4D97-AF65-F5344CB8AC3E}">
        <p14:creationId xmlns:p14="http://schemas.microsoft.com/office/powerpoint/2010/main" val="45089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43921"/>
            <a:ext cx="7886700" cy="497903"/>
          </a:xfrm>
        </p:spPr>
        <p:txBody>
          <a:bodyPr>
            <a:noAutofit/>
          </a:bodyPr>
          <a:lstStyle/>
          <a:p>
            <a:pPr algn="ctr"/>
            <a:r>
              <a:rPr lang="en-US" sz="4000" b="1" dirty="0">
                <a:latin typeface="Tahoma" panose="020B0604030504040204" pitchFamily="34" charset="0"/>
                <a:ea typeface="Tahoma" panose="020B0604030504040204" pitchFamily="34" charset="0"/>
                <a:cs typeface="Tahoma" panose="020B0604030504040204" pitchFamily="34" charset="0"/>
              </a:rPr>
              <a:t>Reward Modeling phase (3/3)</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BDBDC4A-77B1-8EF2-212C-B72A62100C2A}"/>
                  </a:ext>
                </a:extLst>
              </p:cNvPr>
              <p:cNvSpPr txBox="1"/>
              <p:nvPr/>
            </p:nvSpPr>
            <p:spPr>
              <a:xfrm>
                <a:off x="240158" y="792248"/>
                <a:ext cx="8830192" cy="721288"/>
              </a:xfrm>
              <a:prstGeom prst="rect">
                <a:avLst/>
              </a:prstGeom>
              <a:noFill/>
            </p:spPr>
            <p:txBody>
              <a:bodyPr wrap="square">
                <a:spAutoFit/>
              </a:bodyPr>
              <a:lstStyle/>
              <a:p>
                <a:pPr marL="285750" indent="-285750" algn="just">
                  <a:buFont typeface="Wingdings" panose="05000000000000000000" pitchFamily="2" charset="2"/>
                  <a:buChar char="q"/>
                </a:pPr>
                <a:r>
                  <a:rPr lang="en-US" sz="2000" dirty="0">
                    <a:latin typeface="Tahoma" panose="020B0604030504040204" pitchFamily="34" charset="0"/>
                    <a:ea typeface="Tahoma" panose="020B0604030504040204" pitchFamily="34" charset="0"/>
                    <a:cs typeface="Tahoma" panose="020B0604030504040204" pitchFamily="34" charset="0"/>
                  </a:rPr>
                  <a:t>A reward model </a:t>
                </a:r>
                <a14:m>
                  <m:oMath xmlns:m="http://schemas.openxmlformats.org/officeDocument/2006/math">
                    <m:sSub>
                      <m:sSubPr>
                        <m:ctrlPr>
                          <a:rPr lang="en-US" sz="200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𝑟</m:t>
                        </m:r>
                      </m:e>
                      <m:sub>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m:t>
                        </m:r>
                      </m:sub>
                    </m:sSub>
                  </m:oMath>
                </a14:m>
                <a:r>
                  <a:rPr lang="en-US" sz="2000" dirty="0">
                    <a:latin typeface="Tahoma" panose="020B0604030504040204" pitchFamily="34" charset="0"/>
                    <a:ea typeface="Tahoma" panose="020B0604030504040204" pitchFamily="34" charset="0"/>
                    <a:cs typeface="Tahoma" panose="020B0604030504040204" pitchFamily="34" charset="0"/>
                  </a:rPr>
                  <a:t> (x, y) can be parametrized  under </a:t>
                </a:r>
                <a14:m>
                  <m:oMath xmlns:m="http://schemas.openxmlformats.org/officeDocument/2006/math">
                    <m:r>
                      <a:rPr lang="en-US" sz="2000" i="1">
                        <a:latin typeface="Cambria Math" panose="02040503050406030204" pitchFamily="18" charset="0"/>
                        <a:ea typeface="Cambria Math" panose="02040503050406030204" pitchFamily="18" charset="0"/>
                        <a:sym typeface="Wingdings" panose="05000000000000000000" pitchFamily="2" charset="2"/>
                      </a:rPr>
                      <m:t>∅</m:t>
                    </m:r>
                  </m:oMath>
                </a14:m>
                <a:r>
                  <a:rPr lang="en-US" sz="2000" dirty="0">
                    <a:latin typeface="Tahoma" panose="020B0604030504040204" pitchFamily="34" charset="0"/>
                    <a:ea typeface="Tahoma" panose="020B0604030504040204" pitchFamily="34" charset="0"/>
                    <a:cs typeface="Tahoma" panose="020B0604030504040204" pitchFamily="34" charset="0"/>
                  </a:rPr>
                  <a:t>  and estimate the parameters via maximum likelihood</a:t>
                </a:r>
              </a:p>
            </p:txBody>
          </p:sp>
        </mc:Choice>
        <mc:Fallback xmlns="">
          <p:sp>
            <p:nvSpPr>
              <p:cNvPr id="16" name="TextBox 15">
                <a:extLst>
                  <a:ext uri="{FF2B5EF4-FFF2-40B4-BE49-F238E27FC236}">
                    <a16:creationId xmlns:a16="http://schemas.microsoft.com/office/drawing/2014/main" id="{4BDBDC4A-77B1-8EF2-212C-B72A62100C2A}"/>
                  </a:ext>
                </a:extLst>
              </p:cNvPr>
              <p:cNvSpPr txBox="1">
                <a:spLocks noRot="1" noChangeAspect="1" noMove="1" noResize="1" noEditPoints="1" noAdjustHandles="1" noChangeArrowheads="1" noChangeShapeType="1" noTextEdit="1"/>
              </p:cNvSpPr>
              <p:nvPr/>
            </p:nvSpPr>
            <p:spPr>
              <a:xfrm>
                <a:off x="240158" y="792248"/>
                <a:ext cx="8830192" cy="721288"/>
              </a:xfrm>
              <a:prstGeom prst="rect">
                <a:avLst/>
              </a:prstGeom>
              <a:blipFill>
                <a:blip r:embed="rId2"/>
                <a:stretch>
                  <a:fillRect l="-621" t="-5932" r="-690" b="-15254"/>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2F3FE424-36FB-F860-EF77-EC0956FAA08D}"/>
              </a:ext>
            </a:extLst>
          </p:cNvPr>
          <p:cNvSpPr txBox="1"/>
          <p:nvPr/>
        </p:nvSpPr>
        <p:spPr>
          <a:xfrm>
            <a:off x="240158" y="1664661"/>
            <a:ext cx="9183756" cy="1323439"/>
          </a:xfrm>
          <a:prstGeom prst="rect">
            <a:avLst/>
          </a:prstGeom>
          <a:noFill/>
        </p:spPr>
        <p:txBody>
          <a:bodyPr wrap="square">
            <a:spAutoFit/>
          </a:bodyPr>
          <a:lstStyle/>
          <a:p>
            <a:pPr marL="285750" indent="-285750">
              <a:buFont typeface="Wingdings" panose="05000000000000000000" pitchFamily="2" charset="2"/>
              <a:buChar char="q"/>
            </a:pPr>
            <a:r>
              <a:rPr lang="en-US" sz="2000" dirty="0">
                <a:latin typeface="Tahoma" panose="020B0604030504040204" pitchFamily="34" charset="0"/>
                <a:ea typeface="Tahoma" panose="020B0604030504040204" pitchFamily="34" charset="0"/>
                <a:cs typeface="Tahoma" panose="020B0604030504040204" pitchFamily="34" charset="0"/>
              </a:rPr>
              <a:t>Considering the problem as a binary classification  the negative log-likelihood loss can be formulated as :</a:t>
            </a: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21" name="Picture 20">
            <a:extLst>
              <a:ext uri="{FF2B5EF4-FFF2-40B4-BE49-F238E27FC236}">
                <a16:creationId xmlns:a16="http://schemas.microsoft.com/office/drawing/2014/main" id="{EF1C9B46-458D-A4A4-8D82-1F698A1C60B8}"/>
              </a:ext>
            </a:extLst>
          </p:cNvPr>
          <p:cNvPicPr>
            <a:picLocks noChangeAspect="1"/>
          </p:cNvPicPr>
          <p:nvPr/>
        </p:nvPicPr>
        <p:blipFill>
          <a:blip r:embed="rId3"/>
          <a:stretch>
            <a:fillRect/>
          </a:stretch>
        </p:blipFill>
        <p:spPr>
          <a:xfrm>
            <a:off x="449113" y="2600151"/>
            <a:ext cx="8293526" cy="533427"/>
          </a:xfrm>
          <a:prstGeom prst="rect">
            <a:avLst/>
          </a:prstGeom>
        </p:spPr>
      </p:pic>
      <p:sp>
        <p:nvSpPr>
          <p:cNvPr id="23" name="TextBox 22">
            <a:extLst>
              <a:ext uri="{FF2B5EF4-FFF2-40B4-BE49-F238E27FC236}">
                <a16:creationId xmlns:a16="http://schemas.microsoft.com/office/drawing/2014/main" id="{0C56C0E0-5E3C-FB88-A21D-5829038A03BA}"/>
              </a:ext>
            </a:extLst>
          </p:cNvPr>
          <p:cNvSpPr txBox="1"/>
          <p:nvPr/>
        </p:nvSpPr>
        <p:spPr>
          <a:xfrm>
            <a:off x="508491" y="3208726"/>
            <a:ext cx="4750904" cy="707886"/>
          </a:xfrm>
          <a:prstGeom prst="rect">
            <a:avLst/>
          </a:prstGeom>
          <a:noFill/>
        </p:spPr>
        <p:txBody>
          <a:bodyPr wrap="square">
            <a:spAutoFit/>
          </a:bodyPr>
          <a:lstStyle/>
          <a:p>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where </a:t>
            </a:r>
            <a:r>
              <a:rPr lang="en-US" sz="20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σ </a:t>
            </a: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is the logistic function.</a:t>
            </a:r>
            <a:r>
              <a:rPr lang="en-US" sz="2000" dirty="0">
                <a:latin typeface="Tahoma" panose="020B0604030504040204" pitchFamily="34" charset="0"/>
                <a:ea typeface="Tahoma" panose="020B0604030504040204" pitchFamily="34" charset="0"/>
                <a:cs typeface="Tahoma" panose="020B0604030504040204" pitchFamily="34" charset="0"/>
              </a:rPr>
              <a:t> </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oup 4">
            <a:extLst>
              <a:ext uri="{FF2B5EF4-FFF2-40B4-BE49-F238E27FC236}">
                <a16:creationId xmlns:a16="http://schemas.microsoft.com/office/drawing/2014/main" id="{CDF7B561-7A19-63AB-8052-75F381087FC0}"/>
              </a:ext>
            </a:extLst>
          </p:cNvPr>
          <p:cNvGrpSpPr/>
          <p:nvPr/>
        </p:nvGrpSpPr>
        <p:grpSpPr>
          <a:xfrm>
            <a:off x="2203558" y="2244530"/>
            <a:ext cx="3177761" cy="840998"/>
            <a:chOff x="2203558" y="2244530"/>
            <a:chExt cx="3177761" cy="840998"/>
          </a:xfrm>
        </p:grpSpPr>
        <p:sp>
          <p:nvSpPr>
            <p:cNvPr id="24" name="Oval 23">
              <a:extLst>
                <a:ext uri="{FF2B5EF4-FFF2-40B4-BE49-F238E27FC236}">
                  <a16:creationId xmlns:a16="http://schemas.microsoft.com/office/drawing/2014/main" id="{2649506C-D65B-C304-FFEF-B58042866693}"/>
                </a:ext>
              </a:extLst>
            </p:cNvPr>
            <p:cNvSpPr/>
            <p:nvPr/>
          </p:nvSpPr>
          <p:spPr>
            <a:xfrm>
              <a:off x="2203558" y="2669824"/>
              <a:ext cx="544286" cy="41570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ahoma" panose="020B0604030504040204" pitchFamily="34" charset="0"/>
                <a:ea typeface="Tahoma" panose="020B0604030504040204" pitchFamily="34" charset="0"/>
                <a:cs typeface="Tahoma" panose="020B0604030504040204" pitchFamily="34" charset="0"/>
              </a:endParaRPr>
            </a:p>
          </p:txBody>
        </p:sp>
        <p:cxnSp>
          <p:nvCxnSpPr>
            <p:cNvPr id="26" name="Straight Arrow Connector 25">
              <a:extLst>
                <a:ext uri="{FF2B5EF4-FFF2-40B4-BE49-F238E27FC236}">
                  <a16:creationId xmlns:a16="http://schemas.microsoft.com/office/drawing/2014/main" id="{9986933E-CEA8-8F1C-CA36-2CC4DC584A3D}"/>
                </a:ext>
              </a:extLst>
            </p:cNvPr>
            <p:cNvCxnSpPr>
              <a:cxnSpLocks/>
            </p:cNvCxnSpPr>
            <p:nvPr/>
          </p:nvCxnSpPr>
          <p:spPr>
            <a:xfrm flipV="1">
              <a:off x="2684184" y="2579935"/>
              <a:ext cx="253109" cy="2093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159A15-F054-7C61-BC13-E6216204CB65}"/>
                </a:ext>
              </a:extLst>
            </p:cNvPr>
            <p:cNvSpPr txBox="1"/>
            <p:nvPr/>
          </p:nvSpPr>
          <p:spPr>
            <a:xfrm>
              <a:off x="2747844" y="2244530"/>
              <a:ext cx="2633475" cy="400110"/>
            </a:xfrm>
            <a:prstGeom prst="rect">
              <a:avLst/>
            </a:prstGeom>
            <a:noFill/>
            <a:ln w="28575">
              <a:solidFill>
                <a:srgbClr val="FF0000"/>
              </a:solidFill>
            </a:ln>
          </p:spPr>
          <p:txBody>
            <a:bodyPr wrap="square">
              <a:spAutoFit/>
            </a:bodyPr>
            <a:lstStyle/>
            <a:p>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Minus expectation</a:t>
              </a:r>
              <a:endParaRPr lang="en-US" sz="2000" dirty="0">
                <a:latin typeface="Tahoma" panose="020B0604030504040204" pitchFamily="34" charset="0"/>
                <a:ea typeface="Tahoma" panose="020B0604030504040204" pitchFamily="34" charset="0"/>
                <a:cs typeface="Tahoma" panose="020B0604030504040204" pitchFamily="34" charset="0"/>
              </a:endParaRPr>
            </a:p>
          </p:txBody>
        </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F26E3CF-FCA5-1DCA-333F-84B41940DB3D}"/>
                  </a:ext>
                </a:extLst>
              </p:cNvPr>
              <p:cNvSpPr txBox="1"/>
              <p:nvPr/>
            </p:nvSpPr>
            <p:spPr>
              <a:xfrm>
                <a:off x="112318" y="3730012"/>
                <a:ext cx="8917791" cy="721288"/>
              </a:xfrm>
              <a:prstGeom prst="rect">
                <a:avLst/>
              </a:prstGeom>
              <a:noFill/>
            </p:spPr>
            <p:txBody>
              <a:bodyPr wrap="square">
                <a:spAutoFit/>
              </a:bodyPr>
              <a:lstStyle/>
              <a:p>
                <a:pPr marL="285750" indent="-285750">
                  <a:buFont typeface="Wingdings" panose="05000000000000000000" pitchFamily="2" charset="2"/>
                  <a:buChar char="q"/>
                </a:pPr>
                <a:r>
                  <a:rPr lang="en-US" sz="2000" dirty="0">
                    <a:latin typeface="Tahoma" panose="020B0604030504040204" pitchFamily="34" charset="0"/>
                    <a:ea typeface="Tahoma" panose="020B0604030504040204" pitchFamily="34" charset="0"/>
                    <a:cs typeface="Tahoma" panose="020B0604030504040204" pitchFamily="34" charset="0"/>
                  </a:rPr>
                  <a:t>In LMs, the network </a:t>
                </a:r>
                <a14:m>
                  <m:oMath xmlns:m="http://schemas.openxmlformats.org/officeDocument/2006/math">
                    <m:sSub>
                      <m:sSubPr>
                        <m:ctrlPr>
                          <a:rPr lang="en-US" sz="200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𝑟</m:t>
                        </m:r>
                      </m:e>
                      <m:sub>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m:t>
                        </m:r>
                      </m:sub>
                    </m:sSub>
                  </m:oMath>
                </a14:m>
                <a:r>
                  <a:rPr lang="en-US" sz="2000" dirty="0">
                    <a:latin typeface="Tahoma" panose="020B0604030504040204" pitchFamily="34" charset="0"/>
                    <a:ea typeface="Tahoma" panose="020B0604030504040204" pitchFamily="34" charset="0"/>
                    <a:cs typeface="Tahoma" panose="020B0604030504040204" pitchFamily="34" charset="0"/>
                  </a:rPr>
                  <a:t> (x, y)  is often initialized from the SFT model </a:t>
                </a:r>
                <a14:m>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𝜋</m:t>
                        </m:r>
                      </m:e>
                      <m:sup>
                        <m:r>
                          <a:rPr lang="en-US" sz="2000" i="1">
                            <a:latin typeface="Cambria Math" panose="02040503050406030204" pitchFamily="18" charset="0"/>
                          </a:rPr>
                          <m:t>𝑆𝐹𝑇</m:t>
                        </m:r>
                      </m:sup>
                    </m:sSup>
                  </m:oMath>
                </a14:m>
                <a:r>
                  <a:rPr lang="en-US" sz="2000" dirty="0">
                    <a:latin typeface="Tahoma" panose="020B0604030504040204" pitchFamily="34" charset="0"/>
                    <a:ea typeface="Tahoma" panose="020B0604030504040204" pitchFamily="34" charset="0"/>
                    <a:cs typeface="Tahoma" panose="020B0604030504040204" pitchFamily="34" charset="0"/>
                  </a:rPr>
                  <a:t>(</a:t>
                </a:r>
                <a:r>
                  <a:rPr lang="en-US" sz="2000" dirty="0" err="1">
                    <a:latin typeface="Tahoma" panose="020B0604030504040204" pitchFamily="34" charset="0"/>
                    <a:ea typeface="Tahoma" panose="020B0604030504040204" pitchFamily="34" charset="0"/>
                    <a:cs typeface="Tahoma" panose="020B0604030504040204" pitchFamily="34" charset="0"/>
                  </a:rPr>
                  <a:t>y|x</a:t>
                </a:r>
                <a:r>
                  <a:rPr lang="en-US" sz="2000" dirty="0">
                    <a:latin typeface="Tahoma" panose="020B0604030504040204" pitchFamily="34" charset="0"/>
                    <a:ea typeface="Tahoma" panose="020B0604030504040204" pitchFamily="34" charset="0"/>
                    <a:cs typeface="Tahoma" panose="020B0604030504040204" pitchFamily="34" charset="0"/>
                  </a:rPr>
                  <a:t>) with a final layer added to provide the reward value.</a:t>
                </a:r>
              </a:p>
            </p:txBody>
          </p:sp>
        </mc:Choice>
        <mc:Fallback xmlns="">
          <p:sp>
            <p:nvSpPr>
              <p:cNvPr id="30" name="TextBox 29">
                <a:extLst>
                  <a:ext uri="{FF2B5EF4-FFF2-40B4-BE49-F238E27FC236}">
                    <a16:creationId xmlns:a16="http://schemas.microsoft.com/office/drawing/2014/main" id="{4F26E3CF-FCA5-1DCA-333F-84B41940DB3D}"/>
                  </a:ext>
                </a:extLst>
              </p:cNvPr>
              <p:cNvSpPr txBox="1">
                <a:spLocks noRot="1" noChangeAspect="1" noMove="1" noResize="1" noEditPoints="1" noAdjustHandles="1" noChangeArrowheads="1" noChangeShapeType="1" noTextEdit="1"/>
              </p:cNvSpPr>
              <p:nvPr/>
            </p:nvSpPr>
            <p:spPr>
              <a:xfrm>
                <a:off x="112318" y="3730012"/>
                <a:ext cx="8917791" cy="721288"/>
              </a:xfrm>
              <a:prstGeom prst="rect">
                <a:avLst/>
              </a:prstGeom>
              <a:blipFill>
                <a:blip r:embed="rId4"/>
                <a:stretch>
                  <a:fillRect l="-615" t="-5932" b="-144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F1DC03BB-C522-0EA5-E747-B05B14C588DC}"/>
              </a:ext>
            </a:extLst>
          </p:cNvPr>
          <p:cNvSpPr txBox="1"/>
          <p:nvPr/>
        </p:nvSpPr>
        <p:spPr>
          <a:xfrm>
            <a:off x="106999" y="4521360"/>
            <a:ext cx="8612458" cy="1323439"/>
          </a:xfrm>
          <a:prstGeom prst="rect">
            <a:avLst/>
          </a:prstGeom>
          <a:noFill/>
        </p:spPr>
        <p:txBody>
          <a:bodyPr wrap="square">
            <a:spAutoFit/>
          </a:bodyPr>
          <a:lstStyle/>
          <a:p>
            <a:pPr marL="285750" indent="-285750" algn="just">
              <a:buFont typeface="Wingdings" panose="05000000000000000000" pitchFamily="2" charset="2"/>
              <a:buChar char="q"/>
            </a:pP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To ensure a reward function with lower variance, prior works normalize the rewards, such that</a:t>
            </a:r>
          </a:p>
          <a:p>
            <a:pPr marL="285750" indent="-285750" algn="just">
              <a:buFont typeface="Wingdings" panose="05000000000000000000" pitchFamily="2" charset="2"/>
              <a:buChar char="q"/>
            </a:pP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34" name="Picture 33">
            <a:extLst>
              <a:ext uri="{FF2B5EF4-FFF2-40B4-BE49-F238E27FC236}">
                <a16:creationId xmlns:a16="http://schemas.microsoft.com/office/drawing/2014/main" id="{857A13E3-BD24-0BAF-91C0-E57FE07E749A}"/>
              </a:ext>
            </a:extLst>
          </p:cNvPr>
          <p:cNvPicPr>
            <a:picLocks noChangeAspect="1"/>
          </p:cNvPicPr>
          <p:nvPr/>
        </p:nvPicPr>
        <p:blipFill>
          <a:blip r:embed="rId5"/>
          <a:stretch>
            <a:fillRect/>
          </a:stretch>
        </p:blipFill>
        <p:spPr>
          <a:xfrm>
            <a:off x="1665452" y="5303206"/>
            <a:ext cx="5432907" cy="522460"/>
          </a:xfrm>
          <a:prstGeom prst="rect">
            <a:avLst/>
          </a:prstGeom>
        </p:spPr>
      </p:pic>
    </p:spTree>
    <p:extLst>
      <p:ext uri="{BB962C8B-B14F-4D97-AF65-F5344CB8AC3E}">
        <p14:creationId xmlns:p14="http://schemas.microsoft.com/office/powerpoint/2010/main" val="150136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52082"/>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RL Fine tuning phase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240157" y="1090130"/>
                <a:ext cx="8698359" cy="4351338"/>
              </a:xfrm>
            </p:spPr>
            <p:txBody>
              <a:bodyPr>
                <a:normAutofit/>
              </a:bodyPr>
              <a:lstStyle/>
              <a:p>
                <a:pPr>
                  <a:buFont typeface="Wingdings" panose="05000000000000000000" pitchFamily="2" charset="2"/>
                  <a:buChar char="q"/>
                </a:pPr>
                <a:r>
                  <a:rPr lang="en-US" sz="2000" dirty="0">
                    <a:latin typeface="Tahoma" panose="020B0604030504040204" pitchFamily="34" charset="0"/>
                    <a:ea typeface="Tahoma" panose="020B0604030504040204" pitchFamily="34" charset="0"/>
                    <a:cs typeface="Tahoma" panose="020B0604030504040204" pitchFamily="34" charset="0"/>
                  </a:rPr>
                  <a:t>The reward function is used to optimize the model as follows</a:t>
                </a: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Where </a:t>
                </a:r>
                <a:r>
                  <a:rPr lang="el-GR" sz="2000" dirty="0">
                    <a:latin typeface="Tahoma" panose="020B0604030504040204" pitchFamily="34" charset="0"/>
                    <a:ea typeface="Tahoma" panose="020B0604030504040204" pitchFamily="34" charset="0"/>
                    <a:cs typeface="Tahoma" panose="020B0604030504040204" pitchFamily="34" charset="0"/>
                  </a:rPr>
                  <a:t>β </a:t>
                </a:r>
                <a:r>
                  <a:rPr lang="en-US" sz="2000" dirty="0">
                    <a:latin typeface="Tahoma" panose="020B0604030504040204" pitchFamily="34" charset="0"/>
                    <a:ea typeface="Tahoma" panose="020B0604030504040204" pitchFamily="34" charset="0"/>
                    <a:cs typeface="Tahoma" panose="020B0604030504040204" pitchFamily="34" charset="0"/>
                  </a:rPr>
                  <a:t>is a hyperparameter for controlling and </a:t>
                </a:r>
                <a14:m>
                  <m:oMath xmlns:m="http://schemas.openxmlformats.org/officeDocument/2006/math">
                    <m:sSub>
                      <m:sSubPr>
                        <m:ctrlPr>
                          <a:rPr lang="en-US" sz="200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𝒟</m:t>
                        </m:r>
                      </m:e>
                      <m:sub>
                        <m:r>
                          <a:rPr lang="en-US" sz="2000" b="0" i="1" smtClean="0">
                            <a:latin typeface="Cambria Math" panose="02040503050406030204" pitchFamily="18" charset="0"/>
                            <a:sym typeface="Wingdings" panose="05000000000000000000" pitchFamily="2" charset="2"/>
                          </a:rPr>
                          <m:t>𝐾𝐿</m:t>
                        </m:r>
                        <m:r>
                          <a:rPr lang="en-US" sz="2000" b="0" i="1" smtClean="0">
                            <a:latin typeface="Cambria Math" panose="02040503050406030204" pitchFamily="18" charset="0"/>
                            <a:sym typeface="Wingdings" panose="05000000000000000000" pitchFamily="2" charset="2"/>
                          </a:rPr>
                          <m:t>,</m:t>
                        </m:r>
                      </m:sub>
                    </m:sSub>
                    <m:r>
                      <a:rPr lang="en-US" sz="2000" b="0" i="1" smtClean="0">
                        <a:latin typeface="Cambria Math" panose="02040503050406030204" pitchFamily="18" charset="0"/>
                        <a:sym typeface="Wingdings" panose="05000000000000000000" pitchFamily="2" charset="2"/>
                      </a:rPr>
                      <m:t> </m:t>
                    </m:r>
                  </m:oMath>
                </a14:m>
                <a:r>
                  <a:rPr lang="en-US" sz="2000" dirty="0">
                    <a:latin typeface="Tahoma" panose="020B0604030504040204" pitchFamily="34" charset="0"/>
                    <a:ea typeface="Tahoma" panose="020B0604030504040204" pitchFamily="34" charset="0"/>
                    <a:cs typeface="Tahoma" panose="020B0604030504040204" pitchFamily="34" charset="0"/>
                  </a:rPr>
                  <a:t> is the KL divergence.</a:t>
                </a:r>
              </a:p>
              <a:p>
                <a14:m>
                  <m:oMath xmlns:m="http://schemas.openxmlformats.org/officeDocument/2006/math">
                    <m:sSub>
                      <m:sSubPr>
                        <m:ctrlPr>
                          <a:rPr lang="en-US" sz="200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𝜋</m:t>
                        </m:r>
                      </m:e>
                      <m:sub>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r>
                          <a:rPr lang="en-US" sz="2000" b="0" i="1" smtClean="0">
                            <a:latin typeface="Cambria Math" panose="02040503050406030204" pitchFamily="18" charset="0"/>
                            <a:sym typeface="Wingdings" panose="05000000000000000000" pitchFamily="2" charset="2"/>
                          </a:rPr>
                          <m:t>,</m:t>
                        </m:r>
                      </m:sub>
                    </m:sSub>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𝐿𝐿𝑀</m:t>
                    </m:r>
                    <m:r>
                      <a:rPr lang="en-US" sz="2000" b="0" i="1" smtClean="0">
                        <a:latin typeface="Cambria Math" panose="02040503050406030204" pitchFamily="18" charset="0"/>
                        <a:sym typeface="Wingdings" panose="05000000000000000000" pitchFamily="2" charset="2"/>
                      </a:rPr>
                      <m:t> ,</m:t>
                    </m:r>
                    <m:sSub>
                      <m:sSubPr>
                        <m:ctrlPr>
                          <a:rPr lang="en-US" sz="2000" i="1">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  </m:t>
                        </m:r>
                        <m:r>
                          <a:rPr lang="en-US" sz="2000" i="1">
                            <a:latin typeface="Cambria Math" panose="02040503050406030204" pitchFamily="18" charset="0"/>
                            <a:ea typeface="Cambria Math" panose="02040503050406030204" pitchFamily="18" charset="0"/>
                            <a:sym typeface="Wingdings" panose="05000000000000000000" pitchFamily="2" charset="2"/>
                          </a:rPr>
                          <m:t>𝜋</m:t>
                        </m:r>
                      </m:e>
                      <m:sub>
                        <m:r>
                          <a:rPr lang="en-US" sz="2000" b="0" i="1" smtClean="0">
                            <a:latin typeface="Cambria Math" panose="02040503050406030204" pitchFamily="18" charset="0"/>
                            <a:ea typeface="Cambria Math" panose="02040503050406030204" pitchFamily="18" charset="0"/>
                            <a:sym typeface="Wingdings" panose="05000000000000000000" pitchFamily="2" charset="2"/>
                          </a:rPr>
                          <m:t>𝑟𝑒𝑓</m:t>
                        </m:r>
                        <m:r>
                          <a:rPr lang="en-US" sz="2000" i="1">
                            <a:latin typeface="Cambria Math" panose="02040503050406030204" pitchFamily="18" charset="0"/>
                            <a:sym typeface="Wingdings" panose="05000000000000000000" pitchFamily="2" charset="2"/>
                          </a:rPr>
                          <m:t>,</m:t>
                        </m:r>
                      </m:sub>
                    </m:sSub>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𝑟𝑒𝑓𝑒𝑟𝑒𝑛𝑐𝑒</m:t>
                    </m:r>
                    <m:r>
                      <a:rPr lang="en-US" sz="2000" b="0" i="1" smtClean="0">
                        <a:latin typeface="Cambria Math" panose="02040503050406030204" pitchFamily="18" charset="0"/>
                        <a:sym typeface="Wingdings" panose="05000000000000000000" pitchFamily="2" charset="2"/>
                      </a:rPr>
                      <m:t> </m:t>
                    </m:r>
                    <m:r>
                      <a:rPr lang="en-US" sz="2000" b="0" i="1" smtClean="0">
                        <a:latin typeface="Cambria Math" panose="02040503050406030204" pitchFamily="18" charset="0"/>
                        <a:sym typeface="Wingdings" panose="05000000000000000000" pitchFamily="2" charset="2"/>
                      </a:rPr>
                      <m:t>𝑝𝑜𝑙𝑖𝑐𝑦</m:t>
                    </m:r>
                    <m:r>
                      <a:rPr lang="en-US" sz="2000" b="0" i="1" smtClean="0">
                        <a:latin typeface="Cambria Math" panose="02040503050406030204" pitchFamily="18" charset="0"/>
                        <a:sym typeface="Wingdings" panose="05000000000000000000" pitchFamily="2" charset="2"/>
                      </a:rPr>
                      <m:t> </m:t>
                    </m:r>
                    <m:r>
                      <a:rPr lang="en-US" sz="2000" b="0" i="1" smtClean="0">
                        <a:latin typeface="Cambria Math" panose="02040503050406030204" pitchFamily="18" charset="0"/>
                        <a:sym typeface="Wingdings" panose="05000000000000000000" pitchFamily="2" charset="2"/>
                      </a:rPr>
                      <m:t>𝑜𝑟</m:t>
                    </m:r>
                    <m:r>
                      <a:rPr lang="en-US" sz="2000" b="0" i="1" smtClean="0">
                        <a:latin typeface="Cambria Math" panose="02040503050406030204" pitchFamily="18" charset="0"/>
                        <a:sym typeface="Wingdings" panose="05000000000000000000" pitchFamily="2" charset="2"/>
                      </a:rPr>
                      <m:t> </m:t>
                    </m:r>
                    <m:r>
                      <a:rPr lang="en-US" sz="2000" b="0" i="1" smtClean="0">
                        <a:latin typeface="Cambria Math" panose="02040503050406030204" pitchFamily="18" charset="0"/>
                        <a:sym typeface="Wingdings" panose="05000000000000000000" pitchFamily="2" charset="2"/>
                      </a:rPr>
                      <m:t>𝑚𝑜𝑑𝑒𝑙</m:t>
                    </m:r>
                  </m:oMath>
                </a14:m>
                <a:endParaRPr lang="en-US" sz="2000" b="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0" indent="0">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en-US" sz="2000" dirty="0">
                    <a:latin typeface="Tahoma" panose="020B0604030504040204" pitchFamily="34" charset="0"/>
                    <a:ea typeface="Tahoma" panose="020B0604030504040204" pitchFamily="34" charset="0"/>
                    <a:cs typeface="Tahoma" panose="020B0604030504040204" pitchFamily="34" charset="0"/>
                  </a:rPr>
                  <a:t>The final reward function r(</a:t>
                </a:r>
                <a:r>
                  <a:rPr lang="en-US" sz="2000" dirty="0" err="1">
                    <a:latin typeface="Tahoma" panose="020B0604030504040204" pitchFamily="34" charset="0"/>
                    <a:ea typeface="Tahoma" panose="020B0604030504040204" pitchFamily="34" charset="0"/>
                    <a:cs typeface="Tahoma" panose="020B0604030504040204" pitchFamily="34" charset="0"/>
                  </a:rPr>
                  <a:t>x,y</a:t>
                </a:r>
                <a:r>
                  <a:rPr lang="en-US" sz="2000" dirty="0">
                    <a:latin typeface="Tahoma" panose="020B0604030504040204" pitchFamily="34" charset="0"/>
                    <a:ea typeface="Tahoma" panose="020B0604030504040204" pitchFamily="34" charset="0"/>
                    <a:cs typeface="Tahoma" panose="020B0604030504040204" pitchFamily="34" charset="0"/>
                  </a:rPr>
                  <a:t>) can be calculated with the following equation</a:t>
                </a:r>
              </a:p>
              <a:p>
                <a:pPr marL="0" indent="0">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Content Placeholder 2">
                <a:extLst>
                  <a:ext uri="{FF2B5EF4-FFF2-40B4-BE49-F238E27FC236}">
                    <a16:creationId xmlns:a16="http://schemas.microsoft.com/office/drawing/2014/main" id="{0A705CDF-92EB-BCEF-9345-22D06F7C987C}"/>
                  </a:ext>
                </a:extLst>
              </p:cNvPr>
              <p:cNvSpPr>
                <a:spLocks noGrp="1" noRot="1" noChangeAspect="1" noMove="1" noResize="1" noEditPoints="1" noAdjustHandles="1" noChangeArrowheads="1" noChangeShapeType="1" noTextEdit="1"/>
              </p:cNvSpPr>
              <p:nvPr>
                <p:ph idx="1"/>
              </p:nvPr>
            </p:nvSpPr>
            <p:spPr>
              <a:xfrm>
                <a:off x="240157" y="1090130"/>
                <a:ext cx="8698359" cy="4351338"/>
              </a:xfrm>
              <a:blipFill>
                <a:blip r:embed="rId2"/>
                <a:stretch>
                  <a:fillRect l="-701" t="-154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5F592758-BB7F-7E12-2BFD-065C4EB7949F}"/>
              </a:ext>
            </a:extLst>
          </p:cNvPr>
          <p:cNvPicPr>
            <a:picLocks noChangeAspect="1"/>
          </p:cNvPicPr>
          <p:nvPr/>
        </p:nvPicPr>
        <p:blipFill>
          <a:blip r:embed="rId3"/>
          <a:stretch>
            <a:fillRect/>
          </a:stretch>
        </p:blipFill>
        <p:spPr>
          <a:xfrm>
            <a:off x="648419" y="1607918"/>
            <a:ext cx="8255424" cy="539778"/>
          </a:xfrm>
          <a:prstGeom prst="rect">
            <a:avLst/>
          </a:prstGeom>
        </p:spPr>
      </p:pic>
      <p:pic>
        <p:nvPicPr>
          <p:cNvPr id="7" name="Picture 6">
            <a:extLst>
              <a:ext uri="{FF2B5EF4-FFF2-40B4-BE49-F238E27FC236}">
                <a16:creationId xmlns:a16="http://schemas.microsoft.com/office/drawing/2014/main" id="{80D7B6C0-C62C-411C-B147-3A8B41F01867}"/>
              </a:ext>
            </a:extLst>
          </p:cNvPr>
          <p:cNvPicPr>
            <a:picLocks noChangeAspect="1"/>
          </p:cNvPicPr>
          <p:nvPr/>
        </p:nvPicPr>
        <p:blipFill>
          <a:blip r:embed="rId4"/>
          <a:stretch>
            <a:fillRect/>
          </a:stretch>
        </p:blipFill>
        <p:spPr>
          <a:xfrm>
            <a:off x="671184" y="4200043"/>
            <a:ext cx="7836303" cy="806491"/>
          </a:xfrm>
          <a:prstGeom prst="rect">
            <a:avLst/>
          </a:prstGeom>
        </p:spPr>
      </p:pic>
      <p:sp>
        <p:nvSpPr>
          <p:cNvPr id="9" name="TextBox 8">
            <a:extLst>
              <a:ext uri="{FF2B5EF4-FFF2-40B4-BE49-F238E27FC236}">
                <a16:creationId xmlns:a16="http://schemas.microsoft.com/office/drawing/2014/main" id="{DD828659-C521-A7BB-9BF7-E33E058D4F26}"/>
              </a:ext>
            </a:extLst>
          </p:cNvPr>
          <p:cNvSpPr txBox="1"/>
          <p:nvPr/>
        </p:nvSpPr>
        <p:spPr>
          <a:xfrm>
            <a:off x="574581" y="4964414"/>
            <a:ext cx="7994837" cy="954107"/>
          </a:xfrm>
          <a:prstGeom prst="rect">
            <a:avLst/>
          </a:prstGeom>
          <a:noFill/>
          <a:ln w="28575">
            <a:solidFill>
              <a:srgbClr val="FF0000"/>
            </a:solidFill>
          </a:ln>
        </p:spPr>
        <p:txBody>
          <a:bodyPr wrap="square">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And the aim is to maximize this reward using PPO (Proximal policy optimization)</a:t>
            </a:r>
          </a:p>
        </p:txBody>
      </p:sp>
    </p:spTree>
    <p:extLst>
      <p:ext uri="{BB962C8B-B14F-4D97-AF65-F5344CB8AC3E}">
        <p14:creationId xmlns:p14="http://schemas.microsoft.com/office/powerpoint/2010/main" val="355600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Challenges in RLHF</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66B7F296-00F5-0BBC-FBEE-CBB36506DAED}"/>
              </a:ext>
            </a:extLst>
          </p:cNvPr>
          <p:cNvSpPr txBox="1"/>
          <p:nvPr/>
        </p:nvSpPr>
        <p:spPr>
          <a:xfrm>
            <a:off x="437321" y="1167056"/>
            <a:ext cx="7388241" cy="1938992"/>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Here are some disadvantages of RLHF</a:t>
            </a:r>
          </a:p>
          <a:p>
            <a:pPr marL="342900" indent="-342900">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Computational complexity</a:t>
            </a:r>
          </a:p>
          <a:p>
            <a:pPr marL="342900" indent="-342900">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Data collection – require large data set</a:t>
            </a:r>
          </a:p>
          <a:p>
            <a:pPr marL="342900" indent="-342900">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Bias- The result will be biased.</a:t>
            </a:r>
          </a:p>
          <a:p>
            <a:pPr marL="342900" indent="-342900">
              <a:buAutoNum type="arabicPeriod"/>
            </a:pPr>
            <a:r>
              <a:rPr lang="en-US" sz="2400" b="0" i="0" dirty="0">
                <a:solidFill>
                  <a:srgbClr val="1F1F1F"/>
                </a:solidFill>
                <a:effectLst/>
                <a:latin typeface="Tahoma" panose="020B0604030504040204" pitchFamily="34" charset="0"/>
                <a:ea typeface="Tahoma" panose="020B0604030504040204" pitchFamily="34" charset="0"/>
                <a:cs typeface="Tahoma" panose="020B0604030504040204" pitchFamily="34" charset="0"/>
              </a:rPr>
              <a:t>Scalability </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1303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94B6-CCF2-B3E0-8E91-4A3497386160}"/>
              </a:ext>
            </a:extLst>
          </p:cNvPr>
          <p:cNvSpPr>
            <a:spLocks noGrp="1"/>
          </p:cNvSpPr>
          <p:nvPr>
            <p:ph type="title"/>
          </p:nvPr>
        </p:nvSpPr>
        <p:spPr>
          <a:xfrm>
            <a:off x="0" y="52009"/>
            <a:ext cx="7886700" cy="671558"/>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Contents</a:t>
            </a:r>
          </a:p>
        </p:txBody>
      </p:sp>
      <p:sp>
        <p:nvSpPr>
          <p:cNvPr id="3" name="Content Placeholder 2">
            <a:extLst>
              <a:ext uri="{FF2B5EF4-FFF2-40B4-BE49-F238E27FC236}">
                <a16:creationId xmlns:a16="http://schemas.microsoft.com/office/drawing/2014/main" id="{A7C91427-423D-41D1-5383-C69E3BEC3282}"/>
              </a:ext>
            </a:extLst>
          </p:cNvPr>
          <p:cNvSpPr>
            <a:spLocks noGrp="1"/>
          </p:cNvSpPr>
          <p:nvPr>
            <p:ph idx="1"/>
          </p:nvPr>
        </p:nvSpPr>
        <p:spPr>
          <a:xfrm>
            <a:off x="437263" y="996285"/>
            <a:ext cx="7886700" cy="4351338"/>
          </a:xfrm>
        </p:spPr>
        <p:txBody>
          <a:bodyPr/>
          <a:lstStyle/>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Preliminaries</a:t>
            </a:r>
          </a:p>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DPO method</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Experiment setup</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Results</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q"/>
            </a:pP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CD2A3498-7E84-F63E-4B72-F5F40BF29225}"/>
              </a:ext>
            </a:extLst>
          </p:cNvPr>
          <p:cNvSpPr/>
          <p:nvPr/>
        </p:nvSpPr>
        <p:spPr>
          <a:xfrm>
            <a:off x="139147"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69598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B0D-F2ED-A078-E8CA-61D067B05906}"/>
              </a:ext>
            </a:extLst>
          </p:cNvPr>
          <p:cNvSpPr>
            <a:spLocks noGrp="1"/>
          </p:cNvSpPr>
          <p:nvPr>
            <p:ph type="title"/>
          </p:nvPr>
        </p:nvSpPr>
        <p:spPr>
          <a:xfrm>
            <a:off x="628650" y="88674"/>
            <a:ext cx="7886700" cy="706644"/>
          </a:xfrm>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DPO Method</a:t>
            </a:r>
          </a:p>
        </p:txBody>
      </p:sp>
      <p:sp>
        <p:nvSpPr>
          <p:cNvPr id="3" name="Content Placeholder 2">
            <a:extLst>
              <a:ext uri="{FF2B5EF4-FFF2-40B4-BE49-F238E27FC236}">
                <a16:creationId xmlns:a16="http://schemas.microsoft.com/office/drawing/2014/main" id="{8D4A608D-43AE-6E90-2DD7-AA6F0583D2D9}"/>
              </a:ext>
            </a:extLst>
          </p:cNvPr>
          <p:cNvSpPr>
            <a:spLocks noGrp="1"/>
          </p:cNvSpPr>
          <p:nvPr>
            <p:ph idx="1"/>
          </p:nvPr>
        </p:nvSpPr>
        <p:spPr>
          <a:xfrm>
            <a:off x="628650" y="1017551"/>
            <a:ext cx="8398392" cy="4351338"/>
          </a:xfrm>
        </p:spPr>
        <p:txBody>
          <a:bodyPr>
            <a:normAutofit/>
          </a:bodyPr>
          <a:lstStyle/>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To solve the challenges of RLHF on a large scale problem DPO approach was introduced which will bypass the reward modeling step and directly optimize a language model using preference data.  </a:t>
            </a:r>
          </a:p>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In DPO, the loss function is transformed into a loss function over policies which allows skipping the reward modeling step in RLHF but still preference model Bradly Terry is used for the optimization. </a:t>
            </a:r>
          </a:p>
        </p:txBody>
      </p:sp>
      <p:sp>
        <p:nvSpPr>
          <p:cNvPr id="4" name="Rectangle 3">
            <a:extLst>
              <a:ext uri="{FF2B5EF4-FFF2-40B4-BE49-F238E27FC236}">
                <a16:creationId xmlns:a16="http://schemas.microsoft.com/office/drawing/2014/main" id="{D79EF0D7-5DC5-43CD-B617-A8B48EBC998D}"/>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4188785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7" y="183134"/>
            <a:ext cx="8698359"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Deriving the DPO objective (1/3)</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E79F4ADF-6E12-7CD1-66A5-088C41F51521}"/>
              </a:ext>
            </a:extLst>
          </p:cNvPr>
          <p:cNvPicPr>
            <a:picLocks noChangeAspect="1"/>
          </p:cNvPicPr>
          <p:nvPr/>
        </p:nvPicPr>
        <p:blipFill>
          <a:blip r:embed="rId2"/>
          <a:stretch>
            <a:fillRect/>
          </a:stretch>
        </p:blipFill>
        <p:spPr>
          <a:xfrm>
            <a:off x="907650" y="1889778"/>
            <a:ext cx="7779150" cy="787440"/>
          </a:xfrm>
          <a:prstGeom prst="rect">
            <a:avLst/>
          </a:prstGeom>
        </p:spPr>
      </p:pic>
      <p:sp>
        <p:nvSpPr>
          <p:cNvPr id="5" name="TextBox 4">
            <a:extLst>
              <a:ext uri="{FF2B5EF4-FFF2-40B4-BE49-F238E27FC236}">
                <a16:creationId xmlns:a16="http://schemas.microsoft.com/office/drawing/2014/main" id="{75CDC8AF-C9B0-60E3-7502-94F34C7C76A7}"/>
              </a:ext>
            </a:extLst>
          </p:cNvPr>
          <p:cNvSpPr txBox="1"/>
          <p:nvPr/>
        </p:nvSpPr>
        <p:spPr>
          <a:xfrm>
            <a:off x="185605" y="926113"/>
            <a:ext cx="8501195" cy="923330"/>
          </a:xfrm>
          <a:prstGeom prst="rect">
            <a:avLst/>
          </a:prstGeom>
          <a:noFill/>
        </p:spPr>
        <p:txBody>
          <a:bodyPr wrap="square">
            <a:spAutoFit/>
          </a:bodyPr>
          <a:lstStyle/>
          <a:p>
            <a:pPr marL="285750" indent="-285750">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We drive the DPO using the same RL objective as Eq. (3). Under a general reward function r, the optimal  solution with KL-constrained reward maximization objective becomes </a:t>
            </a:r>
          </a:p>
        </p:txBody>
      </p:sp>
      <p:sp>
        <p:nvSpPr>
          <p:cNvPr id="9" name="TextBox 8">
            <a:extLst>
              <a:ext uri="{FF2B5EF4-FFF2-40B4-BE49-F238E27FC236}">
                <a16:creationId xmlns:a16="http://schemas.microsoft.com/office/drawing/2014/main" id="{E65F01D5-06AE-6138-C6BD-D0D1BC90A807}"/>
              </a:ext>
            </a:extLst>
          </p:cNvPr>
          <p:cNvSpPr txBox="1"/>
          <p:nvPr/>
        </p:nvSpPr>
        <p:spPr>
          <a:xfrm>
            <a:off x="337912" y="2715235"/>
            <a:ext cx="8299472" cy="369332"/>
          </a:xfrm>
          <a:prstGeom prst="rect">
            <a:avLst/>
          </a:prstGeom>
          <a:noFill/>
        </p:spPr>
        <p:txBody>
          <a:bodyPr wrap="square">
            <a:spAutoFit/>
          </a:bodyPr>
          <a:lstStyle/>
          <a:p>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where </a:t>
            </a:r>
            <a:r>
              <a:rPr lang="en-US" sz="18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Z</a:t>
            </a:r>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18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x</a:t>
            </a:r>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the partition function which is derived by </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11" name="Picture 10">
            <a:extLst>
              <a:ext uri="{FF2B5EF4-FFF2-40B4-BE49-F238E27FC236}">
                <a16:creationId xmlns:a16="http://schemas.microsoft.com/office/drawing/2014/main" id="{3235B710-EA05-E954-0743-98292DD09C76}"/>
              </a:ext>
            </a:extLst>
          </p:cNvPr>
          <p:cNvPicPr>
            <a:picLocks noChangeAspect="1"/>
          </p:cNvPicPr>
          <p:nvPr/>
        </p:nvPicPr>
        <p:blipFill>
          <a:blip r:embed="rId3"/>
          <a:stretch>
            <a:fillRect/>
          </a:stretch>
        </p:blipFill>
        <p:spPr>
          <a:xfrm>
            <a:off x="1118156" y="3269464"/>
            <a:ext cx="6636091" cy="66678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CABE54-5E4E-AD6C-E9BF-F3F674E8CB3E}"/>
                  </a:ext>
                </a:extLst>
              </p:cNvPr>
              <p:cNvSpPr txBox="1"/>
              <p:nvPr/>
            </p:nvSpPr>
            <p:spPr>
              <a:xfrm>
                <a:off x="240158" y="4189341"/>
                <a:ext cx="8830191" cy="1040285"/>
              </a:xfrm>
              <a:prstGeom prst="rect">
                <a:avLst/>
              </a:prstGeom>
              <a:noFill/>
            </p:spPr>
            <p:txBody>
              <a:bodyPr wrap="square">
                <a:spAutoFit/>
              </a:bodyPr>
              <a:lstStyle/>
              <a:p>
                <a:pPr marL="342900" indent="-342900">
                  <a:buFont typeface="Wingdings" panose="05000000000000000000" pitchFamily="2" charset="2"/>
                  <a:buChar char="ü"/>
                </a:pPr>
                <a:r>
                  <a:rPr lang="en-US" sz="2000" dirty="0">
                    <a:latin typeface="Tahoma" panose="020B0604030504040204" pitchFamily="34" charset="0"/>
                    <a:ea typeface="Tahoma" panose="020B0604030504040204" pitchFamily="34" charset="0"/>
                    <a:cs typeface="Tahoma" panose="020B0604030504040204" pitchFamily="34" charset="0"/>
                  </a:rPr>
                  <a:t>Rearranging  Eq. 4 to express the reward function in terms of its corresponding optimal policy </a:t>
                </a:r>
                <a14:m>
                  <m:oMath xmlns:m="http://schemas.openxmlformats.org/officeDocument/2006/math">
                    <m:sSub>
                      <m:sSubPr>
                        <m:ctrlPr>
                          <a:rPr lang="en-US" sz="200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𝜋</m:t>
                        </m:r>
                      </m:e>
                      <m:sub>
                        <m:r>
                          <a:rPr lang="en-US" sz="2000" b="0" i="1" smtClean="0">
                            <a:latin typeface="Cambria Math" panose="02040503050406030204" pitchFamily="18" charset="0"/>
                            <a:ea typeface="Cambria Math" panose="02040503050406030204" pitchFamily="18" charset="0"/>
                            <a:sym typeface="Wingdings" panose="05000000000000000000" pitchFamily="2" charset="2"/>
                          </a:rPr>
                          <m:t>𝑟</m:t>
                        </m:r>
                        <m:r>
                          <a:rPr lang="en-US" sz="2000" b="0" i="1" smtClean="0">
                            <a:latin typeface="Cambria Math" panose="02040503050406030204" pitchFamily="18" charset="0"/>
                            <a:sym typeface="Wingdings" panose="05000000000000000000" pitchFamily="2" charset="2"/>
                          </a:rPr>
                          <m:t>,</m:t>
                        </m:r>
                      </m:sub>
                    </m:sSub>
                    <m:r>
                      <a:rPr lang="en-US" sz="2000" b="0" i="1" smtClean="0">
                        <a:latin typeface="Cambria Math" panose="02040503050406030204" pitchFamily="18" charset="0"/>
                        <a:sym typeface="Wingdings" panose="05000000000000000000" pitchFamily="2" charset="2"/>
                      </a:rPr>
                      <m:t> </m:t>
                    </m:r>
                  </m:oMath>
                </a14:m>
                <a:r>
                  <a:rPr lang="en-US" sz="2000" dirty="0">
                    <a:latin typeface="Tahoma" panose="020B0604030504040204" pitchFamily="34" charset="0"/>
                    <a:ea typeface="Tahoma" panose="020B0604030504040204" pitchFamily="34" charset="0"/>
                    <a:cs typeface="Tahoma" panose="020B0604030504040204" pitchFamily="34" charset="0"/>
                  </a:rPr>
                  <a:t> the reference policy </a:t>
                </a:r>
                <a14:m>
                  <m:oMath xmlns:m="http://schemas.openxmlformats.org/officeDocument/2006/math">
                    <m:sSub>
                      <m:sSubPr>
                        <m:ctrlPr>
                          <a:rPr lang="en-US" sz="2000" i="1">
                            <a:latin typeface="Cambria Math" panose="02040503050406030204" pitchFamily="18" charset="0"/>
                            <a:sym typeface="Wingdings" panose="05000000000000000000" pitchFamily="2" charset="2"/>
                          </a:rPr>
                        </m:ctrlPr>
                      </m:sSubPr>
                      <m:e>
                        <m:r>
                          <a:rPr lang="en-US" sz="2000" i="1">
                            <a:latin typeface="Cambria Math" panose="02040503050406030204" pitchFamily="18" charset="0"/>
                            <a:ea typeface="Cambria Math" panose="02040503050406030204" pitchFamily="18" charset="0"/>
                            <a:sym typeface="Wingdings" panose="05000000000000000000" pitchFamily="2" charset="2"/>
                          </a:rPr>
                          <m:t>𝜋</m:t>
                        </m:r>
                      </m:e>
                      <m:sub>
                        <m:r>
                          <a:rPr lang="en-US" sz="2000" b="0" i="1" smtClean="0">
                            <a:latin typeface="Cambria Math" panose="02040503050406030204" pitchFamily="18" charset="0"/>
                            <a:ea typeface="Cambria Math" panose="02040503050406030204" pitchFamily="18" charset="0"/>
                            <a:sym typeface="Wingdings" panose="05000000000000000000" pitchFamily="2" charset="2"/>
                          </a:rPr>
                          <m:t>𝑟𝑒𝑓</m:t>
                        </m:r>
                        <m:r>
                          <a:rPr lang="en-US" sz="2000" i="1">
                            <a:latin typeface="Cambria Math" panose="02040503050406030204" pitchFamily="18" charset="0"/>
                            <a:sym typeface="Wingdings" panose="05000000000000000000" pitchFamily="2" charset="2"/>
                          </a:rPr>
                          <m:t>,</m:t>
                        </m:r>
                      </m:sub>
                    </m:sSub>
                  </m:oMath>
                </a14:m>
                <a:r>
                  <a:rPr lang="en-US" sz="2000" dirty="0">
                    <a:latin typeface="Tahoma" panose="020B0604030504040204" pitchFamily="34" charset="0"/>
                    <a:ea typeface="Tahoma" panose="020B0604030504040204" pitchFamily="34" charset="0"/>
                    <a:cs typeface="Tahoma" panose="020B0604030504040204" pitchFamily="34" charset="0"/>
                  </a:rPr>
                  <a:t>, and the unknown partition function Z(·).</a:t>
                </a:r>
              </a:p>
            </p:txBody>
          </p:sp>
        </mc:Choice>
        <mc:Fallback xmlns="">
          <p:sp>
            <p:nvSpPr>
              <p:cNvPr id="13" name="TextBox 12">
                <a:extLst>
                  <a:ext uri="{FF2B5EF4-FFF2-40B4-BE49-F238E27FC236}">
                    <a16:creationId xmlns:a16="http://schemas.microsoft.com/office/drawing/2014/main" id="{FCCABE54-5E4E-AD6C-E9BF-F3F674E8CB3E}"/>
                  </a:ext>
                </a:extLst>
              </p:cNvPr>
              <p:cNvSpPr txBox="1">
                <a:spLocks noRot="1" noChangeAspect="1" noMove="1" noResize="1" noEditPoints="1" noAdjustHandles="1" noChangeArrowheads="1" noChangeShapeType="1" noTextEdit="1"/>
              </p:cNvSpPr>
              <p:nvPr/>
            </p:nvSpPr>
            <p:spPr>
              <a:xfrm>
                <a:off x="240158" y="4189341"/>
                <a:ext cx="8830191" cy="1040285"/>
              </a:xfrm>
              <a:prstGeom prst="rect">
                <a:avLst/>
              </a:prstGeom>
              <a:blipFill>
                <a:blip r:embed="rId4"/>
                <a:stretch>
                  <a:fillRect l="-621" t="-2924" b="-935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6FA1DD65-B04D-512E-DE8D-9DA359EEC37F}"/>
              </a:ext>
            </a:extLst>
          </p:cNvPr>
          <p:cNvSpPr txBox="1"/>
          <p:nvPr/>
        </p:nvSpPr>
        <p:spPr>
          <a:xfrm>
            <a:off x="337912" y="5352816"/>
            <a:ext cx="8862603" cy="1015663"/>
          </a:xfrm>
          <a:prstGeom prst="rect">
            <a:avLst/>
          </a:prstGeom>
          <a:noFill/>
        </p:spPr>
        <p:txBody>
          <a:bodyPr wrap="square">
            <a:spAutoFit/>
          </a:bodyPr>
          <a:lstStyle/>
          <a:p>
            <a:pPr marL="342900" indent="-342900">
              <a:buFont typeface="Wingdings" panose="05000000000000000000" pitchFamily="2" charset="2"/>
              <a:buChar char="q"/>
            </a:pP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Specifically, we first take the logarithm of both sides of Eq. 4 and then with some algebra we obtain:</a:t>
            </a:r>
            <a:r>
              <a:rPr lang="en-US" sz="2000" dirty="0">
                <a:latin typeface="Tahoma" panose="020B0604030504040204" pitchFamily="34" charset="0"/>
                <a:ea typeface="Tahoma" panose="020B0604030504040204" pitchFamily="34" charset="0"/>
                <a:cs typeface="Tahoma" panose="020B0604030504040204" pitchFamily="34" charset="0"/>
              </a:rPr>
              <a:t> </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17" name="Picture 16">
            <a:extLst>
              <a:ext uri="{FF2B5EF4-FFF2-40B4-BE49-F238E27FC236}">
                <a16:creationId xmlns:a16="http://schemas.microsoft.com/office/drawing/2014/main" id="{1A3C1D2D-C261-AEA2-F713-A5F132DE7198}"/>
              </a:ext>
            </a:extLst>
          </p:cNvPr>
          <p:cNvPicPr>
            <a:picLocks noChangeAspect="1"/>
          </p:cNvPicPr>
          <p:nvPr/>
        </p:nvPicPr>
        <p:blipFill>
          <a:blip r:embed="rId5"/>
          <a:stretch>
            <a:fillRect/>
          </a:stretch>
        </p:blipFill>
        <p:spPr>
          <a:xfrm>
            <a:off x="602173" y="6029366"/>
            <a:ext cx="8598342" cy="762039"/>
          </a:xfrm>
          <a:prstGeom prst="rect">
            <a:avLst/>
          </a:prstGeom>
        </p:spPr>
      </p:pic>
    </p:spTree>
    <p:extLst>
      <p:ext uri="{BB962C8B-B14F-4D97-AF65-F5344CB8AC3E}">
        <p14:creationId xmlns:p14="http://schemas.microsoft.com/office/powerpoint/2010/main" val="148764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204906"/>
            <a:ext cx="883019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Deriving the DPO objective (2/3)</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050976D2-E0F5-12B7-826D-3C9D85D8B1FF}"/>
              </a:ext>
            </a:extLst>
          </p:cNvPr>
          <p:cNvPicPr>
            <a:picLocks noChangeAspect="1"/>
          </p:cNvPicPr>
          <p:nvPr/>
        </p:nvPicPr>
        <p:blipFill>
          <a:blip r:embed="rId2"/>
          <a:stretch>
            <a:fillRect/>
          </a:stretch>
        </p:blipFill>
        <p:spPr>
          <a:xfrm>
            <a:off x="529065" y="5268646"/>
            <a:ext cx="8236373" cy="768389"/>
          </a:xfrm>
          <a:prstGeom prst="rect">
            <a:avLst/>
          </a:prstGeom>
        </p:spPr>
      </p:pic>
      <p:sp>
        <p:nvSpPr>
          <p:cNvPr id="10" name="TextBox 9">
            <a:extLst>
              <a:ext uri="{FF2B5EF4-FFF2-40B4-BE49-F238E27FC236}">
                <a16:creationId xmlns:a16="http://schemas.microsoft.com/office/drawing/2014/main" id="{6555A5A8-8E9B-9298-6558-CD0E305E3328}"/>
              </a:ext>
            </a:extLst>
          </p:cNvPr>
          <p:cNvSpPr txBox="1"/>
          <p:nvPr/>
        </p:nvSpPr>
        <p:spPr>
          <a:xfrm>
            <a:off x="385281" y="2535596"/>
            <a:ext cx="8553236" cy="1323439"/>
          </a:xfrm>
          <a:prstGeom prst="rect">
            <a:avLst/>
          </a:prstGeom>
          <a:noFill/>
        </p:spPr>
        <p:txBody>
          <a:bodyPr wrap="square">
            <a:spAutoFit/>
          </a:bodyPr>
          <a:lstStyle/>
          <a:p>
            <a:pPr marL="285750" indent="-285750" algn="just">
              <a:buFont typeface="Wingdings" panose="05000000000000000000" pitchFamily="2" charset="2"/>
              <a:buChar char="q"/>
            </a:pP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Since the Bradley-Terry model depends only on the difference of rewards between two completions</a:t>
            </a:r>
            <a:r>
              <a:rPr lang="en-US" sz="2000" dirty="0">
                <a:latin typeface="Tahoma" panose="020B0604030504040204" pitchFamily="34" charset="0"/>
                <a:ea typeface="Tahoma" panose="020B0604030504040204" pitchFamily="34" charset="0"/>
                <a:cs typeface="Tahoma" panose="020B0604030504040204" pitchFamily="34" charset="0"/>
              </a:rPr>
              <a:t> </a:t>
            </a:r>
          </a:p>
          <a:p>
            <a:pPr algn="just"/>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C395F706-7E16-5A42-5DAD-F89D544E33A3}"/>
              </a:ext>
            </a:extLst>
          </p:cNvPr>
          <p:cNvPicPr>
            <a:picLocks noChangeAspect="1"/>
          </p:cNvPicPr>
          <p:nvPr/>
        </p:nvPicPr>
        <p:blipFill>
          <a:blip r:embed="rId3"/>
          <a:stretch>
            <a:fillRect/>
          </a:stretch>
        </p:blipFill>
        <p:spPr>
          <a:xfrm>
            <a:off x="529065" y="3283311"/>
            <a:ext cx="7988711" cy="44452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6444EB-26CC-28F0-F6F8-F90B546102D0}"/>
                  </a:ext>
                </a:extLst>
              </p:cNvPr>
              <p:cNvSpPr txBox="1"/>
              <p:nvPr/>
            </p:nvSpPr>
            <p:spPr>
              <a:xfrm>
                <a:off x="385281" y="950512"/>
                <a:ext cx="8553236" cy="1814023"/>
              </a:xfrm>
              <a:prstGeom prst="rect">
                <a:avLst/>
              </a:prstGeom>
              <a:noFill/>
            </p:spPr>
            <p:txBody>
              <a:bodyPr wrap="square">
                <a:spAutoFit/>
              </a:bodyPr>
              <a:lstStyle/>
              <a:p>
                <a:pPr marL="285750" indent="-285750" algn="jus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R</a:t>
                </a: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eparameterization to the ground-truth reward </a:t>
                </a:r>
                <a:r>
                  <a:rPr lang="en-US" sz="20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r∗ </a:t>
                </a: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and corresponding optimal model </a:t>
                </a:r>
                <a:r>
                  <a:rPr lang="en-US" sz="20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π∗</a:t>
                </a: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 equation (5) becomes</a:t>
                </a:r>
              </a:p>
              <a:p>
                <a:r>
                  <a:rPr lang="en-US" sz="2000" dirty="0">
                    <a:latin typeface="Tahoma" panose="020B0604030504040204" pitchFamily="34" charset="0"/>
                    <a:ea typeface="Tahoma" panose="020B0604030504040204" pitchFamily="34" charset="0"/>
                    <a:cs typeface="Tahoma" panose="020B0604030504040204" pitchFamily="34" charset="0"/>
                  </a:rPr>
                  <a:t>r</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𝑟</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𝜋</m:t>
                        </m:r>
                      </m:e>
                      <m:sup>
                        <m:r>
                          <a:rPr lang="en-US" sz="2000" i="1">
                            <a:latin typeface="Cambria Math" panose="02040503050406030204" pitchFamily="18" charset="0"/>
                          </a:rPr>
                          <m:t>∗</m:t>
                        </m:r>
                      </m:sup>
                    </m:sSup>
                  </m:oMath>
                </a14:m>
                <a:endPar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𝑙𝑜𝑔</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𝑟</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𝑟𝑒𝑓</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𝑙𝑜𝑔𝑍</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oMath>
                </a14:m>
                <a:br>
                  <a:rPr lang="en-US" dirty="0"/>
                </a:br>
                <a:endParaRPr lang="en-US" dirty="0"/>
              </a:p>
            </p:txBody>
          </p:sp>
        </mc:Choice>
        <mc:Fallback xmlns="">
          <p:sp>
            <p:nvSpPr>
              <p:cNvPr id="9" name="TextBox 8">
                <a:extLst>
                  <a:ext uri="{FF2B5EF4-FFF2-40B4-BE49-F238E27FC236}">
                    <a16:creationId xmlns:a16="http://schemas.microsoft.com/office/drawing/2014/main" id="{956444EB-26CC-28F0-F6F8-F90B546102D0}"/>
                  </a:ext>
                </a:extLst>
              </p:cNvPr>
              <p:cNvSpPr txBox="1">
                <a:spLocks noRot="1" noChangeAspect="1" noMove="1" noResize="1" noEditPoints="1" noAdjustHandles="1" noChangeArrowheads="1" noChangeShapeType="1" noTextEdit="1"/>
              </p:cNvSpPr>
              <p:nvPr/>
            </p:nvSpPr>
            <p:spPr>
              <a:xfrm>
                <a:off x="385281" y="950512"/>
                <a:ext cx="8553236" cy="1814023"/>
              </a:xfrm>
              <a:prstGeom prst="rect">
                <a:avLst/>
              </a:prstGeom>
              <a:blipFill>
                <a:blip r:embed="rId4"/>
                <a:stretch>
                  <a:fillRect l="-713" t="-2020" r="-7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9E457A4-D65E-70BA-D565-0BDF8D01DC05}"/>
                  </a:ext>
                </a:extLst>
              </p:cNvPr>
              <p:cNvSpPr txBox="1"/>
              <p:nvPr/>
            </p:nvSpPr>
            <p:spPr>
              <a:xfrm>
                <a:off x="240157" y="4032002"/>
                <a:ext cx="8830191" cy="1015663"/>
              </a:xfrm>
              <a:prstGeom prst="rect">
                <a:avLst/>
              </a:prstGeom>
              <a:noFill/>
            </p:spPr>
            <p:txBody>
              <a:bodyPr wrap="square">
                <a:spAutoFit/>
              </a:bodyPr>
              <a:lstStyle/>
              <a:p>
                <a:pPr marL="285750" indent="-285750">
                  <a:buFont typeface="Wingdings" panose="05000000000000000000" pitchFamily="2" charset="2"/>
                  <a:buChar char="q"/>
                </a:pP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Substituting the reparameterization in Eq. 5 for </a:t>
                </a:r>
                <a:r>
                  <a:rPr lang="en-US" sz="20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r∗</a:t>
                </a: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20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x, y</a:t>
                </a: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into the preference model Eq. 1, the optimal RLHF policy </a:t>
                </a: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𝜋</m:t>
                        </m:r>
                      </m:e>
                      <m:sup>
                        <m:r>
                          <a:rPr lang="en-US" sz="2000" i="1">
                            <a:latin typeface="Cambria Math" panose="02040503050406030204" pitchFamily="18" charset="0"/>
                          </a:rPr>
                          <m:t>∗</m:t>
                        </m:r>
                      </m:sup>
                    </m:sSup>
                  </m:oMath>
                </a14:m>
                <a:r>
                  <a:rPr lang="en-US" sz="2000" dirty="0">
                    <a:latin typeface="Tahoma" panose="020B0604030504040204" pitchFamily="34" charset="0"/>
                    <a:ea typeface="Tahoma" panose="020B0604030504040204" pitchFamily="34" charset="0"/>
                    <a:cs typeface="Tahoma" panose="020B0604030504040204" pitchFamily="34" charset="0"/>
                  </a:rPr>
                  <a:t> under the BT model satisfies the preference model as follows</a:t>
                </a:r>
              </a:p>
            </p:txBody>
          </p:sp>
        </mc:Choice>
        <mc:Fallback xmlns="">
          <p:sp>
            <p:nvSpPr>
              <p:cNvPr id="13" name="TextBox 12">
                <a:extLst>
                  <a:ext uri="{FF2B5EF4-FFF2-40B4-BE49-F238E27FC236}">
                    <a16:creationId xmlns:a16="http://schemas.microsoft.com/office/drawing/2014/main" id="{29E457A4-D65E-70BA-D565-0BDF8D01DC05}"/>
                  </a:ext>
                </a:extLst>
              </p:cNvPr>
              <p:cNvSpPr txBox="1">
                <a:spLocks noRot="1" noChangeAspect="1" noMove="1" noResize="1" noEditPoints="1" noAdjustHandles="1" noChangeArrowheads="1" noChangeShapeType="1" noTextEdit="1"/>
              </p:cNvSpPr>
              <p:nvPr/>
            </p:nvSpPr>
            <p:spPr>
              <a:xfrm>
                <a:off x="240157" y="4032002"/>
                <a:ext cx="8830191" cy="1015663"/>
              </a:xfrm>
              <a:prstGeom prst="rect">
                <a:avLst/>
              </a:prstGeom>
              <a:blipFill>
                <a:blip r:embed="rId5"/>
                <a:stretch>
                  <a:fillRect l="-621" t="-2994" b="-9581"/>
                </a:stretch>
              </a:blipFill>
            </p:spPr>
            <p:txBody>
              <a:bodyPr/>
              <a:lstStyle/>
              <a:p>
                <a:r>
                  <a:rPr lang="en-US">
                    <a:noFill/>
                  </a:rPr>
                  <a:t> </a:t>
                </a:r>
              </a:p>
            </p:txBody>
          </p:sp>
        </mc:Fallback>
      </mc:AlternateContent>
    </p:spTree>
    <p:extLst>
      <p:ext uri="{BB962C8B-B14F-4D97-AF65-F5344CB8AC3E}">
        <p14:creationId xmlns:p14="http://schemas.microsoft.com/office/powerpoint/2010/main" val="388318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17818"/>
            <a:ext cx="8845596"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Deriving the DPO objective (3/3)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174239" y="856979"/>
                <a:ext cx="8911515" cy="1265735"/>
              </a:xfrm>
            </p:spPr>
            <p:txBody>
              <a:bodyPr>
                <a:noAutofit/>
              </a:bodyPr>
              <a:lstStyle/>
              <a:p>
                <a:pPr algn="just">
                  <a:buFont typeface="Wingdings" panose="05000000000000000000" pitchFamily="2" charset="2"/>
                  <a:buChar char="q"/>
                </a:pP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Now that we have the probability of human preference data in terms of the optimal policy rather than the reward model. </a:t>
                </a:r>
              </a:p>
              <a:p>
                <a:pPr algn="just">
                  <a:buFont typeface="Wingdings" panose="05000000000000000000" pitchFamily="2" charset="2"/>
                  <a:buChar char="q"/>
                </a:pP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We have an optimal policy from which we can formulate   a maximum likelihood objective for a parametrized policy </a:t>
                </a:r>
                <a14:m>
                  <m:oMath xmlns:m="http://schemas.openxmlformats.org/officeDocument/2006/math">
                    <m:sSub>
                      <m:sSubPr>
                        <m:ctrlPr>
                          <a:rPr lang="en-US" sz="2000" i="1">
                            <a:solidFill>
                              <a:srgbClr val="000000"/>
                            </a:solidFill>
                            <a:latin typeface="Cambria Math" panose="02040503050406030204" pitchFamily="18" charset="0"/>
                            <a:ea typeface="Tahoma" panose="020B0604030504040204" pitchFamily="34" charset="0"/>
                            <a:cs typeface="Tahoma" panose="020B0604030504040204" pitchFamily="34" charset="0"/>
                          </a:rPr>
                        </m:ctrlPr>
                      </m:sSubPr>
                      <m:e>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𝜋</m:t>
                        </m:r>
                      </m:e>
                      <m:sub>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𝜃</m:t>
                        </m:r>
                      </m:sub>
                    </m:sSub>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 </m:t>
                    </m:r>
                    <m:r>
                      <m:rPr>
                        <m:sty m:val="p"/>
                      </m:rP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based</m:t>
                    </m:r>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 </m:t>
                    </m:r>
                    <m:r>
                      <m:rPr>
                        <m:sty m:val="p"/>
                      </m:rP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on</m:t>
                    </m:r>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 </m:t>
                    </m:r>
                    <m:r>
                      <m:rPr>
                        <m:sty m:val="p"/>
                      </m:rP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Eq</m:t>
                    </m:r>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.2.</m:t>
                    </m:r>
                  </m:oMath>
                </a14:m>
                <a:endPar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q"/>
                </a:pPr>
                <a14:m>
                  <m:oMath xmlns:m="http://schemas.openxmlformats.org/officeDocument/2006/math">
                    <m:r>
                      <m:rPr>
                        <m:sty m:val="p"/>
                      </m:rP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The</m:t>
                    </m:r>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 </m:t>
                    </m:r>
                    <m:r>
                      <m:rPr>
                        <m:sty m:val="p"/>
                      </m:rP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loss</m:t>
                    </m:r>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 </m:t>
                    </m:r>
                    <m:r>
                      <m:rPr>
                        <m:sty m:val="p"/>
                      </m:rPr>
                      <a:rPr lang="en-US" sz="2000" b="0" i="0" smtClean="0">
                        <a:solidFill>
                          <a:srgbClr val="000000"/>
                        </a:solidFill>
                        <a:latin typeface="Cambria Math" panose="02040503050406030204" pitchFamily="18" charset="0"/>
                        <a:ea typeface="Tahoma" panose="020B0604030504040204" pitchFamily="34" charset="0"/>
                        <a:cs typeface="Tahoma" panose="020B0604030504040204" pitchFamily="34" charset="0"/>
                      </a:rPr>
                      <m:t>f</m:t>
                    </m:r>
                    <m:r>
                      <m:rPr>
                        <m:sty m:val="p"/>
                      </m:rP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unction</m:t>
                    </m:r>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 </m:t>
                    </m:r>
                    <m:r>
                      <m:rPr>
                        <m:sty m:val="p"/>
                      </m:rP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can</m:t>
                    </m:r>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 </m:t>
                    </m:r>
                    <m:r>
                      <m:rPr>
                        <m:sty m:val="p"/>
                      </m:rP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be</m:t>
                    </m:r>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 </m:t>
                    </m:r>
                    <m:r>
                      <m:rPr>
                        <m:sty m:val="p"/>
                      </m:rP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calculated</m:t>
                    </m:r>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 </m:t>
                    </m:r>
                    <m:r>
                      <m:rPr>
                        <m:sty m:val="p"/>
                      </m:rP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as</m:t>
                    </m:r>
                    <m:r>
                      <a:rPr lang="en-US" sz="2000">
                        <a:solidFill>
                          <a:srgbClr val="000000"/>
                        </a:solidFill>
                        <a:latin typeface="Cambria Math" panose="02040503050406030204" pitchFamily="18" charset="0"/>
                        <a:ea typeface="Tahoma" panose="020B0604030504040204" pitchFamily="34" charset="0"/>
                        <a:cs typeface="Tahoma" panose="020B0604030504040204" pitchFamily="34" charset="0"/>
                      </a:rPr>
                      <m:t> </m:t>
                    </m:r>
                  </m:oMath>
                </a14:m>
                <a:endPar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Content Placeholder 2">
                <a:extLst>
                  <a:ext uri="{FF2B5EF4-FFF2-40B4-BE49-F238E27FC236}">
                    <a16:creationId xmlns:a16="http://schemas.microsoft.com/office/drawing/2014/main" id="{0A705CDF-92EB-BCEF-9345-22D06F7C987C}"/>
                  </a:ext>
                </a:extLst>
              </p:cNvPr>
              <p:cNvSpPr>
                <a:spLocks noGrp="1" noRot="1" noChangeAspect="1" noMove="1" noResize="1" noEditPoints="1" noAdjustHandles="1" noChangeArrowheads="1" noChangeShapeType="1" noTextEdit="1"/>
              </p:cNvSpPr>
              <p:nvPr>
                <p:ph idx="1"/>
              </p:nvPr>
            </p:nvSpPr>
            <p:spPr>
              <a:xfrm>
                <a:off x="174239" y="856979"/>
                <a:ext cx="8911515" cy="1265735"/>
              </a:xfrm>
              <a:blipFill>
                <a:blip r:embed="rId2"/>
                <a:stretch>
                  <a:fillRect l="-616" t="-5314" r="-753" b="-4396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35B4003-0D85-11A0-1DFE-F30AAB207CBD}"/>
              </a:ext>
            </a:extLst>
          </p:cNvPr>
          <p:cNvSpPr txBox="1"/>
          <p:nvPr/>
        </p:nvSpPr>
        <p:spPr>
          <a:xfrm>
            <a:off x="1045029" y="5884248"/>
            <a:ext cx="7394449" cy="830997"/>
          </a:xfrm>
          <a:prstGeom prst="rect">
            <a:avLst/>
          </a:prstGeom>
          <a:noFill/>
          <a:ln w="28575">
            <a:solidFill>
              <a:srgbClr val="FF0000"/>
            </a:solidFill>
            <a:prstDash val="dashDot"/>
          </a:ln>
        </p:spPr>
        <p:txBody>
          <a:bodyPr wrap="square">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The above equation shows the formulation of DPO loss which bypass the reward modeling step.</a:t>
            </a:r>
          </a:p>
        </p:txBody>
      </p:sp>
      <p:pic>
        <p:nvPicPr>
          <p:cNvPr id="8" name="Picture 7">
            <a:extLst>
              <a:ext uri="{FF2B5EF4-FFF2-40B4-BE49-F238E27FC236}">
                <a16:creationId xmlns:a16="http://schemas.microsoft.com/office/drawing/2014/main" id="{0B047587-0CC8-175D-BD89-CAA296D1DD23}"/>
              </a:ext>
            </a:extLst>
          </p:cNvPr>
          <p:cNvPicPr>
            <a:picLocks noChangeAspect="1"/>
          </p:cNvPicPr>
          <p:nvPr/>
        </p:nvPicPr>
        <p:blipFill>
          <a:blip r:embed="rId3"/>
          <a:stretch>
            <a:fillRect/>
          </a:stretch>
        </p:blipFill>
        <p:spPr>
          <a:xfrm>
            <a:off x="108325" y="2588564"/>
            <a:ext cx="9043347" cy="785048"/>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F644EC8-4570-94D2-1D60-FF6717C6888D}"/>
                  </a:ext>
                </a:extLst>
              </p:cNvPr>
              <p:cNvSpPr txBox="1"/>
              <p:nvPr/>
            </p:nvSpPr>
            <p:spPr>
              <a:xfrm>
                <a:off x="202499" y="3484389"/>
                <a:ext cx="8764345" cy="2332626"/>
              </a:xfrm>
              <a:prstGeom prst="rect">
                <a:avLst/>
              </a:prstGeom>
              <a:noFill/>
            </p:spPr>
            <p:txBody>
              <a:bodyPr wrap="square">
                <a:spAutoFit/>
              </a:bodyPr>
              <a:lstStyle/>
              <a:p>
                <a:pPr algn="just"/>
                <a:r>
                  <a:rPr lang="en-US" sz="2000" b="0" i="0" dirty="0">
                    <a:effectLst/>
                    <a:latin typeface="Tahoma" panose="020B0604030504040204" pitchFamily="34" charset="0"/>
                    <a:ea typeface="Tahoma" panose="020B0604030504040204" pitchFamily="34" charset="0"/>
                    <a:cs typeface="Tahoma" panose="020B0604030504040204" pitchFamily="34" charset="0"/>
                  </a:rPr>
                  <a:t>Where:</a:t>
                </a:r>
              </a:p>
              <a:p>
                <a:pPr algn="just">
                  <a:buFont typeface="Arial" panose="020B0604020202020204" pitchFamily="34" charset="0"/>
                  <a:buChar char="•"/>
                </a:pPr>
                <a:r>
                  <a:rPr lang="en-US" sz="2000" b="0" i="0" dirty="0">
                    <a:effectLst/>
                    <a:latin typeface="Tahoma" panose="020B0604030504040204" pitchFamily="34" charset="0"/>
                    <a:ea typeface="Tahoma" panose="020B0604030504040204" pitchFamily="34" charset="0"/>
                    <a:cs typeface="Tahoma" panose="020B0604030504040204" pitchFamily="34" charset="0"/>
                  </a:rPr>
                  <a:t>x is some prompt</a:t>
                </a:r>
              </a:p>
              <a:p>
                <a:pPr algn="just">
                  <a:buFont typeface="Arial" panose="020B0604020202020204" pitchFamily="34" charset="0"/>
                  <a:buChar char="•"/>
                </a:pPr>
                <a14:m>
                  <m:oMath xmlns:m="http://schemas.openxmlformats.org/officeDocument/2006/math">
                    <m:sSub>
                      <m:sSubPr>
                        <m:ctrlPr>
                          <a:rPr lang="en-US" sz="2000" b="0" i="1" smtClean="0">
                            <a:effectLst/>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effectLst/>
                            <a:latin typeface="Cambria Math" panose="02040503050406030204" pitchFamily="18" charset="0"/>
                            <a:ea typeface="Cambria Math" panose="02040503050406030204" pitchFamily="18" charset="0"/>
                            <a:cs typeface="Tahoma" panose="020B0604030504040204" pitchFamily="34" charset="0"/>
                          </a:rPr>
                          <m:t>𝜋</m:t>
                        </m:r>
                      </m:e>
                      <m:sub>
                        <m:r>
                          <a:rPr lang="en-US" sz="2000" b="0" i="1" smtClean="0">
                            <a:effectLst/>
                            <a:latin typeface="Cambria Math" panose="02040503050406030204" pitchFamily="18" charset="0"/>
                            <a:ea typeface="Cambria Math" panose="02040503050406030204" pitchFamily="18" charset="0"/>
                            <a:cs typeface="Tahoma" panose="020B0604030504040204" pitchFamily="34" charset="0"/>
                          </a:rPr>
                          <m:t>𝜃</m:t>
                        </m:r>
                      </m:sub>
                    </m:sSub>
                    <m:r>
                      <a:rPr lang="en-US" sz="2000" b="0" i="1" smtClean="0">
                        <a:effectLst/>
                        <a:latin typeface="Cambria Math" panose="02040503050406030204" pitchFamily="18" charset="0"/>
                        <a:ea typeface="Tahoma" panose="020B0604030504040204" pitchFamily="34" charset="0"/>
                        <a:cs typeface="Tahoma" panose="020B0604030504040204" pitchFamily="34" charset="0"/>
                      </a:rPr>
                      <m:t>(</m:t>
                    </m:r>
                    <m:sSub>
                      <m:sSubPr>
                        <m:ctrlPr>
                          <a:rPr lang="en-US" sz="2000" b="0" i="1" smtClean="0">
                            <a:effectLst/>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effectLst/>
                            <a:latin typeface="Cambria Math" panose="02040503050406030204" pitchFamily="18" charset="0"/>
                            <a:ea typeface="Tahoma" panose="020B0604030504040204" pitchFamily="34" charset="0"/>
                            <a:cs typeface="Tahoma" panose="020B0604030504040204" pitchFamily="34" charset="0"/>
                          </a:rPr>
                          <m:t>𝑦</m:t>
                        </m:r>
                      </m:e>
                      <m:sub>
                        <m:r>
                          <a:rPr lang="en-US" sz="2000" b="0" i="1" smtClean="0">
                            <a:effectLst/>
                            <a:latin typeface="Cambria Math" panose="02040503050406030204" pitchFamily="18" charset="0"/>
                            <a:ea typeface="Tahoma" panose="020B0604030504040204" pitchFamily="34" charset="0"/>
                            <a:cs typeface="Tahoma" panose="020B0604030504040204" pitchFamily="34" charset="0"/>
                          </a:rPr>
                          <m:t>𝑤</m:t>
                        </m:r>
                      </m:sub>
                    </m:sSub>
                    <m:r>
                      <a:rPr lang="en-US" sz="2000" b="0" i="1" smtClean="0">
                        <a:effectLst/>
                        <a:latin typeface="Cambria Math" panose="02040503050406030204" pitchFamily="18" charset="0"/>
                        <a:ea typeface="Tahoma" panose="020B0604030504040204" pitchFamily="34" charset="0"/>
                        <a:cs typeface="Tahoma" panose="020B0604030504040204" pitchFamily="34" charset="0"/>
                      </a:rPr>
                      <m:t>|</m:t>
                    </m:r>
                    <m:r>
                      <a:rPr lang="en-US" sz="2000" b="0" i="1" smtClean="0">
                        <a:effectLst/>
                        <a:latin typeface="Cambria Math" panose="02040503050406030204" pitchFamily="18" charset="0"/>
                        <a:ea typeface="Tahoma" panose="020B0604030504040204" pitchFamily="34" charset="0"/>
                        <a:cs typeface="Tahoma" panose="020B0604030504040204" pitchFamily="34" charset="0"/>
                      </a:rPr>
                      <m:t>𝑥</m:t>
                    </m:r>
                    <m:r>
                      <a:rPr lang="en-US" sz="2000" b="0" i="1" smtClean="0">
                        <a:effectLst/>
                        <a:latin typeface="Cambria Math" panose="02040503050406030204" pitchFamily="18" charset="0"/>
                        <a:ea typeface="Tahoma" panose="020B0604030504040204" pitchFamily="34" charset="0"/>
                        <a:cs typeface="Tahoma" panose="020B0604030504040204" pitchFamily="34" charset="0"/>
                      </a:rPr>
                      <m:t>)</m:t>
                    </m:r>
                  </m:oMath>
                </a14:m>
                <a:r>
                  <a:rPr lang="en-US" sz="2000" b="0" i="0" dirty="0">
                    <a:effectLst/>
                    <a:latin typeface="Tahoma" panose="020B0604030504040204" pitchFamily="34" charset="0"/>
                    <a:ea typeface="Tahoma" panose="020B0604030504040204" pitchFamily="34" charset="0"/>
                    <a:cs typeface="Tahoma" panose="020B0604030504040204" pitchFamily="34" charset="0"/>
                  </a:rPr>
                  <a:t> and </a:t>
                </a:r>
                <a:r>
                  <a:rPr lang="en-US" sz="2000" dirty="0">
                    <a:ea typeface="Tahoma" panose="020B0604030504040204" pitchFamily="34" charset="0"/>
                    <a:cs typeface="Tahoma" panose="020B0604030504040204" pitchFamily="34" charset="0"/>
                  </a:rPr>
                  <a: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Cambria Math" panose="02040503050406030204" pitchFamily="18" charset="0"/>
                            <a:cs typeface="Tahoma" panose="020B0604030504040204" pitchFamily="34" charset="0"/>
                          </a:rPr>
                          <m:t>𝜋</m:t>
                        </m:r>
                      </m:e>
                      <m:sub>
                        <m:r>
                          <a:rPr lang="en-US" sz="2000" i="1">
                            <a:latin typeface="Cambria Math" panose="02040503050406030204" pitchFamily="18" charset="0"/>
                            <a:ea typeface="Cambria Math" panose="02040503050406030204" pitchFamily="18" charset="0"/>
                            <a:cs typeface="Tahoma" panose="020B0604030504040204" pitchFamily="34" charset="0"/>
                          </a:rPr>
                          <m:t>𝜃</m:t>
                        </m:r>
                      </m:sub>
                    </m:sSub>
                    <m:r>
                      <a:rPr lang="en-US" sz="2000" i="1">
                        <a:latin typeface="Cambria Math" panose="02040503050406030204" pitchFamily="18" charset="0"/>
                        <a:ea typeface="Tahoma" panose="020B0604030504040204" pitchFamily="34" charset="0"/>
                        <a:cs typeface="Tahoma" panose="020B0604030504040204" pitchFamily="34" charset="0"/>
                      </a:rPr>
                      <m:t>(</m:t>
                    </m:r>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𝑦</m:t>
                        </m:r>
                      </m:e>
                      <m:sub>
                        <m:r>
                          <a:rPr lang="en-US" sz="2000" b="0" i="1" smtClean="0">
                            <a:latin typeface="Cambria Math" panose="02040503050406030204" pitchFamily="18" charset="0"/>
                            <a:ea typeface="Tahoma" panose="020B0604030504040204" pitchFamily="34" charset="0"/>
                            <a:cs typeface="Tahoma" panose="020B0604030504040204" pitchFamily="34" charset="0"/>
                          </a:rPr>
                          <m:t>1</m:t>
                        </m:r>
                      </m:sub>
                    </m:sSub>
                    <m:r>
                      <a:rPr lang="en-US" sz="2000" i="1">
                        <a:latin typeface="Cambria Math" panose="02040503050406030204" pitchFamily="18" charset="0"/>
                        <a:ea typeface="Tahoma" panose="020B0604030504040204" pitchFamily="34" charset="0"/>
                        <a:cs typeface="Tahoma" panose="020B0604030504040204" pitchFamily="34" charset="0"/>
                      </a:rPr>
                      <m:t>|</m:t>
                    </m:r>
                    <m:r>
                      <a:rPr lang="en-US" sz="2000" i="1">
                        <a:latin typeface="Cambria Math" panose="02040503050406030204" pitchFamily="18" charset="0"/>
                        <a:ea typeface="Tahoma" panose="020B0604030504040204" pitchFamily="34" charset="0"/>
                        <a:cs typeface="Tahoma" panose="020B0604030504040204" pitchFamily="34" charset="0"/>
                      </a:rPr>
                      <m:t>𝑥</m:t>
                    </m:r>
                    <m:r>
                      <a:rPr lang="en-US" sz="2000" i="1">
                        <a:latin typeface="Cambria Math" panose="02040503050406030204" pitchFamily="18" charset="0"/>
                        <a:ea typeface="Tahoma" panose="020B0604030504040204" pitchFamily="34" charset="0"/>
                        <a:cs typeface="Tahoma" panose="020B0604030504040204" pitchFamily="34" charset="0"/>
                      </a:rPr>
                      <m:t>) </m:t>
                    </m:r>
                  </m:oMath>
                </a14:m>
                <a:r>
                  <a:rPr lang="en-US" sz="2000" b="0" i="0" dirty="0">
                    <a:effectLst/>
                    <a:latin typeface="Tahoma" panose="020B0604030504040204" pitchFamily="34" charset="0"/>
                    <a:ea typeface="Tahoma" panose="020B0604030504040204" pitchFamily="34" charset="0"/>
                    <a:cs typeface="Tahoma" panose="020B0604030504040204" pitchFamily="34" charset="0"/>
                  </a:rPr>
                  <a:t>are the probabilities of the preferred and </a:t>
                </a:r>
                <a:r>
                  <a:rPr lang="en-US" sz="2000" b="0" i="0" dirty="0" err="1">
                    <a:effectLst/>
                    <a:latin typeface="Tahoma" panose="020B0604030504040204" pitchFamily="34" charset="0"/>
                    <a:ea typeface="Tahoma" panose="020B0604030504040204" pitchFamily="34" charset="0"/>
                    <a:cs typeface="Tahoma" panose="020B0604030504040204" pitchFamily="34" charset="0"/>
                  </a:rPr>
                  <a:t>dispreferred</a:t>
                </a:r>
                <a:r>
                  <a:rPr lang="en-US" sz="2000" b="0" i="0" dirty="0">
                    <a:effectLst/>
                    <a:latin typeface="Tahoma" panose="020B0604030504040204" pitchFamily="34" charset="0"/>
                    <a:ea typeface="Tahoma" panose="020B0604030504040204" pitchFamily="34" charset="0"/>
                    <a:cs typeface="Tahoma" panose="020B0604030504040204" pitchFamily="34" charset="0"/>
                  </a:rPr>
                  <a:t> completions under the current model.</a:t>
                </a:r>
              </a:p>
              <a:p>
                <a:pPr algn="just">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Cambria Math" panose="02040503050406030204" pitchFamily="18" charset="0"/>
                            <a:cs typeface="Tahoma" panose="020B0604030504040204" pitchFamily="34" charset="0"/>
                          </a:rPr>
                          <m:t>𝜋</m:t>
                        </m:r>
                        <m:r>
                          <a:rPr lang="en-US" sz="2000" i="1" smtClean="0">
                            <a:latin typeface="Cambria Math" panose="02040503050406030204" pitchFamily="18" charset="0"/>
                            <a:ea typeface="Cambria Math" panose="02040503050406030204" pitchFamily="18" charset="0"/>
                            <a:cs typeface="Tahoma" panose="020B0604030504040204" pitchFamily="34" charset="0"/>
                          </a:rPr>
                          <m:t>𝔼</m:t>
                        </m:r>
                      </m:e>
                      <m:sub>
                        <m:r>
                          <a:rPr lang="en-US" sz="2000" b="0" i="1" smtClean="0">
                            <a:latin typeface="Cambria Math" panose="02040503050406030204" pitchFamily="18" charset="0"/>
                            <a:ea typeface="Cambria Math" panose="02040503050406030204" pitchFamily="18" charset="0"/>
                            <a:cs typeface="Tahoma" panose="020B0604030504040204" pitchFamily="34" charset="0"/>
                          </a:rPr>
                          <m:t>(</m:t>
                        </m:r>
                        <m:r>
                          <a:rPr lang="en-US" sz="2000" b="0" i="1" smtClean="0">
                            <a:latin typeface="Cambria Math" panose="02040503050406030204" pitchFamily="18" charset="0"/>
                            <a:ea typeface="Cambria Math" panose="02040503050406030204" pitchFamily="18" charset="0"/>
                            <a:cs typeface="Tahoma" panose="020B0604030504040204" pitchFamily="34" charset="0"/>
                          </a:rPr>
                          <m:t>𝑥</m:t>
                        </m:r>
                        <m:r>
                          <a:rPr lang="en-US" sz="2000" b="0" i="1" smtClean="0">
                            <a:latin typeface="Cambria Math" panose="02040503050406030204" pitchFamily="18" charset="0"/>
                            <a:ea typeface="Cambria Math" panose="02040503050406030204" pitchFamily="18" charset="0"/>
                            <a:cs typeface="Tahoma" panose="020B0604030504040204" pitchFamily="34" charset="0"/>
                          </a:rPr>
                          <m:t>,</m:t>
                        </m:r>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𝑦</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𝑤</m:t>
                            </m:r>
                          </m:sub>
                        </m:sSub>
                        <m:r>
                          <a:rPr lang="en-US" sz="2000" b="0" i="1" smtClean="0">
                            <a:latin typeface="Cambria Math" panose="02040503050406030204" pitchFamily="18" charset="0"/>
                            <a:ea typeface="Tahoma" panose="020B0604030504040204" pitchFamily="34" charset="0"/>
                            <a:cs typeface="Tahoma" panose="020B0604030504040204" pitchFamily="34" charset="0"/>
                          </a:rPr>
                          <m:t>,</m:t>
                        </m:r>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𝑦</m:t>
                            </m:r>
                          </m:e>
                          <m:sub>
                            <m:r>
                              <a:rPr lang="en-US" sz="2000" i="1">
                                <a:latin typeface="Cambria Math" panose="02040503050406030204" pitchFamily="18" charset="0"/>
                                <a:ea typeface="Tahoma" panose="020B0604030504040204" pitchFamily="34" charset="0"/>
                                <a:cs typeface="Tahoma" panose="020B0604030504040204" pitchFamily="34" charset="0"/>
                              </a:rPr>
                              <m:t>1</m:t>
                            </m:r>
                            <m:r>
                              <a:rPr lang="en-US" sz="2000" b="0" i="1" smtClean="0">
                                <a:latin typeface="Cambria Math" panose="02040503050406030204" pitchFamily="18" charset="0"/>
                                <a:ea typeface="Tahoma" panose="020B0604030504040204" pitchFamily="34" charset="0"/>
                                <a:cs typeface="Tahoma" panose="020B0604030504040204" pitchFamily="34" charset="0"/>
                              </a:rPr>
                              <m:t>)</m:t>
                            </m:r>
                            <m:r>
                              <a:rPr lang="en-US" sz="2000" b="0" i="1" smtClean="0">
                                <a:latin typeface="Cambria Math" panose="02040503050406030204" pitchFamily="18" charset="0"/>
                                <a:ea typeface="Cambria Math" panose="02040503050406030204" pitchFamily="18" charset="0"/>
                                <a:cs typeface="Tahoma" panose="020B0604030504040204" pitchFamily="34" charset="0"/>
                              </a:rPr>
                              <m:t>~</m:t>
                            </m:r>
                            <m:r>
                              <a:rPr lang="en-US" sz="2000" b="0" i="1" smtClean="0">
                                <a:latin typeface="Cambria Math" panose="02040503050406030204" pitchFamily="18" charset="0"/>
                                <a:ea typeface="Cambria Math" panose="02040503050406030204" pitchFamily="18" charset="0"/>
                                <a:cs typeface="Tahoma" panose="020B0604030504040204" pitchFamily="34" charset="0"/>
                              </a:rPr>
                              <m:t>𝒟</m:t>
                            </m:r>
                          </m:sub>
                        </m:sSub>
                      </m:sub>
                    </m:sSub>
                  </m:oMath>
                </a14:m>
                <a:r>
                  <a:rPr lang="en-US" sz="2000" b="0" i="0" dirty="0">
                    <a:effectLst/>
                    <a:latin typeface="Tahoma" panose="020B0604030504040204" pitchFamily="34" charset="0"/>
                    <a:ea typeface="Tahoma" panose="020B0604030504040204" pitchFamily="34" charset="0"/>
                    <a:cs typeface="Tahoma" panose="020B0604030504040204" pitchFamily="34" charset="0"/>
                  </a:rPr>
                  <a:t> denotes the expectation over the dataset of preferences </a:t>
                </a:r>
                <a:r>
                  <a:rPr lang="en-US" sz="2000" dirty="0">
                    <a:ea typeface="Cambria Math" panose="02040503050406030204" pitchFamily="18" charset="0"/>
                    <a:cs typeface="Tahoma" panose="020B0604030504040204" pitchFamily="34" charset="0"/>
                  </a:rPr>
                  <a:t> </a:t>
                </a:r>
                <a14:m>
                  <m:oMath xmlns:m="http://schemas.openxmlformats.org/officeDocument/2006/math">
                    <m:r>
                      <a:rPr lang="en-US" sz="2000" i="1">
                        <a:latin typeface="Cambria Math" panose="02040503050406030204" pitchFamily="18" charset="0"/>
                        <a:ea typeface="Cambria Math" panose="02040503050406030204" pitchFamily="18" charset="0"/>
                        <a:cs typeface="Tahoma" panose="020B0604030504040204" pitchFamily="34" charset="0"/>
                      </a:rPr>
                      <m:t>𝒟</m:t>
                    </m:r>
                  </m:oMath>
                </a14:m>
                <a:r>
                  <a:rPr lang="en-US" sz="2000" b="0" i="0" dirty="0">
                    <a:effectLst/>
                    <a:latin typeface="Tahoma" panose="020B0604030504040204" pitchFamily="34" charset="0"/>
                    <a:ea typeface="Tahoma" panose="020B0604030504040204" pitchFamily="34" charset="0"/>
                    <a:cs typeface="Tahoma" panose="020B0604030504040204" pitchFamily="34" charset="0"/>
                  </a:rPr>
                  <a:t>.</a:t>
                </a:r>
              </a:p>
              <a:p>
                <a:pPr algn="just">
                  <a:buFont typeface="Arial" panose="020B0604020202020204" pitchFamily="34" charset="0"/>
                  <a:buChar char="•"/>
                </a:pPr>
                <a:r>
                  <a:rPr lang="en-US" sz="2000" b="0" i="0" dirty="0">
                    <a:effectLst/>
                    <a:latin typeface="Tahoma" panose="020B0604030504040204" pitchFamily="34" charset="0"/>
                    <a:ea typeface="Tahoma" panose="020B0604030504040204" pitchFamily="34" charset="0"/>
                    <a:cs typeface="Tahoma" panose="020B0604030504040204" pitchFamily="34" charset="0"/>
                  </a:rPr>
                  <a:t>β is a parameter controlling the deviation from the base reference policy </a:t>
                </a:r>
                <a:r>
                  <a:rPr lang="en-US" sz="2000" dirty="0">
                    <a:ea typeface="Tahoma" panose="020B0604030504040204" pitchFamily="34" charset="0"/>
                    <a:cs typeface="Tahoma" panose="020B0604030504040204" pitchFamily="34" charset="0"/>
                  </a:rPr>
                  <a: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Cambria Math" panose="02040503050406030204" pitchFamily="18" charset="0"/>
                            <a:cs typeface="Tahoma" panose="020B0604030504040204" pitchFamily="34" charset="0"/>
                          </a:rPr>
                          <m:t>𝜋</m:t>
                        </m:r>
                      </m:e>
                      <m:sub>
                        <m:r>
                          <a:rPr lang="en-US" sz="2000" b="0" i="1" smtClean="0">
                            <a:latin typeface="Cambria Math" panose="02040503050406030204" pitchFamily="18" charset="0"/>
                            <a:ea typeface="Cambria Math" panose="02040503050406030204" pitchFamily="18" charset="0"/>
                            <a:cs typeface="Tahoma" panose="020B0604030504040204" pitchFamily="34" charset="0"/>
                          </a:rPr>
                          <m:t>𝑟𝑒𝑓</m:t>
                        </m:r>
                      </m:sub>
                    </m:sSub>
                  </m:oMath>
                </a14:m>
                <a:r>
                  <a:rPr lang="en-US" sz="2000" b="0" i="0" dirty="0">
                    <a:effectLst/>
                    <a:latin typeface="Tahoma" panose="020B0604030504040204" pitchFamily="34" charset="0"/>
                    <a:ea typeface="Tahoma" panose="020B0604030504040204" pitchFamily="34" charset="0"/>
                    <a:cs typeface="Tahoma" panose="020B0604030504040204" pitchFamily="34" charset="0"/>
                  </a:rPr>
                  <a:t>.</a:t>
                </a:r>
              </a:p>
            </p:txBody>
          </p:sp>
        </mc:Choice>
        <mc:Fallback>
          <p:sp>
            <p:nvSpPr>
              <p:cNvPr id="7" name="TextBox 6">
                <a:extLst>
                  <a:ext uri="{FF2B5EF4-FFF2-40B4-BE49-F238E27FC236}">
                    <a16:creationId xmlns:a16="http://schemas.microsoft.com/office/drawing/2014/main" id="{4F644EC8-4570-94D2-1D60-FF6717C6888D}"/>
                  </a:ext>
                </a:extLst>
              </p:cNvPr>
              <p:cNvSpPr txBox="1">
                <a:spLocks noRot="1" noChangeAspect="1" noMove="1" noResize="1" noEditPoints="1" noAdjustHandles="1" noChangeArrowheads="1" noChangeShapeType="1" noTextEdit="1"/>
              </p:cNvSpPr>
              <p:nvPr/>
            </p:nvSpPr>
            <p:spPr>
              <a:xfrm>
                <a:off x="202499" y="3484389"/>
                <a:ext cx="8764345" cy="2332626"/>
              </a:xfrm>
              <a:prstGeom prst="rect">
                <a:avLst/>
              </a:prstGeom>
              <a:blipFill>
                <a:blip r:embed="rId4"/>
                <a:stretch>
                  <a:fillRect l="-695" t="-1571" r="-765" b="-2618"/>
                </a:stretch>
              </a:blipFill>
            </p:spPr>
            <p:txBody>
              <a:bodyPr/>
              <a:lstStyle/>
              <a:p>
                <a:r>
                  <a:rPr lang="en-US">
                    <a:noFill/>
                  </a:rPr>
                  <a:t> </a:t>
                </a:r>
              </a:p>
            </p:txBody>
          </p:sp>
        </mc:Fallback>
      </mc:AlternateContent>
    </p:spTree>
    <p:extLst>
      <p:ext uri="{BB962C8B-B14F-4D97-AF65-F5344CB8AC3E}">
        <p14:creationId xmlns:p14="http://schemas.microsoft.com/office/powerpoint/2010/main" val="300900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DFD3-864C-A5F6-2DB9-BF3D2F96359C}"/>
              </a:ext>
            </a:extLst>
          </p:cNvPr>
          <p:cNvSpPr>
            <a:spLocks noGrp="1"/>
          </p:cNvSpPr>
          <p:nvPr>
            <p:ph type="title"/>
          </p:nvPr>
        </p:nvSpPr>
        <p:spPr>
          <a:xfrm>
            <a:off x="-881009" y="0"/>
            <a:ext cx="10515600" cy="713662"/>
          </a:xfrm>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Summary </a:t>
            </a:r>
          </a:p>
        </p:txBody>
      </p:sp>
      <p:sp>
        <p:nvSpPr>
          <p:cNvPr id="3" name="Content Placeholder 2">
            <a:extLst>
              <a:ext uri="{FF2B5EF4-FFF2-40B4-BE49-F238E27FC236}">
                <a16:creationId xmlns:a16="http://schemas.microsoft.com/office/drawing/2014/main" id="{DDD7A5D9-657C-D895-44EA-A359AC42B49E}"/>
              </a:ext>
            </a:extLst>
          </p:cNvPr>
          <p:cNvSpPr>
            <a:spLocks noGrp="1"/>
          </p:cNvSpPr>
          <p:nvPr>
            <p:ph idx="1"/>
          </p:nvPr>
        </p:nvSpPr>
        <p:spPr>
          <a:xfrm>
            <a:off x="412892" y="1209176"/>
            <a:ext cx="7886700" cy="2623085"/>
          </a:xfrm>
        </p:spPr>
        <p:txBody>
          <a:bodyPr>
            <a:normAutofit lnSpcReduction="10000"/>
          </a:bodyPr>
          <a:lstStyle/>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DPO is a computationally efficient method that calculated the log probabilities of preferred and dispreferred completions under a model and optimizes its parameter in a way to increase the likelihood of preferred responses and decrease those dispreferred to align the model with human preferences.</a:t>
            </a:r>
          </a:p>
        </p:txBody>
      </p:sp>
      <p:sp>
        <p:nvSpPr>
          <p:cNvPr id="4" name="Rectangle 3">
            <a:extLst>
              <a:ext uri="{FF2B5EF4-FFF2-40B4-BE49-F238E27FC236}">
                <a16:creationId xmlns:a16="http://schemas.microsoft.com/office/drawing/2014/main" id="{966FC0D8-6386-6A48-8483-DE1471BB08CF}"/>
              </a:ext>
            </a:extLst>
          </p:cNvPr>
          <p:cNvSpPr/>
          <p:nvPr/>
        </p:nvSpPr>
        <p:spPr>
          <a:xfrm flipV="1">
            <a:off x="139147" y="801627"/>
            <a:ext cx="8865706" cy="45720"/>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269988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DPO Update</a:t>
            </a:r>
          </a:p>
        </p:txBody>
      </p:sp>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450849" y="987425"/>
            <a:ext cx="8487667" cy="1995261"/>
          </a:xfrm>
        </p:spPr>
        <p:txBody>
          <a:bodyPr>
            <a:normAutofit/>
          </a:bodyPr>
          <a:lstStyle/>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The gradient of the loss function LDPO increases the likelihood of the preferred completions </a:t>
            </a:r>
            <a:r>
              <a:rPr lang="en-US" sz="2400" dirty="0" err="1">
                <a:latin typeface="Tahoma" panose="020B0604030504040204" pitchFamily="34" charset="0"/>
                <a:ea typeface="Tahoma" panose="020B0604030504040204" pitchFamily="34" charset="0"/>
                <a:cs typeface="Tahoma" panose="020B0604030504040204" pitchFamily="34" charset="0"/>
              </a:rPr>
              <a:t>yw</a:t>
            </a:r>
            <a:r>
              <a:rPr lang="en-US" sz="2400" dirty="0">
                <a:latin typeface="Tahoma" panose="020B0604030504040204" pitchFamily="34" charset="0"/>
                <a:ea typeface="Tahoma" panose="020B0604030504040204" pitchFamily="34" charset="0"/>
                <a:cs typeface="Tahoma" panose="020B0604030504040204" pitchFamily="34" charset="0"/>
              </a:rPr>
              <a:t> and decreases the likelihood of </a:t>
            </a:r>
            <a:r>
              <a:rPr lang="en-US" sz="2400" dirty="0" err="1">
                <a:latin typeface="Tahoma" panose="020B0604030504040204" pitchFamily="34" charset="0"/>
                <a:ea typeface="Tahoma" panose="020B0604030504040204" pitchFamily="34" charset="0"/>
                <a:cs typeface="Tahoma" panose="020B0604030504040204" pitchFamily="34" charset="0"/>
              </a:rPr>
              <a:t>dispreferred</a:t>
            </a:r>
            <a:r>
              <a:rPr lang="en-US" sz="2400" dirty="0">
                <a:latin typeface="Tahoma" panose="020B0604030504040204" pitchFamily="34" charset="0"/>
                <a:ea typeface="Tahoma" panose="020B0604030504040204" pitchFamily="34" charset="0"/>
                <a:cs typeface="Tahoma" panose="020B0604030504040204" pitchFamily="34" charset="0"/>
              </a:rPr>
              <a:t> completions </a:t>
            </a:r>
            <a:r>
              <a:rPr lang="en-US" sz="2400" dirty="0" err="1">
                <a:latin typeface="Tahoma" panose="020B0604030504040204" pitchFamily="34" charset="0"/>
                <a:ea typeface="Tahoma" panose="020B0604030504040204" pitchFamily="34" charset="0"/>
                <a:cs typeface="Tahoma" panose="020B0604030504040204" pitchFamily="34" charset="0"/>
              </a:rPr>
              <a:t>yl</a:t>
            </a:r>
            <a:r>
              <a:rPr lang="en-US" sz="2400" dirty="0">
                <a:latin typeface="Tahoma" panose="020B0604030504040204" pitchFamily="34" charset="0"/>
                <a:ea typeface="Tahoma" panose="020B0604030504040204" pitchFamily="34" charset="0"/>
                <a:cs typeface="Tahoma" panose="020B0604030504040204" pitchFamily="34" charset="0"/>
              </a:rPr>
              <a:t>. The gradient with respect to the parameters θ can be written as:</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52ED27B-2CBD-B381-3E4D-E5C5C3F1DF0E}"/>
              </a:ext>
            </a:extLst>
          </p:cNvPr>
          <p:cNvPicPr>
            <a:picLocks noChangeAspect="1"/>
          </p:cNvPicPr>
          <p:nvPr/>
        </p:nvPicPr>
        <p:blipFill>
          <a:blip r:embed="rId2"/>
          <a:stretch>
            <a:fillRect/>
          </a:stretch>
        </p:blipFill>
        <p:spPr>
          <a:xfrm>
            <a:off x="690999" y="2517862"/>
            <a:ext cx="7664844" cy="1035103"/>
          </a:xfrm>
          <a:prstGeom prst="rect">
            <a:avLst/>
          </a:prstGeom>
        </p:spPr>
      </p:pic>
      <p:pic>
        <p:nvPicPr>
          <p:cNvPr id="8" name="Picture 7">
            <a:extLst>
              <a:ext uri="{FF2B5EF4-FFF2-40B4-BE49-F238E27FC236}">
                <a16:creationId xmlns:a16="http://schemas.microsoft.com/office/drawing/2014/main" id="{0A6D1A1B-B0F0-E51C-F3C9-15A8C5879DB8}"/>
              </a:ext>
            </a:extLst>
          </p:cNvPr>
          <p:cNvPicPr>
            <a:picLocks noChangeAspect="1"/>
          </p:cNvPicPr>
          <p:nvPr/>
        </p:nvPicPr>
        <p:blipFill>
          <a:blip r:embed="rId3"/>
          <a:stretch>
            <a:fillRect/>
          </a:stretch>
        </p:blipFill>
        <p:spPr>
          <a:xfrm>
            <a:off x="690999" y="3799979"/>
            <a:ext cx="4034064" cy="490582"/>
          </a:xfrm>
          <a:prstGeom prst="rect">
            <a:avLst/>
          </a:prstGeom>
        </p:spPr>
      </p:pic>
      <p:sp>
        <p:nvSpPr>
          <p:cNvPr id="10" name="TextBox 9">
            <a:extLst>
              <a:ext uri="{FF2B5EF4-FFF2-40B4-BE49-F238E27FC236}">
                <a16:creationId xmlns:a16="http://schemas.microsoft.com/office/drawing/2014/main" id="{736EA999-CDB1-E598-72EA-871F53BEBA83}"/>
              </a:ext>
            </a:extLst>
          </p:cNvPr>
          <p:cNvSpPr txBox="1"/>
          <p:nvPr/>
        </p:nvSpPr>
        <p:spPr>
          <a:xfrm>
            <a:off x="561777" y="4562701"/>
            <a:ext cx="7177965" cy="461665"/>
          </a:xfrm>
          <a:prstGeom prst="rect">
            <a:avLst/>
          </a:prstGeom>
          <a:noFill/>
        </p:spPr>
        <p:txBody>
          <a:bodyPr wrap="square">
            <a:spAutoFit/>
          </a:bodyPr>
          <a:lstStyle/>
          <a:p>
            <a:pPr marL="342900" indent="-342900">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This is our final DPO reward function.</a:t>
            </a:r>
          </a:p>
        </p:txBody>
      </p:sp>
      <p:sp>
        <p:nvSpPr>
          <p:cNvPr id="12" name="TextBox 11">
            <a:extLst>
              <a:ext uri="{FF2B5EF4-FFF2-40B4-BE49-F238E27FC236}">
                <a16:creationId xmlns:a16="http://schemas.microsoft.com/office/drawing/2014/main" id="{39ACA2BE-F8F6-ED13-E2DD-7818FDC6BC49}"/>
              </a:ext>
            </a:extLst>
          </p:cNvPr>
          <p:cNvSpPr txBox="1"/>
          <p:nvPr/>
        </p:nvSpPr>
        <p:spPr>
          <a:xfrm>
            <a:off x="561777" y="5393521"/>
            <a:ext cx="7664844" cy="954107"/>
          </a:xfrm>
          <a:prstGeom prst="rect">
            <a:avLst/>
          </a:prstGeom>
          <a:noFill/>
          <a:ln w="28575">
            <a:solidFill>
              <a:srgbClr val="FF0000"/>
            </a:solidFill>
            <a:prstDash val="sysDash"/>
          </a:ln>
        </p:spPr>
        <p:txBody>
          <a:bodyPr wrap="square">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In DPO, there is no negative reward (punishment) like RLHF.</a:t>
            </a:r>
          </a:p>
        </p:txBody>
      </p:sp>
    </p:spTree>
    <p:extLst>
      <p:ext uri="{BB962C8B-B14F-4D97-AF65-F5344CB8AC3E}">
        <p14:creationId xmlns:p14="http://schemas.microsoft.com/office/powerpoint/2010/main" val="185529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DPO Outline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100359" y="856604"/>
                <a:ext cx="8945670" cy="1557656"/>
              </a:xfrm>
            </p:spPr>
            <p:txBody>
              <a:bodyPr>
                <a:normAutofit lnSpcReduction="10000"/>
              </a:bodyPr>
              <a:lstStyle/>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The general DPO pipeline is as follows:</a:t>
                </a:r>
              </a:p>
              <a:p>
                <a:pPr marL="457200" indent="-457200" algn="just">
                  <a:buFont typeface="+mj-lt"/>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Sample completions </a:t>
                </a:r>
                <a14:m>
                  <m:oMath xmlns:m="http://schemas.openxmlformats.org/officeDocument/2006/math">
                    <m:sSub>
                      <m:sSubPr>
                        <m:ctrlPr>
                          <a:rPr lang="en-US" sz="2400" i="1" smtClean="0">
                            <a:latin typeface="Cambria Math" panose="02040503050406030204" pitchFamily="18" charset="0"/>
                            <a:sym typeface="Wingdings" panose="05000000000000000000" pitchFamily="2" charset="2"/>
                          </a:rPr>
                        </m:ctrlPr>
                      </m:sSubPr>
                      <m:e>
                        <m:r>
                          <a:rPr lang="en-US" sz="2400" b="0" i="1" smtClean="0">
                            <a:latin typeface="Cambria Math" panose="02040503050406030204" pitchFamily="18" charset="0"/>
                            <a:sym typeface="Wingdings" panose="05000000000000000000" pitchFamily="2" charset="2"/>
                          </a:rPr>
                          <m:t>𝑦</m:t>
                        </m:r>
                      </m:e>
                      <m:sub>
                        <m:r>
                          <a:rPr lang="en-US" sz="2400" b="0" i="1" smtClean="0">
                            <a:latin typeface="Cambria Math" panose="02040503050406030204" pitchFamily="18" charset="0"/>
                            <a:ea typeface="Cambria Math" panose="02040503050406030204" pitchFamily="18" charset="0"/>
                            <a:sym typeface="Wingdings" panose="05000000000000000000" pitchFamily="2" charset="2"/>
                          </a:rPr>
                          <m:t>1</m:t>
                        </m:r>
                        <m:r>
                          <a:rPr lang="en-US" sz="2400" b="0" i="1" smtClean="0">
                            <a:latin typeface="Cambria Math" panose="02040503050406030204" pitchFamily="18" charset="0"/>
                            <a:sym typeface="Wingdings" panose="05000000000000000000" pitchFamily="2" charset="2"/>
                          </a:rPr>
                          <m:t>,</m:t>
                        </m:r>
                      </m:sub>
                    </m:sSub>
                  </m:oMath>
                </a14:m>
                <a:r>
                  <a:rPr lang="en-US" sz="24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sz="2400" i="1">
                            <a:latin typeface="Cambria Math" panose="02040503050406030204" pitchFamily="18" charset="0"/>
                            <a:sym typeface="Wingdings" panose="05000000000000000000" pitchFamily="2" charset="2"/>
                          </a:rPr>
                        </m:ctrlPr>
                      </m:sSubPr>
                      <m:e>
                        <m:r>
                          <a:rPr lang="en-US" sz="2400" b="0" i="1" smtClean="0">
                            <a:latin typeface="Cambria Math" panose="02040503050406030204" pitchFamily="18" charset="0"/>
                            <a:sym typeface="Wingdings" panose="05000000000000000000" pitchFamily="2" charset="2"/>
                          </a:rPr>
                          <m:t>𝑦</m:t>
                        </m:r>
                      </m:e>
                      <m:sub>
                        <m:r>
                          <a:rPr lang="en-US" sz="2400" b="0" i="1" smtClean="0">
                            <a:latin typeface="Cambria Math" panose="02040503050406030204" pitchFamily="18" charset="0"/>
                            <a:ea typeface="Cambria Math" panose="02040503050406030204" pitchFamily="18" charset="0"/>
                            <a:sym typeface="Wingdings" panose="05000000000000000000" pitchFamily="2" charset="2"/>
                          </a:rPr>
                          <m:t>2</m:t>
                        </m:r>
                        <m:r>
                          <a:rPr lang="en-US" sz="2400" i="1">
                            <a:latin typeface="Cambria Math" panose="02040503050406030204" pitchFamily="18" charset="0"/>
                            <a:sym typeface="Wingdings" panose="05000000000000000000" pitchFamily="2" charset="2"/>
                          </a:rPr>
                          <m:t>,</m:t>
                        </m:r>
                      </m:sub>
                    </m:sSub>
                  </m:oMath>
                </a14:m>
                <a:r>
                  <a:rPr lang="en-US" sz="2400" dirty="0">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en-US" sz="2400" i="1">
                            <a:latin typeface="Cambria Math" panose="02040503050406030204" pitchFamily="18" charset="0"/>
                            <a:sym typeface="Wingdings" panose="05000000000000000000" pitchFamily="2" charset="2"/>
                          </a:rPr>
                        </m:ctrlPr>
                      </m:sSubPr>
                      <m:e>
                        <m:r>
                          <a:rPr lang="en-US" sz="2400" i="1">
                            <a:latin typeface="Cambria Math" panose="02040503050406030204" pitchFamily="18" charset="0"/>
                            <a:ea typeface="Cambria Math" panose="02040503050406030204" pitchFamily="18" charset="0"/>
                            <a:sym typeface="Wingdings" panose="05000000000000000000" pitchFamily="2" charset="2"/>
                          </a:rPr>
                          <m:t>𝜋</m:t>
                        </m:r>
                      </m:e>
                      <m:sub>
                        <m:r>
                          <a:rPr lang="en-US" sz="2400" i="1">
                            <a:latin typeface="Cambria Math" panose="02040503050406030204" pitchFamily="18" charset="0"/>
                            <a:ea typeface="Cambria Math" panose="02040503050406030204" pitchFamily="18" charset="0"/>
                            <a:sym typeface="Wingdings" panose="05000000000000000000" pitchFamily="2" charset="2"/>
                          </a:rPr>
                          <m:t>𝑟</m:t>
                        </m:r>
                        <m:r>
                          <a:rPr lang="en-US" sz="2400" b="0" i="1" smtClean="0">
                            <a:latin typeface="Cambria Math" panose="02040503050406030204" pitchFamily="18" charset="0"/>
                            <a:ea typeface="Cambria Math" panose="02040503050406030204" pitchFamily="18" charset="0"/>
                            <a:sym typeface="Wingdings" panose="05000000000000000000" pitchFamily="2" charset="2"/>
                          </a:rPr>
                          <m:t>𝑒𝑓</m:t>
                        </m:r>
                        <m:r>
                          <a:rPr lang="en-US" sz="2400" i="1">
                            <a:latin typeface="Cambria Math" panose="02040503050406030204" pitchFamily="18" charset="0"/>
                            <a:sym typeface="Wingdings" panose="05000000000000000000" pitchFamily="2" charset="2"/>
                          </a:rPr>
                          <m:t>,</m:t>
                        </m:r>
                      </m:sub>
                    </m:sSub>
                  </m:oMath>
                </a14:m>
                <a:r>
                  <a:rPr lang="en-US" sz="2400" dirty="0">
                    <a:latin typeface="Tahoma" panose="020B0604030504040204" pitchFamily="34" charset="0"/>
                    <a:ea typeface="Tahoma" panose="020B0604030504040204" pitchFamily="34" charset="0"/>
                    <a:cs typeface="Tahoma" panose="020B0604030504040204" pitchFamily="34" charset="0"/>
                  </a:rPr>
                  <a:t>(· | x) for every prompt x, label with human preferences to construct the offline dataset of preferences</a:t>
                </a:r>
              </a:p>
              <a:p>
                <a:pPr algn="just"/>
                <a:endParaRPr lang="en-US" sz="2400" dirty="0">
                  <a:latin typeface="Tahoma" panose="020B0604030504040204" pitchFamily="34" charset="0"/>
                  <a:ea typeface="Tahoma" panose="020B0604030504040204" pitchFamily="34" charset="0"/>
                  <a:cs typeface="Tahoma" panose="020B0604030504040204" pitchFamily="34" charset="0"/>
                </a:endParaRPr>
              </a:p>
              <a:p>
                <a:pPr algn="just"/>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Content Placeholder 2">
                <a:extLst>
                  <a:ext uri="{FF2B5EF4-FFF2-40B4-BE49-F238E27FC236}">
                    <a16:creationId xmlns:a16="http://schemas.microsoft.com/office/drawing/2014/main" id="{0A705CDF-92EB-BCEF-9345-22D06F7C987C}"/>
                  </a:ext>
                </a:extLst>
              </p:cNvPr>
              <p:cNvSpPr>
                <a:spLocks noGrp="1" noRot="1" noChangeAspect="1" noMove="1" noResize="1" noEditPoints="1" noAdjustHandles="1" noChangeArrowheads="1" noChangeShapeType="1" noTextEdit="1"/>
              </p:cNvSpPr>
              <p:nvPr>
                <p:ph idx="1"/>
              </p:nvPr>
            </p:nvSpPr>
            <p:spPr>
              <a:xfrm>
                <a:off x="100359" y="856604"/>
                <a:ext cx="8945670" cy="1557656"/>
              </a:xfrm>
              <a:blipFill>
                <a:blip r:embed="rId2"/>
                <a:stretch>
                  <a:fillRect l="-1022" t="-7843" r="-102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80DCE4CD-E4E4-84F7-7607-433AF3B87056}"/>
              </a:ext>
            </a:extLst>
          </p:cNvPr>
          <p:cNvPicPr>
            <a:picLocks noChangeAspect="1"/>
          </p:cNvPicPr>
          <p:nvPr/>
        </p:nvPicPr>
        <p:blipFill>
          <a:blip r:embed="rId3"/>
          <a:stretch>
            <a:fillRect/>
          </a:stretch>
        </p:blipFill>
        <p:spPr>
          <a:xfrm>
            <a:off x="2836245" y="2046140"/>
            <a:ext cx="3374351" cy="71262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F0CF3CD-E06A-34BD-E8F2-6F1CC5766D77}"/>
                  </a:ext>
                </a:extLst>
              </p:cNvPr>
              <p:cNvSpPr txBox="1"/>
              <p:nvPr/>
            </p:nvSpPr>
            <p:spPr>
              <a:xfrm>
                <a:off x="148650" y="2823028"/>
                <a:ext cx="8897379" cy="1246175"/>
              </a:xfrm>
              <a:prstGeom prst="rect">
                <a:avLst/>
              </a:prstGeom>
              <a:noFill/>
            </p:spPr>
            <p:txBody>
              <a:bodyPr wrap="square">
                <a:spAutoFit/>
              </a:bodyPr>
              <a:lstStyle/>
              <a:p>
                <a:pPr marL="342900" indent="-342900">
                  <a:buFont typeface="+mj-lt"/>
                  <a:buAutoNum type="arabicPeriod" startAt="2"/>
                </a:pPr>
                <a: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t>O</a:t>
                </a:r>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ptimize the language model </a:t>
                </a:r>
                <a14:m>
                  <m:oMath xmlns:m="http://schemas.openxmlformats.org/officeDocument/2006/math">
                    <m:sSub>
                      <m:sSubPr>
                        <m:ctrlPr>
                          <a:rPr lang="en-US" sz="2400" i="1" smtClean="0">
                            <a:latin typeface="Cambria Math" panose="02040503050406030204" pitchFamily="18" charset="0"/>
                            <a:sym typeface="Wingdings" panose="05000000000000000000" pitchFamily="2" charset="2"/>
                          </a:rPr>
                        </m:ctrlPr>
                      </m:sSubPr>
                      <m:e>
                        <m:r>
                          <a:rPr lang="en-US" sz="2400" i="1">
                            <a:latin typeface="Cambria Math" panose="02040503050406030204" pitchFamily="18" charset="0"/>
                            <a:ea typeface="Cambria Math" panose="02040503050406030204" pitchFamily="18" charset="0"/>
                            <a:sym typeface="Wingdings" panose="05000000000000000000" pitchFamily="2" charset="2"/>
                          </a:rPr>
                          <m:t>𝜋</m:t>
                        </m:r>
                      </m:e>
                      <m:sub>
                        <m:r>
                          <a:rPr lang="en-US" sz="2400" i="1" smtClean="0">
                            <a:latin typeface="Cambria Math" panose="02040503050406030204" pitchFamily="18" charset="0"/>
                            <a:ea typeface="Cambria Math" panose="02040503050406030204" pitchFamily="18" charset="0"/>
                            <a:sym typeface="Wingdings" panose="05000000000000000000" pitchFamily="2" charset="2"/>
                          </a:rPr>
                          <m:t>𝜃</m:t>
                        </m:r>
                        <m:r>
                          <a:rPr lang="en-US" sz="2400" i="1">
                            <a:latin typeface="Cambria Math" panose="02040503050406030204" pitchFamily="18" charset="0"/>
                            <a:sym typeface="Wingdings" panose="05000000000000000000" pitchFamily="2" charset="2"/>
                          </a:rPr>
                          <m:t>,</m:t>
                        </m:r>
                      </m:sub>
                    </m:sSub>
                  </m:oMath>
                </a14:m>
                <a:r>
                  <a:rPr lang="en-US" sz="24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to minimize </a:t>
                </a:r>
                <a14:m>
                  <m:oMath xmlns:m="http://schemas.openxmlformats.org/officeDocument/2006/math">
                    <m:sSub>
                      <m:sSubPr>
                        <m:ctrlPr>
                          <a:rPr lang="en-US" sz="2400" i="1">
                            <a:latin typeface="Cambria Math" panose="02040503050406030204" pitchFamily="18" charset="0"/>
                            <a:sym typeface="Wingdings" panose="05000000000000000000" pitchFamily="2" charset="2"/>
                          </a:rPr>
                        </m:ctrlPr>
                      </m:sSubPr>
                      <m:e>
                        <m:r>
                          <a:rPr lang="en-US" sz="2400" b="0" i="1" smtClean="0">
                            <a:latin typeface="Cambria Math" panose="02040503050406030204" pitchFamily="18" charset="0"/>
                            <a:sym typeface="Wingdings" panose="05000000000000000000" pitchFamily="2" charset="2"/>
                          </a:rPr>
                          <m:t>𝐿</m:t>
                        </m:r>
                      </m:e>
                      <m:sub>
                        <m:r>
                          <a:rPr lang="en-US" sz="2400" b="0" i="1" smtClean="0">
                            <a:latin typeface="Cambria Math" panose="02040503050406030204" pitchFamily="18" charset="0"/>
                            <a:ea typeface="Cambria Math" panose="02040503050406030204" pitchFamily="18" charset="0"/>
                            <a:sym typeface="Wingdings" panose="05000000000000000000" pitchFamily="2" charset="2"/>
                          </a:rPr>
                          <m:t>𝐷𝑃𝑂</m:t>
                        </m:r>
                        <m:r>
                          <a:rPr lang="en-US" sz="2400" i="1">
                            <a:latin typeface="Cambria Math" panose="02040503050406030204" pitchFamily="18" charset="0"/>
                            <a:sym typeface="Wingdings" panose="05000000000000000000" pitchFamily="2" charset="2"/>
                          </a:rPr>
                          <m:t>,</m:t>
                        </m:r>
                      </m:sub>
                    </m:sSub>
                  </m:oMath>
                </a14:m>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for the given </a:t>
                </a:r>
                <a14:m>
                  <m:oMath xmlns:m="http://schemas.openxmlformats.org/officeDocument/2006/math">
                    <m:sSub>
                      <m:sSubPr>
                        <m:ctrlPr>
                          <a:rPr lang="en-US" sz="2400" i="1">
                            <a:latin typeface="Cambria Math" panose="02040503050406030204" pitchFamily="18" charset="0"/>
                            <a:sym typeface="Wingdings" panose="05000000000000000000" pitchFamily="2" charset="2"/>
                          </a:rPr>
                        </m:ctrlPr>
                      </m:sSubPr>
                      <m:e>
                        <m:r>
                          <a:rPr lang="en-US" sz="2400" i="1">
                            <a:latin typeface="Cambria Math" panose="02040503050406030204" pitchFamily="18" charset="0"/>
                            <a:ea typeface="Cambria Math" panose="02040503050406030204" pitchFamily="18" charset="0"/>
                            <a:sym typeface="Wingdings" panose="05000000000000000000" pitchFamily="2" charset="2"/>
                          </a:rPr>
                          <m:t>𝜋</m:t>
                        </m:r>
                      </m:e>
                      <m:sub>
                        <m:r>
                          <a:rPr lang="en-US" sz="2400" i="1">
                            <a:latin typeface="Cambria Math" panose="02040503050406030204" pitchFamily="18" charset="0"/>
                            <a:ea typeface="Cambria Math" panose="02040503050406030204" pitchFamily="18" charset="0"/>
                            <a:sym typeface="Wingdings" panose="05000000000000000000" pitchFamily="2" charset="2"/>
                          </a:rPr>
                          <m:t>𝑟𝑒𝑓</m:t>
                        </m:r>
                        <m:r>
                          <a:rPr lang="en-US" sz="2400" i="1">
                            <a:latin typeface="Cambria Math" panose="02040503050406030204" pitchFamily="18" charset="0"/>
                            <a:sym typeface="Wingdings" panose="05000000000000000000" pitchFamily="2" charset="2"/>
                          </a:rPr>
                          <m:t>,</m:t>
                        </m:r>
                      </m:sub>
                    </m:sSub>
                  </m:oMath>
                </a14:m>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and </a:t>
                </a:r>
                <a:r>
                  <a:rPr lang="en-US" sz="24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D </a:t>
                </a:r>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and desired </a:t>
                </a:r>
                <a:r>
                  <a:rPr lang="en-US" sz="24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β</a:t>
                </a:r>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br>
                  <a:rPr lang="en-US" sz="2400" dirty="0">
                    <a:latin typeface="Tahoma" panose="020B0604030504040204" pitchFamily="34" charset="0"/>
                    <a:ea typeface="Tahoma" panose="020B0604030504040204" pitchFamily="34" charset="0"/>
                    <a:cs typeface="Tahoma" panose="020B0604030504040204" pitchFamily="34" charset="0"/>
                  </a:rPr>
                </a:b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7" name="TextBox 6">
                <a:extLst>
                  <a:ext uri="{FF2B5EF4-FFF2-40B4-BE49-F238E27FC236}">
                    <a16:creationId xmlns:a16="http://schemas.microsoft.com/office/drawing/2014/main" id="{8F0CF3CD-E06A-34BD-E8F2-6F1CC5766D77}"/>
                  </a:ext>
                </a:extLst>
              </p:cNvPr>
              <p:cNvSpPr txBox="1">
                <a:spLocks noRot="1" noChangeAspect="1" noMove="1" noResize="1" noEditPoints="1" noAdjustHandles="1" noChangeArrowheads="1" noChangeShapeType="1" noTextEdit="1"/>
              </p:cNvSpPr>
              <p:nvPr/>
            </p:nvSpPr>
            <p:spPr>
              <a:xfrm>
                <a:off x="148650" y="2823028"/>
                <a:ext cx="8897379" cy="1246175"/>
              </a:xfrm>
              <a:prstGeom prst="rect">
                <a:avLst/>
              </a:prstGeom>
              <a:blipFill>
                <a:blip r:embed="rId4"/>
                <a:stretch>
                  <a:fillRect l="-1027" t="-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1EF2E8F-D730-5069-0942-0EEE1145229F}"/>
                  </a:ext>
                </a:extLst>
              </p:cNvPr>
              <p:cNvSpPr txBox="1"/>
              <p:nvPr/>
            </p:nvSpPr>
            <p:spPr>
              <a:xfrm>
                <a:off x="148650" y="3831395"/>
                <a:ext cx="8805871" cy="2057807"/>
              </a:xfrm>
              <a:prstGeom prst="rect">
                <a:avLst/>
              </a:prstGeom>
              <a:noFill/>
            </p:spPr>
            <p:txBody>
              <a:bodyPr wrap="square">
                <a:spAutoFit/>
              </a:bodyPr>
              <a:lstStyle/>
              <a:p>
                <a:pPr marL="285750" indent="-285750" algn="just">
                  <a:buFont typeface="Wingdings" panose="05000000000000000000" pitchFamily="2" charset="2"/>
                  <a:buChar char="ü"/>
                </a:pPr>
                <a: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t>Since the preference datasets are sampled using  </a:t>
                </a:r>
                <a14:m>
                  <m:oMath xmlns:m="http://schemas.openxmlformats.org/officeDocument/2006/math">
                    <m:sSup>
                      <m:sSupPr>
                        <m:ctrlPr>
                          <a:rPr lang="en-US" sz="2400" i="1">
                            <a:solidFill>
                              <a:srgbClr val="000000"/>
                            </a:solidFill>
                            <a:latin typeface="Cambria Math" panose="02040503050406030204" pitchFamily="18" charset="0"/>
                            <a:ea typeface="Tahoma" panose="020B0604030504040204" pitchFamily="34" charset="0"/>
                            <a:cs typeface="Tahoma" panose="020B0604030504040204" pitchFamily="34" charset="0"/>
                          </a:rPr>
                        </m:ctrlPr>
                      </m:sSupPr>
                      <m:e>
                        <m:r>
                          <a:rPr lang="en-US" sz="2400" i="1">
                            <a:solidFill>
                              <a:srgbClr val="000000"/>
                            </a:solidFill>
                            <a:latin typeface="Cambria Math" panose="02040503050406030204" pitchFamily="18" charset="0"/>
                            <a:ea typeface="Cambria Math" panose="02040503050406030204" pitchFamily="18" charset="0"/>
                            <a:cs typeface="Tahoma" panose="020B0604030504040204" pitchFamily="34" charset="0"/>
                          </a:rPr>
                          <m:t>𝜋</m:t>
                        </m:r>
                      </m:e>
                      <m:sup>
                        <m:r>
                          <a:rPr lang="en-US" sz="2400" i="1">
                            <a:solidFill>
                              <a:srgbClr val="000000"/>
                            </a:solidFill>
                            <a:latin typeface="Cambria Math" panose="02040503050406030204" pitchFamily="18" charset="0"/>
                            <a:ea typeface="Tahoma" panose="020B0604030504040204" pitchFamily="34" charset="0"/>
                            <a:cs typeface="Tahoma" panose="020B0604030504040204" pitchFamily="34" charset="0"/>
                          </a:rPr>
                          <m:t>𝑆𝐹𝑇</m:t>
                        </m:r>
                      </m:sup>
                    </m:sSup>
                  </m:oMath>
                </a14:m>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we initialize </a:t>
                </a:r>
                <a14:m>
                  <m:oMath xmlns:m="http://schemas.openxmlformats.org/officeDocument/2006/math">
                    <m:sSub>
                      <m:sSubPr>
                        <m:ctrlPr>
                          <a:rPr lang="en-US" sz="2400" i="1" smtClean="0">
                            <a:latin typeface="Cambria Math" panose="02040503050406030204" pitchFamily="18" charset="0"/>
                            <a:sym typeface="Wingdings" panose="05000000000000000000" pitchFamily="2" charset="2"/>
                          </a:rPr>
                        </m:ctrlPr>
                      </m:sSubPr>
                      <m:e>
                        <m:r>
                          <a:rPr lang="en-US" sz="2400" i="1">
                            <a:latin typeface="Cambria Math" panose="02040503050406030204" pitchFamily="18" charset="0"/>
                            <a:ea typeface="Cambria Math" panose="02040503050406030204" pitchFamily="18" charset="0"/>
                            <a:sym typeface="Wingdings" panose="05000000000000000000" pitchFamily="2" charset="2"/>
                          </a:rPr>
                          <m:t>𝜋</m:t>
                        </m:r>
                      </m:e>
                      <m:sub>
                        <m:r>
                          <a:rPr lang="en-US" sz="2400" i="1">
                            <a:latin typeface="Cambria Math" panose="02040503050406030204" pitchFamily="18" charset="0"/>
                            <a:ea typeface="Cambria Math" panose="02040503050406030204" pitchFamily="18" charset="0"/>
                            <a:sym typeface="Wingdings" panose="05000000000000000000" pitchFamily="2" charset="2"/>
                          </a:rPr>
                          <m:t>𝑟</m:t>
                        </m:r>
                        <m:r>
                          <a:rPr lang="en-US" sz="2400" b="0" i="1" smtClean="0">
                            <a:latin typeface="Cambria Math" panose="02040503050406030204" pitchFamily="18" charset="0"/>
                            <a:ea typeface="Cambria Math" panose="02040503050406030204" pitchFamily="18" charset="0"/>
                            <a:sym typeface="Wingdings" panose="05000000000000000000" pitchFamily="2" charset="2"/>
                          </a:rPr>
                          <m:t>𝑒𝑓</m:t>
                        </m:r>
                        <m:r>
                          <a:rPr lang="en-US" sz="2400" i="1">
                            <a:latin typeface="Cambria Math" panose="02040503050406030204" pitchFamily="18" charset="0"/>
                            <a:sym typeface="Wingdings" panose="05000000000000000000" pitchFamily="2" charset="2"/>
                          </a:rPr>
                          <m:t>,</m:t>
                        </m:r>
                      </m:sub>
                    </m:sSub>
                    <m:r>
                      <a:rPr lang="en-US" sz="2400" i="1">
                        <a:latin typeface="Cambria Math" panose="02040503050406030204" pitchFamily="18" charset="0"/>
                        <a:sym typeface="Wingdings" panose="05000000000000000000" pitchFamily="2" charset="2"/>
                      </a:rPr>
                      <m:t> </m:t>
                    </m:r>
                  </m:oMath>
                </a14:m>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p>
                      <m:sSupPr>
                        <m:ctrlPr>
                          <a:rPr lang="en-US" sz="24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ctrlPr>
                      </m:sSupPr>
                      <m:e>
                        <m:r>
                          <a:rPr lang="en-US" sz="2400" b="0" i="1" smtClean="0">
                            <a:solidFill>
                              <a:srgbClr val="000000"/>
                            </a:solidFill>
                            <a:effectLst/>
                            <a:latin typeface="Cambria Math" panose="02040503050406030204" pitchFamily="18" charset="0"/>
                            <a:ea typeface="Cambria Math" panose="02040503050406030204" pitchFamily="18" charset="0"/>
                            <a:cs typeface="Tahoma" panose="020B0604030504040204" pitchFamily="34" charset="0"/>
                          </a:rPr>
                          <m:t>𝜋</m:t>
                        </m:r>
                      </m:e>
                      <m:sup>
                        <m:r>
                          <a:rPr lang="en-US" sz="2400" b="0" i="1" smtClean="0">
                            <a:solidFill>
                              <a:srgbClr val="000000"/>
                            </a:solidFill>
                            <a:effectLst/>
                            <a:latin typeface="Cambria Math" panose="02040503050406030204" pitchFamily="18" charset="0"/>
                            <a:ea typeface="Tahoma" panose="020B0604030504040204" pitchFamily="34" charset="0"/>
                            <a:cs typeface="Tahoma" panose="020B0604030504040204" pitchFamily="34" charset="0"/>
                          </a:rPr>
                          <m:t>𝑆𝐹𝑇</m:t>
                        </m:r>
                      </m:sup>
                    </m:sSup>
                  </m:oMath>
                </a14:m>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whenever available. However, when </a:t>
                </a:r>
                <a: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p>
                      <m:sSupPr>
                        <m:ctrlPr>
                          <a:rPr lang="en-US" sz="2400" i="1">
                            <a:solidFill>
                              <a:srgbClr val="000000"/>
                            </a:solidFill>
                            <a:latin typeface="Cambria Math" panose="02040503050406030204" pitchFamily="18" charset="0"/>
                            <a:ea typeface="Tahoma" panose="020B0604030504040204" pitchFamily="34" charset="0"/>
                            <a:cs typeface="Tahoma" panose="020B0604030504040204" pitchFamily="34" charset="0"/>
                          </a:rPr>
                        </m:ctrlPr>
                      </m:sSupPr>
                      <m:e>
                        <m:r>
                          <a:rPr lang="en-US" sz="2400" i="1">
                            <a:solidFill>
                              <a:srgbClr val="000000"/>
                            </a:solidFill>
                            <a:latin typeface="Cambria Math" panose="02040503050406030204" pitchFamily="18" charset="0"/>
                            <a:ea typeface="Cambria Math" panose="02040503050406030204" pitchFamily="18" charset="0"/>
                            <a:cs typeface="Tahoma" panose="020B0604030504040204" pitchFamily="34" charset="0"/>
                          </a:rPr>
                          <m:t>𝜋</m:t>
                        </m:r>
                      </m:e>
                      <m:sup>
                        <m:r>
                          <a:rPr lang="en-US" sz="2400" i="1">
                            <a:solidFill>
                              <a:srgbClr val="000000"/>
                            </a:solidFill>
                            <a:latin typeface="Cambria Math" panose="02040503050406030204" pitchFamily="18" charset="0"/>
                            <a:ea typeface="Tahoma" panose="020B0604030504040204" pitchFamily="34" charset="0"/>
                            <a:cs typeface="Tahoma" panose="020B0604030504040204" pitchFamily="34" charset="0"/>
                          </a:rPr>
                          <m:t>𝑆𝐹𝑇</m:t>
                        </m:r>
                      </m:sup>
                    </m:sSup>
                  </m:oMath>
                </a14:m>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not available, we initialize </a:t>
                </a:r>
                <a14:m>
                  <m:oMath xmlns:m="http://schemas.openxmlformats.org/officeDocument/2006/math">
                    <m:sSub>
                      <m:sSubPr>
                        <m:ctrlPr>
                          <a:rPr lang="en-US" sz="2400" i="1">
                            <a:latin typeface="Cambria Math" panose="02040503050406030204" pitchFamily="18" charset="0"/>
                            <a:sym typeface="Wingdings" panose="05000000000000000000" pitchFamily="2" charset="2"/>
                          </a:rPr>
                        </m:ctrlPr>
                      </m:sSubPr>
                      <m:e>
                        <m:r>
                          <a:rPr lang="en-US" sz="2400" i="1">
                            <a:latin typeface="Cambria Math" panose="02040503050406030204" pitchFamily="18" charset="0"/>
                            <a:ea typeface="Cambria Math" panose="02040503050406030204" pitchFamily="18" charset="0"/>
                            <a:sym typeface="Wingdings" panose="05000000000000000000" pitchFamily="2" charset="2"/>
                          </a:rPr>
                          <m:t>𝜋</m:t>
                        </m:r>
                      </m:e>
                      <m:sub>
                        <m:r>
                          <a:rPr lang="en-US" sz="2400" i="1">
                            <a:latin typeface="Cambria Math" panose="02040503050406030204" pitchFamily="18" charset="0"/>
                            <a:ea typeface="Cambria Math" panose="02040503050406030204" pitchFamily="18" charset="0"/>
                            <a:sym typeface="Wingdings" panose="05000000000000000000" pitchFamily="2" charset="2"/>
                          </a:rPr>
                          <m:t>𝑟𝑒𝑓</m:t>
                        </m:r>
                        <m:r>
                          <a:rPr lang="en-US" sz="2400" i="1">
                            <a:latin typeface="Cambria Math" panose="02040503050406030204" pitchFamily="18" charset="0"/>
                            <a:sym typeface="Wingdings" panose="05000000000000000000" pitchFamily="2" charset="2"/>
                          </a:rPr>
                          <m:t>,</m:t>
                        </m:r>
                      </m:sub>
                    </m:sSub>
                  </m:oMath>
                </a14:m>
                <a: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by maximizing likelihood of preferred completions (</a:t>
                </a:r>
                <a:r>
                  <a:rPr lang="en-US" sz="24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x, </a:t>
                </a:r>
                <a14:m>
                  <m:oMath xmlns:m="http://schemas.openxmlformats.org/officeDocument/2006/math">
                    <m:sSub>
                      <m:sSubPr>
                        <m:ctrlPr>
                          <a:rPr lang="en-US" sz="2400" i="1">
                            <a:latin typeface="Cambria Math" panose="02040503050406030204" pitchFamily="18" charset="0"/>
                            <a:sym typeface="Wingdings" panose="05000000000000000000" pitchFamily="2" charset="2"/>
                          </a:rPr>
                        </m:ctrlPr>
                      </m:sSubPr>
                      <m:e>
                        <m:r>
                          <a:rPr lang="en-US" sz="2400" b="0" i="1" smtClean="0">
                            <a:latin typeface="Cambria Math" panose="02040503050406030204" pitchFamily="18" charset="0"/>
                            <a:sym typeface="Wingdings" panose="05000000000000000000" pitchFamily="2" charset="2"/>
                          </a:rPr>
                          <m:t>𝑦</m:t>
                        </m:r>
                      </m:e>
                      <m:sub>
                        <m:r>
                          <a:rPr lang="en-US" sz="2400" b="0" i="1" smtClean="0">
                            <a:latin typeface="Cambria Math" panose="02040503050406030204" pitchFamily="18" charset="0"/>
                            <a:ea typeface="Cambria Math" panose="02040503050406030204" pitchFamily="18" charset="0"/>
                            <a:sym typeface="Wingdings" panose="05000000000000000000" pitchFamily="2" charset="2"/>
                          </a:rPr>
                          <m:t>𝑤</m:t>
                        </m:r>
                      </m:sub>
                    </m:sSub>
                    <m:r>
                      <a:rPr lang="en-US" sz="2400" b="0" i="0" smtClean="0">
                        <a:latin typeface="Cambria Math" panose="02040503050406030204" pitchFamily="18" charset="0"/>
                        <a:sym typeface="Wingdings" panose="05000000000000000000" pitchFamily="2" charset="2"/>
                      </a:rPr>
                      <m:t>)</m:t>
                    </m:r>
                  </m:oMath>
                </a14:m>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that is</a:t>
                </a:r>
                <a:r>
                  <a:rPr lang="en-US" sz="2400" dirty="0">
                    <a:latin typeface="Tahoma" panose="020B0604030504040204" pitchFamily="34" charset="0"/>
                    <a:ea typeface="Tahoma" panose="020B0604030504040204" pitchFamily="34" charset="0"/>
                    <a:cs typeface="Tahoma" panose="020B0604030504040204" pitchFamily="34" charset="0"/>
                  </a:rPr>
                  <a:t> </a:t>
                </a:r>
                <a:br>
                  <a:rPr lang="en-US" sz="2400" dirty="0">
                    <a:latin typeface="Tahoma" panose="020B0604030504040204" pitchFamily="34" charset="0"/>
                    <a:ea typeface="Tahoma" panose="020B0604030504040204" pitchFamily="34" charset="0"/>
                    <a:cs typeface="Tahoma" panose="020B0604030504040204" pitchFamily="34" charset="0"/>
                  </a:rPr>
                </a:b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9" name="TextBox 8">
                <a:extLst>
                  <a:ext uri="{FF2B5EF4-FFF2-40B4-BE49-F238E27FC236}">
                    <a16:creationId xmlns:a16="http://schemas.microsoft.com/office/drawing/2014/main" id="{D1EF2E8F-D730-5069-0942-0EEE1145229F}"/>
                  </a:ext>
                </a:extLst>
              </p:cNvPr>
              <p:cNvSpPr txBox="1">
                <a:spLocks noRot="1" noChangeAspect="1" noMove="1" noResize="1" noEditPoints="1" noAdjustHandles="1" noChangeArrowheads="1" noChangeShapeType="1" noTextEdit="1"/>
              </p:cNvSpPr>
              <p:nvPr/>
            </p:nvSpPr>
            <p:spPr>
              <a:xfrm>
                <a:off x="148650" y="3831395"/>
                <a:ext cx="8805871" cy="2057807"/>
              </a:xfrm>
              <a:prstGeom prst="rect">
                <a:avLst/>
              </a:prstGeom>
              <a:blipFill>
                <a:blip r:embed="rId5"/>
                <a:stretch>
                  <a:fillRect l="-900" t="-2671" r="-1038"/>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A5D2B2C9-D1D1-A97B-7139-BDAA95B740B5}"/>
              </a:ext>
            </a:extLst>
          </p:cNvPr>
          <p:cNvPicPr>
            <a:picLocks noChangeAspect="1"/>
          </p:cNvPicPr>
          <p:nvPr/>
        </p:nvPicPr>
        <p:blipFill>
          <a:blip r:embed="rId6"/>
          <a:stretch>
            <a:fillRect/>
          </a:stretch>
        </p:blipFill>
        <p:spPr>
          <a:xfrm>
            <a:off x="1141024" y="5889202"/>
            <a:ext cx="6274122" cy="425472"/>
          </a:xfrm>
          <a:prstGeom prst="rect">
            <a:avLst/>
          </a:prstGeom>
        </p:spPr>
      </p:pic>
    </p:spTree>
    <p:extLst>
      <p:ext uri="{BB962C8B-B14F-4D97-AF65-F5344CB8AC3E}">
        <p14:creationId xmlns:p14="http://schemas.microsoft.com/office/powerpoint/2010/main" val="3358771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Implementation Procedure</a:t>
            </a:r>
          </a:p>
        </p:txBody>
      </p:sp>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240158" y="983144"/>
            <a:ext cx="8358446" cy="4351338"/>
          </a:xfrm>
        </p:spPr>
        <p:txBody>
          <a:bodyPr>
            <a:normAutofit/>
          </a:bodyPr>
          <a:lstStyle/>
          <a:p>
            <a:pPr marL="114300" marR="0" indent="-342900" algn="just">
              <a:lnSpc>
                <a:spcPct val="107000"/>
              </a:lnSpc>
              <a:spcBef>
                <a:spcPts val="0"/>
              </a:spcBef>
              <a:spcAft>
                <a:spcPts val="800"/>
              </a:spcAft>
              <a:buFont typeface="Wingdings" panose="05000000000000000000" pitchFamily="2" charset="2"/>
              <a:buChar char="q"/>
            </a:pPr>
            <a:r>
              <a:rPr lang="en-US" sz="2000" b="1" kern="100" dirty="0">
                <a:effectLst/>
                <a:latin typeface="Tahoma" panose="020B0604030504040204" pitchFamily="34" charset="0"/>
                <a:ea typeface="Tahoma" panose="020B0604030504040204" pitchFamily="34" charset="0"/>
                <a:cs typeface="Tahoma" panose="020B0604030504040204" pitchFamily="34" charset="0"/>
              </a:rPr>
              <a:t>Step 1: </a:t>
            </a:r>
            <a:r>
              <a:rPr lang="en-US" sz="2000" kern="100" dirty="0">
                <a:effectLst/>
                <a:latin typeface="Tahoma" panose="020B0604030504040204" pitchFamily="34" charset="0"/>
                <a:ea typeface="Tahoma" panose="020B0604030504040204" pitchFamily="34" charset="0"/>
                <a:cs typeface="Tahoma" panose="020B0604030504040204" pitchFamily="34" charset="0"/>
              </a:rPr>
              <a:t>Initial model training: First, train a language model using a large text dataset. This model can predict the next word in a sentence.</a:t>
            </a:r>
          </a:p>
          <a:p>
            <a:pPr marL="114300" marR="0" indent="-342900" algn="just">
              <a:lnSpc>
                <a:spcPct val="107000"/>
              </a:lnSpc>
              <a:spcBef>
                <a:spcPts val="0"/>
              </a:spcBef>
              <a:spcAft>
                <a:spcPts val="800"/>
              </a:spcAft>
              <a:buFont typeface="Wingdings" panose="05000000000000000000" pitchFamily="2" charset="2"/>
              <a:buChar char="q"/>
            </a:pPr>
            <a:r>
              <a:rPr lang="en-US" sz="2000" b="1" kern="100" dirty="0">
                <a:effectLst/>
                <a:latin typeface="Tahoma" panose="020B0604030504040204" pitchFamily="34" charset="0"/>
                <a:ea typeface="Tahoma" panose="020B0604030504040204" pitchFamily="34" charset="0"/>
                <a:cs typeface="Tahoma" panose="020B0604030504040204" pitchFamily="34" charset="0"/>
              </a:rPr>
              <a:t>Step 2: </a:t>
            </a:r>
            <a:r>
              <a:rPr lang="en-US" sz="2000" kern="100" dirty="0">
                <a:effectLst/>
                <a:latin typeface="Tahoma" panose="020B0604030504040204" pitchFamily="34" charset="0"/>
                <a:ea typeface="Tahoma" panose="020B0604030504040204" pitchFamily="34" charset="0"/>
                <a:cs typeface="Tahoma" panose="020B0604030504040204" pitchFamily="34" charset="0"/>
              </a:rPr>
              <a:t>Human Feedback: People provide feedback on the generated text. They rank different answers based on which answers they like most and which they dislike.</a:t>
            </a:r>
          </a:p>
          <a:p>
            <a:pPr marL="114300" marR="0" indent="-342900" algn="just">
              <a:lnSpc>
                <a:spcPct val="107000"/>
              </a:lnSpc>
              <a:spcBef>
                <a:spcPts val="0"/>
              </a:spcBef>
              <a:spcAft>
                <a:spcPts val="800"/>
              </a:spcAft>
              <a:buFont typeface="Wingdings" panose="05000000000000000000" pitchFamily="2" charset="2"/>
              <a:buChar char="q"/>
            </a:pPr>
            <a:r>
              <a:rPr lang="en-US" sz="2000" b="1" kern="100" dirty="0">
                <a:effectLst/>
                <a:latin typeface="Tahoma" panose="020B0604030504040204" pitchFamily="34" charset="0"/>
                <a:ea typeface="Tahoma" panose="020B0604030504040204" pitchFamily="34" charset="0"/>
                <a:cs typeface="Tahoma" panose="020B0604030504040204" pitchFamily="34" charset="0"/>
              </a:rPr>
              <a:t>Step 3: </a:t>
            </a:r>
            <a:r>
              <a:rPr lang="en-US" sz="2000" kern="100" dirty="0">
                <a:effectLst/>
                <a:latin typeface="Tahoma" panose="020B0604030504040204" pitchFamily="34" charset="0"/>
                <a:ea typeface="Tahoma" panose="020B0604030504040204" pitchFamily="34" charset="0"/>
                <a:cs typeface="Tahoma" panose="020B0604030504040204" pitchFamily="34" charset="0"/>
              </a:rPr>
              <a:t>Compensation model creation: A “reward model” is created using human feedback. This model assigns scores to different answers based on how much people like them.</a:t>
            </a:r>
          </a:p>
          <a:p>
            <a:pPr marL="114300" marR="0" indent="-342900" algn="just">
              <a:lnSpc>
                <a:spcPct val="107000"/>
              </a:lnSpc>
              <a:spcBef>
                <a:spcPts val="0"/>
              </a:spcBef>
              <a:spcAft>
                <a:spcPts val="800"/>
              </a:spcAft>
              <a:buFont typeface="Wingdings" panose="05000000000000000000" pitchFamily="2" charset="2"/>
              <a:buChar char="q"/>
            </a:pPr>
            <a:r>
              <a:rPr lang="en-US" sz="2000" b="1" kern="100" dirty="0">
                <a:effectLst/>
                <a:latin typeface="Tahoma" panose="020B0604030504040204" pitchFamily="34" charset="0"/>
                <a:ea typeface="Tahoma" panose="020B0604030504040204" pitchFamily="34" charset="0"/>
                <a:cs typeface="Tahoma" panose="020B0604030504040204" pitchFamily="34" charset="0"/>
              </a:rPr>
              <a:t>Step 4: </a:t>
            </a:r>
            <a:r>
              <a:rPr lang="en-US" sz="2000" kern="100" dirty="0">
                <a:effectLst/>
                <a:latin typeface="Tahoma" panose="020B0604030504040204" pitchFamily="34" charset="0"/>
                <a:ea typeface="Tahoma" panose="020B0604030504040204" pitchFamily="34" charset="0"/>
                <a:cs typeface="Tahoma" panose="020B0604030504040204" pitchFamily="34" charset="0"/>
              </a:rPr>
              <a:t>Model Tuning: The original language model is trained using the reward model. This allows the language model to generate text that people like more.</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222461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88951"/>
            <a:ext cx="8903842"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DPO Implementation by </a:t>
            </a:r>
            <a:r>
              <a:rPr lang="en-US" b="1" dirty="0" err="1">
                <a:latin typeface="Tahoma" panose="020B0604030504040204" pitchFamily="34" charset="0"/>
                <a:ea typeface="Tahoma" panose="020B0604030504040204" pitchFamily="34" charset="0"/>
                <a:cs typeface="Tahoma" panose="020B0604030504040204" pitchFamily="34" charset="0"/>
              </a:rPr>
              <a:t>PyTorch</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83319F8-39F7-1773-ED60-620F701ACC1C}"/>
              </a:ext>
            </a:extLst>
          </p:cNvPr>
          <p:cNvPicPr>
            <a:picLocks noChangeAspect="1"/>
          </p:cNvPicPr>
          <p:nvPr/>
        </p:nvPicPr>
        <p:blipFill>
          <a:blip r:embed="rId2"/>
          <a:stretch>
            <a:fillRect/>
          </a:stretch>
        </p:blipFill>
        <p:spPr>
          <a:xfrm>
            <a:off x="1" y="912109"/>
            <a:ext cx="6704886" cy="4559056"/>
          </a:xfrm>
          <a:prstGeom prst="rect">
            <a:avLst/>
          </a:prstGeom>
        </p:spPr>
      </p:pic>
      <p:sp>
        <p:nvSpPr>
          <p:cNvPr id="8" name="TextBox 7">
            <a:extLst>
              <a:ext uri="{FF2B5EF4-FFF2-40B4-BE49-F238E27FC236}">
                <a16:creationId xmlns:a16="http://schemas.microsoft.com/office/drawing/2014/main" id="{5216BA9C-F04D-014F-0039-CC035BBA4973}"/>
              </a:ext>
            </a:extLst>
          </p:cNvPr>
          <p:cNvSpPr txBox="1"/>
          <p:nvPr/>
        </p:nvSpPr>
        <p:spPr>
          <a:xfrm>
            <a:off x="6611475" y="931589"/>
            <a:ext cx="2653613" cy="3416320"/>
          </a:xfrm>
          <a:prstGeom prst="rect">
            <a:avLst/>
          </a:prstGeom>
          <a:noFill/>
        </p:spPr>
        <p:txBody>
          <a:bodyPr wrap="square">
            <a:spAutoFit/>
          </a:bodyPr>
          <a:lstStyle/>
          <a:p>
            <a:r>
              <a:rPr lang="en-US" sz="1800" b="1" kern="100" dirty="0">
                <a:solidFill>
                  <a:srgbClr val="FF0000"/>
                </a:solidFill>
                <a:effectLst/>
                <a:latin typeface="Tahoma" panose="020B0604030504040204" pitchFamily="34" charset="0"/>
                <a:ea typeface="Tahoma" panose="020B0604030504040204" pitchFamily="34" charset="0"/>
                <a:cs typeface="Tahoma" panose="020B0604030504040204" pitchFamily="34" charset="0"/>
              </a:rPr>
              <a:t>Hyperparameters</a:t>
            </a:r>
          </a:p>
          <a:p>
            <a:pPr marL="285750" indent="-285750">
              <a:buFont typeface="Wingdings" panose="05000000000000000000" pitchFamily="2" charset="2"/>
              <a:buChar char="§"/>
            </a:pPr>
            <a:r>
              <a:rPr lang="en-US" sz="18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β </a:t>
            </a:r>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0</a:t>
            </a:r>
            <a:r>
              <a:rPr lang="en-US" sz="1800" b="0" i="1"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1, </a:t>
            </a:r>
          </a:p>
          <a:p>
            <a:pPr marL="285750" indent="-285750">
              <a:buFont typeface="Wingdings" panose="05000000000000000000" pitchFamily="2" charset="2"/>
              <a:buChar char="§"/>
            </a:pPr>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batch size of 64 </a:t>
            </a:r>
            <a:endParaRPr lang="en-US"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
            </a:pPr>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 Adam optimizer with a learning rate of 1e-6 by default. </a:t>
            </a:r>
          </a:p>
          <a:p>
            <a:pPr marL="285750" indent="-285750">
              <a:buFont typeface="Wingdings" panose="05000000000000000000" pitchFamily="2" charset="2"/>
              <a:buChar char="§"/>
            </a:pPr>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linearly warmup the learning rate from 0 to 1e-6 </a:t>
            </a:r>
          </a:p>
          <a:p>
            <a:pPr marL="285750" indent="-285750">
              <a:buFont typeface="Wingdings" panose="05000000000000000000" pitchFamily="2" charset="2"/>
              <a:buChar char="§"/>
            </a:pPr>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Number of epochs 150 steps.</a:t>
            </a:r>
            <a:r>
              <a:rPr lang="en-US" dirty="0">
                <a:latin typeface="Tahoma" panose="020B0604030504040204" pitchFamily="34" charset="0"/>
                <a:ea typeface="Tahoma" panose="020B0604030504040204" pitchFamily="34" charset="0"/>
                <a:cs typeface="Tahoma" panose="020B0604030504040204" pitchFamily="34" charset="0"/>
              </a:rPr>
              <a:t> </a:t>
            </a:r>
            <a:br>
              <a:rPr lang="en-US" dirty="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52976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94B6-CCF2-B3E0-8E91-4A3497386160}"/>
              </a:ext>
            </a:extLst>
          </p:cNvPr>
          <p:cNvSpPr>
            <a:spLocks noGrp="1"/>
          </p:cNvSpPr>
          <p:nvPr>
            <p:ph type="title"/>
          </p:nvPr>
        </p:nvSpPr>
        <p:spPr>
          <a:xfrm>
            <a:off x="0" y="52009"/>
            <a:ext cx="7886700" cy="671558"/>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Contents</a:t>
            </a:r>
          </a:p>
        </p:txBody>
      </p:sp>
      <p:sp>
        <p:nvSpPr>
          <p:cNvPr id="3" name="Content Placeholder 2">
            <a:extLst>
              <a:ext uri="{FF2B5EF4-FFF2-40B4-BE49-F238E27FC236}">
                <a16:creationId xmlns:a16="http://schemas.microsoft.com/office/drawing/2014/main" id="{A7C91427-423D-41D1-5383-C69E3BEC3282}"/>
              </a:ext>
            </a:extLst>
          </p:cNvPr>
          <p:cNvSpPr>
            <a:spLocks noGrp="1"/>
          </p:cNvSpPr>
          <p:nvPr>
            <p:ph idx="1"/>
          </p:nvPr>
        </p:nvSpPr>
        <p:spPr>
          <a:xfrm>
            <a:off x="437263" y="996285"/>
            <a:ext cx="7886700" cy="4351338"/>
          </a:xfrm>
        </p:spPr>
        <p:txBody>
          <a:bodyPr/>
          <a:lstStyle/>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Preliminaries</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DPO method</a:t>
            </a:r>
          </a:p>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Experiment setup</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Results</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q"/>
            </a:pP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CD2A3498-7E84-F63E-4B72-F5F40BF29225}"/>
              </a:ext>
            </a:extLst>
          </p:cNvPr>
          <p:cNvSpPr/>
          <p:nvPr/>
        </p:nvSpPr>
        <p:spPr>
          <a:xfrm>
            <a:off x="139147"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3264957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Experimental Setup (1/3)</a:t>
            </a:r>
          </a:p>
        </p:txBody>
      </p:sp>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367393" y="959417"/>
            <a:ext cx="8667750" cy="4351338"/>
          </a:xfrm>
        </p:spPr>
        <p:txBody>
          <a:bodyPr>
            <a:normAutofit/>
          </a:bodyPr>
          <a:lstStyle/>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 The experiments in this paper are mainly based on two question</a:t>
            </a:r>
          </a:p>
          <a:p>
            <a:pPr marL="514350" indent="-514350" algn="just">
              <a:buFont typeface="+mj-lt"/>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 How does DPO compare with common preference learning algorithms (such as PPO) between maximizing reward and minimizing KL-divergence with the reference policy?</a:t>
            </a:r>
          </a:p>
          <a:p>
            <a:pPr marL="514350" indent="-514350" algn="just">
              <a:buFont typeface="+mj-lt"/>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How does DPO  perform on larger models and more difficult RLHF tasks, including summarization and dialogue?</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379321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Experimental Setup (2/3)</a:t>
            </a:r>
          </a:p>
        </p:txBody>
      </p:sp>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241456" y="759502"/>
            <a:ext cx="8794219" cy="4351338"/>
          </a:xfrm>
        </p:spPr>
        <p:txBody>
          <a:bodyPr>
            <a:noAutofit/>
          </a:bodyPr>
          <a:lstStyle/>
          <a:p>
            <a:pPr algn="just">
              <a:buFont typeface="Wingdings" panose="05000000000000000000" pitchFamily="2" charset="2"/>
              <a:buChar char="q"/>
            </a:pP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Tasks</a:t>
            </a:r>
          </a:p>
          <a:p>
            <a:pPr marL="514350" indent="-514350" algn="just">
              <a:buFont typeface="+mj-lt"/>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 Controlled sentiment generation (IMDb dataset + generated preference pairs): where x is a prefix of a movie review from the IMDb dataset and the policy must generate y with positive sentiment.</a:t>
            </a:r>
          </a:p>
          <a:p>
            <a:pPr marL="514350" indent="-514350" algn="just">
              <a:buFont typeface="+mj-lt"/>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Summarization (Reddit TL;DR dataset + gathered human preference pairs): x is a forum post from Reddit; the policy must generate a summary y of the main points in the post. For SFT, use</a:t>
            </a:r>
          </a:p>
          <a:p>
            <a:pPr marL="0" indent="0">
              <a:buNone/>
            </a:pP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hlinkClick r:id="rId2"/>
              </a:rPr>
              <a:t>https://huggingface.co/CarperAI/openai_summarize_tldr_sft</a:t>
            </a:r>
            <a:endParaRPr lang="en-US" sz="2400" dirty="0">
              <a:latin typeface="Tahoma" panose="020B0604030504040204" pitchFamily="34" charset="0"/>
              <a:ea typeface="Tahoma" panose="020B0604030504040204" pitchFamily="34" charset="0"/>
              <a:cs typeface="Tahoma" panose="020B0604030504040204" pitchFamily="34" charset="0"/>
            </a:endParaRPr>
          </a:p>
          <a:p>
            <a:pPr marL="514350" indent="-514350" algn="just">
              <a:buFont typeface="+mj-lt"/>
              <a:buAutoNum type="arabicPeriod" startAt="3"/>
            </a:pPr>
            <a:r>
              <a:rPr lang="en-US" sz="2400" dirty="0">
                <a:latin typeface="Tahoma" panose="020B0604030504040204" pitchFamily="34" charset="0"/>
                <a:ea typeface="Tahoma" panose="020B0604030504040204" pitchFamily="34" charset="0"/>
                <a:cs typeface="Tahoma" panose="020B0604030504040204" pitchFamily="34" charset="0"/>
              </a:rPr>
              <a:t>Single tune dialogue (Anthropic Helpful and Harmless dialogue dataset with preference pairs):  No pre-trained SFT model is available; we therefore fine-tune an off-the-shelf language model on only the preferred completions to form the SFT model</a:t>
            </a:r>
          </a:p>
          <a:p>
            <a:pPr marL="514350" indent="-514350" algn="just">
              <a:buFont typeface="+mj-lt"/>
              <a:buAutoNum type="arabicPeriod" startAt="3"/>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190075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Experimental Setup (3/3)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108325" y="832615"/>
                <a:ext cx="8830192" cy="5796531"/>
              </a:xfrm>
            </p:spPr>
            <p:txBody>
              <a:bodyPr>
                <a:normAutofit/>
              </a:bodyPr>
              <a:lstStyle/>
              <a:p>
                <a:pPr>
                  <a:buFont typeface="Wingdings" panose="05000000000000000000" pitchFamily="2" charset="2"/>
                  <a:buChar char="q"/>
                </a:pP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Methods</a:t>
                </a:r>
              </a:p>
              <a:p>
                <a:pPr>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GPT-J: Summarization task</a:t>
                </a:r>
              </a:p>
              <a:p>
                <a:pPr>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Pythia-2.8B: dialogue tasks</a:t>
                </a:r>
              </a:p>
              <a:p>
                <a:pPr>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SFT : Controlled sentiment and summarization</a:t>
                </a:r>
              </a:p>
              <a:p>
                <a:pPr>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Preferred-FT: Controlled sentiment and summarization</a:t>
                </a:r>
              </a:p>
              <a:p>
                <a:pPr>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Unlikelihood: maximize the probability assigned to </a:t>
                </a:r>
                <a14:m>
                  <m:oMath xmlns:m="http://schemas.openxmlformats.org/officeDocument/2006/math">
                    <m:sSub>
                      <m:sSubPr>
                        <m:ctrlPr>
                          <a:rPr lang="en-US" sz="2400" i="1" smtClean="0">
                            <a:latin typeface="Cambria Math" panose="02040503050406030204" pitchFamily="18" charset="0"/>
                            <a:sym typeface="Wingdings" panose="05000000000000000000" pitchFamily="2" charset="2"/>
                          </a:rPr>
                        </m:ctrlPr>
                      </m:sSubPr>
                      <m:e>
                        <m:r>
                          <a:rPr lang="en-US" sz="2400" b="0" i="1" smtClean="0">
                            <a:latin typeface="Cambria Math" panose="02040503050406030204" pitchFamily="18" charset="0"/>
                            <a:sym typeface="Wingdings" panose="05000000000000000000" pitchFamily="2" charset="2"/>
                          </a:rPr>
                          <m:t>𝑦</m:t>
                        </m:r>
                      </m:e>
                      <m:sub>
                        <m:r>
                          <a:rPr lang="en-US" sz="2400" b="0" i="1" smtClean="0">
                            <a:latin typeface="Cambria Math" panose="02040503050406030204" pitchFamily="18" charset="0"/>
                            <a:sym typeface="Wingdings" panose="05000000000000000000" pitchFamily="2" charset="2"/>
                          </a:rPr>
                          <m:t>𝑤</m:t>
                        </m:r>
                      </m:sub>
                    </m:sSub>
                  </m:oMath>
                </a14:m>
                <a:r>
                  <a:rPr lang="en-US" sz="2400" dirty="0">
                    <a:latin typeface="Tahoma" panose="020B0604030504040204" pitchFamily="34" charset="0"/>
                    <a:ea typeface="Tahoma" panose="020B0604030504040204" pitchFamily="34" charset="0"/>
                    <a:cs typeface="Tahoma" panose="020B0604030504040204" pitchFamily="34" charset="0"/>
                  </a:rPr>
                  <a:t> and</a:t>
                </a:r>
              </a:p>
              <a:p>
                <a:pPr marL="1546225" indent="0">
                  <a:buNone/>
                  <a:tabLst>
                    <a:tab pos="1774825" algn="l"/>
                  </a:tabLst>
                </a:pPr>
                <a:r>
                  <a:rPr lang="en-US" sz="2400" dirty="0">
                    <a:latin typeface="Tahoma" panose="020B0604030504040204" pitchFamily="34" charset="0"/>
                    <a:ea typeface="Tahoma" panose="020B0604030504040204" pitchFamily="34" charset="0"/>
                    <a:cs typeface="Tahoma" panose="020B0604030504040204" pitchFamily="34" charset="0"/>
                  </a:rPr>
                  <a:t> minimize the probability assigned to </a:t>
                </a:r>
                <a14:m>
                  <m:oMath xmlns:m="http://schemas.openxmlformats.org/officeDocument/2006/math">
                    <m:sSub>
                      <m:sSubPr>
                        <m:ctrlPr>
                          <a:rPr lang="en-US" sz="2400" i="1" smtClean="0">
                            <a:latin typeface="Cambria Math" panose="02040503050406030204" pitchFamily="18" charset="0"/>
                            <a:sym typeface="Wingdings" panose="05000000000000000000" pitchFamily="2" charset="2"/>
                          </a:rPr>
                        </m:ctrlPr>
                      </m:sSubPr>
                      <m:e>
                        <m:r>
                          <a:rPr lang="en-US" sz="2400" b="0" i="1" smtClean="0">
                            <a:latin typeface="Cambria Math" panose="02040503050406030204" pitchFamily="18" charset="0"/>
                            <a:sym typeface="Wingdings" panose="05000000000000000000" pitchFamily="2" charset="2"/>
                          </a:rPr>
                          <m:t>𝑦</m:t>
                        </m:r>
                      </m:e>
                      <m:sub>
                        <m:r>
                          <a:rPr lang="en-US" sz="2400" b="0" i="1" smtClean="0">
                            <a:latin typeface="Cambria Math" panose="02040503050406030204" pitchFamily="18" charset="0"/>
                            <a:sym typeface="Wingdings" panose="05000000000000000000" pitchFamily="2" charset="2"/>
                          </a:rPr>
                          <m:t>𝑙</m:t>
                        </m:r>
                        <m:r>
                          <a:rPr lang="en-US" sz="2400" b="0" i="1" smtClean="0">
                            <a:latin typeface="Cambria Math" panose="02040503050406030204" pitchFamily="18" charset="0"/>
                            <a:sym typeface="Wingdings" panose="05000000000000000000" pitchFamily="2" charset="2"/>
                          </a:rPr>
                          <m:t>,</m:t>
                        </m:r>
                      </m:sub>
                    </m:sSub>
                  </m:oMath>
                </a14:m>
                <a:endParaRPr lang="en-US" sz="24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PPO: Controlled sentiment </a:t>
                </a:r>
              </a:p>
              <a:p>
                <a:pPr>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PPO-GT: Controlled sentiment </a:t>
                </a:r>
              </a:p>
              <a:p>
                <a:pPr>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Best of N baseline: sampling N responses from</a:t>
                </a:r>
              </a:p>
              <a:p>
                <a:pPr marL="0" indent="228600">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the SFT model (or Preferred-FT in dialogue) and returning the 	highest-scoring response according to a reward function 	learned from the preference dataset.</a:t>
                </a:r>
              </a:p>
            </p:txBody>
          </p:sp>
        </mc:Choice>
        <mc:Fallback xmlns="">
          <p:sp>
            <p:nvSpPr>
              <p:cNvPr id="3" name="Content Placeholder 2">
                <a:extLst>
                  <a:ext uri="{FF2B5EF4-FFF2-40B4-BE49-F238E27FC236}">
                    <a16:creationId xmlns:a16="http://schemas.microsoft.com/office/drawing/2014/main" id="{0A705CDF-92EB-BCEF-9345-22D06F7C987C}"/>
                  </a:ext>
                </a:extLst>
              </p:cNvPr>
              <p:cNvSpPr>
                <a:spLocks noGrp="1" noRot="1" noChangeAspect="1" noMove="1" noResize="1" noEditPoints="1" noAdjustHandles="1" noChangeArrowheads="1" noChangeShapeType="1" noTextEdit="1"/>
              </p:cNvSpPr>
              <p:nvPr>
                <p:ph idx="1"/>
              </p:nvPr>
            </p:nvSpPr>
            <p:spPr>
              <a:xfrm>
                <a:off x="108325" y="832615"/>
                <a:ext cx="8830192" cy="5796531"/>
              </a:xfrm>
              <a:blipFill>
                <a:blip r:embed="rId2"/>
                <a:stretch>
                  <a:fillRect l="-1588" t="-2211" r="-1450" b="-189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177147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94B6-CCF2-B3E0-8E91-4A3497386160}"/>
              </a:ext>
            </a:extLst>
          </p:cNvPr>
          <p:cNvSpPr>
            <a:spLocks noGrp="1"/>
          </p:cNvSpPr>
          <p:nvPr>
            <p:ph type="title"/>
          </p:nvPr>
        </p:nvSpPr>
        <p:spPr>
          <a:xfrm>
            <a:off x="0" y="52009"/>
            <a:ext cx="7886700" cy="671558"/>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Contents</a:t>
            </a:r>
          </a:p>
        </p:txBody>
      </p:sp>
      <p:sp>
        <p:nvSpPr>
          <p:cNvPr id="3" name="Content Placeholder 2">
            <a:extLst>
              <a:ext uri="{FF2B5EF4-FFF2-40B4-BE49-F238E27FC236}">
                <a16:creationId xmlns:a16="http://schemas.microsoft.com/office/drawing/2014/main" id="{A7C91427-423D-41D1-5383-C69E3BEC3282}"/>
              </a:ext>
            </a:extLst>
          </p:cNvPr>
          <p:cNvSpPr>
            <a:spLocks noGrp="1"/>
          </p:cNvSpPr>
          <p:nvPr>
            <p:ph idx="1"/>
          </p:nvPr>
        </p:nvSpPr>
        <p:spPr>
          <a:xfrm>
            <a:off x="437263" y="996285"/>
            <a:ext cx="7886700" cy="4351338"/>
          </a:xfrm>
        </p:spPr>
        <p:txBody>
          <a:bodyPr/>
          <a:lstStyle/>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Preliminaries</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DPO method</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Experiment setup</a:t>
            </a:r>
          </a:p>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Results</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q"/>
            </a:pP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CD2A3498-7E84-F63E-4B72-F5F40BF29225}"/>
              </a:ext>
            </a:extLst>
          </p:cNvPr>
          <p:cNvSpPr/>
          <p:nvPr/>
        </p:nvSpPr>
        <p:spPr>
          <a:xfrm>
            <a:off x="139147"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272175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29273" y="44065"/>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Results (1/4)</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569951"/>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34E7D288-8C4D-7FBB-366B-7B237C0B7848}"/>
              </a:ext>
            </a:extLst>
          </p:cNvPr>
          <p:cNvSpPr txBox="1"/>
          <p:nvPr/>
        </p:nvSpPr>
        <p:spPr>
          <a:xfrm>
            <a:off x="544286" y="4647864"/>
            <a:ext cx="8599714" cy="1631216"/>
          </a:xfrm>
          <a:prstGeom prst="rect">
            <a:avLst/>
          </a:prstGeom>
          <a:noFill/>
        </p:spPr>
        <p:txBody>
          <a:bodyPr wrap="square">
            <a:spAutoFit/>
          </a:bodyPr>
          <a:lstStyle/>
          <a:p>
            <a:pPr algn="just"/>
            <a:r>
              <a:rPr lang="en-US" sz="2000">
                <a:latin typeface="Tahoma" panose="020B0604030504040204" pitchFamily="34" charset="0"/>
                <a:ea typeface="Tahoma" panose="020B0604030504040204" pitchFamily="34" charset="0"/>
                <a:cs typeface="Tahoma" panose="020B0604030504040204" pitchFamily="34" charset="0"/>
              </a:rPr>
              <a:t>DPO produces higher rewards than other methods. Due to</a:t>
            </a:r>
          </a:p>
          <a:p>
            <a:pPr marL="285750" indent="-285750" algn="just">
              <a:buFont typeface="Wingdings" panose="05000000000000000000" pitchFamily="2" charset="2"/>
              <a:buChar char="ü"/>
            </a:pPr>
            <a:r>
              <a:rPr lang="en-US" sz="2000">
                <a:latin typeface="Tahoma" panose="020B0604030504040204" pitchFamily="34" charset="0"/>
                <a:ea typeface="Tahoma" panose="020B0604030504040204" pitchFamily="34" charset="0"/>
                <a:cs typeface="Tahoma" panose="020B0604030504040204" pitchFamily="34" charset="0"/>
              </a:rPr>
              <a:t>First, DPO and PPO optimize the same objective, but DPO is notably more efficient; DPO’s reward/KL tradeoff strictly dominates PPO. </a:t>
            </a:r>
          </a:p>
          <a:p>
            <a:pPr marL="285750" indent="-285750" algn="just">
              <a:buFont typeface="Wingdings" panose="05000000000000000000" pitchFamily="2" charset="2"/>
              <a:buChar char="ü"/>
            </a:pPr>
            <a:r>
              <a:rPr lang="en-US" sz="2000">
                <a:latin typeface="Tahoma" panose="020B0604030504040204" pitchFamily="34" charset="0"/>
                <a:ea typeface="Tahoma" panose="020B0604030504040204" pitchFamily="34" charset="0"/>
                <a:cs typeface="Tahoma" panose="020B0604030504040204" pitchFamily="34" charset="0"/>
              </a:rPr>
              <a:t>Second, DPO achieves a better frontier than PPO, even when PPO can access ground truth rewards (PPO-GT)</a:t>
            </a: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D0110CC9-0A17-8B51-BD03-628AA28D4E04}"/>
              </a:ext>
            </a:extLst>
          </p:cNvPr>
          <p:cNvPicPr>
            <a:picLocks noChangeAspect="1"/>
          </p:cNvPicPr>
          <p:nvPr/>
        </p:nvPicPr>
        <p:blipFill>
          <a:blip r:embed="rId2"/>
          <a:stretch>
            <a:fillRect/>
          </a:stretch>
        </p:blipFill>
        <p:spPr>
          <a:xfrm>
            <a:off x="283029" y="643653"/>
            <a:ext cx="5524500" cy="4082490"/>
          </a:xfrm>
          <a:prstGeom prst="rect">
            <a:avLst/>
          </a:prstGeom>
        </p:spPr>
      </p:pic>
      <p:sp>
        <p:nvSpPr>
          <p:cNvPr id="9" name="TextBox 8">
            <a:extLst>
              <a:ext uri="{FF2B5EF4-FFF2-40B4-BE49-F238E27FC236}">
                <a16:creationId xmlns:a16="http://schemas.microsoft.com/office/drawing/2014/main" id="{FE53771D-FE21-375E-320A-0A978F549FA5}"/>
              </a:ext>
            </a:extLst>
          </p:cNvPr>
          <p:cNvSpPr txBox="1"/>
          <p:nvPr/>
        </p:nvSpPr>
        <p:spPr>
          <a:xfrm>
            <a:off x="5807529" y="1242850"/>
            <a:ext cx="3336471" cy="2308324"/>
          </a:xfrm>
          <a:prstGeom prst="rect">
            <a:avLst/>
          </a:prstGeom>
          <a:noFill/>
        </p:spPr>
        <p:txBody>
          <a:bodyPr wrap="square">
            <a:spAutoFit/>
          </a:bodyPr>
          <a:lstStyle/>
          <a:p>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Figure 2:The frontier of expected reward vs KL to the reference policy. DPO provides the highest expected reward for all KL values, demonstrating the quality of the optimization.</a:t>
            </a:r>
            <a:r>
              <a:rPr lang="en-US" dirty="0">
                <a:latin typeface="Tahoma" panose="020B0604030504040204" pitchFamily="34" charset="0"/>
                <a:ea typeface="Tahoma" panose="020B0604030504040204" pitchFamily="34" charset="0"/>
                <a:cs typeface="Tahoma" panose="020B0604030504040204" pitchFamily="34" charset="0"/>
              </a:rPr>
              <a:t> </a:t>
            </a:r>
            <a:br>
              <a:rPr lang="en-US" dirty="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3906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94B6-CCF2-B3E0-8E91-4A3497386160}"/>
              </a:ext>
            </a:extLst>
          </p:cNvPr>
          <p:cNvSpPr>
            <a:spLocks noGrp="1"/>
          </p:cNvSpPr>
          <p:nvPr>
            <p:ph type="title"/>
          </p:nvPr>
        </p:nvSpPr>
        <p:spPr>
          <a:xfrm>
            <a:off x="0" y="52009"/>
            <a:ext cx="7886700" cy="671558"/>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Contents</a:t>
            </a:r>
          </a:p>
        </p:txBody>
      </p:sp>
      <p:sp>
        <p:nvSpPr>
          <p:cNvPr id="3" name="Content Placeholder 2">
            <a:extLst>
              <a:ext uri="{FF2B5EF4-FFF2-40B4-BE49-F238E27FC236}">
                <a16:creationId xmlns:a16="http://schemas.microsoft.com/office/drawing/2014/main" id="{A7C91427-423D-41D1-5383-C69E3BEC3282}"/>
              </a:ext>
            </a:extLst>
          </p:cNvPr>
          <p:cNvSpPr>
            <a:spLocks noGrp="1"/>
          </p:cNvSpPr>
          <p:nvPr>
            <p:ph idx="1"/>
          </p:nvPr>
        </p:nvSpPr>
        <p:spPr>
          <a:xfrm>
            <a:off x="437263" y="996285"/>
            <a:ext cx="7886700" cy="4351338"/>
          </a:xfrm>
        </p:spPr>
        <p:txBody>
          <a:bodyPr/>
          <a:lstStyle/>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Preliminaries</a:t>
            </a:r>
          </a:p>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DPO method</a:t>
            </a:r>
          </a:p>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Experiment setup</a:t>
            </a:r>
          </a:p>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Results</a:t>
            </a:r>
          </a:p>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q"/>
            </a:pP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CD2A3498-7E84-F63E-4B72-F5F40BF29225}"/>
              </a:ext>
            </a:extLst>
          </p:cNvPr>
          <p:cNvSpPr/>
          <p:nvPr/>
        </p:nvSpPr>
        <p:spPr>
          <a:xfrm>
            <a:off x="139147"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1369388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18387" y="29021"/>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Results (2/4)</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528721"/>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92CB488-C7B9-3928-508E-BBA9975A4B71}"/>
              </a:ext>
            </a:extLst>
          </p:cNvPr>
          <p:cNvPicPr>
            <a:picLocks noChangeAspect="1"/>
          </p:cNvPicPr>
          <p:nvPr/>
        </p:nvPicPr>
        <p:blipFill>
          <a:blip r:embed="rId2"/>
          <a:stretch>
            <a:fillRect/>
          </a:stretch>
        </p:blipFill>
        <p:spPr>
          <a:xfrm>
            <a:off x="140167" y="707907"/>
            <a:ext cx="5497286" cy="4124724"/>
          </a:xfrm>
          <a:prstGeom prst="rect">
            <a:avLst/>
          </a:prstGeom>
        </p:spPr>
      </p:pic>
      <p:sp>
        <p:nvSpPr>
          <p:cNvPr id="8" name="TextBox 7">
            <a:extLst>
              <a:ext uri="{FF2B5EF4-FFF2-40B4-BE49-F238E27FC236}">
                <a16:creationId xmlns:a16="http://schemas.microsoft.com/office/drawing/2014/main" id="{6FC46FFA-F01F-A5C0-1C5C-3BA2B47B5316}"/>
              </a:ext>
            </a:extLst>
          </p:cNvPr>
          <p:cNvSpPr txBox="1"/>
          <p:nvPr/>
        </p:nvSpPr>
        <p:spPr>
          <a:xfrm>
            <a:off x="5693228" y="3232193"/>
            <a:ext cx="3450772" cy="1600438"/>
          </a:xfrm>
          <a:prstGeom prst="rect">
            <a:avLst/>
          </a:prstGeom>
          <a:noFill/>
        </p:spPr>
        <p:txBody>
          <a:bodyPr wrap="square">
            <a:spAutoFit/>
          </a:bodyPr>
          <a:lstStyle/>
          <a:p>
            <a:r>
              <a:rPr lang="en-US" sz="1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Figure 3: TL;DR summarization win rates vs. human-written summaries, using GPT-4 as evaluator. DPO exceeds PPO’s best-case performance on summarization, while being more robust to changes in the sampling temperature.</a:t>
            </a:r>
            <a:r>
              <a:rPr lang="en-US" sz="1400" dirty="0">
                <a:latin typeface="Tahoma" panose="020B0604030504040204" pitchFamily="34" charset="0"/>
                <a:ea typeface="Tahoma" panose="020B0604030504040204" pitchFamily="34" charset="0"/>
                <a:cs typeface="Tahoma" panose="020B0604030504040204" pitchFamily="34" charset="0"/>
              </a:rPr>
              <a:t> </a:t>
            </a:r>
            <a:br>
              <a:rPr lang="en-US" sz="1400" dirty="0">
                <a:latin typeface="Tahoma" panose="020B0604030504040204" pitchFamily="34" charset="0"/>
                <a:ea typeface="Tahoma" panose="020B0604030504040204" pitchFamily="34" charset="0"/>
                <a:cs typeface="Tahoma" panose="020B0604030504040204" pitchFamily="34" charset="0"/>
              </a:rPr>
            </a:b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94A0C6EF-3625-A0BE-A169-0AEB266B5E58}"/>
              </a:ext>
            </a:extLst>
          </p:cNvPr>
          <p:cNvSpPr txBox="1"/>
          <p:nvPr/>
        </p:nvSpPr>
        <p:spPr>
          <a:xfrm>
            <a:off x="140167" y="5125713"/>
            <a:ext cx="8938517" cy="1631216"/>
          </a:xfrm>
          <a:prstGeom prst="rect">
            <a:avLst/>
          </a:prstGeom>
          <a:noFill/>
        </p:spPr>
        <p:txBody>
          <a:bodyPr wrap="square">
            <a:spAutoFit/>
          </a:bodyPr>
          <a:lstStyle/>
          <a:p>
            <a:pPr marL="285750" indent="-285750" algn="just">
              <a:buFont typeface="Wingdings" panose="05000000000000000000" pitchFamily="2" charset="2"/>
              <a:buChar char="ü"/>
            </a:pP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DPO has a win rate of approximately 61% at a temperature of 0.0, exceeding the performance of PPO at 57%.</a:t>
            </a:r>
          </a:p>
          <a:p>
            <a:pPr marL="285750" indent="-285750">
              <a:buFont typeface="Wingdings" panose="05000000000000000000" pitchFamily="2" charset="2"/>
              <a:buChar char="ü"/>
            </a:pP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DPO also achieves a higher maximum win rate compared to the best of N baseline. </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9972A2D-5179-ED32-9203-BB98C89F79D5}"/>
              </a:ext>
            </a:extLst>
          </p:cNvPr>
          <p:cNvSpPr txBox="1"/>
          <p:nvPr/>
        </p:nvSpPr>
        <p:spPr>
          <a:xfrm>
            <a:off x="5762608" y="713634"/>
            <a:ext cx="3316076" cy="1754326"/>
          </a:xfrm>
          <a:prstGeom prst="rect">
            <a:avLst/>
          </a:prstGeom>
          <a:noFill/>
          <a:ln w="28575">
            <a:solidFill>
              <a:srgbClr val="FF0000"/>
            </a:solidFill>
            <a:prstDash val="dash"/>
          </a:ln>
        </p:spPr>
        <p:txBody>
          <a:bodyPr wrap="square">
            <a:spAutoFit/>
          </a:bodyPr>
          <a:lstStyle/>
          <a:p>
            <a:r>
              <a:rPr lang="en-US" dirty="0">
                <a:latin typeface="Tahoma" panose="020B0604030504040204" pitchFamily="34" charset="0"/>
                <a:ea typeface="Tahoma" panose="020B0604030504040204" pitchFamily="34" charset="0"/>
                <a:cs typeface="Tahoma" panose="020B0604030504040204" pitchFamily="34" charset="0"/>
              </a:rPr>
              <a:t>The temperature parameter is an important hyperparameter in generative language models that can be used to control the randomness and creativity of the generated text.</a:t>
            </a:r>
          </a:p>
        </p:txBody>
      </p:sp>
    </p:spTree>
    <p:extLst>
      <p:ext uri="{BB962C8B-B14F-4D97-AF65-F5344CB8AC3E}">
        <p14:creationId xmlns:p14="http://schemas.microsoft.com/office/powerpoint/2010/main" val="2409770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Results (3/4)</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1D043436-BDB7-150A-0229-BA96D66BDC5A}"/>
              </a:ext>
            </a:extLst>
          </p:cNvPr>
          <p:cNvPicPr>
            <a:picLocks noChangeAspect="1"/>
          </p:cNvPicPr>
          <p:nvPr/>
        </p:nvPicPr>
        <p:blipFill>
          <a:blip r:embed="rId2"/>
          <a:stretch>
            <a:fillRect/>
          </a:stretch>
        </p:blipFill>
        <p:spPr>
          <a:xfrm>
            <a:off x="108325" y="824994"/>
            <a:ext cx="5508704" cy="4163890"/>
          </a:xfrm>
          <a:prstGeom prst="rect">
            <a:avLst/>
          </a:prstGeom>
        </p:spPr>
      </p:pic>
      <p:sp>
        <p:nvSpPr>
          <p:cNvPr id="8" name="TextBox 7">
            <a:extLst>
              <a:ext uri="{FF2B5EF4-FFF2-40B4-BE49-F238E27FC236}">
                <a16:creationId xmlns:a16="http://schemas.microsoft.com/office/drawing/2014/main" id="{28E14B32-1DFA-3D4B-8ADD-370A440C2A0A}"/>
              </a:ext>
            </a:extLst>
          </p:cNvPr>
          <p:cNvSpPr txBox="1"/>
          <p:nvPr/>
        </p:nvSpPr>
        <p:spPr>
          <a:xfrm>
            <a:off x="5476860" y="1397675"/>
            <a:ext cx="3461657" cy="2031325"/>
          </a:xfrm>
          <a:prstGeom prst="rect">
            <a:avLst/>
          </a:prstGeom>
          <a:noFill/>
        </p:spPr>
        <p:txBody>
          <a:bodyPr wrap="square">
            <a:spAutoFit/>
          </a:bodyPr>
          <a:lstStyle/>
          <a:p>
            <a:pPr marL="285750" indent="-285750" algn="just">
              <a:buFont typeface="Wingdings" panose="05000000000000000000" pitchFamily="2" charset="2"/>
              <a:buChar char="q"/>
            </a:pPr>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Win rates computed by GPT-4 for Anthropic-HH one-step dialogue; DPO is the only method that improves over chosen summaries in the Anthropic-HH test set.</a:t>
            </a:r>
            <a:r>
              <a:rPr lang="en-US" dirty="0">
                <a:latin typeface="Tahoma" panose="020B0604030504040204" pitchFamily="34" charset="0"/>
                <a:ea typeface="Tahoma" panose="020B0604030504040204" pitchFamily="34" charset="0"/>
                <a:cs typeface="Tahoma" panose="020B0604030504040204" pitchFamily="34" charset="0"/>
              </a:rPr>
              <a:t> </a:t>
            </a:r>
            <a:br>
              <a:rPr lang="en-US" dirty="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7517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Results (4/4)</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0A496C9A-F388-98CD-8175-F8DD2CBAA02B}"/>
              </a:ext>
            </a:extLst>
          </p:cNvPr>
          <p:cNvPicPr>
            <a:picLocks noChangeAspect="1"/>
          </p:cNvPicPr>
          <p:nvPr/>
        </p:nvPicPr>
        <p:blipFill>
          <a:blip r:embed="rId2"/>
          <a:stretch>
            <a:fillRect/>
          </a:stretch>
        </p:blipFill>
        <p:spPr>
          <a:xfrm>
            <a:off x="837527" y="759502"/>
            <a:ext cx="6151102" cy="4673868"/>
          </a:xfrm>
          <a:prstGeom prst="rect">
            <a:avLst/>
          </a:prstGeom>
        </p:spPr>
      </p:pic>
      <p:sp>
        <p:nvSpPr>
          <p:cNvPr id="8" name="TextBox 7">
            <a:extLst>
              <a:ext uri="{FF2B5EF4-FFF2-40B4-BE49-F238E27FC236}">
                <a16:creationId xmlns:a16="http://schemas.microsoft.com/office/drawing/2014/main" id="{C45A417D-4FF1-9A81-7966-D44EE054D8BC}"/>
              </a:ext>
            </a:extLst>
          </p:cNvPr>
          <p:cNvSpPr txBox="1"/>
          <p:nvPr/>
        </p:nvSpPr>
        <p:spPr>
          <a:xfrm>
            <a:off x="240158" y="5544052"/>
            <a:ext cx="8830192" cy="1323439"/>
          </a:xfrm>
          <a:prstGeom prst="rect">
            <a:avLst/>
          </a:prstGeom>
          <a:noFill/>
        </p:spPr>
        <p:txBody>
          <a:bodyPr wrap="square">
            <a:spAutoFit/>
          </a:bodyPr>
          <a:lstStyle/>
          <a:p>
            <a:pPr marL="342900" indent="-342900" algn="just">
              <a:buFont typeface="Wingdings" panose="05000000000000000000" pitchFamily="2" charset="2"/>
              <a:buChar char="q"/>
            </a:pPr>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Win rates for different sampling temperatures over the course of training. DPO’s improvement over the dataset labels is fairly stable over the course of training for different sampling temperatures.</a:t>
            </a:r>
            <a:r>
              <a:rPr lang="en-US" sz="2000" dirty="0">
                <a:latin typeface="Tahoma" panose="020B0604030504040204" pitchFamily="34" charset="0"/>
                <a:ea typeface="Tahoma" panose="020B0604030504040204" pitchFamily="34" charset="0"/>
                <a:cs typeface="Tahoma" panose="020B0604030504040204" pitchFamily="34" charset="0"/>
              </a:rPr>
              <a:t> </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8834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Validating GPT-4 judgments</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CDE875B8-9A8E-3B92-55BF-BA73E3CFC9AB}"/>
              </a:ext>
            </a:extLst>
          </p:cNvPr>
          <p:cNvSpPr txBox="1"/>
          <p:nvPr/>
        </p:nvSpPr>
        <p:spPr>
          <a:xfrm>
            <a:off x="108324" y="792248"/>
            <a:ext cx="8830191" cy="707886"/>
          </a:xfrm>
          <a:prstGeom prst="rect">
            <a:avLst/>
          </a:prstGeom>
          <a:noFill/>
        </p:spPr>
        <p:txBody>
          <a:bodyPr wrap="square">
            <a:spAutoFit/>
          </a:bodyPr>
          <a:lstStyle/>
          <a:p>
            <a:pPr marL="342900" indent="-342900" algn="just">
              <a:buFont typeface="Wingdings" panose="05000000000000000000" pitchFamily="2" charset="2"/>
              <a:buChar char="q"/>
            </a:pPr>
            <a:r>
              <a:rPr lang="en-US" sz="200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GPT-4 tends to agree with humans about as often as agree with each other, suggesting that GPT-d is a reasonable proxy for human evaluations.</a:t>
            </a: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DA1839D1-B3EB-24D2-62B9-81531F3AA912}"/>
              </a:ext>
            </a:extLst>
          </p:cNvPr>
          <p:cNvPicPr>
            <a:picLocks noChangeAspect="1"/>
          </p:cNvPicPr>
          <p:nvPr/>
        </p:nvPicPr>
        <p:blipFill>
          <a:blip r:embed="rId2"/>
          <a:stretch>
            <a:fillRect/>
          </a:stretch>
        </p:blipFill>
        <p:spPr>
          <a:xfrm>
            <a:off x="53894" y="1500134"/>
            <a:ext cx="4368468" cy="4025961"/>
          </a:xfrm>
          <a:prstGeom prst="rect">
            <a:avLst/>
          </a:prstGeom>
        </p:spPr>
      </p:pic>
      <p:pic>
        <p:nvPicPr>
          <p:cNvPr id="11" name="Picture 10">
            <a:extLst>
              <a:ext uri="{FF2B5EF4-FFF2-40B4-BE49-F238E27FC236}">
                <a16:creationId xmlns:a16="http://schemas.microsoft.com/office/drawing/2014/main" id="{E8FB37A4-E0C6-604E-73CF-94CF5FFE2CF9}"/>
              </a:ext>
            </a:extLst>
          </p:cNvPr>
          <p:cNvPicPr>
            <a:picLocks noChangeAspect="1"/>
          </p:cNvPicPr>
          <p:nvPr/>
        </p:nvPicPr>
        <p:blipFill>
          <a:blip r:embed="rId3"/>
          <a:stretch>
            <a:fillRect/>
          </a:stretch>
        </p:blipFill>
        <p:spPr>
          <a:xfrm>
            <a:off x="4400592" y="1704920"/>
            <a:ext cx="4732393" cy="3280738"/>
          </a:xfrm>
          <a:prstGeom prst="rect">
            <a:avLst/>
          </a:prstGeom>
        </p:spPr>
      </p:pic>
    </p:spTree>
    <p:extLst>
      <p:ext uri="{BB962C8B-B14F-4D97-AF65-F5344CB8AC3E}">
        <p14:creationId xmlns:p14="http://schemas.microsoft.com/office/powerpoint/2010/main" val="591470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94B6-CCF2-B3E0-8E91-4A3497386160}"/>
              </a:ext>
            </a:extLst>
          </p:cNvPr>
          <p:cNvSpPr>
            <a:spLocks noGrp="1"/>
          </p:cNvSpPr>
          <p:nvPr>
            <p:ph type="title"/>
          </p:nvPr>
        </p:nvSpPr>
        <p:spPr>
          <a:xfrm>
            <a:off x="0" y="52009"/>
            <a:ext cx="7886700" cy="671558"/>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Contents</a:t>
            </a:r>
          </a:p>
        </p:txBody>
      </p:sp>
      <p:sp>
        <p:nvSpPr>
          <p:cNvPr id="3" name="Content Placeholder 2">
            <a:extLst>
              <a:ext uri="{FF2B5EF4-FFF2-40B4-BE49-F238E27FC236}">
                <a16:creationId xmlns:a16="http://schemas.microsoft.com/office/drawing/2014/main" id="{A7C91427-423D-41D1-5383-C69E3BEC3282}"/>
              </a:ext>
            </a:extLst>
          </p:cNvPr>
          <p:cNvSpPr>
            <a:spLocks noGrp="1"/>
          </p:cNvSpPr>
          <p:nvPr>
            <p:ph idx="1"/>
          </p:nvPr>
        </p:nvSpPr>
        <p:spPr>
          <a:xfrm>
            <a:off x="437263" y="996285"/>
            <a:ext cx="7886700" cy="4351338"/>
          </a:xfrm>
        </p:spPr>
        <p:txBody>
          <a:bodyPr/>
          <a:lstStyle/>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Preliminaries</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DPO method</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Experiment setup</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Results</a:t>
            </a:r>
          </a:p>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q"/>
            </a:pP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CD2A3498-7E84-F63E-4B72-F5F40BF29225}"/>
              </a:ext>
            </a:extLst>
          </p:cNvPr>
          <p:cNvSpPr/>
          <p:nvPr/>
        </p:nvSpPr>
        <p:spPr>
          <a:xfrm>
            <a:off x="139147"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1464866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Conclusion</a:t>
            </a:r>
          </a:p>
        </p:txBody>
      </p:sp>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240157" y="898868"/>
            <a:ext cx="8698359"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 DPO identifies a mapping between language model (LM) policies and reward functions that enables training a LM to satisfy human preferences directly, with a simple cross-entropy loss, without RL.</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No tuning of hyperparameters, DPO performs similarly or better than existing RLHF algorithms, including those based on PPO</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1874508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Limitations and Future Works</a:t>
            </a:r>
          </a:p>
        </p:txBody>
      </p:sp>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108325" y="997722"/>
            <a:ext cx="8830192" cy="4351338"/>
          </a:xfrm>
        </p:spPr>
        <p:txBody>
          <a:bodyPr>
            <a:normAutofit/>
          </a:bodyPr>
          <a:lstStyle/>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How does the DPO policy generalize out of distribution, compared with an explicit reward function? </a:t>
            </a:r>
          </a:p>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 How does reward over-optimization manifest in the DPO setting?</a:t>
            </a:r>
          </a:p>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Need to explore scaling DPO to state-of-the-art models larger than 6B.</a:t>
            </a:r>
          </a:p>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Need to study the best way to elicit high-quality judgments. (e.g., GPT-4)</a:t>
            </a:r>
          </a:p>
          <a:p>
            <a:pPr algn="just">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More possible applications of DPO.</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4025353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Benefits of DPO</a:t>
            </a:r>
          </a:p>
        </p:txBody>
      </p:sp>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240157" y="898868"/>
            <a:ext cx="8698359" cy="4351338"/>
          </a:xfrm>
        </p:spPr>
        <p:txBody>
          <a:bodyPr>
            <a:normAutofit/>
          </a:bodyPr>
          <a:lstStyle/>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DPO simplifies the process of learning language models to generate better text.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It is easy to use and control as it is more stable and requires less complicated settings. </a:t>
            </a:r>
          </a:p>
          <a:p>
            <a:pPr algn="just">
              <a:buFont typeface="Wingdings" panose="05000000000000000000" pitchFamily="2" charset="2"/>
              <a:buChar char="q"/>
            </a:pPr>
            <a:r>
              <a:rPr lang="en-US" sz="2600" dirty="0">
                <a:latin typeface="Tahoma" panose="020B0604030504040204" pitchFamily="34" charset="0"/>
                <a:ea typeface="Tahoma" panose="020B0604030504040204" pitchFamily="34" charset="0"/>
                <a:cs typeface="Tahoma" panose="020B0604030504040204" pitchFamily="34" charset="0"/>
              </a:rPr>
              <a:t>Make the behavior of the language model more effectively human-preferred.</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83795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Why is the DPO special</a:t>
            </a:r>
          </a:p>
        </p:txBody>
      </p:sp>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1203544" y="1571897"/>
            <a:ext cx="6923314" cy="2545090"/>
          </a:xfrm>
          <a:ln w="38100">
            <a:solidFill>
              <a:srgbClr val="7030A0"/>
            </a:solidFill>
            <a:prstDash val="lgDash"/>
          </a:ln>
        </p:spPr>
        <p:txBody>
          <a:bodyPr>
            <a:normAutofit lnSpcReduction="10000"/>
          </a:bodyPr>
          <a:lstStyle/>
          <a:p>
            <a:pPr marL="0" indent="0" algn="ctr">
              <a:buNone/>
            </a:pPr>
            <a:r>
              <a:rPr lang="en-US" sz="2600" dirty="0">
                <a:latin typeface="Tahoma" panose="020B0604030504040204" pitchFamily="34" charset="0"/>
                <a:ea typeface="Tahoma" panose="020B0604030504040204" pitchFamily="34" charset="0"/>
                <a:cs typeface="Tahoma" panose="020B0604030504040204" pitchFamily="34" charset="0"/>
              </a:rPr>
              <a:t>What makes DPO special is that it suggests ways to improve language models without resorting to complex techniques like reinforcement learning. Instead, we directly optimize the behavior of the model to match human preferences. This makes the technique more stable and easier to control.</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95692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94B6-CCF2-B3E0-8E91-4A3497386160}"/>
              </a:ext>
            </a:extLst>
          </p:cNvPr>
          <p:cNvSpPr>
            <a:spLocks noGrp="1"/>
          </p:cNvSpPr>
          <p:nvPr>
            <p:ph type="title"/>
          </p:nvPr>
        </p:nvSpPr>
        <p:spPr>
          <a:xfrm>
            <a:off x="0" y="52009"/>
            <a:ext cx="7886700" cy="671558"/>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Contents</a:t>
            </a:r>
          </a:p>
        </p:txBody>
      </p:sp>
      <p:sp>
        <p:nvSpPr>
          <p:cNvPr id="3" name="Content Placeholder 2">
            <a:extLst>
              <a:ext uri="{FF2B5EF4-FFF2-40B4-BE49-F238E27FC236}">
                <a16:creationId xmlns:a16="http://schemas.microsoft.com/office/drawing/2014/main" id="{A7C91427-423D-41D1-5383-C69E3BEC3282}"/>
              </a:ext>
            </a:extLst>
          </p:cNvPr>
          <p:cNvSpPr>
            <a:spLocks noGrp="1"/>
          </p:cNvSpPr>
          <p:nvPr>
            <p:ph idx="1"/>
          </p:nvPr>
        </p:nvSpPr>
        <p:spPr>
          <a:xfrm>
            <a:off x="437263" y="996285"/>
            <a:ext cx="7886700" cy="4351338"/>
          </a:xfrm>
        </p:spPr>
        <p:txBody>
          <a:bodyPr/>
          <a:lstStyle/>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Preliminaries</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DPO method</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Experiment setup</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Results</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Conclusion and Future works</a:t>
            </a:r>
          </a:p>
          <a:p>
            <a:pPr marL="0" indent="0">
              <a:buNone/>
            </a:pPr>
            <a:endPar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CD2A3498-7E84-F63E-4B72-F5F40BF29225}"/>
              </a:ext>
            </a:extLst>
          </p:cNvPr>
          <p:cNvSpPr/>
          <p:nvPr/>
        </p:nvSpPr>
        <p:spPr>
          <a:xfrm>
            <a:off x="139147"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312703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484812" y="70118"/>
            <a:ext cx="7886700" cy="610919"/>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Background</a:t>
            </a:r>
          </a:p>
        </p:txBody>
      </p:sp>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628650" y="1106434"/>
            <a:ext cx="7886700" cy="4351338"/>
          </a:xfrm>
        </p:spPr>
        <p:txBody>
          <a:bodyPr/>
          <a:lstStyle/>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LLMs possess great capabilities due to its training on a large variety of datasets with different goals, skillsets and priorities. </a:t>
            </a:r>
          </a:p>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But some of them are not desirable.</a:t>
            </a:r>
          </a:p>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For example: we need a model to know about common misconceptions among people but the model should be aware that it s misconception.</a:t>
            </a:r>
          </a:p>
          <a:p>
            <a:pPr algn="just">
              <a:buFont typeface="Wingdings" panose="05000000000000000000" pitchFamily="2" charset="2"/>
              <a:buChar char="q"/>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A1A22BBC-CB15-DFEB-A658-E26080FBBA39}"/>
              </a:ext>
            </a:extLst>
          </p:cNvPr>
          <p:cNvSpPr/>
          <p:nvPr/>
        </p:nvSpPr>
        <p:spPr>
          <a:xfrm>
            <a:off x="139147"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366918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RLHF vs DPO</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1D668E08-B211-9EAF-AF0A-A0D808EE5273}"/>
              </a:ext>
            </a:extLst>
          </p:cNvPr>
          <p:cNvPicPr>
            <a:picLocks noChangeAspect="1"/>
          </p:cNvPicPr>
          <p:nvPr/>
        </p:nvPicPr>
        <p:blipFill>
          <a:blip r:embed="rId2"/>
          <a:stretch>
            <a:fillRect/>
          </a:stretch>
        </p:blipFill>
        <p:spPr>
          <a:xfrm>
            <a:off x="883102" y="792248"/>
            <a:ext cx="6001058" cy="2197213"/>
          </a:xfrm>
          <a:prstGeom prst="rect">
            <a:avLst/>
          </a:prstGeom>
        </p:spPr>
      </p:pic>
      <p:pic>
        <p:nvPicPr>
          <p:cNvPr id="8" name="Picture 7">
            <a:extLst>
              <a:ext uri="{FF2B5EF4-FFF2-40B4-BE49-F238E27FC236}">
                <a16:creationId xmlns:a16="http://schemas.microsoft.com/office/drawing/2014/main" id="{4B22E96A-D0BA-61F0-E33C-6CCEF3D763A2}"/>
              </a:ext>
            </a:extLst>
          </p:cNvPr>
          <p:cNvPicPr>
            <a:picLocks noChangeAspect="1"/>
          </p:cNvPicPr>
          <p:nvPr/>
        </p:nvPicPr>
        <p:blipFill>
          <a:blip r:embed="rId3"/>
          <a:stretch>
            <a:fillRect/>
          </a:stretch>
        </p:blipFill>
        <p:spPr>
          <a:xfrm>
            <a:off x="2218082" y="3429000"/>
            <a:ext cx="3930852" cy="2101958"/>
          </a:xfrm>
          <a:prstGeom prst="rect">
            <a:avLst/>
          </a:prstGeom>
        </p:spPr>
      </p:pic>
    </p:spTree>
    <p:extLst>
      <p:ext uri="{BB962C8B-B14F-4D97-AF65-F5344CB8AC3E}">
        <p14:creationId xmlns:p14="http://schemas.microsoft.com/office/powerpoint/2010/main" val="397973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303953" y="0"/>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Contribution</a:t>
            </a:r>
          </a:p>
        </p:txBody>
      </p:sp>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0" y="643618"/>
            <a:ext cx="9144000" cy="4351338"/>
          </a:xfrm>
        </p:spPr>
        <p:txBody>
          <a:bodyPr>
            <a:noAutofit/>
          </a:bodyPr>
          <a:lstStyle/>
          <a:p>
            <a:pPr algn="just">
              <a:buFont typeface="Wingdings" panose="05000000000000000000" pitchFamily="2" charset="2"/>
              <a:buChar char="q"/>
            </a:pPr>
            <a:r>
              <a:rPr lang="en-US" dirty="0">
                <a:effectLst/>
                <a:latin typeface="Tahoma" panose="020B0604030504040204" pitchFamily="34" charset="0"/>
                <a:ea typeface="Tahoma" panose="020B0604030504040204" pitchFamily="34" charset="0"/>
                <a:cs typeface="Tahoma" panose="020B0604030504040204" pitchFamily="34" charset="0"/>
              </a:rPr>
              <a:t>Propose  Direct Preference Optimization (DPO), a simple RL-free algorithm for training language models from preferences.  </a:t>
            </a:r>
            <a:endParaRPr lang="en-US"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q"/>
            </a:pPr>
            <a:r>
              <a:rPr lang="en-US" dirty="0">
                <a:effectLst/>
                <a:latin typeface="Tahoma" panose="020B0604030504040204" pitchFamily="34" charset="0"/>
                <a:ea typeface="Tahoma" panose="020B0604030504040204" pitchFamily="34" charset="0"/>
                <a:cs typeface="Tahoma" panose="020B0604030504040204" pitchFamily="34" charset="0"/>
              </a:rPr>
              <a:t>It is an algorithm that optimizes the constrained reward maximization problem with a single stage of policy training.</a:t>
            </a:r>
          </a:p>
          <a:p>
            <a:pPr algn="just">
              <a:buFont typeface="Wingdings" panose="05000000000000000000" pitchFamily="2" charset="2"/>
              <a:buChar char="q"/>
            </a:pPr>
            <a:r>
              <a:rPr lang="en-US" dirty="0">
                <a:effectLst/>
                <a:latin typeface="Tahoma" panose="020B0604030504040204" pitchFamily="34" charset="0"/>
                <a:ea typeface="Tahoma" panose="020B0604030504040204" pitchFamily="34" charset="0"/>
                <a:cs typeface="Tahoma" panose="020B0604030504040204" pitchFamily="34" charset="0"/>
              </a:rPr>
              <a:t>The DPO can understand and generate texts that people like.  </a:t>
            </a:r>
          </a:p>
          <a:p>
            <a:pPr algn="just">
              <a:buFont typeface="Wingdings" panose="05000000000000000000" pitchFamily="2" charset="2"/>
              <a:buChar char="q"/>
            </a:pPr>
            <a:r>
              <a:rPr lang="en-US" dirty="0">
                <a:effectLst/>
                <a:latin typeface="Tahoma" panose="020B0604030504040204" pitchFamily="34" charset="0"/>
                <a:ea typeface="Tahoma" panose="020B0604030504040204" pitchFamily="34" charset="0"/>
                <a:cs typeface="Tahoma" panose="020B0604030504040204" pitchFamily="34" charset="0"/>
              </a:rPr>
              <a:t>It collects data from people's feedback and trains a "reward model" to understand people's likes and dislikes. </a:t>
            </a:r>
          </a:p>
          <a:p>
            <a:pPr algn="just">
              <a:buFont typeface="Wingdings" panose="05000000000000000000" pitchFamily="2" charset="2"/>
              <a:buChar char="q"/>
            </a:pPr>
            <a:r>
              <a:rPr lang="en-US" dirty="0">
                <a:effectLst/>
                <a:latin typeface="Tahoma" panose="020B0604030504040204" pitchFamily="34" charset="0"/>
                <a:ea typeface="Tahoma" panose="020B0604030504040204" pitchFamily="34" charset="0"/>
                <a:cs typeface="Tahoma" panose="020B0604030504040204" pitchFamily="34" charset="0"/>
              </a:rPr>
              <a:t>This reward model helps tune the behavior of the language model to more closely match human preferences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FE1C109E-90FE-4A75-4261-D26D46CF3712}"/>
              </a:ext>
            </a:extLst>
          </p:cNvPr>
          <p:cNvSpPr/>
          <p:nvPr/>
        </p:nvSpPr>
        <p:spPr>
          <a:xfrm>
            <a:off x="156904" y="49790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327818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94B6-CCF2-B3E0-8E91-4A3497386160}"/>
              </a:ext>
            </a:extLst>
          </p:cNvPr>
          <p:cNvSpPr>
            <a:spLocks noGrp="1"/>
          </p:cNvSpPr>
          <p:nvPr>
            <p:ph type="title"/>
          </p:nvPr>
        </p:nvSpPr>
        <p:spPr>
          <a:xfrm>
            <a:off x="0" y="52009"/>
            <a:ext cx="7886700" cy="671558"/>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Contents</a:t>
            </a:r>
          </a:p>
        </p:txBody>
      </p:sp>
      <p:sp>
        <p:nvSpPr>
          <p:cNvPr id="3" name="Content Placeholder 2">
            <a:extLst>
              <a:ext uri="{FF2B5EF4-FFF2-40B4-BE49-F238E27FC236}">
                <a16:creationId xmlns:a16="http://schemas.microsoft.com/office/drawing/2014/main" id="{A7C91427-423D-41D1-5383-C69E3BEC3282}"/>
              </a:ext>
            </a:extLst>
          </p:cNvPr>
          <p:cNvSpPr>
            <a:spLocks noGrp="1"/>
          </p:cNvSpPr>
          <p:nvPr>
            <p:ph idx="1"/>
          </p:nvPr>
        </p:nvSpPr>
        <p:spPr>
          <a:xfrm>
            <a:off x="437263" y="996285"/>
            <a:ext cx="7886700" cy="4351338"/>
          </a:xfrm>
        </p:spPr>
        <p:txBody>
          <a:bodyPr/>
          <a:lstStyle/>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Background and Contribution</a:t>
            </a:r>
          </a:p>
          <a:p>
            <a:pPr>
              <a:buFont typeface="Wingdings" panose="05000000000000000000" pitchFamily="2" charset="2"/>
              <a:buChar char="q"/>
            </a:pPr>
            <a:r>
              <a:rPr lang="en-US" b="1" dirty="0">
                <a:latin typeface="Tahoma" panose="020B0604030504040204" pitchFamily="34" charset="0"/>
                <a:ea typeface="Tahoma" panose="020B0604030504040204" pitchFamily="34" charset="0"/>
                <a:cs typeface="Tahoma" panose="020B0604030504040204" pitchFamily="34" charset="0"/>
              </a:rPr>
              <a:t>Preliminaries</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DPO method</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Experiment setup</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Results</a:t>
            </a:r>
          </a:p>
          <a:p>
            <a:pPr>
              <a:buFont typeface="Wingdings" panose="05000000000000000000" pitchFamily="2" charset="2"/>
              <a:buChar char="q"/>
            </a:pPr>
            <a:r>
              <a:rPr lang="en-US" b="1" dirty="0">
                <a:solidFill>
                  <a:schemeClr val="bg2">
                    <a:lumMod val="90000"/>
                  </a:schemeClr>
                </a:solidFill>
                <a:latin typeface="Tahoma" panose="020B0604030504040204" pitchFamily="34" charset="0"/>
                <a:ea typeface="Tahoma" panose="020B0604030504040204" pitchFamily="34" charset="0"/>
                <a:cs typeface="Tahoma" panose="020B0604030504040204" pitchFamily="34" charset="0"/>
              </a:rPr>
              <a:t>Conclusion and Future works</a:t>
            </a:r>
          </a:p>
          <a:p>
            <a:pPr>
              <a:buFont typeface="Wingdings" panose="05000000000000000000" pitchFamily="2" charset="2"/>
              <a:buChar char="q"/>
            </a:pP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CD2A3498-7E84-F63E-4B72-F5F40BF29225}"/>
              </a:ext>
            </a:extLst>
          </p:cNvPr>
          <p:cNvSpPr/>
          <p:nvPr/>
        </p:nvSpPr>
        <p:spPr>
          <a:xfrm>
            <a:off x="139147"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325746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DD5A-68DA-AAE4-37E1-7C8EBD50EEB6}"/>
              </a:ext>
            </a:extLst>
          </p:cNvPr>
          <p:cNvSpPr>
            <a:spLocks noGrp="1"/>
          </p:cNvSpPr>
          <p:nvPr>
            <p:ph type="title"/>
          </p:nvPr>
        </p:nvSpPr>
        <p:spPr>
          <a:xfrm>
            <a:off x="240158" y="183134"/>
            <a:ext cx="7886700" cy="497903"/>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Preliminaries</a:t>
            </a:r>
          </a:p>
        </p:txBody>
      </p:sp>
      <p:sp>
        <p:nvSpPr>
          <p:cNvPr id="3" name="Content Placeholder 2">
            <a:extLst>
              <a:ext uri="{FF2B5EF4-FFF2-40B4-BE49-F238E27FC236}">
                <a16:creationId xmlns:a16="http://schemas.microsoft.com/office/drawing/2014/main" id="{0A705CDF-92EB-BCEF-9345-22D06F7C987C}"/>
              </a:ext>
            </a:extLst>
          </p:cNvPr>
          <p:cNvSpPr>
            <a:spLocks noGrp="1"/>
          </p:cNvSpPr>
          <p:nvPr>
            <p:ph idx="1"/>
          </p:nvPr>
        </p:nvSpPr>
        <p:spPr>
          <a:xfrm>
            <a:off x="240158" y="1013966"/>
            <a:ext cx="8390134" cy="4351338"/>
          </a:xfrm>
        </p:spPr>
        <p:txBody>
          <a:bodyPr>
            <a:normAutofit fontScale="85000" lnSpcReduction="20000"/>
          </a:bodyPr>
          <a:lstStyle/>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 Reinforcement learning from human feedback (RLHF) is a technique for training large language models (LLMs) to generate text that is aligned with human preferences. </a:t>
            </a:r>
          </a:p>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 RLHF works by first collecting a dataset of human preferences, which are pairs of text snippets, one of which is preferred by humans and the other is not.</a:t>
            </a:r>
          </a:p>
          <a:p>
            <a:pPr algn="just">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 The LLM is then trained to generate text that is more likely to be preferred by humans, using reinforcement learning.</a:t>
            </a:r>
          </a:p>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 RLHF consists of three phases</a:t>
            </a:r>
          </a:p>
          <a:p>
            <a:pPr marL="968375" indent="-53975">
              <a:buNone/>
            </a:pPr>
            <a:r>
              <a:rPr lang="en-US" dirty="0">
                <a:latin typeface="Tahoma" panose="020B0604030504040204" pitchFamily="34" charset="0"/>
                <a:ea typeface="Tahoma" panose="020B0604030504040204" pitchFamily="34" charset="0"/>
                <a:cs typeface="Tahoma" panose="020B0604030504040204" pitchFamily="34" charset="0"/>
              </a:rPr>
              <a:t>1. Supervised Fine-Tuning (SFT) phase</a:t>
            </a:r>
          </a:p>
          <a:p>
            <a:pPr marL="968375" indent="-53975">
              <a:buNone/>
            </a:pPr>
            <a:r>
              <a:rPr lang="en-US" dirty="0">
                <a:latin typeface="Tahoma" panose="020B0604030504040204" pitchFamily="34" charset="0"/>
                <a:ea typeface="Tahoma" panose="020B0604030504040204" pitchFamily="34" charset="0"/>
                <a:cs typeface="Tahoma" panose="020B0604030504040204" pitchFamily="34" charset="0"/>
              </a:rPr>
              <a:t>2. Reward Modeling phase</a:t>
            </a:r>
          </a:p>
          <a:p>
            <a:pPr marL="968375" indent="-53975">
              <a:buNone/>
            </a:pPr>
            <a:r>
              <a:rPr lang="en-US" dirty="0">
                <a:latin typeface="Tahoma" panose="020B0604030504040204" pitchFamily="34" charset="0"/>
                <a:ea typeface="Tahoma" panose="020B0604030504040204" pitchFamily="34" charset="0"/>
                <a:cs typeface="Tahoma" panose="020B0604030504040204" pitchFamily="34" charset="0"/>
              </a:rPr>
              <a:t>3. RL Fine-tuning phase</a:t>
            </a:r>
          </a:p>
        </p:txBody>
      </p:sp>
      <p:sp>
        <p:nvSpPr>
          <p:cNvPr id="4" name="Rectangle 3">
            <a:extLst>
              <a:ext uri="{FF2B5EF4-FFF2-40B4-BE49-F238E27FC236}">
                <a16:creationId xmlns:a16="http://schemas.microsoft.com/office/drawing/2014/main" id="{FE1C109E-90FE-4A75-4261-D26D46CF3712}"/>
              </a:ext>
            </a:extLst>
          </p:cNvPr>
          <p:cNvSpPr/>
          <p:nvPr/>
        </p:nvSpPr>
        <p:spPr>
          <a:xfrm>
            <a:off x="108325" y="713783"/>
            <a:ext cx="8830192" cy="45719"/>
          </a:xfrm>
          <a:prstGeom prst="rect">
            <a:avLst/>
          </a:prstGeom>
          <a:solidFill>
            <a:srgbClr val="00B0F0"/>
          </a:solidFill>
          <a:ln>
            <a:solidFill>
              <a:srgbClr val="00B0F0"/>
            </a:solidFill>
          </a:ln>
        </p:spPr>
        <p:txBody>
          <a:bodyPr wrap="square">
            <a:spAutoFit/>
          </a:bodyPr>
          <a:lstStyle/>
          <a:p>
            <a:pPr algn="ctr"/>
            <a:endParaRPr lang="en-GB" sz="800" b="1" dirty="0">
              <a:latin typeface="Times New Roman" pitchFamily="18" charset="0"/>
              <a:cs typeface="Times New Roman" pitchFamily="18" charset="0"/>
            </a:endParaRPr>
          </a:p>
        </p:txBody>
      </p:sp>
    </p:spTree>
    <p:extLst>
      <p:ext uri="{BB962C8B-B14F-4D97-AF65-F5344CB8AC3E}">
        <p14:creationId xmlns:p14="http://schemas.microsoft.com/office/powerpoint/2010/main" val="12445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1293</TotalTime>
  <Words>2308</Words>
  <Application>Microsoft Office PowerPoint</Application>
  <PresentationFormat>On-screen Show (4:3)</PresentationFormat>
  <Paragraphs>207</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Cambria Math</vt:lpstr>
      <vt:lpstr>Tahoma</vt:lpstr>
      <vt:lpstr>Times New Roman</vt:lpstr>
      <vt:lpstr>Wingdings</vt:lpstr>
      <vt:lpstr>Office Theme</vt:lpstr>
      <vt:lpstr>Direct Preference Optimization: Your Language Model is Secretly a Reward Model </vt:lpstr>
      <vt:lpstr>Summary </vt:lpstr>
      <vt:lpstr>Contents</vt:lpstr>
      <vt:lpstr>Contents</vt:lpstr>
      <vt:lpstr>Background</vt:lpstr>
      <vt:lpstr>RLHF vs DPO</vt:lpstr>
      <vt:lpstr>Contribution</vt:lpstr>
      <vt:lpstr>Contents</vt:lpstr>
      <vt:lpstr>Preliminaries</vt:lpstr>
      <vt:lpstr>SFT phase</vt:lpstr>
      <vt:lpstr>Reward Modeling phase (2/3)</vt:lpstr>
      <vt:lpstr>Reward Modeling phase (3/3)</vt:lpstr>
      <vt:lpstr>RL Fine tuning phase</vt:lpstr>
      <vt:lpstr>Challenges in RLHF</vt:lpstr>
      <vt:lpstr>Contents</vt:lpstr>
      <vt:lpstr>DPO Method</vt:lpstr>
      <vt:lpstr>Deriving the DPO objective (1/3)</vt:lpstr>
      <vt:lpstr>Deriving the DPO objective (2/3)</vt:lpstr>
      <vt:lpstr>Deriving the DPO objective (3/3)</vt:lpstr>
      <vt:lpstr>DPO Update</vt:lpstr>
      <vt:lpstr>DPO Outline</vt:lpstr>
      <vt:lpstr>Implementation Procedure</vt:lpstr>
      <vt:lpstr>DPO Implementation by PyTorch</vt:lpstr>
      <vt:lpstr>Contents</vt:lpstr>
      <vt:lpstr>Experimental Setup (1/3)</vt:lpstr>
      <vt:lpstr>Experimental Setup (2/3)</vt:lpstr>
      <vt:lpstr>Experimental Setup (3/3)</vt:lpstr>
      <vt:lpstr>Contents</vt:lpstr>
      <vt:lpstr>Results (1/4)</vt:lpstr>
      <vt:lpstr>Results (2/4)</vt:lpstr>
      <vt:lpstr>Results (3/4)</vt:lpstr>
      <vt:lpstr>Results (4/4)</vt:lpstr>
      <vt:lpstr>Validating GPT-4 judgments</vt:lpstr>
      <vt:lpstr>Contents</vt:lpstr>
      <vt:lpstr>Conclusion</vt:lpstr>
      <vt:lpstr>Limitations and Future Works</vt:lpstr>
      <vt:lpstr>Benefits of DPO</vt:lpstr>
      <vt:lpstr>Why is the DPO special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dc:title>
  <dc:creator>Sujan Chandra</dc:creator>
  <cp:lastModifiedBy>Sujan Chandra</cp:lastModifiedBy>
  <cp:revision>29</cp:revision>
  <dcterms:created xsi:type="dcterms:W3CDTF">2023-08-31T01:15:37Z</dcterms:created>
  <dcterms:modified xsi:type="dcterms:W3CDTF">2023-09-07T00:37:03Z</dcterms:modified>
</cp:coreProperties>
</file>