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6" r:id="rId3"/>
    <p:sldId id="289" r:id="rId4"/>
    <p:sldId id="267" r:id="rId5"/>
    <p:sldId id="276" r:id="rId6"/>
    <p:sldId id="28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A65"/>
    <a:srgbClr val="B9D4ED"/>
    <a:srgbClr val="E2E2E2"/>
    <a:srgbClr val="FFE79B"/>
    <a:srgbClr val="D4E5F4"/>
    <a:srgbClr val="FFCDCD"/>
    <a:srgbClr val="BCCCEA"/>
    <a:srgbClr val="82A1D8"/>
    <a:srgbClr val="A2B9E2"/>
    <a:srgbClr val="A7D1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72" y="18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B204-BF59-4BAE-AEED-723B0DF1282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E3A0-2D68-4E5C-BF7A-DEE808939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8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B204-BF59-4BAE-AEED-723B0DF1282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E3A0-2D68-4E5C-BF7A-DEE808939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7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B204-BF59-4BAE-AEED-723B0DF1282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E3A0-2D68-4E5C-BF7A-DEE808939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8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B204-BF59-4BAE-AEED-723B0DF1282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E3A0-2D68-4E5C-BF7A-DEE808939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6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B204-BF59-4BAE-AEED-723B0DF1282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E3A0-2D68-4E5C-BF7A-DEE808939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7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B204-BF59-4BAE-AEED-723B0DF1282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E3A0-2D68-4E5C-BF7A-DEE808939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9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B204-BF59-4BAE-AEED-723B0DF1282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E3A0-2D68-4E5C-BF7A-DEE808939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6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B204-BF59-4BAE-AEED-723B0DF1282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E3A0-2D68-4E5C-BF7A-DEE808939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1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B204-BF59-4BAE-AEED-723B0DF1282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E3A0-2D68-4E5C-BF7A-DEE808939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9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B204-BF59-4BAE-AEED-723B0DF1282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E3A0-2D68-4E5C-BF7A-DEE808939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0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B204-BF59-4BAE-AEED-723B0DF1282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E3A0-2D68-4E5C-BF7A-DEE808939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5B204-BF59-4BAE-AEED-723B0DF1282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8E3A0-2D68-4E5C-BF7A-DEE808939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6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image" Target="../media/image1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11" Type="http://schemas.openxmlformats.org/officeDocument/2006/relationships/image" Target="../media/image2.pn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0831" y="275129"/>
            <a:ext cx="72666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PAYMENTS </a:t>
            </a:r>
            <a:r>
              <a:rPr lang="en-US" sz="45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RE</a:t>
            </a:r>
            <a:r>
              <a:rPr lang="en-US" sz="4000" dirty="0" smtClean="0">
                <a:latin typeface="Algerian" panose="04020705040A02060702" pitchFamily="82" charset="0"/>
              </a:rPr>
              <a:t>-</a:t>
            </a:r>
            <a:r>
              <a:rPr lang="en-US" sz="4000" dirty="0" err="1" smtClean="0">
                <a:latin typeface="Algerian" panose="04020705040A02060702" pitchFamily="82" charset="0"/>
              </a:rPr>
              <a:t>IMaGINATION</a:t>
            </a:r>
            <a:endParaRPr lang="en-AU" sz="4000" dirty="0">
              <a:latin typeface="Algerian" panose="04020705040A02060702" pitchFamily="82" charset="0"/>
            </a:endParaRPr>
          </a:p>
        </p:txBody>
      </p:sp>
      <p:sp>
        <p:nvSpPr>
          <p:cNvPr id="4" name="Teardrop 3">
            <a:hlinkClick r:id="rId3" action="ppaction://hlinksldjump"/>
          </p:cNvPr>
          <p:cNvSpPr/>
          <p:nvPr/>
        </p:nvSpPr>
        <p:spPr>
          <a:xfrm rot="2700000">
            <a:off x="2729550" y="2334347"/>
            <a:ext cx="1310910" cy="1310910"/>
          </a:xfrm>
          <a:prstGeom prst="teardrop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2798374" y="2403171"/>
            <a:ext cx="1173262" cy="117326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005" y="2666595"/>
            <a:ext cx="720000" cy="72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21105" y="3641411"/>
            <a:ext cx="217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Merchant Acquiring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1" name="Teardrop 10"/>
          <p:cNvSpPr/>
          <p:nvPr/>
        </p:nvSpPr>
        <p:spPr>
          <a:xfrm rot="2700000">
            <a:off x="5414730" y="2334346"/>
            <a:ext cx="1310910" cy="1310910"/>
          </a:xfrm>
          <a:prstGeom prst="teardrop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/>
          <p:cNvSpPr/>
          <p:nvPr/>
        </p:nvSpPr>
        <p:spPr>
          <a:xfrm>
            <a:off x="5483554" y="2403170"/>
            <a:ext cx="1173262" cy="117326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483555" y="3639756"/>
            <a:ext cx="1855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International 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&amp;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Trade Payments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5" name="Teardrop 14"/>
          <p:cNvSpPr/>
          <p:nvPr/>
        </p:nvSpPr>
        <p:spPr>
          <a:xfrm rot="2700000">
            <a:off x="8001378" y="2334346"/>
            <a:ext cx="1310910" cy="1310910"/>
          </a:xfrm>
          <a:prstGeom prst="teardrop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/>
          <p:cNvSpPr/>
          <p:nvPr/>
        </p:nvSpPr>
        <p:spPr>
          <a:xfrm>
            <a:off x="8070202" y="2403170"/>
            <a:ext cx="1173262" cy="117326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/>
          <p:cNvSpPr txBox="1"/>
          <p:nvPr/>
        </p:nvSpPr>
        <p:spPr>
          <a:xfrm>
            <a:off x="7894955" y="3717585"/>
            <a:ext cx="217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Domestic Payments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9816" y="2671910"/>
            <a:ext cx="851573" cy="61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0594" y="2634428"/>
            <a:ext cx="684252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7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DDCA8">
                <a:alpha val="6000"/>
              </a:srgbClr>
            </a:gs>
            <a:gs pos="0">
              <a:schemeClr val="accent6">
                <a:lumMod val="75000"/>
                <a:alpha val="69000"/>
              </a:schemeClr>
            </a:gs>
            <a:gs pos="100000">
              <a:srgbClr val="A7D18B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nut 4"/>
          <p:cNvSpPr/>
          <p:nvPr/>
        </p:nvSpPr>
        <p:spPr>
          <a:xfrm>
            <a:off x="4235084" y="1812390"/>
            <a:ext cx="3760631" cy="3825025"/>
          </a:xfrm>
          <a:prstGeom prst="donut">
            <a:avLst>
              <a:gd name="adj" fmla="val 272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93022" y="880398"/>
            <a:ext cx="1529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Merchant Pricing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393772" y="1152784"/>
            <a:ext cx="1789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Straight through Process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405897" y="1441506"/>
            <a:ext cx="1654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New Merchant and Terminal details added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2318" y="811311"/>
            <a:ext cx="35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Wingdings 2" panose="05020102010507070707" pitchFamily="18" charset="2"/>
              </a:rPr>
              <a:t>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093266" y="1089384"/>
            <a:ext cx="344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Wingdings 2" panose="05020102010507070707" pitchFamily="18" charset="2"/>
              </a:rPr>
              <a:t>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122189" y="1395343"/>
            <a:ext cx="35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Wingdings 2" panose="05020102010507070707" pitchFamily="18" charset="2"/>
              </a:rPr>
              <a:t>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 rot="19432602">
            <a:off x="3936121" y="1072979"/>
            <a:ext cx="1899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B050"/>
                </a:solidFill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Merchant on-boarded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59450" y="2340871"/>
            <a:ext cx="2610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Terminal installed at merchant location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9160200" y="2613257"/>
            <a:ext cx="2320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Download software &amp; Parameters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9172325" y="2901979"/>
            <a:ext cx="200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Download required apps and perform logons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8859695" y="2279315"/>
            <a:ext cx="35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Wingdings 2" panose="05020102010507070707" pitchFamily="18" charset="2"/>
              </a:rPr>
              <a:t>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859695" y="2549857"/>
            <a:ext cx="344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Wingdings 2" panose="05020102010507070707" pitchFamily="18" charset="2"/>
              </a:rPr>
              <a:t>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888618" y="2855816"/>
            <a:ext cx="35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Wingdings 2" panose="05020102010507070707" pitchFamily="18" charset="2"/>
              </a:rPr>
              <a:t></a:t>
            </a:r>
            <a:endParaRPr lang="en-US" sz="2000" b="1" dirty="0"/>
          </a:p>
        </p:txBody>
      </p:sp>
      <p:sp>
        <p:nvSpPr>
          <p:cNvPr id="27" name="TextBox 26"/>
          <p:cNvSpPr txBox="1"/>
          <p:nvPr/>
        </p:nvSpPr>
        <p:spPr>
          <a:xfrm rot="20007356">
            <a:off x="8251005" y="1607561"/>
            <a:ext cx="1976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B050"/>
                </a:solidFill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Terminal  in ready state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771744" y="4169743"/>
            <a:ext cx="1976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Card &amp; Balance Check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8739542" y="3863184"/>
            <a:ext cx="2506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Process &amp; Validate card payment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8455835" y="3817021"/>
            <a:ext cx="35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Wingdings 2" panose="05020102010507070707" pitchFamily="18" charset="2"/>
              </a:rPr>
              <a:t>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455835" y="4121108"/>
            <a:ext cx="35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Wingdings 2" panose="05020102010507070707" pitchFamily="18" charset="2"/>
              </a:rPr>
              <a:t></a:t>
            </a:r>
            <a:endParaRPr 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771744" y="4462343"/>
            <a:ext cx="1976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Real time Fraud check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8455835" y="4413708"/>
            <a:ext cx="35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Wingdings 2" panose="05020102010507070707" pitchFamily="18" charset="2"/>
              </a:rPr>
              <a:t></a:t>
            </a:r>
            <a:endParaRPr lang="en-US" sz="2000" b="1" dirty="0"/>
          </a:p>
        </p:txBody>
      </p:sp>
      <p:sp>
        <p:nvSpPr>
          <p:cNvPr id="36" name="TextBox 35"/>
          <p:cNvSpPr txBox="1"/>
          <p:nvPr/>
        </p:nvSpPr>
        <p:spPr>
          <a:xfrm rot="5400000">
            <a:off x="10035702" y="4287374"/>
            <a:ext cx="2116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B050"/>
                </a:solidFill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Switching &amp; Authorization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314361" y="6068350"/>
            <a:ext cx="2418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Interchange (</a:t>
            </a:r>
            <a:r>
              <a:rPr lang="en-US" sz="1200" dirty="0" err="1" smtClean="0"/>
              <a:t>eftpos</a:t>
            </a:r>
            <a:r>
              <a:rPr lang="en-US" sz="1200" dirty="0" smtClean="0"/>
              <a:t>) and RBA Settlement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8270034" y="5473069"/>
            <a:ext cx="2752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Run and process transactions in batch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282159" y="5761791"/>
            <a:ext cx="2506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Merchant &amp; Customer Settlement 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7969529" y="5409669"/>
            <a:ext cx="344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Wingdings 2" panose="05020102010507070707" pitchFamily="18" charset="2"/>
              </a:rPr>
              <a:t>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998452" y="5715628"/>
            <a:ext cx="35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Wingdings 2" panose="05020102010507070707" pitchFamily="18" charset="2"/>
              </a:rPr>
              <a:t></a:t>
            </a:r>
            <a:endParaRPr 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998452" y="6019715"/>
            <a:ext cx="35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Wingdings 2" panose="05020102010507070707" pitchFamily="18" charset="2"/>
              </a:rPr>
              <a:t></a:t>
            </a:r>
            <a:endParaRPr lang="en-US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771744" y="4756101"/>
            <a:ext cx="3088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Debit or credit Posting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455835" y="4707466"/>
            <a:ext cx="35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Wingdings 2" panose="05020102010507070707" pitchFamily="18" charset="2"/>
              </a:rPr>
              <a:t></a:t>
            </a:r>
            <a:endParaRPr lang="en-US" sz="2000" b="1" dirty="0"/>
          </a:p>
        </p:txBody>
      </p:sp>
      <p:sp>
        <p:nvSpPr>
          <p:cNvPr id="48" name="TextBox 47"/>
          <p:cNvSpPr txBox="1"/>
          <p:nvPr/>
        </p:nvSpPr>
        <p:spPr>
          <a:xfrm rot="19108188">
            <a:off x="9646263" y="6000078"/>
            <a:ext cx="1955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B050"/>
                </a:solidFill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Settlement completed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698719" y="5996913"/>
            <a:ext cx="2360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Financial &amp; Technical </a:t>
            </a:r>
            <a:r>
              <a:rPr lang="en-US" sz="1200" dirty="0" smtClean="0"/>
              <a:t>reconciliation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3654392" y="5401632"/>
            <a:ext cx="2320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Customer reporting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666517" y="5690354"/>
            <a:ext cx="2506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Generate Regulatory Reports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353887" y="5338232"/>
            <a:ext cx="344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Wingdings 2" panose="05020102010507070707" pitchFamily="18" charset="2"/>
              </a:rPr>
              <a:t></a:t>
            </a:r>
            <a:endParaRPr lang="en-US" sz="2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382810" y="5644191"/>
            <a:ext cx="35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Wingdings 2" panose="05020102010507070707" pitchFamily="18" charset="2"/>
              </a:rPr>
              <a:t>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382810" y="5948278"/>
            <a:ext cx="35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Wingdings 2" panose="05020102010507070707" pitchFamily="18" charset="2"/>
              </a:rPr>
              <a:t></a:t>
            </a:r>
            <a:endParaRPr lang="en-US" sz="2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698719" y="6289513"/>
            <a:ext cx="1976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GL Posting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382810" y="6240878"/>
            <a:ext cx="35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Wingdings 2" panose="05020102010507070707" pitchFamily="18" charset="2"/>
              </a:rPr>
              <a:t></a:t>
            </a:r>
            <a:endParaRPr lang="en-US" sz="2000" b="1" dirty="0"/>
          </a:p>
        </p:txBody>
      </p:sp>
      <p:sp>
        <p:nvSpPr>
          <p:cNvPr id="59" name="TextBox 58"/>
          <p:cNvSpPr txBox="1"/>
          <p:nvPr/>
        </p:nvSpPr>
        <p:spPr>
          <a:xfrm rot="18715739">
            <a:off x="143596" y="5736361"/>
            <a:ext cx="232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B050"/>
                </a:solidFill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Reconciliation &amp; Reporting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23127" y="3665548"/>
            <a:ext cx="2320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Send data for pricing &amp; Billing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1717702" y="3980814"/>
            <a:ext cx="2506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Perform pricing and Billing activities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1422622" y="3602148"/>
            <a:ext cx="344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Wingdings 2" panose="05020102010507070707" pitchFamily="18" charset="2"/>
              </a:rPr>
              <a:t></a:t>
            </a:r>
            <a:endParaRPr lang="en-US" sz="2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1433995" y="3934651"/>
            <a:ext cx="35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Wingdings 2" panose="05020102010507070707" pitchFamily="18" charset="2"/>
              </a:rPr>
              <a:t></a:t>
            </a:r>
            <a:endParaRPr lang="en-US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748995" y="4339696"/>
            <a:ext cx="1976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Generate customer &amp; Merchant statement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1433086" y="4291061"/>
            <a:ext cx="35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Wingdings 2" panose="05020102010507070707" pitchFamily="18" charset="2"/>
              </a:rPr>
              <a:t></a:t>
            </a:r>
            <a:endParaRPr lang="en-US" sz="2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109876" y="3360721"/>
            <a:ext cx="2373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B050"/>
                </a:solidFill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Pricing, Billing &amp; Statement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848530" y="2505102"/>
            <a:ext cx="1976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Feed utilized for chargeback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1804203" y="1909821"/>
            <a:ext cx="2320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Send feed to Omnia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1816328" y="2198543"/>
            <a:ext cx="2506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Process and store the data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1503698" y="1846421"/>
            <a:ext cx="344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Wingdings 2" panose="05020102010507070707" pitchFamily="18" charset="2"/>
              </a:rPr>
              <a:t></a:t>
            </a:r>
            <a:endParaRPr lang="en-US" sz="2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1532621" y="2152380"/>
            <a:ext cx="35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Wingdings 2" panose="05020102010507070707" pitchFamily="18" charset="2"/>
              </a:rPr>
              <a:t></a:t>
            </a:r>
            <a:endParaRPr lang="en-US" sz="20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532621" y="2456467"/>
            <a:ext cx="35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Wingdings 2" panose="05020102010507070707" pitchFamily="18" charset="2"/>
              </a:rPr>
              <a:t></a:t>
            </a:r>
            <a:endParaRPr lang="en-US" sz="20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1848530" y="2797702"/>
            <a:ext cx="1976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Dispute Management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1532621" y="2749067"/>
            <a:ext cx="35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Wingdings 2" panose="05020102010507070707" pitchFamily="18" charset="2"/>
              </a:rPr>
              <a:t></a:t>
            </a:r>
            <a:endParaRPr lang="en-US" sz="2000" b="1" dirty="0"/>
          </a:p>
        </p:txBody>
      </p:sp>
      <p:sp>
        <p:nvSpPr>
          <p:cNvPr id="89" name="TextBox 88"/>
          <p:cNvSpPr txBox="1"/>
          <p:nvPr/>
        </p:nvSpPr>
        <p:spPr>
          <a:xfrm rot="20257182">
            <a:off x="1798352" y="1306632"/>
            <a:ext cx="1955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Dispute &amp; Chargeback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81653" y="659588"/>
            <a:ext cx="1824881" cy="7068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098833" y="728476"/>
            <a:ext cx="510145" cy="2325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MPM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8100526" y="1052998"/>
            <a:ext cx="510145" cy="2325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MCD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8708081" y="724361"/>
            <a:ext cx="510145" cy="2325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POP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8726096" y="1039134"/>
            <a:ext cx="510145" cy="2325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CTS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 rot="5400000">
            <a:off x="9146217" y="909994"/>
            <a:ext cx="510145" cy="2325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RCU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 rot="5400000">
            <a:off x="9425777" y="902959"/>
            <a:ext cx="510145" cy="2325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TMS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035312" y="1544561"/>
            <a:ext cx="1824881" cy="7068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10106092" y="1614192"/>
            <a:ext cx="510145" cy="3067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CBA TMS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10350562" y="1949689"/>
            <a:ext cx="823388" cy="2504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AppBank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10715340" y="1610076"/>
            <a:ext cx="800684" cy="2806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INGENICO TMS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 rot="5400000">
            <a:off x="11433036" y="1788675"/>
            <a:ext cx="510145" cy="2325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CTS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 rot="5400000">
            <a:off x="10795856" y="4094761"/>
            <a:ext cx="1873989" cy="7068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11433435" y="3576256"/>
            <a:ext cx="510145" cy="2325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CTS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11442286" y="3874231"/>
            <a:ext cx="510145" cy="2325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CNX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11451137" y="4172206"/>
            <a:ext cx="510145" cy="2325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BPH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11451137" y="5092234"/>
            <a:ext cx="510145" cy="2325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RCU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 rot="10800000" flipV="1">
            <a:off x="11459988" y="4768157"/>
            <a:ext cx="510145" cy="2325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SAP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 rot="10800000" flipV="1">
            <a:off x="11459988" y="4480656"/>
            <a:ext cx="510145" cy="2325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RTTM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658086" y="6419825"/>
            <a:ext cx="1367772" cy="3936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/>
          <p:cNvSpPr/>
          <p:nvPr/>
        </p:nvSpPr>
        <p:spPr>
          <a:xfrm>
            <a:off x="6741599" y="6507530"/>
            <a:ext cx="510145" cy="2325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CTS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7376307" y="6507530"/>
            <a:ext cx="510145" cy="2325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RCU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697157" y="5750068"/>
            <a:ext cx="1329487" cy="9900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1767937" y="5819699"/>
            <a:ext cx="510145" cy="2325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CRS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2377185" y="5815584"/>
            <a:ext cx="510145" cy="2325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DARE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2395200" y="6130357"/>
            <a:ext cx="510145" cy="2325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CTS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1781739" y="6148999"/>
            <a:ext cx="510145" cy="2325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RCU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27707" y="3820028"/>
            <a:ext cx="1329487" cy="7068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198487" y="3889659"/>
            <a:ext cx="510145" cy="2325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CTS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142725" y="4200136"/>
            <a:ext cx="569444" cy="2180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SAPCC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809854" y="3887479"/>
            <a:ext cx="510145" cy="2325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RCU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86309" y="1681028"/>
            <a:ext cx="681516" cy="1011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124"/>
          <p:cNvSpPr/>
          <p:nvPr/>
        </p:nvSpPr>
        <p:spPr>
          <a:xfrm>
            <a:off x="557088" y="1750659"/>
            <a:ext cx="510145" cy="2325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DAISY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556457" y="2073033"/>
            <a:ext cx="569444" cy="2180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Marcia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581128" y="2382213"/>
            <a:ext cx="510145" cy="2325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RCU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7922818" y="2313375"/>
            <a:ext cx="986654" cy="980086"/>
            <a:chOff x="2811299" y="404000"/>
            <a:chExt cx="986654" cy="980086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2844" y="1018326"/>
              <a:ext cx="399495" cy="36576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1000" y="404000"/>
              <a:ext cx="365760" cy="36576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1299" y="657060"/>
              <a:ext cx="401724" cy="36576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193" y="715138"/>
              <a:ext cx="365760" cy="36576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pic>
        <p:nvPicPr>
          <p:cNvPr id="74" name="Picture 7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561" y="4673832"/>
            <a:ext cx="822857" cy="7200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13" y="5474668"/>
            <a:ext cx="1087179" cy="9144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45" y="3176586"/>
            <a:ext cx="720000" cy="720000"/>
          </a:xfrm>
          <a:prstGeom prst="rect">
            <a:avLst/>
          </a:prstGeom>
        </p:spPr>
      </p:pic>
      <p:sp>
        <p:nvSpPr>
          <p:cNvPr id="4" name="5-Point Star 3"/>
          <p:cNvSpPr/>
          <p:nvPr/>
        </p:nvSpPr>
        <p:spPr>
          <a:xfrm>
            <a:off x="5489080" y="2083377"/>
            <a:ext cx="1202572" cy="994098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57484" y="2446085"/>
            <a:ext cx="823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POP – STP</a:t>
            </a:r>
          </a:p>
        </p:txBody>
      </p:sp>
      <p:sp>
        <p:nvSpPr>
          <p:cNvPr id="128" name="5-Point Star 127"/>
          <p:cNvSpPr/>
          <p:nvPr/>
        </p:nvSpPr>
        <p:spPr>
          <a:xfrm rot="19913140">
            <a:off x="4360160" y="2980773"/>
            <a:ext cx="1202572" cy="994098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 rot="19913140">
            <a:off x="4493595" y="3332570"/>
            <a:ext cx="915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MOVE5000</a:t>
            </a:r>
          </a:p>
        </p:txBody>
      </p:sp>
      <p:sp>
        <p:nvSpPr>
          <p:cNvPr id="131" name="5-Point Star 130"/>
          <p:cNvSpPr/>
          <p:nvPr/>
        </p:nvSpPr>
        <p:spPr>
          <a:xfrm rot="2171058">
            <a:off x="6475791" y="2875367"/>
            <a:ext cx="1202572" cy="994098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 rot="2171058">
            <a:off x="6710356" y="3272685"/>
            <a:ext cx="823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accent2">
                    <a:lumMod val="75000"/>
                  </a:schemeClr>
                </a:solidFill>
              </a:rPr>
              <a:t>eHub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 Int.</a:t>
            </a:r>
          </a:p>
        </p:txBody>
      </p:sp>
      <p:sp>
        <p:nvSpPr>
          <p:cNvPr id="134" name="5-Point Star 133"/>
          <p:cNvSpPr/>
          <p:nvPr/>
        </p:nvSpPr>
        <p:spPr>
          <a:xfrm rot="20073844">
            <a:off x="4857489" y="4212562"/>
            <a:ext cx="1202572" cy="994098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 rot="20073844">
            <a:off x="5112523" y="4471096"/>
            <a:ext cx="91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Everyday Settlement</a:t>
            </a:r>
          </a:p>
        </p:txBody>
      </p:sp>
      <p:sp>
        <p:nvSpPr>
          <p:cNvPr id="137" name="5-Point Star 136"/>
          <p:cNvSpPr/>
          <p:nvPr/>
        </p:nvSpPr>
        <p:spPr>
          <a:xfrm rot="1189584">
            <a:off x="6241738" y="4065285"/>
            <a:ext cx="1202572" cy="994098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 rot="1189584">
            <a:off x="6502593" y="4448799"/>
            <a:ext cx="823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accent2">
                    <a:lumMod val="75000"/>
                  </a:schemeClr>
                </a:solidFill>
              </a:rPr>
              <a:t>DailyIQ</a:t>
            </a:r>
            <a:endParaRPr lang="en-US" sz="12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0" name="5-Point Star 139"/>
          <p:cNvSpPr/>
          <p:nvPr/>
        </p:nvSpPr>
        <p:spPr>
          <a:xfrm>
            <a:off x="5364486" y="3216353"/>
            <a:ext cx="1202572" cy="994098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5644744" y="3581033"/>
            <a:ext cx="823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 M&amp;M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769110" y="4199913"/>
            <a:ext cx="681533" cy="2135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Dailogue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402174" y="1000829"/>
            <a:ext cx="750510" cy="731462"/>
            <a:chOff x="5620983" y="744815"/>
            <a:chExt cx="701040" cy="73152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0983" y="744815"/>
              <a:ext cx="701040" cy="73152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7128" y="984026"/>
              <a:ext cx="308019" cy="307267"/>
            </a:xfrm>
            <a:prstGeom prst="rect">
              <a:avLst/>
            </a:prstGeom>
          </p:spPr>
        </p:pic>
      </p:grpSp>
      <p:grpSp>
        <p:nvGrpSpPr>
          <p:cNvPr id="144" name="Group 143"/>
          <p:cNvGrpSpPr/>
          <p:nvPr/>
        </p:nvGrpSpPr>
        <p:grpSpPr>
          <a:xfrm rot="1800000">
            <a:off x="122497" y="73853"/>
            <a:ext cx="876266" cy="876266"/>
            <a:chOff x="168542" y="-32931"/>
            <a:chExt cx="1310910" cy="1310910"/>
          </a:xfrm>
        </p:grpSpPr>
        <p:sp>
          <p:nvSpPr>
            <p:cNvPr id="145" name="Teardrop 144"/>
            <p:cNvSpPr/>
            <p:nvPr/>
          </p:nvSpPr>
          <p:spPr>
            <a:xfrm rot="2700000">
              <a:off x="168542" y="-32931"/>
              <a:ext cx="1310910" cy="1310910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6" name="Oval 145"/>
            <p:cNvSpPr/>
            <p:nvPr/>
          </p:nvSpPr>
          <p:spPr>
            <a:xfrm>
              <a:off x="237366" y="35893"/>
              <a:ext cx="1173262" cy="11732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47" name="Picture 14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3997" y="299317"/>
              <a:ext cx="720000" cy="720000"/>
            </a:xfrm>
            <a:prstGeom prst="rect">
              <a:avLst/>
            </a:prstGeom>
          </p:spPr>
        </p:pic>
      </p:grpSp>
      <p:sp>
        <p:nvSpPr>
          <p:cNvPr id="148" name="TextBox 147"/>
          <p:cNvSpPr txBox="1"/>
          <p:nvPr/>
        </p:nvSpPr>
        <p:spPr>
          <a:xfrm>
            <a:off x="1077863" y="55461"/>
            <a:ext cx="86024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500">
                <a:solidFill>
                  <a:schemeClr val="accent6">
                    <a:lumMod val="50000"/>
                  </a:schemeClr>
                </a:solidFill>
                <a:latin typeface="Copperplate Gothic Bold" panose="020E0705020206020404" pitchFamily="34" charset="0"/>
              </a:defRPr>
            </a:lvl1pPr>
          </a:lstStyle>
          <a:p>
            <a:r>
              <a:rPr lang="en-US" dirty="0"/>
              <a:t>Merchant Acquiring LIFE CYCLE</a:t>
            </a:r>
            <a:endParaRPr lang="en-AU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605">
            <a:off x="7795038" y="4445139"/>
            <a:ext cx="720000" cy="405231"/>
          </a:xfrm>
          <a:prstGeom prst="rect">
            <a:avLst/>
          </a:prstGeom>
        </p:spPr>
      </p:pic>
      <p:sp>
        <p:nvSpPr>
          <p:cNvPr id="149" name="Rounded Rectangle 148"/>
          <p:cNvSpPr/>
          <p:nvPr/>
        </p:nvSpPr>
        <p:spPr>
          <a:xfrm>
            <a:off x="1984247" y="6439612"/>
            <a:ext cx="770250" cy="2325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PAYMENT JOURNAL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80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2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32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4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32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6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3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08333E-7 1.38778E-17 L 0.00104 -0.04051 " pathEditMode="relative" rAng="0" ptsTypes="AA">
                                      <p:cBhvr>
                                        <p:cTn id="8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037"/>
                                    </p:animMotion>
                                    <p:animRot by="1500000">
                                      <p:cBhvr>
                                        <p:cTn id="8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8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85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485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4850"/>
                            </p:stCondLst>
                            <p:childTnLst>
                              <p:par>
                                <p:cTn id="95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" presetID="32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500"/>
                            </p:stCondLst>
                            <p:childTnLst>
                              <p:par>
                                <p:cTn id="1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0"/>
                            </p:stCondLst>
                            <p:childTnLst>
                              <p:par>
                                <p:cTn id="1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500"/>
                            </p:stCondLst>
                            <p:childTnLst>
                              <p:par>
                                <p:cTn id="1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60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3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8" presetID="32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90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500"/>
                            </p:stCondLst>
                            <p:childTnLst>
                              <p:par>
                                <p:cTn id="1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7" presetID="32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54167E-6 3.7037E-7 L 0.00105 -0.04051 " pathEditMode="relative" rAng="0" ptsTypes="AA">
                                      <p:cBhvr>
                                        <p:cTn id="17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037"/>
                                    </p:animMotion>
                                    <p:animRot by="1500000">
                                      <p:cBhvr>
                                        <p:cTn id="17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445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4450"/>
                            </p:stCondLst>
                            <p:childTnLst>
                              <p:par>
                                <p:cTn id="1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4450"/>
                            </p:stCondLst>
                            <p:childTnLst>
                              <p:par>
                                <p:cTn id="182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3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500"/>
                            </p:stCondLst>
                            <p:childTnLst>
                              <p:par>
                                <p:cTn id="1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000"/>
                            </p:stCondLst>
                            <p:childTnLst>
                              <p:par>
                                <p:cTn id="2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6" presetID="32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20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0"/>
                            </p:stCondLst>
                            <p:childTnLst>
                              <p:par>
                                <p:cTn id="2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500"/>
                            </p:stCondLst>
                            <p:childTnLst>
                              <p:par>
                                <p:cTn id="2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5" presetID="32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2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9000"/>
                            </p:stCondLst>
                            <p:childTnLst>
                              <p:par>
                                <p:cTn id="2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9500"/>
                            </p:stCondLst>
                            <p:childTnLst>
                              <p:par>
                                <p:cTn id="2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0500"/>
                            </p:stCondLst>
                            <p:childTnLst>
                              <p:par>
                                <p:cTn id="2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8" presetID="32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24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35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4000"/>
                            </p:stCondLst>
                            <p:childTnLst>
                              <p:par>
                                <p:cTn id="2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4500"/>
                            </p:stCondLst>
                            <p:childTnLst>
                              <p:par>
                                <p:cTn id="2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5000"/>
                            </p:stCondLst>
                            <p:childTnLst>
                              <p:par>
                                <p:cTn id="2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7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1" presetID="32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27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8000"/>
                            </p:stCondLst>
                            <p:childTnLst>
                              <p:par>
                                <p:cTn id="2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33333E-6 4.44444E-6 L 0.00104 -0.04051 " pathEditMode="relative" rAng="0" ptsTypes="AA">
                                      <p:cBhvr>
                                        <p:cTn id="28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037"/>
                                    </p:animMotion>
                                    <p:animRot by="1500000">
                                      <p:cBhvr>
                                        <p:cTn id="28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9600"/>
                            </p:stCondLst>
                            <p:childTnLst>
                              <p:par>
                                <p:cTn id="2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19600"/>
                            </p:stCondLst>
                            <p:childTnLst>
                              <p:par>
                                <p:cTn id="2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19600"/>
                            </p:stCondLst>
                            <p:childTnLst>
                              <p:par>
                                <p:cTn id="293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4" dur="3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00"/>
                            </p:stCondLst>
                            <p:childTnLst>
                              <p:par>
                                <p:cTn id="3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000"/>
                            </p:stCondLst>
                            <p:childTnLst>
                              <p:par>
                                <p:cTn id="3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500"/>
                            </p:stCondLst>
                            <p:childTnLst>
                              <p:par>
                                <p:cTn id="3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2000"/>
                            </p:stCondLst>
                            <p:childTnLst>
                              <p:par>
                                <p:cTn id="3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2500"/>
                            </p:stCondLst>
                            <p:childTnLst>
                              <p:par>
                                <p:cTn id="3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1" presetID="32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3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5500"/>
                            </p:stCondLst>
                            <p:childTnLst>
                              <p:par>
                                <p:cTn id="3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3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6" presetID="32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3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9000"/>
                            </p:stCondLst>
                            <p:childTnLst>
                              <p:par>
                                <p:cTn id="3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9500"/>
                            </p:stCondLst>
                            <p:childTnLst>
                              <p:par>
                                <p:cTn id="3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5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1" presetID="32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35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2500"/>
                            </p:stCondLst>
                            <p:childTnLst>
                              <p:par>
                                <p:cTn id="3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95833E-6 -3.7037E-6 L 0.00104 -0.04051 " pathEditMode="relative" rAng="0" ptsTypes="AA">
                                      <p:cBhvr>
                                        <p:cTn id="36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037"/>
                                    </p:animMotion>
                                    <p:animRot by="1500000">
                                      <p:cBhvr>
                                        <p:cTn id="36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6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13900"/>
                            </p:stCondLst>
                            <p:childTnLst>
                              <p:par>
                                <p:cTn id="3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3900"/>
                            </p:stCondLst>
                            <p:childTnLst>
                              <p:par>
                                <p:cTn id="3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13900"/>
                            </p:stCondLst>
                            <p:childTnLst>
                              <p:par>
                                <p:cTn id="373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4" dur="3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500"/>
                            </p:stCondLst>
                            <p:childTnLst>
                              <p:par>
                                <p:cTn id="3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1000"/>
                            </p:stCondLst>
                            <p:childTnLst>
                              <p:par>
                                <p:cTn id="3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1500"/>
                            </p:stCondLst>
                            <p:childTnLst>
                              <p:par>
                                <p:cTn id="3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2000"/>
                            </p:stCondLst>
                            <p:childTnLst>
                              <p:par>
                                <p:cTn id="3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9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7" presetID="32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39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5000"/>
                            </p:stCondLst>
                            <p:childTnLst>
                              <p:par>
                                <p:cTn id="4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5500"/>
                            </p:stCondLst>
                            <p:childTnLst>
                              <p:par>
                                <p:cTn id="4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6000"/>
                            </p:stCondLst>
                            <p:childTnLst>
                              <p:par>
                                <p:cTn id="4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6500"/>
                            </p:stCondLst>
                            <p:childTnLst>
                              <p:par>
                                <p:cTn id="4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7000"/>
                            </p:stCondLst>
                            <p:childTnLst>
                              <p:par>
                                <p:cTn id="4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2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4" presetID="32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4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4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4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4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3" presetID="32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4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4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4500"/>
                            </p:stCondLst>
                            <p:childTnLst>
                              <p:par>
                                <p:cTn id="4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5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8" presetID="32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45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17500"/>
                            </p:stCondLst>
                            <p:childTnLst>
                              <p:par>
                                <p:cTn id="4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54167E-6 3.7037E-7 L 0.00105 -0.04051 " pathEditMode="relative" rAng="0" ptsTypes="AA">
                                      <p:cBhvr>
                                        <p:cTn id="46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037"/>
                                    </p:animMotion>
                                    <p:animRot by="1500000">
                                      <p:cBhvr>
                                        <p:cTn id="46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7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7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7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9150"/>
                            </p:stCondLst>
                            <p:childTnLst>
                              <p:par>
                                <p:cTn id="4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19150"/>
                            </p:stCondLst>
                            <p:childTnLst>
                              <p:par>
                                <p:cTn id="4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19150"/>
                            </p:stCondLst>
                            <p:childTnLst>
                              <p:par>
                                <p:cTn id="480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1" dur="3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500"/>
                            </p:stCondLst>
                            <p:childTnLst>
                              <p:par>
                                <p:cTn id="4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1" fill="hold">
                            <p:stCondLst>
                              <p:cond delay="1000"/>
                            </p:stCondLst>
                            <p:childTnLst>
                              <p:par>
                                <p:cTn id="4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1500"/>
                            </p:stCondLst>
                            <p:childTnLst>
                              <p:par>
                                <p:cTn id="4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2500"/>
                            </p:stCondLst>
                            <p:childTnLst>
                              <p:par>
                                <p:cTn id="5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07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8" presetID="32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50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4" fill="hold">
                            <p:stCondLst>
                              <p:cond delay="5500"/>
                            </p:stCondLst>
                            <p:childTnLst>
                              <p:par>
                                <p:cTn id="5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8" fill="hold">
                            <p:stCondLst>
                              <p:cond delay="6000"/>
                            </p:stCondLst>
                            <p:childTnLst>
                              <p:par>
                                <p:cTn id="5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2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3" presetID="32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5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9000"/>
                            </p:stCondLst>
                            <p:childTnLst>
                              <p:par>
                                <p:cTn id="5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9500"/>
                            </p:stCondLst>
                            <p:childTnLst>
                              <p:par>
                                <p:cTn id="5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0000"/>
                            </p:stCondLst>
                            <p:childTnLst>
                              <p:par>
                                <p:cTn id="5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0500"/>
                            </p:stCondLst>
                            <p:childTnLst>
                              <p:par>
                                <p:cTn id="5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45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6" presetID="32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54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4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13500"/>
                            </p:stCondLst>
                            <p:childTnLst>
                              <p:par>
                                <p:cTn id="5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13500"/>
                            </p:stCondLst>
                            <p:childTnLst>
                              <p:par>
                                <p:cTn id="556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54167E-6 3.7037E-7 L 0.00105 -0.04051 " pathEditMode="relative" rAng="0" ptsTypes="AA">
                                      <p:cBhvr>
                                        <p:cTn id="55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037"/>
                                    </p:animMotion>
                                    <p:animRot by="1500000">
                                      <p:cBhvr>
                                        <p:cTn id="55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5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6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6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7" fill="hold">
                            <p:stCondLst>
                              <p:cond delay="500"/>
                            </p:stCondLst>
                            <p:childTnLst>
                              <p:par>
                                <p:cTn id="5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1000"/>
                            </p:stCondLst>
                            <p:childTnLst>
                              <p:par>
                                <p:cTn id="5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5" fill="hold">
                            <p:stCondLst>
                              <p:cond delay="1500"/>
                            </p:stCondLst>
                            <p:childTnLst>
                              <p:par>
                                <p:cTn id="5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79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0" presetID="32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58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6" fill="hold">
                            <p:stCondLst>
                              <p:cond delay="4500"/>
                            </p:stCondLst>
                            <p:childTnLst>
                              <p:par>
                                <p:cTn id="5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0" fill="hold">
                            <p:stCondLst>
                              <p:cond delay="5000"/>
                            </p:stCondLst>
                            <p:childTnLst>
                              <p:par>
                                <p:cTn id="5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4" fill="hold">
                            <p:stCondLst>
                              <p:cond delay="5500"/>
                            </p:stCondLst>
                            <p:childTnLst>
                              <p:par>
                                <p:cTn id="5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98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9" presetID="32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60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0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8500"/>
                            </p:stCondLst>
                            <p:childTnLst>
                              <p:par>
                                <p:cTn id="6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9000"/>
                            </p:stCondLst>
                            <p:childTnLst>
                              <p:par>
                                <p:cTn id="6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13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4" presetID="32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6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6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6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13000"/>
                            </p:stCondLst>
                            <p:childTnLst>
                              <p:par>
                                <p:cTn id="6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32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3" presetID="32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6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9" fill="hold">
                            <p:stCondLst>
                              <p:cond delay="16000"/>
                            </p:stCondLst>
                            <p:childTnLst>
                              <p:par>
                                <p:cTn id="6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2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54167E-6 3.7037E-7 L 0.00105 -0.04051 " pathEditMode="relative" rAng="0" ptsTypes="AA">
                                      <p:cBhvr>
                                        <p:cTn id="64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037"/>
                                    </p:animMotion>
                                    <p:animRot by="1500000">
                                      <p:cBhvr>
                                        <p:cTn id="64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4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4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4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8" fill="hold">
                            <p:stCondLst>
                              <p:cond delay="17350"/>
                            </p:stCondLst>
                            <p:childTnLst>
                              <p:par>
                                <p:cTn id="6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1" fill="hold">
                            <p:stCondLst>
                              <p:cond delay="17350"/>
                            </p:stCondLst>
                            <p:childTnLst>
                              <p:par>
                                <p:cTn id="6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4" fill="hold">
                            <p:stCondLst>
                              <p:cond delay="17350"/>
                            </p:stCondLst>
                            <p:childTnLst>
                              <p:par>
                                <p:cTn id="655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56" dur="3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2" grpId="0"/>
      <p:bldP spid="12" grpId="1"/>
      <p:bldP spid="12" grpId="2"/>
      <p:bldP spid="13" grpId="0"/>
      <p:bldP spid="13" grpId="1"/>
      <p:bldP spid="13" grpId="2"/>
      <p:bldP spid="14" grpId="0"/>
      <p:bldP spid="14" grpId="1"/>
      <p:bldP spid="14" grpId="2"/>
      <p:bldP spid="18" grpId="0"/>
      <p:bldP spid="18" grpId="1"/>
      <p:bldP spid="19" grpId="0"/>
      <p:bldP spid="21" grpId="0"/>
      <p:bldP spid="22" grpId="0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7" grpId="0"/>
      <p:bldP spid="27" grpId="1"/>
      <p:bldP spid="28" grpId="0"/>
      <p:bldP spid="30" grpId="0"/>
      <p:bldP spid="32" grpId="0"/>
      <p:bldP spid="32" grpId="1"/>
      <p:bldP spid="32" grpId="2"/>
      <p:bldP spid="33" grpId="0"/>
      <p:bldP spid="33" grpId="1"/>
      <p:bldP spid="33" grpId="2"/>
      <p:bldP spid="34" grpId="0"/>
      <p:bldP spid="35" grpId="0"/>
      <p:bldP spid="35" grpId="1"/>
      <p:bldP spid="35" grpId="2"/>
      <p:bldP spid="36" grpId="0"/>
      <p:bldP spid="36" grpId="1"/>
      <p:bldP spid="38" grpId="0"/>
      <p:bldP spid="39" grpId="0"/>
      <p:bldP spid="40" grpId="0"/>
      <p:bldP spid="41" grpId="0"/>
      <p:bldP spid="41" grpId="1"/>
      <p:bldP spid="41" grpId="2"/>
      <p:bldP spid="42" grpId="0"/>
      <p:bldP spid="42" grpId="1"/>
      <p:bldP spid="42" grpId="2"/>
      <p:bldP spid="43" grpId="0"/>
      <p:bldP spid="43" grpId="1"/>
      <p:bldP spid="43" grpId="2"/>
      <p:bldP spid="46" grpId="0"/>
      <p:bldP spid="47" grpId="0"/>
      <p:bldP spid="47" grpId="1"/>
      <p:bldP spid="47" grpId="2"/>
      <p:bldP spid="48" grpId="0"/>
      <p:bldP spid="48" grpId="1"/>
      <p:bldP spid="49" grpId="0"/>
      <p:bldP spid="50" grpId="0"/>
      <p:bldP spid="51" grpId="0"/>
      <p:bldP spid="52" grpId="0"/>
      <p:bldP spid="52" grpId="1"/>
      <p:bldP spid="52" grpId="2"/>
      <p:bldP spid="53" grpId="0"/>
      <p:bldP spid="53" grpId="1"/>
      <p:bldP spid="53" grpId="2"/>
      <p:bldP spid="54" grpId="0"/>
      <p:bldP spid="54" grpId="1"/>
      <p:bldP spid="54" grpId="2"/>
      <p:bldP spid="55" grpId="0"/>
      <p:bldP spid="56" grpId="0"/>
      <p:bldP spid="56" grpId="1"/>
      <p:bldP spid="56" grpId="2"/>
      <p:bldP spid="59" grpId="0"/>
      <p:bldP spid="59" grpId="1"/>
      <p:bldP spid="61" grpId="0"/>
      <p:bldP spid="62" grpId="0"/>
      <p:bldP spid="63" grpId="0"/>
      <p:bldP spid="63" grpId="1"/>
      <p:bldP spid="63" grpId="2"/>
      <p:bldP spid="64" grpId="0"/>
      <p:bldP spid="64" grpId="1"/>
      <p:bldP spid="64" grpId="2"/>
      <p:bldP spid="66" grpId="0"/>
      <p:bldP spid="67" grpId="0"/>
      <p:bldP spid="67" grpId="1"/>
      <p:bldP spid="67" grpId="2"/>
      <p:bldP spid="69" grpId="0"/>
      <p:bldP spid="69" grpId="1"/>
      <p:bldP spid="80" grpId="0"/>
      <p:bldP spid="81" grpId="0"/>
      <p:bldP spid="82" grpId="0"/>
      <p:bldP spid="83" grpId="0"/>
      <p:bldP spid="83" grpId="1"/>
      <p:bldP spid="83" grpId="2"/>
      <p:bldP spid="84" grpId="0"/>
      <p:bldP spid="84" grpId="1"/>
      <p:bldP spid="84" grpId="2"/>
      <p:bldP spid="85" grpId="0"/>
      <p:bldP spid="85" grpId="1"/>
      <p:bldP spid="85" grpId="2"/>
      <p:bldP spid="86" grpId="0"/>
      <p:bldP spid="87" grpId="0"/>
      <p:bldP spid="87" grpId="1"/>
      <p:bldP spid="87" grpId="2"/>
      <p:bldP spid="89" grpId="0"/>
      <p:bldP spid="89" grpId="1"/>
      <p:bldP spid="2" grpId="0" animBg="1"/>
      <p:bldP spid="3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90" grpId="0" animBg="1"/>
      <p:bldP spid="91" grpId="0" animBg="1"/>
      <p:bldP spid="92" grpId="0" animBg="1"/>
      <p:bldP spid="93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4" grpId="0" animBg="1"/>
      <p:bldP spid="105" grpId="0" animBg="1"/>
      <p:bldP spid="106" grpId="0" animBg="1"/>
      <p:bldP spid="108" grpId="0" animBg="1"/>
      <p:bldP spid="112" grpId="0" animBg="1"/>
      <p:bldP spid="113" grpId="0" animBg="1"/>
      <p:bldP spid="115" grpId="0" animBg="1"/>
      <p:bldP spid="116" grpId="0" animBg="1"/>
      <p:bldP spid="117" grpId="0" animBg="1"/>
      <p:bldP spid="119" grpId="0" animBg="1"/>
      <p:bldP spid="120" grpId="0" animBg="1"/>
      <p:bldP spid="121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4" grpId="0" animBg="1"/>
      <p:bldP spid="4" grpId="1" animBg="1"/>
      <p:bldP spid="17" grpId="0"/>
      <p:bldP spid="128" grpId="0" animBg="1"/>
      <p:bldP spid="128" grpId="1" animBg="1"/>
      <p:bldP spid="129" grpId="0"/>
      <p:bldP spid="131" grpId="0" animBg="1"/>
      <p:bldP spid="131" grpId="1" animBg="1"/>
      <p:bldP spid="132" grpId="0"/>
      <p:bldP spid="134" grpId="0" animBg="1"/>
      <p:bldP spid="134" grpId="1" animBg="1"/>
      <p:bldP spid="135" grpId="0"/>
      <p:bldP spid="137" grpId="0" animBg="1"/>
      <p:bldP spid="137" grpId="1" animBg="1"/>
      <p:bldP spid="138" grpId="0"/>
      <p:bldP spid="140" grpId="0" animBg="1"/>
      <p:bldP spid="140" grpId="1" animBg="1"/>
      <p:bldP spid="141" grpId="0"/>
      <p:bldP spid="130" grpId="0" animBg="1"/>
      <p:bldP spid="1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DDCA8">
                <a:alpha val="6000"/>
              </a:srgbClr>
            </a:gs>
            <a:gs pos="0">
              <a:schemeClr val="accent6">
                <a:lumMod val="75000"/>
                <a:alpha val="69000"/>
              </a:schemeClr>
            </a:gs>
            <a:gs pos="100000">
              <a:srgbClr val="A7D18B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/>
          <p:cNvSpPr/>
          <p:nvPr/>
        </p:nvSpPr>
        <p:spPr>
          <a:xfrm>
            <a:off x="360457" y="1005191"/>
            <a:ext cx="2588456" cy="503564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ACQUIRE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Chevron 40"/>
          <p:cNvSpPr/>
          <p:nvPr/>
        </p:nvSpPr>
        <p:spPr>
          <a:xfrm>
            <a:off x="3422823" y="1005191"/>
            <a:ext cx="2588456" cy="502289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MANAGE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Chevron 60"/>
          <p:cNvSpPr/>
          <p:nvPr/>
        </p:nvSpPr>
        <p:spPr>
          <a:xfrm>
            <a:off x="6485189" y="1005191"/>
            <a:ext cx="2588456" cy="504000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OPERATE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Chevron 80"/>
          <p:cNvSpPr/>
          <p:nvPr/>
        </p:nvSpPr>
        <p:spPr>
          <a:xfrm>
            <a:off x="9547555" y="1005191"/>
            <a:ext cx="2588456" cy="504000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SUPPORT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0457" y="1584102"/>
            <a:ext cx="2588456" cy="38121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3997" y="1584102"/>
            <a:ext cx="1661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Merchant Acquisition</a:t>
            </a:r>
            <a:endParaRPr lang="en-US" sz="12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89397" y="1861101"/>
            <a:ext cx="2356834" cy="7146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055767" y="1845840"/>
            <a:ext cx="1661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Product Pricing</a:t>
            </a:r>
            <a:endParaRPr lang="en-US" sz="12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631065" y="2122839"/>
            <a:ext cx="631065" cy="362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MCD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391070" y="2122839"/>
            <a:ext cx="631065" cy="362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MPM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9397" y="2750735"/>
            <a:ext cx="2356834" cy="11258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875914" y="2747267"/>
            <a:ext cx="1661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Onboard Merchant</a:t>
            </a:r>
            <a:endParaRPr lang="en-US" sz="1200" b="1" dirty="0"/>
          </a:p>
        </p:txBody>
      </p:sp>
      <p:sp>
        <p:nvSpPr>
          <p:cNvPr id="47" name="Rounded Rectangle 46"/>
          <p:cNvSpPr/>
          <p:nvPr/>
        </p:nvSpPr>
        <p:spPr>
          <a:xfrm>
            <a:off x="631065" y="3012474"/>
            <a:ext cx="631065" cy="362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POP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391070" y="3012474"/>
            <a:ext cx="631065" cy="362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131909" y="3012474"/>
            <a:ext cx="631065" cy="362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TMS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31065" y="3444507"/>
            <a:ext cx="631065" cy="362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RCU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1391068" y="3444507"/>
            <a:ext cx="850913" cy="362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Appbank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426537" y="1584102"/>
            <a:ext cx="2588456" cy="38121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890077" y="1584102"/>
            <a:ext cx="1713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Merchant Management</a:t>
            </a:r>
            <a:endParaRPr lang="en-US" sz="1200" b="1" dirty="0"/>
          </a:p>
        </p:txBody>
      </p:sp>
      <p:sp>
        <p:nvSpPr>
          <p:cNvPr id="54" name="Rounded Rectangle 53"/>
          <p:cNvSpPr/>
          <p:nvPr/>
        </p:nvSpPr>
        <p:spPr>
          <a:xfrm>
            <a:off x="3555477" y="1861101"/>
            <a:ext cx="2356834" cy="1078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121847" y="1845840"/>
            <a:ext cx="1661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Authorise</a:t>
            </a:r>
            <a:r>
              <a:rPr lang="en-US" sz="1200" b="1" dirty="0" smtClean="0"/>
              <a:t> Payments</a:t>
            </a:r>
            <a:endParaRPr lang="en-US" sz="12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3697145" y="2122839"/>
            <a:ext cx="631065" cy="362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457150" y="2122839"/>
            <a:ext cx="631065" cy="362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CNX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555477" y="3101727"/>
            <a:ext cx="2356834" cy="7748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890077" y="3085192"/>
            <a:ext cx="1970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Manage Merchant Account</a:t>
            </a:r>
            <a:endParaRPr lang="en-US" sz="1200" b="1" dirty="0"/>
          </a:p>
        </p:txBody>
      </p:sp>
      <p:sp>
        <p:nvSpPr>
          <p:cNvPr id="60" name="Rounded Rectangle 59"/>
          <p:cNvSpPr/>
          <p:nvPr/>
        </p:nvSpPr>
        <p:spPr>
          <a:xfrm>
            <a:off x="3697145" y="3363466"/>
            <a:ext cx="631065" cy="362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4457150" y="3363466"/>
            <a:ext cx="631065" cy="362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RCU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5197989" y="3363466"/>
            <a:ext cx="631065" cy="362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SAP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185440" y="2122839"/>
            <a:ext cx="631065" cy="362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RCU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3697145" y="2534222"/>
            <a:ext cx="631065" cy="362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BPH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457147" y="2545273"/>
            <a:ext cx="631065" cy="362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SAP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3555477" y="4055045"/>
            <a:ext cx="2356834" cy="7748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3890077" y="4038510"/>
            <a:ext cx="1970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Manage Fraud Monitoring</a:t>
            </a:r>
            <a:endParaRPr lang="en-US" sz="12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3697145" y="4316784"/>
            <a:ext cx="760002" cy="362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RTTM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505039" y="1584102"/>
            <a:ext cx="2588456" cy="38121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7021902" y="1599363"/>
            <a:ext cx="1713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Product Operations</a:t>
            </a:r>
            <a:endParaRPr lang="en-US" sz="12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633979" y="1861101"/>
            <a:ext cx="2356834" cy="7428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7200349" y="1845840"/>
            <a:ext cx="1661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Manage </a:t>
            </a:r>
            <a:r>
              <a:rPr lang="en-US" sz="1200" b="1" dirty="0" err="1" smtClean="0"/>
              <a:t>Assests</a:t>
            </a:r>
            <a:endParaRPr lang="en-US" sz="1200" b="1" dirty="0"/>
          </a:p>
        </p:txBody>
      </p:sp>
      <p:sp>
        <p:nvSpPr>
          <p:cNvPr id="78" name="Rounded Rectangle 77"/>
          <p:cNvSpPr/>
          <p:nvPr/>
        </p:nvSpPr>
        <p:spPr>
          <a:xfrm>
            <a:off x="6775647" y="2122839"/>
            <a:ext cx="631065" cy="362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CBA TMS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7535652" y="2122839"/>
            <a:ext cx="835616" cy="362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Ingenico</a:t>
            </a:r>
            <a:r>
              <a:rPr lang="en-US" sz="1400" dirty="0" smtClean="0">
                <a:solidFill>
                  <a:schemeClr val="tx1"/>
                </a:solidFill>
              </a:rPr>
              <a:t> TMS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633979" y="2697785"/>
            <a:ext cx="2356834" cy="7748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968579" y="2681250"/>
            <a:ext cx="1970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Dispute &amp; Chargebacks</a:t>
            </a:r>
            <a:endParaRPr lang="en-US" sz="1200" b="1" dirty="0"/>
          </a:p>
        </p:txBody>
      </p:sp>
      <p:sp>
        <p:nvSpPr>
          <p:cNvPr id="83" name="Rounded Rectangle 82"/>
          <p:cNvSpPr/>
          <p:nvPr/>
        </p:nvSpPr>
        <p:spPr>
          <a:xfrm>
            <a:off x="6775647" y="2959524"/>
            <a:ext cx="631065" cy="362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Daisy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7535652" y="2959524"/>
            <a:ext cx="631065" cy="362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Marcia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8276491" y="2959524"/>
            <a:ext cx="631065" cy="362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RCU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6633979" y="3543609"/>
            <a:ext cx="2356834" cy="7748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7318219" y="3543610"/>
            <a:ext cx="1543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Settlement </a:t>
            </a:r>
            <a:endParaRPr lang="en-US" sz="1200" b="1" dirty="0"/>
          </a:p>
        </p:txBody>
      </p:sp>
      <p:sp>
        <p:nvSpPr>
          <p:cNvPr id="91" name="Rounded Rectangle 90"/>
          <p:cNvSpPr/>
          <p:nvPr/>
        </p:nvSpPr>
        <p:spPr>
          <a:xfrm>
            <a:off x="6775647" y="3805348"/>
            <a:ext cx="760002" cy="362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7698219" y="3789993"/>
            <a:ext cx="760002" cy="362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RCU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6632320" y="4469466"/>
            <a:ext cx="2356834" cy="7748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7406712" y="4469466"/>
            <a:ext cx="1416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Billing</a:t>
            </a:r>
            <a:endParaRPr lang="en-US" sz="1200" b="1" dirty="0"/>
          </a:p>
        </p:txBody>
      </p:sp>
      <p:sp>
        <p:nvSpPr>
          <p:cNvPr id="95" name="Rounded Rectangle 94"/>
          <p:cNvSpPr/>
          <p:nvPr/>
        </p:nvSpPr>
        <p:spPr>
          <a:xfrm>
            <a:off x="6773988" y="4731205"/>
            <a:ext cx="760002" cy="362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SAPCC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7696560" y="4715850"/>
            <a:ext cx="760002" cy="362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RCU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486375" y="1599363"/>
            <a:ext cx="2588456" cy="38121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401181" y="1614671"/>
            <a:ext cx="1713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Support</a:t>
            </a:r>
            <a:endParaRPr lang="en-US" sz="1200" b="1" dirty="0"/>
          </a:p>
        </p:txBody>
      </p:sp>
      <p:sp>
        <p:nvSpPr>
          <p:cNvPr id="99" name="Rounded Rectangle 98"/>
          <p:cNvSpPr/>
          <p:nvPr/>
        </p:nvSpPr>
        <p:spPr>
          <a:xfrm>
            <a:off x="9615315" y="1876362"/>
            <a:ext cx="2356834" cy="7428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10299554" y="1875087"/>
            <a:ext cx="1661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Statements</a:t>
            </a:r>
            <a:endParaRPr lang="en-US" sz="1200" b="1" dirty="0"/>
          </a:p>
        </p:txBody>
      </p:sp>
      <p:sp>
        <p:nvSpPr>
          <p:cNvPr id="107" name="Rounded Rectangle 106"/>
          <p:cNvSpPr/>
          <p:nvPr/>
        </p:nvSpPr>
        <p:spPr>
          <a:xfrm>
            <a:off x="9756983" y="2138100"/>
            <a:ext cx="631065" cy="362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RCU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10516988" y="2138100"/>
            <a:ext cx="920910" cy="362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Dailogue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9615315" y="2713046"/>
            <a:ext cx="2356834" cy="7748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10066302" y="2725165"/>
            <a:ext cx="1970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Regulatory Reports</a:t>
            </a:r>
            <a:endParaRPr lang="en-US" sz="1200" b="1" dirty="0"/>
          </a:p>
        </p:txBody>
      </p:sp>
      <p:sp>
        <p:nvSpPr>
          <p:cNvPr id="111" name="Rounded Rectangle 110"/>
          <p:cNvSpPr/>
          <p:nvPr/>
        </p:nvSpPr>
        <p:spPr>
          <a:xfrm>
            <a:off x="9756983" y="2974785"/>
            <a:ext cx="631065" cy="362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RCU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10516988" y="2974785"/>
            <a:ext cx="631065" cy="362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11257827" y="2974785"/>
            <a:ext cx="631065" cy="362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DARE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9615315" y="3558870"/>
            <a:ext cx="2356834" cy="7748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10104514" y="3558870"/>
            <a:ext cx="1970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Customer Reports</a:t>
            </a:r>
            <a:endParaRPr lang="en-US" sz="1200" b="1" dirty="0"/>
          </a:p>
        </p:txBody>
      </p:sp>
      <p:sp>
        <p:nvSpPr>
          <p:cNvPr id="116" name="Rounded Rectangle 115"/>
          <p:cNvSpPr/>
          <p:nvPr/>
        </p:nvSpPr>
        <p:spPr>
          <a:xfrm>
            <a:off x="9756983" y="3820609"/>
            <a:ext cx="760002" cy="362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CRS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9613656" y="4484727"/>
            <a:ext cx="2356834" cy="7748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10066302" y="4484727"/>
            <a:ext cx="158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Management Reports</a:t>
            </a:r>
            <a:endParaRPr lang="en-US" sz="1200" b="1" dirty="0"/>
          </a:p>
        </p:txBody>
      </p:sp>
      <p:sp>
        <p:nvSpPr>
          <p:cNvPr id="120" name="Rounded Rectangle 119"/>
          <p:cNvSpPr/>
          <p:nvPr/>
        </p:nvSpPr>
        <p:spPr>
          <a:xfrm>
            <a:off x="9755324" y="4746466"/>
            <a:ext cx="760002" cy="362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10677896" y="4731111"/>
            <a:ext cx="760002" cy="362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RCU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60457" y="5718220"/>
            <a:ext cx="11676162" cy="92727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31065" y="5898524"/>
            <a:ext cx="1391068" cy="5924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Merchant Onboarding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2253379" y="5885645"/>
            <a:ext cx="1391068" cy="5924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Pricing &amp; Invoicing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3838817" y="5885645"/>
            <a:ext cx="1391068" cy="5924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Merchant Portal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5358623" y="5884051"/>
            <a:ext cx="1544324" cy="5924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Terminal Management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7002283" y="5884848"/>
            <a:ext cx="1391068" cy="5924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Transaction Switch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8592023" y="5884848"/>
            <a:ext cx="1543302" cy="5924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Settlement &amp; Reconciliation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10333997" y="5882457"/>
            <a:ext cx="1391068" cy="5924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Dispute &amp; Chargeback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844" y="1508755"/>
            <a:ext cx="667512" cy="591312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 rot="1800000">
            <a:off x="122497" y="73853"/>
            <a:ext cx="876266" cy="876266"/>
            <a:chOff x="168542" y="-32931"/>
            <a:chExt cx="1310910" cy="1310910"/>
          </a:xfrm>
        </p:grpSpPr>
        <p:sp>
          <p:nvSpPr>
            <p:cNvPr id="86" name="Teardrop 85"/>
            <p:cNvSpPr/>
            <p:nvPr/>
          </p:nvSpPr>
          <p:spPr>
            <a:xfrm rot="2700000">
              <a:off x="168542" y="-32931"/>
              <a:ext cx="1310910" cy="1310910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7" name="Oval 86"/>
            <p:cNvSpPr/>
            <p:nvPr/>
          </p:nvSpPr>
          <p:spPr>
            <a:xfrm>
              <a:off x="237366" y="35893"/>
              <a:ext cx="1173262" cy="11732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997" y="299317"/>
              <a:ext cx="720000" cy="720000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5185440" y="5652958"/>
            <a:ext cx="3074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ISG – GENIUS/</a:t>
            </a:r>
            <a:r>
              <a:rPr lang="en-US" sz="1400" b="1" dirty="0" err="1" smtClean="0">
                <a:solidFill>
                  <a:schemeClr val="bg1"/>
                </a:solidFill>
              </a:rPr>
              <a:t>Openway</a:t>
            </a:r>
            <a:r>
              <a:rPr lang="en-US" sz="1400" b="1" dirty="0" smtClean="0">
                <a:solidFill>
                  <a:schemeClr val="bg1"/>
                </a:solidFill>
              </a:rPr>
              <a:t> Payment Hub</a:t>
            </a:r>
            <a:endParaRPr lang="en-AU" sz="1400" b="1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231506">
            <a:off x="442008" y="2639750"/>
            <a:ext cx="378114" cy="360000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1077863" y="55461"/>
            <a:ext cx="905746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accent6">
                    <a:lumMod val="50000"/>
                  </a:schemeClr>
                </a:solidFill>
                <a:latin typeface="Copperplate Gothic Bold" panose="020E0705020206020404" pitchFamily="34" charset="0"/>
              </a:rPr>
              <a:t>Merchant Acquiring - Challenges</a:t>
            </a:r>
            <a:endParaRPr lang="en-AU" sz="3500" dirty="0">
              <a:solidFill>
                <a:schemeClr val="accent6">
                  <a:lumMod val="50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96560" y="5441780"/>
            <a:ext cx="449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*16 Systems consolidated to single platform</a:t>
            </a:r>
            <a:endParaRPr lang="en-AU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49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6700"/>
                            </p:stCondLst>
                            <p:childTnLst>
                              <p:par>
                                <p:cTn id="173" presetID="42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8400"/>
                            </p:stCondLst>
                            <p:childTnLst>
                              <p:par>
                                <p:cTn id="26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2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7" dur="1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1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2" dur="1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1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7" dur="1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1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1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2" dur="1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1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7" dur="1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1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4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5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2000"/>
                            </p:stCondLst>
                            <p:childTnLst>
                              <p:par>
                                <p:cTn id="3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1" dur="2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392" dur="2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3" dur="2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5" dur="2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396" dur="2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7" dur="2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200"/>
                            </p:stCondLst>
                            <p:childTnLst>
                              <p:par>
                                <p:cTn id="39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0" dur="2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401" dur="2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2" dur="2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400"/>
                            </p:stCondLst>
                            <p:childTnLst>
                              <p:par>
                                <p:cTn id="40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5" dur="2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406" dur="2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7" dur="2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600"/>
                            </p:stCondLst>
                            <p:childTnLst>
                              <p:par>
                                <p:cTn id="40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0" dur="2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411" dur="2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2" dur="2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6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7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8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0" dur="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1" dur="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2" dur="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4" dur="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5" dur="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6" dur="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200"/>
                            </p:stCondLst>
                            <p:childTnLst>
                              <p:par>
                                <p:cTn id="4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1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442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3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5" dur="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446" dur="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7" dur="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9" dur="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450" dur="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1" dur="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500"/>
                            </p:stCondLst>
                            <p:childTnLst>
                              <p:par>
                                <p:cTn id="4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1000"/>
                            </p:stCondLst>
                            <p:childTnLst>
                              <p:par>
                                <p:cTn id="4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1500"/>
                            </p:stCondLst>
                            <p:childTnLst>
                              <p:par>
                                <p:cTn id="4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4" fill="hold">
                            <p:stCondLst>
                              <p:cond delay="2000"/>
                            </p:stCondLst>
                            <p:childTnLst>
                              <p:par>
                                <p:cTn id="4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8" fill="hold">
                            <p:stCondLst>
                              <p:cond delay="2500"/>
                            </p:stCondLst>
                            <p:childTnLst>
                              <p:par>
                                <p:cTn id="4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2" fill="hold">
                            <p:stCondLst>
                              <p:cond delay="3000"/>
                            </p:stCondLst>
                            <p:childTnLst>
                              <p:par>
                                <p:cTn id="4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6" fill="hold">
                            <p:stCondLst>
                              <p:cond delay="3500"/>
                            </p:stCondLst>
                            <p:childTnLst>
                              <p:par>
                                <p:cTn id="4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0.15586 0.55417 " pathEditMode="relative" rAng="0" ptsTypes="AA">
                                      <p:cBhvr>
                                        <p:cTn id="493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86" y="27708"/>
                                    </p:animMotion>
                                  </p:childTnLst>
                                </p:cTn>
                              </p:par>
                              <p:par>
                                <p:cTn id="49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7 L 0.10144 0.55417 " pathEditMode="relative" rAng="0" ptsTypes="AA">
                                      <p:cBhvr>
                                        <p:cTn id="495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5" y="2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5000"/>
                            </p:stCondLst>
                            <p:childTnLst>
                              <p:par>
                                <p:cTn id="49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01758 0.4375 " pathEditMode="relative" rAng="0" ptsTypes="AA">
                                      <p:cBhvr>
                                        <p:cTn id="498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2" y="21875"/>
                                    </p:animMotion>
                                  </p:childTnLst>
                                </p:cTn>
                              </p:par>
                              <p:par>
                                <p:cTn id="49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7.40741E-7 L 0.31758 0.4375 " pathEditMode="relative" rAng="0" ptsTypes="AA">
                                      <p:cBhvr>
                                        <p:cTn id="500" dur="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72" y="21875"/>
                                    </p:animMotion>
                                  </p:childTnLst>
                                </p:cTn>
                              </p:par>
                              <p:par>
                                <p:cTn id="5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0.49519 0.42431 " pathEditMode="relative" rAng="0" ptsTypes="AA">
                                      <p:cBhvr>
                                        <p:cTn id="502" dur="5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53" y="21204"/>
                                    </p:animMotion>
                                  </p:childTnLst>
                                </p:cTn>
                              </p:par>
                              <p:par>
                                <p:cTn id="50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6 L 0.29987 0.37454 " pathEditMode="relative" rAng="0" ptsTypes="AA">
                                      <p:cBhvr>
                                        <p:cTn id="504" dur="5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87" y="1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0000"/>
                            </p:stCondLst>
                            <p:childTnLst>
                              <p:par>
                                <p:cTn id="50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7 L 0.30599 0.5713 " pathEditMode="relative" rAng="0" ptsTypes="AA">
                                      <p:cBhvr>
                                        <p:cTn id="507" dur="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99" y="28565"/>
                                    </p:animMotion>
                                  </p:childTnLst>
                                </p:cTn>
                              </p:par>
                              <p:par>
                                <p:cTn id="50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7 L 0.25273 0.5713 " pathEditMode="relative" rAng="0" ptsTypes="AA">
                                      <p:cBhvr>
                                        <p:cTn id="509" dur="5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0" y="28565"/>
                                    </p:animMotion>
                                  </p:childTnLst>
                                </p:cTn>
                              </p:par>
                              <p:par>
                                <p:cTn id="5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85185E-6 L 0.30182 0.37315 " pathEditMode="relative" rAng="0" ptsTypes="AA">
                                      <p:cBhvr>
                                        <p:cTn id="511" dur="5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91" y="1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15000"/>
                            </p:stCondLst>
                            <p:childTnLst>
                              <p:par>
                                <p:cTn id="51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7037E-7 L 0.32109 0.43218 " pathEditMode="relative" rAng="0" ptsTypes="AA">
                                      <p:cBhvr>
                                        <p:cTn id="514" dur="5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55" y="21597"/>
                                    </p:animMotion>
                                  </p:childTnLst>
                                </p:cTn>
                              </p:par>
                              <p:par>
                                <p:cTn id="5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7 L 0.26224 0.44931 " pathEditMode="relative" rAng="0" ptsTypes="AA">
                                      <p:cBhvr>
                                        <p:cTn id="516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12" y="22454"/>
                                    </p:animMotion>
                                  </p:childTnLst>
                                </p:cTn>
                              </p:par>
                              <p:par>
                                <p:cTn id="5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 L 0.04739 0.32593 " pathEditMode="relative" rAng="0" ptsTypes="AA">
                                      <p:cBhvr>
                                        <p:cTn id="518" dur="5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1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9" fill="hold">
                            <p:stCondLst>
                              <p:cond delay="20000"/>
                            </p:stCondLst>
                            <p:childTnLst>
                              <p:par>
                                <p:cTn id="5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48148E-6 L -0.06172 0.17384 " pathEditMode="relative" rAng="0" ptsTypes="AA">
                                      <p:cBhvr>
                                        <p:cTn id="521" dur="5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86" y="8681"/>
                                    </p:animMotion>
                                  </p:childTnLst>
                                </p:cTn>
                              </p:par>
                              <p:par>
                                <p:cTn id="5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81481E-6 L -0.11706 0.43217 " pathEditMode="relative" rAng="0" ptsTypes="AA">
                                      <p:cBhvr>
                                        <p:cTn id="523" dur="5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59" y="21597"/>
                                    </p:animMotion>
                                  </p:childTnLst>
                                </p:cTn>
                              </p:par>
                              <p:par>
                                <p:cTn id="5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81481E-6 L -0.17487 0.43217 " pathEditMode="relative" rAng="0" ptsTypes="AA">
                                      <p:cBhvr>
                                        <p:cTn id="525" dur="5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2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6" fill="hold">
                            <p:stCondLst>
                              <p:cond delay="25000"/>
                            </p:stCondLst>
                            <p:childTnLst>
                              <p:par>
                                <p:cTn id="5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25000"/>
                            </p:stCondLst>
                            <p:childTnLst>
                              <p:par>
                                <p:cTn id="530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1" grpId="0" animBg="1"/>
      <p:bldP spid="61" grpId="0" animBg="1"/>
      <p:bldP spid="81" grpId="0" animBg="1"/>
      <p:bldP spid="5" grpId="0" animBg="1"/>
      <p:bldP spid="6" grpId="0"/>
      <p:bldP spid="7" grpId="0" animBg="1"/>
      <p:bldP spid="42" grpId="0"/>
      <p:bldP spid="8" grpId="0" animBg="1"/>
      <p:bldP spid="8" grpId="1" animBg="1"/>
      <p:bldP spid="43" grpId="0" animBg="1"/>
      <p:bldP spid="43" grpId="1" animBg="1"/>
      <p:bldP spid="45" grpId="0" animBg="1"/>
      <p:bldP spid="46" grpId="0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2" grpId="0" animBg="1"/>
      <p:bldP spid="53" grpId="0"/>
      <p:bldP spid="54" grpId="0" animBg="1"/>
      <p:bldP spid="55" grpId="0"/>
      <p:bldP spid="56" grpId="0" animBg="1"/>
      <p:bldP spid="56" grpId="1" animBg="1"/>
      <p:bldP spid="57" grpId="0" animBg="1"/>
      <p:bldP spid="57" grpId="1" animBg="1"/>
      <p:bldP spid="58" grpId="0" animBg="1"/>
      <p:bldP spid="59" grpId="0"/>
      <p:bldP spid="60" grpId="0" animBg="1"/>
      <p:bldP spid="60" grpId="1" animBg="1"/>
      <p:bldP spid="62" grpId="0" animBg="1"/>
      <p:bldP spid="63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 animBg="1"/>
      <p:bldP spid="74" grpId="0" animBg="1"/>
      <p:bldP spid="75" grpId="0"/>
      <p:bldP spid="76" grpId="0" animBg="1"/>
      <p:bldP spid="77" grpId="0"/>
      <p:bldP spid="78" grpId="0" animBg="1"/>
      <p:bldP spid="79" grpId="0" animBg="1"/>
      <p:bldP spid="80" grpId="0" animBg="1"/>
      <p:bldP spid="82" grpId="0"/>
      <p:bldP spid="83" grpId="0" animBg="1"/>
      <p:bldP spid="83" grpId="1" animBg="1"/>
      <p:bldP spid="84" grpId="0" animBg="1"/>
      <p:bldP spid="84" grpId="1" animBg="1"/>
      <p:bldP spid="85" grpId="0" animBg="1"/>
      <p:bldP spid="89" grpId="0" animBg="1"/>
      <p:bldP spid="90" grpId="0"/>
      <p:bldP spid="91" grpId="0" animBg="1"/>
      <p:bldP spid="91" grpId="1" animBg="1"/>
      <p:bldP spid="92" grpId="0" animBg="1"/>
      <p:bldP spid="93" grpId="0" animBg="1"/>
      <p:bldP spid="94" grpId="0"/>
      <p:bldP spid="95" grpId="0" animBg="1"/>
      <p:bldP spid="96" grpId="0" animBg="1"/>
      <p:bldP spid="97" grpId="0" animBg="1"/>
      <p:bldP spid="98" grpId="0"/>
      <p:bldP spid="99" grpId="0" animBg="1"/>
      <p:bldP spid="100" grpId="0"/>
      <p:bldP spid="107" grpId="0" animBg="1"/>
      <p:bldP spid="108" grpId="0" animBg="1"/>
      <p:bldP spid="109" grpId="0" animBg="1"/>
      <p:bldP spid="110" grpId="0"/>
      <p:bldP spid="111" grpId="0" animBg="1"/>
      <p:bldP spid="112" grpId="0" animBg="1"/>
      <p:bldP spid="112" grpId="1" animBg="1"/>
      <p:bldP spid="113" grpId="0" animBg="1"/>
      <p:bldP spid="113" grpId="1" animBg="1"/>
      <p:bldP spid="114" grpId="0" animBg="1"/>
      <p:bldP spid="115" grpId="0"/>
      <p:bldP spid="116" grpId="0" animBg="1"/>
      <p:bldP spid="118" grpId="0" animBg="1"/>
      <p:bldP spid="119" grpId="0"/>
      <p:bldP spid="120" grpId="0" animBg="1"/>
      <p:bldP spid="120" grpId="1" animBg="1"/>
      <p:bldP spid="121" grpId="0" animBg="1"/>
      <p:bldP spid="9" grpId="0" animBg="1"/>
      <p:bldP spid="13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0" grpId="0"/>
      <p:bldP spid="12" grpId="0"/>
      <p:bldP spid="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8" y="-9878"/>
            <a:ext cx="12169507" cy="6858001"/>
          </a:xfrm>
          <a:prstGeom prst="rect">
            <a:avLst/>
          </a:prstGeom>
          <a:effectLst>
            <a:outerShdw blurRad="76200" dist="38100" algn="l" rotWithShape="0">
              <a:prstClr val="black">
                <a:alpha val="62000"/>
              </a:prstClr>
            </a:outerShdw>
          </a:effectLst>
        </p:spPr>
      </p:pic>
      <p:sp>
        <p:nvSpPr>
          <p:cNvPr id="4" name="Oval 3"/>
          <p:cNvSpPr/>
          <p:nvPr/>
        </p:nvSpPr>
        <p:spPr>
          <a:xfrm>
            <a:off x="9775065" y="5120783"/>
            <a:ext cx="182880" cy="182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92570" y="2980743"/>
            <a:ext cx="182880" cy="182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4" idx="1"/>
            <a:endCxn id="5" idx="5"/>
          </p:cNvCxnSpPr>
          <p:nvPr/>
        </p:nvCxnSpPr>
        <p:spPr>
          <a:xfrm flipH="1" flipV="1">
            <a:off x="2948668" y="3136841"/>
            <a:ext cx="6853179" cy="2010724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1913275">
            <a:off x="9481113" y="4866437"/>
            <a:ext cx="58790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solidFill>
                  <a:schemeClr val="bg1"/>
                </a:solidFill>
                <a:sym typeface="Wingdings" panose="05000000000000000000" pitchFamily="2" charset="2"/>
              </a:rPr>
              <a:t>$</a:t>
            </a:r>
            <a:endParaRPr lang="en-US" sz="3500" dirty="0">
              <a:solidFill>
                <a:schemeClr val="bg1"/>
              </a:solidFill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9383765" y="3839432"/>
            <a:ext cx="898506" cy="1137518"/>
            <a:chOff x="9383765" y="3839432"/>
            <a:chExt cx="898506" cy="1137518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9383765" y="3866606"/>
              <a:ext cx="418082" cy="111034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9801847" y="3839432"/>
              <a:ext cx="480424" cy="3510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247519" y="3819010"/>
            <a:ext cx="1645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Transaction validation by checking format of message fields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0238083" y="3627994"/>
            <a:ext cx="1437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Validate </a:t>
            </a:r>
            <a:r>
              <a:rPr lang="en-US" sz="1400" b="1" dirty="0" smtClean="0"/>
              <a:t>(BPH)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993489" y="5872910"/>
            <a:ext cx="1645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Payment Orchestration and Liquidity Management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8979010" y="5609619"/>
            <a:ext cx="239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Payment Management</a:t>
            </a:r>
            <a:r>
              <a:rPr lang="en-US" sz="1400" b="1" dirty="0" smtClean="0"/>
              <a:t> </a:t>
            </a:r>
            <a:r>
              <a:rPr lang="en-US" sz="1400" b="1" dirty="0"/>
              <a:t>(PMS)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7504791" y="3293449"/>
            <a:ext cx="898506" cy="1137518"/>
            <a:chOff x="9383765" y="3839432"/>
            <a:chExt cx="898506" cy="1137518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9383765" y="3866606"/>
              <a:ext cx="418082" cy="1110344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9801847" y="3839432"/>
              <a:ext cx="480424" cy="35107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8402742" y="3402342"/>
            <a:ext cx="1645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 case remitter is CBA account, debit posting initiated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388264" y="3139051"/>
            <a:ext cx="21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Debit account </a:t>
            </a:r>
            <a:r>
              <a:rPr lang="en-US" sz="1400" b="1" dirty="0"/>
              <a:t>(SAP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752524" y="5231547"/>
            <a:ext cx="1777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STP Process</a:t>
            </a:r>
            <a:r>
              <a:rPr lang="en-US" sz="1400" b="1" dirty="0" smtClean="0"/>
              <a:t> (STP)</a:t>
            </a:r>
            <a:endParaRPr lang="en-US" sz="1400" b="1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2948668" y="1568164"/>
            <a:ext cx="786203" cy="1438951"/>
            <a:chOff x="2948668" y="1568164"/>
            <a:chExt cx="786203" cy="1438951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2948668" y="1575524"/>
              <a:ext cx="302008" cy="1431591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228462" y="1568164"/>
              <a:ext cx="506409" cy="3142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3726928" y="1626471"/>
            <a:ext cx="1645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Credit the account of beneficiary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3712450" y="1363180"/>
            <a:ext cx="1609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Credit account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flipH="1">
            <a:off x="5750427" y="1542421"/>
            <a:ext cx="1900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AMH will rout the transaction to SWIFT network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 flipH="1">
            <a:off x="5735949" y="1279130"/>
            <a:ext cx="2432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SWIFT Network</a:t>
            </a:r>
            <a:r>
              <a:rPr lang="en-US" sz="1400" b="1" dirty="0" smtClean="0"/>
              <a:t> (AMH)</a:t>
            </a:r>
            <a:endParaRPr lang="en-US" sz="1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466" y="6245396"/>
            <a:ext cx="2905125" cy="590550"/>
          </a:xfrm>
          <a:prstGeom prst="rect">
            <a:avLst/>
          </a:prstGeom>
          <a:ln>
            <a:noFill/>
          </a:ln>
        </p:spPr>
      </p:pic>
      <p:sp>
        <p:nvSpPr>
          <p:cNvPr id="39" name="TextBox 38"/>
          <p:cNvSpPr txBox="1"/>
          <p:nvPr/>
        </p:nvSpPr>
        <p:spPr>
          <a:xfrm>
            <a:off x="6767002" y="5494838"/>
            <a:ext cx="1645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Transaction undergoes straight through processing checks</a:t>
            </a:r>
            <a:endParaRPr lang="en-US" sz="1000" dirty="0"/>
          </a:p>
        </p:txBody>
      </p:sp>
      <p:grpSp>
        <p:nvGrpSpPr>
          <p:cNvPr id="6" name="Group 5"/>
          <p:cNvGrpSpPr/>
          <p:nvPr/>
        </p:nvGrpSpPr>
        <p:grpSpPr>
          <a:xfrm rot="1800000">
            <a:off x="150002" y="117619"/>
            <a:ext cx="874800" cy="874800"/>
            <a:chOff x="5414730" y="2334346"/>
            <a:chExt cx="1310910" cy="1310910"/>
          </a:xfrm>
        </p:grpSpPr>
        <p:sp>
          <p:nvSpPr>
            <p:cNvPr id="51" name="Teardrop 50"/>
            <p:cNvSpPr/>
            <p:nvPr/>
          </p:nvSpPr>
          <p:spPr>
            <a:xfrm rot="2700000">
              <a:off x="5414730" y="2334346"/>
              <a:ext cx="1310910" cy="1310910"/>
            </a:xfrm>
            <a:prstGeom prst="teardrop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Oval 51"/>
            <p:cNvSpPr/>
            <p:nvPr/>
          </p:nvSpPr>
          <p:spPr>
            <a:xfrm>
              <a:off x="5483554" y="2403170"/>
              <a:ext cx="1173262" cy="11732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44398" y="2683801"/>
              <a:ext cx="851573" cy="6120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79" name="TextBox 78"/>
          <p:cNvSpPr txBox="1"/>
          <p:nvPr/>
        </p:nvSpPr>
        <p:spPr>
          <a:xfrm>
            <a:off x="1077863" y="55461"/>
            <a:ext cx="946355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accent1">
                    <a:lumMod val="50000"/>
                  </a:schemeClr>
                </a:solidFill>
                <a:latin typeface="Copperplate Gothic Bold" panose="020E0705020206020404" pitchFamily="34" charset="0"/>
              </a:rPr>
              <a:t>INTERNATIONAL </a:t>
            </a:r>
            <a:r>
              <a:rPr lang="en-US" sz="3500" dirty="0" smtClean="0">
                <a:solidFill>
                  <a:schemeClr val="accent1">
                    <a:lumMod val="50000"/>
                  </a:schemeClr>
                </a:solidFill>
                <a:latin typeface="Copperplate Gothic Bold" panose="020E0705020206020404" pitchFamily="34" charset="0"/>
              </a:rPr>
              <a:t>payments</a:t>
            </a:r>
            <a:endParaRPr lang="en-AU" sz="3500" dirty="0">
              <a:solidFill>
                <a:schemeClr val="accent1">
                  <a:lumMod val="50000"/>
                </a:schemeClr>
              </a:solidFill>
              <a:latin typeface="Copperplate Gothic Bold" panose="020E0705020206020404" pitchFamily="34" charset="0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6066792" y="2200025"/>
            <a:ext cx="1138718" cy="1850831"/>
            <a:chOff x="6066792" y="2200025"/>
            <a:chExt cx="1138718" cy="1850831"/>
          </a:xfrm>
        </p:grpSpPr>
        <p:cxnSp>
          <p:nvCxnSpPr>
            <p:cNvPr id="82" name="Straight Connector 81"/>
            <p:cNvCxnSpPr/>
            <p:nvPr/>
          </p:nvCxnSpPr>
          <p:spPr>
            <a:xfrm flipV="1">
              <a:off x="6066792" y="2200025"/>
              <a:ext cx="666549" cy="1850831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6725086" y="2203725"/>
              <a:ext cx="480424" cy="35107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7178795" y="2280178"/>
            <a:ext cx="164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Validation of Sanctions based on strategic rules defined in </a:t>
            </a:r>
            <a:r>
              <a:rPr lang="en-US" sz="1200" dirty="0" err="1"/>
              <a:t>Fircosoft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7164317" y="2016887"/>
            <a:ext cx="2422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Sanction check</a:t>
            </a:r>
            <a:r>
              <a:rPr lang="en-US" sz="1400" b="1" dirty="0"/>
              <a:t> (</a:t>
            </a:r>
            <a:r>
              <a:rPr lang="en-US" sz="1400" b="1" dirty="0" err="1"/>
              <a:t>Fircosoft</a:t>
            </a:r>
            <a:r>
              <a:rPr lang="en-US" sz="1400" b="1" dirty="0"/>
              <a:t>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723084" y="5522774"/>
            <a:ext cx="1994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Data for </a:t>
            </a:r>
            <a:r>
              <a:rPr lang="en-US" sz="1400" b="1" dirty="0" err="1" smtClean="0">
                <a:solidFill>
                  <a:schemeClr val="bg1"/>
                </a:solidFill>
              </a:rPr>
              <a:t>Austrac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smtClean="0"/>
              <a:t>(SDS)</a:t>
            </a:r>
            <a:endParaRPr lang="en-US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4733956" y="5780503"/>
            <a:ext cx="1645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 entries in SWIFT Data Store (SDS) for generating IFTI reports to </a:t>
            </a:r>
            <a:r>
              <a:rPr lang="en-US" sz="1000" dirty="0" err="1" smtClean="0"/>
              <a:t>Austrac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8641424" y="4890117"/>
            <a:ext cx="327404" cy="869519"/>
            <a:chOff x="8641424" y="4890117"/>
            <a:chExt cx="327404" cy="869519"/>
          </a:xfrm>
        </p:grpSpPr>
        <p:cxnSp>
          <p:nvCxnSpPr>
            <p:cNvPr id="99" name="Straight Connector 98"/>
            <p:cNvCxnSpPr/>
            <p:nvPr/>
          </p:nvCxnSpPr>
          <p:spPr>
            <a:xfrm flipV="1">
              <a:off x="8641424" y="4890117"/>
              <a:ext cx="327404" cy="86951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8655150" y="5725617"/>
              <a:ext cx="283473" cy="729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6508702" y="4283683"/>
            <a:ext cx="422500" cy="1123870"/>
            <a:chOff x="6508702" y="4283683"/>
            <a:chExt cx="422500" cy="1123870"/>
          </a:xfrm>
        </p:grpSpPr>
        <p:cxnSp>
          <p:nvCxnSpPr>
            <p:cNvPr id="105" name="Straight Connector 104"/>
            <p:cNvCxnSpPr/>
            <p:nvPr/>
          </p:nvCxnSpPr>
          <p:spPr>
            <a:xfrm flipV="1">
              <a:off x="6513120" y="4283683"/>
              <a:ext cx="418082" cy="1110344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6508702" y="5400262"/>
              <a:ext cx="283473" cy="7291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4476547" y="3769478"/>
            <a:ext cx="713526" cy="1918692"/>
            <a:chOff x="4476547" y="3769478"/>
            <a:chExt cx="713526" cy="1918692"/>
          </a:xfrm>
        </p:grpSpPr>
        <p:cxnSp>
          <p:nvCxnSpPr>
            <p:cNvPr id="107" name="Straight Connector 106"/>
            <p:cNvCxnSpPr/>
            <p:nvPr/>
          </p:nvCxnSpPr>
          <p:spPr>
            <a:xfrm flipV="1">
              <a:off x="4477749" y="3769478"/>
              <a:ext cx="712324" cy="191869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4476547" y="5680879"/>
              <a:ext cx="283473" cy="729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4579127" y="1394075"/>
            <a:ext cx="1156822" cy="2219306"/>
            <a:chOff x="4579127" y="1394075"/>
            <a:chExt cx="1156822" cy="2219306"/>
          </a:xfrm>
        </p:grpSpPr>
        <p:cxnSp>
          <p:nvCxnSpPr>
            <p:cNvPr id="116" name="Straight Connector 115"/>
            <p:cNvCxnSpPr/>
            <p:nvPr/>
          </p:nvCxnSpPr>
          <p:spPr>
            <a:xfrm flipV="1">
              <a:off x="4579127" y="1394075"/>
              <a:ext cx="817044" cy="2219306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endCxn id="50" idx="3"/>
            </p:cNvCxnSpPr>
            <p:nvPr/>
          </p:nvCxnSpPr>
          <p:spPr>
            <a:xfrm>
              <a:off x="5372800" y="1394075"/>
              <a:ext cx="363149" cy="3894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10189021" y="4989744"/>
            <a:ext cx="161436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IMTs initiated via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NetBank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16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35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-0.56966 -0.29931 " pathEditMode="relative" rAng="0" ptsTypes="AA">
                                      <p:cBhvr>
                                        <p:cTn id="16" dur="30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90" y="-1497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1" presetClass="entr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6" presetClass="emph" presetSubtype="0" repeatCount="2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2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1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7" grpId="0"/>
      <p:bldP spid="7" grpId="1"/>
      <p:bldP spid="24" grpId="0"/>
      <p:bldP spid="25" grpId="0"/>
      <p:bldP spid="29" grpId="0"/>
      <p:bldP spid="30" grpId="0"/>
      <p:bldP spid="34" grpId="0"/>
      <p:bldP spid="35" grpId="0"/>
      <p:bldP spid="40" grpId="0"/>
      <p:bldP spid="44" grpId="0"/>
      <p:bldP spid="45" grpId="0"/>
      <p:bldP spid="49" grpId="0"/>
      <p:bldP spid="50" grpId="0"/>
      <p:bldP spid="39" grpId="0"/>
      <p:bldP spid="84" grpId="0"/>
      <p:bldP spid="85" grpId="0"/>
      <p:bldP spid="89" grpId="0"/>
      <p:bldP spid="90" grpId="0"/>
      <p:bldP spid="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8" y="-9878"/>
            <a:ext cx="12169507" cy="6858001"/>
          </a:xfrm>
          <a:prstGeom prst="rect">
            <a:avLst/>
          </a:prstGeom>
          <a:effectLst>
            <a:outerShdw blurRad="76200" dist="38100" algn="l" rotWithShape="0">
              <a:prstClr val="black">
                <a:alpha val="62000"/>
              </a:prstClr>
            </a:outerShdw>
          </a:effectLst>
        </p:spPr>
      </p:pic>
      <p:sp>
        <p:nvSpPr>
          <p:cNvPr id="4" name="Oval 3"/>
          <p:cNvSpPr/>
          <p:nvPr/>
        </p:nvSpPr>
        <p:spPr>
          <a:xfrm>
            <a:off x="9775065" y="5120783"/>
            <a:ext cx="182880" cy="182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990043">
            <a:off x="9648685" y="4888316"/>
            <a:ext cx="58790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solidFill>
                  <a:schemeClr val="bg1"/>
                </a:solidFill>
              </a:rPr>
              <a:t>€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466" y="6245396"/>
            <a:ext cx="2905125" cy="590550"/>
          </a:xfrm>
          <a:prstGeom prst="rect">
            <a:avLst/>
          </a:prstGeom>
          <a:ln>
            <a:noFill/>
          </a:ln>
        </p:spPr>
      </p:pic>
      <p:grpSp>
        <p:nvGrpSpPr>
          <p:cNvPr id="6" name="Group 5"/>
          <p:cNvGrpSpPr/>
          <p:nvPr/>
        </p:nvGrpSpPr>
        <p:grpSpPr>
          <a:xfrm rot="1800000">
            <a:off x="150002" y="117619"/>
            <a:ext cx="874800" cy="874800"/>
            <a:chOff x="5414730" y="2334346"/>
            <a:chExt cx="1310910" cy="1310910"/>
          </a:xfrm>
        </p:grpSpPr>
        <p:sp>
          <p:nvSpPr>
            <p:cNvPr id="51" name="Teardrop 50"/>
            <p:cNvSpPr/>
            <p:nvPr/>
          </p:nvSpPr>
          <p:spPr>
            <a:xfrm rot="2700000">
              <a:off x="5414730" y="2334346"/>
              <a:ext cx="1310910" cy="1310910"/>
            </a:xfrm>
            <a:prstGeom prst="teardrop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Oval 51"/>
            <p:cNvSpPr/>
            <p:nvPr/>
          </p:nvSpPr>
          <p:spPr>
            <a:xfrm>
              <a:off x="5483554" y="2403170"/>
              <a:ext cx="1173262" cy="11732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44398" y="2683801"/>
              <a:ext cx="851573" cy="6120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79" name="TextBox 78"/>
          <p:cNvSpPr txBox="1"/>
          <p:nvPr/>
        </p:nvSpPr>
        <p:spPr>
          <a:xfrm>
            <a:off x="1077863" y="55461"/>
            <a:ext cx="946355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solidFill>
                  <a:schemeClr val="accent1">
                    <a:lumMod val="50000"/>
                  </a:schemeClr>
                </a:solidFill>
                <a:latin typeface="Copperplate Gothic Bold" panose="020E0705020206020404" pitchFamily="34" charset="0"/>
              </a:rPr>
              <a:t>trade payments (via Murex)</a:t>
            </a:r>
            <a:endParaRPr lang="en-AU" sz="3500" dirty="0">
              <a:solidFill>
                <a:schemeClr val="accent1">
                  <a:lumMod val="50000"/>
                </a:schemeClr>
              </a:solidFill>
              <a:latin typeface="Copperplate Gothic Bold" panose="020E0705020206020404" pitchFamily="34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H="1" flipV="1">
            <a:off x="5627078" y="2558563"/>
            <a:ext cx="4147987" cy="256222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8742979" y="3277895"/>
            <a:ext cx="898506" cy="1137518"/>
            <a:chOff x="9383765" y="3839432"/>
            <a:chExt cx="898506" cy="1137518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9383765" y="3866606"/>
              <a:ext cx="418082" cy="111034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9801847" y="3839432"/>
              <a:ext cx="480424" cy="3510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9606733" y="3257473"/>
            <a:ext cx="1645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Generate Risk report (Derivatives and FI)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9597297" y="3066457"/>
            <a:ext cx="2195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Risk </a:t>
            </a:r>
            <a:r>
              <a:rPr lang="en-US" sz="1400" b="1" dirty="0"/>
              <a:t>(CRLS)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7195655" y="2425007"/>
            <a:ext cx="898506" cy="1137518"/>
            <a:chOff x="9383765" y="3839432"/>
            <a:chExt cx="898506" cy="1137518"/>
          </a:xfrm>
        </p:grpSpPr>
        <p:cxnSp>
          <p:nvCxnSpPr>
            <p:cNvPr id="67" name="Straight Connector 66"/>
            <p:cNvCxnSpPr/>
            <p:nvPr/>
          </p:nvCxnSpPr>
          <p:spPr>
            <a:xfrm flipV="1">
              <a:off x="9383765" y="3866606"/>
              <a:ext cx="418082" cy="111034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9801847" y="3839432"/>
              <a:ext cx="480424" cy="3510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8059409" y="2404585"/>
            <a:ext cx="1645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Payments processing and orchestration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8049973" y="2213569"/>
            <a:ext cx="2382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Payments </a:t>
            </a:r>
            <a:r>
              <a:rPr lang="en-US" sz="1400" b="1" dirty="0" smtClean="0"/>
              <a:t>(BPH &amp; PMS)</a:t>
            </a:r>
            <a:endParaRPr lang="en-US" sz="1400" b="1" dirty="0"/>
          </a:p>
        </p:txBody>
      </p:sp>
      <p:grpSp>
        <p:nvGrpSpPr>
          <p:cNvPr id="71" name="Group 70"/>
          <p:cNvGrpSpPr/>
          <p:nvPr/>
        </p:nvGrpSpPr>
        <p:grpSpPr>
          <a:xfrm>
            <a:off x="6284088" y="1820316"/>
            <a:ext cx="898506" cy="1137518"/>
            <a:chOff x="9383765" y="3839432"/>
            <a:chExt cx="898506" cy="1137518"/>
          </a:xfrm>
        </p:grpSpPr>
        <p:cxnSp>
          <p:nvCxnSpPr>
            <p:cNvPr id="72" name="Straight Connector 71"/>
            <p:cNvCxnSpPr/>
            <p:nvPr/>
          </p:nvCxnSpPr>
          <p:spPr>
            <a:xfrm flipV="1">
              <a:off x="9383765" y="3866606"/>
              <a:ext cx="418082" cy="111034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9801847" y="3839432"/>
              <a:ext cx="480424" cy="3510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7147841" y="1799894"/>
            <a:ext cx="2013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Trade is processed via SWIFT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7226139" y="1633935"/>
            <a:ext cx="3135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SWIFT Processing </a:t>
            </a:r>
            <a:r>
              <a:rPr lang="en-US" sz="1400" b="1" dirty="0" smtClean="0"/>
              <a:t>(AMH)</a:t>
            </a:r>
            <a:endParaRPr lang="en-US" sz="1400" b="1" dirty="0"/>
          </a:p>
        </p:txBody>
      </p:sp>
      <p:grpSp>
        <p:nvGrpSpPr>
          <p:cNvPr id="76" name="Group 75"/>
          <p:cNvGrpSpPr/>
          <p:nvPr/>
        </p:nvGrpSpPr>
        <p:grpSpPr>
          <a:xfrm>
            <a:off x="5562839" y="1379204"/>
            <a:ext cx="898506" cy="1137518"/>
            <a:chOff x="9383765" y="3839432"/>
            <a:chExt cx="898506" cy="1137518"/>
          </a:xfrm>
        </p:grpSpPr>
        <p:cxnSp>
          <p:nvCxnSpPr>
            <p:cNvPr id="77" name="Straight Connector 76"/>
            <p:cNvCxnSpPr/>
            <p:nvPr/>
          </p:nvCxnSpPr>
          <p:spPr>
            <a:xfrm flipV="1">
              <a:off x="9383765" y="3866606"/>
              <a:ext cx="418082" cy="111034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9801847" y="3839432"/>
              <a:ext cx="480424" cy="3510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6417157" y="1167766"/>
            <a:ext cx="1437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Trade placed</a:t>
            </a:r>
            <a:endParaRPr lang="en-US" sz="1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10055870" y="4964994"/>
            <a:ext cx="2136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Trades Initiated via</a:t>
            </a:r>
          </a:p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Murex - Derivatives &amp; FI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88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path" presetSubtype="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-0.35521 -0.39676 " pathEditMode="relative" rAng="0" ptsTypes="AA">
                                      <p:cBhvr>
                                        <p:cTn id="16" dur="10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60" y="-1983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1"/>
      <p:bldP spid="7" grpId="2"/>
      <p:bldP spid="64" grpId="0"/>
      <p:bldP spid="65" grpId="0"/>
      <p:bldP spid="69" grpId="0"/>
      <p:bldP spid="70" grpId="0"/>
      <p:bldP spid="74" grpId="0"/>
      <p:bldP spid="75" grpId="0"/>
      <p:bldP spid="81" grpId="0"/>
      <p:bldP spid="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B9D4ED"/>
            </a:gs>
            <a:gs pos="0">
              <a:schemeClr val="accent1">
                <a:lumMod val="75000"/>
              </a:schemeClr>
            </a:gs>
            <a:gs pos="100000">
              <a:schemeClr val="accent1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8967744" y="454550"/>
            <a:ext cx="2508857" cy="3033173"/>
            <a:chOff x="8590553" y="1167420"/>
            <a:chExt cx="2631348" cy="3757170"/>
          </a:xfrm>
        </p:grpSpPr>
        <p:sp>
          <p:nvSpPr>
            <p:cNvPr id="29" name="Freeform 28"/>
            <p:cNvSpPr/>
            <p:nvPr/>
          </p:nvSpPr>
          <p:spPr>
            <a:xfrm>
              <a:off x="8590553" y="1167420"/>
              <a:ext cx="2631348" cy="3078577"/>
            </a:xfrm>
            <a:custGeom>
              <a:avLst/>
              <a:gdLst>
                <a:gd name="connsiteX0" fmla="*/ 1315674 w 2631348"/>
                <a:gd name="connsiteY0" fmla="*/ 0 h 3078577"/>
                <a:gd name="connsiteX1" fmla="*/ 2631348 w 2631348"/>
                <a:gd name="connsiteY1" fmla="*/ 1315674 h 3078577"/>
                <a:gd name="connsiteX2" fmla="*/ 1942803 w 2631348"/>
                <a:gd name="connsiteY2" fmla="*/ 2472553 h 3078577"/>
                <a:gd name="connsiteX3" fmla="*/ 1845236 w 2631348"/>
                <a:gd name="connsiteY3" fmla="*/ 2519554 h 3078577"/>
                <a:gd name="connsiteX4" fmla="*/ 1845236 w 2631348"/>
                <a:gd name="connsiteY4" fmla="*/ 2972279 h 3078577"/>
                <a:gd name="connsiteX5" fmla="*/ 1738938 w 2631348"/>
                <a:gd name="connsiteY5" fmla="*/ 3078577 h 3078577"/>
                <a:gd name="connsiteX6" fmla="*/ 892409 w 2631348"/>
                <a:gd name="connsiteY6" fmla="*/ 3078577 h 3078577"/>
                <a:gd name="connsiteX7" fmla="*/ 786111 w 2631348"/>
                <a:gd name="connsiteY7" fmla="*/ 2972279 h 3078577"/>
                <a:gd name="connsiteX8" fmla="*/ 786111 w 2631348"/>
                <a:gd name="connsiteY8" fmla="*/ 2519553 h 3078577"/>
                <a:gd name="connsiteX9" fmla="*/ 688546 w 2631348"/>
                <a:gd name="connsiteY9" fmla="*/ 2472553 h 3078577"/>
                <a:gd name="connsiteX10" fmla="*/ 0 w 2631348"/>
                <a:gd name="connsiteY10" fmla="*/ 1315674 h 3078577"/>
                <a:gd name="connsiteX11" fmla="*/ 1315674 w 2631348"/>
                <a:gd name="connsiteY11" fmla="*/ 0 h 307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31348" h="3078577">
                  <a:moveTo>
                    <a:pt x="1315674" y="0"/>
                  </a:moveTo>
                  <a:cubicBezTo>
                    <a:pt x="2042301" y="0"/>
                    <a:pt x="2631348" y="589047"/>
                    <a:pt x="2631348" y="1315674"/>
                  </a:cubicBezTo>
                  <a:cubicBezTo>
                    <a:pt x="2631348" y="1815230"/>
                    <a:pt x="2352931" y="2249758"/>
                    <a:pt x="1942803" y="2472553"/>
                  </a:cubicBezTo>
                  <a:lnTo>
                    <a:pt x="1845236" y="2519554"/>
                  </a:lnTo>
                  <a:lnTo>
                    <a:pt x="1845236" y="2972279"/>
                  </a:lnTo>
                  <a:cubicBezTo>
                    <a:pt x="1845236" y="3030986"/>
                    <a:pt x="1797645" y="3078577"/>
                    <a:pt x="1738938" y="3078577"/>
                  </a:cubicBezTo>
                  <a:lnTo>
                    <a:pt x="892409" y="3078577"/>
                  </a:lnTo>
                  <a:cubicBezTo>
                    <a:pt x="833702" y="3078577"/>
                    <a:pt x="786111" y="3030986"/>
                    <a:pt x="786111" y="2972279"/>
                  </a:cubicBezTo>
                  <a:lnTo>
                    <a:pt x="786111" y="2519553"/>
                  </a:lnTo>
                  <a:lnTo>
                    <a:pt x="688546" y="2472553"/>
                  </a:lnTo>
                  <a:cubicBezTo>
                    <a:pt x="278417" y="2249758"/>
                    <a:pt x="0" y="1815230"/>
                    <a:pt x="0" y="1315674"/>
                  </a:cubicBezTo>
                  <a:cubicBezTo>
                    <a:pt x="0" y="589047"/>
                    <a:pt x="589047" y="0"/>
                    <a:pt x="1315674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9449026" y="4282643"/>
              <a:ext cx="914399" cy="86877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40000"/>
                    <a:lumOff val="60000"/>
                  </a:schemeClr>
                </a:gs>
                <a:gs pos="96000">
                  <a:schemeClr val="accent4">
                    <a:lumMod val="20000"/>
                    <a:lumOff val="8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9449026" y="4406166"/>
              <a:ext cx="914399" cy="86877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40000"/>
                    <a:lumOff val="60000"/>
                  </a:schemeClr>
                </a:gs>
                <a:gs pos="96000">
                  <a:schemeClr val="accent4">
                    <a:lumMod val="20000"/>
                    <a:lumOff val="8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Pie 33"/>
            <p:cNvSpPr/>
            <p:nvPr/>
          </p:nvSpPr>
          <p:spPr>
            <a:xfrm>
              <a:off x="9449026" y="4127634"/>
              <a:ext cx="914399" cy="796956"/>
            </a:xfrm>
            <a:prstGeom prst="pie">
              <a:avLst>
                <a:gd name="adj1" fmla="val 0"/>
                <a:gd name="adj2" fmla="val 10851951"/>
              </a:avLst>
            </a:prstGeom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96000">
                  <a:schemeClr val="accent4">
                    <a:lumMod val="20000"/>
                    <a:lumOff val="8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967742" y="3702975"/>
            <a:ext cx="2508857" cy="3033173"/>
            <a:chOff x="8590553" y="1167420"/>
            <a:chExt cx="2631348" cy="3757170"/>
          </a:xfrm>
        </p:grpSpPr>
        <p:sp>
          <p:nvSpPr>
            <p:cNvPr id="39" name="Freeform 38"/>
            <p:cNvSpPr/>
            <p:nvPr/>
          </p:nvSpPr>
          <p:spPr>
            <a:xfrm>
              <a:off x="8590553" y="1167420"/>
              <a:ext cx="2631348" cy="3078577"/>
            </a:xfrm>
            <a:custGeom>
              <a:avLst/>
              <a:gdLst>
                <a:gd name="connsiteX0" fmla="*/ 1315674 w 2631348"/>
                <a:gd name="connsiteY0" fmla="*/ 0 h 3078577"/>
                <a:gd name="connsiteX1" fmla="*/ 2631348 w 2631348"/>
                <a:gd name="connsiteY1" fmla="*/ 1315674 h 3078577"/>
                <a:gd name="connsiteX2" fmla="*/ 1942803 w 2631348"/>
                <a:gd name="connsiteY2" fmla="*/ 2472553 h 3078577"/>
                <a:gd name="connsiteX3" fmla="*/ 1845236 w 2631348"/>
                <a:gd name="connsiteY3" fmla="*/ 2519554 h 3078577"/>
                <a:gd name="connsiteX4" fmla="*/ 1845236 w 2631348"/>
                <a:gd name="connsiteY4" fmla="*/ 2972279 h 3078577"/>
                <a:gd name="connsiteX5" fmla="*/ 1738938 w 2631348"/>
                <a:gd name="connsiteY5" fmla="*/ 3078577 h 3078577"/>
                <a:gd name="connsiteX6" fmla="*/ 892409 w 2631348"/>
                <a:gd name="connsiteY6" fmla="*/ 3078577 h 3078577"/>
                <a:gd name="connsiteX7" fmla="*/ 786111 w 2631348"/>
                <a:gd name="connsiteY7" fmla="*/ 2972279 h 3078577"/>
                <a:gd name="connsiteX8" fmla="*/ 786111 w 2631348"/>
                <a:gd name="connsiteY8" fmla="*/ 2519553 h 3078577"/>
                <a:gd name="connsiteX9" fmla="*/ 688546 w 2631348"/>
                <a:gd name="connsiteY9" fmla="*/ 2472553 h 3078577"/>
                <a:gd name="connsiteX10" fmla="*/ 0 w 2631348"/>
                <a:gd name="connsiteY10" fmla="*/ 1315674 h 3078577"/>
                <a:gd name="connsiteX11" fmla="*/ 1315674 w 2631348"/>
                <a:gd name="connsiteY11" fmla="*/ 0 h 307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31348" h="3078577">
                  <a:moveTo>
                    <a:pt x="1315674" y="0"/>
                  </a:moveTo>
                  <a:cubicBezTo>
                    <a:pt x="2042301" y="0"/>
                    <a:pt x="2631348" y="589047"/>
                    <a:pt x="2631348" y="1315674"/>
                  </a:cubicBezTo>
                  <a:cubicBezTo>
                    <a:pt x="2631348" y="1815230"/>
                    <a:pt x="2352931" y="2249758"/>
                    <a:pt x="1942803" y="2472553"/>
                  </a:cubicBezTo>
                  <a:lnTo>
                    <a:pt x="1845236" y="2519554"/>
                  </a:lnTo>
                  <a:lnTo>
                    <a:pt x="1845236" y="2972279"/>
                  </a:lnTo>
                  <a:cubicBezTo>
                    <a:pt x="1845236" y="3030986"/>
                    <a:pt x="1797645" y="3078577"/>
                    <a:pt x="1738938" y="3078577"/>
                  </a:cubicBezTo>
                  <a:lnTo>
                    <a:pt x="892409" y="3078577"/>
                  </a:lnTo>
                  <a:cubicBezTo>
                    <a:pt x="833702" y="3078577"/>
                    <a:pt x="786111" y="3030986"/>
                    <a:pt x="786111" y="2972279"/>
                  </a:cubicBezTo>
                  <a:lnTo>
                    <a:pt x="786111" y="2519553"/>
                  </a:lnTo>
                  <a:lnTo>
                    <a:pt x="688546" y="2472553"/>
                  </a:lnTo>
                  <a:cubicBezTo>
                    <a:pt x="278417" y="2249758"/>
                    <a:pt x="0" y="1815230"/>
                    <a:pt x="0" y="1315674"/>
                  </a:cubicBezTo>
                  <a:cubicBezTo>
                    <a:pt x="0" y="589047"/>
                    <a:pt x="589047" y="0"/>
                    <a:pt x="1315674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9449026" y="4282643"/>
              <a:ext cx="914399" cy="86877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40000"/>
                    <a:lumOff val="60000"/>
                  </a:schemeClr>
                </a:gs>
                <a:gs pos="96000">
                  <a:schemeClr val="accent4">
                    <a:lumMod val="20000"/>
                    <a:lumOff val="8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9449026" y="4406166"/>
              <a:ext cx="914399" cy="86877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40000"/>
                    <a:lumOff val="60000"/>
                  </a:schemeClr>
                </a:gs>
                <a:gs pos="96000">
                  <a:schemeClr val="accent4">
                    <a:lumMod val="20000"/>
                    <a:lumOff val="8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Pie 41"/>
            <p:cNvSpPr/>
            <p:nvPr/>
          </p:nvSpPr>
          <p:spPr>
            <a:xfrm>
              <a:off x="9449026" y="4127634"/>
              <a:ext cx="914399" cy="796956"/>
            </a:xfrm>
            <a:prstGeom prst="pie">
              <a:avLst>
                <a:gd name="adj1" fmla="val 0"/>
                <a:gd name="adj2" fmla="val 10851951"/>
              </a:avLst>
            </a:prstGeom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96000">
                  <a:schemeClr val="accent4">
                    <a:lumMod val="20000"/>
                    <a:lumOff val="8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rot="1800000">
            <a:off x="150002" y="117619"/>
            <a:ext cx="874800" cy="874800"/>
            <a:chOff x="5414730" y="2334346"/>
            <a:chExt cx="1310910" cy="1310910"/>
          </a:xfrm>
        </p:grpSpPr>
        <p:sp>
          <p:nvSpPr>
            <p:cNvPr id="43" name="Teardrop 42"/>
            <p:cNvSpPr/>
            <p:nvPr/>
          </p:nvSpPr>
          <p:spPr>
            <a:xfrm rot="2700000">
              <a:off x="5414730" y="2334346"/>
              <a:ext cx="1310910" cy="1310910"/>
            </a:xfrm>
            <a:prstGeom prst="teardrop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Oval 43"/>
            <p:cNvSpPr/>
            <p:nvPr/>
          </p:nvSpPr>
          <p:spPr>
            <a:xfrm>
              <a:off x="5483554" y="2403170"/>
              <a:ext cx="1173262" cy="11732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44398" y="2683801"/>
              <a:ext cx="851573" cy="6120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28" name="Group 27"/>
          <p:cNvGrpSpPr/>
          <p:nvPr/>
        </p:nvGrpSpPr>
        <p:grpSpPr>
          <a:xfrm>
            <a:off x="815363" y="685455"/>
            <a:ext cx="3017520" cy="3017520"/>
            <a:chOff x="815363" y="685455"/>
            <a:chExt cx="3017520" cy="3017520"/>
          </a:xfrm>
        </p:grpSpPr>
        <p:grpSp>
          <p:nvGrpSpPr>
            <p:cNvPr id="8" name="Group 7"/>
            <p:cNvGrpSpPr/>
            <p:nvPr/>
          </p:nvGrpSpPr>
          <p:grpSpPr>
            <a:xfrm>
              <a:off x="815363" y="685455"/>
              <a:ext cx="3017520" cy="3017520"/>
              <a:chOff x="204952" y="394136"/>
              <a:chExt cx="3405352" cy="3752198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204952" y="394136"/>
                <a:ext cx="3405352" cy="3405357"/>
              </a:xfrm>
              <a:prstGeom prst="ellipse">
                <a:avLst/>
              </a:prstGeom>
              <a:gradFill>
                <a:gsLst>
                  <a:gs pos="0">
                    <a:schemeClr val="accent5">
                      <a:lumMod val="20000"/>
                      <a:lumOff val="80000"/>
                      <a:alpha val="52000"/>
                    </a:schemeClr>
                  </a:gs>
                  <a:gs pos="50000">
                    <a:schemeClr val="accent5">
                      <a:lumMod val="60000"/>
                      <a:lumOff val="40000"/>
                      <a:alpha val="62000"/>
                    </a:schemeClr>
                  </a:gs>
                  <a:gs pos="96000">
                    <a:schemeClr val="accent5">
                      <a:lumMod val="75000"/>
                      <a:alpha val="26000"/>
                    </a:schemeClr>
                  </a:gs>
                </a:gsLst>
                <a:lin ang="2700000" scaled="1"/>
              </a:gradFill>
              <a:ln w="38100">
                <a:gradFill>
                  <a:gsLst>
                    <a:gs pos="0">
                      <a:schemeClr val="tx1"/>
                    </a:gs>
                    <a:gs pos="16000">
                      <a:schemeClr val="bg1"/>
                    </a:gs>
                    <a:gs pos="31000">
                      <a:schemeClr val="tx1"/>
                    </a:gs>
                    <a:gs pos="43500">
                      <a:schemeClr val="bg1"/>
                    </a:gs>
                    <a:gs pos="59000">
                      <a:schemeClr val="tx1"/>
                    </a:gs>
                    <a:gs pos="98000">
                      <a:schemeClr val="bg1"/>
                    </a:gs>
                    <a:gs pos="72000">
                      <a:schemeClr val="bg1"/>
                    </a:gs>
                    <a:gs pos="85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Oval 2"/>
              <p:cNvSpPr/>
              <p:nvPr/>
            </p:nvSpPr>
            <p:spPr>
              <a:xfrm>
                <a:off x="756745" y="945930"/>
                <a:ext cx="2301766" cy="2301769"/>
              </a:xfrm>
              <a:prstGeom prst="ellipse">
                <a:avLst/>
              </a:prstGeom>
              <a:gradFill>
                <a:gsLst>
                  <a:gs pos="0">
                    <a:srgbClr val="FF5D5D"/>
                  </a:gs>
                  <a:gs pos="50000">
                    <a:srgbClr val="FF9B9B"/>
                  </a:gs>
                  <a:gs pos="96000">
                    <a:srgbClr val="FF0000"/>
                  </a:gs>
                </a:gsLst>
                <a:lin ang="2700000" scaled="1"/>
              </a:gra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 rot="18431171">
                <a:off x="721811" y="1359066"/>
                <a:ext cx="855972" cy="3373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01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756744" y="3938385"/>
                <a:ext cx="2427890" cy="207949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/>
                  </a:gs>
                  <a:gs pos="96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15621" y="1385898"/>
                <a:ext cx="1952100" cy="420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ASB Integration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1459234" y="1878022"/>
              <a:ext cx="17297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Integrated ASB with CBA Systems</a:t>
              </a:r>
              <a:endParaRPr lang="en-US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409015" y="518222"/>
            <a:ext cx="3017520" cy="3017520"/>
            <a:chOff x="4409015" y="518222"/>
            <a:chExt cx="3017520" cy="3017520"/>
          </a:xfrm>
        </p:grpSpPr>
        <p:grpSp>
          <p:nvGrpSpPr>
            <p:cNvPr id="15" name="Group 14"/>
            <p:cNvGrpSpPr/>
            <p:nvPr/>
          </p:nvGrpSpPr>
          <p:grpSpPr>
            <a:xfrm>
              <a:off x="4409015" y="518222"/>
              <a:ext cx="3017520" cy="3017520"/>
              <a:chOff x="204952" y="394137"/>
              <a:chExt cx="3405352" cy="3752194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04952" y="394137"/>
                <a:ext cx="3405352" cy="3405352"/>
              </a:xfrm>
              <a:prstGeom prst="ellipse">
                <a:avLst/>
              </a:prstGeom>
              <a:gradFill>
                <a:gsLst>
                  <a:gs pos="0">
                    <a:schemeClr val="accent5">
                      <a:lumMod val="20000"/>
                      <a:lumOff val="80000"/>
                      <a:alpha val="52000"/>
                    </a:schemeClr>
                  </a:gs>
                  <a:gs pos="50000">
                    <a:schemeClr val="accent5">
                      <a:lumMod val="60000"/>
                      <a:lumOff val="40000"/>
                      <a:alpha val="62000"/>
                    </a:schemeClr>
                  </a:gs>
                  <a:gs pos="96000">
                    <a:schemeClr val="accent5">
                      <a:lumMod val="75000"/>
                      <a:alpha val="26000"/>
                    </a:schemeClr>
                  </a:gs>
                </a:gsLst>
                <a:lin ang="2700000" scaled="1"/>
              </a:gradFill>
              <a:ln w="38100">
                <a:gradFill>
                  <a:gsLst>
                    <a:gs pos="0">
                      <a:schemeClr val="tx1"/>
                    </a:gs>
                    <a:gs pos="16000">
                      <a:schemeClr val="bg1"/>
                    </a:gs>
                    <a:gs pos="31000">
                      <a:schemeClr val="tx1"/>
                    </a:gs>
                    <a:gs pos="43500">
                      <a:schemeClr val="bg1"/>
                    </a:gs>
                    <a:gs pos="59000">
                      <a:schemeClr val="tx1"/>
                    </a:gs>
                    <a:gs pos="98000">
                      <a:schemeClr val="bg1"/>
                    </a:gs>
                    <a:gs pos="72000">
                      <a:schemeClr val="bg1"/>
                    </a:gs>
                    <a:gs pos="85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56745" y="945930"/>
                <a:ext cx="2301766" cy="2301766"/>
              </a:xfrm>
              <a:prstGeom prst="ellipse">
                <a:avLst/>
              </a:prstGeom>
              <a:gradFill>
                <a:gsLst>
                  <a:gs pos="0">
                    <a:srgbClr val="0070C0"/>
                  </a:gs>
                  <a:gs pos="50000">
                    <a:srgbClr val="29A3FF"/>
                  </a:gs>
                  <a:gs pos="96000">
                    <a:srgbClr val="0070C0"/>
                  </a:gs>
                </a:gsLst>
                <a:lin ang="2700000" scaled="1"/>
              </a:gra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 rot="18431171">
                <a:off x="721811" y="1359065"/>
                <a:ext cx="855971" cy="3373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01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56744" y="3938382"/>
                <a:ext cx="2427890" cy="207949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/>
                  </a:gs>
                  <a:gs pos="96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9796" y="1317243"/>
                <a:ext cx="1891191" cy="420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AMH Migration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5108765" y="1565838"/>
              <a:ext cx="172977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Functionalities migrated to AMH without SWIFT consultancy</a:t>
              </a:r>
              <a:endParaRPr lang="en-US" sz="14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15363" y="3809553"/>
            <a:ext cx="3017520" cy="3017520"/>
            <a:chOff x="815363" y="3809553"/>
            <a:chExt cx="3017520" cy="3017520"/>
          </a:xfrm>
        </p:grpSpPr>
        <p:grpSp>
          <p:nvGrpSpPr>
            <p:cNvPr id="9" name="Group 8"/>
            <p:cNvGrpSpPr/>
            <p:nvPr/>
          </p:nvGrpSpPr>
          <p:grpSpPr>
            <a:xfrm>
              <a:off x="815363" y="3809553"/>
              <a:ext cx="3017520" cy="3017520"/>
              <a:chOff x="204952" y="394137"/>
              <a:chExt cx="3405352" cy="3752194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204952" y="394137"/>
                <a:ext cx="3405352" cy="3405352"/>
              </a:xfrm>
              <a:prstGeom prst="ellipse">
                <a:avLst/>
              </a:prstGeom>
              <a:gradFill>
                <a:gsLst>
                  <a:gs pos="0">
                    <a:schemeClr val="accent5">
                      <a:lumMod val="20000"/>
                      <a:lumOff val="80000"/>
                      <a:alpha val="52000"/>
                    </a:schemeClr>
                  </a:gs>
                  <a:gs pos="50000">
                    <a:schemeClr val="accent5">
                      <a:lumMod val="60000"/>
                      <a:lumOff val="40000"/>
                      <a:alpha val="62000"/>
                    </a:schemeClr>
                  </a:gs>
                  <a:gs pos="96000">
                    <a:schemeClr val="accent5">
                      <a:lumMod val="75000"/>
                      <a:alpha val="26000"/>
                    </a:schemeClr>
                  </a:gs>
                </a:gsLst>
                <a:lin ang="2700000" scaled="1"/>
              </a:gradFill>
              <a:ln w="38100">
                <a:gradFill>
                  <a:gsLst>
                    <a:gs pos="0">
                      <a:schemeClr val="tx1"/>
                    </a:gs>
                    <a:gs pos="16000">
                      <a:schemeClr val="bg1"/>
                    </a:gs>
                    <a:gs pos="31000">
                      <a:schemeClr val="tx1"/>
                    </a:gs>
                    <a:gs pos="43500">
                      <a:schemeClr val="bg1"/>
                    </a:gs>
                    <a:gs pos="59000">
                      <a:schemeClr val="tx1"/>
                    </a:gs>
                    <a:gs pos="98000">
                      <a:schemeClr val="bg1"/>
                    </a:gs>
                    <a:gs pos="72000">
                      <a:schemeClr val="bg1"/>
                    </a:gs>
                    <a:gs pos="85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56745" y="945930"/>
                <a:ext cx="2301766" cy="2301766"/>
              </a:xfrm>
              <a:prstGeom prst="ellipse">
                <a:avLst/>
              </a:prstGeom>
              <a:gradFill>
                <a:gsLst>
                  <a:gs pos="0">
                    <a:schemeClr val="accent6">
                      <a:lumMod val="50000"/>
                    </a:schemeClr>
                  </a:gs>
                  <a:gs pos="50000">
                    <a:srgbClr val="A7D18B"/>
                  </a:gs>
                  <a:gs pos="96000">
                    <a:schemeClr val="accent6">
                      <a:lumMod val="50000"/>
                    </a:schemeClr>
                  </a:gs>
                </a:gsLst>
                <a:lin ang="2700000" scaled="1"/>
              </a:gra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 rot="18431171">
                <a:off x="721811" y="1359065"/>
                <a:ext cx="855971" cy="3373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01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56744" y="3938382"/>
                <a:ext cx="2427890" cy="207949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/>
                  </a:gs>
                  <a:gs pos="96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297790" y="1178126"/>
                <a:ext cx="1672232" cy="420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BWA Merger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1459233" y="4794524"/>
              <a:ext cx="172977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BW Applications integrated with CBA Applications as part of merger</a:t>
              </a:r>
              <a:endParaRPr lang="en-US" sz="14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409015" y="3809553"/>
            <a:ext cx="3017520" cy="3017520"/>
            <a:chOff x="4409015" y="3809553"/>
            <a:chExt cx="3017520" cy="3017520"/>
          </a:xfrm>
        </p:grpSpPr>
        <p:grpSp>
          <p:nvGrpSpPr>
            <p:cNvPr id="21" name="Group 20"/>
            <p:cNvGrpSpPr/>
            <p:nvPr/>
          </p:nvGrpSpPr>
          <p:grpSpPr>
            <a:xfrm>
              <a:off x="4409015" y="3809553"/>
              <a:ext cx="3017520" cy="3017520"/>
              <a:chOff x="204952" y="394137"/>
              <a:chExt cx="3405352" cy="3752194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204952" y="394137"/>
                <a:ext cx="3405352" cy="3405352"/>
              </a:xfrm>
              <a:prstGeom prst="ellipse">
                <a:avLst/>
              </a:prstGeom>
              <a:gradFill>
                <a:gsLst>
                  <a:gs pos="0">
                    <a:schemeClr val="accent5">
                      <a:lumMod val="20000"/>
                      <a:lumOff val="80000"/>
                      <a:alpha val="52000"/>
                    </a:schemeClr>
                  </a:gs>
                  <a:gs pos="50000">
                    <a:schemeClr val="accent5">
                      <a:lumMod val="60000"/>
                      <a:lumOff val="40000"/>
                      <a:alpha val="62000"/>
                    </a:schemeClr>
                  </a:gs>
                  <a:gs pos="96000">
                    <a:schemeClr val="accent5">
                      <a:lumMod val="75000"/>
                      <a:alpha val="26000"/>
                    </a:schemeClr>
                  </a:gs>
                </a:gsLst>
                <a:lin ang="2700000" scaled="1"/>
              </a:gradFill>
              <a:ln w="38100">
                <a:gradFill>
                  <a:gsLst>
                    <a:gs pos="0">
                      <a:schemeClr val="tx1"/>
                    </a:gs>
                    <a:gs pos="16000">
                      <a:schemeClr val="bg1"/>
                    </a:gs>
                    <a:gs pos="31000">
                      <a:schemeClr val="tx1"/>
                    </a:gs>
                    <a:gs pos="43500">
                      <a:schemeClr val="bg1"/>
                    </a:gs>
                    <a:gs pos="59000">
                      <a:schemeClr val="tx1"/>
                    </a:gs>
                    <a:gs pos="98000">
                      <a:schemeClr val="bg1"/>
                    </a:gs>
                    <a:gs pos="72000">
                      <a:schemeClr val="bg1"/>
                    </a:gs>
                    <a:gs pos="85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56745" y="945930"/>
                <a:ext cx="2301766" cy="2301766"/>
              </a:xfrm>
              <a:prstGeom prst="ellipse">
                <a:avLst/>
              </a:prstGeom>
              <a:gradFill>
                <a:gsLst>
                  <a:gs pos="0">
                    <a:schemeClr val="accent2">
                      <a:lumMod val="50000"/>
                    </a:schemeClr>
                  </a:gs>
                  <a:gs pos="48000">
                    <a:srgbClr val="F3AD7D"/>
                  </a:gs>
                  <a:gs pos="96000">
                    <a:schemeClr val="accent2">
                      <a:lumMod val="50000"/>
                    </a:schemeClr>
                  </a:gs>
                </a:gsLst>
                <a:lin ang="2700000" scaled="1"/>
              </a:gra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 rot="18431171">
                <a:off x="721811" y="1359065"/>
                <a:ext cx="855971" cy="3373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01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56744" y="3938382"/>
                <a:ext cx="2427890" cy="207949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/>
                  </a:gs>
                  <a:gs pos="96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076821" y="1419002"/>
                <a:ext cx="1964166" cy="420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SWIFT Standards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5051667" y="4939004"/>
              <a:ext cx="172977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Standards built without SWIFT consultancy</a:t>
              </a:r>
              <a:endParaRPr lang="en-US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326460" y="779742"/>
            <a:ext cx="201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PMS Replacement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041481" y="1158199"/>
            <a:ext cx="24351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Migration of RTGS to Clearing Mediation </a:t>
            </a:r>
            <a:r>
              <a:rPr lang="en-AU" sz="1400" dirty="0" smtClean="0"/>
              <a:t>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 smtClean="0"/>
              <a:t>Migration </a:t>
            </a:r>
            <a:r>
              <a:rPr lang="en-AU" sz="1400" dirty="0"/>
              <a:t>of IMT to </a:t>
            </a:r>
            <a:r>
              <a:rPr lang="en-AU" sz="1400" dirty="0" smtClean="0"/>
              <a:t>international transfers mediation layer</a:t>
            </a:r>
            <a:endParaRPr lang="en-AU" sz="1400" dirty="0"/>
          </a:p>
          <a:p>
            <a:endParaRPr lang="en-AU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9936060" y="3936061"/>
            <a:ext cx="869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A&amp;I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116798" y="4284010"/>
            <a:ext cx="24351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Advanced analytics to increase STP (CBA STP- 83%)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Reduce Risk – Predictive analytics on Fraud </a:t>
            </a:r>
            <a:r>
              <a:rPr lang="en-AU" sz="1400" dirty="0" smtClean="0"/>
              <a:t>transactions</a:t>
            </a:r>
            <a:endParaRPr lang="en-AU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380002" y="93520"/>
            <a:ext cx="31933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accent1">
                    <a:lumMod val="50000"/>
                  </a:schemeClr>
                </a:solidFill>
                <a:latin typeface="Copperplate Gothic Bold" panose="020E0705020206020404" pitchFamily="34" charset="0"/>
              </a:rPr>
              <a:t>ACHIEVEMENTS</a:t>
            </a:r>
            <a:endParaRPr lang="en-AU" sz="2500" dirty="0">
              <a:solidFill>
                <a:schemeClr val="accent1">
                  <a:lumMod val="50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67230" y="51621"/>
            <a:ext cx="3534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pperplate Gothic Bold" panose="020E0705020206020404" pitchFamily="34" charset="0"/>
              </a:rPr>
              <a:t>VALUE PROPOSITIONS</a:t>
            </a:r>
            <a:endParaRPr lang="en-AU" sz="2000" dirty="0">
              <a:solidFill>
                <a:schemeClr val="accent1">
                  <a:lumMod val="50000"/>
                </a:schemeClr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9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7" grpId="0"/>
      <p:bldP spid="52" grpId="0"/>
      <p:bldP spid="53" grpId="0"/>
      <p:bldP spid="54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FFDA65">
                <a:alpha val="56000"/>
              </a:srgbClr>
            </a:gs>
            <a:gs pos="0">
              <a:schemeClr val="accent4">
                <a:lumMod val="75000"/>
                <a:alpha val="57000"/>
              </a:schemeClr>
            </a:gs>
            <a:gs pos="100000">
              <a:schemeClr val="accent4">
                <a:lumMod val="75000"/>
                <a:alpha val="64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val 82"/>
          <p:cNvSpPr/>
          <p:nvPr/>
        </p:nvSpPr>
        <p:spPr>
          <a:xfrm>
            <a:off x="9145878" y="520990"/>
            <a:ext cx="439616" cy="43961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hlinkClick r:id="" action="ppaction://noaction"/>
          </p:cNvPr>
          <p:cNvSpPr/>
          <p:nvPr/>
        </p:nvSpPr>
        <p:spPr>
          <a:xfrm>
            <a:off x="5046161" y="3169052"/>
            <a:ext cx="1683143" cy="11005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 Systems</a:t>
            </a:r>
            <a:endParaRPr lang="en-AU" dirty="0"/>
          </a:p>
        </p:txBody>
      </p:sp>
      <p:cxnSp>
        <p:nvCxnSpPr>
          <p:cNvPr id="6" name="Straight Connector 5"/>
          <p:cNvCxnSpPr>
            <a:stCxn id="2" idx="0"/>
          </p:cNvCxnSpPr>
          <p:nvPr/>
        </p:nvCxnSpPr>
        <p:spPr>
          <a:xfrm flipH="1" flipV="1">
            <a:off x="5879641" y="2837279"/>
            <a:ext cx="8092" cy="3317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806813" y="2764451"/>
            <a:ext cx="145656" cy="145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Elbow Connector 9"/>
          <p:cNvCxnSpPr>
            <a:stCxn id="8" idx="6"/>
          </p:cNvCxnSpPr>
          <p:nvPr/>
        </p:nvCxnSpPr>
        <p:spPr>
          <a:xfrm>
            <a:off x="5952469" y="2837279"/>
            <a:ext cx="1699327" cy="5481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562783" y="3125311"/>
            <a:ext cx="1134623" cy="5202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Mediation</a:t>
            </a:r>
            <a:endParaRPr lang="en-AU" sz="1200" dirty="0"/>
          </a:p>
        </p:txBody>
      </p:sp>
      <p:cxnSp>
        <p:nvCxnSpPr>
          <p:cNvPr id="15" name="Elbow Connector 14"/>
          <p:cNvCxnSpPr/>
          <p:nvPr/>
        </p:nvCxnSpPr>
        <p:spPr>
          <a:xfrm flipH="1">
            <a:off x="4107486" y="2819460"/>
            <a:ext cx="1699327" cy="5481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flipH="1">
            <a:off x="2951464" y="3107492"/>
            <a:ext cx="1245034" cy="5202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Mediation</a:t>
            </a:r>
            <a:endParaRPr lang="en-AU" sz="1200" dirty="0"/>
          </a:p>
        </p:txBody>
      </p:sp>
      <p:sp>
        <p:nvSpPr>
          <p:cNvPr id="18" name="Left Bracket 17"/>
          <p:cNvSpPr/>
          <p:nvPr/>
        </p:nvSpPr>
        <p:spPr>
          <a:xfrm rot="16200000">
            <a:off x="3439264" y="2846569"/>
            <a:ext cx="151530" cy="278606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Left Bracket 18"/>
          <p:cNvSpPr/>
          <p:nvPr/>
        </p:nvSpPr>
        <p:spPr>
          <a:xfrm rot="16200000">
            <a:off x="3849959" y="2846568"/>
            <a:ext cx="151530" cy="278606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Left Bracket 19"/>
          <p:cNvSpPr/>
          <p:nvPr/>
        </p:nvSpPr>
        <p:spPr>
          <a:xfrm rot="16200000">
            <a:off x="3015002" y="2846568"/>
            <a:ext cx="151530" cy="278606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Left Bracket 21"/>
          <p:cNvSpPr/>
          <p:nvPr/>
        </p:nvSpPr>
        <p:spPr>
          <a:xfrm rot="16200000">
            <a:off x="8071644" y="2873830"/>
            <a:ext cx="151530" cy="278606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Left Bracket 22"/>
          <p:cNvSpPr/>
          <p:nvPr/>
        </p:nvSpPr>
        <p:spPr>
          <a:xfrm rot="16200000">
            <a:off x="8482339" y="2873829"/>
            <a:ext cx="151530" cy="278606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Left Bracket 23"/>
          <p:cNvSpPr/>
          <p:nvPr/>
        </p:nvSpPr>
        <p:spPr>
          <a:xfrm rot="16200000">
            <a:off x="7647382" y="2873829"/>
            <a:ext cx="151530" cy="278606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3494657" y="1556331"/>
            <a:ext cx="729184" cy="3786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Product System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61139" y="1556330"/>
            <a:ext cx="729184" cy="3786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Channel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79641" y="1547416"/>
            <a:ext cx="729184" cy="3786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Product System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98143" y="1561269"/>
            <a:ext cx="729184" cy="3786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Channel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25" idx="2"/>
          </p:cNvCxnSpPr>
          <p:nvPr/>
        </p:nvCxnSpPr>
        <p:spPr>
          <a:xfrm flipH="1">
            <a:off x="3066473" y="1935022"/>
            <a:ext cx="792776" cy="948549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5" idx="2"/>
          </p:cNvCxnSpPr>
          <p:nvPr/>
        </p:nvCxnSpPr>
        <p:spPr>
          <a:xfrm>
            <a:off x="3859249" y="1935022"/>
            <a:ext cx="3801040" cy="1002344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563942" y="1946472"/>
            <a:ext cx="1482219" cy="890807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6" idx="2"/>
            <a:endCxn id="8" idx="1"/>
          </p:cNvCxnSpPr>
          <p:nvPr/>
        </p:nvCxnSpPr>
        <p:spPr>
          <a:xfrm>
            <a:off x="5025731" y="1935021"/>
            <a:ext cx="802413" cy="85076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2"/>
          </p:cNvCxnSpPr>
          <p:nvPr/>
        </p:nvCxnSpPr>
        <p:spPr>
          <a:xfrm flipH="1">
            <a:off x="3932077" y="1926107"/>
            <a:ext cx="2312156" cy="911172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7" idx="2"/>
          </p:cNvCxnSpPr>
          <p:nvPr/>
        </p:nvCxnSpPr>
        <p:spPr>
          <a:xfrm>
            <a:off x="6244233" y="1926107"/>
            <a:ext cx="1878401" cy="979384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8" idx="2"/>
            <a:endCxn id="8" idx="6"/>
          </p:cNvCxnSpPr>
          <p:nvPr/>
        </p:nvCxnSpPr>
        <p:spPr>
          <a:xfrm flipH="1">
            <a:off x="5952469" y="1939960"/>
            <a:ext cx="1510266" cy="89731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8" idx="2"/>
          </p:cNvCxnSpPr>
          <p:nvPr/>
        </p:nvCxnSpPr>
        <p:spPr>
          <a:xfrm>
            <a:off x="7462735" y="1939960"/>
            <a:ext cx="1103862" cy="1006321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 rot="1800000">
            <a:off x="131996" y="120483"/>
            <a:ext cx="874800" cy="874800"/>
            <a:chOff x="8001378" y="2334346"/>
            <a:chExt cx="1310910" cy="1310910"/>
          </a:xfrm>
        </p:grpSpPr>
        <p:sp>
          <p:nvSpPr>
            <p:cNvPr id="47" name="Teardrop 46"/>
            <p:cNvSpPr/>
            <p:nvPr/>
          </p:nvSpPr>
          <p:spPr>
            <a:xfrm rot="2700000">
              <a:off x="8001378" y="2334346"/>
              <a:ext cx="1310910" cy="1310910"/>
            </a:xfrm>
            <a:prstGeom prst="teardrop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Oval 47"/>
            <p:cNvSpPr/>
            <p:nvPr/>
          </p:nvSpPr>
          <p:spPr>
            <a:xfrm>
              <a:off x="8070202" y="2403170"/>
              <a:ext cx="1173262" cy="11732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00594" y="2634428"/>
              <a:ext cx="684252" cy="648000"/>
            </a:xfrm>
            <a:prstGeom prst="rect">
              <a:avLst/>
            </a:prstGeom>
          </p:spPr>
        </p:pic>
      </p:grpSp>
      <p:sp>
        <p:nvSpPr>
          <p:cNvPr id="51" name="TextBox 50"/>
          <p:cNvSpPr txBox="1"/>
          <p:nvPr/>
        </p:nvSpPr>
        <p:spPr>
          <a:xfrm>
            <a:off x="5171319" y="4470400"/>
            <a:ext cx="170711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Payment Service comprises of below components which will enable Payments as service and will align to Payments as an utility</a:t>
            </a:r>
          </a:p>
          <a:p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NPP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CBIS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POM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CLML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Sterling</a:t>
            </a:r>
            <a:endParaRPr lang="en-AU" sz="1000" dirty="0"/>
          </a:p>
        </p:txBody>
      </p:sp>
      <p:sp>
        <p:nvSpPr>
          <p:cNvPr id="52" name="Rectangle 51"/>
          <p:cNvSpPr/>
          <p:nvPr/>
        </p:nvSpPr>
        <p:spPr>
          <a:xfrm>
            <a:off x="5025731" y="4501255"/>
            <a:ext cx="65803" cy="180109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Left Bracket 58"/>
          <p:cNvSpPr/>
          <p:nvPr/>
        </p:nvSpPr>
        <p:spPr>
          <a:xfrm rot="16200000">
            <a:off x="5524392" y="2914317"/>
            <a:ext cx="151530" cy="278606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Left Bracket 59"/>
          <p:cNvSpPr/>
          <p:nvPr/>
        </p:nvSpPr>
        <p:spPr>
          <a:xfrm rot="16200000">
            <a:off x="5990123" y="2912300"/>
            <a:ext cx="151530" cy="278606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Left Bracket 60"/>
          <p:cNvSpPr/>
          <p:nvPr/>
        </p:nvSpPr>
        <p:spPr>
          <a:xfrm rot="16200000">
            <a:off x="5100130" y="2914316"/>
            <a:ext cx="151530" cy="278606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Left Bracket 61"/>
          <p:cNvSpPr/>
          <p:nvPr/>
        </p:nvSpPr>
        <p:spPr>
          <a:xfrm rot="16200000">
            <a:off x="6400706" y="2896872"/>
            <a:ext cx="151530" cy="278606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4" name="Straight Connector 63"/>
          <p:cNvCxnSpPr>
            <a:stCxn id="25" idx="2"/>
          </p:cNvCxnSpPr>
          <p:nvPr/>
        </p:nvCxnSpPr>
        <p:spPr>
          <a:xfrm>
            <a:off x="3859249" y="1935022"/>
            <a:ext cx="1316646" cy="1002344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6" idx="2"/>
          </p:cNvCxnSpPr>
          <p:nvPr/>
        </p:nvCxnSpPr>
        <p:spPr>
          <a:xfrm>
            <a:off x="5025731" y="1935021"/>
            <a:ext cx="562146" cy="105084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7" idx="2"/>
          </p:cNvCxnSpPr>
          <p:nvPr/>
        </p:nvCxnSpPr>
        <p:spPr>
          <a:xfrm flipH="1">
            <a:off x="6048545" y="1926107"/>
            <a:ext cx="195688" cy="1020174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2"/>
          </p:cNvCxnSpPr>
          <p:nvPr/>
        </p:nvCxnSpPr>
        <p:spPr>
          <a:xfrm flipH="1">
            <a:off x="6476472" y="1939960"/>
            <a:ext cx="986263" cy="99740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2"/>
          </p:cNvCxnSpPr>
          <p:nvPr/>
        </p:nvCxnSpPr>
        <p:spPr>
          <a:xfrm flipH="1">
            <a:off x="6068588" y="1939960"/>
            <a:ext cx="1394147" cy="100519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27" idx="2"/>
          </p:cNvCxnSpPr>
          <p:nvPr/>
        </p:nvCxnSpPr>
        <p:spPr>
          <a:xfrm flipH="1">
            <a:off x="5622563" y="1926107"/>
            <a:ext cx="621670" cy="103430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5" idx="2"/>
          </p:cNvCxnSpPr>
          <p:nvPr/>
        </p:nvCxnSpPr>
        <p:spPr>
          <a:xfrm>
            <a:off x="3859249" y="1935022"/>
            <a:ext cx="1765376" cy="105940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6" idx="2"/>
          </p:cNvCxnSpPr>
          <p:nvPr/>
        </p:nvCxnSpPr>
        <p:spPr>
          <a:xfrm>
            <a:off x="5025731" y="1935021"/>
            <a:ext cx="173129" cy="104283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585494" y="462040"/>
            <a:ext cx="24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Number of payments services cause significant risk and cost profiles for payments platform</a:t>
            </a:r>
            <a:endParaRPr lang="en-AU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9180204" y="502271"/>
            <a:ext cx="4396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CBA Slab ExtraBold" panose="02020503060202020203" pitchFamily="18" charset="0"/>
              </a:rPr>
              <a:t>1</a:t>
            </a:r>
            <a:endParaRPr lang="en-AU" sz="2500" dirty="0">
              <a:latin typeface="CBA Slab ExtraBold" panose="02020503060202020203" pitchFamily="18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9180204" y="1467754"/>
            <a:ext cx="439616" cy="43961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TextBox 86"/>
          <p:cNvSpPr txBox="1"/>
          <p:nvPr/>
        </p:nvSpPr>
        <p:spPr>
          <a:xfrm>
            <a:off x="9619820" y="1449223"/>
            <a:ext cx="2406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Non-rationalization of existing processes and system integrations</a:t>
            </a:r>
            <a:endParaRPr lang="en-AU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9214530" y="1449035"/>
            <a:ext cx="4396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BA Slab ExtraBold" panose="02020503060202020203" pitchFamily="18" charset="0"/>
              </a:rPr>
              <a:t>2</a:t>
            </a:r>
            <a:endParaRPr lang="en-AU" sz="2500" dirty="0">
              <a:latin typeface="CBA Slab ExtraBold" panose="02020503060202020203" pitchFamily="18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9180204" y="2306116"/>
            <a:ext cx="439616" cy="43961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TextBox 89"/>
          <p:cNvSpPr txBox="1"/>
          <p:nvPr/>
        </p:nvSpPr>
        <p:spPr>
          <a:xfrm>
            <a:off x="9643393" y="2325869"/>
            <a:ext cx="2406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Increased complexity and increased technical debt</a:t>
            </a:r>
            <a:endParaRPr lang="en-AU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9214530" y="2287397"/>
            <a:ext cx="4396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CBA Slab ExtraBold" panose="02020503060202020203" pitchFamily="18" charset="0"/>
              </a:rPr>
              <a:t>3</a:t>
            </a:r>
            <a:endParaRPr lang="en-AU" sz="2500" dirty="0">
              <a:latin typeface="CBA Slab ExtraBold" panose="02020503060202020203" pitchFamily="18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135132" y="4098829"/>
            <a:ext cx="439616" cy="4396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TextBox 92"/>
          <p:cNvSpPr txBox="1"/>
          <p:nvPr/>
        </p:nvSpPr>
        <p:spPr>
          <a:xfrm>
            <a:off x="629504" y="4098829"/>
            <a:ext cx="24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Standard set of APIs that can be leveraged by new or existing applications</a:t>
            </a:r>
            <a:endParaRPr lang="en-AU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169458" y="4080110"/>
            <a:ext cx="4396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CBA Slab ExtraBold" panose="02020503060202020203" pitchFamily="18" charset="0"/>
              </a:rPr>
              <a:t>1</a:t>
            </a:r>
            <a:endParaRPr lang="en-AU" sz="2500" dirty="0">
              <a:latin typeface="CBA Slab ExtraBold" panose="02020503060202020203" pitchFamily="18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169458" y="5045593"/>
            <a:ext cx="439616" cy="4396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TextBox 95"/>
          <p:cNvSpPr txBox="1"/>
          <p:nvPr/>
        </p:nvSpPr>
        <p:spPr>
          <a:xfrm>
            <a:off x="609074" y="5015293"/>
            <a:ext cx="2406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Mediation layer acts as facade for existing processing and system integration methods that also leverages APIs</a:t>
            </a:r>
            <a:endParaRPr lang="en-AU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203784" y="5026874"/>
            <a:ext cx="4396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BA Slab ExtraBold" panose="02020503060202020203" pitchFamily="18" charset="0"/>
              </a:rPr>
              <a:t>2</a:t>
            </a:r>
            <a:endParaRPr lang="en-AU" sz="2500" dirty="0">
              <a:latin typeface="CBA Slab ExtraBold" panose="02020503060202020203" pitchFamily="18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200535" y="5953910"/>
            <a:ext cx="439616" cy="4396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/>
          <p:cNvSpPr txBox="1"/>
          <p:nvPr/>
        </p:nvSpPr>
        <p:spPr>
          <a:xfrm>
            <a:off x="609074" y="5981011"/>
            <a:ext cx="24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Migration of legacy IT Assets and extension for international Payments</a:t>
            </a:r>
            <a:endParaRPr lang="en-AU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234861" y="5935191"/>
            <a:ext cx="4396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CBA Slab ExtraBold" panose="02020503060202020203" pitchFamily="18" charset="0"/>
              </a:rPr>
              <a:t>3</a:t>
            </a:r>
            <a:endParaRPr lang="en-AU" sz="2500" dirty="0">
              <a:latin typeface="CBA Slab ExtraBold" panose="02020503060202020203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0045174" y="0"/>
            <a:ext cx="121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Challenges</a:t>
            </a:r>
            <a:endParaRPr lang="en-AU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73124" y="3657019"/>
            <a:ext cx="143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Advantages</a:t>
            </a:r>
            <a:endParaRPr lang="en-AU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77863" y="55461"/>
            <a:ext cx="7266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4">
                    <a:lumMod val="50000"/>
                  </a:schemeClr>
                </a:solidFill>
                <a:latin typeface="Copperplate Gothic Bold" panose="020E0705020206020404" pitchFamily="34" charset="0"/>
              </a:rPr>
              <a:t>Domestic payments</a:t>
            </a:r>
            <a:endParaRPr lang="en-AU" sz="4000" dirty="0">
              <a:solidFill>
                <a:schemeClr val="accent4">
                  <a:lumMod val="50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160672" y="4368962"/>
            <a:ext cx="1717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Payments are processed via multiple payments applications (20) Ex:-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IFW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BPH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AMH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 smtClean="0"/>
              <a:t>Cheque</a:t>
            </a:r>
            <a:r>
              <a:rPr lang="en-US" sz="1000" dirty="0" smtClean="0"/>
              <a:t>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000" dirty="0"/>
          </a:p>
        </p:txBody>
      </p:sp>
      <p:sp>
        <p:nvSpPr>
          <p:cNvPr id="106" name="Rectangle 105">
            <a:hlinkClick r:id="" action="ppaction://noaction"/>
          </p:cNvPr>
          <p:cNvSpPr/>
          <p:nvPr/>
        </p:nvSpPr>
        <p:spPr>
          <a:xfrm>
            <a:off x="5050894" y="3153486"/>
            <a:ext cx="1683143" cy="11005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Integrated Payment Service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3977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2" grpId="0" animBg="1"/>
      <p:bldP spid="8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51" grpId="0"/>
      <p:bldP spid="52" grpId="0" animBg="1"/>
      <p:bldP spid="52" grpId="1" animBg="1"/>
      <p:bldP spid="52" grpId="2" animBg="1"/>
      <p:bldP spid="59" grpId="0" animBg="1"/>
      <p:bldP spid="60" grpId="0" animBg="1"/>
      <p:bldP spid="61" grpId="0" animBg="1"/>
      <p:bldP spid="62" grpId="0" animBg="1"/>
      <p:bldP spid="81" grpId="0"/>
      <p:bldP spid="82" grpId="0"/>
      <p:bldP spid="86" grpId="0" animBg="1"/>
      <p:bldP spid="87" grpId="0"/>
      <p:bldP spid="88" grpId="0"/>
      <p:bldP spid="89" grpId="0" animBg="1"/>
      <p:bldP spid="90" grpId="0"/>
      <p:bldP spid="91" grpId="0"/>
      <p:bldP spid="92" grpId="0" animBg="1"/>
      <p:bldP spid="93" grpId="0"/>
      <p:bldP spid="94" grpId="0"/>
      <p:bldP spid="95" grpId="0" animBg="1"/>
      <p:bldP spid="96" grpId="0"/>
      <p:bldP spid="97" grpId="0"/>
      <p:bldP spid="98" grpId="0" animBg="1"/>
      <p:bldP spid="99" grpId="0"/>
      <p:bldP spid="100" grpId="0"/>
      <p:bldP spid="101" grpId="0"/>
      <p:bldP spid="102" grpId="0"/>
      <p:bldP spid="105" grpId="0"/>
      <p:bldP spid="105" grpId="1"/>
      <p:bldP spid="10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679</Words>
  <Application>Microsoft Office PowerPoint</Application>
  <PresentationFormat>Widescreen</PresentationFormat>
  <Paragraphs>244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Algerian</vt:lpstr>
      <vt:lpstr>Arial</vt:lpstr>
      <vt:lpstr>Calibri</vt:lpstr>
      <vt:lpstr>Calibri Light</vt:lpstr>
      <vt:lpstr>CBA Slab ExtraBold</vt:lpstr>
      <vt:lpstr>Copperplate Gothic Bold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SHANMUGA SUNDARAM  SRINIVASAN</dc:creator>
  <cp:lastModifiedBy>Srikanth Rachakulla</cp:lastModifiedBy>
  <cp:revision>143</cp:revision>
  <dcterms:created xsi:type="dcterms:W3CDTF">2019-09-30T12:46:41Z</dcterms:created>
  <dcterms:modified xsi:type="dcterms:W3CDTF">2019-10-08T14:47:05Z</dcterms:modified>
</cp:coreProperties>
</file>