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sldIdLst>
    <p:sldId id="257" r:id="rId2"/>
    <p:sldId id="258" r:id="rId3"/>
    <p:sldId id="259" r:id="rId4"/>
    <p:sldId id="266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86" autoAdjust="0"/>
    <p:restoredTop sz="94719"/>
  </p:normalViewPr>
  <p:slideViewPr>
    <p:cSldViewPr snapToGrid="0">
      <p:cViewPr>
        <p:scale>
          <a:sx n="43" d="100"/>
          <a:sy n="43" d="100"/>
        </p:scale>
        <p:origin x="2256" y="9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0A85-385D-F749-AF58-FE9A60222B5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5537-D35E-014B-B2EC-E9E89354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40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0A85-385D-F749-AF58-FE9A60222B5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5537-D35E-014B-B2EC-E9E89354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34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0A85-385D-F749-AF58-FE9A60222B5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5537-D35E-014B-B2EC-E9E89354A9A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9031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0A85-385D-F749-AF58-FE9A60222B5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5537-D35E-014B-B2EC-E9E89354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92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0A85-385D-F749-AF58-FE9A60222B5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5537-D35E-014B-B2EC-E9E89354A9A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4946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0A85-385D-F749-AF58-FE9A60222B5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5537-D35E-014B-B2EC-E9E89354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79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0A85-385D-F749-AF58-FE9A60222B5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5537-D35E-014B-B2EC-E9E89354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8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0A85-385D-F749-AF58-FE9A60222B5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5537-D35E-014B-B2EC-E9E89354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11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0A85-385D-F749-AF58-FE9A60222B5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5537-D35E-014B-B2EC-E9E89354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65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0A85-385D-F749-AF58-FE9A60222B5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5537-D35E-014B-B2EC-E9E89354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61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0A85-385D-F749-AF58-FE9A60222B5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5537-D35E-014B-B2EC-E9E89354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64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0A85-385D-F749-AF58-FE9A60222B5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5537-D35E-014B-B2EC-E9E89354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67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0A85-385D-F749-AF58-FE9A60222B5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5537-D35E-014B-B2EC-E9E89354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43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0A85-385D-F749-AF58-FE9A60222B5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5537-D35E-014B-B2EC-E9E89354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05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0A85-385D-F749-AF58-FE9A60222B5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5537-D35E-014B-B2EC-E9E89354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67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0A85-385D-F749-AF58-FE9A60222B5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5537-D35E-014B-B2EC-E9E89354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4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C0A85-385D-F749-AF58-FE9A60222B5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1C05537-D35E-014B-B2EC-E9E89354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8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datasets/shivamb/real-or-fake-fake-jobposting-prediction/data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39DFF-005C-75DA-BDF7-38CCC8668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182" y="612841"/>
            <a:ext cx="10650618" cy="1105123"/>
          </a:xfrm>
        </p:spPr>
        <p:txBody>
          <a:bodyPr>
            <a:noAutofit/>
          </a:bodyPr>
          <a:lstStyle/>
          <a:p>
            <a:pPr algn="ctr"/>
            <a:r>
              <a:rPr lang="en-US" sz="3800" dirty="0">
                <a:solidFill>
                  <a:srgbClr val="000000"/>
                </a:solidFill>
                <a:latin typeface="Impact" panose="020B0806030902050204" pitchFamily="34" charset="0"/>
              </a:rPr>
              <a:t>Fake Job Posting Detection Using </a:t>
            </a:r>
            <a:br>
              <a:rPr lang="en-US" sz="3800" dirty="0">
                <a:solidFill>
                  <a:srgbClr val="000000"/>
                </a:solidFill>
                <a:latin typeface="Impact" panose="020B0806030902050204" pitchFamily="34" charset="0"/>
              </a:rPr>
            </a:br>
            <a:r>
              <a:rPr lang="en-US" sz="3800" dirty="0">
                <a:solidFill>
                  <a:srgbClr val="000000"/>
                </a:solidFill>
                <a:latin typeface="Impact" panose="020B0806030902050204" pitchFamily="34" charset="0"/>
              </a:rPr>
              <a:t>Supervised Machine Learning</a:t>
            </a:r>
            <a:endParaRPr lang="en-US" sz="3800" dirty="0">
              <a:latin typeface="Impact" panose="020B0806030902050204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36F545B-5318-B5D8-1556-46B5CBEEE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2609" y="1906732"/>
            <a:ext cx="9926781" cy="55071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400" dirty="0">
              <a:solidFill>
                <a:srgbClr val="000000"/>
              </a:solidFill>
              <a:latin typeface="-webkit-standard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3AD5712A-3A12-0FA2-67B3-B1BAEFFABF85}"/>
              </a:ext>
            </a:extLst>
          </p:cNvPr>
          <p:cNvSpPr txBox="1">
            <a:spLocks/>
          </p:cNvSpPr>
          <p:nvPr/>
        </p:nvSpPr>
        <p:spPr>
          <a:xfrm>
            <a:off x="4571732" y="2749941"/>
            <a:ext cx="3048533" cy="241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u="sng" dirty="0">
                <a:solidFill>
                  <a:srgbClr val="000000"/>
                </a:solidFill>
                <a:latin typeface="Abadi" panose="020B0604020104020204" pitchFamily="34" charset="0"/>
              </a:rPr>
              <a:t>Team Members: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000000"/>
                </a:solidFill>
                <a:latin typeface="Abadi" panose="020F0502020204030204" pitchFamily="34" charset="0"/>
                <a:cs typeface="Abadi" panose="020F0502020204030204" pitchFamily="34" charset="0"/>
              </a:rPr>
              <a:t>Vishesh Bharuka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000000"/>
                </a:solidFill>
                <a:latin typeface="Abadi" panose="020F0502020204030204" pitchFamily="34" charset="0"/>
                <a:cs typeface="Abadi" panose="020F0502020204030204" pitchFamily="34" charset="0"/>
              </a:rPr>
              <a:t>Sujan DM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en-US" sz="2400" dirty="0">
                <a:solidFill>
                  <a:srgbClr val="000000"/>
                </a:solidFill>
                <a:latin typeface="-webkit-standard"/>
              </a:rPr>
            </a:br>
            <a:endParaRPr lang="en-US" sz="2400" dirty="0">
              <a:solidFill>
                <a:srgbClr val="000000"/>
              </a:solidFill>
              <a:latin typeface="-webkit-standard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srgbClr val="000000"/>
              </a:solidFill>
              <a:latin typeface="-webkit-standard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  <p:pic>
        <p:nvPicPr>
          <p:cNvPr id="34" name="Picture 33" descr="A red and white logo&#10;&#10;Description automatically generated">
            <a:extLst>
              <a:ext uri="{FF2B5EF4-FFF2-40B4-BE49-F238E27FC236}">
                <a16:creationId xmlns:a16="http://schemas.microsoft.com/office/drawing/2014/main" id="{777D21A9-F85B-CF2F-22F5-E98378458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604" y="4955926"/>
            <a:ext cx="1783773" cy="178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71630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2258B-1808-2481-4CE1-DDD7430DA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/>
              <a:t>Streamlit</a:t>
            </a:r>
            <a:r>
              <a:rPr lang="en-IN" dirty="0"/>
              <a:t> App Integration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971F1F-2EAE-02E9-7CFB-760057182F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5330"/>
          <a:stretch/>
        </p:blipFill>
        <p:spPr>
          <a:xfrm>
            <a:off x="449118" y="1607979"/>
            <a:ext cx="4937760" cy="3881437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6A761D-30E0-DA7A-479A-713DE1A8FD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442" r="7955" b="7112"/>
          <a:stretch/>
        </p:blipFill>
        <p:spPr>
          <a:xfrm>
            <a:off x="5634737" y="1607979"/>
            <a:ext cx="4572000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799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357EC-FF62-7A55-8130-519AA2ED4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FBB68-19A8-77C6-64B4-A6B15561A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Developed a scalable pipeline capable of detecting fake job listings with high confidence.</a:t>
            </a:r>
          </a:p>
          <a:p>
            <a:r>
              <a:rPr lang="en-IN" sz="2400" dirty="0"/>
              <a:t>Successfully addressed data imbalance using SMOTE and selected optimal features using TF-IDF</a:t>
            </a:r>
          </a:p>
          <a:p>
            <a:r>
              <a:rPr lang="en-IN" sz="2400" dirty="0"/>
              <a:t>Demonstrated deployment through a functional and interactive web app using </a:t>
            </a:r>
            <a:r>
              <a:rPr lang="en-IN" sz="2400" dirty="0" err="1"/>
              <a:t>Streamlit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49966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3418F1-FFFC-76A1-3067-C047E803E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D3DDE-B3C7-6F63-4297-2C29426BD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70A2B-56AC-7F8B-CB9E-1095E25DA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Experiment with advanced NLP models like BERT, or LLM-based embeddings for deeper semantic understanding.</a:t>
            </a:r>
          </a:p>
          <a:p>
            <a:r>
              <a:rPr lang="en-IN" sz="2400" dirty="0"/>
              <a:t>Scale deployment using platforms like </a:t>
            </a:r>
            <a:r>
              <a:rPr lang="en-IN" sz="2400" dirty="0" err="1"/>
              <a:t>Streamlit</a:t>
            </a:r>
            <a:r>
              <a:rPr lang="en-IN" sz="2400" dirty="0"/>
              <a:t> Cloud, Hugging Face Spaces </a:t>
            </a:r>
          </a:p>
          <a:p>
            <a:r>
              <a:rPr lang="en-IN" sz="2400" dirty="0"/>
              <a:t>Integrate with job boards via APIs</a:t>
            </a:r>
          </a:p>
          <a:p>
            <a:r>
              <a:rPr lang="en-IN" sz="2400" dirty="0"/>
              <a:t>Extend to multilingual support and real-time moderation dashboards for global application. </a:t>
            </a:r>
          </a:p>
        </p:txBody>
      </p:sp>
    </p:spTree>
    <p:extLst>
      <p:ext uri="{BB962C8B-B14F-4D97-AF65-F5344CB8AC3E}">
        <p14:creationId xmlns:p14="http://schemas.microsoft.com/office/powerpoint/2010/main" val="3104122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FBA6-5E09-5B13-7C96-54A209EC2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579E9-43D6-EF51-A730-33ADBCA07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41" y="2065579"/>
            <a:ext cx="10058400" cy="3851787"/>
          </a:xfrm>
        </p:spPr>
        <p:txBody>
          <a:bodyPr>
            <a:noAutofit/>
          </a:bodyPr>
          <a:lstStyle/>
          <a:p>
            <a:r>
              <a:rPr lang="en-US" sz="2600" dirty="0"/>
              <a:t>Online Job platforms are increasingly being targeted by fraudsters.</a:t>
            </a:r>
          </a:p>
          <a:p>
            <a:r>
              <a:rPr lang="en-US" sz="2600" dirty="0"/>
              <a:t>Fake job postings can exploit users for financial and personal gain.</a:t>
            </a:r>
          </a:p>
          <a:p>
            <a:r>
              <a:rPr lang="en-US" sz="2600" dirty="0"/>
              <a:t>The fake job postings can also result in financial scams ,   identity theft and personal data leaks.</a:t>
            </a:r>
          </a:p>
          <a:p>
            <a:r>
              <a:rPr lang="en-US" sz="2600" dirty="0"/>
              <a:t>Our Goal was to build an ML pipeline to detect and flag suspicious listings.</a:t>
            </a:r>
          </a:p>
          <a:p>
            <a:endParaRPr lang="en-US" sz="2600" dirty="0"/>
          </a:p>
          <a:p>
            <a:pPr marL="0" indent="0">
              <a:buNone/>
            </a:pPr>
            <a:endParaRPr lang="en-US" sz="26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26343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42A37FB-9606-1DE2-7BE4-F71384E84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755" y="218697"/>
            <a:ext cx="4904925" cy="1084395"/>
          </a:xfrm>
        </p:spPr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5BF431-CE5E-17E8-1644-7254CA46B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5756" y="5871415"/>
            <a:ext cx="4754880" cy="734014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Source : </a:t>
            </a:r>
            <a:r>
              <a:rPr lang="en-US" sz="1800" dirty="0">
                <a:solidFill>
                  <a:schemeClr val="tx1"/>
                </a:solidFill>
                <a:hlinkClick r:id="rId2"/>
              </a:rPr>
              <a:t>Fake Job Postings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384AF09-868B-94BF-6F58-9065DC31B4F1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260602" y="1094307"/>
            <a:ext cx="11308186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Source: Kaggle – “Fake Job Postings” dataset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Records: ~18,000 job listings with various attributes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Target Label: fraudulent (0 = real, 1 = fake)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200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200" dirty="0">
                <a:solidFill>
                  <a:schemeClr val="tx1"/>
                </a:solidFill>
              </a:rPr>
              <a:t>Key Features : Title, Description, requirements, </a:t>
            </a:r>
            <a:r>
              <a:rPr lang="en-US" altLang="en-US" sz="2200" dirty="0" err="1">
                <a:solidFill>
                  <a:schemeClr val="tx1"/>
                </a:solidFill>
              </a:rPr>
              <a:t>company_profile</a:t>
            </a:r>
            <a:r>
              <a:rPr lang="en-US" altLang="en-US" sz="2200" dirty="0">
                <a:solidFill>
                  <a:schemeClr val="tx1"/>
                </a:solidFill>
              </a:rPr>
              <a:t> and more</a:t>
            </a:r>
            <a:endParaRPr kumimoji="0" lang="en-US" altLang="en-US" sz="2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47B4AC-208C-C85B-56DE-9510446A9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67" y="3664241"/>
            <a:ext cx="6435777" cy="218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67407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E0FB2AD-C772-ACE5-3DF5-BB2268F3D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716" y="156238"/>
            <a:ext cx="8596668" cy="1320800"/>
          </a:xfrm>
        </p:spPr>
        <p:txBody>
          <a:bodyPr/>
          <a:lstStyle/>
          <a:p>
            <a:pPr algn="ctr"/>
            <a:r>
              <a:rPr lang="en-IN" dirty="0"/>
              <a:t>PRE-PROCESSING STEPS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D328F70-6C9A-13BF-6873-29D733823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716" y="1477038"/>
            <a:ext cx="5282032" cy="388077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LcPeriod"/>
            </a:pPr>
            <a:r>
              <a:rPr lang="en-US" sz="2200" b="0" i="0" u="sng" strike="noStrike" dirty="0">
                <a:solidFill>
                  <a:srgbClr val="000000"/>
                </a:solidFill>
                <a:effectLst/>
              </a:rPr>
              <a:t>Missing values: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sz="2200" dirty="0">
                <a:solidFill>
                  <a:srgbClr val="000000"/>
                </a:solidFill>
              </a:rPr>
              <a:t>Handled missing values by filling with a default one.</a:t>
            </a:r>
            <a:endParaRPr lang="en-US" sz="2200" b="0" i="0" u="none" strike="noStrike" dirty="0">
              <a:solidFill>
                <a:srgbClr val="000000"/>
              </a:solidFill>
              <a:effectLst/>
            </a:endParaRPr>
          </a:p>
          <a:p>
            <a:pPr marL="457200" indent="-457200">
              <a:buFont typeface="+mj-lt"/>
              <a:buAutoNum type="alphaLcPeriod"/>
            </a:pPr>
            <a:r>
              <a:rPr lang="en-US" sz="2200" u="sng" dirty="0">
                <a:solidFill>
                  <a:srgbClr val="000000"/>
                </a:solidFill>
              </a:rPr>
              <a:t>Feature Encoding</a:t>
            </a:r>
            <a:r>
              <a:rPr lang="en-US" sz="2200" b="0" i="0" u="sng" strike="noStrike" dirty="0">
                <a:solidFill>
                  <a:srgbClr val="000000"/>
                </a:solidFill>
                <a:effectLst/>
              </a:rPr>
              <a:t>: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</a:rPr>
              <a:t> Applied TF-IDF encoding to few columns.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200" u="sng" dirty="0">
                <a:solidFill>
                  <a:srgbClr val="000000"/>
                </a:solidFill>
              </a:rPr>
              <a:t>Handling Imbalance:</a:t>
            </a:r>
            <a:r>
              <a:rPr lang="en-US" sz="2200" dirty="0">
                <a:solidFill>
                  <a:srgbClr val="000000"/>
                </a:solidFill>
              </a:rPr>
              <a:t> Since Fake job postings are fewer than real ones, applied SMOTE to balance dataset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200" dirty="0">
                <a:solidFill>
                  <a:srgbClr val="000000"/>
                </a:solidFill>
              </a:rPr>
              <a:t>Dropped low impact categorical fields for simplicity.</a:t>
            </a:r>
            <a:endParaRPr lang="en-US" sz="2200" dirty="0"/>
          </a:p>
          <a:p>
            <a:endParaRPr lang="en-IN" sz="22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71CF3EC-8CFA-9DC5-7B26-352A65A32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525" y="1047087"/>
            <a:ext cx="5282032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1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9943D14-EAB9-EC4B-9442-55805343E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47925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WORKFLOW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DC18200-1EC4-1F1D-390E-FE3695232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15550" y="1770784"/>
            <a:ext cx="7034933" cy="4217266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Feature Engineering: TF-IDF vectorization was applied individually to description, requirements and company profile.</a:t>
            </a:r>
          </a:p>
          <a:p>
            <a:pPr algn="just"/>
            <a:r>
              <a:rPr lang="en-US" sz="2200" dirty="0"/>
              <a:t>Model Training: 4 models were compared – Logistic Regression, Decision Tree, Random Forest and </a:t>
            </a:r>
            <a:r>
              <a:rPr lang="en-US" sz="2200" dirty="0" err="1"/>
              <a:t>XGBoost</a:t>
            </a:r>
            <a:r>
              <a:rPr lang="en-US" sz="2200" dirty="0"/>
              <a:t>. Random Forest showed the best example and was selected.</a:t>
            </a:r>
          </a:p>
          <a:p>
            <a:pPr algn="just"/>
            <a:r>
              <a:rPr lang="en-US" sz="2200" dirty="0"/>
              <a:t>The trained Random forest model and the three vectorizers were saved as .</a:t>
            </a:r>
            <a:r>
              <a:rPr lang="en-US" sz="2200" dirty="0" err="1"/>
              <a:t>pkl</a:t>
            </a:r>
            <a:r>
              <a:rPr lang="en-US" sz="2200" dirty="0"/>
              <a:t> files </a:t>
            </a:r>
          </a:p>
          <a:p>
            <a:pPr algn="just"/>
            <a:r>
              <a:rPr lang="en-US" sz="2200" dirty="0"/>
              <a:t>APP built using </a:t>
            </a:r>
            <a:r>
              <a:rPr lang="en-US" sz="2200" dirty="0" err="1"/>
              <a:t>Streamlit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6885747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D4D4552-502C-5336-4CB8-26F724494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20 TF-IDF WORDS : Fake vs Real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5769F26-FB01-AB85-0751-4D3C0AD9AD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518558"/>
            <a:ext cx="9250437" cy="4523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8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92773-6E1A-858E-F645-3087EE920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Confusion Matrix and Scores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CB7F75-60E2-FF97-AD39-8DA2A8FF92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363" y="1349597"/>
            <a:ext cx="2553056" cy="200052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8911C7-F212-B9F7-0253-36202C619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390" y="1314155"/>
            <a:ext cx="2143424" cy="21148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9E2BA3-91E2-E7E3-C428-94F96BFBDA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1785" y="1340070"/>
            <a:ext cx="2019582" cy="20195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16A7948-8213-E8C4-6247-80D7CC4179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9233" y="1270000"/>
            <a:ext cx="2143423" cy="208965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90D9635-8DFB-AF77-6712-A1D685AFE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252" y="3820886"/>
            <a:ext cx="7524750" cy="2808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054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D00C-A9ED-7F13-4075-20B38C6DA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TOP 20 IMPORTANT FEATURES</a:t>
            </a:r>
            <a:br>
              <a:rPr lang="en-IN" dirty="0"/>
            </a:br>
            <a:r>
              <a:rPr lang="en-IN" dirty="0"/>
              <a:t>(RANDOM FOREST)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70630B5-D130-2331-1F5D-48255CA028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559" y="2160588"/>
            <a:ext cx="6512919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735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85099-4B9A-3F89-4D33-0836CADFC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/>
              <a:t>Streamlit</a:t>
            </a:r>
            <a:r>
              <a:rPr lang="en-IN" dirty="0"/>
              <a:t> App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5215F-4E12-AF58-2E16-40655C799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198186" cy="3880773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tx1"/>
                </a:solidFill>
              </a:rPr>
              <a:t>Built a web app with </a:t>
            </a:r>
            <a:r>
              <a:rPr lang="en-IN" sz="2800" dirty="0" err="1">
                <a:solidFill>
                  <a:schemeClr val="tx1"/>
                </a:solidFill>
              </a:rPr>
              <a:t>Streamlit</a:t>
            </a:r>
            <a:r>
              <a:rPr lang="en-IN" sz="2800" dirty="0">
                <a:solidFill>
                  <a:schemeClr val="tx1"/>
                </a:solidFill>
              </a:rPr>
              <a:t> app simulate real-world use</a:t>
            </a:r>
          </a:p>
          <a:p>
            <a:r>
              <a:rPr lang="en-IN" sz="2800" dirty="0">
                <a:solidFill>
                  <a:schemeClr val="tx1"/>
                </a:solidFill>
              </a:rPr>
              <a:t>User inputs job title, description, requirements and company profile.</a:t>
            </a:r>
          </a:p>
          <a:p>
            <a:r>
              <a:rPr lang="en-IN" sz="2800" dirty="0">
                <a:solidFill>
                  <a:schemeClr val="tx1"/>
                </a:solidFill>
              </a:rPr>
              <a:t>Displays result as Real or Fake with confidence scores</a:t>
            </a:r>
          </a:p>
          <a:p>
            <a:r>
              <a:rPr lang="en-IN" sz="2800" dirty="0">
                <a:solidFill>
                  <a:schemeClr val="tx1"/>
                </a:solidFill>
              </a:rPr>
              <a:t>Deployed Temporarily via </a:t>
            </a:r>
            <a:r>
              <a:rPr lang="en-IN" sz="2800" dirty="0" err="1">
                <a:solidFill>
                  <a:schemeClr val="tx1"/>
                </a:solidFill>
              </a:rPr>
              <a:t>Ngrok</a:t>
            </a:r>
            <a:r>
              <a:rPr lang="en-IN" sz="2800" dirty="0">
                <a:solidFill>
                  <a:schemeClr val="tx1"/>
                </a:solidFill>
              </a:rPr>
              <a:t> in </a:t>
            </a:r>
            <a:r>
              <a:rPr lang="en-IN" sz="2800" dirty="0" err="1">
                <a:solidFill>
                  <a:schemeClr val="tx1"/>
                </a:solidFill>
              </a:rPr>
              <a:t>Colab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123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1107</TotalTime>
  <Words>391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Abadi</vt:lpstr>
      <vt:lpstr>Arial</vt:lpstr>
      <vt:lpstr>Impact</vt:lpstr>
      <vt:lpstr>Trebuchet MS</vt:lpstr>
      <vt:lpstr>-webkit-standard</vt:lpstr>
      <vt:lpstr>Wingdings 3</vt:lpstr>
      <vt:lpstr>Facet</vt:lpstr>
      <vt:lpstr>Fake Job Posting Detection Using  Supervised Machine Learning</vt:lpstr>
      <vt:lpstr>Introduction</vt:lpstr>
      <vt:lpstr>Dataset overview</vt:lpstr>
      <vt:lpstr>PRE-PROCESSING STEPS</vt:lpstr>
      <vt:lpstr>WORKFLOW</vt:lpstr>
      <vt:lpstr>TOP 20 TF-IDF WORDS : Fake vs Real</vt:lpstr>
      <vt:lpstr>Confusion Matrix and Scores</vt:lpstr>
      <vt:lpstr>TOP 20 IMPORTANT FEATURES (RANDOM FOREST)</vt:lpstr>
      <vt:lpstr>Streamlit App Integration</vt:lpstr>
      <vt:lpstr>Streamlit App Integration</vt:lpstr>
      <vt:lpstr>CONCLUSION</vt:lpstr>
      <vt:lpstr>FUTURE 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Vishesh Bharuka</dc:creator>
  <cp:lastModifiedBy>sujan dm</cp:lastModifiedBy>
  <cp:revision>8</cp:revision>
  <dcterms:created xsi:type="dcterms:W3CDTF">2024-11-25T00:48:58Z</dcterms:created>
  <dcterms:modified xsi:type="dcterms:W3CDTF">2025-04-23T20:39:09Z</dcterms:modified>
</cp:coreProperties>
</file>