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93" r:id="rId7"/>
    <p:sldId id="295" r:id="rId8"/>
    <p:sldId id="268" r:id="rId9"/>
    <p:sldId id="299" r:id="rId10"/>
    <p:sldId id="294" r:id="rId11"/>
    <p:sldId id="296" r:id="rId12"/>
    <p:sldId id="297" r:id="rId13"/>
    <p:sldId id="298"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4" autoAdjust="0"/>
  </p:normalViewPr>
  <p:slideViewPr>
    <p:cSldViewPr snapToGrid="0">
      <p:cViewPr varScale="1">
        <p:scale>
          <a:sx n="77" d="100"/>
          <a:sy n="77" d="100"/>
        </p:scale>
        <p:origin x="912" y="53"/>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4/21/2024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2807838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1944220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3947975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2907560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3644829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4065065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829689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577390" y="212697"/>
            <a:ext cx="7913464" cy="3590596"/>
          </a:xfrm>
        </p:spPr>
        <p:txBody>
          <a:bodyPr>
            <a:normAutofit/>
          </a:bodyPr>
          <a:lstStyle/>
          <a:p>
            <a:r>
              <a:rPr lang="en-US" dirty="0"/>
              <a:t>Takeoff -</a:t>
            </a:r>
            <a:br>
              <a:rPr lang="en-US" dirty="0"/>
            </a:br>
            <a:r>
              <a:rPr lang="en-US" dirty="0"/>
              <a:t>Online Crowdfunding platform</a:t>
            </a:r>
          </a:p>
        </p:txBody>
      </p:sp>
      <p:sp>
        <p:nvSpPr>
          <p:cNvPr id="3" name="Title 1">
            <a:extLst>
              <a:ext uri="{FF2B5EF4-FFF2-40B4-BE49-F238E27FC236}">
                <a16:creationId xmlns:a16="http://schemas.microsoft.com/office/drawing/2014/main" id="{7D6926ED-0A62-9748-4389-C42C7C729053}"/>
              </a:ext>
            </a:extLst>
          </p:cNvPr>
          <p:cNvSpPr txBox="1">
            <a:spLocks/>
          </p:cNvSpPr>
          <p:nvPr/>
        </p:nvSpPr>
        <p:spPr>
          <a:xfrm>
            <a:off x="7452560" y="5311071"/>
            <a:ext cx="6343650" cy="26684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cap="all" baseline="0">
                <a:solidFill>
                  <a:schemeClr val="tx2"/>
                </a:solidFill>
                <a:latin typeface="+mj-lt"/>
                <a:ea typeface="+mj-ea"/>
                <a:cs typeface="+mj-cs"/>
              </a:defRPr>
            </a:lvl1pPr>
          </a:lstStyle>
          <a:p>
            <a:r>
              <a:rPr lang="en-US" sz="2000" dirty="0"/>
              <a:t>Sujan Shrestha – np000611</a:t>
            </a:r>
            <a:endParaRPr lang="en-ZA" sz="2000" dirty="0"/>
          </a:p>
        </p:txBody>
      </p:sp>
      <p:pic>
        <p:nvPicPr>
          <p:cNvPr id="1028" name="Picture 4" descr="Lord Buddha Education Foundation - LBEF">
            <a:extLst>
              <a:ext uri="{FF2B5EF4-FFF2-40B4-BE49-F238E27FC236}">
                <a16:creationId xmlns:a16="http://schemas.microsoft.com/office/drawing/2014/main" id="{013F4BFD-0A63-039C-776C-6BA678A8F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522" y="1"/>
            <a:ext cx="1010478" cy="101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6" y="433699"/>
            <a:ext cx="9389288" cy="1362456"/>
          </a:xfrm>
        </p:spPr>
        <p:txBody>
          <a:bodyPr/>
          <a:lstStyle/>
          <a:p>
            <a:r>
              <a:rPr lang="en-US" dirty="0"/>
              <a:t>Marketing plan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6" y="1573881"/>
            <a:ext cx="9389287" cy="4403558"/>
          </a:xfrm>
        </p:spPr>
        <p:txBody>
          <a:bodyPr vert="horz" lIns="91440" tIns="45720" rIns="91440" bIns="45720" rtlCol="0" anchor="t">
            <a:normAutofit fontScale="85000" lnSpcReduction="10000"/>
          </a:bodyPr>
          <a:lstStyle/>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Target Audience: Nepalese innovators, investors, businesses, and organizations.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Strategies:</a:t>
            </a:r>
          </a:p>
          <a:p>
            <a:pPr marL="742950" lvl="1" indent="-285750">
              <a:lnSpc>
                <a:spcPct val="200000"/>
              </a:lnSpc>
              <a:spcAft>
                <a:spcPts val="0"/>
              </a:spcAft>
            </a:pPr>
            <a:r>
              <a:rPr lang="en-SG" dirty="0">
                <a:solidFill>
                  <a:srgbClr val="000000"/>
                </a:solidFill>
                <a:effectLst/>
                <a:latin typeface="Times New Roman" panose="02020603050405020304" pitchFamily="18" charset="0"/>
                <a:ea typeface="Meiryo" panose="020B0604030504040204" pitchFamily="34" charset="-128"/>
              </a:rPr>
              <a:t>Digital Marketing: Utilize social media, content marketing, and search engine optimization (SEO) to reach target audiences.</a:t>
            </a:r>
          </a:p>
          <a:p>
            <a:pPr marL="742950" lvl="1" indent="-285750">
              <a:lnSpc>
                <a:spcPct val="200000"/>
              </a:lnSpc>
              <a:spcAft>
                <a:spcPts val="0"/>
              </a:spcAft>
            </a:pPr>
            <a:r>
              <a:rPr lang="en-SG" dirty="0">
                <a:solidFill>
                  <a:srgbClr val="000000"/>
                </a:solidFill>
                <a:effectLst/>
                <a:latin typeface="Times New Roman" panose="02020603050405020304" pitchFamily="18" charset="0"/>
                <a:ea typeface="Meiryo" panose="020B0604030504040204" pitchFamily="34" charset="-128"/>
              </a:rPr>
              <a:t>Partnerships: Collaborate with influencers, industry experts, and organizations for endorsements and promotions.</a:t>
            </a:r>
          </a:p>
          <a:p>
            <a:pPr marL="742950" lvl="1" indent="-285750">
              <a:lnSpc>
                <a:spcPct val="200000"/>
              </a:lnSpc>
              <a:spcAft>
                <a:spcPts val="0"/>
              </a:spcAft>
            </a:pPr>
            <a:r>
              <a:rPr lang="en-SG" dirty="0">
                <a:solidFill>
                  <a:srgbClr val="000000"/>
                </a:solidFill>
                <a:effectLst/>
                <a:latin typeface="Times New Roman" panose="02020603050405020304" pitchFamily="18" charset="0"/>
                <a:ea typeface="Meiryo" panose="020B0604030504040204" pitchFamily="34" charset="-128"/>
              </a:rPr>
              <a:t>Events and Workshops: Host webinars, workshops, and networking events to educate and engage the community.</a:t>
            </a:r>
          </a:p>
          <a:p>
            <a:pPr marL="742950" lvl="1" indent="-285750">
              <a:lnSpc>
                <a:spcPct val="200000"/>
              </a:lnSpc>
              <a:spcAft>
                <a:spcPts val="0"/>
              </a:spcAft>
            </a:pPr>
            <a:r>
              <a:rPr lang="en-SG" dirty="0">
                <a:solidFill>
                  <a:srgbClr val="000000"/>
                </a:solidFill>
                <a:effectLst/>
                <a:latin typeface="Times New Roman" panose="02020603050405020304" pitchFamily="18" charset="0"/>
                <a:ea typeface="Meiryo" panose="020B0604030504040204" pitchFamily="34" charset="-128"/>
              </a:rPr>
              <a:t>Public Relations: Leverage press releases, media coverage, and partnerships to increase brand visibility and credibility.</a:t>
            </a:r>
            <a:endParaRPr lang="en-US" dirty="0">
              <a:effectLst/>
              <a:latin typeface="Times New Roman" panose="02020603050405020304" pitchFamily="18" charset="0"/>
              <a:ea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2" name="Picture 4" descr="Lord Buddha Education Foundation - LBEF">
            <a:extLst>
              <a:ext uri="{FF2B5EF4-FFF2-40B4-BE49-F238E27FC236}">
                <a16:creationId xmlns:a16="http://schemas.microsoft.com/office/drawing/2014/main" id="{C838ADD2-C9AC-2CED-CF34-064D4258B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522" y="1"/>
            <a:ext cx="1010478" cy="101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5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pic>
        <p:nvPicPr>
          <p:cNvPr id="3" name="Picture 4" descr="Lord Buddha Education Foundation - LBEF">
            <a:extLst>
              <a:ext uri="{FF2B5EF4-FFF2-40B4-BE49-F238E27FC236}">
                <a16:creationId xmlns:a16="http://schemas.microsoft.com/office/drawing/2014/main" id="{FCDE1A69-4F1E-6554-41BE-C893DBB22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522" y="1"/>
            <a:ext cx="1010478" cy="101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852307" y="-1779463"/>
            <a:ext cx="6343650" cy="2668463"/>
          </a:xfrm>
        </p:spPr>
        <p:txBody>
          <a:bodyPr>
            <a:normAutofit/>
          </a:bodyPr>
          <a:lstStyle/>
          <a:p>
            <a:r>
              <a:rPr lang="en-US" dirty="0"/>
              <a:t>Introduction</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459705" y="1535781"/>
            <a:ext cx="7090611" cy="5185694"/>
          </a:xfrm>
        </p:spPr>
        <p:txBody>
          <a:bodyPr>
            <a:normAutofit fontScale="92500"/>
          </a:bodyPr>
          <a:lstStyle/>
          <a:p>
            <a:pPr marL="0" marR="0">
              <a:lnSpc>
                <a:spcPct val="200000"/>
              </a:lnSpc>
              <a:spcBef>
                <a:spcPts val="0"/>
              </a:spcBef>
              <a:spcAft>
                <a:spcPts val="0"/>
              </a:spcAft>
            </a:pPr>
            <a:r>
              <a:rPr lang="en-US" sz="1600" dirty="0">
                <a:solidFill>
                  <a:srgbClr val="000000"/>
                </a:solidFill>
                <a:effectLst/>
                <a:latin typeface="Times New Roman" panose="02020603050405020304" pitchFamily="18" charset="0"/>
                <a:ea typeface="Meiryo" panose="020B0604030504040204" pitchFamily="34" charset="-128"/>
              </a:rPr>
              <a:t>With a vision to empower Nepalese innovators and visionaries, this project aims to establish a dynamic online crowdfunding platform that not only catalyzes the realization of creative ideas but also fosters sustainable startup ventures. By bridging the gap between visionary creators and enthusiastic investors, an online crowdfunding platform sets out to be the catalyst for transforming imaginative concepts into tangible successes.</a:t>
            </a:r>
          </a:p>
          <a:p>
            <a:pPr>
              <a:lnSpc>
                <a:spcPct val="200000"/>
              </a:lnSpc>
            </a:pPr>
            <a:r>
              <a:rPr lang="en-US" sz="1600" dirty="0">
                <a:solidFill>
                  <a:srgbClr val="000000"/>
                </a:solidFill>
                <a:effectLst/>
                <a:latin typeface="Times New Roman" panose="02020603050405020304" pitchFamily="18" charset="0"/>
                <a:ea typeface="Meiryo" panose="020B0604030504040204" pitchFamily="34" charset="-128"/>
              </a:rPr>
              <a:t>In a country where budding creators often struggle to find avenues for showcasing their innovative ideas, this crowdfunding platform in Nepal emerges as a beacon of opportunity. Our platform serves as a nexus for synergies between creators and investors, resulting in a harmonious convergence of visionary ideas and capital infusion.</a:t>
            </a:r>
            <a:endParaRPr lang="en-US" sz="16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pic>
        <p:nvPicPr>
          <p:cNvPr id="4" name="Picture 4" descr="Lord Buddha Education Foundation - LBEF">
            <a:extLst>
              <a:ext uri="{FF2B5EF4-FFF2-40B4-BE49-F238E27FC236}">
                <a16:creationId xmlns:a16="http://schemas.microsoft.com/office/drawing/2014/main" id="{BD00F790-A676-0A37-9DA1-64962D60F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522" y="1"/>
            <a:ext cx="1010478" cy="101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6" y="433699"/>
            <a:ext cx="9389288" cy="1362456"/>
          </a:xfrm>
        </p:spPr>
        <p:txBody>
          <a:bodyPr/>
          <a:lstStyle/>
          <a:p>
            <a:r>
              <a:rPr lang="en-US" dirty="0"/>
              <a:t>Problem statement</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6" y="2135354"/>
            <a:ext cx="9389287" cy="4403558"/>
          </a:xfrm>
        </p:spPr>
        <p:txBody>
          <a:bodyPr vert="horz" lIns="91440" tIns="45720" rIns="91440" bIns="45720" rtlCol="0" anchor="t">
            <a:normAutofit/>
          </a:bodyPr>
          <a:lstStyle/>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Lack of Funding Accessibility: Nepalese innovators face challenges accessing adequate funding due to traditional financial mediums' stringent criteria.</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Limited Visibility: Many promising projects struggle to gain visibility beyond local surroundings, hindering their access to potential backers.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Geographical Barriers: The diverse and dispersed population of Nepal poses additional challenges for creators to reach a broader audience for raising capital.</a:t>
            </a:r>
            <a:endParaRPr lang="en-US" sz="1800" dirty="0">
              <a:effectLst/>
              <a:latin typeface="Times New Roman" panose="02020603050405020304" pitchFamily="18" charset="0"/>
              <a:ea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2" name="Picture 4" descr="Lord Buddha Education Foundation - LBEF">
            <a:extLst>
              <a:ext uri="{FF2B5EF4-FFF2-40B4-BE49-F238E27FC236}">
                <a16:creationId xmlns:a16="http://schemas.microsoft.com/office/drawing/2014/main" id="{666F0BB6-1C72-AE83-E291-3002F03EC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913" y="0"/>
            <a:ext cx="1010478" cy="101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18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6" y="433699"/>
            <a:ext cx="9389288" cy="1362456"/>
          </a:xfrm>
        </p:spPr>
        <p:txBody>
          <a:bodyPr/>
          <a:lstStyle/>
          <a:p>
            <a:r>
              <a:rPr lang="en-US" dirty="0"/>
              <a:t>Ideas and strategies</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6" y="2135354"/>
            <a:ext cx="9389287" cy="4403558"/>
          </a:xfrm>
        </p:spPr>
        <p:txBody>
          <a:bodyPr vert="horz" lIns="91440" tIns="45720" rIns="91440" bIns="45720" rtlCol="0" anchor="t">
            <a:normAutofit/>
          </a:bodyPr>
          <a:lstStyle/>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Platform Development: Create an intuitive and secure crowdfunding platform accessible to creators and investors.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Community Building: Foster a sense of community and collaboration among users through forums, events, and networking opportunities.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Partnerships: Collaborate with financial institutions, businesses, and organizations to expand reach and offer additional services.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Education and Support: Provide resources and guidance to help creators navigate the crowdfunding process effectively.</a:t>
            </a:r>
            <a:endParaRPr lang="en-US" sz="1800" dirty="0">
              <a:effectLst/>
              <a:latin typeface="Times New Roman" panose="02020603050405020304" pitchFamily="18" charset="0"/>
              <a:ea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2" name="Picture 4" descr="Lord Buddha Education Foundation - LBEF">
            <a:extLst>
              <a:ext uri="{FF2B5EF4-FFF2-40B4-BE49-F238E27FC236}">
                <a16:creationId xmlns:a16="http://schemas.microsoft.com/office/drawing/2014/main" id="{2D28507D-A299-81C0-DAF9-E7F4D6CDF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522" y="1"/>
            <a:ext cx="1010478" cy="101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5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6" y="433699"/>
            <a:ext cx="9389288" cy="1362456"/>
          </a:xfrm>
        </p:spPr>
        <p:txBody>
          <a:bodyPr/>
          <a:lstStyle/>
          <a:p>
            <a:r>
              <a:rPr lang="en-US" dirty="0"/>
              <a:t>Unique Selling point</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6" y="2135354"/>
            <a:ext cx="9389287" cy="4403558"/>
          </a:xfrm>
        </p:spPr>
        <p:txBody>
          <a:bodyPr vert="horz" lIns="91440" tIns="45720" rIns="91440" bIns="45720" rtlCol="0" anchor="t">
            <a:normAutofit/>
          </a:bodyPr>
          <a:lstStyle/>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Tailored for Nepalese innovators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Global Reach</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Comprehensive Support</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Community Engagement</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Streamlined Process</a:t>
            </a:r>
          </a:p>
          <a:p>
            <a:pPr marL="285750" marR="0" indent="-285750">
              <a:lnSpc>
                <a:spcPct val="200000"/>
              </a:lnSpc>
              <a:spcBef>
                <a:spcPts val="0"/>
              </a:spcBef>
              <a:spcAft>
                <a:spcPts val="0"/>
              </a:spcAft>
              <a:buFont typeface="Arial" panose="020B0604020202020204" pitchFamily="34" charset="0"/>
              <a:buChar char="•"/>
            </a:pPr>
            <a:r>
              <a:rPr lang="en-SG" dirty="0">
                <a:solidFill>
                  <a:srgbClr val="000000"/>
                </a:solidFill>
                <a:latin typeface="Times New Roman" panose="02020603050405020304" pitchFamily="18" charset="0"/>
                <a:ea typeface="Meiryo" panose="020B0604030504040204" pitchFamily="34" charset="-128"/>
              </a:rPr>
              <a:t>Token and Gamification</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Multiple campaigns availability</a:t>
            </a:r>
            <a:endParaRPr lang="en-US" sz="1800" dirty="0">
              <a:effectLst/>
              <a:latin typeface="Times New Roman" panose="02020603050405020304" pitchFamily="18" charset="0"/>
              <a:ea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2" name="Picture 4" descr="Lord Buddha Education Foundation - LBEF">
            <a:extLst>
              <a:ext uri="{FF2B5EF4-FFF2-40B4-BE49-F238E27FC236}">
                <a16:creationId xmlns:a16="http://schemas.microsoft.com/office/drawing/2014/main" id="{0731D686-3CD0-26EC-AAFF-EA5890926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522" y="1"/>
            <a:ext cx="1010478" cy="101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69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6" y="433699"/>
            <a:ext cx="9389288" cy="1362456"/>
          </a:xfrm>
        </p:spPr>
        <p:txBody>
          <a:bodyPr/>
          <a:lstStyle/>
          <a:p>
            <a:r>
              <a:rPr lang="en-US" dirty="0"/>
              <a:t>Floor plan (server from third party)</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2" name="Picture 4" descr="Lord Buddha Education Foundation - LBEF">
            <a:extLst>
              <a:ext uri="{FF2B5EF4-FFF2-40B4-BE49-F238E27FC236}">
                <a16:creationId xmlns:a16="http://schemas.microsoft.com/office/drawing/2014/main" id="{0731D686-3CD0-26EC-AAFF-EA5890926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522" y="1"/>
            <a:ext cx="1010478" cy="10104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Office Design">
            <a:extLst>
              <a:ext uri="{FF2B5EF4-FFF2-40B4-BE49-F238E27FC236}">
                <a16:creationId xmlns:a16="http://schemas.microsoft.com/office/drawing/2014/main" id="{FC4BFEDC-5D3F-03C5-01D0-B4C9E68A2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040" y="1939581"/>
            <a:ext cx="5736259" cy="4302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91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6" y="433699"/>
            <a:ext cx="9389288" cy="1362456"/>
          </a:xfrm>
        </p:spPr>
        <p:txBody>
          <a:bodyPr/>
          <a:lstStyle/>
          <a:p>
            <a:r>
              <a:rPr lang="en-US" dirty="0"/>
              <a:t>Revenue Streams</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6" y="2135354"/>
            <a:ext cx="9389287" cy="4403558"/>
          </a:xfrm>
        </p:spPr>
        <p:txBody>
          <a:bodyPr vert="horz" lIns="91440" tIns="45720" rIns="91440" bIns="45720" rtlCol="0" anchor="t">
            <a:normAutofit/>
          </a:bodyPr>
          <a:lstStyle/>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Transaction Fees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Premium Features Subscription</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Advertising Partnerships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Sponsorship and Partnerships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Data Insights Monetization</a:t>
            </a:r>
            <a:endParaRPr lang="en-US" sz="1800" dirty="0">
              <a:effectLst/>
              <a:latin typeface="Times New Roman" panose="02020603050405020304" pitchFamily="18" charset="0"/>
              <a:ea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2" name="Picture 4" descr="Lord Buddha Education Foundation - LBEF">
            <a:extLst>
              <a:ext uri="{FF2B5EF4-FFF2-40B4-BE49-F238E27FC236}">
                <a16:creationId xmlns:a16="http://schemas.microsoft.com/office/drawing/2014/main" id="{1A6D3C6D-2A41-26A2-F72A-0424E9726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522" y="1"/>
            <a:ext cx="1010478" cy="101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5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6" y="433699"/>
            <a:ext cx="9389288" cy="1362456"/>
          </a:xfrm>
        </p:spPr>
        <p:txBody>
          <a:bodyPr/>
          <a:lstStyle/>
          <a:p>
            <a:r>
              <a:rPr lang="en-US" dirty="0"/>
              <a:t>Framework to consider </a:t>
            </a:r>
            <a:r>
              <a:rPr lang="en-US" dirty="0" err="1"/>
              <a:t>roi</a:t>
            </a:r>
            <a:endParaRPr lang="en-US"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6" y="1573881"/>
            <a:ext cx="9389287" cy="4403558"/>
          </a:xfrm>
        </p:spPr>
        <p:txBody>
          <a:bodyPr vert="horz" lIns="91440" tIns="45720" rIns="91440" bIns="45720" rtlCol="0" anchor="t">
            <a:normAutofit fontScale="92500" lnSpcReduction="20000"/>
          </a:bodyPr>
          <a:lstStyle/>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Metrics:</a:t>
            </a:r>
          </a:p>
          <a:p>
            <a:pPr marL="742950" lvl="1" indent="-285750">
              <a:lnSpc>
                <a:spcPct val="200000"/>
              </a:lnSpc>
              <a:spcAft>
                <a:spcPts val="0"/>
              </a:spcAft>
            </a:pPr>
            <a:r>
              <a:rPr lang="en-SG" dirty="0">
                <a:solidFill>
                  <a:srgbClr val="000000"/>
                </a:solidFill>
                <a:effectLst/>
                <a:latin typeface="Times New Roman" panose="02020603050405020304" pitchFamily="18" charset="0"/>
                <a:ea typeface="Meiryo" panose="020B0604030504040204" pitchFamily="34" charset="-128"/>
              </a:rPr>
              <a:t>Number of Successfully Funded Projects</a:t>
            </a:r>
          </a:p>
          <a:p>
            <a:pPr marL="742950" lvl="1" indent="-285750">
              <a:lnSpc>
                <a:spcPct val="200000"/>
              </a:lnSpc>
              <a:spcAft>
                <a:spcPts val="0"/>
              </a:spcAft>
            </a:pPr>
            <a:r>
              <a:rPr lang="en-SG" dirty="0">
                <a:solidFill>
                  <a:srgbClr val="000000"/>
                </a:solidFill>
                <a:effectLst/>
                <a:latin typeface="Times New Roman" panose="02020603050405020304" pitchFamily="18" charset="0"/>
                <a:ea typeface="Meiryo" panose="020B0604030504040204" pitchFamily="34" charset="-128"/>
              </a:rPr>
              <a:t>Total Funds Raised</a:t>
            </a:r>
          </a:p>
          <a:p>
            <a:pPr marL="742950" lvl="1" indent="-285750">
              <a:lnSpc>
                <a:spcPct val="200000"/>
              </a:lnSpc>
              <a:spcAft>
                <a:spcPts val="0"/>
              </a:spcAft>
            </a:pPr>
            <a:r>
              <a:rPr lang="en-SG" dirty="0">
                <a:solidFill>
                  <a:srgbClr val="000000"/>
                </a:solidFill>
                <a:effectLst/>
                <a:latin typeface="Times New Roman" panose="02020603050405020304" pitchFamily="18" charset="0"/>
                <a:ea typeface="Meiryo" panose="020B0604030504040204" pitchFamily="34" charset="-128"/>
              </a:rPr>
              <a:t>User Engagement Metrics (e.g., Time spent on platform, Number of interactions)</a:t>
            </a:r>
          </a:p>
          <a:p>
            <a:pPr marL="742950" lvl="1" indent="-285750">
              <a:lnSpc>
                <a:spcPct val="200000"/>
              </a:lnSpc>
              <a:spcAft>
                <a:spcPts val="0"/>
              </a:spcAft>
            </a:pPr>
            <a:r>
              <a:rPr lang="en-SG" dirty="0">
                <a:solidFill>
                  <a:srgbClr val="000000"/>
                </a:solidFill>
                <a:effectLst/>
                <a:latin typeface="Times New Roman" panose="02020603050405020304" pitchFamily="18" charset="0"/>
                <a:ea typeface="Meiryo" panose="020B0604030504040204" pitchFamily="34" charset="-128"/>
              </a:rPr>
              <a:t>Customer Acquisition Cost (CAC)</a:t>
            </a:r>
          </a:p>
          <a:p>
            <a:pPr marL="742950" lvl="1" indent="-285750">
              <a:lnSpc>
                <a:spcPct val="200000"/>
              </a:lnSpc>
              <a:spcAft>
                <a:spcPts val="0"/>
              </a:spcAft>
            </a:pPr>
            <a:r>
              <a:rPr lang="en-SG" dirty="0">
                <a:solidFill>
                  <a:srgbClr val="000000"/>
                </a:solidFill>
                <a:effectLst/>
                <a:latin typeface="Times New Roman" panose="02020603050405020304" pitchFamily="18" charset="0"/>
                <a:ea typeface="Meiryo" panose="020B0604030504040204" pitchFamily="34" charset="-128"/>
              </a:rPr>
              <a:t>Customer Lifetime Value (CLV)</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ROI Analysis:</a:t>
            </a:r>
          </a:p>
          <a:p>
            <a:pPr marL="742950" lvl="1" indent="-285750">
              <a:lnSpc>
                <a:spcPct val="200000"/>
              </a:lnSpc>
              <a:spcAft>
                <a:spcPts val="0"/>
              </a:spcAft>
            </a:pPr>
            <a:r>
              <a:rPr lang="en-SG" dirty="0">
                <a:solidFill>
                  <a:srgbClr val="000000"/>
                </a:solidFill>
                <a:effectLst/>
                <a:latin typeface="Times New Roman" panose="02020603050405020304" pitchFamily="18" charset="0"/>
                <a:ea typeface="Meiryo" panose="020B0604030504040204" pitchFamily="34" charset="-128"/>
              </a:rPr>
              <a:t>Evaluate ROI based on the platform's revenue generation compared to investment in development, marketing, and operational costs.</a:t>
            </a:r>
            <a:endParaRPr lang="en-US" dirty="0">
              <a:effectLst/>
              <a:latin typeface="Times New Roman" panose="02020603050405020304" pitchFamily="18" charset="0"/>
              <a:ea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2" name="Picture 4" descr="Lord Buddha Education Foundation - LBEF">
            <a:extLst>
              <a:ext uri="{FF2B5EF4-FFF2-40B4-BE49-F238E27FC236}">
                <a16:creationId xmlns:a16="http://schemas.microsoft.com/office/drawing/2014/main" id="{10363F1A-F658-8BA5-BA60-797E01E31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522" y="1"/>
            <a:ext cx="1010478" cy="101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00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526" y="433699"/>
            <a:ext cx="9389288" cy="1362456"/>
          </a:xfrm>
        </p:spPr>
        <p:txBody>
          <a:bodyPr/>
          <a:lstStyle/>
          <a:p>
            <a:r>
              <a:rPr lang="en-US" dirty="0"/>
              <a:t>Revenue plan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526" y="1573881"/>
            <a:ext cx="9389287" cy="4403558"/>
          </a:xfrm>
        </p:spPr>
        <p:txBody>
          <a:bodyPr vert="horz" lIns="91440" tIns="45720" rIns="91440" bIns="45720" rtlCol="0" anchor="t">
            <a:normAutofit fontScale="92500"/>
          </a:bodyPr>
          <a:lstStyle/>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Transaction Fees: Charge a small percentage fee on successfully funded projects.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Premium Features Subscription: Offer advanced features and services for a monthly or annual subscription fee.</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Advertising Partnerships: Collaborate with relevant businesses for targeted advertising opportunities.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Sponsorship and Partnerships: Seek sponsorship or partnership opportunities with financial institutions or organizations.</a:t>
            </a:r>
          </a:p>
          <a:p>
            <a:pPr marL="285750" marR="0" indent="-285750">
              <a:lnSpc>
                <a:spcPct val="200000"/>
              </a:lnSpc>
              <a:spcBef>
                <a:spcPts val="0"/>
              </a:spcBef>
              <a:spcAft>
                <a:spcPts val="0"/>
              </a:spcAft>
              <a:buFont typeface="Arial" panose="020B0604020202020204" pitchFamily="34" charset="0"/>
              <a:buChar char="•"/>
            </a:pPr>
            <a:r>
              <a:rPr lang="en-SG" sz="1800" dirty="0">
                <a:solidFill>
                  <a:srgbClr val="000000"/>
                </a:solidFill>
                <a:effectLst/>
                <a:latin typeface="Times New Roman" panose="02020603050405020304" pitchFamily="18" charset="0"/>
                <a:ea typeface="Meiryo" panose="020B0604030504040204" pitchFamily="34" charset="-128"/>
              </a:rPr>
              <a:t>Data Insights Monetization: Monetize anonymized user data by offering insights and analytics to interested parties.</a:t>
            </a:r>
            <a:endParaRPr lang="en-US" dirty="0">
              <a:effectLst/>
              <a:latin typeface="Times New Roman" panose="02020603050405020304" pitchFamily="18" charset="0"/>
              <a:ea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2" name="Picture 4" descr="Lord Buddha Education Foundation - LBEF">
            <a:extLst>
              <a:ext uri="{FF2B5EF4-FFF2-40B4-BE49-F238E27FC236}">
                <a16:creationId xmlns:a16="http://schemas.microsoft.com/office/drawing/2014/main" id="{64F6E8B0-83EB-DF19-357A-DEABE9FBE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522" y="1"/>
            <a:ext cx="1010478" cy="101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244709"/>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{4C363B87-F6E8-469C-B746-9C5FB56E518F}tf33968143_win32</Template>
  <TotalTime>21</TotalTime>
  <Words>575</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Times New Roman</vt:lpstr>
      <vt:lpstr>Custom</vt:lpstr>
      <vt:lpstr>Takeoff - Online Crowdfunding platform</vt:lpstr>
      <vt:lpstr>Introduction</vt:lpstr>
      <vt:lpstr>Problem statement</vt:lpstr>
      <vt:lpstr>Ideas and strategies</vt:lpstr>
      <vt:lpstr>Unique Selling point</vt:lpstr>
      <vt:lpstr>Floor plan (server from third party)</vt:lpstr>
      <vt:lpstr>Revenue Streams</vt:lpstr>
      <vt:lpstr>Framework to consider roi</vt:lpstr>
      <vt:lpstr>Revenue plan</vt:lpstr>
      <vt:lpstr>Marketing plan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Takeoff - Online Crowdfunding platform</dc:title>
  <dc:creator>Sujan Shrestha</dc:creator>
  <cp:lastModifiedBy>Sujan Shrestha</cp:lastModifiedBy>
  <cp:revision>4</cp:revision>
  <dcterms:created xsi:type="dcterms:W3CDTF">2024-04-20T14:02:33Z</dcterms:created>
  <dcterms:modified xsi:type="dcterms:W3CDTF">2024-04-21T14:37:41Z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