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30267275" cy="42794238"/>
  <p:notesSz cx="6858000" cy="9144000"/>
  <p:defaultText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a:srgbClr val="C3260C"/>
    <a:srgbClr val="FFFFFF"/>
    <a:srgbClr val="618197"/>
    <a:srgbClr val="969696"/>
    <a:srgbClr val="00000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911" autoAdjust="0"/>
  </p:normalViewPr>
  <p:slideViewPr>
    <p:cSldViewPr>
      <p:cViewPr>
        <p:scale>
          <a:sx n="10" d="100"/>
          <a:sy n="10" d="100"/>
        </p:scale>
        <p:origin x="3900" y="1218"/>
      </p:cViewPr>
      <p:guideLst>
        <p:guide orient="horz" pos="13479"/>
        <p:guide pos="95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2" name="Text Placeholder 61"/>
          <p:cNvSpPr>
            <a:spLocks noGrp="1"/>
          </p:cNvSpPr>
          <p:nvPr userDrawn="1">
            <p:ph type="body" sz="quarter" idx="10" hasCustomPrompt="1"/>
          </p:nvPr>
        </p:nvSpPr>
        <p:spPr>
          <a:xfrm>
            <a:off x="34422" y="-343299"/>
            <a:ext cx="19718371" cy="4473212"/>
          </a:xfrm>
        </p:spPr>
        <p:txBody>
          <a:bodyPr/>
          <a:lstStyle>
            <a:lvl1pPr marL="0" indent="0" algn="l">
              <a:buNone/>
              <a:defRPr sz="11700"/>
            </a:lvl1pPr>
            <a:lvl5pPr>
              <a:defRPr/>
            </a:lvl5pPr>
          </a:lstStyle>
          <a:p>
            <a:pPr algn="r"/>
            <a:r>
              <a:rPr lang="en-US" sz="8000" b="1" i="1" dirty="0">
                <a:solidFill>
                  <a:schemeClr val="bg2">
                    <a:lumMod val="25000"/>
                  </a:schemeClr>
                </a:solidFill>
                <a:cs typeface="Arial" pitchFamily="34" charset="0"/>
              </a:rPr>
              <a:t>This is a Scientific Poster Template created by </a:t>
            </a:r>
            <a:r>
              <a:rPr lang="en-US" sz="8000" b="1" i="1" dirty="0" err="1">
                <a:solidFill>
                  <a:schemeClr val="bg2">
                    <a:lumMod val="25000"/>
                  </a:schemeClr>
                </a:solidFill>
                <a:cs typeface="Arial" pitchFamily="34" charset="0"/>
              </a:rPr>
              <a:t>Graphicsland</a:t>
            </a:r>
            <a:r>
              <a:rPr lang="en-US" sz="8000" b="1" i="1" dirty="0">
                <a:solidFill>
                  <a:schemeClr val="bg2">
                    <a:lumMod val="25000"/>
                  </a:schemeClr>
                </a:solidFill>
                <a:cs typeface="Arial" pitchFamily="34" charset="0"/>
              </a:rPr>
              <a:t> &amp; </a:t>
            </a:r>
            <a:br>
              <a:rPr lang="en-US" sz="8000" b="1" i="1" dirty="0">
                <a:solidFill>
                  <a:schemeClr val="bg2">
                    <a:lumMod val="25000"/>
                  </a:schemeClr>
                </a:solidFill>
                <a:cs typeface="Arial" pitchFamily="34" charset="0"/>
              </a:rPr>
            </a:br>
            <a:r>
              <a:rPr lang="en-US" sz="8000" b="1" i="1" dirty="0">
                <a:solidFill>
                  <a:schemeClr val="bg2">
                    <a:lumMod val="25000"/>
                  </a:schemeClr>
                </a:solidFill>
                <a:cs typeface="Arial" pitchFamily="34" charset="0"/>
              </a:rPr>
              <a:t>MakeSigns.com  - Your poster title would go on these lines</a:t>
            </a:r>
          </a:p>
          <a:p>
            <a:pPr lvl="0"/>
            <a:endParaRPr lang="en-US" dirty="0"/>
          </a:p>
        </p:txBody>
      </p:sp>
      <p:sp>
        <p:nvSpPr>
          <p:cNvPr id="64" name="Text Placeholder 63"/>
          <p:cNvSpPr>
            <a:spLocks noGrp="1"/>
          </p:cNvSpPr>
          <p:nvPr userDrawn="1">
            <p:ph type="body" sz="quarter" idx="11" hasCustomPrompt="1"/>
          </p:nvPr>
        </p:nvSpPr>
        <p:spPr>
          <a:xfrm>
            <a:off x="76356" y="3714778"/>
            <a:ext cx="21623676" cy="3559995"/>
          </a:xfrm>
        </p:spPr>
        <p:txBody>
          <a:bodyPr/>
          <a:lstStyle>
            <a:lvl1pPr marL="0" indent="0" algn="l">
              <a:buNone/>
              <a:defRPr sz="11700"/>
            </a:lvl1pPr>
          </a:lstStyle>
          <a:p>
            <a:pPr algn="r"/>
            <a:r>
              <a:rPr lang="en-US" sz="4300" dirty="0">
                <a:solidFill>
                  <a:schemeClr val="bg2">
                    <a:lumMod val="25000"/>
                  </a:schemeClr>
                </a:solidFill>
                <a:cs typeface="Arial" pitchFamily="34" charset="0"/>
              </a:rPr>
              <a:t>Author Name, RN</a:t>
            </a: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 Author Name, RN</a:t>
            </a:r>
            <a:r>
              <a:rPr lang="en-US" sz="4300" baseline="30000" dirty="0">
                <a:solidFill>
                  <a:schemeClr val="bg2">
                    <a:lumMod val="25000"/>
                  </a:schemeClr>
                </a:solidFill>
                <a:cs typeface="Arial" pitchFamily="34" charset="0"/>
              </a:rPr>
              <a:t>2,3</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1,4</a:t>
            </a:r>
            <a:r>
              <a:rPr lang="en-US" sz="4300" dirty="0">
                <a:solidFill>
                  <a:schemeClr val="bg2">
                    <a:lumMod val="25000"/>
                  </a:schemeClr>
                </a:solidFill>
                <a:cs typeface="Arial" pitchFamily="34" charset="0"/>
              </a:rPr>
              <a:t> </a:t>
            </a:r>
            <a:br>
              <a:rPr lang="en-US" sz="4300" dirty="0">
                <a:solidFill>
                  <a:schemeClr val="bg2">
                    <a:lumMod val="25000"/>
                  </a:schemeClr>
                </a:solidFill>
                <a:cs typeface="Arial" pitchFamily="34" charset="0"/>
              </a:rPr>
            </a:b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3</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4</a:t>
            </a:r>
            <a:r>
              <a:rPr lang="en-US" sz="4300" dirty="0">
                <a:solidFill>
                  <a:schemeClr val="bg2">
                    <a:lumMod val="25000"/>
                  </a:schemeClr>
                </a:solidFill>
                <a:cs typeface="Arial" pitchFamily="34" charset="0"/>
              </a:rPr>
              <a:t>Name of University, City, State; </a:t>
            </a:r>
          </a:p>
          <a:p>
            <a:pPr lvl="0"/>
            <a:endParaRPr lang="en-US" dirty="0"/>
          </a:p>
        </p:txBody>
      </p:sp>
    </p:spTree>
    <p:extLst>
      <p:ext uri="{BB962C8B-B14F-4D97-AF65-F5344CB8AC3E}">
        <p14:creationId xmlns:p14="http://schemas.microsoft.com/office/powerpoint/2010/main" val="32755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9223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668215" y="5487968"/>
            <a:ext cx="16342227" cy="1168421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1023" y="5487968"/>
            <a:ext cx="48532735" cy="116842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89703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7427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8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1026" y="31956997"/>
            <a:ext cx="32437480"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72959" y="31956997"/>
            <a:ext cx="32437483"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00D83B-9652-4AB2-B7A6-4274F2D3DEE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10185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7"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6" y="9579177"/>
            <a:ext cx="13373303"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4" name="Content Placeholder 3"/>
          <p:cNvSpPr>
            <a:spLocks noGrp="1"/>
          </p:cNvSpPr>
          <p:nvPr>
            <p:ph sz="half" idx="2"/>
          </p:nvPr>
        </p:nvSpPr>
        <p:spPr>
          <a:xfrm>
            <a:off x="1513366" y="13571322"/>
            <a:ext cx="13373303"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6" y="9579177"/>
            <a:ext cx="13378556"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5375356" y="13571322"/>
            <a:ext cx="13378556"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00D83B-9652-4AB2-B7A6-4274F2D3DEE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2171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00D83B-9652-4AB2-B7A6-4274F2D3DEE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70629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D83B-9652-4AB2-B7A6-4274F2D3DEE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05150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1833663" y="1703847"/>
            <a:ext cx="16920248" cy="36523697"/>
          </a:xfrm>
        </p:spPr>
        <p:txBody>
          <a:bodyPr/>
          <a:lstStyle>
            <a:lvl1pPr>
              <a:defRPr sz="11700"/>
            </a:lvl1pPr>
            <a:lvl2pPr>
              <a:defRPr sz="103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06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8"/>
            <a:ext cx="18160365" cy="3536473"/>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5932599" y="3823745"/>
            <a:ext cx="18160365" cy="25676543"/>
          </a:xfrm>
        </p:spPr>
        <p:txBody>
          <a:bodyPr/>
          <a:lstStyle>
            <a:lvl1pPr marL="0" indent="0">
              <a:buNone/>
              <a:defRPr sz="11700"/>
            </a:lvl1pPr>
            <a:lvl2pPr marL="1669937" indent="0">
              <a:buNone/>
              <a:defRPr sz="10300"/>
            </a:lvl2pPr>
            <a:lvl3pPr marL="3339874" indent="0">
              <a:buNone/>
              <a:defRPr sz="8800"/>
            </a:lvl3pPr>
            <a:lvl4pPr marL="5009813" indent="0">
              <a:buNone/>
              <a:defRPr sz="7300"/>
            </a:lvl4pPr>
            <a:lvl5pPr marL="6679751" indent="0">
              <a:buNone/>
              <a:defRPr sz="7300"/>
            </a:lvl5pPr>
            <a:lvl6pPr marL="8349688" indent="0">
              <a:buNone/>
              <a:defRPr sz="7300"/>
            </a:lvl6pPr>
            <a:lvl7pPr marL="10019626" indent="0">
              <a:buNone/>
              <a:defRPr sz="7300"/>
            </a:lvl7pPr>
            <a:lvl8pPr marL="11689563" indent="0">
              <a:buNone/>
              <a:defRPr sz="7300"/>
            </a:lvl8pPr>
            <a:lvl9pPr marL="13359500" indent="0">
              <a:buNone/>
              <a:defRPr sz="7300"/>
            </a:lvl9pPr>
          </a:lstStyle>
          <a:p>
            <a:endParaRPr lang="en-US"/>
          </a:p>
        </p:txBody>
      </p:sp>
      <p:sp>
        <p:nvSpPr>
          <p:cNvPr id="4" name="Text Placeholder 3"/>
          <p:cNvSpPr>
            <a:spLocks noGrp="1"/>
          </p:cNvSpPr>
          <p:nvPr>
            <p:ph type="body" sz="half" idx="2"/>
          </p:nvPr>
        </p:nvSpPr>
        <p:spPr>
          <a:xfrm>
            <a:off x="5932599" y="33492440"/>
            <a:ext cx="18160365" cy="5022375"/>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15962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7" cy="7132373"/>
          </a:xfrm>
          <a:prstGeom prst="rect">
            <a:avLst/>
          </a:prstGeom>
        </p:spPr>
        <p:txBody>
          <a:bodyPr vert="horz" lIns="333988" tIns="166994" rIns="333988" bIns="166994" rtlCol="0" anchor="ctr">
            <a:normAutofit/>
          </a:bodyPr>
          <a:lstStyle/>
          <a:p>
            <a:r>
              <a:rPr lang="en-US"/>
              <a:t>Click to edit Master title style</a:t>
            </a:r>
          </a:p>
        </p:txBody>
      </p:sp>
      <p:sp>
        <p:nvSpPr>
          <p:cNvPr id="3" name="Text Placeholder 2"/>
          <p:cNvSpPr>
            <a:spLocks noGrp="1"/>
          </p:cNvSpPr>
          <p:nvPr>
            <p:ph type="body" idx="1"/>
          </p:nvPr>
        </p:nvSpPr>
        <p:spPr>
          <a:xfrm>
            <a:off x="1513364" y="9985325"/>
            <a:ext cx="27240547" cy="28242220"/>
          </a:xfrm>
          <a:prstGeom prst="rect">
            <a:avLst/>
          </a:prstGeom>
        </p:spPr>
        <p:txBody>
          <a:bodyPr vert="horz" lIns="333988" tIns="166994" rIns="333988" bIns="1669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333988" tIns="166994" rIns="333988" bIns="166994" rtlCol="0" anchor="ctr"/>
          <a:lstStyle>
            <a:lvl1pPr algn="l">
              <a:defRPr sz="4400">
                <a:solidFill>
                  <a:schemeClr val="tx1">
                    <a:tint val="75000"/>
                  </a:schemeClr>
                </a:solidFill>
              </a:defRPr>
            </a:lvl1pPr>
          </a:lstStyle>
          <a:p>
            <a:fld id="{0700D83B-9652-4AB2-B7A6-4274F2D3DEE9}" type="datetimeFigureOut">
              <a:rPr lang="en-US" smtClean="0"/>
              <a:pPr/>
              <a:t>4/18/2024</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333988" tIns="166994" rIns="333988" bIns="166994"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333988" tIns="166994" rIns="333988" bIns="166994" rtlCol="0" anchor="ctr"/>
          <a:lstStyle>
            <a:lvl1pPr algn="r">
              <a:defRPr sz="4400">
                <a:solidFill>
                  <a:schemeClr val="tx1">
                    <a:tint val="75000"/>
                  </a:schemeClr>
                </a:solidFill>
              </a:defRPr>
            </a:lvl1pPr>
          </a:lstStyle>
          <a:p>
            <a:fld id="{E93B67EC-ED21-461C-A77E-FEA5E489A58D}" type="slidenum">
              <a:rPr lang="en-US" smtClean="0"/>
              <a:pPr/>
              <a:t>‹#›</a:t>
            </a:fld>
            <a:endParaRPr lang="en-US"/>
          </a:p>
        </p:txBody>
      </p:sp>
    </p:spTree>
    <p:extLst>
      <p:ext uri="{BB962C8B-B14F-4D97-AF65-F5344CB8AC3E}">
        <p14:creationId xmlns:p14="http://schemas.microsoft.com/office/powerpoint/2010/main" val="305334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39874" rtl="0" eaLnBrk="1" latinLnBrk="0" hangingPunct="1">
        <a:spcBef>
          <a:spcPct val="0"/>
        </a:spcBef>
        <a:buNone/>
        <a:defRPr sz="16100" kern="1200">
          <a:solidFill>
            <a:schemeClr val="tx1"/>
          </a:solidFill>
          <a:latin typeface="+mj-lt"/>
          <a:ea typeface="+mj-ea"/>
          <a:cs typeface="+mj-cs"/>
        </a:defRPr>
      </a:lvl1pPr>
    </p:titleStyle>
    <p:bodyStyle>
      <a:lvl1pPr marL="1252453" indent="-1252453" algn="l" defTabSz="3339874" rtl="0" eaLnBrk="1" latinLnBrk="0" hangingPunct="1">
        <a:spcBef>
          <a:spcPct val="20000"/>
        </a:spcBef>
        <a:buFont typeface="Arial" pitchFamily="34" charset="0"/>
        <a:buChar char="•"/>
        <a:defRPr sz="11700" kern="1200">
          <a:solidFill>
            <a:schemeClr val="tx1"/>
          </a:solidFill>
          <a:latin typeface="+mn-lt"/>
          <a:ea typeface="+mn-ea"/>
          <a:cs typeface="+mn-cs"/>
        </a:defRPr>
      </a:lvl1pPr>
      <a:lvl2pPr marL="2713648" indent="-1043711" algn="l" defTabSz="3339874"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74843" indent="-834969" algn="l" defTabSz="3339874"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44783"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4pPr>
      <a:lvl5pPr marL="7514720"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5pPr>
      <a:lvl6pPr marL="9184657"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6pPr>
      <a:lvl7pPr marL="10854594"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7pPr>
      <a:lvl8pPr marL="12524531"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8pPr>
      <a:lvl9pPr marL="14194469"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9pPr>
    </p:bodyStyle>
    <p:other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flipH="1">
            <a:off x="-1" y="52791"/>
            <a:ext cx="30338052" cy="42794238"/>
          </a:xfrm>
          <a:prstGeom prst="rect">
            <a:avLst/>
          </a:prstGeom>
          <a:gradFill flip="none" rotWithShape="1">
            <a:gsLst>
              <a:gs pos="100000">
                <a:schemeClr val="accent1">
                  <a:lumMod val="40000"/>
                  <a:lumOff val="60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47" name="Rectangle 46"/>
          <p:cNvSpPr/>
          <p:nvPr/>
        </p:nvSpPr>
        <p:spPr>
          <a:xfrm flipH="1">
            <a:off x="96319" y="113407"/>
            <a:ext cx="30690808" cy="43787109"/>
          </a:xfrm>
          <a:prstGeom prst="rect">
            <a:avLst/>
          </a:prstGeom>
          <a:gradFill flip="none" rotWithShape="1">
            <a:gsLst>
              <a:gs pos="100000">
                <a:schemeClr val="accent6">
                  <a:lumMod val="60000"/>
                  <a:lumOff val="40000"/>
                  <a:alpha val="50000"/>
                </a:schemeClr>
              </a:gs>
              <a:gs pos="0">
                <a:schemeClr val="bg2">
                  <a:lumMod val="50000"/>
                  <a:alpha val="2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162466" y="52791"/>
            <a:ext cx="30338052" cy="43847725"/>
            <a:chOff x="4249214" y="-70333"/>
            <a:chExt cx="26048858" cy="42864571"/>
          </a:xfrm>
        </p:grpSpPr>
        <p:pic>
          <p:nvPicPr>
            <p:cNvPr id="49" name="Picture 48"/>
            <p:cNvPicPr>
              <a:picLocks noChangeAspect="1"/>
            </p:cNvPicPr>
            <p:nvPr/>
          </p:nvPicPr>
          <p:blipFill rotWithShape="1">
            <a:blip r:embed="rId2">
              <a:extLst>
                <a:ext uri="{28A0092B-C50C-407E-A947-70E740481C1C}">
                  <a14:useLocalDpi xmlns:a14="http://schemas.microsoft.com/office/drawing/2010/main" val="0"/>
                </a:ext>
              </a:extLst>
            </a:blip>
            <a:srcRect b="46013"/>
            <a:stretch/>
          </p:blipFill>
          <p:spPr>
            <a:xfrm>
              <a:off x="18525932" y="39633665"/>
              <a:ext cx="5291119" cy="3160573"/>
            </a:xfrm>
            <a:prstGeom prst="rect">
              <a:avLst/>
            </a:prstGeom>
          </p:spPr>
        </p:pic>
        <p:sp>
          <p:nvSpPr>
            <p:cNvPr id="50" name="Hexagon 49"/>
            <p:cNvSpPr/>
            <p:nvPr/>
          </p:nvSpPr>
          <p:spPr>
            <a:xfrm rot="20254465" flipH="1">
              <a:off x="14055696" y="13934565"/>
              <a:ext cx="7818900" cy="7461056"/>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71" name="Hexagon 70"/>
            <p:cNvSpPr/>
            <p:nvPr/>
          </p:nvSpPr>
          <p:spPr>
            <a:xfrm rot="20976016" flipH="1">
              <a:off x="18010495" y="21149176"/>
              <a:ext cx="6734641" cy="6426420"/>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72" name="Hexagon 71"/>
            <p:cNvSpPr/>
            <p:nvPr/>
          </p:nvSpPr>
          <p:spPr>
            <a:xfrm rot="502753" flipH="1">
              <a:off x="19817355" y="28287886"/>
              <a:ext cx="6474052" cy="5878840"/>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73" name="Hexagon 72"/>
            <p:cNvSpPr/>
            <p:nvPr/>
          </p:nvSpPr>
          <p:spPr>
            <a:xfrm rot="1212970" flipH="1">
              <a:off x="19984013" y="34668726"/>
              <a:ext cx="5962477" cy="5414297"/>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98" name="Hexagon 97"/>
            <p:cNvSpPr/>
            <p:nvPr/>
          </p:nvSpPr>
          <p:spPr>
            <a:xfrm rot="1531950" flipH="1">
              <a:off x="6829703" y="35629768"/>
              <a:ext cx="1237640" cy="1123854"/>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99" name="Hexagon 98"/>
            <p:cNvSpPr/>
            <p:nvPr/>
          </p:nvSpPr>
          <p:spPr>
            <a:xfrm rot="2729638" flipH="1">
              <a:off x="5756116" y="36231018"/>
              <a:ext cx="1270519" cy="109476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0" name="Hexagon 99"/>
            <p:cNvSpPr/>
            <p:nvPr/>
          </p:nvSpPr>
          <p:spPr>
            <a:xfrm rot="2729638" flipH="1">
              <a:off x="4931950" y="37272126"/>
              <a:ext cx="1270519" cy="109476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1" name="Hexagon 100"/>
            <p:cNvSpPr/>
            <p:nvPr/>
          </p:nvSpPr>
          <p:spPr>
            <a:xfrm rot="2729638" flipH="1">
              <a:off x="4149161" y="38180010"/>
              <a:ext cx="1446596" cy="1246489"/>
            </a:xfrm>
            <a:prstGeom prst="hexagon">
              <a:avLst/>
            </a:prstGeom>
            <a:solidFill>
              <a:srgbClr val="969696">
                <a:alpha val="30196"/>
              </a:srgbClr>
            </a:solidFill>
            <a:ln w="127000">
              <a:solidFill>
                <a:srgbClr val="FFFFFF">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pic>
          <p:nvPicPr>
            <p:cNvPr id="102" name="Picture 101"/>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t="26568"/>
            <a:stretch/>
          </p:blipFill>
          <p:spPr>
            <a:xfrm>
              <a:off x="16891907" y="-70333"/>
              <a:ext cx="5085485" cy="4378624"/>
            </a:xfrm>
            <a:prstGeom prst="rect">
              <a:avLst/>
            </a:prstGeom>
          </p:spPr>
        </p:pic>
        <p:sp>
          <p:nvSpPr>
            <p:cNvPr id="103" name="Hexagon 102"/>
            <p:cNvSpPr/>
            <p:nvPr/>
          </p:nvSpPr>
          <p:spPr>
            <a:xfrm rot="20254465" flipH="1">
              <a:off x="15300517" y="5570542"/>
              <a:ext cx="7569536" cy="6880694"/>
            </a:xfrm>
            <a:prstGeom prst="hexagon">
              <a:avLst/>
            </a:prstGeom>
            <a:solidFill>
              <a:schemeClr val="accent4">
                <a:lumMod val="75000"/>
                <a:alpha val="7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4" name="Hexagon 103"/>
            <p:cNvSpPr/>
            <p:nvPr/>
          </p:nvSpPr>
          <p:spPr>
            <a:xfrm rot="20254465" flipH="1">
              <a:off x="8045576" y="12108615"/>
              <a:ext cx="6900653" cy="6272681"/>
            </a:xfrm>
            <a:prstGeom prst="hexagon">
              <a:avLst/>
            </a:prstGeom>
            <a:solidFill>
              <a:schemeClr val="tx2">
                <a:lumMod val="60000"/>
                <a:lumOff val="4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5" name="Hexagon 104"/>
            <p:cNvSpPr/>
            <p:nvPr/>
          </p:nvSpPr>
          <p:spPr>
            <a:xfrm rot="20254465" flipH="1">
              <a:off x="14838310" y="28072639"/>
              <a:ext cx="4234600" cy="3796375"/>
            </a:xfrm>
            <a:prstGeom prst="hexagon">
              <a:avLst/>
            </a:prstGeom>
            <a:solidFill>
              <a:schemeClr val="accent2">
                <a:lumMod val="60000"/>
                <a:lumOff val="4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6" name="Hexagon 105"/>
            <p:cNvSpPr/>
            <p:nvPr/>
          </p:nvSpPr>
          <p:spPr>
            <a:xfrm rot="20254465" flipH="1">
              <a:off x="13243633" y="16629715"/>
              <a:ext cx="6738745" cy="6376187"/>
            </a:xfrm>
            <a:prstGeom prst="hexagon">
              <a:avLst/>
            </a:prstGeom>
            <a:solidFill>
              <a:schemeClr val="accent3">
                <a:lumMod val="7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dirty="0">
                <a:latin typeface="Times New Roman" panose="02020603050405020304" pitchFamily="18" charset="0"/>
                <a:cs typeface="Times New Roman" panose="02020603050405020304" pitchFamily="18" charset="0"/>
              </a:endParaRPr>
            </a:p>
          </p:txBody>
        </p:sp>
        <p:sp>
          <p:nvSpPr>
            <p:cNvPr id="107" name="Hexagon 106"/>
            <p:cNvSpPr/>
            <p:nvPr/>
          </p:nvSpPr>
          <p:spPr>
            <a:xfrm rot="20254465" flipH="1">
              <a:off x="22181187" y="25368361"/>
              <a:ext cx="5322340" cy="4958377"/>
            </a:xfrm>
            <a:prstGeom prst="hexagon">
              <a:avLst/>
            </a:prstGeom>
            <a:solidFill>
              <a:schemeClr val="accent5">
                <a:lumMod val="60000"/>
                <a:lumOff val="40000"/>
                <a:alpha val="58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8" name="Hexagon 107"/>
            <p:cNvSpPr/>
            <p:nvPr/>
          </p:nvSpPr>
          <p:spPr>
            <a:xfrm rot="20254465" flipH="1">
              <a:off x="10807759" y="25034535"/>
              <a:ext cx="5456895" cy="4960307"/>
            </a:xfrm>
            <a:prstGeom prst="hexagon">
              <a:avLst/>
            </a:prstGeom>
            <a:solidFill>
              <a:schemeClr val="accent2">
                <a:lumMod val="75000"/>
                <a:alpha val="67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09" name="Hexagon 108"/>
            <p:cNvSpPr/>
            <p:nvPr/>
          </p:nvSpPr>
          <p:spPr>
            <a:xfrm rot="20254465" flipH="1">
              <a:off x="23148786" y="7558267"/>
              <a:ext cx="7149286" cy="6779247"/>
            </a:xfrm>
            <a:prstGeom prst="hexagon">
              <a:avLst/>
            </a:prstGeom>
            <a:solidFill>
              <a:schemeClr val="tx2">
                <a:lumMod val="40000"/>
                <a:lumOff val="60000"/>
                <a:alpha val="6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35" name="Hexagon 134"/>
            <p:cNvSpPr/>
            <p:nvPr/>
          </p:nvSpPr>
          <p:spPr>
            <a:xfrm rot="20254465" flipH="1">
              <a:off x="21155881" y="3971748"/>
              <a:ext cx="5322340" cy="4958377"/>
            </a:xfrm>
            <a:prstGeom prst="hexagon">
              <a:avLst/>
            </a:prstGeom>
            <a:solidFill>
              <a:schemeClr val="accent5">
                <a:lumMod val="60000"/>
                <a:lumOff val="40000"/>
                <a:alpha val="58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7600">
                <a:latin typeface="Times New Roman" panose="02020603050405020304" pitchFamily="18" charset="0"/>
                <a:cs typeface="Times New Roman" panose="02020603050405020304" pitchFamily="18" charset="0"/>
              </a:endParaRPr>
            </a:p>
          </p:txBody>
        </p:sp>
      </p:grpSp>
      <p:sp>
        <p:nvSpPr>
          <p:cNvPr id="131" name="Rectangle 130"/>
          <p:cNvSpPr/>
          <p:nvPr/>
        </p:nvSpPr>
        <p:spPr>
          <a:xfrm>
            <a:off x="0" y="52791"/>
            <a:ext cx="30688891" cy="3660634"/>
          </a:xfrm>
          <a:prstGeom prst="rect">
            <a:avLst/>
          </a:prstGeom>
          <a:solidFill>
            <a:schemeClr val="bg2">
              <a:lumMod val="25000"/>
              <a:alpha val="80000"/>
            </a:schemeClr>
          </a:solidFill>
          <a:ln w="1270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dirty="0">
              <a:latin typeface="Times New Roman" panose="02020603050405020304" pitchFamily="18" charset="0"/>
              <a:cs typeface="Times New Roman" panose="02020603050405020304" pitchFamily="18" charset="0"/>
            </a:endParaRPr>
          </a:p>
        </p:txBody>
      </p:sp>
      <p:sp>
        <p:nvSpPr>
          <p:cNvPr id="132" name="Text Placeholder 1"/>
          <p:cNvSpPr>
            <a:spLocks noGrp="1"/>
          </p:cNvSpPr>
          <p:nvPr>
            <p:ph type="body" sz="quarter" idx="10"/>
          </p:nvPr>
        </p:nvSpPr>
        <p:spPr>
          <a:xfrm>
            <a:off x="197851" y="113407"/>
            <a:ext cx="29871568" cy="3675428"/>
          </a:xfrm>
        </p:spPr>
        <p:txBody>
          <a:bodyPr>
            <a:normAutofit/>
          </a:bodyPr>
          <a:lstStyle/>
          <a:p>
            <a:pPr algn="ctr"/>
            <a:r>
              <a:rPr lang="en-US" sz="6000" b="1" i="1" dirty="0">
                <a:solidFill>
                  <a:schemeClr val="bg1"/>
                </a:solidFill>
                <a:latin typeface="Times New Roman" panose="02020603050405020304" pitchFamily="18" charset="0"/>
                <a:cs typeface="Times New Roman" panose="02020603050405020304" pitchFamily="18" charset="0"/>
              </a:rPr>
              <a:t>Takeoff: Online Crowdfunding Platform</a:t>
            </a:r>
            <a:endParaRPr lang="en-US" sz="6800" b="1" i="1" dirty="0">
              <a:solidFill>
                <a:schemeClr val="bg1"/>
              </a:solidFill>
              <a:latin typeface="Times New Roman" panose="02020603050405020304" pitchFamily="18" charset="0"/>
              <a:cs typeface="Times New Roman" panose="02020603050405020304" pitchFamily="18" charset="0"/>
            </a:endParaRPr>
          </a:p>
        </p:txBody>
      </p:sp>
      <p:sp>
        <p:nvSpPr>
          <p:cNvPr id="133" name="Text Placeholder 2"/>
          <p:cNvSpPr>
            <a:spLocks noGrp="1"/>
          </p:cNvSpPr>
          <p:nvPr>
            <p:ph type="body" sz="quarter" idx="11"/>
          </p:nvPr>
        </p:nvSpPr>
        <p:spPr>
          <a:xfrm>
            <a:off x="230396" y="1634915"/>
            <a:ext cx="29874413" cy="1800200"/>
          </a:xfrm>
        </p:spPr>
        <p:txBody>
          <a:bodyPr>
            <a:normAutofit/>
          </a:bodyPr>
          <a:lstStyle/>
          <a:p>
            <a:pPr algn="ctr"/>
            <a:r>
              <a:rPr lang="en-US" sz="3800" b="1" dirty="0">
                <a:solidFill>
                  <a:schemeClr val="bg1"/>
                </a:solidFill>
                <a:latin typeface="Times New Roman" panose="02020603050405020304" pitchFamily="18" charset="0"/>
                <a:cs typeface="Times New Roman" panose="02020603050405020304" pitchFamily="18" charset="0"/>
              </a:rPr>
              <a:t>Sujan Shrestha (NP000611)</a:t>
            </a:r>
          </a:p>
          <a:p>
            <a:pPr algn="ctr"/>
            <a:r>
              <a:rPr lang="en-US" sz="3800" b="1" dirty="0">
                <a:solidFill>
                  <a:schemeClr val="bg1"/>
                </a:solidFill>
                <a:latin typeface="Times New Roman" panose="02020603050405020304" pitchFamily="18" charset="0"/>
                <a:cs typeface="Times New Roman" panose="02020603050405020304" pitchFamily="18" charset="0"/>
              </a:rPr>
              <a:t>BSc (Hons) Information Technology</a:t>
            </a:r>
          </a:p>
        </p:txBody>
      </p:sp>
      <p:sp>
        <p:nvSpPr>
          <p:cNvPr id="110" name="Rectangle 109"/>
          <p:cNvSpPr/>
          <p:nvPr/>
        </p:nvSpPr>
        <p:spPr>
          <a:xfrm>
            <a:off x="888334" y="4160824"/>
            <a:ext cx="29102945" cy="5578292"/>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dirty="0">
              <a:latin typeface="Times New Roman" panose="02020603050405020304" pitchFamily="18" charset="0"/>
              <a:cs typeface="Times New Roman" panose="02020603050405020304" pitchFamily="18" charset="0"/>
            </a:endParaRPr>
          </a:p>
        </p:txBody>
      </p:sp>
      <p:sp>
        <p:nvSpPr>
          <p:cNvPr id="112" name="Rectangle 111"/>
          <p:cNvSpPr/>
          <p:nvPr/>
        </p:nvSpPr>
        <p:spPr>
          <a:xfrm>
            <a:off x="863111" y="15934729"/>
            <a:ext cx="13931378" cy="7122183"/>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14" name="Rectangle 113"/>
          <p:cNvSpPr/>
          <p:nvPr/>
        </p:nvSpPr>
        <p:spPr>
          <a:xfrm>
            <a:off x="888334" y="23574755"/>
            <a:ext cx="29037887" cy="9982294"/>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15" name="Rectangle 114"/>
          <p:cNvSpPr/>
          <p:nvPr/>
        </p:nvSpPr>
        <p:spPr>
          <a:xfrm>
            <a:off x="15424583" y="15925931"/>
            <a:ext cx="14511341" cy="7161547"/>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11" name="Rectangle 110"/>
          <p:cNvSpPr/>
          <p:nvPr/>
        </p:nvSpPr>
        <p:spPr>
          <a:xfrm>
            <a:off x="12266368" y="10339477"/>
            <a:ext cx="17692676"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16" name="Rectangle 115"/>
          <p:cNvSpPr/>
          <p:nvPr/>
        </p:nvSpPr>
        <p:spPr>
          <a:xfrm>
            <a:off x="863111" y="10339170"/>
            <a:ext cx="10882794"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a:latin typeface="Times New Roman" panose="02020603050405020304" pitchFamily="18" charset="0"/>
              <a:cs typeface="Times New Roman" panose="02020603050405020304" pitchFamily="18" charset="0"/>
            </a:endParaRPr>
          </a:p>
        </p:txBody>
      </p:sp>
      <p:sp>
        <p:nvSpPr>
          <p:cNvPr id="118" name="TextBox 117"/>
          <p:cNvSpPr txBox="1"/>
          <p:nvPr/>
        </p:nvSpPr>
        <p:spPr>
          <a:xfrm>
            <a:off x="1467730" y="5430009"/>
            <a:ext cx="27283239" cy="4519810"/>
          </a:xfrm>
          <a:prstGeom prst="rect">
            <a:avLst/>
          </a:prstGeom>
          <a:noFill/>
        </p:spPr>
        <p:txBody>
          <a:bodyPr wrap="square" lIns="86978" tIns="43489" rIns="86978" bIns="43489" rtlCol="0">
            <a:spAutoFit/>
          </a:bodyPr>
          <a:lstStyle/>
          <a:p>
            <a:pPr marL="0" marR="0">
              <a:spcBef>
                <a:spcPts val="0"/>
              </a:spcBef>
              <a:spcAft>
                <a:spcPts val="0"/>
              </a:spcAft>
            </a:pPr>
            <a:r>
              <a:rPr lang="en-US" sz="3200" dirty="0">
                <a:solidFill>
                  <a:srgbClr val="000000"/>
                </a:solidFill>
                <a:effectLst/>
                <a:latin typeface="Times New Roman" panose="02020603050405020304" pitchFamily="18" charset="0"/>
                <a:ea typeface="Times New Roman" panose="02020603050405020304" pitchFamily="18" charset="0"/>
              </a:rPr>
              <a:t>With the vision to revolutionize the way individuals and organizations can raise capital, this final year project dives into the implementation of hassle-free online crowdfunding platforms which can make the fundraising scenario more dynamic and inclusive in this sophistical era of innovation, the online crowdfunding platform can act as an economic elevation platform for many individuals and organizations out there wandering with different world changing ideas. </a:t>
            </a:r>
          </a:p>
          <a:p>
            <a:pPr marL="0" marR="0">
              <a:spcBef>
                <a:spcPts val="0"/>
              </a:spcBef>
              <a:spcAft>
                <a:spcPts val="0"/>
              </a:spcAft>
            </a:pPr>
            <a:r>
              <a:rPr lang="en-US" sz="3200" dirty="0">
                <a:solidFill>
                  <a:srgbClr val="000000"/>
                </a:solidFill>
                <a:latin typeface="Times New Roman" panose="02020603050405020304" pitchFamily="18" charset="0"/>
                <a:ea typeface="Meiryo" panose="020B0604030504040204" pitchFamily="34" charset="-128"/>
              </a:rPr>
              <a:t>T</a:t>
            </a:r>
            <a:r>
              <a:rPr lang="en-US" sz="3200" dirty="0">
                <a:solidFill>
                  <a:srgbClr val="000000"/>
                </a:solidFill>
                <a:effectLst/>
                <a:latin typeface="Times New Roman" panose="02020603050405020304" pitchFamily="18" charset="0"/>
                <a:ea typeface="Meiryo" panose="020B0604030504040204" pitchFamily="34" charset="-128"/>
              </a:rPr>
              <a:t>his project aims to establish a dynamic online crowdfunding platform that not only catalyzes the realization of creative ideas but also fosters sustainable startup ventures. By bridging the gap between visionary creators and enthusiastic investors, an online crowdfunding platform sets out to be the catalyst for transforming imaginative concepts into tangible successes. In a country where budding creators often struggle to find avenues for showcasing their innovative ideas, this crowdfunding platform in Nepal emerges as a beacon of opportunity. Our platform serves as a nexus for synergies between creators and investors, resulting in a harmonious convergence of visionary ideas and capital infusion.</a:t>
            </a:r>
            <a:endParaRPr lang="en-US" sz="3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3200" dirty="0">
              <a:effectLst/>
              <a:latin typeface="Times New Roman" panose="02020603050405020304" pitchFamily="18" charset="0"/>
              <a:ea typeface="Times New Roman" panose="02020603050405020304" pitchFamily="18" charset="0"/>
            </a:endParaRPr>
          </a:p>
        </p:txBody>
      </p:sp>
      <p:sp>
        <p:nvSpPr>
          <p:cNvPr id="120" name="TextBox 119"/>
          <p:cNvSpPr txBox="1"/>
          <p:nvPr/>
        </p:nvSpPr>
        <p:spPr>
          <a:xfrm>
            <a:off x="789641" y="16632011"/>
            <a:ext cx="13813147" cy="6551135"/>
          </a:xfrm>
          <a:prstGeom prst="rect">
            <a:avLst/>
          </a:prstGeom>
          <a:noFill/>
        </p:spPr>
        <p:txBody>
          <a:bodyPr wrap="square" lIns="86978" tIns="43489" rIns="86978" bIns="43489" rtlCol="0">
            <a:spAutoFit/>
          </a:bodyPr>
          <a:lstStyle/>
          <a:p>
            <a:pPr marL="342900" marR="0" lvl="0" indent="-342900" algn="just">
              <a:spcBef>
                <a:spcPts val="0"/>
              </a:spcBef>
              <a:spcAft>
                <a:spcPts val="0"/>
              </a:spcAft>
              <a:buFont typeface="Symbol" panose="05050102010706020507" pitchFamily="18" charset="2"/>
              <a:buChar char=""/>
            </a:pPr>
            <a:r>
              <a:rPr lang="en-US" sz="2800" kern="100" dirty="0">
                <a:solidFill>
                  <a:srgbClr val="000000"/>
                </a:solidFill>
                <a:effectLst/>
                <a:latin typeface="Times New Roman" panose="02020603050405020304" pitchFamily="18" charset="0"/>
                <a:ea typeface="Meiryo" panose="020B0604030504040204" pitchFamily="34" charset="-128"/>
                <a:cs typeface="Times New Roman" panose="02020603050405020304" pitchFamily="18" charset="0"/>
              </a:rPr>
              <a:t>Empower Startups: Facilitate startup ventures in Nepal by providing them with a user-friendly platform to present their innovative ideas and secure the necessary funding for launch and growth.</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800" kern="100" dirty="0">
                <a:solidFill>
                  <a:srgbClr val="000000"/>
                </a:solidFill>
                <a:effectLst/>
                <a:latin typeface="Times New Roman" panose="02020603050405020304" pitchFamily="18" charset="0"/>
                <a:ea typeface="Meiryo" panose="020B0604030504040204" pitchFamily="34" charset="-128"/>
                <a:cs typeface="Times New Roman" panose="02020603050405020304" pitchFamily="18" charset="0"/>
              </a:rPr>
              <a:t>Enhance Access to Funding: Eliminate traditional barriers to funding by offering a streamlined online channel that allows creators to present their projects directly to a wide range of potential backers.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800" kern="100" dirty="0">
                <a:solidFill>
                  <a:srgbClr val="000000"/>
                </a:solidFill>
                <a:effectLst/>
                <a:latin typeface="Times New Roman" panose="02020603050405020304" pitchFamily="18" charset="0"/>
                <a:ea typeface="Meiryo" panose="020B0604030504040204" pitchFamily="34" charset="-128"/>
                <a:cs typeface="Times New Roman" panose="02020603050405020304" pitchFamily="18" charset="0"/>
              </a:rPr>
              <a:t>Boost Creativity: Encourage creators to test the market with their ideas by offering a space where they can gather feedback, refine their concepts, and refine their pitches to attract investors.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800" kern="100" dirty="0">
                <a:solidFill>
                  <a:srgbClr val="000000"/>
                </a:solidFill>
                <a:effectLst/>
                <a:latin typeface="Times New Roman" panose="02020603050405020304" pitchFamily="18" charset="0"/>
                <a:ea typeface="Meiryo" panose="020B0604030504040204" pitchFamily="34" charset="-128"/>
                <a:cs typeface="Times New Roman" panose="02020603050405020304" pitchFamily="18" charset="0"/>
              </a:rPr>
              <a:t>Connect Creators and Investors: Forge connections between creators and investors from diverse backgrounds, fostering an ecosystem of collaboration and support that enhances the potential for success.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800" kern="100" dirty="0">
                <a:solidFill>
                  <a:srgbClr val="000000"/>
                </a:solidFill>
                <a:effectLst/>
                <a:latin typeface="Times New Roman" panose="02020603050405020304" pitchFamily="18" charset="0"/>
                <a:ea typeface="Meiryo" panose="020B0604030504040204" pitchFamily="34" charset="-128"/>
                <a:cs typeface="Times New Roman" panose="02020603050405020304" pitchFamily="18" charset="0"/>
              </a:rPr>
              <a:t>Facilitate Informed Decision-Making: Provide investors with comprehensive project details, enabling them to make informed investment choices based on well-documented business pitches.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1" name="TextBox 120"/>
          <p:cNvSpPr txBox="1"/>
          <p:nvPr/>
        </p:nvSpPr>
        <p:spPr>
          <a:xfrm>
            <a:off x="1247678" y="23689895"/>
            <a:ext cx="11021535" cy="826491"/>
          </a:xfrm>
          <a:prstGeom prst="rect">
            <a:avLst/>
          </a:prstGeom>
          <a:noFill/>
        </p:spPr>
        <p:txBody>
          <a:bodyPr wrap="square" lIns="86978" tIns="43489" rIns="86978" bIns="43489" rtlCol="0">
            <a:spAutoFit/>
          </a:bodyPr>
          <a:lstStyle/>
          <a:p>
            <a:pPr algn="just">
              <a:spcBef>
                <a:spcPts val="1800"/>
              </a:spcBef>
            </a:pPr>
            <a:r>
              <a:rPr lang="en-US" sz="4800" b="1" i="1" dirty="0">
                <a:solidFill>
                  <a:schemeClr val="bg2">
                    <a:lumMod val="25000"/>
                  </a:schemeClr>
                </a:solidFill>
                <a:latin typeface="Times New Roman" panose="02020603050405020304" pitchFamily="18" charset="0"/>
                <a:cs typeface="Times New Roman" panose="02020603050405020304" pitchFamily="18" charset="0"/>
              </a:rPr>
              <a:t>Screenshots of the MGC System</a:t>
            </a:r>
          </a:p>
        </p:txBody>
      </p:sp>
      <p:sp>
        <p:nvSpPr>
          <p:cNvPr id="123" name="TextBox 122"/>
          <p:cNvSpPr txBox="1"/>
          <p:nvPr/>
        </p:nvSpPr>
        <p:spPr>
          <a:xfrm>
            <a:off x="15845083" y="16766607"/>
            <a:ext cx="13653094" cy="6351080"/>
          </a:xfrm>
          <a:prstGeom prst="rect">
            <a:avLst/>
          </a:prstGeom>
          <a:noFill/>
        </p:spPr>
        <p:txBody>
          <a:bodyPr wrap="square" lIns="86978" tIns="43489" rIns="86978" bIns="43489" rtlCol="0">
            <a:spAutoFit/>
          </a:bodyPr>
          <a:lstStyle/>
          <a:p>
            <a:pPr algn="just">
              <a:spcBef>
                <a:spcPts val="1800"/>
              </a:spcBef>
            </a:pPr>
            <a:r>
              <a:rPr lang="en-SG" sz="2800" dirty="0">
                <a:latin typeface="Times New Roman" panose="02020603050405020304" pitchFamily="18" charset="0"/>
                <a:cs typeface="Times New Roman" panose="02020603050405020304" pitchFamily="18" charset="0"/>
              </a:rPr>
              <a:t>The successful culmination of this crowdfunding project signifies the attainment of a sophisticated and user-centric platform. Meticulous testing and evaluation were undertaken throughout the development phase to ensure the platform's key components—functionality, usability, and effectiveness—were finely tuned. Extensive research paved the way, ensuring alignment with user needs and preferences. The platform emerged as a showcase of innovation, offering creators a robust space for their campaigns while providing backers with seamless investment opportunities.</a:t>
            </a:r>
          </a:p>
          <a:p>
            <a:pPr algn="just">
              <a:spcBef>
                <a:spcPts val="1800"/>
              </a:spcBef>
            </a:pPr>
            <a:r>
              <a:rPr lang="en-SG" sz="2800" dirty="0">
                <a:latin typeface="Times New Roman" panose="02020603050405020304" pitchFamily="18" charset="0"/>
                <a:cs typeface="Times New Roman" panose="02020603050405020304" pitchFamily="18" charset="0"/>
              </a:rPr>
              <a:t>During the project's evolution, user experience was prioritized, resulting in an intuitive interface that fosters effortless navigation and interaction. Rigorous testing, including user acceptance testing (UAT), facilitated the identification and resolution of any issues, guaranteeing smooth operation under various conditions. Feedback collected during UAT further refined the platform's usability, enhancing its overall performance and user satisfaction. Looking ahead, continued research could unveil deeper insights into user preferences, potentially unlocking avenues for further optimization and feature enhancements.</a:t>
            </a:r>
            <a:endParaRPr lang="en-US" sz="2800" dirty="0">
              <a:latin typeface="Times New Roman" panose="02020603050405020304" pitchFamily="18" charset="0"/>
              <a:cs typeface="Times New Roman" panose="02020603050405020304" pitchFamily="18" charset="0"/>
            </a:endParaRPr>
          </a:p>
        </p:txBody>
      </p:sp>
      <p:sp>
        <p:nvSpPr>
          <p:cNvPr id="124" name="TextBox 123"/>
          <p:cNvSpPr txBox="1"/>
          <p:nvPr/>
        </p:nvSpPr>
        <p:spPr>
          <a:xfrm>
            <a:off x="1467730" y="4442801"/>
            <a:ext cx="5997565" cy="795713"/>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Introduction</a:t>
            </a:r>
          </a:p>
        </p:txBody>
      </p:sp>
      <p:sp>
        <p:nvSpPr>
          <p:cNvPr id="125" name="TextBox 124"/>
          <p:cNvSpPr txBox="1"/>
          <p:nvPr/>
        </p:nvSpPr>
        <p:spPr>
          <a:xfrm>
            <a:off x="12889074" y="10344758"/>
            <a:ext cx="5997565" cy="795713"/>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System Features</a:t>
            </a:r>
          </a:p>
        </p:txBody>
      </p:sp>
      <p:sp>
        <p:nvSpPr>
          <p:cNvPr id="126" name="TextBox 125"/>
          <p:cNvSpPr txBox="1"/>
          <p:nvPr/>
        </p:nvSpPr>
        <p:spPr>
          <a:xfrm>
            <a:off x="932333" y="15917564"/>
            <a:ext cx="5997565" cy="795713"/>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Objective</a:t>
            </a:r>
          </a:p>
        </p:txBody>
      </p:sp>
      <p:sp>
        <p:nvSpPr>
          <p:cNvPr id="127" name="TextBox 126"/>
          <p:cNvSpPr txBox="1"/>
          <p:nvPr/>
        </p:nvSpPr>
        <p:spPr>
          <a:xfrm>
            <a:off x="15829663" y="16007735"/>
            <a:ext cx="5997565" cy="795713"/>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Conclusion</a:t>
            </a:r>
          </a:p>
        </p:txBody>
      </p:sp>
      <p:sp>
        <p:nvSpPr>
          <p:cNvPr id="129" name="TextBox 128"/>
          <p:cNvSpPr txBox="1"/>
          <p:nvPr/>
        </p:nvSpPr>
        <p:spPr>
          <a:xfrm>
            <a:off x="995581" y="10183560"/>
            <a:ext cx="10543792" cy="1503600"/>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Technology Used to Implement Takeoff Online Crowdfunding Platform</a:t>
            </a:r>
          </a:p>
        </p:txBody>
      </p:sp>
      <p:sp>
        <p:nvSpPr>
          <p:cNvPr id="130" name="TextBox 129"/>
          <p:cNvSpPr txBox="1"/>
          <p:nvPr/>
        </p:nvSpPr>
        <p:spPr>
          <a:xfrm>
            <a:off x="1040096" y="11618916"/>
            <a:ext cx="10732054" cy="4581365"/>
          </a:xfrm>
          <a:prstGeom prst="rect">
            <a:avLst/>
          </a:prstGeom>
          <a:noFill/>
        </p:spPr>
        <p:txBody>
          <a:bodyPr wrap="square" lIns="86978" tIns="43489" rIns="86978" bIns="43489" rtlCol="0">
            <a:spAutoFit/>
          </a:bodyPr>
          <a:lstStyle/>
          <a:p>
            <a:pPr marL="0" marR="0">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rPr>
              <a:t>As the online crowdfunding platform is a web-based platform which will be hosted upon servers for users to interact with it efficiently through their browsers. I have decided to go for a MEAN stack selection which is a combination of multiple programming languages and techniques that provides full stack service for web development. The MEAN stack contains Mongo DB as a database, Express JS as a backend tool, Node JS as a server-side execution framework and Angular as the frontend tool. This stack is used by different professionals as it is highly efficient for web development. Overall programming techniques will include HTML, CSS, JavaScript, Typescript and different libraries and frameworks of mentioned programming languages.</a:t>
            </a:r>
            <a:endParaRPr lang="en-US" sz="2400" dirty="0">
              <a:effectLst/>
              <a:latin typeface="Times New Roman" panose="02020603050405020304" pitchFamily="18" charset="0"/>
              <a:ea typeface="Times New Roman" panose="02020603050405020304" pitchFamily="18" charset="0"/>
            </a:endParaRPr>
          </a:p>
          <a:p>
            <a:br>
              <a:rPr lang="en-US" sz="2000" kern="0" dirty="0">
                <a:solidFill>
                  <a:srgbClr val="000000"/>
                </a:solidFill>
                <a:effectLst/>
                <a:latin typeface="Times New Roman" panose="02020603050405020304" pitchFamily="18" charset="0"/>
                <a:ea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136" name="Rectangle 135"/>
          <p:cNvSpPr/>
          <p:nvPr/>
        </p:nvSpPr>
        <p:spPr>
          <a:xfrm>
            <a:off x="863111" y="33948245"/>
            <a:ext cx="12656411" cy="8550943"/>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just"/>
            <a:endParaRPr lang="en-US" sz="7600" dirty="0">
              <a:latin typeface="Times New Roman" panose="02020603050405020304" pitchFamily="18" charset="0"/>
              <a:cs typeface="Times New Roman" panose="02020603050405020304" pitchFamily="18" charset="0"/>
            </a:endParaRPr>
          </a:p>
        </p:txBody>
      </p:sp>
      <p:sp>
        <p:nvSpPr>
          <p:cNvPr id="138" name="TextBox 137"/>
          <p:cNvSpPr txBox="1"/>
          <p:nvPr/>
        </p:nvSpPr>
        <p:spPr>
          <a:xfrm>
            <a:off x="980247" y="33926812"/>
            <a:ext cx="12899921" cy="795713"/>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Takeoff-Sequence Diagram</a:t>
            </a:r>
          </a:p>
        </p:txBody>
      </p:sp>
      <p:sp>
        <p:nvSpPr>
          <p:cNvPr id="53" name="TextBox 52"/>
          <p:cNvSpPr txBox="1"/>
          <p:nvPr/>
        </p:nvSpPr>
        <p:spPr>
          <a:xfrm>
            <a:off x="12770278" y="11063755"/>
            <a:ext cx="8709535" cy="4935308"/>
          </a:xfrm>
          <a:prstGeom prst="rect">
            <a:avLst/>
          </a:prstGeom>
          <a:noFill/>
        </p:spPr>
        <p:txBody>
          <a:bodyPr wrap="square" lIns="86978" tIns="43489" rIns="86978" bIns="43489"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User Authentication and Authorization via Email</a:t>
            </a:r>
          </a:p>
          <a:p>
            <a:pPr marL="342900" marR="0" lvl="0" indent="-342900" algn="just">
              <a:lnSpc>
                <a:spcPct val="150000"/>
              </a:lnSpc>
              <a:spcBef>
                <a:spcPts val="0"/>
              </a:spcBef>
              <a:spcAft>
                <a:spcPts val="0"/>
              </a:spcAft>
              <a:buFont typeface="Symbol" panose="05050102010706020507" pitchFamily="18" charset="2"/>
              <a:buChar char=""/>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Campaign Creation </a:t>
            </a:r>
          </a:p>
          <a:p>
            <a:pPr marL="342900" marR="0" lvl="0" indent="-342900" algn="just">
              <a:lnSpc>
                <a:spcPct val="150000"/>
              </a:lnSpc>
              <a:spcBef>
                <a:spcPts val="0"/>
              </a:spcBef>
              <a:spcAft>
                <a:spcPts val="0"/>
              </a:spcAft>
              <a:buFont typeface="Symbol" panose="05050102010706020507" pitchFamily="18" charset="2"/>
              <a:buChar char=""/>
            </a:pPr>
            <a:r>
              <a:rPr lang="en-US" sz="3000" kern="100" dirty="0">
                <a:latin typeface="Times New Roman" panose="02020603050405020304" pitchFamily="18" charset="0"/>
                <a:ea typeface="Calibri" panose="020F0502020204030204" pitchFamily="34" charset="0"/>
                <a:cs typeface="Times New Roman" panose="02020603050405020304" pitchFamily="18" charset="0"/>
              </a:rPr>
              <a:t>Investment in Campaign</a:t>
            </a:r>
          </a:p>
          <a:p>
            <a:pPr marL="342900" marR="0" lvl="0" indent="-342900" algn="just">
              <a:lnSpc>
                <a:spcPct val="150000"/>
              </a:lnSpc>
              <a:spcBef>
                <a:spcPts val="0"/>
              </a:spcBef>
              <a:spcAft>
                <a:spcPts val="0"/>
              </a:spcAft>
              <a:buFont typeface="Symbol" panose="05050102010706020507" pitchFamily="18" charset="2"/>
              <a:buChar char=""/>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Reward System</a:t>
            </a:r>
            <a:endParaRPr lang="en-US" sz="3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000" kern="100" dirty="0">
                <a:latin typeface="Times New Roman" panose="02020603050405020304" pitchFamily="18" charset="0"/>
                <a:ea typeface="Calibri" panose="020F0502020204030204" pitchFamily="34" charset="0"/>
                <a:cs typeface="Times New Roman" panose="02020603050405020304" pitchFamily="18" charset="0"/>
              </a:rPr>
              <a:t>Campaign Updates and Feedback system</a:t>
            </a:r>
          </a:p>
          <a:p>
            <a:pPr marL="342900" marR="0" lvl="0" indent="-342900" algn="just">
              <a:lnSpc>
                <a:spcPct val="150000"/>
              </a:lnSpc>
              <a:spcBef>
                <a:spcPts val="0"/>
              </a:spcBef>
              <a:spcAft>
                <a:spcPts val="0"/>
              </a:spcAft>
              <a:buFont typeface="Symbol" panose="05050102010706020507" pitchFamily="18" charset="2"/>
              <a:buChar char=""/>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Project Analy</a:t>
            </a:r>
            <a:r>
              <a:rPr lang="en-US" sz="3000" kern="100" dirty="0">
                <a:latin typeface="Times New Roman" panose="02020603050405020304" pitchFamily="18" charset="0"/>
                <a:ea typeface="Calibri" panose="020F0502020204030204" pitchFamily="34" charset="0"/>
                <a:cs typeface="Times New Roman" panose="02020603050405020304" pitchFamily="18" charset="0"/>
              </a:rPr>
              <a:t>tics for Administration</a:t>
            </a:r>
            <a:endParaRPr lang="en-US"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800"/>
              </a:spcBef>
            </a:pPr>
            <a:endParaRPr lang="en-US" sz="30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0215C7F-9B86-DB56-D9C5-C754F16BDB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173" y="737102"/>
            <a:ext cx="3429655" cy="190595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4CD9255-CAEC-77F2-B954-DFB7A9C4E6A8}"/>
              </a:ext>
            </a:extLst>
          </p:cNvPr>
          <p:cNvSpPr/>
          <p:nvPr/>
        </p:nvSpPr>
        <p:spPr>
          <a:xfrm>
            <a:off x="13968598" y="33979479"/>
            <a:ext cx="8951173" cy="8550942"/>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marL="457200" marR="0" indent="-457200">
              <a:lnSpc>
                <a:spcPct val="107000"/>
              </a:lnSpc>
              <a:spcBef>
                <a:spcPts val="0"/>
              </a:spcBef>
              <a:spcAft>
                <a:spcPts val="800"/>
              </a:spcAft>
            </a:pPr>
            <a:endParaRPr lang="en-US" sz="3200" kern="1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3200" kern="100"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3200" kern="100"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D99839F5-A659-D222-2A62-709B53496C62}"/>
              </a:ext>
            </a:extLst>
          </p:cNvPr>
          <p:cNvSpPr txBox="1"/>
          <p:nvPr/>
        </p:nvSpPr>
        <p:spPr>
          <a:xfrm>
            <a:off x="14151729" y="34014117"/>
            <a:ext cx="8061033" cy="795713"/>
          </a:xfrm>
          <a:prstGeom prst="rect">
            <a:avLst/>
          </a:prstGeom>
          <a:noFill/>
        </p:spPr>
        <p:txBody>
          <a:bodyPr wrap="square" lIns="86978" tIns="43489" rIns="86978" bIns="43489" rtlCol="0">
            <a:spAutoFit/>
          </a:bodyPr>
          <a:lstStyle/>
          <a:p>
            <a:pPr algn="just"/>
            <a:r>
              <a:rPr lang="en-US" sz="4600" b="1" i="1" dirty="0">
                <a:solidFill>
                  <a:schemeClr val="bg2">
                    <a:lumMod val="25000"/>
                  </a:schemeClr>
                </a:solidFill>
                <a:latin typeface="Times New Roman" panose="02020603050405020304" pitchFamily="18" charset="0"/>
                <a:cs typeface="Times New Roman" panose="02020603050405020304" pitchFamily="18" charset="0"/>
              </a:rPr>
              <a:t>Takeoff-Use Case Diagram</a:t>
            </a:r>
          </a:p>
        </p:txBody>
      </p:sp>
      <p:pic>
        <p:nvPicPr>
          <p:cNvPr id="8" name="Picture 7">
            <a:extLst>
              <a:ext uri="{FF2B5EF4-FFF2-40B4-BE49-F238E27FC236}">
                <a16:creationId xmlns:a16="http://schemas.microsoft.com/office/drawing/2014/main" id="{34951AFC-3811-5200-3AA0-EBD164DC3980}"/>
              </a:ext>
            </a:extLst>
          </p:cNvPr>
          <p:cNvPicPr>
            <a:picLocks noChangeAspect="1"/>
          </p:cNvPicPr>
          <p:nvPr/>
        </p:nvPicPr>
        <p:blipFill rotWithShape="1">
          <a:blip r:embed="rId5">
            <a:extLst>
              <a:ext uri="{28A0092B-C50C-407E-A947-70E740481C1C}">
                <a14:useLocalDpi xmlns:a14="http://schemas.microsoft.com/office/drawing/2010/main" val="0"/>
              </a:ext>
            </a:extLst>
          </a:blip>
          <a:srcRect r="22694"/>
          <a:stretch/>
        </p:blipFill>
        <p:spPr>
          <a:xfrm>
            <a:off x="23071253" y="33693790"/>
            <a:ext cx="6998166" cy="9100448"/>
          </a:xfrm>
          <a:prstGeom prst="rect">
            <a:avLst/>
          </a:prstGeom>
        </p:spPr>
      </p:pic>
      <p:sp>
        <p:nvSpPr>
          <p:cNvPr id="11" name="TextBox 10">
            <a:extLst>
              <a:ext uri="{FF2B5EF4-FFF2-40B4-BE49-F238E27FC236}">
                <a16:creationId xmlns:a16="http://schemas.microsoft.com/office/drawing/2014/main" id="{8797C3A5-312B-95E8-1999-1284F595F3F1}"/>
              </a:ext>
            </a:extLst>
          </p:cNvPr>
          <p:cNvSpPr txBox="1"/>
          <p:nvPr/>
        </p:nvSpPr>
        <p:spPr>
          <a:xfrm>
            <a:off x="24744774" y="34404567"/>
            <a:ext cx="5181448" cy="7478970"/>
          </a:xfrm>
          <a:prstGeom prst="rect">
            <a:avLst/>
          </a:prstGeom>
          <a:noFill/>
        </p:spPr>
        <p:txBody>
          <a:bodyPr wrap="square" rtlCol="0">
            <a:spAutoFit/>
          </a:bodyPr>
          <a:lstStyle/>
          <a:p>
            <a:pPr algn="just">
              <a:spcBef>
                <a:spcPts val="1800"/>
              </a:spcBef>
            </a:pPr>
            <a:endParaRPr lang="en-US" sz="3000" b="1" dirty="0">
              <a:latin typeface="Times New Roman" panose="02020603050405020304" pitchFamily="18" charset="0"/>
              <a:cs typeface="Times New Roman" panose="02020603050405020304" pitchFamily="18" charset="0"/>
            </a:endParaRPr>
          </a:p>
          <a:p>
            <a:pPr algn="just">
              <a:spcBef>
                <a:spcPts val="1800"/>
              </a:spcBef>
            </a:pPr>
            <a:r>
              <a:rPr lang="en-US" sz="3000" b="1" dirty="0">
                <a:latin typeface="Times New Roman" panose="02020603050405020304" pitchFamily="18" charset="0"/>
                <a:cs typeface="Times New Roman" panose="02020603050405020304" pitchFamily="18" charset="0"/>
              </a:rPr>
              <a:t>Takeoff Online Crowdfunding Platform</a:t>
            </a:r>
          </a:p>
          <a:p>
            <a:pPr algn="just">
              <a:spcBef>
                <a:spcPts val="1800"/>
              </a:spcBef>
            </a:pPr>
            <a:r>
              <a:rPr lang="en-US" sz="3000" b="1" dirty="0">
                <a:latin typeface="Times New Roman" panose="02020603050405020304" pitchFamily="18" charset="0"/>
                <a:cs typeface="Times New Roman" panose="02020603050405020304" pitchFamily="18" charset="0"/>
              </a:rPr>
              <a:t>Developed by: </a:t>
            </a:r>
            <a:r>
              <a:rPr lang="en-US" sz="3000" dirty="0">
                <a:latin typeface="Times New Roman" panose="02020603050405020304" pitchFamily="18" charset="0"/>
                <a:cs typeface="Times New Roman" panose="02020603050405020304" pitchFamily="18" charset="0"/>
              </a:rPr>
              <a:t>Sujan Shrestha (NP000611)</a:t>
            </a:r>
          </a:p>
          <a:p>
            <a:pPr algn="just">
              <a:spcBef>
                <a:spcPts val="1800"/>
              </a:spcBef>
            </a:pPr>
            <a:r>
              <a:rPr lang="en-US" sz="3000" dirty="0">
                <a:latin typeface="Times New Roman" panose="02020603050405020304" pitchFamily="18" charset="0"/>
                <a:cs typeface="Times New Roman" panose="02020603050405020304" pitchFamily="18" charset="0"/>
              </a:rPr>
              <a:t>BSc (Hons) in Information Technology</a:t>
            </a:r>
          </a:p>
          <a:p>
            <a:pPr algn="just">
              <a:spcBef>
                <a:spcPts val="1800"/>
              </a:spcBef>
            </a:pPr>
            <a:r>
              <a:rPr lang="en-US" sz="3000" b="1" dirty="0">
                <a:latin typeface="Times New Roman" panose="02020603050405020304" pitchFamily="18" charset="0"/>
                <a:cs typeface="Times New Roman" panose="02020603050405020304" pitchFamily="18" charset="0"/>
              </a:rPr>
              <a:t>Intake Code: </a:t>
            </a:r>
            <a:r>
              <a:rPr lang="en-US" sz="3000" dirty="0">
                <a:latin typeface="Times New Roman" panose="02020603050405020304" pitchFamily="18" charset="0"/>
                <a:cs typeface="Times New Roman" panose="02020603050405020304" pitchFamily="18" charset="0"/>
              </a:rPr>
              <a:t>NP3F2304IT</a:t>
            </a:r>
          </a:p>
          <a:p>
            <a:pPr algn="just">
              <a:spcBef>
                <a:spcPts val="1800"/>
              </a:spcBef>
            </a:pPr>
            <a:r>
              <a:rPr lang="en-US" sz="3000" b="1" dirty="0">
                <a:latin typeface="Times New Roman" panose="02020603050405020304" pitchFamily="18" charset="0"/>
                <a:cs typeface="Times New Roman" panose="02020603050405020304" pitchFamily="18" charset="0"/>
              </a:rPr>
              <a:t>Supervised by: </a:t>
            </a:r>
            <a:r>
              <a:rPr lang="en-US" sz="3000" dirty="0">
                <a:latin typeface="Times New Roman" panose="02020603050405020304" pitchFamily="18" charset="0"/>
                <a:cs typeface="Times New Roman" panose="02020603050405020304" pitchFamily="18" charset="0"/>
              </a:rPr>
              <a:t>Mr. Bishal Prasad Kurmi</a:t>
            </a:r>
          </a:p>
          <a:p>
            <a:pPr algn="just">
              <a:spcBef>
                <a:spcPts val="1800"/>
              </a:spcBef>
            </a:pPr>
            <a:r>
              <a:rPr lang="en-US" sz="3000" b="1" dirty="0">
                <a:latin typeface="Times New Roman" panose="02020603050405020304" pitchFamily="18" charset="0"/>
                <a:cs typeface="Times New Roman" panose="02020603050405020304" pitchFamily="18" charset="0"/>
              </a:rPr>
              <a:t>2</a:t>
            </a:r>
            <a:r>
              <a:rPr lang="en-US" sz="3000" b="1" baseline="30000" dirty="0">
                <a:latin typeface="Times New Roman" panose="02020603050405020304" pitchFamily="18" charset="0"/>
                <a:cs typeface="Times New Roman" panose="02020603050405020304" pitchFamily="18" charset="0"/>
              </a:rPr>
              <a:t>nd</a:t>
            </a:r>
            <a:r>
              <a:rPr lang="en-US" sz="3000" b="1" dirty="0">
                <a:latin typeface="Times New Roman" panose="02020603050405020304" pitchFamily="18" charset="0"/>
                <a:cs typeface="Times New Roman" panose="02020603050405020304" pitchFamily="18" charset="0"/>
              </a:rPr>
              <a:t> Marker: </a:t>
            </a:r>
            <a:r>
              <a:rPr lang="en-US" sz="3000" dirty="0">
                <a:latin typeface="Times New Roman" panose="02020603050405020304" pitchFamily="18" charset="0"/>
                <a:cs typeface="Times New Roman" panose="02020603050405020304" pitchFamily="18" charset="0"/>
              </a:rPr>
              <a:t>Ms. Ratan Raj Pant</a:t>
            </a:r>
          </a:p>
          <a:p>
            <a:endParaRPr lang="en-US" sz="3000" dirty="0"/>
          </a:p>
        </p:txBody>
      </p:sp>
      <p:sp>
        <p:nvSpPr>
          <p:cNvPr id="2" name="TextBox 1">
            <a:extLst>
              <a:ext uri="{FF2B5EF4-FFF2-40B4-BE49-F238E27FC236}">
                <a16:creationId xmlns:a16="http://schemas.microsoft.com/office/drawing/2014/main" id="{DED35E8C-EC64-DD3B-79B2-7BC93F0A4F9F}"/>
              </a:ext>
            </a:extLst>
          </p:cNvPr>
          <p:cNvSpPr txBox="1"/>
          <p:nvPr/>
        </p:nvSpPr>
        <p:spPr>
          <a:xfrm>
            <a:off x="4428678" y="30834906"/>
            <a:ext cx="299999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Fig: Login Page</a:t>
            </a:r>
          </a:p>
        </p:txBody>
      </p:sp>
      <p:sp>
        <p:nvSpPr>
          <p:cNvPr id="6" name="TextBox 5">
            <a:extLst>
              <a:ext uri="{FF2B5EF4-FFF2-40B4-BE49-F238E27FC236}">
                <a16:creationId xmlns:a16="http://schemas.microsoft.com/office/drawing/2014/main" id="{A4BAB359-D35E-C8DD-B5CA-A3E5935DB36D}"/>
              </a:ext>
            </a:extLst>
          </p:cNvPr>
          <p:cNvSpPr txBox="1"/>
          <p:nvPr/>
        </p:nvSpPr>
        <p:spPr>
          <a:xfrm>
            <a:off x="13731138" y="30774510"/>
            <a:ext cx="299946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Fig: Dashboard </a:t>
            </a:r>
          </a:p>
        </p:txBody>
      </p:sp>
      <p:pic>
        <p:nvPicPr>
          <p:cNvPr id="9" name="Picture 8">
            <a:extLst>
              <a:ext uri="{FF2B5EF4-FFF2-40B4-BE49-F238E27FC236}">
                <a16:creationId xmlns:a16="http://schemas.microsoft.com/office/drawing/2014/main" id="{0511A9B4-BF0C-0AEC-6739-87A3D1FB739A}"/>
              </a:ext>
            </a:extLst>
          </p:cNvPr>
          <p:cNvPicPr>
            <a:picLocks noChangeAspect="1"/>
          </p:cNvPicPr>
          <p:nvPr/>
        </p:nvPicPr>
        <p:blipFill>
          <a:blip r:embed="rId6" cstate="print"/>
          <a:srcRect/>
          <a:stretch>
            <a:fillRect/>
          </a:stretch>
        </p:blipFill>
        <p:spPr bwMode="auto">
          <a:xfrm>
            <a:off x="26754345" y="493382"/>
            <a:ext cx="3226092" cy="2788823"/>
          </a:xfrm>
          <a:prstGeom prst="rect">
            <a:avLst/>
          </a:prstGeom>
          <a:noFill/>
          <a:ln w="9525">
            <a:noFill/>
            <a:miter lim="800000"/>
            <a:headEnd/>
            <a:tailEnd/>
          </a:ln>
        </p:spPr>
      </p:pic>
      <p:sp>
        <p:nvSpPr>
          <p:cNvPr id="5" name="TextBox 4">
            <a:extLst>
              <a:ext uri="{FF2B5EF4-FFF2-40B4-BE49-F238E27FC236}">
                <a16:creationId xmlns:a16="http://schemas.microsoft.com/office/drawing/2014/main" id="{04D4F230-0120-D099-2303-75F236A88708}"/>
              </a:ext>
            </a:extLst>
          </p:cNvPr>
          <p:cNvSpPr txBox="1"/>
          <p:nvPr/>
        </p:nvSpPr>
        <p:spPr>
          <a:xfrm>
            <a:off x="21257750" y="11067600"/>
            <a:ext cx="8709535" cy="1389850"/>
          </a:xfrm>
          <a:prstGeom prst="rect">
            <a:avLst/>
          </a:prstGeom>
          <a:noFill/>
        </p:spPr>
        <p:txBody>
          <a:bodyPr wrap="square" lIns="86978" tIns="43489" rIns="86978" bIns="43489"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000" kern="100" dirty="0">
                <a:latin typeface="Times New Roman" panose="02020603050405020304" pitchFamily="18" charset="0"/>
                <a:ea typeface="Calibri" panose="020F0502020204030204" pitchFamily="34" charset="0"/>
                <a:cs typeface="Times New Roman" panose="02020603050405020304" pitchFamily="18" charset="0"/>
              </a:rPr>
              <a:t>Token And Gamification</a:t>
            </a:r>
          </a:p>
          <a:p>
            <a:pPr marL="342900" marR="0" lvl="0" indent="-342900" algn="just">
              <a:lnSpc>
                <a:spcPct val="150000"/>
              </a:lnSpc>
              <a:spcBef>
                <a:spcPts val="0"/>
              </a:spcBef>
              <a:spcAft>
                <a:spcPts val="0"/>
              </a:spcAft>
              <a:buFont typeface="Symbol" panose="05050102010706020507" pitchFamily="18" charset="2"/>
              <a:buChar char=""/>
            </a:pPr>
            <a:r>
              <a:rPr lang="en-US" sz="3000" kern="100" dirty="0">
                <a:latin typeface="Times New Roman" panose="02020603050405020304" pitchFamily="18" charset="0"/>
                <a:ea typeface="Calibri" panose="020F0502020204030204" pitchFamily="34" charset="0"/>
                <a:cs typeface="Times New Roman" panose="02020603050405020304" pitchFamily="18" charset="0"/>
              </a:rPr>
              <a:t>Esewa Payment Gateway Integration</a:t>
            </a:r>
            <a:endParaRPr lang="en-US" sz="3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0B4840B2-5D9E-88B6-20CB-C28DB1B844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1500" y="34930911"/>
            <a:ext cx="4872683" cy="7353072"/>
          </a:xfrm>
          <a:prstGeom prst="rect">
            <a:avLst/>
          </a:prstGeom>
        </p:spPr>
      </p:pic>
      <p:pic>
        <p:nvPicPr>
          <p:cNvPr id="15" name="Picture 14" descr="A diagram of a diagram&#10;&#10;Description automatically generated">
            <a:extLst>
              <a:ext uri="{FF2B5EF4-FFF2-40B4-BE49-F238E27FC236}">
                <a16:creationId xmlns:a16="http://schemas.microsoft.com/office/drawing/2014/main" id="{6296DB6B-95BD-0CDB-5C48-C159D0205FB4}"/>
              </a:ext>
            </a:extLst>
          </p:cNvPr>
          <p:cNvPicPr>
            <a:picLocks noChangeAspect="1"/>
          </p:cNvPicPr>
          <p:nvPr/>
        </p:nvPicPr>
        <p:blipFill>
          <a:blip r:embed="rId8"/>
          <a:stretch>
            <a:fillRect/>
          </a:stretch>
        </p:blipFill>
        <p:spPr>
          <a:xfrm>
            <a:off x="14501141" y="34815117"/>
            <a:ext cx="8061033" cy="7637312"/>
          </a:xfrm>
          <a:prstGeom prst="rect">
            <a:avLst/>
          </a:prstGeom>
        </p:spPr>
      </p:pic>
      <p:pic>
        <p:nvPicPr>
          <p:cNvPr id="17" name="Picture 16">
            <a:extLst>
              <a:ext uri="{FF2B5EF4-FFF2-40B4-BE49-F238E27FC236}">
                <a16:creationId xmlns:a16="http://schemas.microsoft.com/office/drawing/2014/main" id="{DEDDC890-F05F-5D55-F211-4743345AA1EF}"/>
              </a:ext>
            </a:extLst>
          </p:cNvPr>
          <p:cNvPicPr>
            <a:picLocks noChangeAspect="1"/>
          </p:cNvPicPr>
          <p:nvPr/>
        </p:nvPicPr>
        <p:blipFill>
          <a:blip r:embed="rId9"/>
          <a:stretch>
            <a:fillRect/>
          </a:stretch>
        </p:blipFill>
        <p:spPr>
          <a:xfrm>
            <a:off x="1859109" y="25521527"/>
            <a:ext cx="8528583" cy="4797328"/>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AF69E0D1-3866-40A1-5C3B-44F9C21C443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85230" y="25505142"/>
            <a:ext cx="8940199" cy="4746444"/>
          </a:xfrm>
          <a:prstGeom prst="rect">
            <a:avLst/>
          </a:prstGeom>
        </p:spPr>
      </p:pic>
      <p:pic>
        <p:nvPicPr>
          <p:cNvPr id="19" name="Picture 18">
            <a:extLst>
              <a:ext uri="{FF2B5EF4-FFF2-40B4-BE49-F238E27FC236}">
                <a16:creationId xmlns:a16="http://schemas.microsoft.com/office/drawing/2014/main" id="{2B05594A-EE59-ABB2-F1D0-FEBA392688A7}"/>
              </a:ext>
            </a:extLst>
          </p:cNvPr>
          <p:cNvPicPr>
            <a:picLocks noChangeAspect="1"/>
          </p:cNvPicPr>
          <p:nvPr/>
        </p:nvPicPr>
        <p:blipFill>
          <a:blip r:embed="rId11"/>
          <a:stretch>
            <a:fillRect/>
          </a:stretch>
        </p:blipFill>
        <p:spPr>
          <a:xfrm>
            <a:off x="20117084" y="25505142"/>
            <a:ext cx="8770081" cy="4933171"/>
          </a:xfrm>
          <a:prstGeom prst="rect">
            <a:avLst/>
          </a:prstGeom>
        </p:spPr>
      </p:pic>
      <p:sp>
        <p:nvSpPr>
          <p:cNvPr id="23" name="TextBox 22">
            <a:extLst>
              <a:ext uri="{FF2B5EF4-FFF2-40B4-BE49-F238E27FC236}">
                <a16:creationId xmlns:a16="http://schemas.microsoft.com/office/drawing/2014/main" id="{AD365345-9B92-9DF7-095F-C3A10FBF787C}"/>
              </a:ext>
            </a:extLst>
          </p:cNvPr>
          <p:cNvSpPr txBox="1"/>
          <p:nvPr/>
        </p:nvSpPr>
        <p:spPr>
          <a:xfrm>
            <a:off x="22278262" y="30756064"/>
            <a:ext cx="430388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Fig: Admin Dashboard </a:t>
            </a:r>
          </a:p>
        </p:txBody>
      </p:sp>
    </p:spTree>
    <p:extLst>
      <p:ext uri="{BB962C8B-B14F-4D97-AF65-F5344CB8AC3E}">
        <p14:creationId xmlns:p14="http://schemas.microsoft.com/office/powerpoint/2010/main" val="316969786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2518F2301D4B4584C40AA285DD2D09" ma:contentTypeVersion="13" ma:contentTypeDescription="Create a new document." ma:contentTypeScope="" ma:versionID="8b239d7cc889c46ea828dbed908397fc">
  <xsd:schema xmlns:xsd="http://www.w3.org/2001/XMLSchema" xmlns:xs="http://www.w3.org/2001/XMLSchema" xmlns:p="http://schemas.microsoft.com/office/2006/metadata/properties" xmlns:ns3="afa005ed-d216-4d27-9717-57ffe1510655" xmlns:ns4="cf343433-5a69-4508-9fdd-756d407a3cda" targetNamespace="http://schemas.microsoft.com/office/2006/metadata/properties" ma:root="true" ma:fieldsID="94f67bae7a42d99d9996577cfb537dc1" ns3:_="" ns4:_="">
    <xsd:import namespace="afa005ed-d216-4d27-9717-57ffe1510655"/>
    <xsd:import namespace="cf343433-5a69-4508-9fdd-756d407a3cd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005ed-d216-4d27-9717-57ffe151065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343433-5a69-4508-9fdd-756d407a3cd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fa005ed-d216-4d27-9717-57ffe1510655" xsi:nil="true"/>
  </documentManagement>
</p:properties>
</file>

<file path=customXml/itemProps1.xml><?xml version="1.0" encoding="utf-8"?>
<ds:datastoreItem xmlns:ds="http://schemas.openxmlformats.org/officeDocument/2006/customXml" ds:itemID="{6E0AAE93-98D7-4940-95CB-C9F27AFFF2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005ed-d216-4d27-9717-57ffe1510655"/>
    <ds:schemaRef ds:uri="cf343433-5a69-4508-9fdd-756d407a3c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0AE78F-4975-4C4C-A26B-99E8C70365DE}">
  <ds:schemaRefs>
    <ds:schemaRef ds:uri="http://schemas.microsoft.com/sharepoint/v3/contenttype/forms"/>
  </ds:schemaRefs>
</ds:datastoreItem>
</file>

<file path=customXml/itemProps3.xml><?xml version="1.0" encoding="utf-8"?>
<ds:datastoreItem xmlns:ds="http://schemas.openxmlformats.org/officeDocument/2006/customXml" ds:itemID="{1A0B667F-7CAA-4D9A-AB51-EBA22566370F}">
  <ds:schemaRefs>
    <ds:schemaRef ds:uri="http://schemas.microsoft.com/office/2006/documentManagement/types"/>
    <ds:schemaRef ds:uri="http://purl.org/dc/dcmitype/"/>
    <ds:schemaRef ds:uri="http://purl.org/dc/terms/"/>
    <ds:schemaRef ds:uri="cf343433-5a69-4508-9fdd-756d407a3cda"/>
    <ds:schemaRef ds:uri="http://purl.org/dc/elements/1.1/"/>
    <ds:schemaRef ds:uri="afa005ed-d216-4d27-9717-57ffe1510655"/>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1499</TotalTime>
  <Words>743</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Sujan Shrestha</cp:lastModifiedBy>
  <cp:revision>102</cp:revision>
  <dcterms:created xsi:type="dcterms:W3CDTF">2012-08-06T20:12:21Z</dcterms:created>
  <dcterms:modified xsi:type="dcterms:W3CDTF">2024-04-18T09:53:01Z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0x010100692518F2301D4B4584C40AA285DD2D09</vt:lpwstr>
  </property>
</Properties>
</file>