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4" r:id="rId6"/>
    <p:sldId id="260"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300"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526724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69948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D224DD-6120-4418-947C-A617B10BC8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809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85138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D224DD-6120-4418-947C-A617B10BC8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342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4270329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2291270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303371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1299372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F03FD-8939-4392-9B8D-1E10EBC127EA}"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3679338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356329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F03FD-8939-4392-9B8D-1E10EBC127EA}"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2313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F03FD-8939-4392-9B8D-1E10EBC127EA}"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250837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F03FD-8939-4392-9B8D-1E10EBC127EA}"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171261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124042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F03FD-8939-4392-9B8D-1E10EBC127EA}"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5D224DD-6120-4418-947C-A617B10BC87D}" type="slidenum">
              <a:rPr lang="en-US" smtClean="0"/>
              <a:t>‹#›</a:t>
            </a:fld>
            <a:endParaRPr lang="en-US"/>
          </a:p>
        </p:txBody>
      </p:sp>
    </p:spTree>
    <p:extLst>
      <p:ext uri="{BB962C8B-B14F-4D97-AF65-F5344CB8AC3E}">
        <p14:creationId xmlns:p14="http://schemas.microsoft.com/office/powerpoint/2010/main" val="308996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AF03FD-8939-4392-9B8D-1E10EBC127EA}" type="datetimeFigureOut">
              <a:rPr lang="en-US" smtClean="0"/>
              <a:t>11/5/2023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5D224DD-6120-4418-947C-A617B10BC87D}" type="slidenum">
              <a:rPr lang="en-US" smtClean="0"/>
              <a:t>‹#›</a:t>
            </a:fld>
            <a:endParaRPr lang="en-US"/>
          </a:p>
        </p:txBody>
      </p:sp>
    </p:spTree>
    <p:extLst>
      <p:ext uri="{BB962C8B-B14F-4D97-AF65-F5344CB8AC3E}">
        <p14:creationId xmlns:p14="http://schemas.microsoft.com/office/powerpoint/2010/main" val="822295573"/>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694A-69C4-B139-B974-3E73F3B921B8}"/>
              </a:ext>
            </a:extLst>
          </p:cNvPr>
          <p:cNvSpPr>
            <a:spLocks noGrp="1"/>
          </p:cNvSpPr>
          <p:nvPr>
            <p:ph type="ctrTitle"/>
          </p:nvPr>
        </p:nvSpPr>
        <p:spPr>
          <a:xfrm>
            <a:off x="1082040" y="759967"/>
            <a:ext cx="10027920" cy="3346365"/>
          </a:xfrm>
        </p:spPr>
        <p:txBody>
          <a:bodyPr>
            <a:noAutofit/>
          </a:bodyPr>
          <a:lstStyle/>
          <a:p>
            <a:pPr algn="ctr">
              <a:lnSpc>
                <a:spcPct val="100000"/>
              </a:lnSpc>
            </a:pPr>
            <a:r>
              <a:rPr lang="en-US" sz="4000" b="1" dirty="0">
                <a:latin typeface="Times New Roman" panose="02020603050405020304" pitchFamily="18" charset="0"/>
                <a:cs typeface="Times New Roman" panose="02020603050405020304" pitchFamily="18" charset="0"/>
              </a:rPr>
              <a:t>Computer System Management</a:t>
            </a: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CT012-3-3 CSM</a:t>
            </a:r>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endParaRPr lang="en-US" sz="4800" b="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0F74E4-60C4-7A12-6427-61F7DD7ECD3D}"/>
              </a:ext>
            </a:extLst>
          </p:cNvPr>
          <p:cNvSpPr txBox="1">
            <a:spLocks/>
          </p:cNvSpPr>
          <p:nvPr/>
        </p:nvSpPr>
        <p:spPr>
          <a:xfrm>
            <a:off x="378544" y="5722959"/>
            <a:ext cx="5333069" cy="49276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00000"/>
              </a:lnSpc>
            </a:pPr>
            <a:r>
              <a:rPr lang="en-US" sz="2400" b="1" dirty="0">
                <a:latin typeface="Times New Roman" panose="02020603050405020304" pitchFamily="18" charset="0"/>
                <a:cs typeface="Times New Roman" panose="02020603050405020304" pitchFamily="18" charset="0"/>
              </a:rPr>
              <a:t>Presented by: </a:t>
            </a:r>
          </a:p>
          <a:p>
            <a:pPr algn="ctr">
              <a:lnSpc>
                <a:spcPct val="100000"/>
              </a:lnSpc>
            </a:pPr>
            <a:r>
              <a:rPr lang="en-US" sz="2400" dirty="0">
                <a:latin typeface="Times New Roman" panose="02020603050405020304" pitchFamily="18" charset="0"/>
                <a:cs typeface="Times New Roman" panose="02020603050405020304" pitchFamily="18" charset="0"/>
              </a:rPr>
              <a:t>Aryan Maharjan NP000563</a:t>
            </a:r>
          </a:p>
        </p:txBody>
      </p:sp>
      <p:sp>
        <p:nvSpPr>
          <p:cNvPr id="5" name="Title 1">
            <a:extLst>
              <a:ext uri="{FF2B5EF4-FFF2-40B4-BE49-F238E27FC236}">
                <a16:creationId xmlns:a16="http://schemas.microsoft.com/office/drawing/2014/main" id="{5A112642-95E2-72E9-10E7-D14BF31D864C}"/>
              </a:ext>
            </a:extLst>
          </p:cNvPr>
          <p:cNvSpPr txBox="1">
            <a:spLocks/>
          </p:cNvSpPr>
          <p:nvPr/>
        </p:nvSpPr>
        <p:spPr>
          <a:xfrm>
            <a:off x="6556588" y="5605273"/>
            <a:ext cx="5333069" cy="49276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00000"/>
              </a:lnSpc>
            </a:pPr>
            <a:r>
              <a:rPr lang="en-US" sz="2400" b="1" dirty="0">
                <a:latin typeface="Times New Roman" panose="02020603050405020304" pitchFamily="18" charset="0"/>
                <a:cs typeface="Times New Roman" panose="02020603050405020304" pitchFamily="18" charset="0"/>
              </a:rPr>
              <a:t>Lecturer: </a:t>
            </a:r>
          </a:p>
          <a:p>
            <a:pPr algn="ctr">
              <a:lnSpc>
                <a:spcPct val="100000"/>
              </a:lnSpc>
            </a:pPr>
            <a:r>
              <a:rPr lang="en-US" sz="2400" dirty="0">
                <a:latin typeface="Times New Roman" panose="02020603050405020304" pitchFamily="18" charset="0"/>
                <a:cs typeface="Times New Roman" panose="02020603050405020304" pitchFamily="18" charset="0"/>
              </a:rPr>
              <a:t>Mr. Ramesh Suwal</a:t>
            </a:r>
          </a:p>
        </p:txBody>
      </p:sp>
      <p:pic>
        <p:nvPicPr>
          <p:cNvPr id="1026" name="Picture 2">
            <a:extLst>
              <a:ext uri="{FF2B5EF4-FFF2-40B4-BE49-F238E27FC236}">
                <a16:creationId xmlns:a16="http://schemas.microsoft.com/office/drawing/2014/main" id="{0F87349C-655A-737E-692E-DFDE502A4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and Identity | Asia Pacific University (APU)">
            <a:extLst>
              <a:ext uri="{FF2B5EF4-FFF2-40B4-BE49-F238E27FC236}">
                <a16:creationId xmlns:a16="http://schemas.microsoft.com/office/drawing/2014/main" id="{9766629C-FDB5-2025-AE21-798D6CCEA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bout Us | Buddha Air - Buddha Air is one of the leading airlines company  in Nepal.">
            <a:extLst>
              <a:ext uri="{FF2B5EF4-FFF2-40B4-BE49-F238E27FC236}">
                <a16:creationId xmlns:a16="http://schemas.microsoft.com/office/drawing/2014/main" id="{FB058CD4-3C5F-F631-EDF9-6D82165A7A5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898" t="27628" r="20244" b="28190"/>
          <a:stretch/>
        </p:blipFill>
        <p:spPr bwMode="auto">
          <a:xfrm>
            <a:off x="4211319" y="3246120"/>
            <a:ext cx="3747348" cy="1183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27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7;p23">
            <a:extLst>
              <a:ext uri="{FF2B5EF4-FFF2-40B4-BE49-F238E27FC236}">
                <a16:creationId xmlns:a16="http://schemas.microsoft.com/office/drawing/2014/main" id="{AAA8B7CD-F715-1374-3DD9-B36DFCF24B12}"/>
              </a:ext>
            </a:extLst>
          </p:cNvPr>
          <p:cNvSpPr txBox="1">
            <a:spLocks noGrp="1"/>
          </p:cNvSpPr>
          <p:nvPr>
            <p:ph type="title"/>
          </p:nvPr>
        </p:nvSpPr>
        <p:spPr>
          <a:xfrm>
            <a:off x="3394504" y="811557"/>
            <a:ext cx="5402991" cy="4260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SWOT Analysis on Buddha Air</a:t>
            </a:r>
            <a:endParaRPr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45B11D-459C-A85B-0420-3FBC6AFF8C5C}"/>
              </a:ext>
            </a:extLst>
          </p:cNvPr>
          <p:cNvSpPr txBox="1"/>
          <p:nvPr/>
        </p:nvSpPr>
        <p:spPr>
          <a:xfrm>
            <a:off x="1735666" y="1411892"/>
            <a:ext cx="9118601" cy="923330"/>
          </a:xfrm>
          <a:prstGeom prst="rect">
            <a:avLst/>
          </a:prstGeom>
          <a:noFill/>
        </p:spPr>
        <p:txBody>
          <a:bodyPr wrap="square">
            <a:spAutoFit/>
          </a:bodyPr>
          <a:lstStyle/>
          <a:p>
            <a:pPr algn="ctr"/>
            <a:r>
              <a:rPr lang="en-GB" dirty="0">
                <a:effectLst/>
                <a:latin typeface="Times New Roman" panose="02020603050405020304" pitchFamily="18" charset="0"/>
                <a:ea typeface="Calibri" panose="020F0502020204030204" pitchFamily="34" charset="0"/>
                <a:cs typeface="Times New Roman" panose="02020603050405020304" pitchFamily="18" charset="0"/>
              </a:rPr>
              <a:t>SWOT Analysis is a strategic use of plans and technique which helps to determine the overall evaluation of both internal and external findings, which includes strength and weakness as internal, and opportunity and threats as external information. </a:t>
            </a:r>
            <a:endParaRPr lang="en-US"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1B9CB997-0A6C-5354-8CD3-C47A57C62C36}"/>
              </a:ext>
            </a:extLst>
          </p:cNvPr>
          <p:cNvGraphicFramePr>
            <a:graphicFrameLocks noGrp="1"/>
          </p:cNvGraphicFramePr>
          <p:nvPr>
            <p:extLst>
              <p:ext uri="{D42A27DB-BD31-4B8C-83A1-F6EECF244321}">
                <p14:modId xmlns:p14="http://schemas.microsoft.com/office/powerpoint/2010/main" val="2934478243"/>
              </p:ext>
            </p:extLst>
          </p:nvPr>
        </p:nvGraphicFramePr>
        <p:xfrm>
          <a:off x="1483360" y="2509519"/>
          <a:ext cx="9723120" cy="4013202"/>
        </p:xfrm>
        <a:graphic>
          <a:graphicData uri="http://schemas.openxmlformats.org/drawingml/2006/table">
            <a:tbl>
              <a:tblPr firstRow="1" firstCol="1" bandRow="1">
                <a:tableStyleId>{5C22544A-7EE6-4342-B048-85BDC9FD1C3A}</a:tableStyleId>
              </a:tblPr>
              <a:tblGrid>
                <a:gridCol w="4861560">
                  <a:extLst>
                    <a:ext uri="{9D8B030D-6E8A-4147-A177-3AD203B41FA5}">
                      <a16:colId xmlns:a16="http://schemas.microsoft.com/office/drawing/2014/main" val="1561191218"/>
                    </a:ext>
                  </a:extLst>
                </a:gridCol>
                <a:gridCol w="4861560">
                  <a:extLst>
                    <a:ext uri="{9D8B030D-6E8A-4147-A177-3AD203B41FA5}">
                      <a16:colId xmlns:a16="http://schemas.microsoft.com/office/drawing/2014/main" val="4010138064"/>
                    </a:ext>
                  </a:extLst>
                </a:gridCol>
              </a:tblGrid>
              <a:tr h="534900">
                <a:tc>
                  <a:txBody>
                    <a:bodyPr/>
                    <a:lstStyle/>
                    <a:p>
                      <a:pPr marL="0" marR="0" algn="ctr">
                        <a:lnSpc>
                          <a:spcPct val="150000"/>
                        </a:lnSpc>
                        <a:spcBef>
                          <a:spcPts val="0"/>
                        </a:spcBef>
                        <a:spcAft>
                          <a:spcPts val="0"/>
                        </a:spcAft>
                      </a:pPr>
                      <a:r>
                        <a:rPr lang="en-US" sz="1200">
                          <a:effectLst/>
                        </a:rPr>
                        <a:t>STRENGTH</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WEAKNESS</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3232277"/>
                  </a:ext>
                </a:extLst>
              </a:tr>
              <a:tr h="1757281">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Reputed brand known for quality services in Nepal.</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Modern infrastructure and technology</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Broad range of Services</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Safety Record</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Limited International Presence</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Competition</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Aging of Equipment</a:t>
                      </a:r>
                    </a:p>
                    <a:p>
                      <a:pPr marL="388620"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9469925"/>
                  </a:ext>
                </a:extLst>
              </a:tr>
              <a:tr h="262675">
                <a:tc>
                  <a:txBody>
                    <a:bodyPr/>
                    <a:lstStyle/>
                    <a:p>
                      <a:pPr marL="0" marR="0" algn="ctr">
                        <a:lnSpc>
                          <a:spcPct val="150000"/>
                        </a:lnSpc>
                        <a:spcBef>
                          <a:spcPts val="0"/>
                        </a:spcBef>
                        <a:spcAft>
                          <a:spcPts val="0"/>
                        </a:spcAft>
                      </a:pPr>
                      <a:r>
                        <a:rPr lang="en-US" sz="1200">
                          <a:effectLst/>
                        </a:rPr>
                        <a:t>OPPORTUNITY</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US" sz="1200">
                          <a:effectLst/>
                        </a:rPr>
                        <a:t>THREAT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336141"/>
                  </a:ext>
                </a:extLst>
              </a:tr>
              <a:tr h="1458346">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a:effectLst/>
                        </a:rPr>
                        <a:t>International Expansion</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Use of Modern Equipment</a:t>
                      </a:r>
                    </a:p>
                    <a:p>
                      <a:pPr marL="342900" marR="0" lvl="0" indent="-342900" algn="just">
                        <a:lnSpc>
                          <a:spcPct val="150000"/>
                        </a:lnSpc>
                        <a:spcBef>
                          <a:spcPts val="0"/>
                        </a:spcBef>
                        <a:spcAft>
                          <a:spcPts val="0"/>
                        </a:spcAft>
                        <a:buFont typeface="Symbol" panose="05050102010706020507" pitchFamily="18" charset="2"/>
                        <a:buChar char=""/>
                      </a:pPr>
                      <a:r>
                        <a:rPr lang="en-US" sz="1200">
                          <a:effectLst/>
                        </a:rPr>
                        <a:t>Tourism Growth</a:t>
                      </a:r>
                    </a:p>
                    <a:p>
                      <a:pPr marL="328295" marR="0" algn="just">
                        <a:lnSpc>
                          <a:spcPct val="150000"/>
                        </a:lnSpc>
                        <a:spcBef>
                          <a:spcPts val="0"/>
                        </a:spcBef>
                        <a:spcAft>
                          <a:spcPts val="0"/>
                        </a:spcAft>
                      </a:pPr>
                      <a:r>
                        <a:rPr lang="en-US" sz="1200">
                          <a:effectLst/>
                        </a:rPr>
                        <a:t> </a:t>
                      </a:r>
                    </a:p>
                    <a:p>
                      <a:pPr marL="328295" marR="0" algn="just">
                        <a:lnSpc>
                          <a:spcPct val="150000"/>
                        </a:lnSpc>
                        <a:spcBef>
                          <a:spcPts val="0"/>
                        </a:spcBef>
                        <a:spcAft>
                          <a:spcPts val="0"/>
                        </a:spcAft>
                      </a:pPr>
                      <a:r>
                        <a:rPr lang="en-US" sz="1200">
                          <a:effectLst/>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Natural Disasters</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Price Competition</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Increased Fuel Price</a:t>
                      </a:r>
                    </a:p>
                    <a:p>
                      <a:pPr marL="342900" marR="0" lvl="0" indent="-342900" algn="just">
                        <a:lnSpc>
                          <a:spcPct val="150000"/>
                        </a:lnSpc>
                        <a:spcBef>
                          <a:spcPts val="0"/>
                        </a:spcBef>
                        <a:spcAft>
                          <a:spcPts val="0"/>
                        </a:spcAft>
                        <a:buFont typeface="Symbol" panose="05050102010706020507" pitchFamily="18" charset="2"/>
                        <a:buChar char=""/>
                      </a:pPr>
                      <a:r>
                        <a:rPr lang="en-US" sz="1200" dirty="0">
                          <a:effectLst/>
                        </a:rPr>
                        <a:t>Emerging Technologies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206702"/>
                  </a:ext>
                </a:extLst>
              </a:tr>
            </a:tbl>
          </a:graphicData>
        </a:graphic>
      </p:graphicFrame>
      <p:pic>
        <p:nvPicPr>
          <p:cNvPr id="2" name="Picture 2">
            <a:extLst>
              <a:ext uri="{FF2B5EF4-FFF2-40B4-BE49-F238E27FC236}">
                <a16:creationId xmlns:a16="http://schemas.microsoft.com/office/drawing/2014/main" id="{5F99D655-42AF-726B-C93F-938AF4F0A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1905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rand Identity | Asia Pacific University (APU)">
            <a:extLst>
              <a:ext uri="{FF2B5EF4-FFF2-40B4-BE49-F238E27FC236}">
                <a16:creationId xmlns:a16="http://schemas.microsoft.com/office/drawing/2014/main" id="{BBC77730-AB47-93FC-9887-7398888C3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5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7;p23">
            <a:extLst>
              <a:ext uri="{FF2B5EF4-FFF2-40B4-BE49-F238E27FC236}">
                <a16:creationId xmlns:a16="http://schemas.microsoft.com/office/drawing/2014/main" id="{30CF1883-F58E-76A5-C6F9-C232697E8301}"/>
              </a:ext>
            </a:extLst>
          </p:cNvPr>
          <p:cNvSpPr txBox="1">
            <a:spLocks/>
          </p:cNvSpPr>
          <p:nvPr/>
        </p:nvSpPr>
        <p:spPr>
          <a:xfrm>
            <a:off x="-378331" y="1528905"/>
            <a:ext cx="11679742" cy="426038"/>
          </a:xfrm>
          <a:prstGeom prst="rect">
            <a:avLst/>
          </a:prstGeom>
        </p:spPr>
        <p:txBody>
          <a:bodyPr spcFirstLastPara="1" vert="horz" wrap="square" lIns="91425" tIns="91425" rIns="91425" bIns="91425" rtlCol="0" anchor="b" anchorCtr="0">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US" sz="3200" b="1" dirty="0">
                <a:latin typeface="Times New Roman" panose="02020603050405020304" pitchFamily="18" charset="0"/>
                <a:cs typeface="Times New Roman" panose="02020603050405020304" pitchFamily="18" charset="0"/>
              </a:rPr>
              <a:t>Major Weaknesses And Solutions</a:t>
            </a:r>
          </a:p>
        </p:txBody>
      </p:sp>
      <p:sp>
        <p:nvSpPr>
          <p:cNvPr id="5" name="TextBox 4">
            <a:extLst>
              <a:ext uri="{FF2B5EF4-FFF2-40B4-BE49-F238E27FC236}">
                <a16:creationId xmlns:a16="http://schemas.microsoft.com/office/drawing/2014/main" id="{E24C1E6F-90D7-4D16-C4B9-C0E33E554C25}"/>
              </a:ext>
            </a:extLst>
          </p:cNvPr>
          <p:cNvSpPr txBox="1"/>
          <p:nvPr/>
        </p:nvSpPr>
        <p:spPr>
          <a:xfrm>
            <a:off x="2977663" y="2451923"/>
            <a:ext cx="6433037" cy="3566617"/>
          </a:xfrm>
          <a:prstGeom prst="rect">
            <a:avLst/>
          </a:prstGeom>
          <a:noFill/>
        </p:spPr>
        <p:txBody>
          <a:bodyPr wrap="square" rtlCol="0">
            <a:spAutoFit/>
          </a:bodyPr>
          <a:lstStyle/>
          <a:p>
            <a:pPr marL="468630" indent="-285750" algn="just">
              <a:lnSpc>
                <a:spcPct val="150000"/>
              </a:lnSpc>
              <a:spcAft>
                <a:spcPts val="800"/>
              </a:spcAft>
              <a:buFont typeface="Wingdings" panose="05000000000000000000" pitchFamily="2" charset="2"/>
              <a:buChar char="Ø"/>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Weakness</a:t>
            </a:r>
          </a:p>
          <a:p>
            <a:pPr marL="925830" lvl="1" indent="-285750" algn="just">
              <a:lnSpc>
                <a:spcPct val="150000"/>
              </a:lnSpc>
              <a:spcAft>
                <a:spcPts val="800"/>
              </a:spcAft>
              <a:buFont typeface="Wingdings" panose="05000000000000000000" pitchFamily="2" charset="2"/>
              <a:buChar char="q"/>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Limited International Presence</a:t>
            </a:r>
          </a:p>
          <a:p>
            <a:pPr marL="925830" lvl="1" indent="-285750" algn="just">
              <a:lnSpc>
                <a:spcPct val="150000"/>
              </a:lnSpc>
              <a:spcAft>
                <a:spcPts val="800"/>
              </a:spcAft>
              <a:buFont typeface="Wingdings" panose="05000000000000000000" pitchFamily="2" charset="2"/>
              <a:buChar char="q"/>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Aging of Equipment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68630" indent="-285750" algn="just">
              <a:lnSpc>
                <a:spcPct val="150000"/>
              </a:lnSpc>
              <a:spcAft>
                <a:spcPts val="800"/>
              </a:spcAft>
              <a:buFont typeface="Wingdings" panose="05000000000000000000" pitchFamily="2" charset="2"/>
              <a:buChar char="Ø"/>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Recommended Solution</a:t>
            </a:r>
          </a:p>
          <a:p>
            <a:pPr marL="925830" lvl="1" indent="-285750" algn="just">
              <a:lnSpc>
                <a:spcPct val="150000"/>
              </a:lnSpc>
              <a:spcAft>
                <a:spcPts val="800"/>
              </a:spcAft>
              <a:buFont typeface="Wingdings" panose="05000000000000000000" pitchFamily="2" charset="2"/>
              <a:buChar char="q"/>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Cost Leadership</a:t>
            </a:r>
          </a:p>
          <a:p>
            <a:pPr marL="925830" lvl="1" indent="-285750" algn="just">
              <a:lnSpc>
                <a:spcPct val="150000"/>
              </a:lnSpc>
              <a:spcAft>
                <a:spcPts val="800"/>
              </a:spcAft>
              <a:buFont typeface="Wingdings" panose="05000000000000000000" pitchFamily="2" charset="2"/>
              <a:buChar char="q"/>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Differentiation Strategy</a:t>
            </a:r>
          </a:p>
          <a:p>
            <a:pPr marL="182880" algn="just">
              <a:lnSpc>
                <a:spcPct val="150000"/>
              </a:lnSpc>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2">
            <a:extLst>
              <a:ext uri="{FF2B5EF4-FFF2-40B4-BE49-F238E27FC236}">
                <a16:creationId xmlns:a16="http://schemas.microsoft.com/office/drawing/2014/main" id="{80E49475-ED62-31E6-1381-8BB060A7E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rand Identity | Asia Pacific University (APU)">
            <a:extLst>
              <a:ext uri="{FF2B5EF4-FFF2-40B4-BE49-F238E27FC236}">
                <a16:creationId xmlns:a16="http://schemas.microsoft.com/office/drawing/2014/main" id="{62A69B4E-A9E6-B059-34CB-E68DF55DD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at´s global at The Global College? | The Global College">
            <a:extLst>
              <a:ext uri="{FF2B5EF4-FFF2-40B4-BE49-F238E27FC236}">
                <a16:creationId xmlns:a16="http://schemas.microsoft.com/office/drawing/2014/main" id="{8E2A0BF0-0EAC-F44A-15D0-A65115EA5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0733" y="2640238"/>
            <a:ext cx="4207934" cy="280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27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94379-68A0-68F5-610A-A2DCDB3FA9F7}"/>
              </a:ext>
            </a:extLst>
          </p:cNvPr>
          <p:cNvSpPr txBox="1"/>
          <p:nvPr/>
        </p:nvSpPr>
        <p:spPr>
          <a:xfrm>
            <a:off x="1483253" y="1101880"/>
            <a:ext cx="8277225" cy="954107"/>
          </a:xfrm>
          <a:prstGeom prst="rect">
            <a:avLst/>
          </a:prstGeom>
          <a:noFill/>
        </p:spPr>
        <p:txBody>
          <a:bodyPr wrap="square">
            <a:spAutoFit/>
          </a:bodyPr>
          <a:lstStyle/>
          <a:p>
            <a:pPr algn="ctr"/>
            <a:r>
              <a:rPr lang="en-GB" sz="2800" b="1" kern="0" dirty="0">
                <a:effectLst/>
                <a:latin typeface="Times New Roman" panose="02020603050405020304" pitchFamily="18" charset="0"/>
                <a:ea typeface="Calibri" panose="020F0502020204030204" pitchFamily="34" charset="0"/>
              </a:rPr>
              <a:t>Possible Security Threats and their Solutions on Overseas Market Expansion</a:t>
            </a:r>
            <a:endParaRPr lang="en-US" sz="2800" b="1" dirty="0"/>
          </a:p>
        </p:txBody>
      </p:sp>
      <p:sp>
        <p:nvSpPr>
          <p:cNvPr id="9" name="TextBox 8">
            <a:extLst>
              <a:ext uri="{FF2B5EF4-FFF2-40B4-BE49-F238E27FC236}">
                <a16:creationId xmlns:a16="http://schemas.microsoft.com/office/drawing/2014/main" id="{00A59112-4250-97AE-464B-36E3EE9D0A42}"/>
              </a:ext>
            </a:extLst>
          </p:cNvPr>
          <p:cNvSpPr txBox="1"/>
          <p:nvPr/>
        </p:nvSpPr>
        <p:spPr>
          <a:xfrm>
            <a:off x="1736723" y="2570705"/>
            <a:ext cx="7770283" cy="2585323"/>
          </a:xfrm>
          <a:prstGeom prst="rect">
            <a:avLst/>
          </a:prstGeom>
          <a:noFill/>
        </p:spPr>
        <p:txBody>
          <a:bodyPr wrap="square">
            <a:spAutoFit/>
          </a:bodyPr>
          <a:lstStyle/>
          <a:p>
            <a:r>
              <a:rPr lang="en-GB" b="1" kern="0" dirty="0">
                <a:effectLst/>
                <a:latin typeface="Times New Roman" panose="02020603050405020304" pitchFamily="18" charset="0"/>
                <a:ea typeface="Calibri" panose="020F0502020204030204" pitchFamily="34" charset="0"/>
              </a:rPr>
              <a:t>Hostile Competitors:</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When a company enters a new country, they are exposed to a new set of competitors which have their own new strategies.</a:t>
            </a:r>
          </a:p>
          <a:p>
            <a:pPr algn="just"/>
            <a:endParaRPr lang="en-GB" kern="0" dirty="0">
              <a:latin typeface="Times New Roman" panose="02020603050405020304" pitchFamily="18" charset="0"/>
            </a:endParaRPr>
          </a:p>
          <a:p>
            <a:pPr algn="just"/>
            <a:r>
              <a:rPr lang="en-GB" b="1" kern="0" dirty="0">
                <a:latin typeface="Times New Roman" panose="02020603050405020304" pitchFamily="18" charset="0"/>
              </a:rPr>
              <a:t>Solution:</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plan and conduct proper research of the environment along with the existing competitors</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invest in pricing strategy to stay strong and stand out against wars on competitors price wars</a:t>
            </a:r>
            <a:endParaRPr lang="en-US" dirty="0"/>
          </a:p>
        </p:txBody>
      </p:sp>
      <p:pic>
        <p:nvPicPr>
          <p:cNvPr id="10" name="Picture 2">
            <a:extLst>
              <a:ext uri="{FF2B5EF4-FFF2-40B4-BE49-F238E27FC236}">
                <a16:creationId xmlns:a16="http://schemas.microsoft.com/office/drawing/2014/main" id="{D9AC85D6-A13A-12B0-DB6D-69F56C36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rand Identity | Asia Pacific University (APU)">
            <a:extLst>
              <a:ext uri="{FF2B5EF4-FFF2-40B4-BE49-F238E27FC236}">
                <a16:creationId xmlns:a16="http://schemas.microsoft.com/office/drawing/2014/main" id="{612F4EA9-A211-4652-FE42-7CC769752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he Biggest Threats to Business Productivity in 2021">
            <a:extLst>
              <a:ext uri="{FF2B5EF4-FFF2-40B4-BE49-F238E27FC236}">
                <a16:creationId xmlns:a16="http://schemas.microsoft.com/office/drawing/2014/main" id="{1B512833-E076-EE56-9D23-E98A29645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8823" y="3325774"/>
            <a:ext cx="2272244" cy="134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41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94379-68A0-68F5-610A-A2DCDB3FA9F7}"/>
              </a:ext>
            </a:extLst>
          </p:cNvPr>
          <p:cNvSpPr txBox="1"/>
          <p:nvPr/>
        </p:nvSpPr>
        <p:spPr>
          <a:xfrm>
            <a:off x="1838325" y="805546"/>
            <a:ext cx="8277225" cy="954107"/>
          </a:xfrm>
          <a:prstGeom prst="rect">
            <a:avLst/>
          </a:prstGeom>
          <a:noFill/>
        </p:spPr>
        <p:txBody>
          <a:bodyPr wrap="square">
            <a:spAutoFit/>
          </a:bodyPr>
          <a:lstStyle/>
          <a:p>
            <a:pPr algn="ctr"/>
            <a:r>
              <a:rPr lang="en-GB" sz="2800" b="1" kern="0" dirty="0">
                <a:effectLst/>
                <a:latin typeface="Times New Roman" panose="02020603050405020304" pitchFamily="18" charset="0"/>
                <a:ea typeface="Calibri" panose="020F0502020204030204" pitchFamily="34" charset="0"/>
              </a:rPr>
              <a:t>Possible Security Threats and their Solutions on Overseas Market Expansion</a:t>
            </a:r>
            <a:endParaRPr lang="en-US" sz="2800" b="1" dirty="0"/>
          </a:p>
        </p:txBody>
      </p:sp>
      <p:sp>
        <p:nvSpPr>
          <p:cNvPr id="7" name="TextBox 6">
            <a:extLst>
              <a:ext uri="{FF2B5EF4-FFF2-40B4-BE49-F238E27FC236}">
                <a16:creationId xmlns:a16="http://schemas.microsoft.com/office/drawing/2014/main" id="{378A0B70-AE75-D715-D90C-84F14C079B9A}"/>
              </a:ext>
            </a:extLst>
          </p:cNvPr>
          <p:cNvSpPr txBox="1"/>
          <p:nvPr/>
        </p:nvSpPr>
        <p:spPr>
          <a:xfrm>
            <a:off x="2437343" y="2664321"/>
            <a:ext cx="6503458" cy="2369880"/>
          </a:xfrm>
          <a:prstGeom prst="rect">
            <a:avLst/>
          </a:prstGeom>
          <a:noFill/>
        </p:spPr>
        <p:txBody>
          <a:bodyPr wrap="square">
            <a:spAutoFit/>
          </a:bodyPr>
          <a:lstStyle/>
          <a:p>
            <a:r>
              <a:rPr lang="en-GB" sz="2000" b="1" kern="0" dirty="0">
                <a:effectLst/>
                <a:latin typeface="Times New Roman" panose="02020603050405020304" pitchFamily="18" charset="0"/>
                <a:ea typeface="Calibri" panose="020F0502020204030204" pitchFamily="34" charset="0"/>
              </a:rPr>
              <a:t>Data Privacy and Cybersecurity Threats</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might face several cybersecurity threats and data privacy threats due to cyber-attacks</a:t>
            </a:r>
          </a:p>
          <a:p>
            <a:pPr marL="742950" lvl="1" indent="-285750" algn="just">
              <a:buFont typeface="Arial" panose="020B0604020202020204" pitchFamily="34" charset="0"/>
              <a:buChar char="•"/>
            </a:pPr>
            <a:endParaRPr lang="en-GB" kern="0" dirty="0">
              <a:latin typeface="Times New Roman" panose="02020603050405020304" pitchFamily="18" charset="0"/>
            </a:endParaRPr>
          </a:p>
          <a:p>
            <a:pPr algn="just"/>
            <a:r>
              <a:rPr lang="en-GB" sz="2000" b="1" kern="0" dirty="0">
                <a:latin typeface="Times New Roman" panose="02020603050405020304" pitchFamily="18" charset="0"/>
              </a:rPr>
              <a:t>Solution:</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invest in security measures such as encryption, firewall protection, intrusion detection system </a:t>
            </a:r>
          </a:p>
          <a:p>
            <a:pPr marL="742950" lvl="1" indent="-285750" algn="just">
              <a:buFont typeface="Wingdings" panose="05000000000000000000" pitchFamily="2" charset="2"/>
              <a:buChar char="Ø"/>
            </a:pPr>
            <a:r>
              <a:rPr lang="en-GB" kern="0" dirty="0">
                <a:effectLst/>
                <a:latin typeface="Times New Roman" panose="02020603050405020304" pitchFamily="18" charset="0"/>
                <a:ea typeface="Calibri" panose="020F0502020204030204" pitchFamily="34" charset="0"/>
              </a:rPr>
              <a:t>train their staffs regularly to improve their skills</a:t>
            </a:r>
            <a:endParaRPr lang="en-US" dirty="0"/>
          </a:p>
        </p:txBody>
      </p:sp>
      <p:pic>
        <p:nvPicPr>
          <p:cNvPr id="10" name="Picture 2">
            <a:extLst>
              <a:ext uri="{FF2B5EF4-FFF2-40B4-BE49-F238E27FC236}">
                <a16:creationId xmlns:a16="http://schemas.microsoft.com/office/drawing/2014/main" id="{D9AC85D6-A13A-12B0-DB6D-69F56C368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rand Identity | Asia Pacific University (APU)">
            <a:extLst>
              <a:ext uri="{FF2B5EF4-FFF2-40B4-BE49-F238E27FC236}">
                <a16:creationId xmlns:a16="http://schemas.microsoft.com/office/drawing/2014/main" id="{612F4EA9-A211-4652-FE42-7CC769752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Management of Cybersecurity Operations - Athens State University">
            <a:extLst>
              <a:ext uri="{FF2B5EF4-FFF2-40B4-BE49-F238E27FC236}">
                <a16:creationId xmlns:a16="http://schemas.microsoft.com/office/drawing/2014/main" id="{E43FB7B1-275C-7D07-5DF6-85C10A648F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5600" y="3051100"/>
            <a:ext cx="2633134" cy="159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646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BBE20-4919-DEC3-1F5F-6B88201E48AC}"/>
              </a:ext>
            </a:extLst>
          </p:cNvPr>
          <p:cNvSpPr txBox="1"/>
          <p:nvPr/>
        </p:nvSpPr>
        <p:spPr>
          <a:xfrm>
            <a:off x="3629025" y="833000"/>
            <a:ext cx="5162550" cy="661207"/>
          </a:xfrm>
          <a:prstGeom prst="rect">
            <a:avLst/>
          </a:prstGeom>
          <a:noFill/>
        </p:spPr>
        <p:txBody>
          <a:bodyPr wrap="square">
            <a:spAutoFit/>
          </a:bodyPr>
          <a:lstStyle/>
          <a:p>
            <a:pPr marL="0" marR="0" indent="-57150" algn="just">
              <a:lnSpc>
                <a:spcPct val="150000"/>
              </a:lnSpc>
              <a:spcBef>
                <a:spcPts val="1200"/>
              </a:spcBef>
              <a:spcAft>
                <a:spcPts val="0"/>
              </a:spcAft>
            </a:pPr>
            <a:r>
              <a:rPr lang="en-US" sz="2800" b="1"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as Supply Chain Enabler</a:t>
            </a:r>
          </a:p>
        </p:txBody>
      </p:sp>
      <p:sp>
        <p:nvSpPr>
          <p:cNvPr id="7" name="TextBox 6">
            <a:extLst>
              <a:ext uri="{FF2B5EF4-FFF2-40B4-BE49-F238E27FC236}">
                <a16:creationId xmlns:a16="http://schemas.microsoft.com/office/drawing/2014/main" id="{DF470581-1E04-ADB6-114B-2B438E2E3273}"/>
              </a:ext>
            </a:extLst>
          </p:cNvPr>
          <p:cNvSpPr txBox="1"/>
          <p:nvPr/>
        </p:nvSpPr>
        <p:spPr>
          <a:xfrm>
            <a:off x="2785534" y="2153208"/>
            <a:ext cx="4842934" cy="830997"/>
          </a:xfrm>
          <a:prstGeom prst="rect">
            <a:avLst/>
          </a:prstGeom>
          <a:noFill/>
        </p:spPr>
        <p:txBody>
          <a:bodyPr wrap="square">
            <a:spAutoFit/>
          </a:bodyPr>
          <a:lstStyle/>
          <a:p>
            <a:r>
              <a:rPr lang="en-US" sz="2400" b="1" kern="0" dirty="0">
                <a:effectLst/>
                <a:latin typeface="Times New Roman" panose="02020603050405020304" pitchFamily="18" charset="0"/>
                <a:ea typeface="Calibri" panose="020F0502020204030204" pitchFamily="34" charset="0"/>
              </a:rPr>
              <a:t>E-business / Electronic Online Processes</a:t>
            </a:r>
            <a:endParaRPr lang="en-US" sz="2400" b="1" dirty="0"/>
          </a:p>
        </p:txBody>
      </p:sp>
      <p:sp>
        <p:nvSpPr>
          <p:cNvPr id="9" name="TextBox 8">
            <a:extLst>
              <a:ext uri="{FF2B5EF4-FFF2-40B4-BE49-F238E27FC236}">
                <a16:creationId xmlns:a16="http://schemas.microsoft.com/office/drawing/2014/main" id="{E2B80BDD-CCBC-1C4C-D135-17FB873C5BF7}"/>
              </a:ext>
            </a:extLst>
          </p:cNvPr>
          <p:cNvSpPr txBox="1"/>
          <p:nvPr/>
        </p:nvSpPr>
        <p:spPr>
          <a:xfrm>
            <a:off x="2705100" y="3345405"/>
            <a:ext cx="4445000" cy="1477328"/>
          </a:xfrm>
          <a:prstGeom prst="rect">
            <a:avLst/>
          </a:prstGeom>
          <a:noFill/>
        </p:spPr>
        <p:txBody>
          <a:bodyPr wrap="square">
            <a:spAutoFit/>
          </a:bodyPr>
          <a:lstStyle/>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real-time insights of the supply chain</a:t>
            </a:r>
          </a:p>
          <a:p>
            <a:pPr marL="285750" indent="-285750" algn="just">
              <a:buFont typeface="Wingdings" panose="05000000000000000000" pitchFamily="2" charset="2"/>
              <a:buChar char="Ø"/>
            </a:pPr>
            <a:r>
              <a:rPr lang="en-US" kern="0" dirty="0">
                <a:latin typeface="Times New Roman" panose="02020603050405020304" pitchFamily="18" charset="0"/>
                <a:ea typeface="Calibri" panose="020F0502020204030204" pitchFamily="34" charset="0"/>
              </a:rPr>
              <a:t>services availability</a:t>
            </a:r>
            <a:endParaRPr lang="en-US" sz="1800" kern="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keep track of all the equipment, along with how the different aircrafts are functioning and their locations</a:t>
            </a:r>
            <a:endParaRPr lang="en-US" dirty="0"/>
          </a:p>
        </p:txBody>
      </p:sp>
      <p:pic>
        <p:nvPicPr>
          <p:cNvPr id="10" name="Picture 2">
            <a:extLst>
              <a:ext uri="{FF2B5EF4-FFF2-40B4-BE49-F238E27FC236}">
                <a16:creationId xmlns:a16="http://schemas.microsoft.com/office/drawing/2014/main" id="{D446233D-1B1D-8327-4D26-B39181796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rand Identity | Asia Pacific University (APU)">
            <a:extLst>
              <a:ext uri="{FF2B5EF4-FFF2-40B4-BE49-F238E27FC236}">
                <a16:creationId xmlns:a16="http://schemas.microsoft.com/office/drawing/2014/main" id="{AC2C2943-8059-2A43-55A5-ECC7188DE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Buddha Air | New Website">
            <a:extLst>
              <a:ext uri="{FF2B5EF4-FFF2-40B4-BE49-F238E27FC236}">
                <a16:creationId xmlns:a16="http://schemas.microsoft.com/office/drawing/2014/main" id="{893B00C1-4E10-BF2D-3C0F-9DDA21BA6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8700" y="2216607"/>
            <a:ext cx="4216400" cy="281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34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BBE20-4919-DEC3-1F5F-6B88201E48AC}"/>
              </a:ext>
            </a:extLst>
          </p:cNvPr>
          <p:cNvSpPr txBox="1"/>
          <p:nvPr/>
        </p:nvSpPr>
        <p:spPr>
          <a:xfrm>
            <a:off x="3629025" y="833000"/>
            <a:ext cx="5162550" cy="742511"/>
          </a:xfrm>
          <a:prstGeom prst="rect">
            <a:avLst/>
          </a:prstGeom>
          <a:noFill/>
        </p:spPr>
        <p:txBody>
          <a:bodyPr wrap="square">
            <a:spAutoFit/>
          </a:bodyPr>
          <a:lstStyle/>
          <a:p>
            <a:pPr marL="0" marR="0" indent="-57150" algn="just">
              <a:lnSpc>
                <a:spcPct val="150000"/>
              </a:lnSpc>
              <a:spcBef>
                <a:spcPts val="1200"/>
              </a:spcBef>
              <a:spcAft>
                <a:spcPts val="0"/>
              </a:spcAft>
            </a:pPr>
            <a:r>
              <a:rPr lang="en-US" sz="3200" b="1"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as Supply Chain Enabler</a:t>
            </a:r>
          </a:p>
        </p:txBody>
      </p:sp>
      <p:sp>
        <p:nvSpPr>
          <p:cNvPr id="7" name="TextBox 6">
            <a:extLst>
              <a:ext uri="{FF2B5EF4-FFF2-40B4-BE49-F238E27FC236}">
                <a16:creationId xmlns:a16="http://schemas.microsoft.com/office/drawing/2014/main" id="{DF470581-1E04-ADB6-114B-2B438E2E3273}"/>
              </a:ext>
            </a:extLst>
          </p:cNvPr>
          <p:cNvSpPr txBox="1"/>
          <p:nvPr/>
        </p:nvSpPr>
        <p:spPr>
          <a:xfrm>
            <a:off x="3869266" y="2297654"/>
            <a:ext cx="5418667" cy="461665"/>
          </a:xfrm>
          <a:prstGeom prst="rect">
            <a:avLst/>
          </a:prstGeom>
          <a:noFill/>
        </p:spPr>
        <p:txBody>
          <a:bodyPr wrap="square">
            <a:spAutoFit/>
          </a:bodyPr>
          <a:lstStyle/>
          <a:p>
            <a:r>
              <a:rPr lang="en-US" sz="2400" b="1" kern="0" dirty="0">
                <a:effectLst/>
                <a:latin typeface="Times New Roman" panose="02020603050405020304" pitchFamily="18" charset="0"/>
                <a:ea typeface="Calibri" panose="020F0502020204030204" pitchFamily="34" charset="0"/>
              </a:rPr>
              <a:t>Electronic Data Exchange (EDI)</a:t>
            </a:r>
            <a:endParaRPr lang="en-US" sz="2400" b="1" dirty="0"/>
          </a:p>
        </p:txBody>
      </p:sp>
      <p:sp>
        <p:nvSpPr>
          <p:cNvPr id="9" name="TextBox 8">
            <a:extLst>
              <a:ext uri="{FF2B5EF4-FFF2-40B4-BE49-F238E27FC236}">
                <a16:creationId xmlns:a16="http://schemas.microsoft.com/office/drawing/2014/main" id="{E2B80BDD-CCBC-1C4C-D135-17FB873C5BF7}"/>
              </a:ext>
            </a:extLst>
          </p:cNvPr>
          <p:cNvSpPr txBox="1"/>
          <p:nvPr/>
        </p:nvSpPr>
        <p:spPr>
          <a:xfrm>
            <a:off x="2163232" y="3362081"/>
            <a:ext cx="8830733" cy="1200329"/>
          </a:xfrm>
          <a:prstGeom prst="rect">
            <a:avLst/>
          </a:prstGeom>
          <a:noFill/>
        </p:spPr>
        <p:txBody>
          <a:bodyPr wrap="square">
            <a:spAutoFit/>
          </a:bodyPr>
          <a:lstStyle/>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allows exchanging the documents such as invoices, shipment billing, and purchase orders </a:t>
            </a:r>
          </a:p>
          <a:p>
            <a:pPr marL="285750" indent="-285750" algn="just">
              <a:buFont typeface="Wingdings" panose="05000000000000000000" pitchFamily="2" charset="2"/>
              <a:buChar char="Ø"/>
            </a:pPr>
            <a:endParaRPr lang="en-US" sz="1800" kern="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reduce human errors, maximize the efficiency of the processes and reduce the manual requirement of data input</a:t>
            </a:r>
            <a:endParaRPr lang="en-US" dirty="0"/>
          </a:p>
        </p:txBody>
      </p:sp>
      <p:pic>
        <p:nvPicPr>
          <p:cNvPr id="2" name="Picture 2">
            <a:extLst>
              <a:ext uri="{FF2B5EF4-FFF2-40B4-BE49-F238E27FC236}">
                <a16:creationId xmlns:a16="http://schemas.microsoft.com/office/drawing/2014/main" id="{61D30214-3C00-4C3A-BA59-F19492741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Brand Identity | Asia Pacific University (APU)">
            <a:extLst>
              <a:ext uri="{FF2B5EF4-FFF2-40B4-BE49-F238E27FC236}">
                <a16:creationId xmlns:a16="http://schemas.microsoft.com/office/drawing/2014/main" id="{6824587F-47EA-C259-6D00-CE723D055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710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BBE20-4919-DEC3-1F5F-6B88201E48AC}"/>
              </a:ext>
            </a:extLst>
          </p:cNvPr>
          <p:cNvSpPr txBox="1"/>
          <p:nvPr/>
        </p:nvSpPr>
        <p:spPr>
          <a:xfrm>
            <a:off x="3629025" y="833000"/>
            <a:ext cx="5162550" cy="742511"/>
          </a:xfrm>
          <a:prstGeom prst="rect">
            <a:avLst/>
          </a:prstGeom>
          <a:noFill/>
        </p:spPr>
        <p:txBody>
          <a:bodyPr wrap="square">
            <a:spAutoFit/>
          </a:bodyPr>
          <a:lstStyle/>
          <a:p>
            <a:pPr marL="0" marR="0" indent="-57150" algn="just">
              <a:lnSpc>
                <a:spcPct val="150000"/>
              </a:lnSpc>
              <a:spcBef>
                <a:spcPts val="1200"/>
              </a:spcBef>
              <a:spcAft>
                <a:spcPts val="0"/>
              </a:spcAft>
            </a:pPr>
            <a:r>
              <a:rPr lang="en-US" sz="3200" b="1" kern="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IT as Supply Chain Enabler</a:t>
            </a:r>
          </a:p>
        </p:txBody>
      </p:sp>
      <p:sp>
        <p:nvSpPr>
          <p:cNvPr id="7" name="TextBox 6">
            <a:extLst>
              <a:ext uri="{FF2B5EF4-FFF2-40B4-BE49-F238E27FC236}">
                <a16:creationId xmlns:a16="http://schemas.microsoft.com/office/drawing/2014/main" id="{DF470581-1E04-ADB6-114B-2B438E2E3273}"/>
              </a:ext>
            </a:extLst>
          </p:cNvPr>
          <p:cNvSpPr txBox="1"/>
          <p:nvPr/>
        </p:nvSpPr>
        <p:spPr>
          <a:xfrm>
            <a:off x="4749800" y="2200506"/>
            <a:ext cx="3886200" cy="523220"/>
          </a:xfrm>
          <a:prstGeom prst="rect">
            <a:avLst/>
          </a:prstGeom>
          <a:noFill/>
        </p:spPr>
        <p:txBody>
          <a:bodyPr wrap="square">
            <a:spAutoFit/>
          </a:bodyPr>
          <a:lstStyle/>
          <a:p>
            <a:r>
              <a:rPr lang="en-US" sz="1800" kern="0" dirty="0">
                <a:effectLst/>
                <a:latin typeface="Times New Roman" panose="02020603050405020304" pitchFamily="18" charset="0"/>
                <a:ea typeface="Calibri" panose="020F0502020204030204" pitchFamily="34" charset="0"/>
              </a:rPr>
              <a:t> </a:t>
            </a:r>
            <a:r>
              <a:rPr lang="en-US" sz="2800" b="1" kern="0" dirty="0">
                <a:effectLst/>
                <a:latin typeface="Times New Roman" panose="02020603050405020304" pitchFamily="18" charset="0"/>
                <a:ea typeface="Calibri" panose="020F0502020204030204" pitchFamily="34" charset="0"/>
              </a:rPr>
              <a:t>Internet</a:t>
            </a:r>
            <a:endParaRPr lang="en-US" b="1" dirty="0"/>
          </a:p>
        </p:txBody>
      </p:sp>
      <p:sp>
        <p:nvSpPr>
          <p:cNvPr id="9" name="TextBox 8">
            <a:extLst>
              <a:ext uri="{FF2B5EF4-FFF2-40B4-BE49-F238E27FC236}">
                <a16:creationId xmlns:a16="http://schemas.microsoft.com/office/drawing/2014/main" id="{E2B80BDD-CCBC-1C4C-D135-17FB873C5BF7}"/>
              </a:ext>
            </a:extLst>
          </p:cNvPr>
          <p:cNvSpPr txBox="1"/>
          <p:nvPr/>
        </p:nvSpPr>
        <p:spPr>
          <a:xfrm>
            <a:off x="2666999" y="3348721"/>
            <a:ext cx="5867401" cy="1754326"/>
          </a:xfrm>
          <a:prstGeom prst="rect">
            <a:avLst/>
          </a:prstGeom>
          <a:noFill/>
        </p:spPr>
        <p:txBody>
          <a:bodyPr wrap="square">
            <a:spAutoFit/>
          </a:bodyPr>
          <a:lstStyle/>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helps to connect the company with all the bodies involved in the supply chain</a:t>
            </a:r>
          </a:p>
          <a:p>
            <a:pPr algn="just"/>
            <a:endParaRPr lang="en-US" sz="1800" kern="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r>
              <a:rPr lang="en-US" sz="1800" kern="0" dirty="0">
                <a:effectLst/>
                <a:latin typeface="Times New Roman" panose="02020603050405020304" pitchFamily="18" charset="0"/>
                <a:ea typeface="Calibri" panose="020F0502020204030204" pitchFamily="34" charset="0"/>
              </a:rPr>
              <a:t>replace the traditional face-to-face market and unlocks the new right-to-your-door-step service from the click of a button</a:t>
            </a:r>
            <a:endParaRPr lang="en-US" dirty="0"/>
          </a:p>
        </p:txBody>
      </p:sp>
      <p:pic>
        <p:nvPicPr>
          <p:cNvPr id="2" name="Picture 2">
            <a:extLst>
              <a:ext uri="{FF2B5EF4-FFF2-40B4-BE49-F238E27FC236}">
                <a16:creationId xmlns:a16="http://schemas.microsoft.com/office/drawing/2014/main" id="{2A8D77F5-8469-2E46-2E3E-845534E9F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4" y="0"/>
            <a:ext cx="1781175" cy="9917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rand Identity | Asia Pacific University (APU)">
            <a:extLst>
              <a:ext uri="{FF2B5EF4-FFF2-40B4-BE49-F238E27FC236}">
                <a16:creationId xmlns:a16="http://schemas.microsoft.com/office/drawing/2014/main" id="{0017F8CB-69A5-B7C3-9FAF-5847DBF96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peech on Internet for Students and Children | 3 Minutes Speech">
            <a:extLst>
              <a:ext uri="{FF2B5EF4-FFF2-40B4-BE49-F238E27FC236}">
                <a16:creationId xmlns:a16="http://schemas.microsoft.com/office/drawing/2014/main" id="{17468A6B-6527-CE8A-ED6E-5F00C37AB8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5347" y="3348721"/>
            <a:ext cx="26955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960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C687C-7057-027E-5E5E-C12A5E2B2AAF}"/>
              </a:ext>
            </a:extLst>
          </p:cNvPr>
          <p:cNvSpPr>
            <a:spLocks noGrp="1"/>
          </p:cNvSpPr>
          <p:nvPr>
            <p:ph idx="1"/>
          </p:nvPr>
        </p:nvSpPr>
        <p:spPr/>
        <p:txBody>
          <a:bodyPr>
            <a:noAutofit/>
          </a:bodyPr>
          <a:lstStyle/>
          <a:p>
            <a:r>
              <a:rPr lang="en-US" sz="9600" dirty="0"/>
              <a:t>Thank you!</a:t>
            </a:r>
          </a:p>
        </p:txBody>
      </p:sp>
    </p:spTree>
    <p:extLst>
      <p:ext uri="{BB962C8B-B14F-4D97-AF65-F5344CB8AC3E}">
        <p14:creationId xmlns:p14="http://schemas.microsoft.com/office/powerpoint/2010/main" val="12399081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106</TotalTime>
  <Words>371</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Century Gothic</vt:lpstr>
      <vt:lpstr>Symbol</vt:lpstr>
      <vt:lpstr>Times New Roman</vt:lpstr>
      <vt:lpstr>Wingdings</vt:lpstr>
      <vt:lpstr>Wingdings 3</vt:lpstr>
      <vt:lpstr>Wisp</vt:lpstr>
      <vt:lpstr>Computer System Management CT012-3-3 CSM  </vt:lpstr>
      <vt:lpstr>SWOT Analysis on Buddha Air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Management CT012-3-3 CSM Buddha Air Pvt. Ltd</dc:title>
  <dc:creator>iceyy spicyy</dc:creator>
  <cp:lastModifiedBy>iceyy spicyy</cp:lastModifiedBy>
  <cp:revision>4</cp:revision>
  <dcterms:created xsi:type="dcterms:W3CDTF">2023-11-05T09:55:06Z</dcterms:created>
  <dcterms:modified xsi:type="dcterms:W3CDTF">2023-11-05T13:59:12Z</dcterms:modified>
</cp:coreProperties>
</file>