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  <p:sldMasterId id="2147483720" r:id="rId2"/>
  </p:sldMasterIdLst>
  <p:sldIdLst>
    <p:sldId id="256" r:id="rId3"/>
    <p:sldId id="278" r:id="rId4"/>
    <p:sldId id="281" r:id="rId5"/>
    <p:sldId id="283" r:id="rId6"/>
    <p:sldId id="282" r:id="rId7"/>
    <p:sldId id="284" r:id="rId8"/>
    <p:sldId id="286" r:id="rId9"/>
    <p:sldId id="298" r:id="rId10"/>
    <p:sldId id="299" r:id="rId11"/>
    <p:sldId id="285" r:id="rId12"/>
    <p:sldId id="300" r:id="rId13"/>
    <p:sldId id="287" r:id="rId14"/>
    <p:sldId id="297" r:id="rId15"/>
    <p:sldId id="312" r:id="rId16"/>
    <p:sldId id="313" r:id="rId17"/>
    <p:sldId id="314" r:id="rId18"/>
    <p:sldId id="293" r:id="rId19"/>
    <p:sldId id="301" r:id="rId20"/>
    <p:sldId id="302" r:id="rId21"/>
    <p:sldId id="303" r:id="rId22"/>
    <p:sldId id="304" r:id="rId23"/>
    <p:sldId id="306" r:id="rId24"/>
    <p:sldId id="305" r:id="rId25"/>
    <p:sldId id="308" r:id="rId26"/>
    <p:sldId id="307" r:id="rId27"/>
    <p:sldId id="311" r:id="rId28"/>
    <p:sldId id="310" r:id="rId29"/>
    <p:sldId id="290" r:id="rId30"/>
    <p:sldId id="280" r:id="rId31"/>
    <p:sldId id="315" r:id="rId32"/>
    <p:sldId id="27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07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796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9039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55860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78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748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2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35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275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931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339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27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537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8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830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042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07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17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32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29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8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95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0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901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66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3834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A1F766C-AD08-4D76-A045-8F342938CA91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6EA0C4C-FB8D-4A0A-8B0C-55D288788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20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4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5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0;p12">
            <a:extLst>
              <a:ext uri="{FF2B5EF4-FFF2-40B4-BE49-F238E27FC236}">
                <a16:creationId xmlns:a16="http://schemas.microsoft.com/office/drawing/2014/main" id="{6BCA7DB6-85AC-4195-8028-4C3A404656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54374" y="334134"/>
            <a:ext cx="8083251" cy="334100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DISTRIBUTED COMPUTER SYSTEMS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CT024-3-3-DCOMS</a:t>
            </a:r>
            <a:b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</a:t>
            </a:r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ordering system</a:t>
            </a:r>
            <a:endParaRPr lang="en-US" sz="2800" dirty="0"/>
          </a:p>
        </p:txBody>
      </p:sp>
      <p:sp>
        <p:nvSpPr>
          <p:cNvPr id="6" name="Google Shape;75;p13">
            <a:extLst>
              <a:ext uri="{FF2B5EF4-FFF2-40B4-BE49-F238E27FC236}">
                <a16:creationId xmlns:a16="http://schemas.microsoft.com/office/drawing/2014/main" id="{61E4ECF0-EFBB-43A0-BCDF-5C139921EC56}"/>
              </a:ext>
            </a:extLst>
          </p:cNvPr>
          <p:cNvSpPr txBox="1">
            <a:spLocks/>
          </p:cNvSpPr>
          <p:nvPr/>
        </p:nvSpPr>
        <p:spPr>
          <a:xfrm>
            <a:off x="609601" y="4534538"/>
            <a:ext cx="4841984" cy="160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Members:</a:t>
            </a: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Suman Paudel (NP000612)</a:t>
            </a: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Sujan Shrestha (NP000611)</a:t>
            </a: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Rashiv Singh (NP000603)</a:t>
            </a:r>
            <a:b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Anup </a:t>
            </a:r>
            <a:r>
              <a:rPr lang="en-US" sz="2000" dirty="0" err="1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Panta</a:t>
            </a:r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(NP000562)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F355DC-DD63-4B6A-8DDD-65686951D3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8" name="Google Shape;75;p13">
            <a:extLst>
              <a:ext uri="{FF2B5EF4-FFF2-40B4-BE49-F238E27FC236}">
                <a16:creationId xmlns:a16="http://schemas.microsoft.com/office/drawing/2014/main" id="{FE19D0E0-493B-41E2-97E0-3C4A9F8090B3}"/>
              </a:ext>
            </a:extLst>
          </p:cNvPr>
          <p:cNvSpPr txBox="1">
            <a:spLocks/>
          </p:cNvSpPr>
          <p:nvPr/>
        </p:nvSpPr>
        <p:spPr>
          <a:xfrm>
            <a:off x="8593651" y="4996177"/>
            <a:ext cx="3087948" cy="858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Lecturer:</a:t>
            </a:r>
          </a:p>
          <a:p>
            <a:r>
              <a:rPr lang="en-US" sz="2000" dirty="0">
                <a:solidFill>
                  <a:schemeClr val="accent5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Shambhu Gautam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12C98B10-9325-34AF-A295-B848D1889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138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7055" y="481584"/>
            <a:ext cx="6822782" cy="61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FF5E395-44A7-5DAD-28D7-ACD0BDA43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31" y="1476039"/>
            <a:ext cx="5295003" cy="1947402"/>
          </a:xfrm>
          <a:prstGeom prst="rect">
            <a:avLst/>
          </a:prstGeom>
        </p:spPr>
      </p:pic>
      <p:pic>
        <p:nvPicPr>
          <p:cNvPr id="3" name="Picture 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C0C89411-153F-505A-5D2E-FC312C808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659" y="3537922"/>
            <a:ext cx="5943600" cy="1598295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DD413D52-1063-A010-F434-9567D85E8022}"/>
              </a:ext>
            </a:extLst>
          </p:cNvPr>
          <p:cNvSpPr txBox="1">
            <a:spLocks/>
          </p:cNvSpPr>
          <p:nvPr/>
        </p:nvSpPr>
        <p:spPr>
          <a:xfrm>
            <a:off x="39063" y="5578986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Abstraction</a:t>
            </a:r>
          </a:p>
        </p:txBody>
      </p:sp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C3CCFE0C-0A34-2844-83F6-93DB81780E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559" y="2455882"/>
            <a:ext cx="5361305" cy="2164080"/>
          </a:xfrm>
          <a:prstGeom prst="rect">
            <a:avLst/>
          </a:prstGeom>
        </p:spPr>
      </p:pic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EA6B866F-B657-6B54-B4CB-7ABD6E082D08}"/>
              </a:ext>
            </a:extLst>
          </p:cNvPr>
          <p:cNvSpPr txBox="1">
            <a:spLocks/>
          </p:cNvSpPr>
          <p:nvPr/>
        </p:nvSpPr>
        <p:spPr>
          <a:xfrm>
            <a:off x="6816380" y="5223801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B9E672E3-9744-6DE1-5C43-4EF3AC181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5130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17055" y="481584"/>
            <a:ext cx="6822782" cy="61587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Oriented Programming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DD413D52-1063-A010-F434-9567D85E8022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EA6B866F-B657-6B54-B4CB-7ABD6E082D08}"/>
              </a:ext>
            </a:extLst>
          </p:cNvPr>
          <p:cNvSpPr txBox="1">
            <a:spLocks/>
          </p:cNvSpPr>
          <p:nvPr/>
        </p:nvSpPr>
        <p:spPr>
          <a:xfrm>
            <a:off x="6816380" y="549399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Polymorphism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B636F0-8097-2328-E753-555111D61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09" y="2024081"/>
            <a:ext cx="5576150" cy="8356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D74915-5F73-D602-428F-165A48D5B1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10" y="3816703"/>
            <a:ext cx="5253420" cy="1044809"/>
          </a:xfrm>
          <a:prstGeom prst="rect">
            <a:avLst/>
          </a:prstGeom>
        </p:spPr>
      </p:pic>
      <p:pic>
        <p:nvPicPr>
          <p:cNvPr id="13" name="Picture 12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8F635D7-B8A6-805B-0E31-0B1E7EB9B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380" y="2085189"/>
            <a:ext cx="4890247" cy="1549101"/>
          </a:xfrm>
          <a:prstGeom prst="rect">
            <a:avLst/>
          </a:prstGeom>
        </p:spPr>
      </p:pic>
      <p:pic>
        <p:nvPicPr>
          <p:cNvPr id="14" name="Picture 13" descr="A close-up of a computer code&#10;&#10;Description automatically generated">
            <a:extLst>
              <a:ext uri="{FF2B5EF4-FFF2-40B4-BE49-F238E27FC236}">
                <a16:creationId xmlns:a16="http://schemas.microsoft.com/office/drawing/2014/main" id="{5E82B14F-F0E6-7F18-2C34-ECEC5A27D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1761" y="3963354"/>
            <a:ext cx="5943600" cy="1350010"/>
          </a:xfrm>
          <a:prstGeom prst="rect">
            <a:avLst/>
          </a:prstGeom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E81982A5-A808-860B-357D-685E77A12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525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936" y="662786"/>
            <a:ext cx="8930127" cy="754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 descr="Calculator Using RMI(Remote Method Invocation) in Java - GeeksforGeeks">
            <a:extLst>
              <a:ext uri="{FF2B5EF4-FFF2-40B4-BE49-F238E27FC236}">
                <a16:creationId xmlns:a16="http://schemas.microsoft.com/office/drawing/2014/main" id="{1E4E157F-1042-236E-FC29-803251B6C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038" y="1518582"/>
            <a:ext cx="6086327" cy="45649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9A6669-4F1A-0327-FE8B-CD9D65B20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593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844" y="327955"/>
            <a:ext cx="5164311" cy="99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D91FE5ED-BC45-01C4-3FBC-059570237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76" y="1028251"/>
            <a:ext cx="2279218" cy="4341608"/>
          </a:xfrm>
          <a:prstGeom prst="rect">
            <a:avLst/>
          </a:prstGeom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321FB5E0-1FDF-FA19-5B6D-D9B56E673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3844" y="1697990"/>
            <a:ext cx="5073724" cy="2174763"/>
          </a:xfrm>
          <a:prstGeom prst="rect">
            <a:avLst/>
          </a:prstGeom>
        </p:spPr>
      </p:pic>
      <p:pic>
        <p:nvPicPr>
          <p:cNvPr id="5" name="Picture 4" descr="A text on a white background&#10;&#10;Description automatically generated">
            <a:extLst>
              <a:ext uri="{FF2B5EF4-FFF2-40B4-BE49-F238E27FC236}">
                <a16:creationId xmlns:a16="http://schemas.microsoft.com/office/drawing/2014/main" id="{7526D1B6-61ED-4EA6-D820-CF841C4213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6859" y="4345269"/>
            <a:ext cx="4639236" cy="1774409"/>
          </a:xfrm>
          <a:prstGeom prst="rect">
            <a:avLst/>
          </a:prstGeom>
        </p:spPr>
      </p:pic>
      <p:sp>
        <p:nvSpPr>
          <p:cNvPr id="11" name="Google Shape;167;p23">
            <a:extLst>
              <a:ext uri="{FF2B5EF4-FFF2-40B4-BE49-F238E27FC236}">
                <a16:creationId xmlns:a16="http://schemas.microsoft.com/office/drawing/2014/main" id="{ACF81E18-7B0B-D6F5-B48D-E4F076F03B8E}"/>
              </a:ext>
            </a:extLst>
          </p:cNvPr>
          <p:cNvSpPr txBox="1">
            <a:spLocks/>
          </p:cNvSpPr>
          <p:nvPr/>
        </p:nvSpPr>
        <p:spPr>
          <a:xfrm>
            <a:off x="128709" y="5593699"/>
            <a:ext cx="3143409" cy="61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Architecture</a:t>
            </a:r>
          </a:p>
        </p:txBody>
      </p:sp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FD0345DB-1285-8B32-E3D2-A3C5A2D358C1}"/>
              </a:ext>
            </a:extLst>
          </p:cNvPr>
          <p:cNvSpPr txBox="1">
            <a:spLocks/>
          </p:cNvSpPr>
          <p:nvPr/>
        </p:nvSpPr>
        <p:spPr>
          <a:xfrm>
            <a:off x="8557739" y="3427620"/>
            <a:ext cx="3403385" cy="48115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 Interface Implementation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7EAC85A-96D4-3133-57A9-E1DB9F040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110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844" y="327955"/>
            <a:ext cx="5164311" cy="99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11" name="Google Shape;167;p23">
            <a:extLst>
              <a:ext uri="{FF2B5EF4-FFF2-40B4-BE49-F238E27FC236}">
                <a16:creationId xmlns:a16="http://schemas.microsoft.com/office/drawing/2014/main" id="{ACF81E18-7B0B-D6F5-B48D-E4F076F03B8E}"/>
              </a:ext>
            </a:extLst>
          </p:cNvPr>
          <p:cNvSpPr txBox="1">
            <a:spLocks/>
          </p:cNvSpPr>
          <p:nvPr/>
        </p:nvSpPr>
        <p:spPr>
          <a:xfrm>
            <a:off x="128709" y="5593699"/>
            <a:ext cx="3143409" cy="61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Remote Method</a:t>
            </a:r>
          </a:p>
        </p:txBody>
      </p:sp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FD0345DB-1285-8B32-E3D2-A3C5A2D358C1}"/>
              </a:ext>
            </a:extLst>
          </p:cNvPr>
          <p:cNvSpPr txBox="1">
            <a:spLocks/>
          </p:cNvSpPr>
          <p:nvPr/>
        </p:nvSpPr>
        <p:spPr>
          <a:xfrm>
            <a:off x="7162800" y="5381690"/>
            <a:ext cx="3641877" cy="6158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RMI methods </a:t>
            </a:r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5FBD1A03-C13E-8065-3BE9-59F13A21A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4" y="1996440"/>
            <a:ext cx="4866023" cy="3130711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3FA45D2-A577-0551-615B-B47E2EB0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0905" y="2055883"/>
            <a:ext cx="5351278" cy="3071267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A5E27E4D-CE85-C1B5-44DF-5BF16440E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7967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844" y="327955"/>
            <a:ext cx="5164311" cy="99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11" name="Google Shape;167;p23">
            <a:extLst>
              <a:ext uri="{FF2B5EF4-FFF2-40B4-BE49-F238E27FC236}">
                <a16:creationId xmlns:a16="http://schemas.microsoft.com/office/drawing/2014/main" id="{ACF81E18-7B0B-D6F5-B48D-E4F076F03B8E}"/>
              </a:ext>
            </a:extLst>
          </p:cNvPr>
          <p:cNvSpPr txBox="1">
            <a:spLocks/>
          </p:cNvSpPr>
          <p:nvPr/>
        </p:nvSpPr>
        <p:spPr>
          <a:xfrm>
            <a:off x="128709" y="5593699"/>
            <a:ext cx="3143409" cy="61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 server setup code</a:t>
            </a:r>
          </a:p>
        </p:txBody>
      </p:sp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FD0345DB-1285-8B32-E3D2-A3C5A2D358C1}"/>
              </a:ext>
            </a:extLst>
          </p:cNvPr>
          <p:cNvSpPr txBox="1">
            <a:spLocks/>
          </p:cNvSpPr>
          <p:nvPr/>
        </p:nvSpPr>
        <p:spPr>
          <a:xfrm>
            <a:off x="5205559" y="4811881"/>
            <a:ext cx="2457431" cy="61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RMI Client Setup Code</a:t>
            </a:r>
          </a:p>
        </p:txBody>
      </p:sp>
      <p:pic>
        <p:nvPicPr>
          <p:cNvPr id="2" name="Picture 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66C0BB-C675-2D94-BDEE-A0C705514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29" y="1690067"/>
            <a:ext cx="4954630" cy="3691623"/>
          </a:xfrm>
          <a:prstGeom prst="rect">
            <a:avLst/>
          </a:prstGeom>
        </p:spPr>
      </p:pic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8ECEAFAE-ED58-621C-7778-B12DF0C24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680" y="1569720"/>
            <a:ext cx="3644900" cy="2804160"/>
          </a:xfrm>
          <a:prstGeom prst="rect">
            <a:avLst/>
          </a:prstGeom>
        </p:spPr>
      </p:pic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365FF93-0CCC-9BBE-E668-AB48D2B5A4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2579" y="2201818"/>
            <a:ext cx="4075613" cy="2804160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667A9B7F-2683-2AD6-9CC2-B0F34DBE8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833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13844" y="327955"/>
            <a:ext cx="5164311" cy="9956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of Distributed Application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11" name="Google Shape;167;p23">
            <a:extLst>
              <a:ext uri="{FF2B5EF4-FFF2-40B4-BE49-F238E27FC236}">
                <a16:creationId xmlns:a16="http://schemas.microsoft.com/office/drawing/2014/main" id="{ACF81E18-7B0B-D6F5-B48D-E4F076F03B8E}"/>
              </a:ext>
            </a:extLst>
          </p:cNvPr>
          <p:cNvSpPr txBox="1">
            <a:spLocks/>
          </p:cNvSpPr>
          <p:nvPr/>
        </p:nvSpPr>
        <p:spPr>
          <a:xfrm>
            <a:off x="370435" y="4511277"/>
            <a:ext cx="3143409" cy="6158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Initialization</a:t>
            </a:r>
          </a:p>
        </p:txBody>
      </p:sp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FD0345DB-1285-8B32-E3D2-A3C5A2D358C1}"/>
              </a:ext>
            </a:extLst>
          </p:cNvPr>
          <p:cNvSpPr txBox="1">
            <a:spLocks/>
          </p:cNvSpPr>
          <p:nvPr/>
        </p:nvSpPr>
        <p:spPr>
          <a:xfrm>
            <a:off x="7162800" y="5381690"/>
            <a:ext cx="3641877" cy="6158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 if issue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B3C6422B-5186-2B75-3C89-01F1096FC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200" y="2712720"/>
            <a:ext cx="5539740" cy="1432560"/>
          </a:xfrm>
          <a:prstGeom prst="rect">
            <a:avLst/>
          </a:prstGeom>
        </p:spPr>
      </p:pic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BCD41C45-824E-1AEE-5D89-76E224901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355" y="3589222"/>
            <a:ext cx="5943600" cy="127127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E5BDF3D-B63B-8EAA-9F1B-1EF72A4DF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129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936" y="662786"/>
            <a:ext cx="8930127" cy="754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 descr="A screenshot of a login page&#10;&#10;Description automatically generated">
            <a:extLst>
              <a:ext uri="{FF2B5EF4-FFF2-40B4-BE49-F238E27FC236}">
                <a16:creationId xmlns:a16="http://schemas.microsoft.com/office/drawing/2014/main" id="{738CDD82-3CF9-6F0F-085D-63FE624D7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35" y="1742640"/>
            <a:ext cx="5458501" cy="3367242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Interface</a:t>
            </a:r>
          </a:p>
        </p:txBody>
      </p:sp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01A8620-C067-4208-6A9A-304C059E8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42640"/>
            <a:ext cx="5458501" cy="3365492"/>
          </a:xfrm>
          <a:prstGeom prst="rect">
            <a:avLst/>
          </a:prstGeom>
        </p:spPr>
      </p:pic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06974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Signup Interface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80E97F01-4E1C-B32C-962F-20C5CABB1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55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936" y="662786"/>
            <a:ext cx="8930127" cy="7542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Forgot Password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095999" y="5310498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pic>
        <p:nvPicPr>
          <p:cNvPr id="3" name="Picture 2" descr="A screenshot of a login form&#10;&#10;Description automatically generated">
            <a:extLst>
              <a:ext uri="{FF2B5EF4-FFF2-40B4-BE49-F238E27FC236}">
                <a16:creationId xmlns:a16="http://schemas.microsoft.com/office/drawing/2014/main" id="{9F7A5CA2-39AA-C112-A18A-D0DA8CFD5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74" y="2059452"/>
            <a:ext cx="4228356" cy="3156359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E0C8A54E-F746-272F-9B55-181FD96DF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032" y="2089020"/>
            <a:ext cx="5323850" cy="314609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77EFAE4-CA01-C452-7AB4-5A4C77BD1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2535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21855" y="220595"/>
            <a:ext cx="6652452" cy="5721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058720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Item Interface</a:t>
            </a:r>
          </a:p>
        </p:txBody>
      </p:sp>
      <p:pic>
        <p:nvPicPr>
          <p:cNvPr id="2" name="Picture 1" descr="A computer screen with a computer screen and a box with text&#10;&#10;Description automatically generated">
            <a:extLst>
              <a:ext uri="{FF2B5EF4-FFF2-40B4-BE49-F238E27FC236}">
                <a16:creationId xmlns:a16="http://schemas.microsoft.com/office/drawing/2014/main" id="{B4BFACD7-4810-3828-799E-679A730E9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27" y="1717230"/>
            <a:ext cx="5012724" cy="3622097"/>
          </a:xfrm>
          <a:prstGeom prst="rect">
            <a:avLst/>
          </a:prstGeom>
        </p:spPr>
      </p:pic>
      <p:pic>
        <p:nvPicPr>
          <p:cNvPr id="5" name="Picture 4" descr="A computer screen with a computer screen and a box&#10;&#10;Description automatically generated">
            <a:extLst>
              <a:ext uri="{FF2B5EF4-FFF2-40B4-BE49-F238E27FC236}">
                <a16:creationId xmlns:a16="http://schemas.microsoft.com/office/drawing/2014/main" id="{B3F1826B-C7FC-9D12-6D52-2AACCFDBD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38276" y="1743194"/>
            <a:ext cx="4941120" cy="3570170"/>
          </a:xfrm>
          <a:prstGeom prst="rect">
            <a:avLst/>
          </a:prstGeom>
        </p:spPr>
      </p:pic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B75C6189-7613-21B2-5611-6CE5E885602D}"/>
              </a:ext>
            </a:extLst>
          </p:cNvPr>
          <p:cNvSpPr txBox="1">
            <a:spLocks/>
          </p:cNvSpPr>
          <p:nvPr/>
        </p:nvSpPr>
        <p:spPr>
          <a:xfrm>
            <a:off x="6983525" y="5346135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Item with Cart Table Interface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5EDF1297-93FB-3A80-564C-25D5767E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46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008" y="964356"/>
            <a:ext cx="4140318" cy="426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576278" y="1629389"/>
            <a:ext cx="11006122" cy="5228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multinational e-commerce company called CKF Group provides a wide range of well-liked products all over the world.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Rapid growth has exposed weaknesses in CKF's current Product Delivery System (PDS), raising issues related to security, scalability, and usability.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utilizing Remote Method Invocation (RMI) technology in a Java-based Product Delivery System, CKF is addressing these problems. Client-server communication is secured using SSL/TLS.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 enhancing usability, scalability, and security, the new PDS aims to help CKF better satisfy customers and meet growing product demand.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5D4A59-46CF-0D36-B841-9DF4275A4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0955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815830" y="5435148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Receipt and Invoice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Receipt Generation Interface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5139915-BEF5-2239-1F8E-F83376255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603" y="1780600"/>
            <a:ext cx="3616993" cy="3296800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C13FB00A-ABA1-AD6F-611D-4A1A5F5FF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8582" y="1757362"/>
            <a:ext cx="5943600" cy="3343275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BC6458D-DD4E-C408-E66B-605DC3162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1734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Details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25636" y="5346135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Management Interface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0AB3EAF8-D7E6-D58C-E1FF-17E11B29E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075" y="1757362"/>
            <a:ext cx="5139278" cy="3343276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EA6A51C-BB3F-117B-38EC-9C47C3AAD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740388"/>
            <a:ext cx="5455024" cy="338025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9C190343-4130-7213-9234-CAFE7B57E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758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Category Interface</a:t>
            </a:r>
          </a:p>
        </p:txBody>
      </p:sp>
      <p:pic>
        <p:nvPicPr>
          <p:cNvPr id="3" name="Picture 2" descr="A screenshot of a shopping chart&#10;&#10;Description automatically generated">
            <a:extLst>
              <a:ext uri="{FF2B5EF4-FFF2-40B4-BE49-F238E27FC236}">
                <a16:creationId xmlns:a16="http://schemas.microsoft.com/office/drawing/2014/main" id="{AD2AD4D7-CC46-D8F1-2EC3-95BED7B34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445627"/>
            <a:ext cx="5943600" cy="346329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9914FC5-EE60-F7A4-0525-467D45AE2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645" y="1445627"/>
            <a:ext cx="4778049" cy="3463575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70377FA3-398E-4916-5C21-58034267D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4981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46639" y="5313364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Management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7095716" y="534749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Interface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52CF181-2AB1-8B57-19B8-50C3FEE38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18" y="1404530"/>
            <a:ext cx="5380395" cy="3908834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F4012822-062B-FA7F-CF21-B2F5AE90FB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689" y="1420650"/>
            <a:ext cx="4906593" cy="3926847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672C7FF-FA04-5D43-FCA7-D0FF33C1F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613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771421" y="5280636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Supplier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548354" y="5346135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Supplier Interface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569DFC18-8AE3-3579-72D2-3F28B2C2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32" y="1955511"/>
            <a:ext cx="5005319" cy="3055028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59EA5384-1303-618A-EF08-FBE3A8CC1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4247" y="1830978"/>
            <a:ext cx="3789646" cy="3304093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446A6CB8-396A-3BF1-4AA9-00A4B7B8C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390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28710" y="5688806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Supplier Page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View Page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F7D5E09-9E9D-E200-AA95-7C9C22F19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247" y="1457136"/>
            <a:ext cx="5270790" cy="3989132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BEB6624-A581-4941-EEF2-430380BF15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2135"/>
            <a:ext cx="5422346" cy="3989132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8439436-68AB-7C1D-B3ED-36AE6BCD5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50958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26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28710" y="5688806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Dashboard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Delivery List and Confirmation Interface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708A837B-D8CA-92AF-F7A6-595DFC305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36" y="1679929"/>
            <a:ext cx="5943600" cy="3354705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C49F84E-0A0A-D55B-4FD4-7CB0B5632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838" y="1679929"/>
            <a:ext cx="3599032" cy="37551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373CB5CF-D507-7AEE-E4AD-C674A0282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717" y="20321"/>
            <a:ext cx="1452281" cy="807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852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61878" y="173647"/>
            <a:ext cx="6392476" cy="6158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Interface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4" name="Google Shape;167;p23">
            <a:extLst>
              <a:ext uri="{FF2B5EF4-FFF2-40B4-BE49-F238E27FC236}">
                <a16:creationId xmlns:a16="http://schemas.microsoft.com/office/drawing/2014/main" id="{10FB9290-8FFB-B4B9-F02B-F366A0FFBC1C}"/>
              </a:ext>
            </a:extLst>
          </p:cNvPr>
          <p:cNvSpPr txBox="1">
            <a:spLocks/>
          </p:cNvSpPr>
          <p:nvPr/>
        </p:nvSpPr>
        <p:spPr>
          <a:xfrm>
            <a:off x="128710" y="5688806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MyDeliveries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details Interface</a:t>
            </a:r>
          </a:p>
        </p:txBody>
      </p:sp>
      <p:sp>
        <p:nvSpPr>
          <p:cNvPr id="6" name="Google Shape;167;p23">
            <a:extLst>
              <a:ext uri="{FF2B5EF4-FFF2-40B4-BE49-F238E27FC236}">
                <a16:creationId xmlns:a16="http://schemas.microsoft.com/office/drawing/2014/main" id="{BA238697-2D28-2398-9E44-44917C8F166F}"/>
              </a:ext>
            </a:extLst>
          </p:cNvPr>
          <p:cNvSpPr txBox="1">
            <a:spLocks/>
          </p:cNvSpPr>
          <p:nvPr/>
        </p:nvSpPr>
        <p:spPr>
          <a:xfrm>
            <a:off x="6753627" y="5688807"/>
            <a:ext cx="4380537" cy="52597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Supplier Account Management Interface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DC55EC8E-7DA0-4EA5-72F1-F27C382A1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42" y="1679393"/>
            <a:ext cx="5187911" cy="3929732"/>
          </a:xfrm>
          <a:prstGeom prst="rect">
            <a:avLst/>
          </a:prstGeom>
        </p:spPr>
      </p:pic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1C60915-BE3C-FFAE-696B-52FD85FDE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4845" y="1642147"/>
            <a:ext cx="6080244" cy="389564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B52F9691-3947-40CB-3CE5-DCEB59333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994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2514" y="167096"/>
            <a:ext cx="4725040" cy="7267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C2DFB8A-6669-A709-1F24-6A8FBEB26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2128" y="1129552"/>
            <a:ext cx="5032029" cy="51571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E0271C-8DCC-3ED6-60FB-854CB916A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4279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76283" y="636193"/>
            <a:ext cx="6589058" cy="1061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Relation: Distributed System and BlockChain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755572" y="1999130"/>
            <a:ext cx="10506636" cy="274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improve fault tolerance and scalability, the CKF Product Delivery System (PDS) is a distributed system that interacts using Remote Method Invocation (RMI).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PDS uses blockchain technology to encrypt data in transit, restrict unauthorized access, and provide security and transparency through its decentralized peer-to-peer network.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mart contracts are built within blockchain technology, they allow for programmable and automated operations inside the PDS, which enhances security and efficiency in certain processes.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646F18-9524-85A5-7534-3FFF1950E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0178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2273" y="947928"/>
            <a:ext cx="6887454" cy="442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531455" y="1676400"/>
            <a:ext cx="10506636" cy="1909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develop a more effective PDS for CFK that facilitates seamless communication between client and server applications.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increase sales, streamline delivery processes, shorten delivery times, and expand into new markets.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To ensure client satisfaction, provide a dependable and user-friendly PDS.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sp>
        <p:nvSpPr>
          <p:cNvPr id="3" name="Google Shape;167;p23">
            <a:extLst>
              <a:ext uri="{FF2B5EF4-FFF2-40B4-BE49-F238E27FC236}">
                <a16:creationId xmlns:a16="http://schemas.microsoft.com/office/drawing/2014/main" id="{85F7A98D-A56E-B84F-C758-B26E8BE1A90B}"/>
              </a:ext>
            </a:extLst>
          </p:cNvPr>
          <p:cNvSpPr txBox="1">
            <a:spLocks/>
          </p:cNvSpPr>
          <p:nvPr/>
        </p:nvSpPr>
        <p:spPr>
          <a:xfrm>
            <a:off x="139569" y="4399581"/>
            <a:ext cx="6887454" cy="442466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103363-160A-4065-ED71-F75EECB8095E}"/>
              </a:ext>
            </a:extLst>
          </p:cNvPr>
          <p:cNvSpPr txBox="1"/>
          <p:nvPr/>
        </p:nvSpPr>
        <p:spPr>
          <a:xfrm>
            <a:off x="379055" y="4832716"/>
            <a:ext cx="11167486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project's scopes are to develop as well as implement an improved Product Delivery System (PDS) through completion of project staged testing, development of a user-friendly solution, and  use of technology to increase logistics.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DC4F531-26E9-0DE7-0C7E-D6EE63B77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8495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46008" y="964356"/>
            <a:ext cx="4140318" cy="4260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755572" y="1999130"/>
            <a:ext cx="10506636" cy="3674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focused on developing and implementing a new Product Delivery System (PDS) in order to efficiently address problems with the current system.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Remote Method Invocation (RMI) and a distributed system architecture enhanced the PDS's scalability, fault tolerance, and user-friendly interfaces.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confidentiality of critical data was protected by the use of SSL/TLS technology and a stringent registration procedure, enhancing system security overall.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foundation for later advancements was laid with the advent of the Java programming language, which enhanced system adaptability by supporting both command line and graphical user interfaces.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358D33-F542-292E-8211-84C5811E4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466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Thank You Transparent, Download Free Thank You Transparent png images,  Free ClipArts on Clipart Library">
            <a:extLst>
              <a:ext uri="{FF2B5EF4-FFF2-40B4-BE49-F238E27FC236}">
                <a16:creationId xmlns:a16="http://schemas.microsoft.com/office/drawing/2014/main" id="{ECFEF6C5-8543-4E25-8ADD-A3E2B6E1C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374" y="2173381"/>
            <a:ext cx="5769060" cy="2511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847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2273" y="885053"/>
            <a:ext cx="6887454" cy="442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Overview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585243" y="1827064"/>
            <a:ext cx="10506636" cy="3782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current Product Delivery System at CKF has complex interfaces that make it difficult to operate, negatively impacting both customer satisfaction and internal productivity.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present PDS's failure to keep up with the growth in market demand causes delivery delays and inventory management issues.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Orders are fulfilled slowly and incorrectly due to inefficiencies in the delivery process, which has an influence on overall operational performance.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CKF wants to address these challenges by developing a new PDS with an intuitive user interface, scalability, fast delivery operations, client account management, and comprehensive reporting using RMI and Java programming.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47D2A2-8653-75C9-E2FB-D1EF605F3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569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59850" y="481584"/>
            <a:ext cx="6887454" cy="442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79CC18-B2B9-FF70-7BAF-45001D8AA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141" y="1883503"/>
            <a:ext cx="5380084" cy="28390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E11794-1BCE-5808-2AF4-C93B0924C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8623" y="1883503"/>
            <a:ext cx="5834800" cy="2839030"/>
          </a:xfrm>
          <a:prstGeom prst="rect">
            <a:avLst/>
          </a:prstGeom>
        </p:spPr>
      </p:pic>
      <p:sp>
        <p:nvSpPr>
          <p:cNvPr id="11" name="Google Shape;167;p23">
            <a:extLst>
              <a:ext uri="{FF2B5EF4-FFF2-40B4-BE49-F238E27FC236}">
                <a16:creationId xmlns:a16="http://schemas.microsoft.com/office/drawing/2014/main" id="{2FF26E84-CF0F-AC5E-9A79-D9CCA2EF204B}"/>
              </a:ext>
            </a:extLst>
          </p:cNvPr>
          <p:cNvSpPr txBox="1">
            <a:spLocks/>
          </p:cNvSpPr>
          <p:nvPr/>
        </p:nvSpPr>
        <p:spPr>
          <a:xfrm>
            <a:off x="142157" y="4891427"/>
            <a:ext cx="5155984" cy="5698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</a:t>
            </a:r>
          </a:p>
        </p:txBody>
      </p:sp>
      <p:sp>
        <p:nvSpPr>
          <p:cNvPr id="12" name="Google Shape;167;p23">
            <a:extLst>
              <a:ext uri="{FF2B5EF4-FFF2-40B4-BE49-F238E27FC236}">
                <a16:creationId xmlns:a16="http://schemas.microsoft.com/office/drawing/2014/main" id="{786A264E-4A48-A43A-DB15-1DAE077BA703}"/>
              </a:ext>
            </a:extLst>
          </p:cNvPr>
          <p:cNvSpPr txBox="1">
            <a:spLocks/>
          </p:cNvSpPr>
          <p:nvPr/>
        </p:nvSpPr>
        <p:spPr>
          <a:xfrm>
            <a:off x="6477361" y="4806980"/>
            <a:ext cx="5155984" cy="56983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A9237E9-A0A8-5CD9-EF8E-D79478F144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845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2273" y="947928"/>
            <a:ext cx="6887454" cy="4424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Design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AE8027-1C33-49A8-A20C-1DDF34B681D4}"/>
              </a:ext>
            </a:extLst>
          </p:cNvPr>
          <p:cNvSpPr txBox="1"/>
          <p:nvPr/>
        </p:nvSpPr>
        <p:spPr>
          <a:xfrm>
            <a:off x="1098176" y="2058624"/>
            <a:ext cx="9560859" cy="2740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group thoroughly outlined the needs for the new Product Delivery System using use cases and graphics.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Critical features and requirements were found through a careful examination, ensuring that the system meets the needs of both the company and its clients.</a:t>
            </a:r>
          </a:p>
          <a:p>
            <a:pPr marL="468630" marR="0" indent="-28575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team looked at a number of tools and technologies to ensure compatibility and dependability before deciding on Java and RMI.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141CC0-F2B9-54EA-B36F-2DF466DF5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08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4564" y="218663"/>
            <a:ext cx="5844989" cy="574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39067C1-3CA3-482D-CEFF-1DC60F97E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564" y="1384374"/>
            <a:ext cx="5396754" cy="51926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434656-44D9-2828-6C8E-C46646534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09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4564" y="218663"/>
            <a:ext cx="5844989" cy="574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Diagram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5DAF4B0E-D135-ADE4-CAF0-DCA311221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046" y="1320071"/>
            <a:ext cx="7454154" cy="4975011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FD0CEC9-C530-B231-708D-8ED171A52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1321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167;p23">
            <a:extLst>
              <a:ext uri="{FF2B5EF4-FFF2-40B4-BE49-F238E27FC236}">
                <a16:creationId xmlns:a16="http://schemas.microsoft.com/office/drawing/2014/main" id="{E765F327-7EF4-4A67-8587-250D3F76C7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4564" y="218663"/>
            <a:ext cx="5844989" cy="57434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ERD</a:t>
            </a:r>
          </a:p>
        </p:txBody>
      </p:sp>
      <p:sp>
        <p:nvSpPr>
          <p:cNvPr id="10" name="Google Shape;171;p23">
            <a:extLst>
              <a:ext uri="{FF2B5EF4-FFF2-40B4-BE49-F238E27FC236}">
                <a16:creationId xmlns:a16="http://schemas.microsoft.com/office/drawing/2014/main" id="{9322838D-0041-44A8-96A4-E6A8E2AD59FE}"/>
              </a:ext>
            </a:extLst>
          </p:cNvPr>
          <p:cNvSpPr txBox="1">
            <a:spLocks noGrp="1"/>
          </p:cNvSpPr>
          <p:nvPr>
            <p:ph type="sldNum" sz="quarter" idx="12"/>
          </p:nvPr>
        </p:nvSpPr>
        <p:spPr>
          <a:xfrm>
            <a:off x="9729892" y="5461267"/>
            <a:ext cx="603570" cy="29571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DE84D-29A8-4314-A619-766D0138A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20"/>
            <a:ext cx="2457143" cy="6158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A10BB0-A445-62F3-31AF-DCAAD7E004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759" y="1254628"/>
            <a:ext cx="8793970" cy="4922180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C2AC86F-AB24-C6A5-5AE8-BFF3300B0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6125" y="20320"/>
            <a:ext cx="1655874" cy="92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199763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461</TotalTime>
  <Words>788</Words>
  <Application>Microsoft Office PowerPoint</Application>
  <PresentationFormat>Widescreen</PresentationFormat>
  <Paragraphs>127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Century Gothic</vt:lpstr>
      <vt:lpstr>Roboto Slab</vt:lpstr>
      <vt:lpstr>Rockwell</vt:lpstr>
      <vt:lpstr>Rockwell Condensed</vt:lpstr>
      <vt:lpstr>Times New Roman</vt:lpstr>
      <vt:lpstr>Wingdings</vt:lpstr>
      <vt:lpstr>Wingdings 3</vt:lpstr>
      <vt:lpstr>Slice</vt:lpstr>
      <vt:lpstr>Wood Type</vt:lpstr>
      <vt:lpstr>DISTRIBUTED COMPUTER SYSTEMS CT024-3-3-DCOMS Online ordering system</vt:lpstr>
      <vt:lpstr>Introduction</vt:lpstr>
      <vt:lpstr>Objective</vt:lpstr>
      <vt:lpstr>Problem Overview</vt:lpstr>
      <vt:lpstr>Requirements</vt:lpstr>
      <vt:lpstr>Research and Design</vt:lpstr>
      <vt:lpstr>Use case Diagram</vt:lpstr>
      <vt:lpstr>Schema Diagram</vt:lpstr>
      <vt:lpstr>ERD</vt:lpstr>
      <vt:lpstr>Object Oriented Programming</vt:lpstr>
      <vt:lpstr>Object Oriented Programming</vt:lpstr>
      <vt:lpstr>Implementation of Distributed Application</vt:lpstr>
      <vt:lpstr>Implementation of Distributed Application</vt:lpstr>
      <vt:lpstr>Implementation of Distributed Application</vt:lpstr>
      <vt:lpstr>Implementation of Distributed Application</vt:lpstr>
      <vt:lpstr>Implementation of Distributed Application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Graphical Interface</vt:lpstr>
      <vt:lpstr>Testing</vt:lpstr>
      <vt:lpstr>Relation: Distributed System and BlockChain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Data Analysis CT127-3-2-PFDA  A DATA ANALYSIS PROJECT USING HOURLY WEATHER DATA</dc:title>
  <dc:creator>Kushal Bhattarai(1909501449)</dc:creator>
  <cp:lastModifiedBy>Sujan Shrestha</cp:lastModifiedBy>
  <cp:revision>127</cp:revision>
  <dcterms:created xsi:type="dcterms:W3CDTF">2022-02-01T01:14:12Z</dcterms:created>
  <dcterms:modified xsi:type="dcterms:W3CDTF">2023-11-21T14:09:57Z</dcterms:modified>
</cp:coreProperties>
</file>