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63" r:id="rId8"/>
    <p:sldId id="2146847060" r:id="rId9"/>
    <p:sldId id="2146847061" r:id="rId10"/>
    <p:sldId id="2146847062" r:id="rId11"/>
    <p:sldId id="2146847063" r:id="rId12"/>
    <p:sldId id="2146847065" r:id="rId13"/>
    <p:sldId id="2146847066" r:id="rId14"/>
    <p:sldId id="2146847067" r:id="rId15"/>
    <p:sldId id="2146847068" r:id="rId16"/>
    <p:sldId id="2146847069" r:id="rId17"/>
    <p:sldId id="2146847070" r:id="rId18"/>
    <p:sldId id="2146847071" r:id="rId19"/>
    <p:sldId id="267" r:id="rId20"/>
    <p:sldId id="2146847072" r:id="rId21"/>
    <p:sldId id="2146847073" r:id="rId22"/>
    <p:sldId id="2146847074" r:id="rId23"/>
    <p:sldId id="2146847075" r:id="rId24"/>
    <p:sldId id="2146847076" r:id="rId25"/>
    <p:sldId id="268" r:id="rId26"/>
    <p:sldId id="2146847055" r:id="rId27"/>
    <p:sldId id="269" r:id="rId28"/>
    <p:sldId id="2146847056" r:id="rId29"/>
    <p:sldId id="2146847059"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56" d="100"/>
          <a:sy n="56" d="100"/>
        </p:scale>
        <p:origin x="1704" y="5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wy6wEHIfJyg&amp;list=PLMfXakCUhXsEUtk8c0zWr4whamGxLhAu0&amp;index=5" TargetMode="External"/><Relationship Id="rId2" Type="http://schemas.openxmlformats.org/officeDocument/2006/relationships/hyperlink" Target="https://www.youtube.com/watch?v=zSgmrWQa03s" TargetMode="External"/><Relationship Id="rId1" Type="http://schemas.openxmlformats.org/officeDocument/2006/relationships/slideLayout" Target="../slideLayouts/slideLayout2.xml"/><Relationship Id="rId4" Type="http://schemas.openxmlformats.org/officeDocument/2006/relationships/hyperlink" Target="https://www.youtube.com/watch?v=NLCzpPRCc7U"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Sales dashboard</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Somanchi Sujan –Visakhapatnam-Computer Science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4000" dirty="0">
              <a:latin typeface="Arial" panose="020B0604020202020204" pitchFamily="34" charset="0"/>
              <a:cs typeface="Arial" panose="020B0604020202020204" pitchFamily="34" charset="0"/>
            </a:endParaRPr>
          </a:p>
          <a:p>
            <a:pPr marL="0" indent="0">
              <a:buNone/>
            </a:pPr>
            <a:endParaRPr lang="en-IN" sz="4000" dirty="0">
              <a:latin typeface="Arial" panose="020B0604020202020204" pitchFamily="34" charset="0"/>
              <a:cs typeface="Arial" panose="020B0604020202020204" pitchFamily="34" charset="0"/>
            </a:endParaRPr>
          </a:p>
          <a:p>
            <a:pPr marL="0" indent="0">
              <a:buNone/>
            </a:pPr>
            <a:r>
              <a:rPr lang="en-IN" sz="4000" dirty="0">
                <a:latin typeface="Arial" panose="020B0604020202020204" pitchFamily="34" charset="0"/>
                <a:cs typeface="Arial" panose="020B0604020202020204" pitchFamily="34" charset="0"/>
              </a:rPr>
              <a:t>CHAPTER 3: “PROCEDURE”</a:t>
            </a:r>
          </a:p>
          <a:p>
            <a:pPr algn="ct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Open Power BI Desktop.</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ct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Import Data:</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ct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Click on 'Get Data' and select your data source (Excel, SQL Server, etc.).</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ct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Clean and Transform Data:</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ct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Use Power Query Editor to clean and transform the data.</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ct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Create Visualizations: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ct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Use the 'Visualizations' pane to add charts:</a:t>
            </a:r>
          </a:p>
          <a:p>
            <a:pPr algn="ct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rPr>
              <a:t> Bar Chart: Add a bar chart for profit by product category</a:t>
            </a:r>
            <a:endPar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endParaRPr>
          </a:p>
          <a:p>
            <a:pPr algn="ctr">
              <a:lnSpc>
                <a:spcPct val="115000"/>
              </a:lnSpc>
              <a:spcAft>
                <a:spcPts val="1000"/>
              </a:spcAft>
            </a:pP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IN" sz="4000" dirty="0">
              <a:latin typeface="Arial" panose="020B0604020202020204" pitchFamily="34" charset="0"/>
              <a:cs typeface="Arial" panose="020B0604020202020204" pitchFamily="34" charset="0"/>
            </a:endParaRPr>
          </a:p>
          <a:p>
            <a:pPr marL="0" indent="0">
              <a:buNone/>
            </a:pP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9615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ct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Line Chart: Add a line chart for monthly profit trends.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ct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Add Filters: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ct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Use visuals to add filters for product category and date.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ct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Format the Dashboard:</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ct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Customize colors, fonts, and layout for clarity.</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ct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Publish:</a:t>
            </a:r>
            <a:endParaRPr lang="en-IN" sz="1800" dirty="0">
              <a:solidFill>
                <a:srgbClr val="000000"/>
              </a:solidFill>
              <a:latin typeface="Calibri" panose="020F0502020204030204" pitchFamily="34" charset="0"/>
              <a:ea typeface="Calibri" panose="020F0502020204030204" pitchFamily="34" charset="0"/>
              <a:cs typeface="SimSun" panose="02010600030101010101" pitchFamily="2" charset="-122"/>
            </a:endParaRPr>
          </a:p>
          <a:p>
            <a:pPr algn="ct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rPr>
              <a:t>Publish the dashboard to Power BI Service</a:t>
            </a:r>
            <a:endParaRPr lang="en-IN" sz="4000" dirty="0">
              <a:latin typeface="Arial" panose="020B0604020202020204" pitchFamily="34" charset="0"/>
              <a:cs typeface="Arial" panose="020B0604020202020204" pitchFamily="34" charset="0"/>
            </a:endParaRPr>
          </a:p>
          <a:p>
            <a:pPr marL="0" indent="0" algn="ctr">
              <a:lnSpc>
                <a:spcPct val="115000"/>
              </a:lnSpc>
              <a:spcAft>
                <a:spcPts val="1000"/>
              </a:spcAft>
              <a:buNone/>
            </a:pPr>
            <a:endPar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123068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System  Approach</a:t>
            </a:r>
            <a:endParaRPr lang="en-US" sz="4400" dirty="0"/>
          </a:p>
        </p:txBody>
      </p:sp>
      <p:sp>
        <p:nvSpPr>
          <p:cNvPr id="3" name="Rectangle 2">
            <a:extLst>
              <a:ext uri="{FF2B5EF4-FFF2-40B4-BE49-F238E27FC236}">
                <a16:creationId xmlns:a16="http://schemas.microsoft.com/office/drawing/2014/main" id="{22C7678C-1023-647D-F9D3-1B20F06D14CF}"/>
              </a:ext>
            </a:extLst>
          </p:cNvPr>
          <p:cNvSpPr>
            <a:spLocks noChangeArrowheads="1"/>
          </p:cNvSpPr>
          <p:nvPr/>
        </p:nvSpPr>
        <p:spPr bwMode="auto">
          <a:xfrm>
            <a:off x="2111507" y="555172"/>
            <a:ext cx="1884114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pic>
        <p:nvPicPr>
          <p:cNvPr id="1025" name="Picture 1">
            <a:extLst>
              <a:ext uri="{FF2B5EF4-FFF2-40B4-BE49-F238E27FC236}">
                <a16:creationId xmlns:a16="http://schemas.microsoft.com/office/drawing/2014/main" id="{4786922A-A71D-8168-22FC-3C0D4C977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384" y="1469571"/>
            <a:ext cx="7430287" cy="42073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900C7F3-801A-546D-A16A-7DE7BD996FD2}"/>
              </a:ext>
            </a:extLst>
          </p:cNvPr>
          <p:cNvSpPr>
            <a:spLocks noChangeArrowheads="1"/>
          </p:cNvSpPr>
          <p:nvPr/>
        </p:nvSpPr>
        <p:spPr bwMode="auto">
          <a:xfrm>
            <a:off x="2111507" y="6901997"/>
            <a:ext cx="1884114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8757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System  Approach</a:t>
            </a:r>
            <a:endParaRPr lang="en-US" sz="4400" dirty="0"/>
          </a:p>
        </p:txBody>
      </p:sp>
      <p:pic>
        <p:nvPicPr>
          <p:cNvPr id="6" name="Content Placeholder 5">
            <a:extLst>
              <a:ext uri="{FF2B5EF4-FFF2-40B4-BE49-F238E27FC236}">
                <a16:creationId xmlns:a16="http://schemas.microsoft.com/office/drawing/2014/main" id="{C25AF244-CE6F-3F8F-C862-55109ABD0AAF}"/>
              </a:ext>
            </a:extLst>
          </p:cNvPr>
          <p:cNvPicPr>
            <a:picLocks noGrp="1" noChangeAspect="1"/>
          </p:cNvPicPr>
          <p:nvPr>
            <p:ph idx="1"/>
          </p:nvPr>
        </p:nvPicPr>
        <p:blipFill>
          <a:blip r:embed="rId2"/>
          <a:stretch>
            <a:fillRect/>
          </a:stretch>
        </p:blipFill>
        <p:spPr>
          <a:xfrm>
            <a:off x="581192" y="1149237"/>
            <a:ext cx="9078197" cy="5502388"/>
          </a:xfrm>
          <a:prstGeom prst="rect">
            <a:avLst/>
          </a:prstGeom>
        </p:spPr>
      </p:pic>
      <p:sp>
        <p:nvSpPr>
          <p:cNvPr id="8" name="TextBox 7">
            <a:extLst>
              <a:ext uri="{FF2B5EF4-FFF2-40B4-BE49-F238E27FC236}">
                <a16:creationId xmlns:a16="http://schemas.microsoft.com/office/drawing/2014/main" id="{7F660397-E7B5-69D0-5D07-FD0877548E37}"/>
              </a:ext>
            </a:extLst>
          </p:cNvPr>
          <p:cNvSpPr txBox="1"/>
          <p:nvPr/>
        </p:nvSpPr>
        <p:spPr>
          <a:xfrm>
            <a:off x="10540538" y="2726575"/>
            <a:ext cx="1651462" cy="1027782"/>
          </a:xfrm>
          <a:prstGeom prst="rect">
            <a:avLst/>
          </a:prstGeom>
          <a:noFill/>
        </p:spPr>
        <p:txBody>
          <a:bodyPr wrap="square">
            <a:spAutoFit/>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AFTER CLEANING THE DATA </a:t>
            </a:r>
            <a:endParaRPr lang="en-IN" sz="11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167450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System  Approach</a:t>
            </a:r>
            <a:endParaRPr lang="en-US" sz="4400" dirty="0"/>
          </a:p>
        </p:txBody>
      </p:sp>
      <p:pic>
        <p:nvPicPr>
          <p:cNvPr id="3" name="Content Placeholder 2">
            <a:extLst>
              <a:ext uri="{FF2B5EF4-FFF2-40B4-BE49-F238E27FC236}">
                <a16:creationId xmlns:a16="http://schemas.microsoft.com/office/drawing/2014/main" id="{F81301B5-5039-F6AA-4B48-985398CB2D94}"/>
              </a:ext>
            </a:extLst>
          </p:cNvPr>
          <p:cNvPicPr>
            <a:picLocks noGrp="1" noChangeAspect="1"/>
          </p:cNvPicPr>
          <p:nvPr>
            <p:ph idx="1"/>
          </p:nvPr>
        </p:nvPicPr>
        <p:blipFill>
          <a:blip r:embed="rId2"/>
          <a:stretch>
            <a:fillRect/>
          </a:stretch>
        </p:blipFill>
        <p:spPr>
          <a:xfrm>
            <a:off x="831273" y="1087438"/>
            <a:ext cx="9592887" cy="5564187"/>
          </a:xfrm>
          <a:prstGeom prst="rect">
            <a:avLst/>
          </a:prstGeom>
        </p:spPr>
      </p:pic>
    </p:spTree>
    <p:extLst>
      <p:ext uri="{BB962C8B-B14F-4D97-AF65-F5344CB8AC3E}">
        <p14:creationId xmlns:p14="http://schemas.microsoft.com/office/powerpoint/2010/main" val="2296856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98065" y="934913"/>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p>
        </p:txBody>
      </p:sp>
      <p:pic>
        <p:nvPicPr>
          <p:cNvPr id="6" name="Content Placeholder 5">
            <a:extLst>
              <a:ext uri="{FF2B5EF4-FFF2-40B4-BE49-F238E27FC236}">
                <a16:creationId xmlns:a16="http://schemas.microsoft.com/office/drawing/2014/main" id="{6393C95C-4B92-B21C-3CC2-E91BBA095E71}"/>
              </a:ext>
            </a:extLst>
          </p:cNvPr>
          <p:cNvPicPr>
            <a:picLocks noGrp="1" noChangeAspect="1"/>
          </p:cNvPicPr>
          <p:nvPr>
            <p:ph idx="1"/>
          </p:nvPr>
        </p:nvPicPr>
        <p:blipFill>
          <a:blip r:embed="rId2"/>
          <a:stretch>
            <a:fillRect/>
          </a:stretch>
        </p:blipFill>
        <p:spPr>
          <a:xfrm>
            <a:off x="1659340" y="2269329"/>
            <a:ext cx="8707065" cy="3982006"/>
          </a:xfrm>
          <a:prstGeom prst="rect">
            <a:avLst/>
          </a:prstGeom>
        </p:spPr>
      </p:pic>
      <p:sp>
        <p:nvSpPr>
          <p:cNvPr id="8" name="TextBox 7">
            <a:extLst>
              <a:ext uri="{FF2B5EF4-FFF2-40B4-BE49-F238E27FC236}">
                <a16:creationId xmlns:a16="http://schemas.microsoft.com/office/drawing/2014/main" id="{676895C1-29BA-E4B4-DE12-112394C643D3}"/>
              </a:ext>
            </a:extLst>
          </p:cNvPr>
          <p:cNvSpPr txBox="1"/>
          <p:nvPr/>
        </p:nvSpPr>
        <p:spPr>
          <a:xfrm>
            <a:off x="1506941" y="1746109"/>
            <a:ext cx="6093228" cy="523220"/>
          </a:xfrm>
          <a:prstGeom prst="rect">
            <a:avLst/>
          </a:prstGeom>
          <a:noFill/>
        </p:spPr>
        <p:txBody>
          <a:bodyPr wrap="square">
            <a:spAutoFit/>
          </a:bodyPr>
          <a:lstStyle/>
          <a:p>
            <a:r>
              <a:rPr lang="en-IN" sz="2800" dirty="0">
                <a:effectLst/>
                <a:latin typeface="Calibri" panose="020F0502020204030204" pitchFamily="34" charset="0"/>
                <a:ea typeface="Calibri" panose="020F0502020204030204" pitchFamily="34" charset="0"/>
                <a:cs typeface="SimSun" panose="02010600030101010101" pitchFamily="2" charset="-122"/>
              </a:rPr>
              <a:t>Model view</a:t>
            </a:r>
            <a:r>
              <a:rPr lang="en-IN" sz="1800" dirty="0">
                <a:effectLst/>
                <a:latin typeface="Calibri" panose="020F0502020204030204" pitchFamily="34" charset="0"/>
                <a:ea typeface="Calibri" panose="020F0502020204030204" pitchFamily="34" charset="0"/>
                <a:cs typeface="SimSun" panose="02010600030101010101" pitchFamily="2" charset="-122"/>
              </a:rPr>
              <a:t>:</a:t>
            </a:r>
            <a:endParaRPr lang="en-IN" dirty="0"/>
          </a:p>
        </p:txBody>
      </p:sp>
    </p:spTree>
    <p:extLst>
      <p:ext uri="{BB962C8B-B14F-4D97-AF65-F5344CB8AC3E}">
        <p14:creationId xmlns:p14="http://schemas.microsoft.com/office/powerpoint/2010/main" val="99788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2">
            <a:extLst>
              <a:ext uri="{FF2B5EF4-FFF2-40B4-BE49-F238E27FC236}">
                <a16:creationId xmlns:a16="http://schemas.microsoft.com/office/drawing/2014/main" id="{C9784E24-603B-87B6-BF7B-BEF86C25EE71}"/>
              </a:ext>
            </a:extLst>
          </p:cNvPr>
          <p:cNvSpPr>
            <a:spLocks noChangeArrowheads="1"/>
          </p:cNvSpPr>
          <p:nvPr/>
        </p:nvSpPr>
        <p:spPr bwMode="auto">
          <a:xfrm>
            <a:off x="581192" y="1282654"/>
            <a:ext cx="1265066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0504D"/>
                </a:solidFill>
                <a:effectLst/>
                <a:latin typeface="Times New Roman" panose="02020603050405020304" pitchFamily="18" charset="0"/>
                <a:ea typeface="Calibri" panose="020F0502020204030204" pitchFamily="34" charset="0"/>
                <a:cs typeface="Times New Roman" panose="02020603050405020304" pitchFamily="18" charset="0"/>
              </a:rPr>
              <a:t>DASHBOARD: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1">
            <a:extLst>
              <a:ext uri="{FF2B5EF4-FFF2-40B4-BE49-F238E27FC236}">
                <a16:creationId xmlns:a16="http://schemas.microsoft.com/office/drawing/2014/main" id="{09FF65A5-3105-F3B3-8DBC-276F5B6CD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1942347"/>
            <a:ext cx="9992597" cy="44168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E833EBC-34EB-0FBF-F87B-0046CEAAA280}"/>
              </a:ext>
            </a:extLst>
          </p:cNvPr>
          <p:cNvSpPr>
            <a:spLocks noChangeArrowheads="1"/>
          </p:cNvSpPr>
          <p:nvPr/>
        </p:nvSpPr>
        <p:spPr bwMode="auto">
          <a:xfrm flipV="1">
            <a:off x="721741" y="4682330"/>
            <a:ext cx="126506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83293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258294"/>
          </a:xfrm>
        </p:spPr>
        <p:txBody>
          <a:bodyPr>
            <a:normAutofit/>
          </a:bodyPr>
          <a:lstStyle/>
          <a:p>
            <a:pPr marL="0" indent="0">
              <a:buNone/>
            </a:pPr>
            <a:r>
              <a:rPr lang="en-US" sz="2400" dirty="0">
                <a:solidFill>
                  <a:srgbClr val="C0504D"/>
                </a:solidFill>
                <a:effectLst/>
                <a:latin typeface="Times New Roman" panose="02020603050405020304" pitchFamily="18" charset="0"/>
                <a:ea typeface="Calibri" panose="020F0502020204030204" pitchFamily="34" charset="0"/>
                <a:cs typeface="SimSun" panose="02010600030101010101" pitchFamily="2" charset="-122"/>
              </a:rPr>
              <a:t>PROFIT BY SUB CATEGORY:</a:t>
            </a:r>
            <a:endParaRPr lang="en-IN" sz="24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IN" sz="2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24E821B-CE01-96B2-977F-2E774B4C0B6A}"/>
              </a:ext>
            </a:extLst>
          </p:cNvPr>
          <p:cNvPicPr>
            <a:picLocks noChangeAspect="1"/>
          </p:cNvPicPr>
          <p:nvPr/>
        </p:nvPicPr>
        <p:blipFill>
          <a:blip r:embed="rId2"/>
          <a:stretch>
            <a:fillRect/>
          </a:stretch>
        </p:blipFill>
        <p:spPr>
          <a:xfrm>
            <a:off x="746760" y="2063923"/>
            <a:ext cx="8248494" cy="4619509"/>
          </a:xfrm>
          <a:prstGeom prst="rect">
            <a:avLst/>
          </a:prstGeom>
        </p:spPr>
      </p:pic>
    </p:spTree>
    <p:extLst>
      <p:ext uri="{BB962C8B-B14F-4D97-AF65-F5344CB8AC3E}">
        <p14:creationId xmlns:p14="http://schemas.microsoft.com/office/powerpoint/2010/main" val="3051067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058789"/>
          </a:xfrm>
        </p:spPr>
        <p:txBody>
          <a:bodyPr>
            <a:normAutofit/>
          </a:bodyPr>
          <a:lstStyle/>
          <a:p>
            <a:pPr marL="0" indent="0">
              <a:buNone/>
            </a:pPr>
            <a:r>
              <a:rPr lang="en-US" sz="2400" dirty="0">
                <a:solidFill>
                  <a:srgbClr val="C0504D"/>
                </a:solidFill>
                <a:effectLst/>
                <a:latin typeface="Times New Roman" panose="02020603050405020304" pitchFamily="18" charset="0"/>
                <a:ea typeface="Calibri" panose="020F0502020204030204" pitchFamily="34" charset="0"/>
              </a:rPr>
              <a:t>BY PAYMENT MODE:</a:t>
            </a:r>
          </a:p>
          <a:p>
            <a:pPr marL="0" indent="0">
              <a:buNone/>
            </a:pPr>
            <a:endParaRPr lang="en-IN" sz="2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9CA8E4B-333E-BEF4-D6F7-FF1CCB915542}"/>
              </a:ext>
            </a:extLst>
          </p:cNvPr>
          <p:cNvPicPr>
            <a:picLocks noChangeAspect="1"/>
          </p:cNvPicPr>
          <p:nvPr/>
        </p:nvPicPr>
        <p:blipFill>
          <a:blip r:embed="rId2"/>
          <a:stretch>
            <a:fillRect/>
          </a:stretch>
        </p:blipFill>
        <p:spPr>
          <a:xfrm>
            <a:off x="581191" y="1868827"/>
            <a:ext cx="8845441" cy="4448846"/>
          </a:xfrm>
          <a:prstGeom prst="rect">
            <a:avLst/>
          </a:prstGeom>
        </p:spPr>
      </p:pic>
    </p:spTree>
    <p:extLst>
      <p:ext uri="{BB962C8B-B14F-4D97-AF65-F5344CB8AC3E}">
        <p14:creationId xmlns:p14="http://schemas.microsoft.com/office/powerpoint/2010/main" val="22899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01124"/>
            <a:ext cx="11029615" cy="1058789"/>
          </a:xfrm>
        </p:spPr>
        <p:txBody>
          <a:bodyPr>
            <a:normAutofit/>
          </a:bodyPr>
          <a:lstStyle/>
          <a:p>
            <a:pPr marL="0" indent="0">
              <a:buNone/>
            </a:pPr>
            <a:r>
              <a:rPr lang="en-US" sz="2400" dirty="0">
                <a:solidFill>
                  <a:srgbClr val="C0504D"/>
                </a:solidFill>
                <a:effectLst/>
                <a:latin typeface="Times New Roman" panose="02020603050405020304" pitchFamily="18" charset="0"/>
                <a:ea typeface="Calibri" panose="020F0502020204030204" pitchFamily="34" charset="0"/>
                <a:cs typeface="SimSun" panose="02010600030101010101" pitchFamily="2" charset="-122"/>
              </a:rPr>
              <a:t>SUM OF QUATITY AND SUM OF AMOUNT BY CATEGORY:</a:t>
            </a:r>
            <a:endParaRPr lang="en-IN" sz="24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IN" sz="2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DCF81F3-06D6-496B-299E-0CCBCE1D3370}"/>
              </a:ext>
            </a:extLst>
          </p:cNvPr>
          <p:cNvPicPr>
            <a:picLocks noChangeAspect="1"/>
          </p:cNvPicPr>
          <p:nvPr/>
        </p:nvPicPr>
        <p:blipFill>
          <a:blip r:embed="rId2"/>
          <a:stretch>
            <a:fillRect/>
          </a:stretch>
        </p:blipFill>
        <p:spPr>
          <a:xfrm>
            <a:off x="730134" y="1830518"/>
            <a:ext cx="9029008" cy="4325326"/>
          </a:xfrm>
          <a:prstGeom prst="rect">
            <a:avLst/>
          </a:prstGeom>
        </p:spPr>
      </p:pic>
    </p:spTree>
    <p:extLst>
      <p:ext uri="{BB962C8B-B14F-4D97-AF65-F5344CB8AC3E}">
        <p14:creationId xmlns:p14="http://schemas.microsoft.com/office/powerpoint/2010/main" val="217685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058789"/>
          </a:xfrm>
        </p:spPr>
        <p:txBody>
          <a:bodyPr>
            <a:normAutofit/>
          </a:bodyPr>
          <a:lstStyle/>
          <a:p>
            <a:pPr marL="0" indent="0">
              <a:buNone/>
            </a:pPr>
            <a:r>
              <a:rPr lang="en-US" sz="2400" dirty="0">
                <a:solidFill>
                  <a:srgbClr val="C0504D"/>
                </a:solidFill>
                <a:effectLst/>
                <a:latin typeface="Times New Roman" panose="02020603050405020304" pitchFamily="18" charset="0"/>
                <a:ea typeface="Calibri" panose="020F0502020204030204" pitchFamily="34" charset="0"/>
                <a:cs typeface="SimSun" panose="02010600030101010101" pitchFamily="2" charset="-122"/>
              </a:rPr>
              <a:t>SUM OF AMOUNT BY CUSTOMER NAME:</a:t>
            </a:r>
            <a:endParaRPr lang="en-IN" sz="24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IN" sz="2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A34EBBE-A22E-4A91-754C-F4580F56A3A6}"/>
              </a:ext>
            </a:extLst>
          </p:cNvPr>
          <p:cNvPicPr>
            <a:picLocks noChangeAspect="1"/>
          </p:cNvPicPr>
          <p:nvPr/>
        </p:nvPicPr>
        <p:blipFill>
          <a:blip r:embed="rId2"/>
          <a:stretch>
            <a:fillRect/>
          </a:stretch>
        </p:blipFill>
        <p:spPr>
          <a:xfrm>
            <a:off x="581191" y="1831420"/>
            <a:ext cx="9144699" cy="4802136"/>
          </a:xfrm>
          <a:prstGeom prst="rect">
            <a:avLst/>
          </a:prstGeom>
        </p:spPr>
      </p:pic>
    </p:spTree>
    <p:extLst>
      <p:ext uri="{BB962C8B-B14F-4D97-AF65-F5344CB8AC3E}">
        <p14:creationId xmlns:p14="http://schemas.microsoft.com/office/powerpoint/2010/main" val="120937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191792"/>
          </a:xfrm>
        </p:spPr>
        <p:txBody>
          <a:bodyPr>
            <a:normAutofit/>
          </a:bodyPr>
          <a:lstStyle/>
          <a:p>
            <a:pPr marL="0" indent="0">
              <a:buNone/>
            </a:pPr>
            <a:r>
              <a:rPr lang="en-US" sz="2400" dirty="0">
                <a:solidFill>
                  <a:srgbClr val="C0504D"/>
                </a:solidFill>
                <a:effectLst/>
                <a:latin typeface="Times New Roman" panose="02020603050405020304" pitchFamily="18" charset="0"/>
                <a:ea typeface="Calibri" panose="020F0502020204030204" pitchFamily="34" charset="0"/>
                <a:cs typeface="SimSun" panose="02010600030101010101" pitchFamily="2" charset="-122"/>
              </a:rPr>
              <a:t>SUM OF PROJECT BY MONTH:</a:t>
            </a:r>
            <a:endParaRPr lang="en-IN" sz="24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IN" sz="2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8AE00A1-00FE-4F87-549A-1647FC9DE2A0}"/>
              </a:ext>
            </a:extLst>
          </p:cNvPr>
          <p:cNvPicPr>
            <a:picLocks noChangeAspect="1"/>
          </p:cNvPicPr>
          <p:nvPr/>
        </p:nvPicPr>
        <p:blipFill>
          <a:blip r:embed="rId2"/>
          <a:stretch>
            <a:fillRect/>
          </a:stretch>
        </p:blipFill>
        <p:spPr>
          <a:xfrm>
            <a:off x="581192" y="1931172"/>
            <a:ext cx="8795564" cy="4586005"/>
          </a:xfrm>
          <a:prstGeom prst="rect">
            <a:avLst/>
          </a:prstGeom>
        </p:spPr>
      </p:pic>
    </p:spTree>
    <p:extLst>
      <p:ext uri="{BB962C8B-B14F-4D97-AF65-F5344CB8AC3E}">
        <p14:creationId xmlns:p14="http://schemas.microsoft.com/office/powerpoint/2010/main" val="3018071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2854338"/>
          </a:xfrm>
        </p:spPr>
        <p:txBody>
          <a:bodyPr>
            <a:normAutofit/>
          </a:bodyPr>
          <a:lstStyle/>
          <a:p>
            <a:pPr marL="0" indent="0" algn="ctr">
              <a:lnSpc>
                <a:spcPct val="115000"/>
              </a:lnSpc>
              <a:spcAft>
                <a:spcPts val="1000"/>
              </a:spcAft>
              <a:buNone/>
            </a:pPr>
            <a:r>
              <a:rPr lang="en-US" sz="1800" dirty="0">
                <a:solidFill>
                  <a:srgbClr val="C0504D"/>
                </a:solidFill>
                <a:effectLst/>
                <a:latin typeface="Times New Roman" panose="02020603050405020304" pitchFamily="18" charset="0"/>
                <a:ea typeface="Calibri" panose="020F0502020204030204" pitchFamily="34" charset="0"/>
                <a:cs typeface="SimSun" panose="02010600030101010101" pitchFamily="2" charset="-122"/>
              </a:rPr>
              <a: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ctr">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Creating a sales dashboard for visualizing profits of product categories like clothing, furniture, and electronics over a year involves collecting and cleaning data, choosing a BI tool, and designing the dashboard. This process ensures stakeholders can easily monitor profit trends and make data-driven decisions.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r>
              <a:rPr lang="en-US" sz="1800" dirty="0">
                <a:solidFill>
                  <a:srgbClr val="000000"/>
                </a:solidFill>
                <a:effectLst/>
                <a:latin typeface="Times New Roman" panose="02020603050405020304" pitchFamily="18" charset="0"/>
                <a:ea typeface="Calibri" panose="020F0502020204030204" pitchFamily="34" charset="0"/>
              </a:rPr>
              <a:t>Regular maintenance and updates keep the dashboard relevant and accurate, allowing for continuous improvement based on user feedback. A well-designed sales dashboard is a valuable asset, providing clear insights that support strategic planning and drive business growth.</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029615" cy="2737711"/>
          </a:xfrm>
        </p:spPr>
        <p:txBody>
          <a:bodyPr>
            <a:normAutofit/>
          </a:bodyPr>
          <a:lstStyle/>
          <a:p>
            <a:pPr marL="0" indent="0">
              <a:buNone/>
            </a:pPr>
            <a:endParaRPr lang="en-US" sz="2800" dirty="0">
              <a:solidFill>
                <a:schemeClr val="accent1">
                  <a:lumMod val="75000"/>
                </a:schemeClr>
              </a:solidFill>
            </a:endParaRPr>
          </a:p>
          <a:p>
            <a:pPr marL="0" indent="0">
              <a:buNone/>
            </a:pPr>
            <a:r>
              <a:rPr lang="en-US" sz="2800" dirty="0">
                <a:solidFill>
                  <a:schemeClr val="accent1">
                    <a:lumMod val="75000"/>
                  </a:schemeClr>
                </a:solidFill>
              </a:rPr>
              <a:t>DEVELOP PREDECTIVE ANALYTICS TO FORECASTE SALES TRENDS:</a:t>
            </a:r>
          </a:p>
          <a:p>
            <a:pPr marL="0" indent="0">
              <a:buNone/>
            </a:pPr>
            <a:r>
              <a:rPr lang="en-US" dirty="0"/>
              <a:t>- Leverage machine learning algorithms and historical data to predict future sales performance,</a:t>
            </a:r>
          </a:p>
          <a:p>
            <a:pPr marL="0" indent="0">
              <a:buNone/>
            </a:pPr>
            <a:r>
              <a:rPr lang="en-US" dirty="0"/>
              <a:t>- Enable businesses to proactively adjust strategies, optimize resources, and drive growth,</a:t>
            </a:r>
          </a:p>
          <a:p>
            <a:pPr marL="0" indent="0">
              <a:buNone/>
            </a:pPr>
            <a:r>
              <a:rPr lang="en-US" dirty="0"/>
              <a:t>- Enhance the dashboard's capabilities to provide actionable insights and stay ahead in the competitive market.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610808" cy="4673324"/>
          </a:xfrm>
        </p:spPr>
        <p:txBody>
          <a:bodyPr>
            <a:normAutofit/>
          </a:bodyPr>
          <a:lstStyle/>
          <a:p>
            <a:pPr marL="0" lvl="0" indent="0" algn="just">
              <a:lnSpc>
                <a:spcPct val="150000"/>
              </a:lnSpc>
              <a:buSzPts val="1200"/>
              <a:buNone/>
            </a:pPr>
            <a:r>
              <a:rPr lang="en-US" sz="1800" dirty="0">
                <a:effectLst/>
                <a:latin typeface="Times New Roman" panose="02020603050405020304" pitchFamily="18" charset="0"/>
                <a:ea typeface="Calibri" panose="020F0502020204030204" pitchFamily="34" charset="0"/>
                <a:cs typeface="SimSun" panose="02010600030101010101" pitchFamily="2" charset="-122"/>
              </a:rPr>
              <a:t>1. Power BI tools - </a:t>
            </a:r>
            <a:r>
              <a:rPr lang="en-US" sz="1800" u="sng" dirty="0">
                <a:solidFill>
                  <a:srgbClr val="0000FF"/>
                </a:solidFill>
                <a:effectLst/>
                <a:latin typeface="Times New Roman" panose="02020603050405020304" pitchFamily="18" charset="0"/>
                <a:ea typeface="Calibri" panose="020F0502020204030204" pitchFamily="34" charset="0"/>
                <a:cs typeface="SimSun" panose="02010600030101010101" pitchFamily="2" charset="-122"/>
                <a:hlinkClick r:id="rId2"/>
              </a:rPr>
              <a:t>https://www.youtube.com/watch?v=zSgmrWQa03s</a:t>
            </a:r>
            <a:endParaRPr lang="en-IN" sz="1800" u="sng" dirty="0">
              <a:solidFill>
                <a:srgbClr val="0000FF"/>
              </a:solidFill>
              <a:latin typeface="Calibri" panose="020F0502020204030204" pitchFamily="34" charset="0"/>
              <a:ea typeface="Calibri" panose="020F0502020204030204" pitchFamily="34" charset="0"/>
              <a:cs typeface="SimSun" panose="02010600030101010101" pitchFamily="2" charset="-122"/>
            </a:endParaRPr>
          </a:p>
          <a:p>
            <a:pPr marL="0" lvl="0" indent="0" algn="just">
              <a:lnSpc>
                <a:spcPct val="150000"/>
              </a:lnSpc>
              <a:buSzPts val="1200"/>
              <a:buNone/>
            </a:pPr>
            <a:r>
              <a:rPr lang="en-IN" sz="1800" u="sng" dirty="0">
                <a:solidFill>
                  <a:srgbClr val="0000FF"/>
                </a:solidFill>
                <a:latin typeface="Calibri" panose="020F0502020204030204" pitchFamily="34" charset="0"/>
                <a:ea typeface="Calibri" panose="020F0502020204030204" pitchFamily="34" charset="0"/>
                <a:cs typeface="SimSun" panose="02010600030101010101" pitchFamily="2" charset="-122"/>
              </a:rPr>
              <a:t>2. </a:t>
            </a:r>
            <a:r>
              <a:rPr lang="en-US" sz="1800" dirty="0">
                <a:effectLst/>
                <a:latin typeface="Times New Roman" panose="02020603050405020304" pitchFamily="18" charset="0"/>
                <a:ea typeface="Calibri" panose="020F0502020204030204" pitchFamily="34" charset="0"/>
                <a:cs typeface="SimSun" panose="02010600030101010101" pitchFamily="2" charset="-122"/>
              </a:rPr>
              <a:t>Dashboard building and data analysis -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indent="0" algn="just">
              <a:lnSpc>
                <a:spcPct val="150000"/>
              </a:lnSpc>
              <a:buNone/>
            </a:pPr>
            <a:r>
              <a:rPr lang="en-US" sz="1800" u="sng" dirty="0">
                <a:solidFill>
                  <a:srgbClr val="0000FF"/>
                </a:solidFill>
                <a:effectLst/>
                <a:latin typeface="Times New Roman" panose="02020603050405020304" pitchFamily="18" charset="0"/>
                <a:ea typeface="Calibri" panose="020F0502020204030204" pitchFamily="34" charset="0"/>
                <a:cs typeface="SimSun" panose="02010600030101010101" pitchFamily="2" charset="-122"/>
                <a:hlinkClick r:id="rId3"/>
              </a:rPr>
              <a:t>https://www.youtube.com/watch?v=wy6wEHIfJyg&amp;list=PLMfXakCUhXsEUtk8c0zWr4whamGxLhAu0&amp;index=5</a:t>
            </a:r>
            <a:endParaRPr lang="en-IN" sz="1800" u="sng" dirty="0">
              <a:solidFill>
                <a:srgbClr val="0000FF"/>
              </a:solidFill>
              <a:latin typeface="Calibri" panose="020F0502020204030204" pitchFamily="34" charset="0"/>
              <a:ea typeface="Calibri" panose="020F0502020204030204" pitchFamily="34" charset="0"/>
              <a:cs typeface="SimSun" panose="02010600030101010101" pitchFamily="2" charset="-122"/>
            </a:endParaRPr>
          </a:p>
          <a:p>
            <a:pPr marL="0" indent="0" algn="just">
              <a:lnSpc>
                <a:spcPct val="150000"/>
              </a:lnSpc>
              <a:buNone/>
            </a:pPr>
            <a:r>
              <a:rPr lang="en-IN" sz="1800" u="sng" dirty="0">
                <a:solidFill>
                  <a:srgbClr val="0000FF"/>
                </a:solidFill>
                <a:effectLst/>
                <a:latin typeface="Calibri" panose="020F0502020204030204" pitchFamily="34" charset="0"/>
                <a:ea typeface="Calibri" panose="020F0502020204030204" pitchFamily="34" charset="0"/>
                <a:cs typeface="SimSun" panose="02010600030101010101" pitchFamily="2" charset="-122"/>
              </a:rPr>
              <a:t>3. </a:t>
            </a:r>
            <a:r>
              <a:rPr lang="en-US" sz="1800" dirty="0">
                <a:effectLst/>
                <a:latin typeface="Times New Roman" panose="02020603050405020304" pitchFamily="18" charset="0"/>
                <a:ea typeface="Calibri" panose="020F0502020204030204" pitchFamily="34" charset="0"/>
                <a:cs typeface="SimSun" panose="02010600030101010101" pitchFamily="2" charset="-122"/>
              </a:rPr>
              <a:t>Tableau tools - </a:t>
            </a:r>
            <a:r>
              <a:rPr lang="en-US" sz="1800" u="sng" dirty="0">
                <a:solidFill>
                  <a:srgbClr val="0000FF"/>
                </a:solidFill>
                <a:effectLst/>
                <a:latin typeface="Times New Roman" panose="02020603050405020304" pitchFamily="18" charset="0"/>
                <a:ea typeface="Calibri" panose="020F0502020204030204" pitchFamily="34" charset="0"/>
                <a:cs typeface="SimSun" panose="02010600030101010101" pitchFamily="2" charset="-122"/>
                <a:hlinkClick r:id="rId4"/>
              </a:rPr>
              <a:t>https://www.youtube.com/watch?v=NLCzpPRCc7U</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6" name="Picture 5">
            <a:extLst>
              <a:ext uri="{FF2B5EF4-FFF2-40B4-BE49-F238E27FC236}">
                <a16:creationId xmlns:a16="http://schemas.microsoft.com/office/drawing/2014/main" id="{F34DE115-C578-F704-12D8-E35C3AA76527}"/>
              </a:ext>
            </a:extLst>
          </p:cNvPr>
          <p:cNvPicPr>
            <a:picLocks noChangeAspect="1"/>
          </p:cNvPicPr>
          <p:nvPr/>
        </p:nvPicPr>
        <p:blipFill>
          <a:blip r:embed="rId2"/>
          <a:stretch>
            <a:fillRect/>
          </a:stretch>
        </p:blipFill>
        <p:spPr>
          <a:xfrm>
            <a:off x="581192" y="1232452"/>
            <a:ext cx="8699968" cy="5366468"/>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EEAB1637-CBAF-EBE8-1692-EBC12BAB3DEA}"/>
              </a:ext>
            </a:extLst>
          </p:cNvPr>
          <p:cNvPicPr>
            <a:picLocks noChangeAspect="1"/>
          </p:cNvPicPr>
          <p:nvPr/>
        </p:nvPicPr>
        <p:blipFill>
          <a:blip r:embed="rId2"/>
          <a:stretch>
            <a:fillRect/>
          </a:stretch>
        </p:blipFill>
        <p:spPr>
          <a:xfrm>
            <a:off x="581192" y="1232452"/>
            <a:ext cx="8745688" cy="5349704"/>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lstStyle/>
          <a:p>
            <a:pPr marL="0" indent="0">
              <a:buNone/>
            </a:pPr>
            <a:r>
              <a:rPr lang="en-US" sz="1800" dirty="0">
                <a:effectLst/>
                <a:latin typeface="Times New Roman" panose="02020603050405020304" pitchFamily="18" charset="0"/>
                <a:ea typeface="Calibri" panose="020F0502020204030204" pitchFamily="34" charset="0"/>
                <a:cs typeface="SimSun" panose="02010600030101010101" pitchFamily="2" charset="-122"/>
              </a:rPr>
              <a:t>This project provides a comprehensive guide for creating a sales dashboard to visualize the annual profits of product categories such as clothing, furniture, and electronics. The procedure includes steps for data collection, preparation, and integration, followed by dashboard design using business intelligence tools like Power BI. Key aspects covered include data cleaning, visualization creation, customization, and testing. This project  emphasizes the importance of regular updates and maintenance to ensure the dashboard's accuracy and relevance. By following these guidelines, businesses can develop an effective tool for monitoring sales performance and supporting strategic decision-making.</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4000" dirty="0">
              <a:latin typeface="Arial" panose="020B0604020202020204" pitchFamily="34" charset="0"/>
              <a:cs typeface="Arial" panose="020B0604020202020204" pitchFamily="34" charset="0"/>
            </a:endParaRPr>
          </a:p>
          <a:p>
            <a:pPr marL="0" indent="0">
              <a:buNone/>
            </a:pPr>
            <a:r>
              <a:rPr lang="en-IN" sz="4000" dirty="0">
                <a:latin typeface="Arial" panose="020B0604020202020204" pitchFamily="34" charset="0"/>
                <a:cs typeface="Arial" panose="020B0604020202020204" pitchFamily="34" charset="0"/>
              </a:rPr>
              <a:t>CHAPTER 1:</a:t>
            </a:r>
          </a:p>
          <a:p>
            <a:r>
              <a:rPr lang="en-US" sz="1800" b="1" dirty="0">
                <a:effectLst/>
                <a:latin typeface="Times New Roman" panose="02020603050405020304" pitchFamily="18" charset="0"/>
                <a:ea typeface="Times New Roman" panose="02020603050405020304" pitchFamily="18" charset="0"/>
              </a:rPr>
              <a:t>Introduction to Data Analytics</a:t>
            </a:r>
            <a:endParaRPr lang="en-IN" sz="1800" b="1"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SimSun" panose="02010600030101010101" pitchFamily="2" charset="-122"/>
              </a:rPr>
              <a:t>Data analytics is the process of examining data sets to draw conclusions about the information they contain. This process involves the application of statistical analysis, algorithms, and other data processing techniques to uncover patterns, correlations, trends, and insights that can inform decision-making. Data analytics is a critical component of modern business strategy, enabling organizations to make data-driven decisions that enhance operational efficiency, drive innovation, and improve customer experiences.</a:t>
            </a:r>
            <a:endParaRPr lang="en-IN" sz="1800" dirty="0">
              <a:effectLst/>
              <a:latin typeface="Times New Roman" panose="02020603050405020304" pitchFamily="18" charset="0"/>
              <a:ea typeface="SimSun" panose="02010600030101010101" pitchFamily="2" charset="-122"/>
            </a:endParaRPr>
          </a:p>
          <a:p>
            <a:r>
              <a:rPr lang="en-US" sz="1800" b="1" dirty="0">
                <a:effectLst/>
                <a:latin typeface="Times New Roman" panose="02020603050405020304" pitchFamily="18" charset="0"/>
                <a:ea typeface="SimSun" panose="02010600030101010101" pitchFamily="2" charset="-122"/>
              </a:rPr>
              <a:t>Tools Used in Data Analytics</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Several tools are commonly used in data analytics to facilitate the analysis, visualization, and interpretation of data. These tools range from simple spreadsheet applications to advanced software platforms and programming languages. Here are some of the key tools:</a:t>
            </a:r>
            <a:endParaRPr lang="en-IN" sz="1800" dirty="0">
              <a:effectLst/>
              <a:latin typeface="Times New Roman" panose="02020603050405020304" pitchFamily="18" charset="0"/>
              <a:ea typeface="SimSun" panose="02010600030101010101" pitchFamily="2" charset="-122"/>
            </a:endParaRPr>
          </a:p>
          <a:p>
            <a:pPr algn="just"/>
            <a:r>
              <a:rPr lang="en-US" sz="1800" b="1" dirty="0">
                <a:effectLst/>
                <a:latin typeface="Times New Roman" panose="02020603050405020304" pitchFamily="18" charset="0"/>
                <a:ea typeface="SimSun" panose="02010600030101010101" pitchFamily="2" charset="-122"/>
              </a:rPr>
              <a:t>Microsoft Excel:</a:t>
            </a:r>
            <a:r>
              <a:rPr lang="en-US" sz="1800" dirty="0">
                <a:effectLst/>
                <a:latin typeface="Times New Roman" panose="02020603050405020304" pitchFamily="18" charset="0"/>
                <a:ea typeface="SimSun" panose="02010600030101010101" pitchFamily="2" charset="-122"/>
              </a:rPr>
              <a:t> Widely used for its accessibility and ease of use, Excel offers basic data analysis functions, including pivot tables, charts, and simple statistical functions.</a:t>
            </a:r>
            <a:endParaRPr lang="en-IN" sz="1800" dirty="0">
              <a:effectLst/>
              <a:latin typeface="Times New Roman" panose="02020603050405020304" pitchFamily="18" charset="0"/>
              <a:ea typeface="SimSun" panose="02010600030101010101" pitchFamily="2" charset="-122"/>
            </a:endParaRPr>
          </a:p>
          <a:p>
            <a:pPr marL="0" indent="0">
              <a:buNone/>
            </a:pP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9"/>
            <a:ext cx="11613485" cy="4426318"/>
          </a:xfrm>
        </p:spPr>
        <p:txBody>
          <a:bodyPr vert="horz" lIns="91440" tIns="45720" rIns="91440" bIns="45720" rtlCol="0" anchor="ctr">
            <a:noAutofit/>
          </a:bodyPr>
          <a:lstStyle/>
          <a:p>
            <a:pPr marL="0" indent="0" algn="just">
              <a:buNone/>
            </a:pPr>
            <a:endParaRPr lang="en-IN" sz="1800" dirty="0">
              <a:effectLst/>
              <a:latin typeface="Times New Roman" panose="02020603050405020304" pitchFamily="18" charset="0"/>
              <a:ea typeface="SimSun" panose="02010600030101010101" pitchFamily="2" charset="-122"/>
            </a:endParaRPr>
          </a:p>
          <a:p>
            <a:pPr algn="just"/>
            <a:r>
              <a:rPr lang="en-US" sz="1800" b="1" dirty="0">
                <a:effectLst/>
                <a:latin typeface="Times New Roman" panose="02020603050405020304" pitchFamily="18" charset="0"/>
                <a:ea typeface="SimSun" panose="02010600030101010101" pitchFamily="2" charset="-122"/>
              </a:rPr>
              <a:t>SQL (Structured Query Language): </a:t>
            </a:r>
            <a:r>
              <a:rPr lang="en-US" sz="1800" dirty="0">
                <a:effectLst/>
                <a:latin typeface="Times New Roman" panose="02020603050405020304" pitchFamily="18" charset="0"/>
                <a:ea typeface="SimSun" panose="02010600030101010101" pitchFamily="2" charset="-122"/>
              </a:rPr>
              <a:t>SQL is essential for querying and managing data in relational databases. It allows users to extract, manipulate, and analyze large datasets efficiently.</a:t>
            </a:r>
            <a:endParaRPr lang="en-IN" sz="1800" dirty="0">
              <a:effectLst/>
              <a:latin typeface="Times New Roman" panose="02020603050405020304" pitchFamily="18" charset="0"/>
              <a:ea typeface="SimSun" panose="02010600030101010101" pitchFamily="2" charset="-122"/>
            </a:endParaRPr>
          </a:p>
          <a:p>
            <a:pPr algn="just"/>
            <a:r>
              <a:rPr lang="en-US" sz="1800" b="1" dirty="0">
                <a:effectLst/>
                <a:latin typeface="Times New Roman" panose="02020603050405020304" pitchFamily="18" charset="0"/>
                <a:ea typeface="SimSun" panose="02010600030101010101" pitchFamily="2" charset="-122"/>
              </a:rPr>
              <a:t>Tableau:</a:t>
            </a:r>
            <a:r>
              <a:rPr lang="en-US" sz="1800" dirty="0">
                <a:effectLst/>
                <a:latin typeface="Times New Roman" panose="02020603050405020304" pitchFamily="18" charset="0"/>
                <a:ea typeface="SimSun" panose="02010600030101010101" pitchFamily="2" charset="-122"/>
              </a:rPr>
              <a:t> A leading data visualization tool that helps in creating interactive and shareable dashboards. Tableau allows users to connect to various data sources, perform analytics, and visualize data in a user-friendly interface.</a:t>
            </a:r>
            <a:endParaRPr lang="en-IN" sz="1800" dirty="0">
              <a:effectLst/>
              <a:latin typeface="Times New Roman" panose="02020603050405020304" pitchFamily="18" charset="0"/>
              <a:ea typeface="SimSun" panose="02010600030101010101" pitchFamily="2" charset="-122"/>
            </a:endParaRPr>
          </a:p>
          <a:p>
            <a:pPr algn="just"/>
            <a:r>
              <a:rPr lang="en-US" sz="1800" b="1" dirty="0">
                <a:effectLst/>
                <a:latin typeface="Times New Roman" panose="02020603050405020304" pitchFamily="18" charset="0"/>
                <a:ea typeface="SimSun" panose="02010600030101010101" pitchFamily="2" charset="-122"/>
              </a:rPr>
              <a:t>Power BI:</a:t>
            </a:r>
            <a:r>
              <a:rPr lang="en-US" sz="1800" dirty="0">
                <a:effectLst/>
                <a:latin typeface="Times New Roman" panose="02020603050405020304" pitchFamily="18" charset="0"/>
                <a:ea typeface="SimSun" panose="02010600030101010101" pitchFamily="2" charset="-122"/>
              </a:rPr>
              <a:t> Developed by Microsoft, Power BI is a business analytics tool that provides interactive visualizations and business intelligence capabilities with an interface simple enough for end users to create their own reports and dashboards.</a:t>
            </a:r>
            <a:endParaRPr lang="en-IN" sz="1800" dirty="0">
              <a:effectLst/>
              <a:latin typeface="Times New Roman" panose="02020603050405020304" pitchFamily="18" charset="0"/>
              <a:ea typeface="SimSun" panose="02010600030101010101" pitchFamily="2" charset="-122"/>
            </a:endParaRPr>
          </a:p>
          <a:p>
            <a:r>
              <a:rPr lang="en-US" sz="1800" b="1" dirty="0">
                <a:effectLst/>
                <a:latin typeface="Calibri" panose="020F0502020204030204" pitchFamily="34" charset="0"/>
                <a:ea typeface="Calibri" panose="020F0502020204030204" pitchFamily="34" charset="0"/>
                <a:cs typeface="SimSun" panose="02010600030101010101" pitchFamily="2" charset="-122"/>
              </a:rPr>
              <a:t>SAS (Statistical Analysis System):</a:t>
            </a:r>
            <a:r>
              <a:rPr lang="en-US" sz="1800" dirty="0">
                <a:effectLst/>
                <a:latin typeface="Calibri" panose="020F0502020204030204" pitchFamily="34" charset="0"/>
                <a:ea typeface="Calibri" panose="020F0502020204030204" pitchFamily="34" charset="0"/>
                <a:cs typeface="SimSun" panose="02010600030101010101" pitchFamily="2" charset="-122"/>
              </a:rPr>
              <a:t> A software suite developed by SAS Institute for advanced analytics, multivariate analysis, business intelligence, and data management. SAS is known for its robust data handling capabilities and extensive statistical procedures.</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3191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4000" dirty="0">
                <a:latin typeface="Arial" panose="020B0604020202020204" pitchFamily="34" charset="0"/>
                <a:cs typeface="Arial" panose="020B0604020202020204" pitchFamily="34" charset="0"/>
              </a:rPr>
              <a:t>CHAPTER 2:</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Introduction to Power BI</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Power BI is a powerful business analytic tool developed by Microsoft that enables users to visualize data and share insights across their organization. It connects to a wide range of data sources, simplifies data preparation, and drives ad-hoc analysis. With interactive dashboards and rich visualizations, Power BI provides a comprehensive view of key business metrics in real-time.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Power BI Tools for Building a Sales Analysis Dashboard : </a:t>
            </a:r>
            <a:r>
              <a:rPr lang="en-US" sz="1800" dirty="0">
                <a:effectLst/>
                <a:latin typeface="Times New Roman" panose="02020603050405020304" pitchFamily="18" charset="0"/>
                <a:ea typeface="Calibri" panose="020F0502020204030204" pitchFamily="34" charset="0"/>
                <a:cs typeface="SimSun" panose="02010600030101010101" pitchFamily="2" charset="-122"/>
              </a:rPr>
              <a:t>To build a comprehensive sales analysis dashboard for a company dealing in clothing, electronics, and furniture, we will leverage several key features and tools within Power BI</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1. Data Connection and Integration</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185773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Power BI allows users to connect to various data sources, such as Excel spreadsheets, SQL databases, cloud services (like Azure), and online services (such as Google Analytics or Salesforce). For our sales dashboard, we would import sales data, client information, and budget details from these sources to create a unified data set.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2. Data Transformation with Power Query</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Merging and Appending Data: Combine multiple tables and files into a single data model.</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Filtering and Cleaning Data: Remove unnecessary columns, filter rows, and handle missing values.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Data Shaping: Apply transformations such as pivoting and unpivoting columns to reshape data as needed.</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3. Data Modeling</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Defining Relationships: Establish relationships between tables (e.g., linking sales data with product information and client demographics).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179797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Calculated Columns and Measures: Create calculated columns and measures using DAX (Data Analysis Expressions) to derive new insights, such as total sales, average sales per client, and year-over-year growth.</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4. Visualization Tools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Charts and Graphs: Utilize bar charts, line charts, pie charts, and area charts to visualize sales trends over time, distribution across products, and sales performance by region or salesperson.</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Tables and Matrices: Display detailed sales figures and comparisons in an organized tabular format.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Slicers and Filters: Implement slicers and filters to allow users to dynamically interact with the dashboard by filtering data based on categories such as product type (clothing, electronics, furniture), sales region, or time period.</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Maps: Use geographic data to create map visualizations that show sales distribution across different locations.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r>
              <a:rPr lang="en-US" sz="1800" b="1" dirty="0">
                <a:effectLst/>
                <a:latin typeface="Times New Roman" panose="02020603050405020304" pitchFamily="18" charset="0"/>
                <a:ea typeface="Calibri" panose="020F0502020204030204" pitchFamily="34" charset="0"/>
                <a:cs typeface="SimSun" panose="02010600030101010101" pitchFamily="2" charset="-122"/>
              </a:rPr>
              <a:t>5. Interactive Dashboards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287865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Drill-Down and Drill-Through: Enable drill-down and drill-through features to allow users to explore data at various levels of detail, from high-level summaries to detailed transactions.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Real-Time Data: Set up real-time data streaming to update dashboards with live data feeds, ensuring that the sales team has the latest information at their fingertips.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Custom Visuals: Incorporate custom visuals from the Power BI marketplace to enhance the dashboard’s functionality and appearance.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6. Performance Comparison</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To evaluate sales performance against budgeted targets: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KPI Visuals: Use Key Performance Indicator (KPI) visuals to compare actual sales with budgeted targets, displaying variances and performance trends.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600"/>
              </a:spcAft>
            </a:pPr>
            <a:r>
              <a:rPr lang="en-US" sz="1800" dirty="0">
                <a:effectLst/>
                <a:latin typeface="Times New Roman" panose="02020603050405020304" pitchFamily="18" charset="0"/>
                <a:ea typeface="Calibri" panose="020F0502020204030204" pitchFamily="34" charset="0"/>
                <a:cs typeface="SimSun" panose="02010600030101010101" pitchFamily="2" charset="-122"/>
              </a:rPr>
              <a:t>Conditional Formatting: Apply conditional formatting to highlight key insights, such as under performing products or regions.</a:t>
            </a:r>
          </a:p>
        </p:txBody>
      </p:sp>
    </p:spTree>
    <p:extLst>
      <p:ext uri="{BB962C8B-B14F-4D97-AF65-F5344CB8AC3E}">
        <p14:creationId xmlns:p14="http://schemas.microsoft.com/office/powerpoint/2010/main" val="241783346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140</TotalTime>
  <Words>1414</Words>
  <Application>Microsoft Office PowerPoint</Application>
  <PresentationFormat>Widescreen</PresentationFormat>
  <Paragraphs>117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Franklin Gothic Book</vt:lpstr>
      <vt:lpstr>Franklin Gothic Demi</vt:lpstr>
      <vt:lpstr>Times New Roman</vt:lpstr>
      <vt:lpstr>Wingdings 2</vt:lpstr>
      <vt:lpstr>DividendVTI</vt:lpstr>
      <vt:lpstr>Sales dashboard</vt:lpstr>
      <vt:lpstr>OUTLINE</vt:lpstr>
      <vt:lpstr>Problem Statement</vt:lpstr>
      <vt:lpstr>Proposed Solution</vt:lpstr>
      <vt:lpstr>Proposed Solution</vt:lpstr>
      <vt:lpstr>Proposed Solution</vt:lpstr>
      <vt:lpstr>Proposed Solution</vt:lpstr>
      <vt:lpstr>Proposed Solution</vt:lpstr>
      <vt:lpstr>Proposed Solution</vt:lpstr>
      <vt:lpstr>Proposed Solution</vt:lpstr>
      <vt:lpstr>Proposed Solution</vt:lpstr>
      <vt:lpstr>System  Approach</vt:lpstr>
      <vt:lpstr>System  Approach</vt:lpstr>
      <vt:lpstr>System  Approach</vt:lpstr>
      <vt:lpstr>System  Approach</vt:lpstr>
      <vt:lpstr>Result</vt:lpstr>
      <vt:lpstr>Result</vt:lpstr>
      <vt:lpstr>Result</vt:lpstr>
      <vt:lpstr>Result</vt:lpstr>
      <vt:lpstr>Result</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SUJAN SOMANCHI</cp:lastModifiedBy>
  <cp:revision>32</cp:revision>
  <dcterms:created xsi:type="dcterms:W3CDTF">2021-05-26T16:50:10Z</dcterms:created>
  <dcterms:modified xsi:type="dcterms:W3CDTF">2024-06-30T14:38:33Z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