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660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43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2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9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7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0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4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1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2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9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8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2404872"/>
            <a:ext cx="2283712" cy="1645920"/>
          </a:xfrm>
        </p:spPr>
        <p:txBody>
          <a:bodyPr>
            <a:normAutofit/>
          </a:bodyPr>
          <a:lstStyle/>
          <a:p>
            <a:r>
              <a:rPr lang="en-GB" sz="1500" dirty="0"/>
              <a:t>Social Buzz: Data Insights for Content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366" y="4352544"/>
            <a:ext cx="1807988" cy="123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200" b="0" dirty="0"/>
              <a:t>Presented by: </a:t>
            </a:r>
            <a:r>
              <a:rPr lang="en-GB" sz="1200" dirty="0"/>
              <a:t>Sujan Tumbaraguddi</a:t>
            </a:r>
            <a:r>
              <a:rPr lang="en-GB" sz="1200" b="0" dirty="0"/>
              <a:t>
BI Analyst, Accenture</a:t>
            </a:r>
          </a:p>
          <a:p>
            <a:pPr>
              <a:lnSpc>
                <a:spcPct val="90000"/>
              </a:lnSpc>
            </a:pPr>
            <a:r>
              <a:rPr lang="en-GB" sz="1200" b="0" dirty="0"/>
              <a:t>(Job Simulation)</a:t>
            </a:r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111E10FB-C9FA-FB70-E0AC-026BEC4285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3" r="44508"/>
          <a:stretch>
            <a:fillRect/>
          </a:stretch>
        </p:blipFill>
        <p:spPr>
          <a:xfrm>
            <a:off x="3490722" y="10"/>
            <a:ext cx="5653277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03172" y="2900210"/>
            <a:ext cx="2708018" cy="107106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b="1" cap="all" spc="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Summary &amp; Next Steps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73322" y="973600"/>
            <a:ext cx="4662678" cy="4985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1" dirty="0"/>
              <a:t>Key Insights:</a:t>
            </a:r>
            <a:r>
              <a:rPr lang="en-US" b="0" dirty="0"/>
              <a:t>
  - Technology &amp; Science lead, show users prefer for real-life &amp; factual content.
  - Healthy Eating outranks Food, which indicates </a:t>
            </a:r>
            <a:r>
              <a:rPr lang="en-US" dirty="0"/>
              <a:t>users are </a:t>
            </a:r>
            <a:r>
              <a:rPr lang="en-US" b="0" dirty="0"/>
              <a:t>health-conscious.
</a:t>
            </a:r>
            <a:r>
              <a:rPr lang="en-US" b="1" dirty="0"/>
              <a:t>Recommendations:</a:t>
            </a:r>
            <a:r>
              <a:rPr lang="en-US" b="0" dirty="0"/>
              <a:t>
  - Organize Healthy Eating campaigns with the brand</a:t>
            </a:r>
            <a:r>
              <a:rPr lang="en-US" dirty="0"/>
              <a:t>s</a:t>
            </a:r>
            <a:r>
              <a:rPr lang="en-US" b="0" dirty="0"/>
              <a:t> by partnerships.
  - Balance content algorithms to prevent category like animals' dominance over others.
  - Scale live-analytics using sample dashboard created for ongoing insights.
</a:t>
            </a:r>
            <a:r>
              <a:rPr lang="en-US" b="1" dirty="0"/>
              <a:t>Next Steps: 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0" dirty="0"/>
              <a:t>Organize projects with Accenture for production-scale live-analytics.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535BEA9-798B-47B2-8A95-998A7255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090" y="1559052"/>
            <a:ext cx="770382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4CB63-33CE-AC3A-DA79-732F5CECEE94}"/>
              </a:ext>
            </a:extLst>
          </p:cNvPr>
          <p:cNvSpPr txBox="1"/>
          <p:nvPr/>
        </p:nvSpPr>
        <p:spPr>
          <a:xfrm>
            <a:off x="1673352" y="964692"/>
            <a:ext cx="5797296" cy="1188720"/>
          </a:xfrm>
          <a:prstGeom prst="rect">
            <a:avLst/>
          </a:prstGeo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Sample Dashboard</a:t>
            </a:r>
          </a:p>
        </p:txBody>
      </p:sp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5155589-1451-1159-6809-4A063589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64" y="2498404"/>
            <a:ext cx="6985627" cy="28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3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 b="0" dirty="0">
                <a:solidFill>
                  <a:srgbClr val="404040"/>
                </a:solidFill>
              </a:rPr>
              <a:t>Project Recap
The Challenge
Our Team
Our Process
Key Insights
Top 5 Categories
Popularity Share
Summary &amp; 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35" y="2708804"/>
            <a:ext cx="27741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sz="2100">
                <a:solidFill>
                  <a:schemeClr val="tx1"/>
                </a:solidFill>
              </a:rPr>
              <a:t>Project Recap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154" y="802637"/>
            <a:ext cx="4328254" cy="5322001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GB" b="1" dirty="0">
                <a:solidFill>
                  <a:schemeClr val="bg1"/>
                </a:solidFill>
              </a:rPr>
              <a:t>Social Buzz: </a:t>
            </a:r>
            <a:r>
              <a:rPr lang="en-GB" b="0" dirty="0">
                <a:solidFill>
                  <a:schemeClr val="bg1"/>
                </a:solidFill>
              </a:rPr>
              <a:t>A global unicorn with </a:t>
            </a:r>
            <a:r>
              <a:rPr lang="en-GB" b="1" dirty="0">
                <a:solidFill>
                  <a:schemeClr val="bg1"/>
                </a:solidFill>
              </a:rPr>
              <a:t>massive</a:t>
            </a:r>
            <a:r>
              <a:rPr lang="en-GB" b="0" dirty="0">
                <a:solidFill>
                  <a:schemeClr val="bg1"/>
                </a:solidFill>
              </a:rPr>
              <a:t> content scale
100,000+ posts </a:t>
            </a:r>
            <a:r>
              <a:rPr lang="en-GB" b="1" dirty="0">
                <a:solidFill>
                  <a:schemeClr val="bg1"/>
                </a:solidFill>
              </a:rPr>
              <a:t>daily</a:t>
            </a:r>
            <a:r>
              <a:rPr lang="en-GB" b="0" dirty="0">
                <a:solidFill>
                  <a:schemeClr val="bg1"/>
                </a:solidFill>
              </a:rPr>
              <a:t>, 36.5M </a:t>
            </a:r>
            <a:r>
              <a:rPr lang="en-GB" b="1" dirty="0">
                <a:solidFill>
                  <a:schemeClr val="bg1"/>
                </a:solidFill>
              </a:rPr>
              <a:t>annually</a:t>
            </a:r>
            <a:r>
              <a:rPr lang="en-GB" b="0" dirty="0">
                <a:solidFill>
                  <a:schemeClr val="bg1"/>
                </a:solidFill>
              </a:rPr>
              <a:t>
Accenture’s 3-month pilot: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bg1"/>
                </a:solidFill>
              </a:rPr>
              <a:t>	- </a:t>
            </a:r>
            <a:r>
              <a:rPr lang="en-GB" b="0" dirty="0">
                <a:solidFill>
                  <a:schemeClr val="bg1"/>
                </a:solidFill>
              </a:rPr>
              <a:t>Big data practice </a:t>
            </a:r>
            <a:r>
              <a:rPr lang="en-GB" b="1" dirty="0">
                <a:solidFill>
                  <a:schemeClr val="bg1"/>
                </a:solidFill>
              </a:rPr>
              <a:t>audit</a:t>
            </a:r>
            <a:r>
              <a:rPr lang="en-GB" b="0" dirty="0">
                <a:solidFill>
                  <a:schemeClr val="bg1"/>
                </a:solidFill>
              </a:rPr>
              <a:t>
	- </a:t>
            </a:r>
            <a:r>
              <a:rPr lang="en-GB" b="1" dirty="0">
                <a:solidFill>
                  <a:schemeClr val="bg1"/>
                </a:solidFill>
              </a:rPr>
              <a:t>IPO</a:t>
            </a:r>
            <a:r>
              <a:rPr lang="en-GB" b="0" dirty="0">
                <a:solidFill>
                  <a:schemeClr val="bg1"/>
                </a:solidFill>
              </a:rPr>
              <a:t> guidance
	- Data analysis for </a:t>
            </a:r>
            <a:r>
              <a:rPr lang="en-GB" b="1" dirty="0">
                <a:solidFill>
                  <a:schemeClr val="bg1"/>
                </a:solidFill>
              </a:rPr>
              <a:t>top 5 content 	categories</a:t>
            </a:r>
            <a:r>
              <a:rPr lang="en-GB" b="0" dirty="0">
                <a:solidFill>
                  <a:schemeClr val="bg1"/>
                </a:solidFill>
              </a:rPr>
              <a:t>
</a:t>
            </a:r>
            <a:r>
              <a:rPr lang="en-GB" b="1" dirty="0">
                <a:solidFill>
                  <a:schemeClr val="bg1"/>
                </a:solidFill>
              </a:rPr>
              <a:t>Goal:</a:t>
            </a:r>
            <a:r>
              <a:rPr lang="en-GB" b="0" dirty="0">
                <a:solidFill>
                  <a:schemeClr val="bg1"/>
                </a:solidFill>
              </a:rPr>
              <a:t> Optimize content strategy via data insights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420" y="1443035"/>
            <a:ext cx="2978949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8" y="1586484"/>
            <a:ext cx="2763774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GB" sz="1800">
                <a:solidFill>
                  <a:srgbClr val="FFFFFF"/>
                </a:solidFill>
              </a:rPr>
              <a:t>The Challenge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14057" y="797433"/>
            <a:ext cx="445084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7501" y="960120"/>
            <a:ext cx="420395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4663" y="1444752"/>
            <a:ext cx="3489630" cy="3968496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rgbClr val="404040"/>
                </a:solidFill>
              </a:rPr>
              <a:t>Massive unstructured data: 36.5M</a:t>
            </a:r>
            <a:r>
              <a:rPr lang="en-GB" b="0" dirty="0">
                <a:solidFill>
                  <a:srgbClr val="404040"/>
                </a:solidFill>
              </a:rPr>
              <a:t> posts/year
</a:t>
            </a:r>
            <a:r>
              <a:rPr lang="en-GB" b="1" dirty="0">
                <a:solidFill>
                  <a:srgbClr val="404040"/>
                </a:solidFill>
              </a:rPr>
              <a:t>Challenge:</a:t>
            </a:r>
            <a:r>
              <a:rPr lang="en-GB" b="0" dirty="0">
                <a:solidFill>
                  <a:srgbClr val="404040"/>
                </a:solidFill>
              </a:rPr>
              <a:t> Understanding audience preferences
</a:t>
            </a:r>
            <a:r>
              <a:rPr lang="en-GB" b="1" dirty="0">
                <a:solidFill>
                  <a:srgbClr val="404040"/>
                </a:solidFill>
              </a:rPr>
              <a:t>Why it matters:</a:t>
            </a:r>
            <a:br>
              <a:rPr lang="en-GB" b="1" dirty="0">
                <a:solidFill>
                  <a:srgbClr val="404040"/>
                </a:solidFill>
              </a:rPr>
            </a:br>
            <a:r>
              <a:rPr lang="en-GB" b="0" dirty="0">
                <a:solidFill>
                  <a:srgbClr val="404040"/>
                </a:solidFill>
              </a:rPr>
              <a:t>- Content is king</a:t>
            </a:r>
            <a:br>
              <a:rPr lang="en-GB" dirty="0">
                <a:solidFill>
                  <a:srgbClr val="404040"/>
                </a:solidFill>
              </a:rPr>
            </a:br>
            <a:r>
              <a:rPr lang="en-GB" b="0" dirty="0">
                <a:solidFill>
                  <a:srgbClr val="404040"/>
                </a:solidFill>
              </a:rPr>
              <a:t>- Insights enable </a:t>
            </a:r>
            <a:r>
              <a:rPr lang="en-GB" b="1" dirty="0">
                <a:solidFill>
                  <a:srgbClr val="404040"/>
                </a:solidFill>
              </a:rPr>
              <a:t>personalized</a:t>
            </a:r>
            <a:r>
              <a:rPr lang="en-GB" b="0" dirty="0">
                <a:solidFill>
                  <a:srgbClr val="404040"/>
                </a:solidFill>
              </a:rPr>
              <a:t> user experiences
</a:t>
            </a:r>
            <a:r>
              <a:rPr lang="en-GB" b="1" dirty="0">
                <a:solidFill>
                  <a:srgbClr val="404040"/>
                </a:solidFill>
              </a:rPr>
              <a:t>Our role: </a:t>
            </a:r>
            <a:r>
              <a:rPr lang="en-GB" b="0" dirty="0">
                <a:solidFill>
                  <a:srgbClr val="404040"/>
                </a:solidFill>
              </a:rPr>
              <a:t>Uncover </a:t>
            </a:r>
            <a:r>
              <a:rPr lang="en-GB" b="1" dirty="0">
                <a:solidFill>
                  <a:srgbClr val="404040"/>
                </a:solidFill>
              </a:rPr>
              <a:t>actionable</a:t>
            </a:r>
            <a:r>
              <a:rPr lang="en-GB" b="0" dirty="0">
                <a:solidFill>
                  <a:srgbClr val="404040"/>
                </a:solidFill>
              </a:rPr>
              <a:t> insights from data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13" y="640080"/>
            <a:ext cx="6693018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2907" y="825096"/>
            <a:ext cx="641223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538" y="1443035"/>
            <a:ext cx="2978949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0126" y="1586484"/>
            <a:ext cx="2763774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Our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738" y="1283546"/>
            <a:ext cx="4286937" cy="3914063"/>
          </a:xfrm>
        </p:spPr>
        <p:txBody>
          <a:bodyPr anchor="ctr">
            <a:normAutofit/>
          </a:bodyPr>
          <a:lstStyle/>
          <a:p>
            <a:r>
              <a:rPr lang="en-GB" b="1" dirty="0">
                <a:solidFill>
                  <a:srgbClr val="404040"/>
                </a:solidFill>
              </a:rPr>
              <a:t>Andrew Fleming: </a:t>
            </a:r>
            <a:br>
              <a:rPr lang="en-GB" b="1" dirty="0">
                <a:solidFill>
                  <a:srgbClr val="404040"/>
                </a:solidFill>
              </a:rPr>
            </a:br>
            <a:r>
              <a:rPr lang="en-GB" sz="1400" b="1" dirty="0">
                <a:solidFill>
                  <a:srgbClr val="404040"/>
                </a:solidFill>
              </a:rPr>
              <a:t>Chief Technology Architect</a:t>
            </a:r>
            <a:br>
              <a:rPr lang="en-GB" b="1" dirty="0">
                <a:solidFill>
                  <a:srgbClr val="404040"/>
                </a:solidFill>
              </a:rPr>
            </a:br>
            <a:r>
              <a:rPr lang="en-GB" b="0" dirty="0">
                <a:solidFill>
                  <a:srgbClr val="404040"/>
                </a:solidFill>
              </a:rPr>
              <a:t>Guided high-quality analysis
</a:t>
            </a:r>
            <a:r>
              <a:rPr lang="en-GB" b="1" dirty="0">
                <a:solidFill>
                  <a:srgbClr val="404040"/>
                </a:solidFill>
              </a:rPr>
              <a:t>Marcus </a:t>
            </a:r>
            <a:r>
              <a:rPr lang="en-GB" b="1" dirty="0" err="1">
                <a:solidFill>
                  <a:srgbClr val="404040"/>
                </a:solidFill>
              </a:rPr>
              <a:t>Rompton</a:t>
            </a:r>
            <a:r>
              <a:rPr lang="en-GB" b="1" dirty="0">
                <a:solidFill>
                  <a:srgbClr val="404040"/>
                </a:solidFill>
              </a:rPr>
              <a:t>: </a:t>
            </a:r>
            <a:br>
              <a:rPr lang="en-GB" b="1" dirty="0">
                <a:solidFill>
                  <a:srgbClr val="404040"/>
                </a:solidFill>
              </a:rPr>
            </a:br>
            <a:r>
              <a:rPr lang="en-GB" sz="1400" b="1" dirty="0">
                <a:solidFill>
                  <a:srgbClr val="404040"/>
                </a:solidFill>
              </a:rPr>
              <a:t>Senior Principal</a:t>
            </a:r>
            <a:br>
              <a:rPr lang="en-GB" dirty="0">
                <a:solidFill>
                  <a:srgbClr val="404040"/>
                </a:solidFill>
              </a:rPr>
            </a:br>
            <a:r>
              <a:rPr lang="en-GB" b="0" dirty="0">
                <a:solidFill>
                  <a:srgbClr val="404040"/>
                </a:solidFill>
              </a:rPr>
              <a:t>Expert in data engineering
</a:t>
            </a:r>
            <a:r>
              <a:rPr lang="en-GB" b="1" dirty="0">
                <a:solidFill>
                  <a:srgbClr val="404040"/>
                </a:solidFill>
              </a:rPr>
              <a:t>Sujan Tumbaraguddi: </a:t>
            </a:r>
            <a:br>
              <a:rPr lang="en-GB" b="1" dirty="0">
                <a:solidFill>
                  <a:srgbClr val="404040"/>
                </a:solidFill>
              </a:rPr>
            </a:br>
            <a:r>
              <a:rPr lang="en-GB" sz="1400" b="1" dirty="0">
                <a:solidFill>
                  <a:srgbClr val="404040"/>
                </a:solidFill>
              </a:rPr>
              <a:t>BI Analyst</a:t>
            </a:r>
            <a:br>
              <a:rPr lang="en-GB" dirty="0">
                <a:solidFill>
                  <a:srgbClr val="404040"/>
                </a:solidFill>
              </a:rPr>
            </a:br>
            <a:r>
              <a:rPr lang="en-GB" b="0" dirty="0">
                <a:solidFill>
                  <a:srgbClr val="404040"/>
                </a:solidFill>
              </a:rPr>
              <a:t>Led insight generation and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72" y="2900210"/>
            <a:ext cx="2708018" cy="1071062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GB" sz="2100">
                <a:solidFill>
                  <a:schemeClr val="tx1">
                    <a:lumMod val="95000"/>
                    <a:lumOff val="5000"/>
                  </a:schemeClr>
                </a:solidFill>
              </a:rPr>
              <a:t>Our Process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2" y="973600"/>
            <a:ext cx="4370189" cy="492428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GB" sz="2800" b="1" dirty="0">
                <a:solidFill>
                  <a:schemeClr val="tx1"/>
                </a:solidFill>
              </a:rPr>
              <a:t>5-Step Approach:</a:t>
            </a:r>
          </a:p>
          <a:p>
            <a:pPr marL="0" indent="0" algn="just">
              <a:buNone/>
            </a:pPr>
            <a:r>
              <a:rPr lang="en-GB" b="0" dirty="0">
                <a:solidFill>
                  <a:schemeClr val="tx1"/>
                </a:solidFill>
              </a:rPr>
              <a:t>
</a:t>
            </a:r>
            <a:r>
              <a:rPr lang="en-GB" b="1" dirty="0">
                <a:solidFill>
                  <a:schemeClr val="tx1"/>
                </a:solidFill>
              </a:rPr>
              <a:t>Data Understanding: </a:t>
            </a:r>
            <a:r>
              <a:rPr lang="en-GB" b="0" dirty="0">
                <a:solidFill>
                  <a:schemeClr val="tx1"/>
                </a:solidFill>
              </a:rPr>
              <a:t>Studied Social Buzz’s data model
</a:t>
            </a:r>
            <a:r>
              <a:rPr lang="en-GB" b="1" dirty="0">
                <a:solidFill>
                  <a:schemeClr val="tx1"/>
                </a:solidFill>
              </a:rPr>
              <a:t>Data Cleaning: </a:t>
            </a:r>
            <a:r>
              <a:rPr lang="en-GB" b="0" dirty="0">
                <a:solidFill>
                  <a:schemeClr val="tx1"/>
                </a:solidFill>
              </a:rPr>
              <a:t>Prepared datasets for analysis
</a:t>
            </a:r>
            <a:r>
              <a:rPr lang="en-GB" b="1" dirty="0">
                <a:solidFill>
                  <a:schemeClr val="tx1"/>
                </a:solidFill>
              </a:rPr>
              <a:t>Data Modeling: </a:t>
            </a:r>
            <a:r>
              <a:rPr lang="en-GB" b="0" dirty="0">
                <a:solidFill>
                  <a:schemeClr val="tx1"/>
                </a:solidFill>
              </a:rPr>
              <a:t>Structured data for insights
</a:t>
            </a:r>
            <a:r>
              <a:rPr lang="en-GB" b="1" dirty="0">
                <a:solidFill>
                  <a:schemeClr val="tx1"/>
                </a:solidFill>
              </a:rPr>
              <a:t>Data Analysis: </a:t>
            </a:r>
            <a:r>
              <a:rPr lang="en-GB" b="0" dirty="0">
                <a:solidFill>
                  <a:schemeClr val="tx1"/>
                </a:solidFill>
              </a:rPr>
              <a:t>Uncovered trends and patterns
</a:t>
            </a:r>
            <a:r>
              <a:rPr lang="en-GB" b="1" dirty="0">
                <a:solidFill>
                  <a:schemeClr val="tx1"/>
                </a:solidFill>
              </a:rPr>
              <a:t>Data Visuals: </a:t>
            </a:r>
            <a:r>
              <a:rPr lang="en-GB" b="0" dirty="0">
                <a:solidFill>
                  <a:schemeClr val="tx1"/>
                </a:solidFill>
              </a:rPr>
              <a:t>Developed insights into recommendations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35" y="2708804"/>
            <a:ext cx="27741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sz="2100">
                <a:solidFill>
                  <a:schemeClr val="tx1"/>
                </a:solidFill>
              </a:rPr>
              <a:t>Key Insights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5374" y="802638"/>
            <a:ext cx="4743834" cy="5252722"/>
          </a:xfrm>
        </p:spPr>
        <p:txBody>
          <a:bodyPr anchor="ctr">
            <a:normAutofit/>
          </a:bodyPr>
          <a:lstStyle/>
          <a:p>
            <a:pPr algn="just"/>
            <a:r>
              <a:rPr lang="en-GB" b="1" dirty="0">
                <a:solidFill>
                  <a:schemeClr val="bg1"/>
                </a:solidFill>
              </a:rPr>
              <a:t>16 unique </a:t>
            </a:r>
            <a:r>
              <a:rPr lang="en-GB" b="0" dirty="0">
                <a:solidFill>
                  <a:schemeClr val="bg1"/>
                </a:solidFill>
              </a:rPr>
              <a:t>categories (e.g., Food, Science, Animals)
</a:t>
            </a:r>
            <a:r>
              <a:rPr lang="en-GB" b="1" dirty="0">
                <a:solidFill>
                  <a:schemeClr val="bg1"/>
                </a:solidFill>
              </a:rPr>
              <a:t>1897 reactions </a:t>
            </a:r>
            <a:r>
              <a:rPr lang="en-GB" b="0" dirty="0">
                <a:solidFill>
                  <a:schemeClr val="bg1"/>
                </a:solidFill>
              </a:rPr>
              <a:t>to </a:t>
            </a:r>
            <a:r>
              <a:rPr lang="en-GB" b="1" dirty="0">
                <a:solidFill>
                  <a:schemeClr val="bg1"/>
                </a:solidFill>
              </a:rPr>
              <a:t>Animal</a:t>
            </a:r>
            <a:r>
              <a:rPr lang="en-GB" b="0" dirty="0">
                <a:solidFill>
                  <a:schemeClr val="bg1"/>
                </a:solidFill>
              </a:rPr>
              <a:t> posts, showing </a:t>
            </a:r>
            <a:r>
              <a:rPr lang="en-GB" b="1" dirty="0">
                <a:solidFill>
                  <a:schemeClr val="bg1"/>
                </a:solidFill>
              </a:rPr>
              <a:t>high engagement</a:t>
            </a:r>
            <a:r>
              <a:rPr lang="en-GB" b="0" dirty="0">
                <a:solidFill>
                  <a:schemeClr val="bg1"/>
                </a:solidFill>
              </a:rPr>
              <a:t>
</a:t>
            </a:r>
            <a:r>
              <a:rPr lang="en-GB" b="1" dirty="0">
                <a:solidFill>
                  <a:schemeClr val="bg1"/>
                </a:solidFill>
              </a:rPr>
              <a:t>January: </a:t>
            </a:r>
            <a:r>
              <a:rPr lang="en-GB" b="0" dirty="0">
                <a:solidFill>
                  <a:schemeClr val="bg1"/>
                </a:solidFill>
              </a:rPr>
              <a:t>Most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0" dirty="0">
                <a:solidFill>
                  <a:schemeClr val="bg1"/>
                </a:solidFill>
              </a:rPr>
              <a:t> month
 Likely due to </a:t>
            </a:r>
            <a:r>
              <a:rPr lang="en-GB" b="1" dirty="0">
                <a:solidFill>
                  <a:schemeClr val="bg1"/>
                </a:solidFill>
              </a:rPr>
              <a:t>post-holiday</a:t>
            </a:r>
            <a:r>
              <a:rPr lang="en-GB" b="0" dirty="0">
                <a:solidFill>
                  <a:schemeClr val="bg1"/>
                </a:solidFill>
              </a:rPr>
              <a:t> social activity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B7B992D-2EE5-431A-908A-7E7D956F2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Ribbon">
            <a:extLst>
              <a:ext uri="{FF2B5EF4-FFF2-40B4-BE49-F238E27FC236}">
                <a16:creationId xmlns:a16="http://schemas.microsoft.com/office/drawing/2014/main" id="{34D53123-5C3F-83DA-8457-86FB88618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9223" y="3488627"/>
            <a:ext cx="2734043" cy="27340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284" y="1143335"/>
            <a:ext cx="3615252" cy="1622400"/>
          </a:xfrm>
          <a:prstGeom prst="ellipse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500" b="1" cap="all" spc="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Top 5 Categories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2616" y="3067926"/>
            <a:ext cx="3773679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1" dirty="0"/>
              <a:t>Top 5 by Popularity Score:</a:t>
            </a:r>
            <a:br>
              <a:rPr lang="en-US" b="1" dirty="0"/>
            </a:br>
            <a:r>
              <a:rPr lang="en-US" dirty="0"/>
              <a:t>	</a:t>
            </a:r>
            <a:r>
              <a:rPr lang="en-US" b="0" dirty="0"/>
              <a:t>- </a:t>
            </a:r>
            <a:r>
              <a:rPr lang="en-US" dirty="0"/>
              <a:t>Animals</a:t>
            </a:r>
            <a:r>
              <a:rPr lang="en-US" b="0" dirty="0"/>
              <a:t>: ~74,965</a:t>
            </a:r>
            <a:br>
              <a:rPr lang="en-US" dirty="0"/>
            </a:br>
            <a:r>
              <a:rPr lang="en-US" dirty="0"/>
              <a:t>	</a:t>
            </a:r>
            <a:r>
              <a:rPr lang="en-US" b="0" dirty="0"/>
              <a:t>- </a:t>
            </a:r>
            <a:r>
              <a:rPr lang="en-US" dirty="0"/>
              <a:t>Science</a:t>
            </a:r>
            <a:r>
              <a:rPr lang="en-US" b="0" dirty="0"/>
              <a:t>: ~71,168</a:t>
            </a:r>
            <a:br>
              <a:rPr lang="en-US" dirty="0"/>
            </a:br>
            <a:r>
              <a:rPr lang="en-US" dirty="0"/>
              <a:t>	</a:t>
            </a:r>
            <a:r>
              <a:rPr lang="en-US" b="0" dirty="0"/>
              <a:t>- </a:t>
            </a:r>
            <a:r>
              <a:rPr lang="en-US" dirty="0"/>
              <a:t>Healthy</a:t>
            </a:r>
            <a:r>
              <a:rPr lang="en-US" b="0" dirty="0"/>
              <a:t> </a:t>
            </a:r>
            <a:r>
              <a:rPr lang="en-US" dirty="0"/>
              <a:t>Eating</a:t>
            </a:r>
            <a:r>
              <a:rPr lang="en-US" b="0" dirty="0"/>
              <a:t>: ~69,339</a:t>
            </a:r>
            <a:br>
              <a:rPr lang="en-US" dirty="0"/>
            </a:br>
            <a:r>
              <a:rPr lang="en-US" dirty="0"/>
              <a:t>	- Technology</a:t>
            </a:r>
            <a:r>
              <a:rPr lang="en-US" b="0" dirty="0"/>
              <a:t>: ~68,738</a:t>
            </a:r>
            <a:br>
              <a:rPr lang="en-US" dirty="0"/>
            </a:br>
            <a:r>
              <a:rPr lang="en-US" dirty="0"/>
              <a:t>	- Food</a:t>
            </a:r>
            <a:r>
              <a:rPr lang="en-US" b="0" dirty="0"/>
              <a:t>: ~66,676
</a:t>
            </a:r>
            <a:r>
              <a:rPr lang="en-US" b="1" dirty="0"/>
              <a:t>Food-related</a:t>
            </a:r>
            <a:r>
              <a:rPr lang="en-US" b="0" dirty="0"/>
              <a:t> categories show </a:t>
            </a:r>
            <a:r>
              <a:rPr lang="en-US" b="1" dirty="0"/>
              <a:t>strong</a:t>
            </a:r>
            <a:r>
              <a:rPr lang="en-US" b="0" dirty="0"/>
              <a:t> engagement</a:t>
            </a:r>
            <a:r>
              <a:rPr lang="en-US" dirty="0"/>
              <a:t>.</a:t>
            </a:r>
            <a:endParaRPr lang="en-US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0469A-7D87-93C1-8A2F-DBABB3A58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676" y="700399"/>
            <a:ext cx="4960942" cy="25082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A816DFB-8B0F-47B3-BC12-7B9F59B4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554686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0060" y="1670500"/>
            <a:ext cx="3356919" cy="1188720"/>
          </a:xfrm>
          <a:prstGeom prst="ellipse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500" b="1" cap="all" spc="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Popularity Share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920" y="3376457"/>
            <a:ext cx="4145279" cy="2594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500" b="1" dirty="0">
                <a:solidFill>
                  <a:srgbClr val="FFFFFF"/>
                </a:solidFill>
              </a:rPr>
              <a:t>Popularity Split Among Top 5: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br>
              <a:rPr lang="en-US" sz="1500" b="0" dirty="0">
                <a:solidFill>
                  <a:srgbClr val="FFFFFF"/>
                </a:solidFill>
              </a:rPr>
            </a:br>
            <a:r>
              <a:rPr lang="en-US" sz="1500" b="0" dirty="0">
                <a:solidFill>
                  <a:srgbClr val="FFFFFF"/>
                </a:solidFill>
              </a:rPr>
              <a:t>       - Animals: Highest share</a:t>
            </a:r>
            <a:br>
              <a:rPr lang="en-US" sz="1500" b="0" dirty="0">
                <a:solidFill>
                  <a:srgbClr val="FFFFFF"/>
                </a:solidFill>
              </a:rPr>
            </a:br>
            <a:r>
              <a:rPr lang="en-US" sz="1500" b="0" dirty="0">
                <a:solidFill>
                  <a:srgbClr val="FFFFFF"/>
                </a:solidFill>
              </a:rPr>
              <a:t>       - Science: 1.1% less than Animals</a:t>
            </a:r>
            <a:br>
              <a:rPr lang="en-US" sz="1500" b="0" dirty="0">
                <a:solidFill>
                  <a:srgbClr val="FFFFFF"/>
                </a:solidFill>
              </a:rPr>
            </a:br>
            <a:r>
              <a:rPr lang="en-US" sz="1500" b="0" dirty="0">
                <a:solidFill>
                  <a:srgbClr val="FFFFFF"/>
                </a:solidFill>
              </a:rPr>
              <a:t>       - Healthy Eating, Technology &amp; Food: Closely 	distributed
</a:t>
            </a:r>
            <a:r>
              <a:rPr lang="en-US" sz="1500" b="1" dirty="0">
                <a:solidFill>
                  <a:srgbClr val="FFFFFF"/>
                </a:solidFill>
              </a:rPr>
              <a:t>Risk: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500" b="0" dirty="0">
                <a:solidFill>
                  <a:srgbClr val="FFFFFF"/>
                </a:solidFill>
              </a:rPr>
              <a:t> Animals content might dominate without balanced algorithms.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7D435C-84AC-4E27-9CD3-0AAAF73E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9774" y="640080"/>
            <a:ext cx="3614166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4C881-BF60-416C-A273-70541298E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8189" y="806357"/>
            <a:ext cx="3383450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548416-64BF-CF63-B1A3-002BACF6C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189" y="1976555"/>
            <a:ext cx="3383450" cy="27998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80</TotalTime>
  <Words>470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Social Buzz: Data Insights for Content Strategy</vt:lpstr>
      <vt:lpstr>Agenda</vt:lpstr>
      <vt:lpstr>Project Recap</vt:lpstr>
      <vt:lpstr>The Challenge</vt:lpstr>
      <vt:lpstr>Our Team</vt:lpstr>
      <vt:lpstr>Our Process</vt:lpstr>
      <vt:lpstr>Key Insights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Shravani Pudipeddi</cp:lastModifiedBy>
  <cp:revision>5</cp:revision>
  <dcterms:created xsi:type="dcterms:W3CDTF">2013-01-27T09:14:16Z</dcterms:created>
  <dcterms:modified xsi:type="dcterms:W3CDTF">2025-06-04T10:54:10Z</dcterms:modified>
  <cp:category/>
</cp:coreProperties>
</file>