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3"/>
    <p:sldId id="260" r:id="rId4"/>
    <p:sldId id="257" r:id="rId5"/>
    <p:sldId id="258" r:id="rId6"/>
    <p:sldId id="259" r:id="rId7"/>
    <p:sldId id="261" r:id="rId8"/>
    <p:sldId id="263" r:id="rId9"/>
    <p:sldId id="264"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58"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64A4562-A672-44CB-A743-F667E1DF21B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00C1-5BA2-4718-8904-F3D9662226D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4A4562-A672-44CB-A743-F667E1DF21B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00C1-5BA2-4718-8904-F3D9662226D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4A4562-A672-44CB-A743-F667E1DF21B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00C1-5BA2-4718-8904-F3D9662226D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4A4562-A672-44CB-A743-F667E1DF21B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00C1-5BA2-4718-8904-F3D9662226D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4A4562-A672-44CB-A743-F667E1DF21B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00C1-5BA2-4718-8904-F3D9662226D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64A4562-A672-44CB-A743-F667E1DF21B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000C1-5BA2-4718-8904-F3D9662226D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64A4562-A672-44CB-A743-F667E1DF21B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000C1-5BA2-4718-8904-F3D9662226D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64A4562-A672-44CB-A743-F667E1DF21B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000C1-5BA2-4718-8904-F3D9662226D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A4562-A672-44CB-A743-F667E1DF21B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000C1-5BA2-4718-8904-F3D9662226D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4A4562-A672-44CB-A743-F667E1DF21B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000C1-5BA2-4718-8904-F3D9662226D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4A4562-A672-44CB-A743-F667E1DF21B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000C1-5BA2-4718-8904-F3D9662226D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A4562-A672-44CB-A743-F667E1DF21B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000C1-5BA2-4718-8904-F3D9662226D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hyperlink" Target="https://www.travelmate.com.bd/dhaka-metro-rail/" TargetMode="External"/><Relationship Id="rId1" Type="http://schemas.openxmlformats.org/officeDocument/2006/relationships/hyperlink" Target="https://en.wikipedia.org/wiki/Bengali_language_movement" TargetMode="Externa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hyperlink" Target="https://www.travelmate.com.bd/" TargetMode="External"/><Relationship Id="rId1" Type="http://schemas.openxmlformats.org/officeDocument/2006/relationships/hyperlink" Target="https://en.wikipedia.org/wiki/Syed_Mainul_Hossain"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9" Type="http://schemas.openxmlformats.org/officeDocument/2006/relationships/hyperlink" Target="https://en.wikipedia.org/wiki/Bangladesh_Army" TargetMode="External"/><Relationship Id="rId8" Type="http://schemas.openxmlformats.org/officeDocument/2006/relationships/hyperlink" Target="https://en.wikipedia.org/wiki/East_Bengal_Regiment" TargetMode="External"/><Relationship Id="rId7" Type="http://schemas.openxmlformats.org/officeDocument/2006/relationships/hyperlink" Target="https://en.wikipedia.org/wiki/National_symbols_of_Bangladesh#cite_note-Cooper92-21" TargetMode="External"/><Relationship Id="rId6" Type="http://schemas.openxmlformats.org/officeDocument/2006/relationships/hyperlink" Target="https://en.wikipedia.org/wiki/Chittagong_Hill_Tracts" TargetMode="External"/><Relationship Id="rId5" Type="http://schemas.openxmlformats.org/officeDocument/2006/relationships/hyperlink" Target="https://en.wikipedia.org/wiki/Sundarbans" TargetMode="External"/><Relationship Id="rId4" Type="http://schemas.openxmlformats.org/officeDocument/2006/relationships/hyperlink" Target="https://en.wikipedia.org/wiki/National_symbols_of_Bangladesh#cite_note-20" TargetMode="External"/><Relationship Id="rId3" Type="http://schemas.openxmlformats.org/officeDocument/2006/relationships/hyperlink" Target="https://en.wikipedia.org/wiki/National_symbols_of_Bangladesh#cite_note-Khan-19" TargetMode="External"/><Relationship Id="rId2" Type="http://schemas.openxmlformats.org/officeDocument/2006/relationships/hyperlink" Target="https://en.wikipedia.org/wiki/National_animal" TargetMode="External"/><Relationship Id="rId12" Type="http://schemas.openxmlformats.org/officeDocument/2006/relationships/slideLayout" Target="../slideLayouts/slideLayout4.xml"/><Relationship Id="rId11" Type="http://schemas.openxmlformats.org/officeDocument/2006/relationships/image" Target="../media/image8.jpeg"/><Relationship Id="rId10" Type="http://schemas.openxmlformats.org/officeDocument/2006/relationships/hyperlink" Target="https://en.wikipedia.org/wiki/Bangladesh_Cricket_Board" TargetMode="External"/><Relationship Id="rId1" Type="http://schemas.openxmlformats.org/officeDocument/2006/relationships/hyperlink" Target="https://en.wikipedia.org/wiki/Bengal_tiger" TargetMode="External"/></Relationships>
</file>

<file path=ppt/slides/_rels/slide9.xml.rels><?xml version="1.0" encoding="UTF-8" standalone="yes"?>
<Relationships xmlns="http://schemas.openxmlformats.org/package/2006/relationships"><Relationship Id="rId9" Type="http://schemas.openxmlformats.org/officeDocument/2006/relationships/hyperlink" Target="https://en.wikipedia.org/wiki/Tuber" TargetMode="External"/><Relationship Id="rId8" Type="http://schemas.openxmlformats.org/officeDocument/2006/relationships/hyperlink" Target="https://en.wikipedia.org/wiki/National_symbols_of_Bangladesh#cite_note-14" TargetMode="External"/><Relationship Id="rId7" Type="http://schemas.openxmlformats.org/officeDocument/2006/relationships/hyperlink" Target="https://en.wikipedia.org/wiki/National_symbols_of_Bangladesh#cite_note-13" TargetMode="External"/><Relationship Id="rId6" Type="http://schemas.openxmlformats.org/officeDocument/2006/relationships/hyperlink" Target="https://en.wikipedia.org/wiki/Antidiabetic" TargetMode="External"/><Relationship Id="rId5" Type="http://schemas.openxmlformats.org/officeDocument/2006/relationships/hyperlink" Target="https://en.wikipedia.org/wiki/Antihepatotoxic" TargetMode="External"/><Relationship Id="rId4" Type="http://schemas.openxmlformats.org/officeDocument/2006/relationships/hyperlink" Target="https://en.wikipedia.org/wiki/National_symbols_of_Bangladesh#cite_note-12" TargetMode="External"/><Relationship Id="rId3" Type="http://schemas.openxmlformats.org/officeDocument/2006/relationships/hyperlink" Target="https://en.wikipedia.org/wiki/Ayurvedic" TargetMode="External"/><Relationship Id="rId2" Type="http://schemas.openxmlformats.org/officeDocument/2006/relationships/hyperlink" Target="https://en.wikipedia.org/wiki/National_flower" TargetMode="External"/><Relationship Id="rId13" Type="http://schemas.openxmlformats.org/officeDocument/2006/relationships/slideLayout" Target="../slideLayouts/slideLayout4.xml"/><Relationship Id="rId12" Type="http://schemas.openxmlformats.org/officeDocument/2006/relationships/image" Target="../media/image9.jpeg"/><Relationship Id="rId11" Type="http://schemas.openxmlformats.org/officeDocument/2006/relationships/hyperlink" Target="https://en.wikipedia.org/wiki/National_symbols_of_Bangladesh#cite_note-15" TargetMode="External"/><Relationship Id="rId10" Type="http://schemas.openxmlformats.org/officeDocument/2006/relationships/hyperlink" Target="https://en.wikipedia.org/wiki/Rhizome" TargetMode="External"/><Relationship Id="rId1" Type="http://schemas.openxmlformats.org/officeDocument/2006/relationships/hyperlink" Target="https://en.wikipedia.org/wiki/Nymphaea_nouchal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b="1" dirty="0"/>
              <a:t>About Bangladesh</a:t>
            </a:r>
            <a:endParaRPr lang="en-US" b="1" dirty="0"/>
          </a:p>
        </p:txBody>
      </p:sp>
      <p:pic>
        <p:nvPicPr>
          <p:cNvPr id="8" name="Content Placeholder 7"/>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1348740" y="1508760"/>
            <a:ext cx="4914900" cy="3840480"/>
          </a:xfrm>
        </p:spPr>
      </p:pic>
      <p:sp>
        <p:nvSpPr>
          <p:cNvPr id="6" name="Content Placeholder 5"/>
          <p:cNvSpPr>
            <a:spLocks noGrp="1"/>
          </p:cNvSpPr>
          <p:nvPr>
            <p:ph sz="half" idx="2"/>
          </p:nvPr>
        </p:nvSpPr>
        <p:spPr>
          <a:xfrm>
            <a:off x="6172200" y="1278573"/>
            <a:ext cx="5181600" cy="3529647"/>
          </a:xfrm>
          <a:ln>
            <a:noFill/>
          </a:ln>
        </p:spPr>
        <p:txBody>
          <a:bodyPr>
            <a:normAutofit/>
          </a:bodyPr>
          <a:lstStyle/>
          <a:p>
            <a:pPr marL="0" indent="0" algn="ctr">
              <a:lnSpc>
                <a:spcPct val="100000"/>
              </a:lnSpc>
              <a:buNone/>
            </a:pPr>
            <a:r>
              <a:rPr lang="en-US" sz="2000" b="1" dirty="0"/>
              <a:t>Submitted to</a:t>
            </a:r>
            <a:endParaRPr lang="en-US" sz="2000" b="1" dirty="0"/>
          </a:p>
          <a:p>
            <a:pPr marL="0" indent="0" algn="ctr">
              <a:lnSpc>
                <a:spcPct val="100000"/>
              </a:lnSpc>
              <a:buNone/>
            </a:pPr>
            <a:r>
              <a:rPr lang="en-US" sz="2000" b="1" dirty="0"/>
              <a:t> Dr. </a:t>
            </a:r>
            <a:r>
              <a:rPr lang="en-US" sz="2000" b="1" dirty="0" err="1"/>
              <a:t>Rahat</a:t>
            </a:r>
            <a:r>
              <a:rPr lang="en-US" sz="2000" b="1" dirty="0"/>
              <a:t> Hossain Faisal</a:t>
            </a:r>
            <a:endParaRPr lang="en-US" sz="2000" b="1" dirty="0"/>
          </a:p>
          <a:p>
            <a:pPr marL="0" indent="0" algn="ctr">
              <a:lnSpc>
                <a:spcPct val="100000"/>
              </a:lnSpc>
              <a:buNone/>
            </a:pPr>
            <a:r>
              <a:rPr lang="en-US" sz="2000" b="1" dirty="0"/>
              <a:t>Associate Professor</a:t>
            </a:r>
            <a:endParaRPr lang="en-US" sz="2000" b="1" dirty="0"/>
          </a:p>
          <a:p>
            <a:pPr marL="0" indent="0" algn="ctr">
              <a:lnSpc>
                <a:spcPct val="100000"/>
              </a:lnSpc>
              <a:buNone/>
            </a:pPr>
            <a:r>
              <a:rPr lang="en-US" sz="2000" b="1" dirty="0"/>
              <a:t>University of </a:t>
            </a:r>
            <a:r>
              <a:rPr lang="en-US" sz="2000" b="1" dirty="0" err="1"/>
              <a:t>Barishal</a:t>
            </a:r>
            <a:endParaRPr lang="en-US" sz="2000" b="1" dirty="0"/>
          </a:p>
          <a:p>
            <a:endParaRPr lang="en-US" sz="2000" b="1" dirty="0"/>
          </a:p>
          <a:p>
            <a:pPr marL="0" indent="0" algn="ctr">
              <a:buNone/>
            </a:pPr>
            <a:r>
              <a:rPr lang="en-US" sz="2000" b="1" dirty="0"/>
              <a:t>Submitted by</a:t>
            </a:r>
            <a:endParaRPr lang="en-US" sz="2000" b="1" dirty="0"/>
          </a:p>
          <a:p>
            <a:pPr marL="0" indent="0" algn="ctr">
              <a:buNone/>
            </a:pPr>
            <a:r>
              <a:rPr lang="en-US" sz="2000" b="1" dirty="0" err="1"/>
              <a:t>Sujan</a:t>
            </a:r>
            <a:r>
              <a:rPr lang="en-US" sz="2000" b="1" dirty="0"/>
              <a:t> Mallik</a:t>
            </a:r>
            <a:endParaRPr lang="en-US" sz="2000" b="1" dirty="0"/>
          </a:p>
          <a:p>
            <a:pPr marL="0" indent="0" algn="ctr">
              <a:buNone/>
            </a:pPr>
            <a:r>
              <a:rPr lang="en-US" sz="2000" b="1" dirty="0"/>
              <a:t>University of </a:t>
            </a:r>
            <a:r>
              <a:rPr lang="en-US" sz="2000" b="1" dirty="0" err="1"/>
              <a:t>Barishal</a:t>
            </a:r>
            <a:endParaRPr lang="en-US" sz="2000" b="1" dirty="0"/>
          </a:p>
          <a:p>
            <a:endParaRPr lang="en-US" sz="2000" dirty="0"/>
          </a:p>
        </p:txBody>
      </p:sp>
      <p:sp>
        <p:nvSpPr>
          <p:cNvPr id="10" name="Rectangle 9"/>
          <p:cNvSpPr/>
          <p:nvPr/>
        </p:nvSpPr>
        <p:spPr>
          <a:xfrm>
            <a:off x="6517342" y="1936377"/>
            <a:ext cx="4674956" cy="1945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52495"/>
          </a:xfrm>
        </p:spPr>
        <p:txBody>
          <a:bodyPr/>
          <a:lstStyle/>
          <a:p>
            <a:r>
              <a:rPr lang="en-US" b="1" dirty="0"/>
              <a:t>                     Thanks to all</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Historical place of Bangladesh</a:t>
            </a:r>
            <a:endParaRPr lang="en-US" b="1" dirty="0"/>
          </a:p>
        </p:txBody>
      </p:sp>
      <p:sp>
        <p:nvSpPr>
          <p:cNvPr id="3" name="Content Placeholder 2"/>
          <p:cNvSpPr>
            <a:spLocks noGrp="1"/>
          </p:cNvSpPr>
          <p:nvPr>
            <p:ph idx="1"/>
          </p:nvPr>
        </p:nvSpPr>
        <p:spPr>
          <a:xfrm>
            <a:off x="655320" y="1398905"/>
            <a:ext cx="10515600" cy="4351338"/>
          </a:xfrm>
        </p:spPr>
        <p:txBody>
          <a:bodyPr>
            <a:normAutofit fontScale="92500" lnSpcReduction="10000"/>
          </a:bodyPr>
          <a:lstStyle/>
          <a:p>
            <a:pPr algn="just"/>
            <a:r>
              <a:rPr lang="en-US" sz="2200" dirty="0"/>
              <a:t>Lalbagh Fort</a:t>
            </a:r>
            <a:endParaRPr lang="en-US" sz="2200" dirty="0"/>
          </a:p>
          <a:p>
            <a:pPr algn="just"/>
            <a:r>
              <a:rPr lang="en-US" sz="2200" dirty="0"/>
              <a:t>Ahsan Manzil</a:t>
            </a:r>
            <a:endParaRPr lang="en-US" sz="2200" dirty="0"/>
          </a:p>
          <a:p>
            <a:pPr algn="just"/>
            <a:r>
              <a:rPr lang="en-US" sz="2200" dirty="0" err="1"/>
              <a:t>Panam</a:t>
            </a:r>
            <a:r>
              <a:rPr lang="en-US" sz="2200" dirty="0"/>
              <a:t> city</a:t>
            </a:r>
            <a:endParaRPr lang="en-US" sz="2200" dirty="0"/>
          </a:p>
          <a:p>
            <a:pPr algn="just"/>
            <a:r>
              <a:rPr lang="en-US" sz="2200" dirty="0" err="1"/>
              <a:t>Mahasthangarh</a:t>
            </a:r>
            <a:endParaRPr lang="en-US" sz="2200" dirty="0"/>
          </a:p>
          <a:p>
            <a:pPr algn="just"/>
            <a:r>
              <a:rPr lang="en-US" sz="2200" dirty="0"/>
              <a:t>Shat </a:t>
            </a:r>
            <a:r>
              <a:rPr lang="en-US" sz="2200" dirty="0" err="1"/>
              <a:t>Gambuj</a:t>
            </a:r>
            <a:r>
              <a:rPr lang="en-US" sz="2200" dirty="0"/>
              <a:t> Mosque</a:t>
            </a:r>
            <a:endParaRPr lang="en-US" sz="2200" dirty="0"/>
          </a:p>
          <a:p>
            <a:pPr algn="just"/>
            <a:r>
              <a:rPr lang="en-US" sz="2200" dirty="0"/>
              <a:t>Liberation War museum</a:t>
            </a:r>
            <a:endParaRPr lang="en-US" sz="2200" dirty="0"/>
          </a:p>
          <a:p>
            <a:pPr algn="just"/>
            <a:r>
              <a:rPr lang="en-US" sz="2200" dirty="0" err="1"/>
              <a:t>Mainamati</a:t>
            </a:r>
            <a:endParaRPr lang="en-US" sz="2200" dirty="0"/>
          </a:p>
          <a:p>
            <a:pPr algn="just"/>
            <a:r>
              <a:rPr lang="en-US" sz="2200" dirty="0"/>
              <a:t>Star Mosque</a:t>
            </a:r>
            <a:endParaRPr lang="en-US" sz="2200" dirty="0"/>
          </a:p>
          <a:p>
            <a:pPr algn="just"/>
            <a:r>
              <a:rPr lang="en-US" sz="2200" dirty="0"/>
              <a:t>Shaheed </a:t>
            </a:r>
            <a:r>
              <a:rPr lang="en-US" sz="2200" dirty="0" err="1"/>
              <a:t>Minar</a:t>
            </a:r>
            <a:r>
              <a:rPr lang="en-US" sz="2200" dirty="0"/>
              <a:t> </a:t>
            </a:r>
            <a:endParaRPr lang="en-US" sz="2200" dirty="0"/>
          </a:p>
          <a:p>
            <a:pPr algn="just"/>
            <a:r>
              <a:rPr lang="en-US" sz="2200" dirty="0"/>
              <a:t>National Memorial</a:t>
            </a:r>
            <a:endParaRPr lang="en-US" sz="2200" dirty="0"/>
          </a:p>
          <a:p>
            <a:pPr algn="just"/>
            <a:r>
              <a:rPr lang="en-US" sz="2200" dirty="0"/>
              <a:t>Sundarbans</a:t>
            </a:r>
            <a:endParaRPr lang="en-US" sz="2200" dirty="0"/>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29" y="311337"/>
            <a:ext cx="10515600" cy="1325563"/>
          </a:xfrm>
        </p:spPr>
        <p:txBody>
          <a:bodyPr/>
          <a:lstStyle/>
          <a:p>
            <a:r>
              <a:rPr lang="en-US" b="1" dirty="0"/>
              <a:t>Geographical location of Bangladesh</a:t>
            </a:r>
            <a:endParaRPr lang="en-US" b="1" dirty="0"/>
          </a:p>
        </p:txBody>
      </p:sp>
      <p:sp>
        <p:nvSpPr>
          <p:cNvPr id="5" name="Content Placeholder 4"/>
          <p:cNvSpPr>
            <a:spLocks noGrp="1"/>
          </p:cNvSpPr>
          <p:nvPr>
            <p:ph sz="half" idx="1"/>
          </p:nvPr>
        </p:nvSpPr>
        <p:spPr>
          <a:xfrm>
            <a:off x="424180" y="1738630"/>
            <a:ext cx="7472680" cy="4997450"/>
          </a:xfrm>
        </p:spPr>
        <p:txBody>
          <a:bodyPr>
            <a:normAutofit lnSpcReduction="10000"/>
          </a:bodyPr>
          <a:lstStyle/>
          <a:p>
            <a:pPr algn="just"/>
            <a:r>
              <a:rPr lang="en-US" sz="2000" b="1" dirty="0">
                <a:cs typeface="+mn-lt"/>
              </a:rPr>
              <a:t>Geography of Bangladesh</a:t>
            </a:r>
            <a:r>
              <a:rPr lang="en-US" sz="2000" dirty="0">
                <a:cs typeface="+mn-lt"/>
              </a:rPr>
              <a:t>   </a:t>
            </a:r>
            <a:r>
              <a:rPr lang="en-US" sz="2000" dirty="0" err="1">
                <a:cs typeface="+mn-lt"/>
              </a:rPr>
              <a:t>Bangladesh</a:t>
            </a:r>
            <a:r>
              <a:rPr lang="en-US" sz="2000" dirty="0">
                <a:cs typeface="+mn-lt"/>
              </a:rPr>
              <a:t> has a geographical area of ​​147,570 square kilometers, which is slightly larger than Greece. Its geographical location is 20°34' N to 26°38' N latitude and 88°01' E to 92°41' E longitude. Its maximum extent from east to west is about 440 km and its maximum extent from north northwest to south southeast is 760 km. Bangladesh is bordered by India's West Bengal, Assam, Meghalaya, Tripura and Myanmar to the west, north, east and south-east respectively. Bangladesh has a total land border length of 2400 km, 92% of which is with India, 8% with Myanmar. The country borders the Bay of Bengal in the south. Although Bangladesh is a small country in terms of size, its coastline is more than 483 kilometers long. Bangladesh has a territorial sea limit of 12 nautical miles (22.22 km) and an economic sea limit of 200 nautical miles (370.40 km) from the coast</a:t>
            </a:r>
            <a:endParaRPr lang="en-US" sz="2000" dirty="0">
              <a:cs typeface="+mn-lt"/>
            </a:endParaRPr>
          </a:p>
          <a:p>
            <a:pPr algn="just"/>
            <a:endParaRPr lang="en-US" dirty="0">
              <a:cs typeface="+mn-lt"/>
            </a:endParaRPr>
          </a:p>
        </p:txBody>
      </p:sp>
      <p:pic>
        <p:nvPicPr>
          <p:cNvPr id="8" name="Content Placeholder 7"/>
          <p:cNvPicPr>
            <a:picLocks noGrp="1" noChangeAspect="1"/>
          </p:cNvPicPr>
          <p:nvPr>
            <p:ph sz="half" idx="2"/>
          </p:nvPr>
        </p:nvPicPr>
        <p:blipFill rotWithShape="1">
          <a:blip r:embed="rId1">
            <a:extLst>
              <a:ext uri="{28A0092B-C50C-407E-A947-70E740481C1C}">
                <a14:useLocalDpi xmlns:a14="http://schemas.microsoft.com/office/drawing/2010/main" val="0"/>
              </a:ext>
            </a:extLst>
          </a:blip>
          <a:srcRect l="-415" t="-1690" r="384" b="7948"/>
          <a:stretch>
            <a:fillRect/>
          </a:stretch>
        </p:blipFill>
        <p:spPr>
          <a:xfrm>
            <a:off x="7896860" y="1451610"/>
            <a:ext cx="3903980" cy="430149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b="1" dirty="0"/>
              <a:t>Sundarbans</a:t>
            </a:r>
            <a:endParaRPr lang="en-US" b="1" dirty="0"/>
          </a:p>
        </p:txBody>
      </p:sp>
      <p:pic>
        <p:nvPicPr>
          <p:cNvPr id="24" name="Content Placeholder 23"/>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8191500" y="2321859"/>
            <a:ext cx="3678033" cy="3003176"/>
          </a:xfrm>
        </p:spPr>
      </p:pic>
      <p:sp>
        <p:nvSpPr>
          <p:cNvPr id="22" name="Content Placeholder 21"/>
          <p:cNvSpPr>
            <a:spLocks noGrp="1"/>
          </p:cNvSpPr>
          <p:nvPr>
            <p:ph sz="half" idx="1"/>
          </p:nvPr>
        </p:nvSpPr>
        <p:spPr>
          <a:xfrm>
            <a:off x="838200" y="1825624"/>
            <a:ext cx="7292340" cy="4407535"/>
          </a:xfrm>
        </p:spPr>
        <p:txBody>
          <a:bodyPr>
            <a:normAutofit/>
          </a:bodyPr>
          <a:lstStyle/>
          <a:p>
            <a:pPr algn="just"/>
            <a:r>
              <a:rPr lang="en-US" b="1" dirty="0"/>
              <a:t>The Sundarbans</a:t>
            </a:r>
            <a:endParaRPr lang="en-US" b="1" dirty="0"/>
          </a:p>
          <a:p>
            <a:pPr algn="just"/>
            <a:r>
              <a:rPr lang="en-US" sz="2000" dirty="0"/>
              <a:t>The Sundarbans mangrove forest, one of the largest such forests in the world (140,000 ha), lies on the delta of the Ganges, Brahmaputra and Meghna rivers on the Bay of Bengal. It is adjacent to the border of India’s Sundarbans World Heritage site inscribed in 1987. The site is intersected by a complex network of tidal waterways, mudflats and small islands of salt-tolerant mangrove forests, and presents an excellent example of ongoing ecological processes. The area is known for its wide range of fauna, including 260 bird species, the Bengal tiger and other threatened species such as the estuarine crocodile and the Indian python.</a:t>
            </a:r>
            <a:endParaRPr lang="en-US" sz="2000"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173163"/>
          </a:xfrm>
        </p:spPr>
        <p:txBody>
          <a:bodyPr/>
          <a:lstStyle/>
          <a:p>
            <a:r>
              <a:rPr lang="en-US" dirty="0"/>
              <a:t> </a:t>
            </a:r>
            <a:r>
              <a:rPr lang="en-US" b="1" dirty="0"/>
              <a:t>Shaheed </a:t>
            </a:r>
            <a:r>
              <a:rPr lang="en-US" b="1" dirty="0" err="1"/>
              <a:t>Minar</a:t>
            </a:r>
            <a:endParaRPr lang="en-US" b="1" dirty="0"/>
          </a:p>
        </p:txBody>
      </p:sp>
      <p:sp>
        <p:nvSpPr>
          <p:cNvPr id="5" name="Content Placeholder 4"/>
          <p:cNvSpPr>
            <a:spLocks noGrp="1"/>
          </p:cNvSpPr>
          <p:nvPr>
            <p:ph sz="half" idx="1"/>
          </p:nvPr>
        </p:nvSpPr>
        <p:spPr>
          <a:xfrm>
            <a:off x="815787" y="1725333"/>
            <a:ext cx="7104529" cy="4710112"/>
          </a:xfrm>
        </p:spPr>
        <p:txBody>
          <a:bodyPr>
            <a:normAutofit fontScale="70000" lnSpcReduction="20000"/>
          </a:bodyPr>
          <a:lstStyle/>
          <a:p>
            <a:pPr algn="just"/>
            <a:r>
              <a:rPr lang="en-US" dirty="0"/>
              <a:t>Shaheed </a:t>
            </a:r>
            <a:r>
              <a:rPr lang="en-US" dirty="0" err="1"/>
              <a:t>Minar</a:t>
            </a:r>
            <a:r>
              <a:rPr lang="en-US" dirty="0"/>
              <a:t> or The Martyr Monument, stands near Dhaka Medical College. It symbolizes remembering the language martyrs of the </a:t>
            </a:r>
            <a:r>
              <a:rPr lang="en-US" dirty="0">
                <a:hlinkClick r:id="rId1"/>
              </a:rPr>
              <a:t>1952 language movement</a:t>
            </a:r>
            <a:r>
              <a:rPr lang="en-US" dirty="0"/>
              <a:t>.</a:t>
            </a:r>
            <a:endParaRPr lang="en-US" dirty="0"/>
          </a:p>
          <a:p>
            <a:pPr algn="just"/>
            <a:r>
              <a:rPr lang="en-US" dirty="0"/>
              <a:t>In 1952, due to the greater number of Bangla speakers, people protested to make ‘Bangla’ the state language over Urdu. In response, Pakistani police openly fired at the protesters to disassemble their movement. Agonizingly, a few students at Dhaka University and Dhaka Medical College died.</a:t>
            </a:r>
            <a:endParaRPr lang="en-US" dirty="0"/>
          </a:p>
          <a:p>
            <a:pPr algn="just"/>
            <a:r>
              <a:rPr lang="en-US" dirty="0"/>
              <a:t>Bangladesh sculptor </a:t>
            </a:r>
            <a:r>
              <a:rPr lang="en-US" dirty="0" err="1"/>
              <a:t>Hamidur</a:t>
            </a:r>
            <a:r>
              <a:rPr lang="en-US" dirty="0"/>
              <a:t> Rahman along with </a:t>
            </a:r>
            <a:r>
              <a:rPr lang="en-US" dirty="0" err="1"/>
              <a:t>Novera</a:t>
            </a:r>
            <a:r>
              <a:rPr lang="en-US" dirty="0"/>
              <a:t> Ahmed, designed and built the modern Shaheed </a:t>
            </a:r>
            <a:r>
              <a:rPr lang="en-US" dirty="0" err="1"/>
              <a:t>Minar</a:t>
            </a:r>
            <a:r>
              <a:rPr lang="en-US" dirty="0"/>
              <a:t>.</a:t>
            </a:r>
            <a:endParaRPr lang="en-US" dirty="0"/>
          </a:p>
          <a:p>
            <a:pPr algn="just" fontAlgn="base"/>
            <a:r>
              <a:rPr lang="en-US" dirty="0"/>
              <a:t>Have you read about </a:t>
            </a:r>
            <a:r>
              <a:rPr lang="en-US" dirty="0">
                <a:hlinkClick r:id="rId2"/>
              </a:rPr>
              <a:t>Dhaka Metro Rail</a:t>
            </a:r>
            <a:r>
              <a:rPr lang="en-US" dirty="0"/>
              <a:t>, which has brought new hope to Dhaka city?</a:t>
            </a:r>
            <a:endParaRPr lang="en-US" dirty="0"/>
          </a:p>
          <a:p>
            <a:pPr algn="just"/>
            <a:r>
              <a:rPr lang="en-US" dirty="0"/>
              <a:t>Eventually, February 21st, the day of the brutal incident, was declared International Mother Language Day. People remember these national heroes with flowers in front of Shaheed </a:t>
            </a:r>
            <a:r>
              <a:rPr lang="en-US" dirty="0" err="1"/>
              <a:t>Minar</a:t>
            </a:r>
            <a:r>
              <a:rPr lang="en-US" dirty="0"/>
              <a:t> on this day.</a:t>
            </a:r>
            <a:endParaRPr lang="en-US" dirty="0"/>
          </a:p>
          <a:p>
            <a:pPr algn="just"/>
            <a:br>
              <a:rPr lang="en-US" dirty="0"/>
            </a:br>
            <a:endParaRPr lang="en-US"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942729" y="1538288"/>
            <a:ext cx="3886200" cy="403060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National Memorial</a:t>
            </a:r>
            <a:endParaRPr lang="en-US" dirty="0"/>
          </a:p>
        </p:txBody>
      </p:sp>
      <p:sp>
        <p:nvSpPr>
          <p:cNvPr id="3" name="Content Placeholder 2"/>
          <p:cNvSpPr>
            <a:spLocks noGrp="1"/>
          </p:cNvSpPr>
          <p:nvPr>
            <p:ph sz="half" idx="1"/>
          </p:nvPr>
        </p:nvSpPr>
        <p:spPr>
          <a:xfrm>
            <a:off x="775446" y="1906307"/>
            <a:ext cx="7588625" cy="4351338"/>
          </a:xfrm>
        </p:spPr>
        <p:txBody>
          <a:bodyPr>
            <a:normAutofit fontScale="85000" lnSpcReduction="20000"/>
          </a:bodyPr>
          <a:lstStyle/>
          <a:p>
            <a:pPr algn="just"/>
            <a:r>
              <a:rPr lang="en-US" sz="2400" dirty="0"/>
              <a:t>One of the most beautiful places in </a:t>
            </a:r>
            <a:r>
              <a:rPr lang="en-US" sz="2400" dirty="0" err="1"/>
              <a:t>Savar</a:t>
            </a:r>
            <a:r>
              <a:rPr lang="en-US" sz="2400" dirty="0"/>
              <a:t>, near Dhaka, is the National Memorial. It was founded to recall the memory of the 7 major War Heroes of the Liberation War in 1971.</a:t>
            </a:r>
            <a:endParaRPr lang="en-US" sz="2400" dirty="0"/>
          </a:p>
          <a:p>
            <a:pPr algn="just"/>
            <a:r>
              <a:rPr lang="en-US" sz="2400" dirty="0"/>
              <a:t>Bangladeshi Structural Engineer and Architect </a:t>
            </a:r>
            <a:r>
              <a:rPr lang="en-US" sz="2400" dirty="0">
                <a:hlinkClick r:id="rId1"/>
              </a:rPr>
              <a:t>Syed </a:t>
            </a:r>
            <a:r>
              <a:rPr lang="en-US" sz="2400" dirty="0" err="1">
                <a:hlinkClick r:id="rId1"/>
              </a:rPr>
              <a:t>Mainul</a:t>
            </a:r>
            <a:r>
              <a:rPr lang="en-US" sz="2400" dirty="0">
                <a:hlinkClick r:id="rId1"/>
              </a:rPr>
              <a:t> Hossain</a:t>
            </a:r>
            <a:r>
              <a:rPr lang="en-US" sz="2400" dirty="0"/>
              <a:t> designed this remarkable memorial. The monument consists of 7 different segments that stand proudly together to represent the 7 War Heroes.</a:t>
            </a:r>
            <a:endParaRPr lang="en-US" sz="2400" dirty="0"/>
          </a:p>
          <a:p>
            <a:pPr algn="just"/>
            <a:r>
              <a:rPr lang="en-US" sz="2400" dirty="0"/>
              <a:t>Staggeringly, the complex has an area of 84 acres. National Parade, Scouting Display, Liberation War songs and related programs are displayed here annually on the victory day, 16</a:t>
            </a:r>
            <a:r>
              <a:rPr lang="en-US" sz="2400" baseline="30000" dirty="0"/>
              <a:t>th</a:t>
            </a:r>
            <a:r>
              <a:rPr lang="en-US" sz="2400" dirty="0"/>
              <a:t> December. Besides, it’s a regular visiting spot for general people all of the time.</a:t>
            </a:r>
            <a:endParaRPr lang="en-US" sz="2400" dirty="0"/>
          </a:p>
          <a:p>
            <a:pPr algn="just"/>
            <a:r>
              <a:rPr lang="en-US" sz="2400" dirty="0"/>
              <a:t>For now, it’s all about the top historical places in Bangladesh. If you have any suggestions, please inform us in the comment section. We are ready to make Bangladesh discoverable from anywhere in the world. </a:t>
            </a:r>
            <a:r>
              <a:rPr lang="en-US" sz="2400" dirty="0">
                <a:hlinkClick r:id="rId2"/>
              </a:rPr>
              <a:t>Travel Mate Bangladesh</a:t>
            </a:r>
            <a:r>
              <a:rPr lang="en-US" sz="2400" dirty="0"/>
              <a:t> arranges regular tours of different historical sites in Bangladesh</a:t>
            </a:r>
            <a:endParaRPr lang="en-US" sz="2400" dirty="0"/>
          </a:p>
          <a:p>
            <a:endParaRPr lang="en-US" sz="2400"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64071" y="1825625"/>
            <a:ext cx="3343835" cy="358596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a:t>
            </a:r>
            <a:endParaRPr lang="en-US" dirty="0"/>
          </a:p>
        </p:txBody>
      </p:sp>
      <p:pic>
        <p:nvPicPr>
          <p:cNvPr id="10" name="Content Placeholder 9"/>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597442" y="1846729"/>
            <a:ext cx="6636273" cy="3810000"/>
          </a:xfrm>
        </p:spPr>
      </p:pic>
      <p:pic>
        <p:nvPicPr>
          <p:cNvPr id="28" name="Content Placeholder 2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99608" y="1757082"/>
            <a:ext cx="4694950" cy="405348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National Animal of Bangladesh</a:t>
            </a:r>
            <a:endParaRPr lang="en-US" b="1" dirty="0"/>
          </a:p>
        </p:txBody>
      </p:sp>
      <p:sp>
        <p:nvSpPr>
          <p:cNvPr id="3" name="Content Placeholder 2"/>
          <p:cNvSpPr>
            <a:spLocks noGrp="1"/>
          </p:cNvSpPr>
          <p:nvPr>
            <p:ph sz="half" idx="1"/>
          </p:nvPr>
        </p:nvSpPr>
        <p:spPr/>
        <p:txBody>
          <a:bodyPr>
            <a:normAutofit/>
          </a:bodyPr>
          <a:lstStyle/>
          <a:p>
            <a:pPr algn="just"/>
            <a:r>
              <a:rPr lang="en-US" sz="2000" dirty="0"/>
              <a:t>The </a:t>
            </a:r>
            <a:r>
              <a:rPr lang="en-US" sz="2000" dirty="0">
                <a:hlinkClick r:id="rId1" tooltip="Bengal tiger"/>
              </a:rPr>
              <a:t>Bengal tiger</a:t>
            </a:r>
            <a:r>
              <a:rPr lang="en-US" sz="2000" dirty="0"/>
              <a:t> (</a:t>
            </a:r>
            <a:r>
              <a:rPr lang="en-US" sz="2000" i="1" dirty="0"/>
              <a:t>Panthera </a:t>
            </a:r>
            <a:r>
              <a:rPr lang="en-US" sz="2000" i="1" dirty="0" err="1"/>
              <a:t>tigris</a:t>
            </a:r>
            <a:r>
              <a:rPr lang="en-US" sz="2000" i="1" dirty="0"/>
              <a:t> </a:t>
            </a:r>
            <a:r>
              <a:rPr lang="en-US" sz="2000" i="1" dirty="0" err="1"/>
              <a:t>tigris</a:t>
            </a:r>
            <a:r>
              <a:rPr lang="en-US" sz="2000" dirty="0"/>
              <a:t>) is the </a:t>
            </a:r>
            <a:r>
              <a:rPr lang="en-US" sz="2000" dirty="0">
                <a:hlinkClick r:id="rId2" tooltip="National animal"/>
              </a:rPr>
              <a:t>national animal</a:t>
            </a:r>
            <a:r>
              <a:rPr lang="en-US" sz="2000" dirty="0"/>
              <a:t> of Bangladesh. Its population has been estimated to be at approximately 440 tigers in Bangladesh.</a:t>
            </a:r>
            <a:r>
              <a:rPr lang="en-US" sz="2000" baseline="30000" dirty="0">
                <a:hlinkClick r:id="rId3"/>
              </a:rPr>
              <a:t>[19]</a:t>
            </a:r>
            <a:r>
              <a:rPr lang="en-US" sz="2000" baseline="30000" dirty="0">
                <a:hlinkClick r:id="rId4"/>
              </a:rPr>
              <a:t>[20]</a:t>
            </a:r>
            <a:r>
              <a:rPr lang="en-US" sz="2000" dirty="0"/>
              <a:t> Tigers in Bangladesh are now relegated to the forests of the </a:t>
            </a:r>
            <a:r>
              <a:rPr lang="en-US" sz="2000" dirty="0">
                <a:hlinkClick r:id="rId5" tooltip="Sundarbans"/>
              </a:rPr>
              <a:t>Sundarbans</a:t>
            </a:r>
            <a:r>
              <a:rPr lang="en-US" sz="2000" dirty="0"/>
              <a:t> and the </a:t>
            </a:r>
            <a:r>
              <a:rPr lang="en-US" sz="2000" dirty="0">
                <a:hlinkClick r:id="rId6" tooltip="Chittagong Hill Tracts"/>
              </a:rPr>
              <a:t>Chittagong Hill Tracts</a:t>
            </a:r>
            <a:r>
              <a:rPr lang="en-US" sz="2000" dirty="0"/>
              <a:t>.</a:t>
            </a:r>
            <a:r>
              <a:rPr lang="en-US" sz="2000" baseline="30000" dirty="0">
                <a:hlinkClick r:id="rId3"/>
              </a:rPr>
              <a:t>[19]</a:t>
            </a:r>
            <a:r>
              <a:rPr lang="en-US" sz="2000" dirty="0"/>
              <a:t> The tiger replaces the lion as king of the beasts in cultures of eastern Asia representing royalty, fearlessness and wrath.</a:t>
            </a:r>
            <a:r>
              <a:rPr lang="en-US" sz="2000" baseline="30000" dirty="0">
                <a:hlinkClick r:id="rId7"/>
              </a:rPr>
              <a:t>[21]</a:t>
            </a:r>
            <a:r>
              <a:rPr lang="en-US" sz="2000" dirty="0"/>
              <a:t> Members of the </a:t>
            </a:r>
            <a:r>
              <a:rPr lang="en-US" sz="2000" dirty="0">
                <a:hlinkClick r:id="rId8" tooltip="East Bengal Regiment"/>
              </a:rPr>
              <a:t>East Bengal Regiment</a:t>
            </a:r>
            <a:r>
              <a:rPr lang="en-US" sz="2000" dirty="0"/>
              <a:t> of the </a:t>
            </a:r>
            <a:r>
              <a:rPr lang="en-US" sz="2000" dirty="0">
                <a:hlinkClick r:id="rId9" tooltip="Bangladesh Army"/>
              </a:rPr>
              <a:t>Bangladesh Army</a:t>
            </a:r>
            <a:r>
              <a:rPr lang="en-US" sz="2000" dirty="0"/>
              <a:t> are </a:t>
            </a:r>
            <a:r>
              <a:rPr lang="en-US" sz="2000" dirty="0" err="1"/>
              <a:t>nicknameed</a:t>
            </a:r>
            <a:r>
              <a:rPr lang="en-US" sz="2000" dirty="0"/>
              <a:t> 'Bengal Tigers'; the regiment's logo is a tiger face and the </a:t>
            </a:r>
            <a:r>
              <a:rPr lang="en-US" sz="2000" dirty="0">
                <a:hlinkClick r:id="rId10" tooltip="Bangladesh Cricket Board"/>
              </a:rPr>
              <a:t>Bangladesh Cricket Board</a:t>
            </a:r>
            <a:r>
              <a:rPr lang="en-US" sz="2000" dirty="0"/>
              <a:t>'s logo features a Bengal </a:t>
            </a:r>
            <a:r>
              <a:rPr lang="en-US" sz="2000" dirty="0" err="1"/>
              <a:t>tige</a:t>
            </a:r>
            <a:endParaRPr lang="en-US" sz="2000" dirty="0"/>
          </a:p>
        </p:txBody>
      </p:sp>
      <p:pic>
        <p:nvPicPr>
          <p:cNvPr id="10" name="Content Placeholder 9"/>
          <p:cNvPicPr>
            <a:picLocks noGrp="1" noChangeAspect="1"/>
          </p:cNvPicPr>
          <p:nvPr>
            <p:ph sz="half" idx="2"/>
          </p:nvPr>
        </p:nvPicPr>
        <p:blipFill>
          <a:blip r:embed="rId11">
            <a:extLst>
              <a:ext uri="{28A0092B-C50C-407E-A947-70E740481C1C}">
                <a14:useLocalDpi xmlns:a14="http://schemas.microsoft.com/office/drawing/2010/main" val="0"/>
              </a:ext>
            </a:extLst>
          </a:blip>
          <a:stretch>
            <a:fillRect/>
          </a:stretch>
        </p:blipFill>
        <p:spPr>
          <a:xfrm>
            <a:off x="6436659" y="1942399"/>
            <a:ext cx="4917141" cy="34544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dirty="0"/>
              <a:t>National Flower</a:t>
            </a:r>
            <a:endParaRPr lang="en-US" dirty="0"/>
          </a:p>
        </p:txBody>
      </p:sp>
      <p:sp>
        <p:nvSpPr>
          <p:cNvPr id="22" name="Content Placeholder 21"/>
          <p:cNvSpPr>
            <a:spLocks noGrp="1"/>
          </p:cNvSpPr>
          <p:nvPr>
            <p:ph sz="half" idx="1"/>
          </p:nvPr>
        </p:nvSpPr>
        <p:spPr/>
        <p:txBody>
          <a:bodyPr>
            <a:normAutofit/>
          </a:bodyPr>
          <a:lstStyle/>
          <a:p>
            <a:pPr algn="just"/>
            <a:r>
              <a:rPr lang="en-US" sz="2200" dirty="0"/>
              <a:t>T</a:t>
            </a:r>
            <a:r>
              <a:rPr lang="en-US" sz="2000" dirty="0"/>
              <a:t>he water lily (</a:t>
            </a:r>
            <a:r>
              <a:rPr lang="en-US" sz="2000" i="1" dirty="0">
                <a:hlinkClick r:id="rId1" tooltip="Nymphaea nouchali"/>
              </a:rPr>
              <a:t>Nymphaea </a:t>
            </a:r>
            <a:r>
              <a:rPr lang="en-US" sz="2000" i="1" dirty="0" err="1">
                <a:hlinkClick r:id="rId1" tooltip="Nymphaea nouchali"/>
              </a:rPr>
              <a:t>nouchali</a:t>
            </a:r>
            <a:r>
              <a:rPr lang="en-US" sz="2000" dirty="0"/>
              <a:t>) is the </a:t>
            </a:r>
            <a:r>
              <a:rPr lang="en-US" sz="2000" dirty="0">
                <a:hlinkClick r:id="rId2" tooltip="National flower"/>
              </a:rPr>
              <a:t>national flower</a:t>
            </a:r>
            <a:r>
              <a:rPr lang="en-US" sz="2000" dirty="0"/>
              <a:t> of Bangladesh. </a:t>
            </a:r>
            <a:r>
              <a:rPr lang="en-US" sz="2000" i="1" dirty="0"/>
              <a:t>Nymphaea </a:t>
            </a:r>
            <a:r>
              <a:rPr lang="en-US" sz="2000" i="1" dirty="0" err="1"/>
              <a:t>nouchali</a:t>
            </a:r>
            <a:r>
              <a:rPr lang="en-US" sz="2000" dirty="0"/>
              <a:t> is considered a medicinal plant in Indian </a:t>
            </a:r>
            <a:r>
              <a:rPr lang="en-US" sz="2000" dirty="0">
                <a:hlinkClick r:id="rId3" tooltip="Ayurvedic"/>
              </a:rPr>
              <a:t>Ayurvedic</a:t>
            </a:r>
            <a:r>
              <a:rPr lang="en-US" sz="2000" dirty="0"/>
              <a:t> medicine under the name </a:t>
            </a:r>
            <a:r>
              <a:rPr lang="en-US" sz="2000" i="1" dirty="0" err="1"/>
              <a:t>ambal</a:t>
            </a:r>
            <a:r>
              <a:rPr lang="en-US" sz="2000" dirty="0"/>
              <a:t>; it was mainly used to treat indigestion.</a:t>
            </a:r>
            <a:r>
              <a:rPr lang="en-US" sz="2000" baseline="30000" dirty="0">
                <a:hlinkClick r:id="rId4"/>
              </a:rPr>
              <a:t>[12]</a:t>
            </a:r>
            <a:r>
              <a:rPr lang="en-US" sz="2000" dirty="0"/>
              <a:t> Recent experiments have confirmed that it has medicinal qualities as an </a:t>
            </a:r>
            <a:r>
              <a:rPr lang="en-US" sz="2000" dirty="0">
                <a:hlinkClick r:id="rId5" tooltip="Antihepatotoxic"/>
              </a:rPr>
              <a:t>antihepatotoxic</a:t>
            </a:r>
            <a:r>
              <a:rPr lang="en-US" sz="2000" dirty="0"/>
              <a:t> and </a:t>
            </a:r>
            <a:r>
              <a:rPr lang="en-US" sz="2000" dirty="0">
                <a:hlinkClick r:id="rId6" tooltip="Antidiabetic"/>
              </a:rPr>
              <a:t>antidiabetic</a:t>
            </a:r>
            <a:r>
              <a:rPr lang="en-US" sz="2000" dirty="0"/>
              <a:t>.</a:t>
            </a:r>
            <a:r>
              <a:rPr lang="en-US" sz="2000" baseline="30000" dirty="0">
                <a:hlinkClick r:id="rId7"/>
              </a:rPr>
              <a:t>[13]</a:t>
            </a:r>
            <a:r>
              <a:rPr lang="en-US" sz="2000" baseline="30000" dirty="0">
                <a:hlinkClick r:id="rId8"/>
              </a:rPr>
              <a:t>[14]</a:t>
            </a:r>
            <a:r>
              <a:rPr lang="en-US" sz="2000" dirty="0"/>
              <a:t> Like all waterlilies or lotuses, its </a:t>
            </a:r>
            <a:r>
              <a:rPr lang="en-US" sz="2000" dirty="0">
                <a:hlinkClick r:id="rId9" tooltip="Tuber"/>
              </a:rPr>
              <a:t>tubers</a:t>
            </a:r>
            <a:r>
              <a:rPr lang="en-US" sz="2000" dirty="0"/>
              <a:t> and </a:t>
            </a:r>
            <a:r>
              <a:rPr lang="en-US" sz="2000" dirty="0">
                <a:hlinkClick r:id="rId10" tooltip="Rhizome"/>
              </a:rPr>
              <a:t>rhizomes</a:t>
            </a:r>
            <a:r>
              <a:rPr lang="en-US" sz="2000" dirty="0"/>
              <a:t> can be used as food items; they are eaten usually boiled or roasted. In the case of </a:t>
            </a:r>
            <a:r>
              <a:rPr lang="en-US" sz="2000" i="1" dirty="0"/>
              <a:t>N. </a:t>
            </a:r>
            <a:r>
              <a:rPr lang="en-US" sz="2000" i="1" dirty="0" err="1"/>
              <a:t>nouchali</a:t>
            </a:r>
            <a:r>
              <a:rPr lang="en-US" sz="2000" dirty="0"/>
              <a:t>, its tender leaves and flower peduncles are also valued as food.</a:t>
            </a:r>
            <a:r>
              <a:rPr lang="en-US" sz="2000" baseline="30000" dirty="0">
                <a:hlinkClick r:id="rId11"/>
              </a:rPr>
              <a:t>[15]</a:t>
            </a:r>
            <a:endParaRPr lang="en-US" sz="2000" dirty="0"/>
          </a:p>
        </p:txBody>
      </p:sp>
      <p:pic>
        <p:nvPicPr>
          <p:cNvPr id="25" name="Content Placeholder 24"/>
          <p:cNvPicPr>
            <a:picLocks noGrp="1" noChangeAspect="1"/>
          </p:cNvPicPr>
          <p:nvPr>
            <p:ph sz="half" idx="2"/>
          </p:nvPr>
        </p:nvPicPr>
        <p:blipFill>
          <a:blip r:embed="rId12">
            <a:extLst>
              <a:ext uri="{28A0092B-C50C-407E-A947-70E740481C1C}">
                <a14:useLocalDpi xmlns:a14="http://schemas.microsoft.com/office/drawing/2010/main" val="0"/>
              </a:ext>
            </a:extLst>
          </a:blip>
          <a:stretch>
            <a:fillRect/>
          </a:stretch>
        </p:blipFill>
        <p:spPr>
          <a:xfrm>
            <a:off x="6172200" y="2056042"/>
            <a:ext cx="5181600" cy="389050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4953</Words>
  <Application>WPS Presentation</Application>
  <PresentationFormat>Widescreen</PresentationFormat>
  <Paragraphs>67</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SolaimanLipi</vt:lpstr>
      <vt:lpstr>Siyam Rupali</vt:lpstr>
      <vt:lpstr>Calibri Light</vt:lpstr>
      <vt:lpstr>Calibri</vt:lpstr>
      <vt:lpstr>Microsoft YaHei</vt:lpstr>
      <vt:lpstr>Arial Unicode MS</vt:lpstr>
      <vt:lpstr>Cambria Math</vt:lpstr>
      <vt:lpstr>Arial Black</vt:lpstr>
      <vt:lpstr>Office Theme</vt:lpstr>
      <vt:lpstr> About Bangladesh</vt:lpstr>
      <vt:lpstr>Historical place of Bangladesh</vt:lpstr>
      <vt:lpstr>Geographical location of Bangladesh</vt:lpstr>
      <vt:lpstr>                    Sundarbans</vt:lpstr>
      <vt:lpstr> Shaheed Minar</vt:lpstr>
      <vt:lpstr>National Memorial</vt:lpstr>
      <vt:lpstr>Population</vt:lpstr>
      <vt:lpstr>National Animal of Bangladesh</vt:lpstr>
      <vt:lpstr>National Flower</vt:lpstr>
      <vt:lpstr>                     Thanks to all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Bangladesh</dc:title>
  <dc:creator>Sagor Mondol</dc:creator>
  <cp:lastModifiedBy>Sagor Mondol</cp:lastModifiedBy>
  <cp:revision>19</cp:revision>
  <dcterms:created xsi:type="dcterms:W3CDTF">2024-12-01T14:46:00Z</dcterms:created>
  <dcterms:modified xsi:type="dcterms:W3CDTF">2024-12-01T17:57:48Z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DD8AF33E754147B0B1F702A1ADF985E1_13</vt:lpwstr>
  </property>
  <property fmtid="{D5CDD505-2E9C-101B-9397-08002B2CF9AE}" pid="3" name="KSOProductBuildVer">
    <vt:lpwstr>1033-12.2.0.18911</vt:lpwstr>
  </property>
</Properties>
</file>