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7"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4" r:id="rId21"/>
    <p:sldId id="275"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45C163-FEEE-47A7-9012-4F9CCE3405B5}" type="datetimeFigureOut">
              <a:rPr lang="en-IN" smtClean="0"/>
              <a:t>12-05-2017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3EAAE2-1D7D-4A82-9DE6-396D5BED6A6C}" type="slidenum">
              <a:rPr lang="en-IN" smtClean="0"/>
              <a:t>‹#›</a:t>
            </a:fld>
            <a:endParaRPr lang="en-IN"/>
          </a:p>
        </p:txBody>
      </p:sp>
    </p:spTree>
    <p:extLst>
      <p:ext uri="{BB962C8B-B14F-4D97-AF65-F5344CB8AC3E}">
        <p14:creationId xmlns:p14="http://schemas.microsoft.com/office/powerpoint/2010/main" val="254777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45C163-FEEE-47A7-9012-4F9CCE3405B5}" type="datetimeFigureOut">
              <a:rPr lang="en-IN" smtClean="0"/>
              <a:t>12-05-2017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3EAAE2-1D7D-4A82-9DE6-396D5BED6A6C}" type="slidenum">
              <a:rPr lang="en-IN" smtClean="0"/>
              <a:t>‹#›</a:t>
            </a:fld>
            <a:endParaRPr lang="en-IN"/>
          </a:p>
        </p:txBody>
      </p:sp>
    </p:spTree>
    <p:extLst>
      <p:ext uri="{BB962C8B-B14F-4D97-AF65-F5344CB8AC3E}">
        <p14:creationId xmlns:p14="http://schemas.microsoft.com/office/powerpoint/2010/main" val="4286450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45C163-FEEE-47A7-9012-4F9CCE3405B5}" type="datetimeFigureOut">
              <a:rPr lang="en-IN" smtClean="0"/>
              <a:t>12-05-2017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3EAAE2-1D7D-4A82-9DE6-396D5BED6A6C}" type="slidenum">
              <a:rPr lang="en-IN" smtClean="0"/>
              <a:t>‹#›</a:t>
            </a:fld>
            <a:endParaRPr lang="en-IN"/>
          </a:p>
        </p:txBody>
      </p:sp>
    </p:spTree>
    <p:extLst>
      <p:ext uri="{BB962C8B-B14F-4D97-AF65-F5344CB8AC3E}">
        <p14:creationId xmlns:p14="http://schemas.microsoft.com/office/powerpoint/2010/main" val="3201606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45C163-FEEE-47A7-9012-4F9CCE3405B5}" type="datetimeFigureOut">
              <a:rPr lang="en-IN" smtClean="0"/>
              <a:t>12-05-2017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3EAAE2-1D7D-4A82-9DE6-396D5BED6A6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59855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45C163-FEEE-47A7-9012-4F9CCE3405B5}" type="datetimeFigureOut">
              <a:rPr lang="en-IN" smtClean="0"/>
              <a:t>12-05-2017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3EAAE2-1D7D-4A82-9DE6-396D5BED6A6C}" type="slidenum">
              <a:rPr lang="en-IN" smtClean="0"/>
              <a:t>‹#›</a:t>
            </a:fld>
            <a:endParaRPr lang="en-IN"/>
          </a:p>
        </p:txBody>
      </p:sp>
    </p:spTree>
    <p:extLst>
      <p:ext uri="{BB962C8B-B14F-4D97-AF65-F5344CB8AC3E}">
        <p14:creationId xmlns:p14="http://schemas.microsoft.com/office/powerpoint/2010/main" val="2575798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45C163-FEEE-47A7-9012-4F9CCE3405B5}" type="datetimeFigureOut">
              <a:rPr lang="en-IN" smtClean="0"/>
              <a:t>12-05-2017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3EAAE2-1D7D-4A82-9DE6-396D5BED6A6C}" type="slidenum">
              <a:rPr lang="en-IN" smtClean="0"/>
              <a:t>‹#›</a:t>
            </a:fld>
            <a:endParaRPr lang="en-IN"/>
          </a:p>
        </p:txBody>
      </p:sp>
    </p:spTree>
    <p:extLst>
      <p:ext uri="{BB962C8B-B14F-4D97-AF65-F5344CB8AC3E}">
        <p14:creationId xmlns:p14="http://schemas.microsoft.com/office/powerpoint/2010/main" val="3126711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45C163-FEEE-47A7-9012-4F9CCE3405B5}" type="datetimeFigureOut">
              <a:rPr lang="en-IN" smtClean="0"/>
              <a:t>12-05-2017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3EAAE2-1D7D-4A82-9DE6-396D5BED6A6C}" type="slidenum">
              <a:rPr lang="en-IN" smtClean="0"/>
              <a:t>‹#›</a:t>
            </a:fld>
            <a:endParaRPr lang="en-IN"/>
          </a:p>
        </p:txBody>
      </p:sp>
    </p:spTree>
    <p:extLst>
      <p:ext uri="{BB962C8B-B14F-4D97-AF65-F5344CB8AC3E}">
        <p14:creationId xmlns:p14="http://schemas.microsoft.com/office/powerpoint/2010/main" val="533809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45C163-FEEE-47A7-9012-4F9CCE3405B5}" type="datetimeFigureOut">
              <a:rPr lang="en-IN" smtClean="0"/>
              <a:t>12-05-2017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3EAAE2-1D7D-4A82-9DE6-396D5BED6A6C}" type="slidenum">
              <a:rPr lang="en-IN" smtClean="0"/>
              <a:t>‹#›</a:t>
            </a:fld>
            <a:endParaRPr lang="en-IN"/>
          </a:p>
        </p:txBody>
      </p:sp>
    </p:spTree>
    <p:extLst>
      <p:ext uri="{BB962C8B-B14F-4D97-AF65-F5344CB8AC3E}">
        <p14:creationId xmlns:p14="http://schemas.microsoft.com/office/powerpoint/2010/main" val="957834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45C163-FEEE-47A7-9012-4F9CCE3405B5}" type="datetimeFigureOut">
              <a:rPr lang="en-IN" smtClean="0"/>
              <a:t>12-05-2017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3EAAE2-1D7D-4A82-9DE6-396D5BED6A6C}" type="slidenum">
              <a:rPr lang="en-IN" smtClean="0"/>
              <a:t>‹#›</a:t>
            </a:fld>
            <a:endParaRPr lang="en-IN"/>
          </a:p>
        </p:txBody>
      </p:sp>
    </p:spTree>
    <p:extLst>
      <p:ext uri="{BB962C8B-B14F-4D97-AF65-F5344CB8AC3E}">
        <p14:creationId xmlns:p14="http://schemas.microsoft.com/office/powerpoint/2010/main" val="3103019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845C163-FEEE-47A7-9012-4F9CCE3405B5}" type="datetimeFigureOut">
              <a:rPr lang="en-IN" smtClean="0"/>
              <a:t>12-05-2017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3EAAE2-1D7D-4A82-9DE6-396D5BED6A6C}" type="slidenum">
              <a:rPr lang="en-IN" smtClean="0"/>
              <a:t>‹#›</a:t>
            </a:fld>
            <a:endParaRPr lang="en-IN"/>
          </a:p>
        </p:txBody>
      </p:sp>
    </p:spTree>
    <p:extLst>
      <p:ext uri="{BB962C8B-B14F-4D97-AF65-F5344CB8AC3E}">
        <p14:creationId xmlns:p14="http://schemas.microsoft.com/office/powerpoint/2010/main" val="2586495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45C163-FEEE-47A7-9012-4F9CCE3405B5}" type="datetimeFigureOut">
              <a:rPr lang="en-IN" smtClean="0"/>
              <a:t>12-05-2017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3EAAE2-1D7D-4A82-9DE6-396D5BED6A6C}" type="slidenum">
              <a:rPr lang="en-IN" smtClean="0"/>
              <a:t>‹#›</a:t>
            </a:fld>
            <a:endParaRPr lang="en-IN"/>
          </a:p>
        </p:txBody>
      </p:sp>
    </p:spTree>
    <p:extLst>
      <p:ext uri="{BB962C8B-B14F-4D97-AF65-F5344CB8AC3E}">
        <p14:creationId xmlns:p14="http://schemas.microsoft.com/office/powerpoint/2010/main" val="226125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45C163-FEEE-47A7-9012-4F9CCE3405B5}" type="datetimeFigureOut">
              <a:rPr lang="en-IN" smtClean="0"/>
              <a:t>12-05-2017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3EAAE2-1D7D-4A82-9DE6-396D5BED6A6C}" type="slidenum">
              <a:rPr lang="en-IN" smtClean="0"/>
              <a:t>‹#›</a:t>
            </a:fld>
            <a:endParaRPr lang="en-IN"/>
          </a:p>
        </p:txBody>
      </p:sp>
    </p:spTree>
    <p:extLst>
      <p:ext uri="{BB962C8B-B14F-4D97-AF65-F5344CB8AC3E}">
        <p14:creationId xmlns:p14="http://schemas.microsoft.com/office/powerpoint/2010/main" val="310653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45C163-FEEE-47A7-9012-4F9CCE3405B5}" type="datetimeFigureOut">
              <a:rPr lang="en-IN" smtClean="0"/>
              <a:t>12-05-2017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3EAAE2-1D7D-4A82-9DE6-396D5BED6A6C}" type="slidenum">
              <a:rPr lang="en-IN" smtClean="0"/>
              <a:t>‹#›</a:t>
            </a:fld>
            <a:endParaRPr lang="en-IN"/>
          </a:p>
        </p:txBody>
      </p:sp>
    </p:spTree>
    <p:extLst>
      <p:ext uri="{BB962C8B-B14F-4D97-AF65-F5344CB8AC3E}">
        <p14:creationId xmlns:p14="http://schemas.microsoft.com/office/powerpoint/2010/main" val="4255822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845C163-FEEE-47A7-9012-4F9CCE3405B5}" type="datetimeFigureOut">
              <a:rPr lang="en-IN" smtClean="0"/>
              <a:t>12-05-2017</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C3EAAE2-1D7D-4A82-9DE6-396D5BED6A6C}" type="slidenum">
              <a:rPr lang="en-IN" smtClean="0"/>
              <a:t>‹#›</a:t>
            </a:fld>
            <a:endParaRPr lang="en-IN"/>
          </a:p>
        </p:txBody>
      </p:sp>
    </p:spTree>
    <p:extLst>
      <p:ext uri="{BB962C8B-B14F-4D97-AF65-F5344CB8AC3E}">
        <p14:creationId xmlns:p14="http://schemas.microsoft.com/office/powerpoint/2010/main" val="345954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845C163-FEEE-47A7-9012-4F9CCE3405B5}" type="datetimeFigureOut">
              <a:rPr lang="en-IN" smtClean="0"/>
              <a:t>12-05-2017</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C3EAAE2-1D7D-4A82-9DE6-396D5BED6A6C}" type="slidenum">
              <a:rPr lang="en-IN" smtClean="0"/>
              <a:t>‹#›</a:t>
            </a:fld>
            <a:endParaRPr lang="en-IN"/>
          </a:p>
        </p:txBody>
      </p:sp>
    </p:spTree>
    <p:extLst>
      <p:ext uri="{BB962C8B-B14F-4D97-AF65-F5344CB8AC3E}">
        <p14:creationId xmlns:p14="http://schemas.microsoft.com/office/powerpoint/2010/main" val="1250216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845C163-FEEE-47A7-9012-4F9CCE3405B5}" type="datetimeFigureOut">
              <a:rPr lang="en-IN" smtClean="0"/>
              <a:t>12-05-2017</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C3EAAE2-1D7D-4A82-9DE6-396D5BED6A6C}" type="slidenum">
              <a:rPr lang="en-IN" smtClean="0"/>
              <a:t>‹#›</a:t>
            </a:fld>
            <a:endParaRPr lang="en-IN"/>
          </a:p>
        </p:txBody>
      </p:sp>
    </p:spTree>
    <p:extLst>
      <p:ext uri="{BB962C8B-B14F-4D97-AF65-F5344CB8AC3E}">
        <p14:creationId xmlns:p14="http://schemas.microsoft.com/office/powerpoint/2010/main" val="1028933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45C163-FEEE-47A7-9012-4F9CCE3405B5}" type="datetimeFigureOut">
              <a:rPr lang="en-IN" smtClean="0"/>
              <a:t>12-05-2017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3EAAE2-1D7D-4A82-9DE6-396D5BED6A6C}" type="slidenum">
              <a:rPr lang="en-IN" smtClean="0"/>
              <a:t>‹#›</a:t>
            </a:fld>
            <a:endParaRPr lang="en-IN"/>
          </a:p>
        </p:txBody>
      </p:sp>
    </p:spTree>
    <p:extLst>
      <p:ext uri="{BB962C8B-B14F-4D97-AF65-F5344CB8AC3E}">
        <p14:creationId xmlns:p14="http://schemas.microsoft.com/office/powerpoint/2010/main" val="3260089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845C163-FEEE-47A7-9012-4F9CCE3405B5}" type="datetimeFigureOut">
              <a:rPr lang="en-IN" smtClean="0"/>
              <a:t>12-05-2017</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C3EAAE2-1D7D-4A82-9DE6-396D5BED6A6C}" type="slidenum">
              <a:rPr lang="en-IN" smtClean="0"/>
              <a:t>‹#›</a:t>
            </a:fld>
            <a:endParaRPr lang="en-IN"/>
          </a:p>
        </p:txBody>
      </p:sp>
    </p:spTree>
    <p:extLst>
      <p:ext uri="{BB962C8B-B14F-4D97-AF65-F5344CB8AC3E}">
        <p14:creationId xmlns:p14="http://schemas.microsoft.com/office/powerpoint/2010/main" val="56046436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Kernel_(image_processing)#Convolution" TargetMode="External"/><Relationship Id="rId3" Type="http://schemas.openxmlformats.org/officeDocument/2006/relationships/hyperlink" Target="https://en.wikipedia.org/wiki/Computer_vision" TargetMode="External"/><Relationship Id="rId7" Type="http://schemas.openxmlformats.org/officeDocument/2006/relationships/hyperlink" Target="https://en.wikipedia.org/wiki/Norm_(mathematics)" TargetMode="External"/><Relationship Id="rId2" Type="http://schemas.openxmlformats.org/officeDocument/2006/relationships/hyperlink" Target="https://en.wikipedia.org/wiki/Image_processing" TargetMode="External"/><Relationship Id="rId1" Type="http://schemas.openxmlformats.org/officeDocument/2006/relationships/slideLayout" Target="../slideLayouts/slideLayout1.xml"/><Relationship Id="rId6" Type="http://schemas.openxmlformats.org/officeDocument/2006/relationships/hyperlink" Target="https://en.wikipedia.org/wiki/Image_gradient" TargetMode="External"/><Relationship Id="rId5" Type="http://schemas.openxmlformats.org/officeDocument/2006/relationships/hyperlink" Target="https://en.wikipedia.org/wiki/Difference_operator" TargetMode="External"/><Relationship Id="rId4" Type="http://schemas.openxmlformats.org/officeDocument/2006/relationships/hyperlink" Target="https://en.wikipedia.org/wiki/Edge_detection" TargetMode="External"/><Relationship Id="rId9" Type="http://schemas.openxmlformats.org/officeDocument/2006/relationships/hyperlink" Target="https://en.wikipedia.org/wiki/Image_Derivative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1784797"/>
          </a:xfrm>
        </p:spPr>
        <p:txBody>
          <a:bodyPr>
            <a:normAutofit fontScale="90000"/>
          </a:bodyPr>
          <a:lstStyle/>
          <a:p>
            <a:pPr algn="ctr"/>
            <a:r>
              <a:rPr lang="en-US" sz="4000"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Influence of nose in facial expression detection</a:t>
            </a:r>
            <a:r>
              <a:rPr lang="en-IN" sz="4000"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r>
            <a:br>
              <a:rPr lang="en-IN" sz="4000"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IN" sz="4000" dirty="0"/>
          </a:p>
        </p:txBody>
      </p:sp>
      <p:sp>
        <p:nvSpPr>
          <p:cNvPr id="3" name="Subtitle 2"/>
          <p:cNvSpPr>
            <a:spLocks noGrp="1"/>
          </p:cNvSpPr>
          <p:nvPr>
            <p:ph type="subTitle" idx="1"/>
          </p:nvPr>
        </p:nvSpPr>
        <p:spPr>
          <a:xfrm>
            <a:off x="1524000" y="2794715"/>
            <a:ext cx="9144000" cy="2656268"/>
          </a:xfrm>
        </p:spPr>
        <p:txBody>
          <a:bodyPr>
            <a:normAutofit fontScale="25000" lnSpcReduction="20000"/>
          </a:bodyPr>
          <a:lstStyle/>
          <a:p>
            <a:pPr algn="ctr"/>
            <a:r>
              <a:rPr lang="en-IN" dirty="0"/>
              <a:t> </a:t>
            </a:r>
            <a:r>
              <a:rPr lang="en-IN" sz="8000" dirty="0"/>
              <a:t>SUBMITTED BY:</a:t>
            </a:r>
          </a:p>
          <a:p>
            <a:pPr algn="ctr"/>
            <a:r>
              <a:rPr lang="en-IN" dirty="0"/>
              <a:t>   </a:t>
            </a:r>
            <a:r>
              <a:rPr lang="en-IN" sz="8000" dirty="0"/>
              <a:t>ABHINANDAN ROY</a:t>
            </a:r>
          </a:p>
          <a:p>
            <a:pPr algn="ctr"/>
            <a:r>
              <a:rPr lang="en-IN" sz="8000" dirty="0"/>
              <a:t>   Roll: CSUG/019/14</a:t>
            </a:r>
          </a:p>
          <a:p>
            <a:pPr algn="ctr"/>
            <a:r>
              <a:rPr lang="en-IN" sz="8000" dirty="0"/>
              <a:t>   </a:t>
            </a:r>
            <a:r>
              <a:rPr lang="en-IN" sz="8000" dirty="0" err="1"/>
              <a:t>Reg</a:t>
            </a:r>
            <a:r>
              <a:rPr lang="en-IN" sz="8000" dirty="0"/>
              <a:t>: A03-1112-0033-14</a:t>
            </a:r>
          </a:p>
          <a:p>
            <a:pPr algn="ctr"/>
            <a:r>
              <a:rPr lang="en-IN" sz="8000" dirty="0"/>
              <a:t>   SUJASH NASKAR</a:t>
            </a:r>
          </a:p>
          <a:p>
            <a:pPr algn="ctr"/>
            <a:r>
              <a:rPr lang="en-IN" sz="8000" dirty="0"/>
              <a:t>   </a:t>
            </a:r>
            <a:r>
              <a:rPr lang="en-IN" sz="8000" dirty="0" err="1"/>
              <a:t>Roll:CSUG</a:t>
            </a:r>
            <a:r>
              <a:rPr lang="en-IN" sz="8000" dirty="0"/>
              <a:t>/033/14</a:t>
            </a:r>
          </a:p>
          <a:p>
            <a:pPr algn="ctr"/>
            <a:r>
              <a:rPr lang="en-IN" sz="8000" dirty="0"/>
              <a:t>   </a:t>
            </a:r>
            <a:r>
              <a:rPr lang="en-IN" sz="8000" dirty="0" err="1"/>
              <a:t>Reg</a:t>
            </a:r>
            <a:r>
              <a:rPr lang="en-IN" sz="8000" dirty="0"/>
              <a:t>: A03-1112-0034-14</a:t>
            </a:r>
          </a:p>
          <a:p>
            <a:pPr algn="ctr"/>
            <a:r>
              <a:rPr lang="en-IN" sz="8000" dirty="0"/>
              <a:t>   JOYJYOTI DAS</a:t>
            </a:r>
          </a:p>
          <a:p>
            <a:pPr algn="ctr"/>
            <a:r>
              <a:rPr lang="en-IN" sz="8000" dirty="0"/>
              <a:t>   </a:t>
            </a:r>
            <a:r>
              <a:rPr lang="en-IN" sz="8000" dirty="0" err="1"/>
              <a:t>Roll:CSUG</a:t>
            </a:r>
            <a:r>
              <a:rPr lang="en-IN" sz="8000" dirty="0"/>
              <a:t>/044/14</a:t>
            </a:r>
          </a:p>
          <a:p>
            <a:pPr algn="ctr"/>
            <a:r>
              <a:rPr lang="en-IN" sz="8000" dirty="0"/>
              <a:t>   Reg:A03-1112-0035-14</a:t>
            </a:r>
          </a:p>
        </p:txBody>
      </p:sp>
      <p:sp>
        <p:nvSpPr>
          <p:cNvPr id="5" name="Rectangle 4"/>
          <p:cNvSpPr/>
          <p:nvPr/>
        </p:nvSpPr>
        <p:spPr>
          <a:xfrm>
            <a:off x="6003635" y="2967335"/>
            <a:ext cx="184730" cy="923330"/>
          </a:xfrm>
          <a:prstGeom prst="rect">
            <a:avLst/>
          </a:prstGeom>
          <a:noFill/>
        </p:spPr>
        <p:txBody>
          <a:bodyPr wrap="none" lIns="91440" tIns="45720" rIns="91440" bIns="45720">
            <a:spAutoFit/>
          </a:bodyPr>
          <a:lstStyle/>
          <a:p>
            <a:pPr algn="ctr"/>
            <a:endPar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346780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60983"/>
          </a:xfrm>
        </p:spPr>
        <p:txBody>
          <a:bodyPr>
            <a:normAutofit fontScale="90000"/>
          </a:bodyPr>
          <a:lstStyle/>
          <a:p>
            <a:r>
              <a:rPr lang="en-IN" dirty="0"/>
              <a:t/>
            </a:r>
            <a:br>
              <a:rPr lang="en-IN" dirty="0"/>
            </a:br>
            <a:r>
              <a:rPr lang="en-US" b="1" cap="none" spc="0" dirty="0" smtClean="0">
                <a:ln/>
                <a:solidFill>
                  <a:schemeClr val="accent3"/>
                </a:solidFill>
                <a:effectLst/>
              </a:rPr>
              <a:t>Segmentation</a:t>
            </a:r>
            <a:r>
              <a:rPr lang="en-IN" b="1" cap="none" spc="0" dirty="0" smtClean="0">
                <a:ln/>
                <a:solidFill>
                  <a:schemeClr val="accent3"/>
                </a:solidFill>
                <a:effectLst/>
              </a:rPr>
              <a:t/>
            </a:r>
            <a:br>
              <a:rPr lang="en-IN" b="1" cap="none" spc="0" dirty="0" smtClean="0">
                <a:ln/>
                <a:solidFill>
                  <a:schemeClr val="accent3"/>
                </a:solidFill>
                <a:effectLst/>
              </a:rPr>
            </a:br>
            <a:endParaRPr lang="en-IN" dirty="0"/>
          </a:p>
        </p:txBody>
      </p:sp>
      <p:sp>
        <p:nvSpPr>
          <p:cNvPr id="3" name="Subtitle 2"/>
          <p:cNvSpPr>
            <a:spLocks noGrp="1"/>
          </p:cNvSpPr>
          <p:nvPr>
            <p:ph type="subTitle" idx="1"/>
          </p:nvPr>
        </p:nvSpPr>
        <p:spPr>
          <a:xfrm>
            <a:off x="1524000" y="1361281"/>
            <a:ext cx="9144000" cy="5309975"/>
          </a:xfrm>
        </p:spPr>
        <p:txBody>
          <a:bodyPr>
            <a:normAutofit fontScale="92500"/>
          </a:bodyPr>
          <a:lstStyle/>
          <a:p>
            <a:r>
              <a:rPr lang="en-US" sz="2800" dirty="0"/>
              <a:t>The first step taken is to divide the image into three images based on the intensities of each red, green and blue component within the image. This is Color Based Image Segmentation. The blue plane is the best choice to use for Image </a:t>
            </a:r>
            <a:r>
              <a:rPr lang="en-US" sz="2800" dirty="0" err="1"/>
              <a:t>Thresholding</a:t>
            </a:r>
            <a:r>
              <a:rPr lang="en-US" sz="2800" dirty="0"/>
              <a:t> because it provides the most contrast between the desired object (foreground) and the background. Image </a:t>
            </a:r>
            <a:r>
              <a:rPr lang="en-US" sz="2800" dirty="0" err="1"/>
              <a:t>Thresholding</a:t>
            </a:r>
            <a:r>
              <a:rPr lang="en-US" sz="2800" dirty="0"/>
              <a:t> takes an intensity image and converts it into a binary image based on the level desired. A value between 0 and 1 determines which pixels (based on their value) will be set to a 1 (white) or 0 (black)). </a:t>
            </a:r>
            <a:endParaRPr lang="en-IN" sz="2800" dirty="0"/>
          </a:p>
          <a:p>
            <a:endParaRPr lang="en-IN" dirty="0"/>
          </a:p>
        </p:txBody>
      </p:sp>
    </p:spTree>
    <p:extLst>
      <p:ext uri="{BB962C8B-B14F-4D97-AF65-F5344CB8AC3E}">
        <p14:creationId xmlns:p14="http://schemas.microsoft.com/office/powerpoint/2010/main" val="1855973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82" y="987425"/>
            <a:ext cx="5092906" cy="1574808"/>
          </a:xfrm>
        </p:spPr>
        <p:txBody>
          <a:bodyPr>
            <a:normAutofit/>
          </a:bodyPr>
          <a:lstStyle/>
          <a:p>
            <a:r>
              <a:rPr lang="en-US" sz="4000" b="1" dirty="0" smtClean="0">
                <a:solidFill>
                  <a:srgbClr val="00B0F0"/>
                </a:solidFill>
                <a:latin typeface="Arial Rounded MT Bold" panose="020F0704030504030204" pitchFamily="34" charset="0"/>
              </a:rPr>
              <a:t>Segmentation</a:t>
            </a:r>
            <a:endParaRPr lang="en-IN" sz="4000" b="1" dirty="0">
              <a:solidFill>
                <a:srgbClr val="00B0F0"/>
              </a:solidFill>
              <a:latin typeface="Arial Rounded MT Bold" panose="020F0704030504030204" pitchFamily="34" charset="0"/>
            </a:endParaRPr>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0" y="2562233"/>
            <a:ext cx="5084979" cy="1371600"/>
          </a:xfrm>
        </p:spPr>
        <p:txBody>
          <a:bodyPr>
            <a:normAutofit fontScale="47500" lnSpcReduction="20000"/>
          </a:bodyPr>
          <a:lstStyle/>
          <a:p>
            <a:pPr algn="ctr"/>
            <a:endParaRPr lang="en-US" sz="2400" dirty="0" smtClean="0"/>
          </a:p>
          <a:p>
            <a:pPr algn="ctr"/>
            <a:endParaRPr lang="en-US" sz="2400" dirty="0"/>
          </a:p>
          <a:p>
            <a:pPr algn="ctr"/>
            <a:r>
              <a:rPr lang="en-US" sz="3800" dirty="0" smtClean="0">
                <a:solidFill>
                  <a:srgbClr val="FFFF00"/>
                </a:solidFill>
              </a:rPr>
              <a:t>Division </a:t>
            </a:r>
            <a:r>
              <a:rPr lang="en-US" sz="3800" dirty="0">
                <a:solidFill>
                  <a:srgbClr val="FFFF00"/>
                </a:solidFill>
              </a:rPr>
              <a:t>of the image into three images based on the intensities of each red, green and blue component within the image</a:t>
            </a:r>
            <a:endParaRPr lang="en-IN" sz="3800" dirty="0">
              <a:solidFill>
                <a:srgbClr val="FFFF00"/>
              </a:solidFill>
            </a:endParaRPr>
          </a:p>
          <a:p>
            <a:endParaRPr lang="en-IN" sz="3800" dirty="0">
              <a:solidFill>
                <a:srgbClr val="FFFF00"/>
              </a:solidFill>
            </a:endParaRPr>
          </a:p>
        </p:txBody>
      </p:sp>
      <p:pic>
        <p:nvPicPr>
          <p:cNvPr id="5" name="Picture 4"/>
          <p:cNvPicPr/>
          <p:nvPr/>
        </p:nvPicPr>
        <p:blipFill>
          <a:blip r:embed="rId2"/>
          <a:stretch>
            <a:fillRect/>
          </a:stretch>
        </p:blipFill>
        <p:spPr>
          <a:xfrm>
            <a:off x="5183188" y="987425"/>
            <a:ext cx="6266130" cy="4873625"/>
          </a:xfrm>
          <a:prstGeom prst="rect">
            <a:avLst/>
          </a:prstGeom>
        </p:spPr>
      </p:pic>
    </p:spTree>
    <p:extLst>
      <p:ext uri="{BB962C8B-B14F-4D97-AF65-F5344CB8AC3E}">
        <p14:creationId xmlns:p14="http://schemas.microsoft.com/office/powerpoint/2010/main" val="2252615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29164"/>
          </a:xfrm>
        </p:spPr>
        <p:txBody>
          <a:bodyPr>
            <a:normAutofit fontScale="90000"/>
          </a:bodyPr>
          <a:lstStyle/>
          <a:p>
            <a:r>
              <a:rPr lang="en-US"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Noise removal</a:t>
            </a:r>
            <a:br>
              <a:rPr lang="en-US"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IN" dirty="0"/>
          </a:p>
        </p:txBody>
      </p:sp>
      <p:sp>
        <p:nvSpPr>
          <p:cNvPr id="3" name="Subtitle 2"/>
          <p:cNvSpPr>
            <a:spLocks noGrp="1"/>
          </p:cNvSpPr>
          <p:nvPr>
            <p:ph type="subTitle" idx="1"/>
          </p:nvPr>
        </p:nvSpPr>
        <p:spPr>
          <a:xfrm>
            <a:off x="1524000" y="1122363"/>
            <a:ext cx="9144000" cy="5368589"/>
          </a:xfrm>
        </p:spPr>
        <p:txBody>
          <a:bodyPr>
            <a:normAutofit/>
          </a:bodyPr>
          <a:lstStyle/>
          <a:p>
            <a:r>
              <a:rPr lang="en-US" dirty="0"/>
              <a:t>Digital images are prone to a variety of types of noise. Noise is the result of errors in the image acquisition process that result in pixel values that do not reflect the true intensities of the real scene. There are several ways that noise can be introduced into an image, depending on how the image is created. Here we show how to remove salt and pepper noise from an image using an averaging filter and a median filter to allow comparison of the results. These two types of filtering both set the value of the output pixel to the average of the pixel values in the neighborhood around the corresponding input pixel. However, with median filtering, the value of an output pixel is determined by the median of the neighborhood pixels, rather than the mean. The median is much less sensitive than the mean to extreme values (called outliers). Median filtering is therefore better able to remove these outliers without reducing the sharpness of the image.</a:t>
            </a:r>
            <a:endParaRPr lang="en-IN" dirty="0"/>
          </a:p>
          <a:p>
            <a:endParaRPr lang="en-IN" dirty="0"/>
          </a:p>
        </p:txBody>
      </p:sp>
    </p:spTree>
    <p:extLst>
      <p:ext uri="{BB962C8B-B14F-4D97-AF65-F5344CB8AC3E}">
        <p14:creationId xmlns:p14="http://schemas.microsoft.com/office/powerpoint/2010/main" val="744251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457" y="373487"/>
            <a:ext cx="5092906" cy="1394138"/>
          </a:xfrm>
        </p:spPr>
        <p:txBody>
          <a:bodyPr>
            <a:noAutofit/>
          </a:bodyPr>
          <a:lstStyle/>
          <a:p>
            <a:r>
              <a:rPr lang="en-US" sz="3600" dirty="0"/>
              <a:t>Removal of noise </a:t>
            </a:r>
            <a:r>
              <a:rPr lang="en-IN" sz="3600" dirty="0"/>
              <a:t/>
            </a:r>
            <a:br>
              <a:rPr lang="en-IN" sz="3600" dirty="0"/>
            </a:br>
            <a:endParaRPr lang="en-IN" sz="3600" dirty="0"/>
          </a:p>
        </p:txBody>
      </p:sp>
      <p:sp>
        <p:nvSpPr>
          <p:cNvPr id="5" name="Picture Placeholder 4"/>
          <p:cNvSpPr>
            <a:spLocks noGrp="1"/>
          </p:cNvSpPr>
          <p:nvPr>
            <p:ph type="pic" idx="1"/>
          </p:nvPr>
        </p:nvSpPr>
        <p:spPr/>
      </p:sp>
      <p:pic>
        <p:nvPicPr>
          <p:cNvPr id="4" name="Picture 3"/>
          <p:cNvPicPr/>
          <p:nvPr/>
        </p:nvPicPr>
        <p:blipFill>
          <a:blip r:embed="rId2"/>
          <a:stretch>
            <a:fillRect/>
          </a:stretch>
        </p:blipFill>
        <p:spPr>
          <a:xfrm>
            <a:off x="6248400" y="1235209"/>
            <a:ext cx="5943600" cy="3949700"/>
          </a:xfrm>
          <a:prstGeom prst="rect">
            <a:avLst/>
          </a:prstGeom>
        </p:spPr>
      </p:pic>
      <p:sp>
        <p:nvSpPr>
          <p:cNvPr id="7" name="Rectangle 1"/>
          <p:cNvSpPr>
            <a:spLocks noGrp="1" noChangeArrowheads="1"/>
          </p:cNvSpPr>
          <p:nvPr>
            <p:ph type="body" sz="half" idx="2"/>
          </p:nvPr>
        </p:nvSpPr>
        <p:spPr bwMode="auto">
          <a:xfrm>
            <a:off x="202168" y="1600766"/>
            <a:ext cx="5695659" cy="892552"/>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04040"/>
                </a:solidFill>
                <a:effectLst/>
                <a:latin typeface="+mn-lt"/>
                <a:cs typeface="Arial" panose="020B0604020202020204" pitchFamily="34" charset="0"/>
              </a:rPr>
              <a:t>Read image into the workspace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04040"/>
                </a:solidFill>
                <a:effectLst/>
                <a:latin typeface="+mn-lt"/>
                <a:cs typeface="Arial" panose="020B0604020202020204" pitchFamily="34" charset="0"/>
              </a:rPr>
              <a:t>I = </a:t>
            </a:r>
            <a:r>
              <a:rPr kumimoji="0" lang="en-US" sz="2000" b="0" i="0" u="none" strike="noStrike" cap="none" normalizeH="0" baseline="0" dirty="0" err="1" smtClean="0">
                <a:ln>
                  <a:noFill/>
                </a:ln>
                <a:solidFill>
                  <a:srgbClr val="404040"/>
                </a:solidFill>
                <a:effectLst/>
                <a:latin typeface="+mn-lt"/>
                <a:cs typeface="Arial" panose="020B0604020202020204" pitchFamily="34" charset="0"/>
              </a:rPr>
              <a:t>imread</a:t>
            </a:r>
            <a:r>
              <a:rPr kumimoji="0" lang="en-US" sz="2000" b="0" i="0" u="none" strike="noStrike" cap="none" normalizeH="0" baseline="0" dirty="0" smtClean="0">
                <a:ln>
                  <a:noFill/>
                </a:ln>
                <a:solidFill>
                  <a:srgbClr val="404040"/>
                </a:solidFill>
                <a:effectLst/>
                <a:latin typeface="+mn-lt"/>
                <a:cs typeface="Arial" panose="020B0604020202020204" pitchFamily="34" charset="0"/>
              </a:rPr>
              <a:t>(</a:t>
            </a:r>
            <a:r>
              <a:rPr kumimoji="0" lang="en-US" sz="2000" b="0" i="0" u="none" strike="noStrike" cap="none" normalizeH="0" baseline="0" dirty="0" smtClean="0">
                <a:ln>
                  <a:noFill/>
                </a:ln>
                <a:solidFill>
                  <a:srgbClr val="A020F0"/>
                </a:solidFill>
                <a:effectLst/>
                <a:latin typeface="+mn-lt"/>
                <a:cs typeface="Arial" panose="020B0604020202020204" pitchFamily="34" charset="0"/>
              </a:rPr>
              <a:t>'</a:t>
            </a:r>
            <a:r>
              <a:rPr kumimoji="0" lang="en-US" sz="2000" b="0" i="0" u="none" strike="noStrike" cap="none" normalizeH="0" baseline="0" dirty="0" err="1" smtClean="0">
                <a:ln>
                  <a:noFill/>
                </a:ln>
                <a:solidFill>
                  <a:srgbClr val="A020F0"/>
                </a:solidFill>
                <a:effectLst/>
                <a:latin typeface="+mn-lt"/>
                <a:cs typeface="Arial" panose="020B0604020202020204" pitchFamily="34" charset="0"/>
              </a:rPr>
              <a:t>eight.tif</a:t>
            </a:r>
            <a:r>
              <a:rPr kumimoji="0" lang="en-US" sz="2000" b="0" i="0" u="none" strike="noStrike" cap="none" normalizeH="0" baseline="0" dirty="0" smtClean="0">
                <a:ln>
                  <a:noFill/>
                </a:ln>
                <a:solidFill>
                  <a:srgbClr val="A020F0"/>
                </a:solidFill>
                <a:effectLst/>
                <a:latin typeface="+mn-lt"/>
                <a:cs typeface="Arial" panose="020B0604020202020204" pitchFamily="34" charset="0"/>
              </a:rPr>
              <a:t>'</a:t>
            </a:r>
            <a:r>
              <a:rPr kumimoji="0" lang="en-US" sz="2000" b="0" i="0" u="none" strike="noStrike" cap="none" normalizeH="0" baseline="0" dirty="0" smtClean="0">
                <a:ln>
                  <a:noFill/>
                </a:ln>
                <a:solidFill>
                  <a:srgbClr val="404040"/>
                </a:solidFill>
                <a:effectLst/>
                <a:latin typeface="+mn-l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ChangeArrowheads="1"/>
          </p:cNvSpPr>
          <p:nvPr/>
        </p:nvSpPr>
        <p:spPr bwMode="auto">
          <a:xfrm>
            <a:off x="179607" y="2625809"/>
            <a:ext cx="5718220" cy="1384995"/>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04040"/>
                </a:solidFill>
                <a:effectLst/>
                <a:latin typeface="+mn-lt"/>
                <a:cs typeface="Arial" panose="020B0604020202020204" pitchFamily="34" charset="0"/>
              </a:rPr>
              <a:t>For this example, add salt and pepper noise to the image. This type of noise consists of random pixels being set to black or white (the extremes of the data range).</a:t>
            </a: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04040"/>
                </a:solidFill>
                <a:effectLst/>
                <a:latin typeface="+mn-lt"/>
                <a:cs typeface="Arial" panose="020B0604020202020204" pitchFamily="34" charset="0"/>
              </a:rPr>
              <a:t>J = </a:t>
            </a:r>
            <a:r>
              <a:rPr kumimoji="0" lang="en-US" b="0" i="0" u="none" strike="noStrike" cap="none" normalizeH="0" baseline="0" dirty="0" err="1" smtClean="0">
                <a:ln>
                  <a:noFill/>
                </a:ln>
                <a:solidFill>
                  <a:srgbClr val="404040"/>
                </a:solidFill>
                <a:effectLst/>
                <a:latin typeface="+mn-lt"/>
                <a:cs typeface="Arial" panose="020B0604020202020204" pitchFamily="34" charset="0"/>
              </a:rPr>
              <a:t>imnoise</a:t>
            </a:r>
            <a:r>
              <a:rPr kumimoji="0" lang="en-US" b="0" i="0" u="none" strike="noStrike" cap="none" normalizeH="0" baseline="0" dirty="0" smtClean="0">
                <a:ln>
                  <a:noFill/>
                </a:ln>
                <a:solidFill>
                  <a:srgbClr val="404040"/>
                </a:solidFill>
                <a:effectLst/>
                <a:latin typeface="+mn-lt"/>
                <a:cs typeface="Arial" panose="020B0604020202020204" pitchFamily="34" charset="0"/>
              </a:rPr>
              <a:t>(</a:t>
            </a:r>
            <a:r>
              <a:rPr kumimoji="0" lang="en-US" b="0" i="0" u="none" strike="noStrike" cap="none" normalizeH="0" baseline="0" dirty="0" err="1" smtClean="0">
                <a:ln>
                  <a:noFill/>
                </a:ln>
                <a:solidFill>
                  <a:srgbClr val="404040"/>
                </a:solidFill>
                <a:effectLst/>
                <a:latin typeface="+mn-lt"/>
                <a:cs typeface="Arial" panose="020B0604020202020204" pitchFamily="34" charset="0"/>
              </a:rPr>
              <a:t>I,</a:t>
            </a:r>
            <a:r>
              <a:rPr kumimoji="0" lang="en-US" b="0" i="0" u="none" strike="noStrike" cap="none" normalizeH="0" baseline="0" dirty="0" err="1" smtClean="0">
                <a:ln>
                  <a:noFill/>
                </a:ln>
                <a:solidFill>
                  <a:srgbClr val="A020F0"/>
                </a:solidFill>
                <a:effectLst/>
                <a:latin typeface="+mn-lt"/>
                <a:cs typeface="Arial" panose="020B0604020202020204" pitchFamily="34" charset="0"/>
              </a:rPr>
              <a:t>'salt</a:t>
            </a:r>
            <a:r>
              <a:rPr kumimoji="0" lang="en-US" b="0" i="0" u="none" strike="noStrike" cap="none" normalizeH="0" baseline="0" dirty="0" smtClean="0">
                <a:ln>
                  <a:noFill/>
                </a:ln>
                <a:solidFill>
                  <a:srgbClr val="A020F0"/>
                </a:solidFill>
                <a:effectLst/>
                <a:latin typeface="+mn-lt"/>
                <a:cs typeface="Arial" panose="020B0604020202020204" pitchFamily="34" charset="0"/>
              </a:rPr>
              <a:t> &amp; pepper'</a:t>
            </a:r>
            <a:r>
              <a:rPr kumimoji="0" lang="en-US" b="0" i="0" u="none" strike="noStrike" cap="none" normalizeH="0" baseline="0" dirty="0" smtClean="0">
                <a:ln>
                  <a:noFill/>
                </a:ln>
                <a:solidFill>
                  <a:srgbClr val="404040"/>
                </a:solidFill>
                <a:effectLst/>
                <a:latin typeface="+mn-lt"/>
                <a:cs typeface="Arial" panose="020B0604020202020204" pitchFamily="34" charset="0"/>
              </a:rPr>
              <a:t>,0.02);</a:t>
            </a:r>
            <a:endParaRPr kumimoji="0" lang="en-US" b="0" i="0" u="none" strike="noStrike" cap="none" normalizeH="0" baseline="0" dirty="0" smtClean="0">
              <a:ln>
                <a:noFill/>
              </a:ln>
              <a:solidFill>
                <a:schemeClr val="tx1"/>
              </a:solidFill>
              <a:effectLst/>
              <a:latin typeface="+mn-lt"/>
            </a:endParaRPr>
          </a:p>
        </p:txBody>
      </p:sp>
      <p:sp>
        <p:nvSpPr>
          <p:cNvPr id="12" name="Rectangle 6"/>
          <p:cNvSpPr>
            <a:spLocks noChangeArrowheads="1"/>
          </p:cNvSpPr>
          <p:nvPr/>
        </p:nvSpPr>
        <p:spPr bwMode="auto">
          <a:xfrm>
            <a:off x="153849" y="4143295"/>
            <a:ext cx="5769735" cy="1107996"/>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04040"/>
                </a:solidFill>
                <a:effectLst/>
                <a:latin typeface="+mn-lt"/>
                <a:cs typeface="Arial" panose="020B0604020202020204" pitchFamily="34" charset="0"/>
              </a:rPr>
              <a:t>Filter the noisy image, J, with an averaging filter and display the results. The example uses a 3-by-3 neighborhood.</a:t>
            </a: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404040"/>
                </a:solidFill>
                <a:effectLst/>
                <a:latin typeface="+mn-lt"/>
                <a:cs typeface="Arial" panose="020B0604020202020204" pitchFamily="34" charset="0"/>
              </a:rPr>
              <a:t>Kaverage</a:t>
            </a:r>
            <a:r>
              <a:rPr kumimoji="0" lang="en-US" b="0" i="0" u="none" strike="noStrike" cap="none" normalizeH="0" baseline="0" dirty="0" smtClean="0">
                <a:ln>
                  <a:noFill/>
                </a:ln>
                <a:solidFill>
                  <a:srgbClr val="404040"/>
                </a:solidFill>
                <a:effectLst/>
                <a:latin typeface="+mn-lt"/>
                <a:cs typeface="Arial" panose="020B0604020202020204" pitchFamily="34" charset="0"/>
              </a:rPr>
              <a:t> = filter2(</a:t>
            </a:r>
            <a:r>
              <a:rPr kumimoji="0" lang="en-US" b="0" i="0" u="none" strike="noStrike" cap="none" normalizeH="0" baseline="0" dirty="0" err="1" smtClean="0">
                <a:ln>
                  <a:noFill/>
                </a:ln>
                <a:solidFill>
                  <a:srgbClr val="404040"/>
                </a:solidFill>
                <a:effectLst/>
                <a:latin typeface="+mn-lt"/>
                <a:cs typeface="Arial" panose="020B0604020202020204" pitchFamily="34" charset="0"/>
              </a:rPr>
              <a:t>fspecial</a:t>
            </a:r>
            <a:r>
              <a:rPr kumimoji="0" lang="en-US" b="0" i="0" u="none" strike="noStrike" cap="none" normalizeH="0" baseline="0" dirty="0" smtClean="0">
                <a:ln>
                  <a:noFill/>
                </a:ln>
                <a:solidFill>
                  <a:srgbClr val="404040"/>
                </a:solidFill>
                <a:effectLst/>
                <a:latin typeface="+mn-lt"/>
                <a:cs typeface="Arial" panose="020B0604020202020204" pitchFamily="34" charset="0"/>
              </a:rPr>
              <a:t>(</a:t>
            </a:r>
            <a:r>
              <a:rPr kumimoji="0" lang="en-US" b="0" i="0" u="none" strike="noStrike" cap="none" normalizeH="0" baseline="0" dirty="0" smtClean="0">
                <a:ln>
                  <a:noFill/>
                </a:ln>
                <a:solidFill>
                  <a:srgbClr val="A020F0"/>
                </a:solidFill>
                <a:effectLst/>
                <a:latin typeface="+mn-lt"/>
                <a:cs typeface="Arial" panose="020B0604020202020204" pitchFamily="34" charset="0"/>
              </a:rPr>
              <a:t>'average'</a:t>
            </a:r>
            <a:r>
              <a:rPr kumimoji="0" lang="en-US" b="0" i="0" u="none" strike="noStrike" cap="none" normalizeH="0" baseline="0" dirty="0" smtClean="0">
                <a:ln>
                  <a:noFill/>
                </a:ln>
                <a:solidFill>
                  <a:srgbClr val="404040"/>
                </a:solidFill>
                <a:effectLst/>
                <a:latin typeface="+mn-lt"/>
                <a:cs typeface="Arial" panose="020B0604020202020204" pitchFamily="34" charset="0"/>
              </a:rPr>
              <a:t>,3),J)/255;</a:t>
            </a:r>
            <a:endParaRPr kumimoji="0" lang="en-US" b="0" i="0" u="none" strike="noStrike" cap="none" normalizeH="0" baseline="0" dirty="0" smtClean="0">
              <a:ln>
                <a:noFill/>
              </a:ln>
              <a:solidFill>
                <a:schemeClr val="tx1"/>
              </a:solidFill>
              <a:effectLst/>
              <a:latin typeface="+mn-lt"/>
            </a:endParaRPr>
          </a:p>
        </p:txBody>
      </p:sp>
      <p:sp>
        <p:nvSpPr>
          <p:cNvPr id="13" name="Rectangle 7"/>
          <p:cNvSpPr>
            <a:spLocks noChangeArrowheads="1"/>
          </p:cNvSpPr>
          <p:nvPr/>
        </p:nvSpPr>
        <p:spPr bwMode="auto">
          <a:xfrm>
            <a:off x="179607" y="5374909"/>
            <a:ext cx="5615886"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04040"/>
                </a:solidFill>
                <a:effectLst/>
                <a:latin typeface="+mn-lt"/>
                <a:cs typeface="Arial" panose="020B0604020202020204" pitchFamily="34" charset="0"/>
              </a:rPr>
              <a:t>Now use a median filter to filter the noisy image, </a:t>
            </a:r>
            <a:r>
              <a:rPr kumimoji="0" lang="en-US" b="0" i="0" u="none" strike="noStrike" cap="none" normalizeH="0" baseline="0" dirty="0" smtClean="0">
                <a:ln>
                  <a:noFill/>
                </a:ln>
                <a:solidFill>
                  <a:srgbClr val="404040"/>
                </a:solidFill>
                <a:effectLst/>
                <a:latin typeface="+mn-lt"/>
              </a:rPr>
              <a:t>J</a:t>
            </a:r>
            <a:r>
              <a:rPr kumimoji="0" lang="en-US" b="0" i="0" u="none" strike="noStrike" cap="none" normalizeH="0" baseline="0" dirty="0" smtClean="0">
                <a:ln>
                  <a:noFill/>
                </a:ln>
                <a:solidFill>
                  <a:srgbClr val="404040"/>
                </a:solidFill>
                <a:effectLst/>
                <a:latin typeface="+mn-lt"/>
                <a:cs typeface="Arial" panose="020B0604020202020204" pitchFamily="34" charset="0"/>
              </a:rPr>
              <a:t>. The example also uses a 3-by-3 neighborhood.</a:t>
            </a:r>
          </a:p>
          <a:p>
            <a:pPr marL="0" marR="0" lvl="0" indent="0" algn="l" defTabSz="914400" rtl="0" eaLnBrk="0" fontAlgn="base" latinLnBrk="0" hangingPunct="0">
              <a:lnSpc>
                <a:spcPct val="100000"/>
              </a:lnSpc>
              <a:spcBef>
                <a:spcPct val="0"/>
              </a:spcBef>
              <a:spcAft>
                <a:spcPct val="0"/>
              </a:spcAft>
              <a:buClrTx/>
              <a:buSzTx/>
              <a:buFontTx/>
              <a:buNone/>
              <a:tabLst/>
            </a:pPr>
            <a:r>
              <a:rPr lang="en-US" dirty="0" err="1" smtClean="0">
                <a:solidFill>
                  <a:srgbClr val="404040"/>
                </a:solidFill>
                <a:latin typeface="+mn-lt"/>
                <a:cs typeface="Arial" panose="020B0604020202020204" pitchFamily="34" charset="0"/>
              </a:rPr>
              <a:t>Kmedian</a:t>
            </a:r>
            <a:r>
              <a:rPr lang="en-US" dirty="0" smtClean="0">
                <a:solidFill>
                  <a:srgbClr val="404040"/>
                </a:solidFill>
                <a:latin typeface="+mn-lt"/>
                <a:cs typeface="Arial" panose="020B0604020202020204" pitchFamily="34" charset="0"/>
              </a:rPr>
              <a:t>=medfilt2(J);</a:t>
            </a:r>
            <a:r>
              <a:rPr kumimoji="0" lang="en-US" b="0" i="0" u="none" strike="noStrike" cap="none" normalizeH="0" baseline="0" dirty="0" smtClean="0">
                <a:ln>
                  <a:noFill/>
                </a:ln>
                <a:solidFill>
                  <a:srgbClr val="404040"/>
                </a:solidFill>
                <a:effectLst/>
                <a:latin typeface="+mn-lt"/>
                <a:cs typeface="Arial" panose="020B0604020202020204" pitchFamily="34" charset="0"/>
              </a:rPr>
              <a:t> </a:t>
            </a:r>
            <a:r>
              <a:rPr kumimoji="0" lang="en-US" sz="1100" b="0" i="0" u="none" strike="noStrike" cap="none" normalizeH="0" baseline="0" dirty="0" smtClean="0">
                <a:ln>
                  <a:noFill/>
                </a:ln>
                <a:solidFill>
                  <a:schemeClr val="tx1"/>
                </a:solidFill>
                <a:effectLst/>
                <a:latin typeface="+mn-lt"/>
              </a:rPr>
              <a:t> </a:t>
            </a:r>
            <a:endParaRPr kumimoji="0" lang="en-US" sz="18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79727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1192369"/>
          </a:xfrm>
        </p:spPr>
        <p:txBody>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Edge detection</a:t>
            </a:r>
            <a:b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endParaRPr lang="en-IN" dirty="0"/>
          </a:p>
        </p:txBody>
      </p:sp>
      <p:sp>
        <p:nvSpPr>
          <p:cNvPr id="3" name="Subtitle 2"/>
          <p:cNvSpPr>
            <a:spLocks noGrp="1"/>
          </p:cNvSpPr>
          <p:nvPr>
            <p:ph type="subTitle" idx="1"/>
          </p:nvPr>
        </p:nvSpPr>
        <p:spPr>
          <a:xfrm>
            <a:off x="1154954" y="1609859"/>
            <a:ext cx="10526183" cy="4816698"/>
          </a:xfrm>
        </p:spPr>
        <p:txBody>
          <a:bodyPr/>
          <a:lstStyle/>
          <a:p>
            <a:r>
              <a:rPr lang="en-IN" dirty="0"/>
              <a:t>The </a:t>
            </a:r>
            <a:r>
              <a:rPr lang="en-IN" b="1" dirty="0" err="1"/>
              <a:t>Sobel</a:t>
            </a:r>
            <a:r>
              <a:rPr lang="en-IN" b="1" dirty="0"/>
              <a:t> operator</a:t>
            </a:r>
            <a:r>
              <a:rPr lang="en-IN" dirty="0"/>
              <a:t>, sometimes called the </a:t>
            </a:r>
            <a:r>
              <a:rPr lang="en-IN" b="1" dirty="0" err="1"/>
              <a:t>Sobel</a:t>
            </a:r>
            <a:r>
              <a:rPr lang="en-IN" b="1" dirty="0"/>
              <a:t>–Feldman operator</a:t>
            </a:r>
            <a:r>
              <a:rPr lang="en-IN" dirty="0"/>
              <a:t> or </a:t>
            </a:r>
            <a:r>
              <a:rPr lang="en-IN" b="1" dirty="0" err="1"/>
              <a:t>Sobel</a:t>
            </a:r>
            <a:r>
              <a:rPr lang="en-IN" b="1" dirty="0"/>
              <a:t> filter</a:t>
            </a:r>
            <a:r>
              <a:rPr lang="en-IN" dirty="0"/>
              <a:t>, is used in </a:t>
            </a:r>
            <a:r>
              <a:rPr lang="en-IN" dirty="0">
                <a:hlinkClick r:id="rId2" tooltip="Image processing"/>
              </a:rPr>
              <a:t>image processing</a:t>
            </a:r>
            <a:r>
              <a:rPr lang="en-IN" dirty="0"/>
              <a:t> and </a:t>
            </a:r>
            <a:r>
              <a:rPr lang="en-IN" dirty="0">
                <a:hlinkClick r:id="rId3" tooltip="Computer vision"/>
              </a:rPr>
              <a:t>computer vision</a:t>
            </a:r>
            <a:r>
              <a:rPr lang="en-IN" dirty="0"/>
              <a:t>, particularly within </a:t>
            </a:r>
            <a:r>
              <a:rPr lang="en-IN" dirty="0">
                <a:hlinkClick r:id="rId4" tooltip="Edge detection"/>
              </a:rPr>
              <a:t>edge detection</a:t>
            </a:r>
            <a:r>
              <a:rPr lang="en-IN" dirty="0"/>
              <a:t> algorithms where it creates an image emphasising edges</a:t>
            </a:r>
            <a:r>
              <a:rPr lang="en-IN" dirty="0" smtClean="0"/>
              <a:t>.</a:t>
            </a:r>
            <a:r>
              <a:rPr lang="en-IN" dirty="0"/>
              <a:t> Technically, it is a </a:t>
            </a:r>
            <a:r>
              <a:rPr lang="en-IN" dirty="0">
                <a:hlinkClick r:id="rId5" tooltip="Difference operator"/>
              </a:rPr>
              <a:t>discrete differentiation operator</a:t>
            </a:r>
            <a:r>
              <a:rPr lang="en-IN" dirty="0"/>
              <a:t>, computing an approximation of the </a:t>
            </a:r>
            <a:r>
              <a:rPr lang="en-IN" dirty="0">
                <a:hlinkClick r:id="rId6" tooltip="Image gradient"/>
              </a:rPr>
              <a:t>gradient</a:t>
            </a:r>
            <a:r>
              <a:rPr lang="en-IN" dirty="0"/>
              <a:t> of the image intensity function. At each point in the image, the result of the </a:t>
            </a:r>
            <a:r>
              <a:rPr lang="en-IN" dirty="0" err="1"/>
              <a:t>Sobel</a:t>
            </a:r>
            <a:r>
              <a:rPr lang="en-IN" dirty="0"/>
              <a:t>–Feldman operator is either the corresponding gradient vector or the </a:t>
            </a:r>
            <a:r>
              <a:rPr lang="en-IN" dirty="0">
                <a:hlinkClick r:id="rId7" tooltip="Norm (mathematics)"/>
              </a:rPr>
              <a:t>norm</a:t>
            </a:r>
            <a:r>
              <a:rPr lang="en-IN" dirty="0"/>
              <a:t> of this vector. The </a:t>
            </a:r>
            <a:r>
              <a:rPr lang="en-IN" dirty="0" err="1"/>
              <a:t>Sobel</a:t>
            </a:r>
            <a:r>
              <a:rPr lang="en-IN" dirty="0"/>
              <a:t>–Feldman operator is based on convolving the image with a small, separable, and integer-valued filter in the horizontal and vertical directions and is therefore relatively inexpensive in terms of computations. The operator uses two 3×3 kernels which are </a:t>
            </a:r>
            <a:r>
              <a:rPr lang="en-IN" dirty="0">
                <a:hlinkClick r:id="rId8" tooltip="Kernel (image processing)"/>
              </a:rPr>
              <a:t>convolved</a:t>
            </a:r>
            <a:r>
              <a:rPr lang="en-IN" dirty="0"/>
              <a:t> with the original image to calculate approximations of the </a:t>
            </a:r>
            <a:r>
              <a:rPr lang="en-IN" dirty="0">
                <a:hlinkClick r:id="rId9" tooltip="Image Derivatives"/>
              </a:rPr>
              <a:t>derivatives</a:t>
            </a:r>
            <a:r>
              <a:rPr lang="en-IN" dirty="0"/>
              <a:t> – one for horizontal changes, and one for vertical. </a:t>
            </a:r>
            <a:endParaRPr lang="en-IN" dirty="0"/>
          </a:p>
        </p:txBody>
      </p:sp>
    </p:spTree>
    <p:extLst>
      <p:ext uri="{BB962C8B-B14F-4D97-AF65-F5344CB8AC3E}">
        <p14:creationId xmlns:p14="http://schemas.microsoft.com/office/powerpoint/2010/main" val="3853647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448" y="563085"/>
            <a:ext cx="5092906" cy="579915"/>
          </a:xfrm>
        </p:spPr>
        <p:txBody>
          <a:bodyPr>
            <a:normAutofit fontScale="90000"/>
          </a:bodyPr>
          <a:lstStyle/>
          <a:p>
            <a:r>
              <a:rPr lang="en-US" dirty="0" smtClean="0">
                <a:solidFill>
                  <a:srgbClr val="FFFF00"/>
                </a:solidFill>
              </a:rPr>
              <a:t>Code:</a:t>
            </a:r>
            <a:endParaRPr lang="en-IN" dirty="0">
              <a:solidFill>
                <a:srgbClr val="FFFF00"/>
              </a:solidFill>
            </a:endParaRPr>
          </a:p>
        </p:txBody>
      </p:sp>
      <p:sp>
        <p:nvSpPr>
          <p:cNvPr id="4" name="Text Placeholder 3"/>
          <p:cNvSpPr>
            <a:spLocks noGrp="1"/>
          </p:cNvSpPr>
          <p:nvPr>
            <p:ph type="body" sz="half" idx="2"/>
          </p:nvPr>
        </p:nvSpPr>
        <p:spPr>
          <a:xfrm>
            <a:off x="458448" y="1275007"/>
            <a:ext cx="5781485" cy="5254581"/>
          </a:xfrm>
        </p:spPr>
        <p:txBody>
          <a:bodyPr/>
          <a:lstStyle/>
          <a:p>
            <a:r>
              <a:rPr lang="en-IN" dirty="0"/>
              <a:t>C=double(</a:t>
            </a:r>
            <a:r>
              <a:rPr lang="en-IN" dirty="0" err="1"/>
              <a:t>Kmedian</a:t>
            </a:r>
            <a:r>
              <a:rPr lang="en-IN" dirty="0"/>
              <a:t>)</a:t>
            </a:r>
          </a:p>
          <a:p>
            <a:r>
              <a:rPr lang="en-IN" dirty="0"/>
              <a:t>for </a:t>
            </a:r>
            <a:r>
              <a:rPr lang="en-IN" dirty="0" err="1"/>
              <a:t>i</a:t>
            </a:r>
            <a:r>
              <a:rPr lang="en-IN" dirty="0"/>
              <a:t>=1:size(C,1)-2</a:t>
            </a:r>
          </a:p>
          <a:p>
            <a:r>
              <a:rPr lang="en-IN" dirty="0"/>
              <a:t>    for j=1:size(C,2)-2</a:t>
            </a:r>
          </a:p>
          <a:p>
            <a:r>
              <a:rPr lang="en-IN" dirty="0"/>
              <a:t>        %</a:t>
            </a:r>
            <a:r>
              <a:rPr lang="en-IN" dirty="0" err="1"/>
              <a:t>Sobel</a:t>
            </a:r>
            <a:r>
              <a:rPr lang="en-IN" dirty="0"/>
              <a:t> mask for x-direction:</a:t>
            </a:r>
          </a:p>
          <a:p>
            <a:r>
              <a:rPr lang="en-IN" dirty="0"/>
              <a:t>        </a:t>
            </a:r>
            <a:r>
              <a:rPr lang="en-IN" dirty="0" err="1"/>
              <a:t>Gx</a:t>
            </a:r>
            <a:r>
              <a:rPr lang="en-IN" dirty="0"/>
              <a:t>=((2*C(i+2,j+1)+C(i+2,j)+C(i+2,j+2))-(2*C(i,j+1)+C(</a:t>
            </a:r>
            <a:r>
              <a:rPr lang="en-IN" dirty="0" err="1"/>
              <a:t>i,j</a:t>
            </a:r>
            <a:r>
              <a:rPr lang="en-IN" dirty="0"/>
              <a:t>)+C(i,j+2)));</a:t>
            </a:r>
          </a:p>
          <a:p>
            <a:r>
              <a:rPr lang="en-IN" dirty="0"/>
              <a:t>        %</a:t>
            </a:r>
            <a:r>
              <a:rPr lang="en-IN" dirty="0" err="1"/>
              <a:t>Sobel</a:t>
            </a:r>
            <a:r>
              <a:rPr lang="en-IN" dirty="0"/>
              <a:t> mask for y-direction:</a:t>
            </a:r>
          </a:p>
          <a:p>
            <a:r>
              <a:rPr lang="en-IN" dirty="0"/>
              <a:t>        </a:t>
            </a:r>
            <a:r>
              <a:rPr lang="en-IN" dirty="0" err="1"/>
              <a:t>Gy</a:t>
            </a:r>
            <a:r>
              <a:rPr lang="en-IN" dirty="0"/>
              <a:t>=((2*C(i+1,j+2)+C(i,j+2)+C(i+2,j+2))-(2*C(i+1,j)+C(</a:t>
            </a:r>
            <a:r>
              <a:rPr lang="en-IN" dirty="0" err="1"/>
              <a:t>i,j</a:t>
            </a:r>
            <a:r>
              <a:rPr lang="en-IN" dirty="0"/>
              <a:t>)+C(i+2,j)));</a:t>
            </a:r>
          </a:p>
          <a:p>
            <a:r>
              <a:rPr lang="en-IN" dirty="0"/>
              <a:t>      </a:t>
            </a:r>
          </a:p>
          <a:p>
            <a:r>
              <a:rPr lang="en-IN" dirty="0"/>
              <a:t>        %The gradient of the image</a:t>
            </a:r>
          </a:p>
          <a:p>
            <a:r>
              <a:rPr lang="en-IN" dirty="0"/>
              <a:t>        %B(</a:t>
            </a:r>
            <a:r>
              <a:rPr lang="en-IN" dirty="0" err="1"/>
              <a:t>i,j</a:t>
            </a:r>
            <a:r>
              <a:rPr lang="en-IN" dirty="0"/>
              <a:t>)=abs(</a:t>
            </a:r>
            <a:r>
              <a:rPr lang="en-IN" dirty="0" err="1"/>
              <a:t>Gx</a:t>
            </a:r>
            <a:r>
              <a:rPr lang="en-IN" dirty="0"/>
              <a:t>)+abs(</a:t>
            </a:r>
            <a:r>
              <a:rPr lang="en-IN" dirty="0" err="1"/>
              <a:t>Gy</a:t>
            </a:r>
            <a:r>
              <a:rPr lang="en-IN" dirty="0"/>
              <a:t>);</a:t>
            </a:r>
          </a:p>
          <a:p>
            <a:r>
              <a:rPr lang="en-IN" dirty="0"/>
              <a:t>        </a:t>
            </a:r>
            <a:r>
              <a:rPr lang="en-IN" dirty="0" err="1"/>
              <a:t>Kmedian</a:t>
            </a:r>
            <a:r>
              <a:rPr lang="en-IN" dirty="0"/>
              <a:t>(</a:t>
            </a:r>
            <a:r>
              <a:rPr lang="en-IN" dirty="0" err="1"/>
              <a:t>i,j</a:t>
            </a:r>
            <a:r>
              <a:rPr lang="en-IN" dirty="0"/>
              <a:t>)=</a:t>
            </a:r>
            <a:r>
              <a:rPr lang="en-IN" dirty="0" err="1"/>
              <a:t>sqrt</a:t>
            </a:r>
            <a:r>
              <a:rPr lang="en-IN" dirty="0"/>
              <a:t>(Gx.^2+Gy.^2);</a:t>
            </a:r>
          </a:p>
          <a:p>
            <a:r>
              <a:rPr lang="en-IN" dirty="0"/>
              <a:t>      </a:t>
            </a:r>
          </a:p>
          <a:p>
            <a:r>
              <a:rPr lang="en-IN" dirty="0"/>
              <a:t>    end</a:t>
            </a:r>
          </a:p>
          <a:p>
            <a:r>
              <a:rPr lang="en-IN" dirty="0"/>
              <a:t>end </a:t>
            </a:r>
          </a:p>
          <a:p>
            <a:endParaRPr lang="en-IN" dirty="0"/>
          </a:p>
        </p:txBody>
      </p:sp>
      <p:sp>
        <p:nvSpPr>
          <p:cNvPr id="12" name="Picture Placeholder 11"/>
          <p:cNvSpPr>
            <a:spLocks noGrp="1"/>
          </p:cNvSpPr>
          <p:nvPr>
            <p:ph type="pic" idx="1"/>
          </p:nvPr>
        </p:nvSpPr>
        <p:spPr/>
      </p:sp>
      <p:pic>
        <p:nvPicPr>
          <p:cNvPr id="15" name="Picture 14"/>
          <p:cNvPicPr/>
          <p:nvPr/>
        </p:nvPicPr>
        <p:blipFill>
          <a:blip r:embed="rId2">
            <a:extLst>
              <a:ext uri="{28A0092B-C50C-407E-A947-70E740481C1C}">
                <a14:useLocalDpi xmlns:a14="http://schemas.microsoft.com/office/drawing/2010/main" val="0"/>
              </a:ext>
            </a:extLst>
          </a:blip>
          <a:stretch>
            <a:fillRect/>
          </a:stretch>
        </p:blipFill>
        <p:spPr>
          <a:xfrm>
            <a:off x="5683348" y="2444972"/>
            <a:ext cx="5739618" cy="2394314"/>
          </a:xfrm>
          <a:prstGeom prst="rect">
            <a:avLst/>
          </a:prstGeom>
        </p:spPr>
      </p:pic>
    </p:spTree>
    <p:extLst>
      <p:ext uri="{BB962C8B-B14F-4D97-AF65-F5344CB8AC3E}">
        <p14:creationId xmlns:p14="http://schemas.microsoft.com/office/powerpoint/2010/main" val="4193419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3544702" cy="1574808"/>
          </a:xfrm>
        </p:spPr>
        <p:txBody>
          <a:bodyPr>
            <a:normAutofit fontScale="90000"/>
          </a:bodyPr>
          <a:lstStyle/>
          <a:p>
            <a:r>
              <a:rPr lang="en-US" dirty="0" err="1" smtClean="0">
                <a:solidFill>
                  <a:srgbClr val="FFFF00"/>
                </a:solidFill>
              </a:rPr>
              <a:t>Sobel</a:t>
            </a:r>
            <a:r>
              <a:rPr lang="en-US" dirty="0" smtClean="0">
                <a:solidFill>
                  <a:srgbClr val="FFFF00"/>
                </a:solidFill>
              </a:rPr>
              <a:t> edge detection used to detect edges of the nose</a:t>
            </a:r>
            <a:endParaRPr lang="en-IN" dirty="0">
              <a:solidFill>
                <a:srgbClr val="FFFF00"/>
              </a:solidFill>
            </a:endParaRPr>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1154954" y="3657600"/>
            <a:ext cx="3543655" cy="1371600"/>
          </a:xfrm>
        </p:spPr>
        <p:txBody>
          <a:bodyPr/>
          <a:lstStyle/>
          <a:p>
            <a:endParaRPr lang="en-IN" dirty="0"/>
          </a:p>
        </p:txBody>
      </p:sp>
      <p:pic>
        <p:nvPicPr>
          <p:cNvPr id="5" name="Picture 4"/>
          <p:cNvPicPr/>
          <p:nvPr/>
        </p:nvPicPr>
        <p:blipFill>
          <a:blip r:embed="rId2"/>
          <a:stretch>
            <a:fillRect/>
          </a:stretch>
        </p:blipFill>
        <p:spPr>
          <a:xfrm>
            <a:off x="5577946" y="1294080"/>
            <a:ext cx="5943600" cy="4572147"/>
          </a:xfrm>
          <a:prstGeom prst="rect">
            <a:avLst/>
          </a:prstGeom>
        </p:spPr>
      </p:pic>
    </p:spTree>
    <p:extLst>
      <p:ext uri="{BB962C8B-B14F-4D97-AF65-F5344CB8AC3E}">
        <p14:creationId xmlns:p14="http://schemas.microsoft.com/office/powerpoint/2010/main" val="1732516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61535"/>
            <a:ext cx="8825658" cy="718625"/>
          </a:xfrm>
        </p:spPr>
        <p:txBody>
          <a:bodyPr/>
          <a:lstStyle/>
          <a:p>
            <a:r>
              <a:rPr lang="en-US" sz="3600" dirty="0" smtClean="0">
                <a:solidFill>
                  <a:srgbClr val="FF0000"/>
                </a:solidFill>
              </a:rPr>
              <a:t>Finding the nose width and height</a:t>
            </a:r>
            <a:endParaRPr lang="en-IN" sz="3600" dirty="0">
              <a:solidFill>
                <a:srgbClr val="FF0000"/>
              </a:solidFill>
            </a:endParaRPr>
          </a:p>
        </p:txBody>
      </p:sp>
      <p:sp>
        <p:nvSpPr>
          <p:cNvPr id="4" name="Rectangle 1"/>
          <p:cNvSpPr>
            <a:spLocks noGrp="1" noChangeArrowheads="1"/>
          </p:cNvSpPr>
          <p:nvPr>
            <p:ph type="subTitle" idx="1"/>
          </p:nvPr>
        </p:nvSpPr>
        <p:spPr bwMode="auto">
          <a:xfrm>
            <a:off x="1154955" y="2378704"/>
            <a:ext cx="10303590" cy="4031873"/>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[r1,c1] = find(</a:t>
            </a:r>
            <a:r>
              <a:rPr kumimoji="0" lang="en-US" sz="1600" b="0" i="0" u="none" strike="noStrike" cap="none" normalizeH="0" baseline="0" dirty="0" err="1"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Kmedian</a:t>
            </a: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a:t>
            </a:r>
            <a:endParaRPr kumimoji="0" lang="en-US"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x2 = max(r1);</a:t>
            </a:r>
            <a:endParaRPr kumimoji="0" lang="en-US"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x1 = min(r1);</a:t>
            </a:r>
            <a:endParaRPr kumimoji="0" lang="en-US"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X = x2 - x1</a:t>
            </a:r>
            <a:endParaRPr kumimoji="0" lang="en-US"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y2 = max(c1);</a:t>
            </a:r>
            <a:endParaRPr kumimoji="0" lang="en-US"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y1 = min(c1);</a:t>
            </a:r>
            <a:endParaRPr kumimoji="0" lang="en-US"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Y = y2 - y1</a:t>
            </a:r>
            <a:endParaRPr kumimoji="0" lang="en-US"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calib</a:t>
            </a: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=21/2200;</a:t>
            </a:r>
            <a:endParaRPr kumimoji="0" lang="en-US"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xdist</a:t>
            </a: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=X*</a:t>
            </a:r>
            <a:r>
              <a:rPr kumimoji="0" lang="en-US" sz="1600" b="0" i="0" u="none" strike="noStrike" cap="none" normalizeH="0" baseline="0" dirty="0" err="1"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calib</a:t>
            </a: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a:t>
            </a:r>
            <a:endParaRPr kumimoji="0" lang="en-US"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ydist</a:t>
            </a: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=Y*</a:t>
            </a:r>
            <a:r>
              <a:rPr kumimoji="0" lang="en-US" sz="1600" b="0" i="0" u="none" strike="noStrike" cap="none" normalizeH="0" baseline="0" dirty="0" err="1"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calib</a:t>
            </a: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a:t>
            </a:r>
            <a:endParaRPr kumimoji="0" lang="en-US"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disp</a:t>
            </a: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a:t>
            </a:r>
            <a:r>
              <a:rPr kumimoji="0" lang="en-US" sz="1600" b="0" i="0" u="none" strike="noStrike" cap="none" normalizeH="0" baseline="0" dirty="0" err="1"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xdist</a:t>
            </a: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a:t>
            </a:r>
            <a:endParaRPr kumimoji="0" lang="en-US"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disp</a:t>
            </a: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a:t>
            </a:r>
            <a:r>
              <a:rPr kumimoji="0" lang="en-US" sz="1600" b="0" i="0" u="none" strike="noStrike" cap="none" normalizeH="0" baseline="0" dirty="0" err="1"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ydist</a:t>
            </a: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a:t>
            </a:r>
            <a:endParaRPr kumimoji="0" lang="en-US"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Unicode MS" panose="020B0604020202020204" pitchFamily="34" charset="-128"/>
                <a:ea typeface="Calibri" panose="020F0502020204030204" pitchFamily="34" charset="0"/>
                <a:cs typeface="Courier New" panose="02070309020205020404" pitchFamily="49" charset="0"/>
              </a:rPr>
              <a:t>[</a:t>
            </a:r>
            <a:r>
              <a:rPr kumimoji="0" lang="en-US" sz="1600" b="0" i="0" u="none" strike="noStrike" cap="none" normalizeH="0" baseline="0" dirty="0" err="1" smtClean="0">
                <a:ln>
                  <a:noFill/>
                </a:ln>
                <a:solidFill>
                  <a:srgbClr val="000000"/>
                </a:solidFill>
                <a:effectLst/>
                <a:latin typeface="Arial Unicode MS" panose="020B0604020202020204" pitchFamily="34" charset="-128"/>
                <a:ea typeface="Calibri" panose="020F0502020204030204" pitchFamily="34" charset="0"/>
                <a:cs typeface="Courier New" panose="02070309020205020404" pitchFamily="49" charset="0"/>
              </a:rPr>
              <a:t>i,j</a:t>
            </a:r>
            <a:r>
              <a:rPr kumimoji="0" lang="en-US" sz="1600" b="0" i="0" u="none" strike="noStrike" cap="none" normalizeH="0" baseline="0" dirty="0" smtClean="0">
                <a:ln>
                  <a:noFill/>
                </a:ln>
                <a:solidFill>
                  <a:srgbClr val="000000"/>
                </a:solidFill>
                <a:effectLst/>
                <a:latin typeface="Arial Unicode MS" panose="020B0604020202020204" pitchFamily="34" charset="-128"/>
                <a:ea typeface="Calibri" panose="020F0502020204030204" pitchFamily="34" charset="0"/>
                <a:cs typeface="Courier New" panose="02070309020205020404" pitchFamily="49" charset="0"/>
              </a:rPr>
              <a:t>] = find(X)</a:t>
            </a: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ourier New" panose="02070309020205020404" pitchFamily="49" charset="0"/>
              </a:rPr>
              <a:t> </a:t>
            </a: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returns the row and column indices of the nonzero entries in the matrix </a:t>
            </a:r>
            <a:r>
              <a:rPr kumimoji="0" lang="en-US" sz="1600" b="0" i="0" u="none" strike="noStrike" cap="none" normalizeH="0" baseline="0" dirty="0" smtClean="0">
                <a:ln>
                  <a:noFill/>
                </a:ln>
                <a:solidFill>
                  <a:srgbClr val="000000"/>
                </a:solidFill>
                <a:effectLst/>
                <a:latin typeface="Arial Unicode MS" panose="020B0604020202020204" pitchFamily="34" charset="-128"/>
                <a:ea typeface="Calibri" panose="020F0502020204030204" pitchFamily="34" charset="0"/>
                <a:cs typeface="Courier New" panose="02070309020205020404" pitchFamily="49" charset="0"/>
              </a:rPr>
              <a:t>X</a:t>
            </a: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Then we find the max row index of the pixel with nonzero  value and we find the minimum row index with nonzero value.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Substraction</a:t>
            </a: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gives us the nose width in </a:t>
            </a:r>
            <a:r>
              <a:rPr kumimoji="0" lang="en-US" sz="1600" b="0" i="0" u="none" strike="noStrike" cap="none" normalizeH="0" baseline="0" dirty="0" err="1"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pixels.the</a:t>
            </a: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same also applies for columns with nonzero value.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convert the pixel distances to inch we have used an appropriate calibration.</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3540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b="1" u="sng" dirty="0" smtClean="0">
                <a:solidFill>
                  <a:srgbClr val="00B0F0"/>
                </a:solidFill>
              </a:rPr>
              <a:t>Results</a:t>
            </a:r>
            <a:endParaRPr lang="en-IN" sz="6600" b="1" u="sng" dirty="0">
              <a:solidFill>
                <a:srgbClr val="00B0F0"/>
              </a:solidFill>
            </a:endParaRPr>
          </a:p>
        </p:txBody>
      </p:sp>
      <p:sp>
        <p:nvSpPr>
          <p:cNvPr id="3" name="Content Placeholder 2"/>
          <p:cNvSpPr>
            <a:spLocks noGrp="1"/>
          </p:cNvSpPr>
          <p:nvPr>
            <p:ph idx="1"/>
          </p:nvPr>
        </p:nvSpPr>
        <p:spPr/>
        <p:txBody>
          <a:bodyPr>
            <a:normAutofit/>
          </a:bodyPr>
          <a:lstStyle/>
          <a:p>
            <a:r>
              <a:rPr lang="en-US" sz="3200" dirty="0" smtClean="0"/>
              <a:t>Next are some slides which shows our results based on various faces and changing </a:t>
            </a:r>
            <a:r>
              <a:rPr lang="en-US" sz="3200" dirty="0" err="1" smtClean="0"/>
              <a:t>expressions.We</a:t>
            </a:r>
            <a:r>
              <a:rPr lang="en-US" sz="3200" dirty="0" smtClean="0"/>
              <a:t> have dealt with three popular expressions, </a:t>
            </a:r>
            <a:r>
              <a:rPr lang="en-US" sz="3200" dirty="0" err="1" smtClean="0"/>
              <a:t>Happy,sad</a:t>
            </a:r>
            <a:r>
              <a:rPr lang="en-US" sz="3200" dirty="0" smtClean="0"/>
              <a:t> and angry and computed the nose width and height along with the nose tip.</a:t>
            </a:r>
            <a:endParaRPr lang="en-IN" sz="3200" dirty="0"/>
          </a:p>
        </p:txBody>
      </p:sp>
    </p:spTree>
    <p:extLst>
      <p:ext uri="{BB962C8B-B14F-4D97-AF65-F5344CB8AC3E}">
        <p14:creationId xmlns:p14="http://schemas.microsoft.com/office/powerpoint/2010/main" val="3783752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7372" y="-214532"/>
            <a:ext cx="13011150" cy="7315200"/>
          </a:xfrm>
          <a:prstGeom prst="rect">
            <a:avLst/>
          </a:prstGeom>
        </p:spPr>
      </p:pic>
    </p:spTree>
    <p:extLst>
      <p:ext uri="{BB962C8B-B14F-4D97-AF65-F5344CB8AC3E}">
        <p14:creationId xmlns:p14="http://schemas.microsoft.com/office/powerpoint/2010/main" val="364563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r>
              <a:rPr lang="en-US"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Nose</a:t>
            </a:r>
            <a:r>
              <a:rPr lang="en-IN"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a:r>
            <a:br>
              <a:rPr lang="en-IN"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br>
            <a:endParaRPr lang="en-IN" dirty="0"/>
          </a:p>
        </p:txBody>
      </p:sp>
      <p:sp>
        <p:nvSpPr>
          <p:cNvPr id="3" name="Content Placeholder 2"/>
          <p:cNvSpPr>
            <a:spLocks noGrp="1"/>
          </p:cNvSpPr>
          <p:nvPr>
            <p:ph idx="1"/>
          </p:nvPr>
        </p:nvSpPr>
        <p:spPr>
          <a:xfrm>
            <a:off x="1104293" y="1575358"/>
            <a:ext cx="8946541" cy="4630614"/>
          </a:xfrm>
        </p:spPr>
        <p:txBody>
          <a:bodyPr>
            <a:normAutofit fontScale="25000" lnSpcReduction="20000"/>
          </a:bodyPr>
          <a:lstStyle/>
          <a:p>
            <a:pPr marL="0" indent="0">
              <a:buNone/>
            </a:pPr>
            <a:endParaRPr lang="en-IN" sz="1800" dirty="0"/>
          </a:p>
          <a:p>
            <a:pPr marL="0" indent="0">
              <a:buNone/>
            </a:pPr>
            <a:r>
              <a:rPr lang="en-US" sz="6400" dirty="0"/>
              <a:t>Nose is one of the important landmarks in the face that is used to detect particular face. Every human faces have a nose but the structure of the nose might vary from person to person. The nose can also be characterized by two dark regions, corresponding to the nostrils, and a light region, corresponding to the reflex of the light on the nose tip.</a:t>
            </a:r>
            <a:endParaRPr lang="en-IN" sz="6400" dirty="0"/>
          </a:p>
          <a:p>
            <a:pPr marL="0" indent="0">
              <a:buNone/>
            </a:pPr>
            <a:r>
              <a:rPr lang="en-US" sz="6400" dirty="0"/>
              <a:t> </a:t>
            </a:r>
            <a:endParaRPr lang="en-IN" sz="6400" dirty="0"/>
          </a:p>
          <a:p>
            <a:pPr marL="0" indent="0">
              <a:buNone/>
            </a:pPr>
            <a:r>
              <a:rPr lang="en-US" sz="6400" dirty="0"/>
              <a:t>The various features of the nose which are useful for detection of the nose as well as facial recognition and detection are</a:t>
            </a:r>
            <a:r>
              <a:rPr lang="en-US" sz="6400" dirty="0" smtClean="0"/>
              <a:t>:</a:t>
            </a:r>
            <a:endParaRPr lang="en-IN" sz="6400" dirty="0"/>
          </a:p>
          <a:p>
            <a:pPr marL="457200" lvl="1" indent="0">
              <a:buNone/>
            </a:pPr>
            <a:r>
              <a:rPr lang="en-US" sz="6400" b="1" i="1" dirty="0"/>
              <a:t>Both the corners of the nostrils.(Width of the nose)</a:t>
            </a:r>
            <a:endParaRPr lang="en-IN" sz="6400" dirty="0"/>
          </a:p>
          <a:p>
            <a:pPr marL="914400" lvl="2" indent="0">
              <a:buNone/>
            </a:pPr>
            <a:r>
              <a:rPr lang="en-US" sz="6400" dirty="0"/>
              <a:t>The corners of the nostrils are measured to determine the width of the nose. This implies that the rightmost corner of the right nostril and the leftmost corner of the left nostril is to be measured</a:t>
            </a:r>
            <a:r>
              <a:rPr lang="en-US" sz="6400" dirty="0" smtClean="0"/>
              <a:t>.</a:t>
            </a:r>
            <a:endParaRPr lang="en-IN" sz="6400" dirty="0"/>
          </a:p>
          <a:p>
            <a:pPr marL="457200" lvl="1" indent="0">
              <a:buNone/>
            </a:pPr>
            <a:r>
              <a:rPr lang="en-US" sz="6400" b="1" i="1" dirty="0"/>
              <a:t>Length of the nose</a:t>
            </a:r>
            <a:endParaRPr lang="en-IN" sz="6400" dirty="0"/>
          </a:p>
          <a:p>
            <a:pPr marL="914400" lvl="2" indent="0">
              <a:buNone/>
            </a:pPr>
            <a:r>
              <a:rPr lang="en-US" sz="6400" dirty="0"/>
              <a:t>The length of the nose might vary from person to person and hence adds up to an essential feature that could be used to differentiate between human faces	</a:t>
            </a:r>
            <a:endParaRPr lang="en-IN" sz="6400" dirty="0"/>
          </a:p>
          <a:p>
            <a:pPr marL="457200" lvl="1" indent="0">
              <a:buNone/>
            </a:pPr>
            <a:r>
              <a:rPr lang="en-US" sz="6400" b="1" i="1" dirty="0"/>
              <a:t>The nose tip</a:t>
            </a:r>
            <a:endParaRPr lang="en-IN" sz="6400" dirty="0"/>
          </a:p>
          <a:p>
            <a:pPr marL="914400" lvl="2" indent="0">
              <a:buNone/>
            </a:pPr>
            <a:r>
              <a:rPr lang="en-US" sz="6400" dirty="0"/>
              <a:t>The height of the nose is also a property that generally varies from person to person and hence even this feature could be used to create an ideal system to recognize faces</a:t>
            </a:r>
            <a:endParaRPr lang="en-IN" sz="6400" dirty="0"/>
          </a:p>
          <a:p>
            <a:pPr marL="0" indent="0">
              <a:buNone/>
            </a:pPr>
            <a:r>
              <a:rPr lang="en-US" sz="6400" dirty="0"/>
              <a:t> </a:t>
            </a:r>
            <a:endParaRPr lang="en-IN" sz="6400" dirty="0"/>
          </a:p>
          <a:p>
            <a:pPr marL="0" indent="0">
              <a:buNone/>
            </a:pPr>
            <a:r>
              <a:rPr lang="en-US" sz="6400" dirty="0"/>
              <a:t> </a:t>
            </a:r>
            <a:endParaRPr lang="en-IN" sz="6400" dirty="0"/>
          </a:p>
          <a:p>
            <a:pPr marL="0" indent="0">
              <a:buNone/>
            </a:pPr>
            <a:r>
              <a:rPr lang="en-US" sz="6400" dirty="0"/>
              <a:t> </a:t>
            </a:r>
            <a:endParaRPr lang="en-IN" sz="6400" dirty="0"/>
          </a:p>
          <a:p>
            <a:pPr marL="0" indent="0">
              <a:buNone/>
            </a:pPr>
            <a:r>
              <a:rPr lang="en-US" sz="6400" dirty="0"/>
              <a:t> </a:t>
            </a:r>
            <a:endParaRPr lang="en-IN" sz="6400" dirty="0"/>
          </a:p>
          <a:p>
            <a:pPr marL="0" indent="0">
              <a:buNone/>
            </a:pPr>
            <a:r>
              <a:rPr lang="en-US" sz="6400" dirty="0"/>
              <a:t> </a:t>
            </a:r>
            <a:endParaRPr lang="en-IN" sz="6400" dirty="0"/>
          </a:p>
          <a:p>
            <a:pPr marL="0" indent="0">
              <a:buNone/>
            </a:pPr>
            <a:r>
              <a:rPr lang="en-US" sz="6400" dirty="0"/>
              <a:t> </a:t>
            </a:r>
            <a:endParaRPr lang="en-IN" sz="6400" dirty="0"/>
          </a:p>
          <a:p>
            <a:pPr marL="0" indent="0">
              <a:buNone/>
            </a:pPr>
            <a:r>
              <a:rPr lang="en-US" sz="6400" dirty="0"/>
              <a:t> </a:t>
            </a:r>
            <a:endParaRPr lang="en-IN" sz="6400" dirty="0"/>
          </a:p>
          <a:p>
            <a:pPr marL="0" indent="0">
              <a:buNone/>
            </a:pPr>
            <a:r>
              <a:rPr lang="en-US" sz="6400" dirty="0"/>
              <a:t> </a:t>
            </a:r>
            <a:endParaRPr lang="en-IN" sz="6400" dirty="0"/>
          </a:p>
          <a:p>
            <a:pPr marL="0" indent="0">
              <a:buNone/>
            </a:pPr>
            <a:r>
              <a:rPr lang="en-US" sz="6400" dirty="0"/>
              <a:t> </a:t>
            </a:r>
            <a:endParaRPr lang="en-IN" sz="6400" dirty="0"/>
          </a:p>
          <a:p>
            <a:endParaRPr lang="en-IN" sz="6400" dirty="0"/>
          </a:p>
        </p:txBody>
      </p:sp>
      <p:sp>
        <p:nvSpPr>
          <p:cNvPr id="4" name="Rectangle 3"/>
          <p:cNvSpPr/>
          <p:nvPr/>
        </p:nvSpPr>
        <p:spPr>
          <a:xfrm>
            <a:off x="6003634" y="2967335"/>
            <a:ext cx="184731" cy="923330"/>
          </a:xfrm>
          <a:prstGeom prst="rect">
            <a:avLst/>
          </a:prstGeom>
          <a:noFill/>
        </p:spPr>
        <p:txBody>
          <a:bodyPr wrap="none" lIns="91440" tIns="45720" rIns="91440" bIns="45720">
            <a:spAutoFit/>
          </a:bodyPr>
          <a:lstStyle/>
          <a:p>
            <a:pPr algn="ctr"/>
            <a:endParaRPr lang="en-IN"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2035950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17155228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4197033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6481" y="407963"/>
            <a:ext cx="8825658" cy="844062"/>
          </a:xfrm>
        </p:spPr>
        <p:txBody>
          <a:bodyPr/>
          <a:lstStyle/>
          <a:p>
            <a:pPr algn="ctr"/>
            <a:r>
              <a:rPr lang="en-US" sz="6000" b="1" u="sng" dirty="0" smtClean="0"/>
              <a:t>Conclusion</a:t>
            </a:r>
            <a:endParaRPr lang="en-IN" sz="6000" b="1" u="sng" dirty="0"/>
          </a:p>
        </p:txBody>
      </p:sp>
      <p:sp>
        <p:nvSpPr>
          <p:cNvPr id="3" name="Subtitle 2"/>
          <p:cNvSpPr>
            <a:spLocks noGrp="1"/>
          </p:cNvSpPr>
          <p:nvPr>
            <p:ph type="subTitle" idx="1"/>
          </p:nvPr>
        </p:nvSpPr>
        <p:spPr>
          <a:xfrm>
            <a:off x="1154955" y="1252025"/>
            <a:ext cx="8825658" cy="5359790"/>
          </a:xfrm>
        </p:spPr>
        <p:txBody>
          <a:bodyPr>
            <a:normAutofit lnSpcReduction="10000"/>
          </a:bodyPr>
          <a:lstStyle/>
          <a:p>
            <a:pPr lvl="0"/>
            <a:r>
              <a:rPr lang="en-US" dirty="0"/>
              <a:t>In this experiment, we have detected the nose using Viola-jones algorithm </a:t>
            </a:r>
            <a:endParaRPr lang="en-IN" dirty="0"/>
          </a:p>
          <a:p>
            <a:pPr lvl="0"/>
            <a:r>
              <a:rPr lang="en-US" dirty="0"/>
              <a:t>We have used color based Image Segmentation. We have divided the image into three images based on the intensities of each red, green and blue component within the image. The blue plane is the best choice to use for Image </a:t>
            </a:r>
            <a:r>
              <a:rPr lang="en-US" dirty="0" err="1"/>
              <a:t>Thresholding</a:t>
            </a:r>
            <a:r>
              <a:rPr lang="en-US" dirty="0"/>
              <a:t> because it provides the most contrast between the desired object (foreground) and the background.</a:t>
            </a:r>
            <a:endParaRPr lang="en-IN" dirty="0"/>
          </a:p>
          <a:p>
            <a:pPr lvl="0"/>
            <a:r>
              <a:rPr lang="en-US" dirty="0"/>
              <a:t>We have used Salt and Pepper noise and average and median filtering to remove the noise.</a:t>
            </a:r>
            <a:endParaRPr lang="en-IN" dirty="0"/>
          </a:p>
          <a:p>
            <a:pPr lvl="0"/>
            <a:r>
              <a:rPr lang="en-US" dirty="0"/>
              <a:t>Finally after edge detection using </a:t>
            </a:r>
            <a:r>
              <a:rPr lang="en-US" dirty="0" err="1"/>
              <a:t>Sobel</a:t>
            </a:r>
            <a:r>
              <a:rPr lang="en-US" dirty="0"/>
              <a:t> we have detected the width and the height using find(),max()and min().</a:t>
            </a:r>
            <a:endParaRPr lang="en-IN" dirty="0"/>
          </a:p>
          <a:p>
            <a:pPr lvl="0"/>
            <a:r>
              <a:rPr lang="en-US" dirty="0"/>
              <a:t>Finally, we have applied our code on a set of faces and the corresponding results have been listed in a table. For angry and smiling faces, we have seen that the nose width got enlarged and the nose height changes proportionally.</a:t>
            </a:r>
            <a:endParaRPr lang="en-IN" dirty="0"/>
          </a:p>
        </p:txBody>
      </p:sp>
    </p:spTree>
    <p:extLst>
      <p:ext uri="{BB962C8B-B14F-4D97-AF65-F5344CB8AC3E}">
        <p14:creationId xmlns:p14="http://schemas.microsoft.com/office/powerpoint/2010/main" val="35640411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ctr"/>
            <a:r>
              <a:rPr lang="en-US" sz="6600" dirty="0" smtClean="0">
                <a:solidFill>
                  <a:srgbClr val="FF0000"/>
                </a:solidFill>
              </a:rPr>
              <a:t>Thank you</a:t>
            </a:r>
            <a:endParaRPr lang="en-IN" sz="6600" dirty="0">
              <a:solidFill>
                <a:srgbClr val="FF0000"/>
              </a:solidFill>
            </a:endParaRPr>
          </a:p>
        </p:txBody>
      </p:sp>
    </p:spTree>
    <p:extLst>
      <p:ext uri="{BB962C8B-B14F-4D97-AF65-F5344CB8AC3E}">
        <p14:creationId xmlns:p14="http://schemas.microsoft.com/office/powerpoint/2010/main" val="1587648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Human Face with parts of nose labeled:-</a:t>
            </a:r>
            <a:endParaRPr lang="en-IN" dirty="0"/>
          </a:p>
        </p:txBody>
      </p:sp>
      <p:sp>
        <p:nvSpPr>
          <p:cNvPr id="4" name="Text Placeholder 3"/>
          <p:cNvSpPr>
            <a:spLocks noGrp="1"/>
          </p:cNvSpPr>
          <p:nvPr>
            <p:ph type="body" sz="half" idx="2"/>
          </p:nvPr>
        </p:nvSpPr>
        <p:spPr/>
        <p:txBody>
          <a:bodyPr>
            <a:normAutofit/>
          </a:bodyPr>
          <a:lstStyle/>
          <a:p>
            <a:r>
              <a:rPr lang="en-US" dirty="0" smtClean="0"/>
              <a:t>1)Length of the nose</a:t>
            </a:r>
          </a:p>
          <a:p>
            <a:r>
              <a:rPr lang="en-US" dirty="0" smtClean="0"/>
              <a:t>2)The nose tip</a:t>
            </a:r>
          </a:p>
          <a:p>
            <a:r>
              <a:rPr lang="en-US" dirty="0" smtClean="0"/>
              <a:t>3)Nostrils</a:t>
            </a:r>
          </a:p>
          <a:p>
            <a:r>
              <a:rPr lang="en-US" dirty="0" smtClean="0"/>
              <a:t>4)Corners of the nose(Width of the nose)</a:t>
            </a:r>
            <a:endParaRPr lang="en-IN" dirty="0"/>
          </a:p>
        </p:txBody>
      </p:sp>
      <p:sp>
        <p:nvSpPr>
          <p:cNvPr id="6" name="Picture Placeholder 5"/>
          <p:cNvSpPr>
            <a:spLocks noGrp="1"/>
          </p:cNvSpPr>
          <p:nvPr>
            <p:ph type="pic" idx="1"/>
          </p:nvPr>
        </p:nvSpPr>
        <p:spPr/>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086341" y="1143000"/>
            <a:ext cx="5324341" cy="4962207"/>
          </a:xfrm>
          <a:prstGeom prst="rect">
            <a:avLst/>
          </a:prstGeom>
          <a:noFill/>
          <a:ln>
            <a:noFill/>
          </a:ln>
        </p:spPr>
      </p:pic>
    </p:spTree>
    <p:extLst>
      <p:ext uri="{BB962C8B-B14F-4D97-AF65-F5344CB8AC3E}">
        <p14:creationId xmlns:p14="http://schemas.microsoft.com/office/powerpoint/2010/main" val="2785822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86741"/>
          </a:xfrm>
        </p:spPr>
        <p:txBody>
          <a:bodyPr>
            <a:normAutofit fontScale="90000"/>
          </a:bodyPr>
          <a:lstStyle/>
          <a:p>
            <a:r>
              <a:rPr lang="en-US"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Viola-jones algorithm</a:t>
            </a:r>
            <a:r>
              <a:rPr lang="en-IN"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r>
            <a:br>
              <a:rPr lang="en-IN"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endParaRPr lang="en-IN" dirty="0"/>
          </a:p>
        </p:txBody>
      </p:sp>
      <p:sp>
        <p:nvSpPr>
          <p:cNvPr id="3" name="Subtitle 2"/>
          <p:cNvSpPr>
            <a:spLocks noGrp="1"/>
          </p:cNvSpPr>
          <p:nvPr>
            <p:ph type="subTitle" idx="1"/>
          </p:nvPr>
        </p:nvSpPr>
        <p:spPr>
          <a:xfrm>
            <a:off x="1691425" y="1429556"/>
            <a:ext cx="9144000" cy="5331852"/>
          </a:xfrm>
        </p:spPr>
        <p:txBody>
          <a:bodyPr>
            <a:normAutofit fontScale="92500" lnSpcReduction="20000"/>
          </a:bodyPr>
          <a:lstStyle/>
          <a:p>
            <a:pPr algn="l"/>
            <a:r>
              <a:rPr lang="en-IN" sz="1800" dirty="0"/>
              <a:t>The characteristics of Viola–Jones algorithm which make it a good detection algorithm are:</a:t>
            </a:r>
          </a:p>
          <a:p>
            <a:pPr algn="l"/>
            <a:r>
              <a:rPr lang="en-IN" sz="1800" dirty="0"/>
              <a:t>Robust – very high detection rate (true-positive rate) &amp; very low false-positive rate always.</a:t>
            </a:r>
          </a:p>
          <a:p>
            <a:pPr algn="l"/>
            <a:r>
              <a:rPr lang="en-IN" sz="1800" dirty="0"/>
              <a:t>Real time – For practical applications at least 2 frames per second must be processed.</a:t>
            </a:r>
          </a:p>
          <a:p>
            <a:pPr algn="l"/>
            <a:r>
              <a:rPr lang="en-IN" sz="1800" dirty="0"/>
              <a:t>Face detection only (not recognition) - The goal is to distinguish faces from non-faces (detection is the first step in the recognition process).</a:t>
            </a:r>
          </a:p>
          <a:p>
            <a:pPr algn="l"/>
            <a:r>
              <a:rPr lang="en-IN" sz="1800" dirty="0"/>
              <a:t>The algorithm has </a:t>
            </a:r>
            <a:r>
              <a:rPr lang="en-IN" sz="1800" dirty="0" smtClean="0"/>
              <a:t>three </a:t>
            </a:r>
            <a:r>
              <a:rPr lang="en-IN" sz="1800" dirty="0"/>
              <a:t>stages:</a:t>
            </a:r>
          </a:p>
          <a:p>
            <a:pPr algn="l"/>
            <a:r>
              <a:rPr lang="en-IN" sz="1800" dirty="0" err="1"/>
              <a:t>Haar</a:t>
            </a:r>
            <a:r>
              <a:rPr lang="en-IN" sz="1800" dirty="0"/>
              <a:t> Feature </a:t>
            </a:r>
            <a:r>
              <a:rPr lang="en-IN" sz="1800" dirty="0" smtClean="0"/>
              <a:t>Selection:</a:t>
            </a:r>
            <a:r>
              <a:rPr lang="en-US" sz="1800" dirty="0" err="1"/>
              <a:t>Haar</a:t>
            </a:r>
            <a:r>
              <a:rPr lang="en-US" sz="1800" dirty="0"/>
              <a:t> like features are used to detect variation in the black and light portion of the image. </a:t>
            </a:r>
            <a:endParaRPr lang="en-IN" sz="1800" dirty="0"/>
          </a:p>
          <a:p>
            <a:pPr algn="l"/>
            <a:r>
              <a:rPr lang="en-IN" sz="1800" dirty="0"/>
              <a:t>Creating an Integral </a:t>
            </a:r>
            <a:r>
              <a:rPr lang="en-IN" sz="1800" dirty="0" smtClean="0"/>
              <a:t>Image: </a:t>
            </a:r>
            <a:r>
              <a:rPr lang="en-US" sz="1800" dirty="0"/>
              <a:t>They are also known as summed area tables. Integral image is used to felicitate quick feature detection. The meaning of integral image is the outline of the pixel values in the original images. </a:t>
            </a:r>
            <a:endParaRPr lang="en-IN" sz="1800" dirty="0"/>
          </a:p>
          <a:p>
            <a:pPr algn="l"/>
            <a:r>
              <a:rPr lang="en-IN" sz="1800" dirty="0" err="1" smtClean="0"/>
              <a:t>Adaboost</a:t>
            </a:r>
            <a:r>
              <a:rPr lang="en-IN" sz="1800" dirty="0" smtClean="0"/>
              <a:t> Training: </a:t>
            </a:r>
            <a:r>
              <a:rPr lang="en-US" sz="1800" dirty="0" err="1"/>
              <a:t>AdaBoost</a:t>
            </a:r>
            <a:r>
              <a:rPr lang="en-US" sz="1800" dirty="0"/>
              <a:t> algorithm helps to select small features from the face that facilitates fast and easy computation .Unlike other methods, </a:t>
            </a:r>
            <a:r>
              <a:rPr lang="en-US" sz="1800" dirty="0" err="1"/>
              <a:t>AdaBoost</a:t>
            </a:r>
            <a:r>
              <a:rPr lang="en-US" sz="1800" dirty="0"/>
              <a:t> algorithm gives desired region of the object discarding unnecessary background. </a:t>
            </a:r>
            <a:r>
              <a:rPr lang="en-US" sz="1800" dirty="0" err="1"/>
              <a:t>AdaBoost</a:t>
            </a:r>
            <a:r>
              <a:rPr lang="en-US" sz="1800" dirty="0"/>
              <a:t> learning process is fast and gives more number of desired data. </a:t>
            </a:r>
            <a:endParaRPr lang="en-IN" sz="1800" dirty="0"/>
          </a:p>
          <a:p>
            <a:pPr algn="l"/>
            <a:endParaRPr lang="en-IN" dirty="0"/>
          </a:p>
        </p:txBody>
      </p:sp>
    </p:spTree>
    <p:extLst>
      <p:ext uri="{BB962C8B-B14F-4D97-AF65-F5344CB8AC3E}">
        <p14:creationId xmlns:p14="http://schemas.microsoft.com/office/powerpoint/2010/main" val="3764200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6118" y="542814"/>
            <a:ext cx="9144000" cy="1079924"/>
          </a:xfrm>
        </p:spPr>
        <p:txBody>
          <a:bodyPr>
            <a:normAutofit fontScale="90000"/>
          </a:bodyPr>
          <a:lstStyle/>
          <a:p>
            <a:r>
              <a:rPr lang="en-US" sz="3200" b="1" cap="none" spc="0" dirty="0" smtClean="0">
                <a:ln w="6600">
                  <a:solidFill>
                    <a:schemeClr val="accent2"/>
                  </a:solidFill>
                  <a:prstDash val="solid"/>
                </a:ln>
                <a:solidFill>
                  <a:srgbClr val="FFFFFF"/>
                </a:solidFill>
                <a:effectLst>
                  <a:outerShdw dist="38100" dir="2700000" algn="tl" rotWithShape="0">
                    <a:schemeClr val="accent2"/>
                  </a:outerShdw>
                </a:effectLst>
              </a:rPr>
              <a:t>Nose detection using Viola-Jones Algorithm </a:t>
            </a:r>
            <a:r>
              <a:rPr lang="en-US" sz="3200" b="1" dirty="0" smtClean="0">
                <a:ln w="6600">
                  <a:solidFill>
                    <a:schemeClr val="accent2"/>
                  </a:solidFill>
                  <a:prstDash val="solid"/>
                </a:ln>
                <a:solidFill>
                  <a:srgbClr val="FFFFFF"/>
                </a:solidFill>
                <a:effectLst>
                  <a:outerShdw dist="38100" dir="2700000" algn="tl" rotWithShape="0">
                    <a:schemeClr val="accent2"/>
                  </a:outerShdw>
                </a:effectLst>
              </a:rPr>
              <a:t>code</a:t>
            </a:r>
            <a:r>
              <a:rPr lang="en-IN" sz="3200" b="1" cap="none" spc="0" dirty="0" smtClean="0">
                <a:ln w="6600">
                  <a:solidFill>
                    <a:schemeClr val="accent2"/>
                  </a:solidFill>
                  <a:prstDash val="solid"/>
                </a:ln>
                <a:solidFill>
                  <a:srgbClr val="FFFFFF"/>
                </a:solidFill>
                <a:effectLst>
                  <a:outerShdw dist="38100" dir="2700000" algn="tl" rotWithShape="0">
                    <a:schemeClr val="accent2"/>
                  </a:outerShdw>
                </a:effectLst>
              </a:rPr>
              <a:t/>
            </a:r>
            <a:br>
              <a:rPr lang="en-IN" sz="3200" b="1" cap="none" spc="0" dirty="0" smtClean="0">
                <a:ln w="6600">
                  <a:solidFill>
                    <a:schemeClr val="accent2"/>
                  </a:solidFill>
                  <a:prstDash val="solid"/>
                </a:ln>
                <a:solidFill>
                  <a:srgbClr val="FFFFFF"/>
                </a:solidFill>
                <a:effectLst>
                  <a:outerShdw dist="38100" dir="2700000" algn="tl" rotWithShape="0">
                    <a:schemeClr val="accent2"/>
                  </a:outerShdw>
                </a:effectLst>
              </a:rPr>
            </a:br>
            <a:endParaRPr lang="en-IN" sz="3200" dirty="0"/>
          </a:p>
        </p:txBody>
      </p:sp>
      <p:sp>
        <p:nvSpPr>
          <p:cNvPr id="3" name="Subtitle 2"/>
          <p:cNvSpPr>
            <a:spLocks noGrp="1"/>
          </p:cNvSpPr>
          <p:nvPr>
            <p:ph type="subTitle" idx="1"/>
          </p:nvPr>
        </p:nvSpPr>
        <p:spPr>
          <a:xfrm>
            <a:off x="1086118" y="2060618"/>
            <a:ext cx="9144000" cy="4430333"/>
          </a:xfrm>
        </p:spPr>
        <p:txBody>
          <a:bodyPr>
            <a:normAutofit/>
          </a:bodyPr>
          <a:lstStyle/>
          <a:p>
            <a:pPr algn="l"/>
            <a:r>
              <a:rPr lang="en-IN" sz="1500" dirty="0"/>
              <a:t>I = </a:t>
            </a:r>
            <a:r>
              <a:rPr lang="en-IN" sz="1500" dirty="0" err="1"/>
              <a:t>imread</a:t>
            </a:r>
            <a:r>
              <a:rPr lang="en-IN" sz="1500" dirty="0"/>
              <a:t>('girl.jpg');</a:t>
            </a:r>
          </a:p>
          <a:p>
            <a:pPr algn="l"/>
            <a:r>
              <a:rPr lang="en-IN" sz="1500" dirty="0"/>
              <a:t>%I=rgb2gray(RGB);</a:t>
            </a:r>
          </a:p>
          <a:p>
            <a:pPr algn="l"/>
            <a:r>
              <a:rPr lang="en-IN" sz="1500" dirty="0" err="1"/>
              <a:t>NoseDetect</a:t>
            </a:r>
            <a:r>
              <a:rPr lang="en-IN" sz="1500" dirty="0"/>
              <a:t> = </a:t>
            </a:r>
            <a:r>
              <a:rPr lang="en-IN" sz="1500" dirty="0" err="1"/>
              <a:t>vision.CascadeObjectDetector</a:t>
            </a:r>
            <a:r>
              <a:rPr lang="en-IN" sz="1500" dirty="0"/>
              <a:t>('Nose','MergeThreshold',16);</a:t>
            </a:r>
          </a:p>
          <a:p>
            <a:pPr algn="l"/>
            <a:r>
              <a:rPr lang="en-IN" sz="1500" dirty="0"/>
              <a:t>BB=step(</a:t>
            </a:r>
            <a:r>
              <a:rPr lang="en-IN" sz="1500" dirty="0" err="1"/>
              <a:t>NoseDetect,I</a:t>
            </a:r>
            <a:r>
              <a:rPr lang="en-IN" sz="1500" dirty="0"/>
              <a:t>);</a:t>
            </a:r>
          </a:p>
          <a:p>
            <a:pPr algn="l"/>
            <a:r>
              <a:rPr lang="en-IN" sz="1500" dirty="0"/>
              <a:t>figure,</a:t>
            </a:r>
          </a:p>
          <a:p>
            <a:pPr algn="l"/>
            <a:r>
              <a:rPr lang="en-IN" sz="1500" dirty="0" err="1"/>
              <a:t>imshow</a:t>
            </a:r>
            <a:r>
              <a:rPr lang="en-IN" sz="1500" dirty="0"/>
              <a:t>(I); hold on</a:t>
            </a:r>
          </a:p>
          <a:p>
            <a:pPr algn="l"/>
            <a:r>
              <a:rPr lang="en-IN" sz="1500" dirty="0"/>
              <a:t>for </a:t>
            </a:r>
            <a:r>
              <a:rPr lang="en-IN" sz="1500" dirty="0" err="1"/>
              <a:t>i</a:t>
            </a:r>
            <a:r>
              <a:rPr lang="en-IN" sz="1500" dirty="0"/>
              <a:t> = 1:size(BB,1)</a:t>
            </a:r>
          </a:p>
          <a:p>
            <a:pPr algn="l"/>
            <a:r>
              <a:rPr lang="en-IN" sz="1500" dirty="0"/>
              <a:t>    rectangle('</a:t>
            </a:r>
            <a:r>
              <a:rPr lang="en-IN" sz="1500" dirty="0" err="1"/>
              <a:t>Position',BB</a:t>
            </a:r>
            <a:r>
              <a:rPr lang="en-IN" sz="1500" dirty="0"/>
              <a:t>(</a:t>
            </a:r>
            <a:r>
              <a:rPr lang="en-IN" sz="1500" dirty="0" err="1"/>
              <a:t>i</a:t>
            </a:r>
            <a:r>
              <a:rPr lang="en-IN" sz="1500" dirty="0"/>
              <a:t>,:),'LineWidth',2,'LineStyle','-','EdgeColor','b');</a:t>
            </a:r>
          </a:p>
          <a:p>
            <a:pPr algn="l"/>
            <a:r>
              <a:rPr lang="en-IN" sz="1500" dirty="0"/>
              <a:t>end</a:t>
            </a:r>
          </a:p>
          <a:p>
            <a:pPr algn="l"/>
            <a:r>
              <a:rPr lang="en-IN" sz="1500" dirty="0"/>
              <a:t>title('Nose Detection');</a:t>
            </a:r>
          </a:p>
          <a:p>
            <a:pPr algn="l"/>
            <a:r>
              <a:rPr lang="en-IN" sz="1500" dirty="0"/>
              <a:t>nose=</a:t>
            </a:r>
            <a:r>
              <a:rPr lang="en-IN" sz="1500" dirty="0" err="1"/>
              <a:t>imcrop</a:t>
            </a:r>
            <a:r>
              <a:rPr lang="en-IN" sz="1500" dirty="0"/>
              <a:t>(I,BB);</a:t>
            </a:r>
          </a:p>
          <a:p>
            <a:pPr algn="l"/>
            <a:r>
              <a:rPr lang="en-IN" sz="1500" dirty="0" err="1"/>
              <a:t>figure,imshow</a:t>
            </a:r>
            <a:r>
              <a:rPr lang="en-IN" sz="1500" dirty="0"/>
              <a:t>(nose);</a:t>
            </a:r>
          </a:p>
          <a:p>
            <a:endParaRPr lang="en-IN" b="0" i="0" u="none" strike="noStrike" baseline="0" dirty="0" smtClean="0"/>
          </a:p>
          <a:p>
            <a:endParaRPr lang="en-IN" dirty="0"/>
          </a:p>
        </p:txBody>
      </p:sp>
    </p:spTree>
    <p:extLst>
      <p:ext uri="{BB962C8B-B14F-4D97-AF65-F5344CB8AC3E}">
        <p14:creationId xmlns:p14="http://schemas.microsoft.com/office/powerpoint/2010/main" val="2826631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         Original image                Cropped 																 out nose</a:t>
            </a:r>
            <a:endParaRPr lang="en-IN" sz="3600" b="1" dirty="0"/>
          </a:p>
        </p:txBody>
      </p:sp>
      <p:pic>
        <p:nvPicPr>
          <p:cNvPr id="5" name="Content Placeholder 4"/>
          <p:cNvPicPr>
            <a:picLocks noGrp="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408143" y="1853248"/>
            <a:ext cx="3532909" cy="4064924"/>
          </a:xfrm>
          <a:prstGeom prst="rect">
            <a:avLst/>
          </a:prstGeom>
        </p:spPr>
      </p:pic>
      <p:pic>
        <p:nvPicPr>
          <p:cNvPr id="6" name="Content Placeholder 5"/>
          <p:cNvPicPr>
            <a:picLocks noGrp="1"/>
          </p:cNvPicPr>
          <p:nvPr>
            <p:ph sz="half" idx="2"/>
          </p:nvPr>
        </p:nvPicPr>
        <p:blipFill>
          <a:blip r:embed="rId3"/>
          <a:stretch>
            <a:fillRect/>
          </a:stretch>
        </p:blipFill>
        <p:spPr>
          <a:xfrm>
            <a:off x="5654675" y="2920363"/>
            <a:ext cx="4395788" cy="2471424"/>
          </a:xfrm>
          <a:prstGeom prst="rect">
            <a:avLst/>
          </a:prstGeom>
        </p:spPr>
      </p:pic>
    </p:spTree>
    <p:extLst>
      <p:ext uri="{BB962C8B-B14F-4D97-AF65-F5344CB8AC3E}">
        <p14:creationId xmlns:p14="http://schemas.microsoft.com/office/powerpoint/2010/main" val="972097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425002"/>
            <a:ext cx="3932237" cy="653603"/>
          </a:xfrm>
        </p:spPr>
        <p:txBody>
          <a:bodyPr>
            <a:normAutofit fontScale="90000"/>
          </a:bodyPr>
          <a:lstStyle/>
          <a:p>
            <a:r>
              <a:rPr lang="en-US" b="1" cap="none" spc="0" dirty="0" smtClean="0">
                <a:ln w="6600">
                  <a:solidFill>
                    <a:schemeClr val="accent2"/>
                  </a:solidFill>
                  <a:prstDash val="solid"/>
                </a:ln>
                <a:solidFill>
                  <a:srgbClr val="FFFFFF"/>
                </a:solidFill>
                <a:effectLst>
                  <a:outerShdw dist="38100" dir="2700000" algn="tl" rotWithShape="0">
                    <a:schemeClr val="accent2"/>
                  </a:outerShdw>
                </a:effectLst>
              </a:rPr>
              <a:t>Finding the nose tip</a:t>
            </a:r>
            <a:r>
              <a:rPr lang="en-IN" b="1" cap="none" spc="0" dirty="0" smtClean="0">
                <a:ln w="6600">
                  <a:solidFill>
                    <a:schemeClr val="accent2"/>
                  </a:solidFill>
                  <a:prstDash val="solid"/>
                </a:ln>
                <a:solidFill>
                  <a:srgbClr val="FFFFFF"/>
                </a:solidFill>
                <a:effectLst>
                  <a:outerShdw dist="38100" dir="2700000" algn="tl" rotWithShape="0">
                    <a:schemeClr val="accent2"/>
                  </a:outerShdw>
                </a:effectLst>
              </a:rPr>
              <a:t/>
            </a:r>
            <a:br>
              <a:rPr lang="en-IN" b="1" cap="none" spc="0" dirty="0" smtClean="0">
                <a:ln w="6600">
                  <a:solidFill>
                    <a:schemeClr val="accent2"/>
                  </a:solidFill>
                  <a:prstDash val="solid"/>
                </a:ln>
                <a:solidFill>
                  <a:srgbClr val="FFFFFF"/>
                </a:solidFill>
                <a:effectLst>
                  <a:outerShdw dist="38100" dir="2700000" algn="tl" rotWithShape="0">
                    <a:schemeClr val="accent2"/>
                  </a:outerShdw>
                </a:effectLst>
              </a:rPr>
            </a:b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After cropping the nose we need to find the nose </a:t>
            </a:r>
            <a:r>
              <a:rPr lang="en-US" dirty="0" err="1" smtClean="0"/>
              <a:t>tip.For</a:t>
            </a:r>
            <a:r>
              <a:rPr lang="en-US" dirty="0" smtClean="0"/>
              <a:t> that we need to find the centroid of the cropped </a:t>
            </a:r>
            <a:r>
              <a:rPr lang="en-US" dirty="0" err="1" smtClean="0"/>
              <a:t>image.This</a:t>
            </a:r>
            <a:r>
              <a:rPr lang="en-US" dirty="0" smtClean="0"/>
              <a:t> is achieved by converting the RGB image to grayscale and using the method </a:t>
            </a:r>
            <a:r>
              <a:rPr lang="en-US" dirty="0" err="1" smtClean="0"/>
              <a:t>regionprops</a:t>
            </a:r>
            <a:r>
              <a:rPr lang="en-US" dirty="0" smtClean="0"/>
              <a:t>() based on a specified label. </a:t>
            </a:r>
            <a:endParaRPr lang="en-IN" dirty="0" smtClean="0"/>
          </a:p>
          <a:p>
            <a:r>
              <a:rPr lang="en-IN" dirty="0" err="1" smtClean="0"/>
              <a:t>Ibw</a:t>
            </a:r>
            <a:r>
              <a:rPr lang="en-IN" dirty="0" smtClean="0"/>
              <a:t> = im2bw(nose);</a:t>
            </a:r>
          </a:p>
          <a:p>
            <a:r>
              <a:rPr lang="en-IN" dirty="0" err="1" smtClean="0"/>
              <a:t>Ibw</a:t>
            </a:r>
            <a:r>
              <a:rPr lang="en-IN" dirty="0" smtClean="0"/>
              <a:t> = </a:t>
            </a:r>
            <a:r>
              <a:rPr lang="en-IN" dirty="0" err="1" smtClean="0"/>
              <a:t>imfill</a:t>
            </a:r>
            <a:r>
              <a:rPr lang="en-IN" dirty="0" smtClean="0"/>
              <a:t>(</a:t>
            </a:r>
            <a:r>
              <a:rPr lang="en-IN" dirty="0" err="1" smtClean="0"/>
              <a:t>Ibw</a:t>
            </a:r>
            <a:r>
              <a:rPr lang="en-IN" dirty="0" smtClean="0"/>
              <a:t>,'holes');</a:t>
            </a:r>
          </a:p>
          <a:p>
            <a:r>
              <a:rPr lang="en-IN" dirty="0" err="1" smtClean="0"/>
              <a:t>Ilabel</a:t>
            </a:r>
            <a:r>
              <a:rPr lang="en-IN" dirty="0" smtClean="0"/>
              <a:t> = </a:t>
            </a:r>
            <a:r>
              <a:rPr lang="en-IN" dirty="0" err="1" smtClean="0"/>
              <a:t>bwlabel</a:t>
            </a:r>
            <a:r>
              <a:rPr lang="en-IN" dirty="0" smtClean="0"/>
              <a:t>(</a:t>
            </a:r>
            <a:r>
              <a:rPr lang="en-IN" dirty="0" err="1" smtClean="0"/>
              <a:t>Ibw</a:t>
            </a:r>
            <a:r>
              <a:rPr lang="en-IN" dirty="0" smtClean="0"/>
              <a:t>);</a:t>
            </a:r>
          </a:p>
          <a:p>
            <a:r>
              <a:rPr lang="en-IN" dirty="0" smtClean="0"/>
              <a:t>stat = </a:t>
            </a:r>
            <a:r>
              <a:rPr lang="en-IN" dirty="0" err="1" smtClean="0"/>
              <a:t>regionprops</a:t>
            </a:r>
            <a:r>
              <a:rPr lang="en-IN" dirty="0" smtClean="0"/>
              <a:t>(</a:t>
            </a:r>
            <a:r>
              <a:rPr lang="en-IN" dirty="0" err="1" smtClean="0"/>
              <a:t>Ilabel</a:t>
            </a:r>
            <a:r>
              <a:rPr lang="en-IN" dirty="0" smtClean="0"/>
              <a:t>,'centroid');</a:t>
            </a:r>
          </a:p>
          <a:p>
            <a:r>
              <a:rPr lang="en-IN" dirty="0" err="1" smtClean="0"/>
              <a:t>imshow</a:t>
            </a:r>
            <a:r>
              <a:rPr lang="en-IN" dirty="0" smtClean="0"/>
              <a:t>(nose);hold on;</a:t>
            </a:r>
          </a:p>
          <a:p>
            <a:r>
              <a:rPr lang="en-IN" dirty="0" smtClean="0"/>
              <a:t>for x = 1: </a:t>
            </a:r>
            <a:r>
              <a:rPr lang="en-IN" dirty="0" err="1" smtClean="0"/>
              <a:t>numel</a:t>
            </a:r>
            <a:r>
              <a:rPr lang="en-IN" dirty="0" smtClean="0"/>
              <a:t>(stat)</a:t>
            </a:r>
          </a:p>
          <a:p>
            <a:r>
              <a:rPr lang="en-IN" dirty="0" smtClean="0"/>
              <a:t>    plot(stat(x).Centroid(1),stat(x).Centroid(2),'</a:t>
            </a:r>
            <a:r>
              <a:rPr lang="en-IN" dirty="0" err="1" smtClean="0"/>
              <a:t>ro</a:t>
            </a:r>
            <a:r>
              <a:rPr lang="en-IN" dirty="0" smtClean="0"/>
              <a:t>');</a:t>
            </a:r>
          </a:p>
          <a:p>
            <a:r>
              <a:rPr lang="en-IN" dirty="0" smtClean="0"/>
              <a:t>end</a:t>
            </a:r>
          </a:p>
          <a:p>
            <a:r>
              <a:rPr lang="en-IN" dirty="0" smtClean="0"/>
              <a:t> </a:t>
            </a:r>
          </a:p>
          <a:p>
            <a:endParaRPr lang="en-IN" dirty="0"/>
          </a:p>
        </p:txBody>
      </p:sp>
      <p:sp>
        <p:nvSpPr>
          <p:cNvPr id="4" name="Text Placeholder 3"/>
          <p:cNvSpPr>
            <a:spLocks noGrp="1"/>
          </p:cNvSpPr>
          <p:nvPr>
            <p:ph type="body" sz="half" idx="2"/>
          </p:nvPr>
        </p:nvSpPr>
        <p:spPr>
          <a:xfrm>
            <a:off x="839787" y="1078605"/>
            <a:ext cx="3932237" cy="4542464"/>
          </a:xfrm>
        </p:spPr>
        <p:txBody>
          <a:bodyPr>
            <a:normAutofit/>
          </a:bodyPr>
          <a:lstStyle/>
          <a:p>
            <a:endParaRPr lang="en-IN" dirty="0"/>
          </a:p>
        </p:txBody>
      </p:sp>
      <p:pic>
        <p:nvPicPr>
          <p:cNvPr id="5" name="Picture 4"/>
          <p:cNvPicPr/>
          <p:nvPr/>
        </p:nvPicPr>
        <p:blipFill>
          <a:blip r:embed="rId2"/>
          <a:stretch>
            <a:fillRect/>
          </a:stretch>
        </p:blipFill>
        <p:spPr>
          <a:xfrm>
            <a:off x="839787" y="1078605"/>
            <a:ext cx="3932237" cy="4428432"/>
          </a:xfrm>
          <a:prstGeom prst="rect">
            <a:avLst/>
          </a:prstGeom>
        </p:spPr>
      </p:pic>
    </p:spTree>
    <p:extLst>
      <p:ext uri="{BB962C8B-B14F-4D97-AF65-F5344CB8AC3E}">
        <p14:creationId xmlns:p14="http://schemas.microsoft.com/office/powerpoint/2010/main" val="2787944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601446"/>
            <a:ext cx="9144000" cy="1030406"/>
          </a:xfrm>
        </p:spPr>
        <p:txBody>
          <a:bodyPr>
            <a:normAutofit/>
          </a:bodyPr>
          <a:lstStyle/>
          <a:p>
            <a: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Detection of ends of the nose</a:t>
            </a:r>
            <a:endParaRPr lang="en-IN" sz="3600" dirty="0"/>
          </a:p>
        </p:txBody>
      </p:sp>
      <p:sp>
        <p:nvSpPr>
          <p:cNvPr id="3" name="Subtitle 2"/>
          <p:cNvSpPr>
            <a:spLocks noGrp="1"/>
          </p:cNvSpPr>
          <p:nvPr>
            <p:ph type="subTitle" idx="1"/>
          </p:nvPr>
        </p:nvSpPr>
        <p:spPr>
          <a:xfrm>
            <a:off x="1523999" y="1983346"/>
            <a:ext cx="9144000" cy="4665372"/>
          </a:xfrm>
        </p:spPr>
        <p:txBody>
          <a:bodyPr>
            <a:normAutofit fontScale="70000" lnSpcReduction="20000"/>
          </a:bodyPr>
          <a:lstStyle/>
          <a:p>
            <a:r>
              <a:rPr lang="en-US" sz="2600" dirty="0"/>
              <a:t>To detect the ends of the </a:t>
            </a:r>
            <a:r>
              <a:rPr lang="en-US" sz="2600" dirty="0" smtClean="0"/>
              <a:t>nose </a:t>
            </a:r>
            <a:r>
              <a:rPr lang="en-US" sz="2600" dirty="0"/>
              <a:t>we have used the BB box of the Viola‑jones </a:t>
            </a:r>
            <a:r>
              <a:rPr lang="en-US" sz="2600" dirty="0" err="1"/>
              <a:t>algorithm.the</a:t>
            </a:r>
            <a:r>
              <a:rPr lang="en-US" sz="2600" dirty="0"/>
              <a:t> BB box consists of the (X,Y) coordinates of the topmost left corner and the length and the </a:t>
            </a:r>
            <a:r>
              <a:rPr lang="en-US" sz="2600" dirty="0" err="1"/>
              <a:t>width.The</a:t>
            </a:r>
            <a:r>
              <a:rPr lang="en-US" sz="2600" dirty="0"/>
              <a:t> box consists of the cropped nose.so by some mathematical calculations we can easily determine the end points of the nose.</a:t>
            </a:r>
            <a:endParaRPr lang="en-IN" sz="2600" dirty="0"/>
          </a:p>
          <a:p>
            <a:r>
              <a:rPr lang="en-IN" sz="2600" dirty="0" err="1"/>
              <a:t>tx</a:t>
            </a:r>
            <a:r>
              <a:rPr lang="en-IN" sz="2600" dirty="0"/>
              <a:t>=BB(1);</a:t>
            </a:r>
          </a:p>
          <a:p>
            <a:r>
              <a:rPr lang="en-IN" sz="2600" dirty="0" err="1"/>
              <a:t>ty</a:t>
            </a:r>
            <a:r>
              <a:rPr lang="en-IN" sz="2600" dirty="0"/>
              <a:t>=BB(2);</a:t>
            </a:r>
          </a:p>
          <a:p>
            <a:r>
              <a:rPr lang="en-IN" sz="2600" dirty="0"/>
              <a:t>a=BB(3);</a:t>
            </a:r>
          </a:p>
          <a:p>
            <a:r>
              <a:rPr lang="en-IN" sz="2600" dirty="0"/>
              <a:t>b=BB(4);</a:t>
            </a:r>
          </a:p>
          <a:p>
            <a:r>
              <a:rPr lang="en-IN" sz="2600" dirty="0"/>
              <a:t>figure(5),</a:t>
            </a:r>
            <a:r>
              <a:rPr lang="en-IN" sz="2600" dirty="0" err="1"/>
              <a:t>imshow</a:t>
            </a:r>
            <a:r>
              <a:rPr lang="en-IN" sz="2600" dirty="0"/>
              <a:t>(I),hold on;</a:t>
            </a:r>
          </a:p>
          <a:p>
            <a:r>
              <a:rPr lang="en-IN" sz="2600" dirty="0"/>
              <a:t>plot(tx+2,ty+b/2,'ro');</a:t>
            </a:r>
          </a:p>
          <a:p>
            <a:r>
              <a:rPr lang="en-IN" sz="2600" dirty="0"/>
              <a:t>plot(tx+a-2,ty+b/2,'ro');</a:t>
            </a:r>
          </a:p>
          <a:p>
            <a:r>
              <a:rPr lang="en-IN" sz="2600" dirty="0"/>
              <a:t>plot(</a:t>
            </a:r>
            <a:r>
              <a:rPr lang="en-IN" sz="2600" dirty="0" err="1"/>
              <a:t>tx+a</a:t>
            </a:r>
            <a:r>
              <a:rPr lang="en-IN" sz="2600" dirty="0"/>
              <a:t>/2,ty+2,'ro');</a:t>
            </a:r>
          </a:p>
          <a:p>
            <a:r>
              <a:rPr lang="en-IN" sz="2600" dirty="0"/>
              <a:t>plot(</a:t>
            </a:r>
            <a:r>
              <a:rPr lang="en-IN" sz="2600" dirty="0" err="1"/>
              <a:t>tx+a</a:t>
            </a:r>
            <a:r>
              <a:rPr lang="en-IN" sz="2600" dirty="0"/>
              <a:t>/2,ty+b-2,'ro');</a:t>
            </a:r>
          </a:p>
          <a:p>
            <a:r>
              <a:rPr lang="en-IN" sz="2600" dirty="0"/>
              <a:t>hold off;</a:t>
            </a:r>
          </a:p>
          <a:p>
            <a:endParaRPr lang="en-IN" dirty="0"/>
          </a:p>
        </p:txBody>
      </p:sp>
    </p:spTree>
    <p:extLst>
      <p:ext uri="{BB962C8B-B14F-4D97-AF65-F5344CB8AC3E}">
        <p14:creationId xmlns:p14="http://schemas.microsoft.com/office/powerpoint/2010/main" val="3066031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rgbClr val="FF0000"/>
                </a:solidFill>
              </a:rPr>
              <a:t>Ends of the nose are represented by red circles</a:t>
            </a:r>
            <a:endParaRPr lang="en-IN" sz="3200" dirty="0">
              <a:solidFill>
                <a:srgbClr val="FF0000"/>
              </a:solidFill>
            </a:endParaRPr>
          </a:p>
        </p:txBody>
      </p:sp>
      <p:pic>
        <p:nvPicPr>
          <p:cNvPr id="4" name="Content Placeholder 3"/>
          <p:cNvPicPr>
            <a:picLocks noGrp="1"/>
          </p:cNvPicPr>
          <p:nvPr>
            <p:ph idx="1"/>
          </p:nvPr>
        </p:nvPicPr>
        <p:blipFill>
          <a:blip r:embed="rId2"/>
          <a:stretch>
            <a:fillRect/>
          </a:stretch>
        </p:blipFill>
        <p:spPr>
          <a:xfrm>
            <a:off x="1845501" y="2052638"/>
            <a:ext cx="7462774" cy="4195762"/>
          </a:xfrm>
          <a:prstGeom prst="rect">
            <a:avLst/>
          </a:prstGeom>
        </p:spPr>
      </p:pic>
    </p:spTree>
    <p:extLst>
      <p:ext uri="{BB962C8B-B14F-4D97-AF65-F5344CB8AC3E}">
        <p14:creationId xmlns:p14="http://schemas.microsoft.com/office/powerpoint/2010/main" val="6342670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69</TotalTime>
  <Words>1336</Words>
  <Application>Microsoft Office PowerPoint</Application>
  <PresentationFormat>Widescreen</PresentationFormat>
  <Paragraphs>144</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 Unicode MS</vt:lpstr>
      <vt:lpstr>Arial</vt:lpstr>
      <vt:lpstr>Arial Rounded MT Bold</vt:lpstr>
      <vt:lpstr>Calibri</vt:lpstr>
      <vt:lpstr>Century Gothic</vt:lpstr>
      <vt:lpstr>Courier New</vt:lpstr>
      <vt:lpstr>Times New Roman</vt:lpstr>
      <vt:lpstr>Wingdings 3</vt:lpstr>
      <vt:lpstr>Ion</vt:lpstr>
      <vt:lpstr>Influence of nose in facial expression detection </vt:lpstr>
      <vt:lpstr>     Nose </vt:lpstr>
      <vt:lpstr>Human Face with parts of nose labeled:-</vt:lpstr>
      <vt:lpstr>Viola-jones algorithm </vt:lpstr>
      <vt:lpstr>Nose detection using Viola-Jones Algorithm code </vt:lpstr>
      <vt:lpstr>         Original image                Cropped                  out nose</vt:lpstr>
      <vt:lpstr>Finding the nose tip </vt:lpstr>
      <vt:lpstr>Detection of ends of the nose</vt:lpstr>
      <vt:lpstr>Ends of the nose are represented by red circles</vt:lpstr>
      <vt:lpstr> Segmentation </vt:lpstr>
      <vt:lpstr>Segmentation</vt:lpstr>
      <vt:lpstr>Noise removal </vt:lpstr>
      <vt:lpstr>Removal of noise  </vt:lpstr>
      <vt:lpstr>Edge detection </vt:lpstr>
      <vt:lpstr>Code:</vt:lpstr>
      <vt:lpstr>Sobel edge detection used to detect edges of the nose</vt:lpstr>
      <vt:lpstr>Finding the nose width and height</vt:lpstr>
      <vt:lpstr>Results</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Influence of nose in facial expression detection</dc:title>
  <dc:creator>ComSc01</dc:creator>
  <cp:lastModifiedBy>ComSc01</cp:lastModifiedBy>
  <cp:revision>11</cp:revision>
  <dcterms:created xsi:type="dcterms:W3CDTF">2017-05-12T09:40:07Z</dcterms:created>
  <dcterms:modified xsi:type="dcterms:W3CDTF">2017-05-12T10:49:14Z</dcterms:modified>
</cp:coreProperties>
</file>