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320" r:id="rId2"/>
    <p:sldId id="259" r:id="rId3"/>
    <p:sldId id="358" r:id="rId4"/>
    <p:sldId id="359" r:id="rId5"/>
    <p:sldId id="360" r:id="rId6"/>
    <p:sldId id="361" r:id="rId7"/>
    <p:sldId id="339" r:id="rId8"/>
    <p:sldId id="362" r:id="rId9"/>
    <p:sldId id="363" r:id="rId10"/>
    <p:sldId id="364" r:id="rId11"/>
    <p:sldId id="365" r:id="rId12"/>
    <p:sldId id="346" r:id="rId13"/>
    <p:sldId id="345" r:id="rId14"/>
    <p:sldId id="347" r:id="rId15"/>
    <p:sldId id="348" r:id="rId16"/>
    <p:sldId id="349" r:id="rId17"/>
    <p:sldId id="351" r:id="rId18"/>
    <p:sldId id="352" r:id="rId19"/>
    <p:sldId id="353" r:id="rId20"/>
    <p:sldId id="354" r:id="rId21"/>
    <p:sldId id="344" r:id="rId22"/>
    <p:sldId id="366" r:id="rId23"/>
  </p:sldIdLst>
  <p:sldSz cx="9144000" cy="6858000" type="screen4x3"/>
  <p:notesSz cx="7315200" cy="96012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6" autoAdjust="0"/>
    <p:restoredTop sz="94000" autoAdjust="0"/>
  </p:normalViewPr>
  <p:slideViewPr>
    <p:cSldViewPr>
      <p:cViewPr varScale="1">
        <p:scale>
          <a:sx n="68" d="100"/>
          <a:sy n="68" d="100"/>
        </p:scale>
        <p:origin x="166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07C7ACD-41AC-4210-9CFD-123927489A1A}" type="datetimeFigureOut">
              <a:rPr lang="en-US" smtClean="0"/>
              <a:pPr/>
              <a:t>1/12/2022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2941544-E9D4-4A28-B294-ACC8098589EC}" type="slidenum">
              <a:rPr lang="en-US" smtClean="0"/>
              <a:pPr/>
              <a:t>‹#›</a:t>
            </a:fld>
            <a:endParaRPr lang="en-US"/>
          </a:p>
        </p:txBody>
      </p:sp>
    </p:spTree>
    <p:extLst>
      <p:ext uri="{BB962C8B-B14F-4D97-AF65-F5344CB8AC3E}">
        <p14:creationId xmlns:p14="http://schemas.microsoft.com/office/powerpoint/2010/main" val="3621616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E1D10AB-E42B-410B-AE9F-91C4FC9B0A8E}" type="datetimeFigureOut">
              <a:rPr lang="en-US" smtClean="0"/>
              <a:pPr/>
              <a:t>1/12/2022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581539F-1ED2-469D-A5B4-70FF57BD1564}" type="slidenum">
              <a:rPr lang="en-US" smtClean="0"/>
              <a:pPr/>
              <a:t>‹#›</a:t>
            </a:fld>
            <a:endParaRPr lang="en-US"/>
          </a:p>
        </p:txBody>
      </p:sp>
    </p:spTree>
    <p:extLst>
      <p:ext uri="{BB962C8B-B14F-4D97-AF65-F5344CB8AC3E}">
        <p14:creationId xmlns:p14="http://schemas.microsoft.com/office/powerpoint/2010/main" val="3203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1539F-1ED2-469D-A5B4-70FF57BD156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E88CA58-505D-486C-BB12-DAAC92FE9224}" type="datetimeFigureOut">
              <a:rPr lang="en-US" smtClean="0"/>
              <a:pPr/>
              <a:t>1/12/2022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853640-7046-45A6-9124-63FCB19DC56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88CA58-505D-486C-BB12-DAAC92FE922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88CA58-505D-486C-BB12-DAAC92FE922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88CA58-505D-486C-BB12-DAAC92FE922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88CA58-505D-486C-BB12-DAAC92FE922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3640-7046-45A6-9124-63FCB19DC56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88CA58-505D-486C-BB12-DAAC92FE9224}"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E88CA58-505D-486C-BB12-DAAC92FE9224}"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7E88CA58-505D-486C-BB12-DAAC92FE9224}"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E88CA58-505D-486C-BB12-DAAC92FE9224}"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53640-7046-45A6-9124-63FCB19DC56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88CA58-505D-486C-BB12-DAAC92FE9224}"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7E88CA58-505D-486C-BB12-DAAC92FE9224}"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53640-7046-45A6-9124-63FCB19DC56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E88CA58-505D-486C-BB12-DAAC92FE9224}" type="datetimeFigureOut">
              <a:rPr lang="en-US" smtClean="0"/>
              <a:pPr/>
              <a:t>1/12/2022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853640-7046-45A6-9124-63FCB19DC56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png"/><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5" name="Rectangle 4"/>
          <p:cNvSpPr/>
          <p:nvPr/>
        </p:nvSpPr>
        <p:spPr>
          <a:xfrm>
            <a:off x="2209800" y="2667000"/>
            <a:ext cx="6172200" cy="646331"/>
          </a:xfrm>
          <a:prstGeom prst="rect">
            <a:avLst/>
          </a:prstGeom>
        </p:spPr>
        <p:txBody>
          <a:bodyPr wrap="square">
            <a:spAutoFit/>
          </a:bodyPr>
          <a:lstStyle/>
          <a:p>
            <a:r>
              <a:rPr lang="en-US" sz="3600" dirty="0">
                <a:solidFill>
                  <a:srgbClr val="00CC00"/>
                </a:solidFill>
              </a:rPr>
              <a:t>More Examples…</a:t>
            </a:r>
            <a:endParaRPr lang="en-US" sz="3600" i="1" dirty="0">
              <a:solidFill>
                <a:srgbClr val="00CC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95400" y="457200"/>
            <a:ext cx="74676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i="1" dirty="0">
                <a:solidFill>
                  <a:srgbClr val="00CC00"/>
                </a:solidFill>
                <a:ea typeface="Times New Roman" pitchFamily="18" charset="0"/>
                <a:cs typeface="Arial" pitchFamily="34" charset="0"/>
              </a:rPr>
              <a:t>iii) </a:t>
            </a:r>
            <a:r>
              <a:rPr lang="en-US" sz="2400" b="1" i="1" dirty="0">
                <a:solidFill>
                  <a:srgbClr val="0070C0"/>
                </a:solidFill>
                <a:ea typeface="Times New Roman" pitchFamily="18" charset="0"/>
                <a:cs typeface="Arial" pitchFamily="34" charset="0"/>
              </a:rPr>
              <a:t>Level of significance.</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r>
              <a:rPr lang="en-US" sz="2000" dirty="0">
                <a:sym typeface="Symbol"/>
              </a:rPr>
              <a:t>           </a:t>
            </a:r>
            <a:endParaRPr lang="en-US" sz="2000" dirty="0">
              <a:sym typeface="Symbol" pitchFamily="18" charset="2"/>
            </a:endParaRPr>
          </a:p>
        </p:txBody>
      </p:sp>
      <p:sp>
        <p:nvSpPr>
          <p:cNvPr id="3" name="Rectangle 2"/>
          <p:cNvSpPr/>
          <p:nvPr/>
        </p:nvSpPr>
        <p:spPr>
          <a:xfrm>
            <a:off x="1219200" y="1828800"/>
            <a:ext cx="7162800" cy="1077218"/>
          </a:xfrm>
          <a:prstGeom prst="rect">
            <a:avLst/>
          </a:prstGeom>
        </p:spPr>
        <p:txBody>
          <a:bodyPr wrap="square">
            <a:spAutoFit/>
          </a:bodyPr>
          <a:lstStyle/>
          <a:p>
            <a:pPr eaLnBrk="0" fontAlgn="base" hangingPunct="0">
              <a:spcBef>
                <a:spcPct val="0"/>
              </a:spcBef>
              <a:spcAft>
                <a:spcPct val="0"/>
              </a:spcAft>
              <a:tabLst>
                <a:tab pos="2743200" algn="ctr"/>
                <a:tab pos="5486400" algn="r"/>
              </a:tabLst>
            </a:pPr>
            <a:r>
              <a:rPr lang="en-US" sz="2400" b="1" i="1" dirty="0">
                <a:solidFill>
                  <a:srgbClr val="00CC00"/>
                </a:solidFill>
                <a:ea typeface="Times New Roman" pitchFamily="18" charset="0"/>
                <a:cs typeface="Arial" pitchFamily="34" charset="0"/>
              </a:rPr>
              <a:t>iv) </a:t>
            </a:r>
            <a:r>
              <a:rPr lang="en-US" sz="2400" b="1" i="1" dirty="0">
                <a:solidFill>
                  <a:srgbClr val="0070C0"/>
                </a:solidFill>
                <a:ea typeface="Times New Roman" pitchFamily="18" charset="0"/>
                <a:cs typeface="Arial" pitchFamily="34" charset="0"/>
              </a:rPr>
              <a:t>Rejection Region.</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endParaRPr lang="en-US" sz="2000" i="1" dirty="0">
              <a:sym typeface="Symbol"/>
            </a:endParaRPr>
          </a:p>
        </p:txBody>
      </p:sp>
      <p:sp>
        <p:nvSpPr>
          <p:cNvPr id="4" name="Rectangle 2"/>
          <p:cNvSpPr>
            <a:spLocks noChangeArrowheads="1"/>
          </p:cNvSpPr>
          <p:nvPr/>
        </p:nvSpPr>
        <p:spPr bwMode="auto">
          <a:xfrm>
            <a:off x="1219200" y="4191000"/>
            <a:ext cx="74676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i="1" dirty="0">
                <a:solidFill>
                  <a:srgbClr val="00CC00"/>
                </a:solidFill>
                <a:ea typeface="Times New Roman" pitchFamily="18" charset="0"/>
                <a:cs typeface="Arial" pitchFamily="34" charset="0"/>
              </a:rPr>
              <a:t>v) </a:t>
            </a:r>
            <a:r>
              <a:rPr lang="en-US" sz="2400" b="1" i="1" dirty="0">
                <a:solidFill>
                  <a:srgbClr val="0070C0"/>
                </a:solidFill>
                <a:ea typeface="Times New Roman" pitchFamily="18" charset="0"/>
                <a:cs typeface="Arial" pitchFamily="34" charset="0"/>
              </a:rPr>
              <a:t>Calculation of test statistic.</a:t>
            </a:r>
          </a:p>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endParaRPr lang="en-US" sz="2000" dirty="0">
              <a:sym typeface="Symbol"/>
            </a:endParaRPr>
          </a:p>
        </p:txBody>
      </p:sp>
      <p:sp>
        <p:nvSpPr>
          <p:cNvPr id="7" name="Rectangle 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38200"/>
            <a:ext cx="7162800" cy="830997"/>
          </a:xfrm>
          <a:prstGeom prst="rect">
            <a:avLst/>
          </a:prstGeom>
        </p:spPr>
        <p:txBody>
          <a:bodyPr wrap="square">
            <a:spAutoFit/>
          </a:bodyPr>
          <a:lstStyle/>
          <a:p>
            <a:r>
              <a:rPr lang="en-US" sz="2400" b="1" i="1" dirty="0">
                <a:solidFill>
                  <a:srgbClr val="00CC00"/>
                </a:solidFill>
                <a:ea typeface="Times New Roman" pitchFamily="18" charset="0"/>
                <a:cs typeface="Arial" pitchFamily="34" charset="0"/>
              </a:rPr>
              <a:t>vi) </a:t>
            </a:r>
            <a:r>
              <a:rPr lang="en-US" sz="2400" b="1" i="1" dirty="0">
                <a:solidFill>
                  <a:srgbClr val="0070C0"/>
                </a:solidFill>
                <a:ea typeface="Times New Roman" pitchFamily="18" charset="0"/>
                <a:cs typeface="Arial" pitchFamily="34" charset="0"/>
              </a:rPr>
              <a:t>Decision and Conclusion.</a:t>
            </a:r>
          </a:p>
          <a:p>
            <a:endParaRPr lang="en-US" sz="2400" dirty="0"/>
          </a:p>
        </p:txBody>
      </p:sp>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7" name="Rectangle 6"/>
          <p:cNvSpPr/>
          <p:nvPr/>
        </p:nvSpPr>
        <p:spPr>
          <a:xfrm>
            <a:off x="1371600" y="990600"/>
            <a:ext cx="7772400" cy="1200329"/>
          </a:xfrm>
          <a:prstGeom prst="rect">
            <a:avLst/>
          </a:prstGeom>
        </p:spPr>
        <p:txBody>
          <a:bodyPr wrap="square">
            <a:spAutoFit/>
          </a:bodyPr>
          <a:lstStyle/>
          <a:p>
            <a:r>
              <a:rPr lang="en-US" sz="3600" dirty="0">
                <a:solidFill>
                  <a:srgbClr val="00CC00"/>
                </a:solidFill>
              </a:rPr>
              <a:t>Chapter 8: Inferences Based on a Single </a:t>
            </a:r>
          </a:p>
          <a:p>
            <a:r>
              <a:rPr lang="en-US" sz="3600" dirty="0">
                <a:solidFill>
                  <a:srgbClr val="00CC00"/>
                </a:solidFill>
              </a:rPr>
              <a:t>                 Sample: </a:t>
            </a:r>
            <a:r>
              <a:rPr lang="en-US" sz="3600" i="1" dirty="0">
                <a:solidFill>
                  <a:schemeClr val="accent5">
                    <a:lumMod val="60000"/>
                    <a:lumOff val="40000"/>
                  </a:schemeClr>
                </a:solidFill>
              </a:rPr>
              <a:t>Tests of Hypotheses</a:t>
            </a:r>
            <a:endParaRPr lang="en-US" sz="3600" i="1" dirty="0">
              <a:solidFill>
                <a:srgbClr val="00CC00"/>
              </a:solidFill>
            </a:endParaRPr>
          </a:p>
        </p:txBody>
      </p:sp>
      <p:sp>
        <p:nvSpPr>
          <p:cNvPr id="8" name="Rectangle 7"/>
          <p:cNvSpPr/>
          <p:nvPr/>
        </p:nvSpPr>
        <p:spPr>
          <a:xfrm>
            <a:off x="1600200" y="3352800"/>
            <a:ext cx="6858000" cy="2985433"/>
          </a:xfrm>
          <a:prstGeom prst="rect">
            <a:avLst/>
          </a:prstGeom>
        </p:spPr>
        <p:txBody>
          <a:bodyPr wrap="square">
            <a:spAutoFit/>
          </a:bodyPr>
          <a:lstStyle/>
          <a:p>
            <a:r>
              <a:rPr lang="en-US" sz="2400" dirty="0">
                <a:solidFill>
                  <a:srgbClr val="0070C0"/>
                </a:solidFill>
              </a:rPr>
              <a:t>8.1 	The Elements of a Test of Hypothesis</a:t>
            </a:r>
          </a:p>
          <a:p>
            <a:endParaRPr lang="en-US" sz="1000" dirty="0">
              <a:solidFill>
                <a:srgbClr val="0070C0"/>
              </a:solidFill>
            </a:endParaRPr>
          </a:p>
          <a:p>
            <a:r>
              <a:rPr lang="en-US" sz="2400" dirty="0">
                <a:solidFill>
                  <a:srgbClr val="0070C0"/>
                </a:solidFill>
              </a:rPr>
              <a:t>8.2 	Formulating Hypotheses and Setting Up the 	Rejection Region</a:t>
            </a:r>
          </a:p>
          <a:p>
            <a:endParaRPr lang="en-US" sz="1000" dirty="0">
              <a:solidFill>
                <a:srgbClr val="0070C0"/>
              </a:solidFill>
            </a:endParaRPr>
          </a:p>
          <a:p>
            <a:r>
              <a:rPr lang="en-US" sz="2400" dirty="0">
                <a:solidFill>
                  <a:srgbClr val="0070C0"/>
                </a:solidFill>
              </a:rPr>
              <a:t>8.3 	Test of Hypotheses about a Population Mean: 	Normal (</a:t>
            </a:r>
            <a:r>
              <a:rPr lang="en-US" sz="2400" i="1" dirty="0">
                <a:solidFill>
                  <a:srgbClr val="0070C0"/>
                </a:solidFill>
              </a:rPr>
              <a:t>z</a:t>
            </a:r>
            <a:r>
              <a:rPr lang="en-US" sz="2400" dirty="0">
                <a:solidFill>
                  <a:srgbClr val="0070C0"/>
                </a:solidFill>
              </a:rPr>
              <a:t>) Statistic</a:t>
            </a:r>
          </a:p>
          <a:p>
            <a:endParaRPr lang="en-US" sz="2400" dirty="0">
              <a:solidFill>
                <a:srgbClr val="0070C0"/>
              </a:solidFill>
            </a:endParaRPr>
          </a:p>
          <a:p>
            <a:pPr lvl="0"/>
            <a:r>
              <a:rPr lang="en-US" sz="2400" dirty="0">
                <a:solidFill>
                  <a:srgbClr val="FF0000"/>
                </a:solidFill>
              </a:rPr>
              <a:t>8.4: 	Observed Significance Levels: p-Values</a:t>
            </a:r>
            <a:endParaRPr lang="en-US" sz="2400"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102513"/>
            <a:ext cx="7291578"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800" b="1" dirty="0">
                <a:solidFill>
                  <a:srgbClr val="00CC00"/>
                </a:solidFill>
                <a:latin typeface="Calibri" pitchFamily="34" charset="0"/>
                <a:cs typeface="Times New Roman" pitchFamily="18" charset="0"/>
              </a:rPr>
              <a:t>Definition:</a:t>
            </a:r>
            <a:r>
              <a:rPr lang="en-US" sz="2800" b="1" dirty="0">
                <a:solidFill>
                  <a:srgbClr val="0070C0"/>
                </a:solidFill>
                <a:latin typeface="Calibri" pitchFamily="34" charset="0"/>
                <a:cs typeface="Times New Roman" pitchFamily="18" charset="0"/>
              </a:rPr>
              <a:t> The p-Value</a:t>
            </a:r>
            <a:endParaRPr lang="en-US" sz="2000" dirty="0"/>
          </a:p>
          <a:p>
            <a:pPr eaLnBrk="0" fontAlgn="base" hangingPunct="0">
              <a:spcBef>
                <a:spcPct val="0"/>
              </a:spcBef>
              <a:spcAft>
                <a:spcPct val="0"/>
              </a:spcAft>
              <a:tabLst>
                <a:tab pos="2743200" algn="ctr"/>
                <a:tab pos="5486400" algn="r"/>
              </a:tabLst>
            </a:pPr>
            <a:endParaRPr lang="en-US" sz="2000" dirty="0"/>
          </a:p>
          <a:p>
            <a:pPr eaLnBrk="0" fontAlgn="base" hangingPunct="0">
              <a:spcBef>
                <a:spcPct val="0"/>
              </a:spcBef>
              <a:spcAft>
                <a:spcPct val="0"/>
              </a:spcAft>
              <a:tabLst>
                <a:tab pos="2743200" algn="ctr"/>
                <a:tab pos="5486400" algn="r"/>
              </a:tabLst>
            </a:pPr>
            <a:endParaRPr lang="en-US" sz="2400" dirty="0"/>
          </a:p>
          <a:p>
            <a:pPr lvl="0" fontAlgn="base">
              <a:spcBef>
                <a:spcPct val="0"/>
              </a:spcBef>
              <a:spcAft>
                <a:spcPct val="0"/>
              </a:spcAft>
            </a:pPr>
            <a:r>
              <a:rPr lang="en-IN" sz="2400" dirty="0"/>
              <a:t>The </a:t>
            </a:r>
            <a:r>
              <a:rPr lang="en-IN" sz="2400" dirty="0">
                <a:solidFill>
                  <a:srgbClr val="FF0000"/>
                </a:solidFill>
              </a:rPr>
              <a:t>P value(Probability value) or calculated probability </a:t>
            </a:r>
            <a:r>
              <a:rPr lang="en-IN" sz="2400" dirty="0"/>
              <a:t>is the estimated probability of rejecting the </a:t>
            </a:r>
            <a:r>
              <a:rPr lang="en-IN" sz="2400" b="1" dirty="0"/>
              <a:t>null hypothesis (H</a:t>
            </a:r>
            <a:r>
              <a:rPr lang="en-IN" sz="2400" b="1" baseline="-25000" dirty="0"/>
              <a:t>0</a:t>
            </a:r>
            <a:r>
              <a:rPr lang="en-IN" sz="2400" b="1" dirty="0"/>
              <a:t>)</a:t>
            </a:r>
            <a:r>
              <a:rPr lang="en-IN" sz="2400" dirty="0"/>
              <a:t> of a study question when that null hypothesis is true.</a:t>
            </a:r>
          </a:p>
          <a:p>
            <a:pPr lvl="0" fontAlgn="base">
              <a:spcBef>
                <a:spcPct val="0"/>
              </a:spcBef>
              <a:spcAft>
                <a:spcPct val="0"/>
              </a:spcAft>
            </a:pPr>
            <a:r>
              <a:rPr kumimoji="0" lang="en-IN" sz="2400" b="0" i="0" u="none" strike="noStrike" cap="none" normalizeH="0" baseline="0" dirty="0">
                <a:ln>
                  <a:noFill/>
                </a:ln>
                <a:solidFill>
                  <a:srgbClr val="000000"/>
                </a:solidFill>
                <a:effectLst/>
                <a:ea typeface="Times New Roman" pitchFamily="18" charset="0"/>
                <a:cs typeface="Times New Roman" pitchFamily="18" charset="0"/>
              </a:rPr>
              <a:t>                            or</a:t>
            </a:r>
          </a:p>
          <a:p>
            <a:pPr lvl="0" fontAlgn="base">
              <a:spcBef>
                <a:spcPct val="0"/>
              </a:spcBef>
              <a:spcAft>
                <a:spcPct val="0"/>
              </a:spcAft>
            </a:pPr>
            <a:r>
              <a:rPr lang="en-IN" sz="2400" dirty="0"/>
              <a:t>P-value may be considered the probability of finding the observed, or more extreme, value of test statistic when the null hypothesis is true.</a:t>
            </a:r>
            <a:endParaRPr kumimoji="0" lang="en-US" sz="2400" b="0" i="0" u="none" strike="noStrike" cap="none" normalizeH="0" baseline="0" dirty="0">
              <a:ln>
                <a:noFill/>
              </a:ln>
              <a:solidFill>
                <a:srgbClr val="000000"/>
              </a:solidFill>
              <a:effectLst/>
              <a:ea typeface="Times New Roman" pitchFamily="18" charset="0"/>
              <a:cs typeface="Times New Roman" pitchFamily="18" charset="0"/>
            </a:endParaRPr>
          </a:p>
          <a:p>
            <a:pPr lvl="0" fontAlgn="base">
              <a:spcBef>
                <a:spcPct val="0"/>
              </a:spcBef>
              <a:spcAft>
                <a:spcPct val="0"/>
              </a:spcAft>
            </a:pPr>
            <a:endParaRPr lang="en-US" sz="2400" dirty="0">
              <a:solidFill>
                <a:srgbClr val="000000"/>
              </a:solidFill>
              <a:cs typeface="Times New Roman" pitchFamily="18" charset="0"/>
            </a:endParaRPr>
          </a:p>
          <a:p>
            <a:pPr lvl="0" fontAlgn="base">
              <a:spcBef>
                <a:spcPct val="0"/>
              </a:spcBef>
              <a:spcAft>
                <a:spcPct val="0"/>
              </a:spcAft>
            </a:pPr>
            <a:endParaRPr kumimoji="0" lang="en-US" sz="2400" b="0" i="0" u="none" strike="noStrike" cap="none" normalizeH="0" baseline="0" dirty="0">
              <a:ln>
                <a:noFill/>
              </a:ln>
              <a:solidFill>
                <a:srgbClr val="000000"/>
              </a:solidFill>
              <a:effectLst/>
              <a:cs typeface="Times New Roman" pitchFamily="18" charset="0"/>
            </a:endParaRPr>
          </a:p>
          <a:p>
            <a:pPr lvl="0" fontAlgn="base">
              <a:spcBef>
                <a:spcPct val="0"/>
              </a:spcBef>
              <a:spcAft>
                <a:spcPct val="0"/>
              </a:spcAft>
            </a:pPr>
            <a:r>
              <a:rPr lang="en-US" sz="2400" dirty="0">
                <a:solidFill>
                  <a:srgbClr val="FF0000"/>
                </a:solidFill>
                <a:cs typeface="Times New Roman" pitchFamily="18" charset="0"/>
              </a:rPr>
              <a:t>NOTE:  </a:t>
            </a:r>
            <a:r>
              <a:rPr lang="en-US" sz="2400" dirty="0">
                <a:cs typeface="Times New Roman" pitchFamily="18" charset="0"/>
              </a:rPr>
              <a:t>I</a:t>
            </a:r>
            <a:r>
              <a:rPr lang="en-US" sz="2400" dirty="0">
                <a:solidFill>
                  <a:srgbClr val="000000"/>
                </a:solidFill>
                <a:cs typeface="Times New Roman" pitchFamily="18" charset="0"/>
              </a:rPr>
              <a:t>nstead of rejection region in step (iv) of hypothesis testing, we now calculate p-value and make the decision based on p-value.</a:t>
            </a:r>
            <a:endParaRPr kumimoji="0" lang="en-US" sz="2400" b="0" i="0" u="none" strike="noStrike" cap="none" normalizeH="0" baseline="0" dirty="0">
              <a:ln>
                <a:noFill/>
              </a:ln>
              <a:solidFill>
                <a:schemeClr val="tx1"/>
              </a:solidFill>
              <a:effectLst/>
              <a:cs typeface="Arial" pitchFamily="34" charset="0"/>
            </a:endParaRPr>
          </a:p>
          <a:p>
            <a:pPr eaLnBrk="0" fontAlgn="base" hangingPunct="0">
              <a:spcBef>
                <a:spcPct val="0"/>
              </a:spcBef>
              <a:spcAft>
                <a:spcPct val="0"/>
              </a:spcAft>
              <a:tabLst>
                <a:tab pos="2743200" algn="ctr"/>
                <a:tab pos="5486400" algn="r"/>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endParaRPr lang="en-US" sz="2000" dirty="0">
              <a:latin typeface="Arial" pitchFamily="34" charset="0"/>
              <a:ea typeface="Calibri" pitchFamily="34" charset="0"/>
              <a:cs typeface="Tahoma" pitchFamily="34" charset="0"/>
            </a:endParaRPr>
          </a:p>
        </p:txBody>
      </p:sp>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43000" y="457200"/>
            <a:ext cx="7291578"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800" b="1" dirty="0">
                <a:solidFill>
                  <a:srgbClr val="00CC00"/>
                </a:solidFill>
                <a:latin typeface="Calibri" pitchFamily="34" charset="0"/>
                <a:cs typeface="Times New Roman" pitchFamily="18" charset="0"/>
              </a:rPr>
              <a:t>Determination of </a:t>
            </a:r>
            <a:r>
              <a:rPr lang="en-US" sz="2800" b="1" i="1" dirty="0">
                <a:solidFill>
                  <a:srgbClr val="00CC00"/>
                </a:solidFill>
                <a:latin typeface="Calibri" pitchFamily="34" charset="0"/>
                <a:cs typeface="Times New Roman" pitchFamily="18" charset="0"/>
              </a:rPr>
              <a:t>p</a:t>
            </a:r>
            <a:r>
              <a:rPr lang="en-US" sz="2800" b="1" dirty="0">
                <a:solidFill>
                  <a:srgbClr val="00CC00"/>
                </a:solidFill>
                <a:latin typeface="Calibri" pitchFamily="34" charset="0"/>
                <a:cs typeface="Times New Roman" pitchFamily="18" charset="0"/>
              </a:rPr>
              <a:t>-value when the test statistic is z (normal):</a:t>
            </a:r>
            <a:endParaRPr lang="en-US" sz="2000" dirty="0"/>
          </a:p>
          <a:p>
            <a:pPr eaLnBrk="0" fontAlgn="base" hangingPunct="0">
              <a:spcBef>
                <a:spcPct val="0"/>
              </a:spcBef>
              <a:spcAft>
                <a:spcPct val="0"/>
              </a:spcAft>
              <a:tabLst>
                <a:tab pos="2743200" algn="ctr"/>
                <a:tab pos="5486400" algn="r"/>
              </a:tabLst>
            </a:pPr>
            <a:endParaRPr lang="en-US" sz="2000" dirty="0"/>
          </a:p>
          <a:p>
            <a:pPr eaLnBrk="0" fontAlgn="base" hangingPunct="0">
              <a:spcBef>
                <a:spcPct val="0"/>
              </a:spcBef>
              <a:spcAft>
                <a:spcPct val="0"/>
              </a:spcAft>
              <a:tabLst>
                <a:tab pos="2743200" algn="ctr"/>
                <a:tab pos="5486400" algn="r"/>
              </a:tabLst>
            </a:pPr>
            <a:r>
              <a:rPr lang="en-US" sz="2400" dirty="0">
                <a:solidFill>
                  <a:srgbClr val="0070C0"/>
                </a:solidFill>
              </a:rPr>
              <a:t>Upper-tailed test:  </a:t>
            </a:r>
            <a:r>
              <a:rPr lang="en-US" sz="2400" dirty="0">
                <a:solidFill>
                  <a:srgbClr val="000000"/>
                </a:solidFill>
                <a:ea typeface="Times New Roman" pitchFamily="18" charset="0"/>
                <a:cs typeface="Times New Roman" pitchFamily="18" charset="0"/>
              </a:rPr>
              <a:t>H</a:t>
            </a:r>
            <a:r>
              <a:rPr lang="en-US" sz="3200" i="1" baseline="-25000" dirty="0">
                <a:solidFill>
                  <a:srgbClr val="000000"/>
                </a:solidFill>
                <a:latin typeface="Times New Roman" pitchFamily="18" charset="0"/>
                <a:ea typeface="Times New Roman" pitchFamily="18" charset="0"/>
                <a:cs typeface="Times New Roman" pitchFamily="18" charset="0"/>
              </a:rPr>
              <a:t>a</a:t>
            </a:r>
            <a:r>
              <a:rPr lang="en-US" sz="2400" dirty="0">
                <a:solidFill>
                  <a:srgbClr val="000000"/>
                </a:solidFill>
                <a:ea typeface="Times New Roman" pitchFamily="18" charset="0"/>
                <a:cs typeface="Times New Roman" pitchFamily="18" charset="0"/>
              </a:rPr>
              <a:t> : </a:t>
            </a:r>
            <a:r>
              <a:rPr lang="en-US" sz="2400" dirty="0">
                <a:solidFill>
                  <a:srgbClr val="000000"/>
                </a:solidFill>
                <a:ea typeface="Times New Roman" pitchFamily="18" charset="0"/>
                <a:cs typeface="Times New Roman" pitchFamily="18" charset="0"/>
                <a:sym typeface="Symbol"/>
              </a:rPr>
              <a:t> </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a:rPr>
              <a:t> </a:t>
            </a:r>
            <a:r>
              <a:rPr lang="en-US" sz="2400" dirty="0">
                <a:solidFill>
                  <a:srgbClr val="000000"/>
                </a:solidFill>
                <a:ea typeface="Times New Roman" pitchFamily="18" charset="0"/>
                <a:cs typeface="Times New Roman" pitchFamily="18" charset="0"/>
                <a:sym typeface="Symbol"/>
              </a:rPr>
              <a:t></a:t>
            </a:r>
            <a:r>
              <a:rPr lang="en-US" sz="2400" baseline="-25000" dirty="0">
                <a:solidFill>
                  <a:srgbClr val="000000"/>
                </a:solidFill>
                <a:ea typeface="Times New Roman" pitchFamily="18" charset="0"/>
                <a:cs typeface="Times New Roman" pitchFamily="18" charset="0"/>
                <a:sym typeface="Symbol"/>
              </a:rPr>
              <a:t>0 </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(hypothesized value)</a:t>
            </a:r>
          </a:p>
          <a:p>
            <a:pPr eaLnBrk="0" fontAlgn="base" hangingPunct="0">
              <a:spcBef>
                <a:spcPct val="0"/>
              </a:spcBef>
              <a:spcAft>
                <a:spcPct val="0"/>
              </a:spcAft>
              <a:tabLst>
                <a:tab pos="2743200" algn="ctr"/>
                <a:tab pos="5486400" algn="r"/>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endParaRPr lang="en-US" sz="2000" dirty="0">
              <a:latin typeface="Arial" pitchFamily="34" charset="0"/>
              <a:ea typeface="Calibri" pitchFamily="34" charset="0"/>
              <a:cs typeface="Tahoma" pitchFamily="34" charset="0"/>
            </a:endParaRPr>
          </a:p>
        </p:txBody>
      </p:sp>
      <p:pic>
        <p:nvPicPr>
          <p:cNvPr id="88067" name="Picture 3"/>
          <p:cNvPicPr>
            <a:picLocks noChangeAspect="1" noChangeArrowheads="1"/>
          </p:cNvPicPr>
          <p:nvPr/>
        </p:nvPicPr>
        <p:blipFill>
          <a:blip r:embed="rId2" cstate="print"/>
          <a:srcRect/>
          <a:stretch>
            <a:fillRect/>
          </a:stretch>
        </p:blipFill>
        <p:spPr bwMode="auto">
          <a:xfrm>
            <a:off x="2133600" y="2590800"/>
            <a:ext cx="4917855" cy="2214562"/>
          </a:xfrm>
          <a:prstGeom prst="rect">
            <a:avLst/>
          </a:prstGeom>
          <a:noFill/>
          <a:ln w="9525">
            <a:noFill/>
            <a:miter lim="800000"/>
            <a:headEnd/>
            <a:tailEnd/>
          </a:ln>
        </p:spPr>
      </p:pic>
      <p:sp>
        <p:nvSpPr>
          <p:cNvPr id="5" name="Rectangle 4"/>
          <p:cNvSpPr/>
          <p:nvPr/>
        </p:nvSpPr>
        <p:spPr>
          <a:xfrm>
            <a:off x="5334000" y="3276600"/>
            <a:ext cx="1600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P (z </a:t>
            </a:r>
            <a:r>
              <a:rPr lang="en-US" sz="2000" dirty="0">
                <a:solidFill>
                  <a:schemeClr val="tx1"/>
                </a:solidFill>
                <a:sym typeface="Symbol"/>
              </a:rPr>
              <a:t> </a:t>
            </a:r>
            <a:r>
              <a:rPr lang="en-US" sz="2000" dirty="0">
                <a:solidFill>
                  <a:schemeClr val="tx1"/>
                </a:solidFill>
              </a:rPr>
              <a:t>z</a:t>
            </a:r>
            <a:r>
              <a:rPr lang="en-US" sz="2000" baseline="-25000" dirty="0">
                <a:solidFill>
                  <a:schemeClr val="tx1"/>
                </a:solidFill>
              </a:rPr>
              <a:t>cal</a:t>
            </a:r>
            <a:r>
              <a:rPr lang="en-US" sz="2000" dirty="0">
                <a:solidFill>
                  <a:schemeClr val="tx1"/>
                </a:solidFill>
              </a:rPr>
              <a:t>)</a:t>
            </a:r>
          </a:p>
        </p:txBody>
      </p:sp>
      <p:sp>
        <p:nvSpPr>
          <p:cNvPr id="6" name="Rectangle 5"/>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7" name="Rectangle 6"/>
          <p:cNvSpPr/>
          <p:nvPr/>
        </p:nvSpPr>
        <p:spPr>
          <a:xfrm>
            <a:off x="4876800" y="4356279"/>
            <a:ext cx="1600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z</a:t>
            </a:r>
            <a:r>
              <a:rPr lang="en-US" sz="2000" baseline="-25000" dirty="0">
                <a:solidFill>
                  <a:schemeClr val="tx1"/>
                </a:solidFill>
              </a:rPr>
              <a:t>cal</a:t>
            </a:r>
            <a:endParaRPr lang="en-US" sz="2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cstate="print"/>
          <a:srcRect/>
          <a:stretch>
            <a:fillRect/>
          </a:stretch>
        </p:blipFill>
        <p:spPr bwMode="auto">
          <a:xfrm>
            <a:off x="1828800" y="990600"/>
            <a:ext cx="4267200" cy="1905000"/>
          </a:xfrm>
          <a:prstGeom prst="rect">
            <a:avLst/>
          </a:prstGeom>
          <a:noFill/>
          <a:ln w="9525">
            <a:noFill/>
            <a:miter lim="800000"/>
            <a:headEnd/>
            <a:tailEnd/>
          </a:ln>
        </p:spPr>
      </p:pic>
      <p:sp>
        <p:nvSpPr>
          <p:cNvPr id="2" name="Rectangle 1"/>
          <p:cNvSpPr>
            <a:spLocks noChangeArrowheads="1"/>
          </p:cNvSpPr>
          <p:nvPr/>
        </p:nvSpPr>
        <p:spPr bwMode="auto">
          <a:xfrm>
            <a:off x="1143000" y="446782"/>
            <a:ext cx="729157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tabLst>
                <a:tab pos="2743200" algn="ctr"/>
                <a:tab pos="5486400" algn="r"/>
              </a:tabLst>
            </a:pPr>
            <a:r>
              <a:rPr lang="en-US" sz="2400" dirty="0">
                <a:solidFill>
                  <a:srgbClr val="0070C0"/>
                </a:solidFill>
              </a:rPr>
              <a:t>Lower-tailed test:  </a:t>
            </a:r>
            <a:r>
              <a:rPr lang="en-US" sz="2400" dirty="0">
                <a:solidFill>
                  <a:srgbClr val="000000"/>
                </a:solidFill>
                <a:ea typeface="Times New Roman" pitchFamily="18" charset="0"/>
                <a:cs typeface="Times New Roman" pitchFamily="18" charset="0"/>
              </a:rPr>
              <a:t>H</a:t>
            </a:r>
            <a:r>
              <a:rPr lang="en-US" sz="3200" i="1" baseline="-25000" dirty="0">
                <a:solidFill>
                  <a:srgbClr val="000000"/>
                </a:solidFill>
                <a:latin typeface="Times New Roman" pitchFamily="18" charset="0"/>
                <a:ea typeface="Times New Roman" pitchFamily="18" charset="0"/>
                <a:cs typeface="Times New Roman" pitchFamily="18" charset="0"/>
              </a:rPr>
              <a:t>a</a:t>
            </a:r>
            <a:r>
              <a:rPr lang="en-US" sz="2400" dirty="0">
                <a:solidFill>
                  <a:srgbClr val="000000"/>
                </a:solidFill>
                <a:ea typeface="Times New Roman" pitchFamily="18" charset="0"/>
                <a:cs typeface="Times New Roman" pitchFamily="18" charset="0"/>
              </a:rPr>
              <a:t> : </a:t>
            </a:r>
            <a:r>
              <a:rPr lang="en-US" sz="2400" dirty="0">
                <a:solidFill>
                  <a:srgbClr val="000000"/>
                </a:solidFill>
                <a:ea typeface="Times New Roman" pitchFamily="18" charset="0"/>
                <a:cs typeface="Times New Roman" pitchFamily="18" charset="0"/>
                <a:sym typeface="Symbol"/>
              </a:rPr>
              <a:t> </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a:rPr>
              <a:t> </a:t>
            </a:r>
            <a:r>
              <a:rPr lang="en-US" sz="2400" dirty="0">
                <a:solidFill>
                  <a:srgbClr val="000000"/>
                </a:solidFill>
                <a:ea typeface="Times New Roman" pitchFamily="18" charset="0"/>
                <a:cs typeface="Times New Roman" pitchFamily="18" charset="0"/>
                <a:sym typeface="Symbol"/>
              </a:rPr>
              <a:t></a:t>
            </a:r>
            <a:r>
              <a:rPr lang="en-US" sz="2400" baseline="-25000" dirty="0">
                <a:solidFill>
                  <a:srgbClr val="000000"/>
                </a:solidFill>
                <a:ea typeface="Times New Roman" pitchFamily="18" charset="0"/>
                <a:cs typeface="Times New Roman" pitchFamily="18" charset="0"/>
                <a:sym typeface="Symbol"/>
              </a:rPr>
              <a:t>0 </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(hypothesized value)</a:t>
            </a:r>
          </a:p>
          <a:p>
            <a:pPr eaLnBrk="0" fontAlgn="base" hangingPunct="0">
              <a:spcBef>
                <a:spcPct val="0"/>
              </a:spcBef>
              <a:spcAft>
                <a:spcPct val="0"/>
              </a:spcAft>
              <a:tabLst>
                <a:tab pos="2743200" algn="ctr"/>
                <a:tab pos="5486400" algn="r"/>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endParaRPr lang="en-US" sz="2000" dirty="0">
              <a:latin typeface="Arial" pitchFamily="34" charset="0"/>
              <a:ea typeface="Calibri" pitchFamily="34" charset="0"/>
              <a:cs typeface="Tahoma" pitchFamily="34" charset="0"/>
            </a:endParaRPr>
          </a:p>
        </p:txBody>
      </p:sp>
      <p:sp>
        <p:nvSpPr>
          <p:cNvPr id="4" name="Rectangle 3"/>
          <p:cNvSpPr/>
          <p:nvPr/>
        </p:nvSpPr>
        <p:spPr>
          <a:xfrm>
            <a:off x="2159358" y="1600200"/>
            <a:ext cx="1600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 P(z </a:t>
            </a:r>
            <a:r>
              <a:rPr lang="en-US" sz="1600" dirty="0">
                <a:solidFill>
                  <a:srgbClr val="000000"/>
                </a:solidFill>
                <a:ea typeface="Times New Roman" pitchFamily="18" charset="0"/>
                <a:cs typeface="Times New Roman" pitchFamily="18" charset="0"/>
                <a:sym typeface="Symbol"/>
              </a:rPr>
              <a:t> </a:t>
            </a:r>
            <a:r>
              <a:rPr lang="en-US" sz="1600" dirty="0">
                <a:solidFill>
                  <a:schemeClr val="tx1"/>
                </a:solidFill>
              </a:rPr>
              <a:t>z</a:t>
            </a:r>
            <a:r>
              <a:rPr lang="en-US" sz="1600" baseline="-25000" dirty="0">
                <a:solidFill>
                  <a:schemeClr val="tx1"/>
                </a:solidFill>
              </a:rPr>
              <a:t>cal</a:t>
            </a:r>
            <a:r>
              <a:rPr lang="en-US" sz="1600" dirty="0">
                <a:solidFill>
                  <a:schemeClr val="tx1"/>
                </a:solidFill>
              </a:rPr>
              <a:t>)</a:t>
            </a:r>
          </a:p>
        </p:txBody>
      </p:sp>
      <p:sp>
        <p:nvSpPr>
          <p:cNvPr id="6" name="Rectangle 5"/>
          <p:cNvSpPr>
            <a:spLocks noChangeArrowheads="1"/>
          </p:cNvSpPr>
          <p:nvPr/>
        </p:nvSpPr>
        <p:spPr bwMode="auto">
          <a:xfrm>
            <a:off x="1143000" y="3124200"/>
            <a:ext cx="729157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tabLst>
                <a:tab pos="2743200" algn="ctr"/>
                <a:tab pos="5486400" algn="r"/>
              </a:tabLst>
            </a:pPr>
            <a:r>
              <a:rPr lang="en-US" sz="2400" dirty="0">
                <a:solidFill>
                  <a:srgbClr val="0070C0"/>
                </a:solidFill>
              </a:rPr>
              <a:t>Two-tailed test:  </a:t>
            </a:r>
            <a:r>
              <a:rPr lang="en-US" sz="2400" dirty="0">
                <a:solidFill>
                  <a:srgbClr val="000000"/>
                </a:solidFill>
                <a:ea typeface="Times New Roman" pitchFamily="18" charset="0"/>
                <a:cs typeface="Times New Roman" pitchFamily="18" charset="0"/>
              </a:rPr>
              <a:t>H</a:t>
            </a:r>
            <a:r>
              <a:rPr lang="en-US" sz="3200" i="1" baseline="-25000" dirty="0">
                <a:solidFill>
                  <a:srgbClr val="000000"/>
                </a:solidFill>
                <a:latin typeface="Times New Roman" pitchFamily="18" charset="0"/>
                <a:ea typeface="Times New Roman" pitchFamily="18" charset="0"/>
                <a:cs typeface="Times New Roman" pitchFamily="18" charset="0"/>
              </a:rPr>
              <a:t>a</a:t>
            </a:r>
            <a:r>
              <a:rPr lang="en-US" sz="2400" dirty="0">
                <a:solidFill>
                  <a:srgbClr val="000000"/>
                </a:solidFill>
                <a:ea typeface="Times New Roman" pitchFamily="18" charset="0"/>
                <a:cs typeface="Times New Roman" pitchFamily="18" charset="0"/>
              </a:rPr>
              <a:t> : </a:t>
            </a:r>
            <a:r>
              <a:rPr lang="en-US" sz="2400" dirty="0">
                <a:solidFill>
                  <a:srgbClr val="000000"/>
                </a:solidFill>
                <a:ea typeface="Times New Roman" pitchFamily="18" charset="0"/>
                <a:cs typeface="Times New Roman" pitchFamily="18" charset="0"/>
                <a:sym typeface="Symbol"/>
              </a:rPr>
              <a:t> </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a:rPr>
              <a:t> </a:t>
            </a:r>
            <a:r>
              <a:rPr lang="en-US" sz="2400" dirty="0">
                <a:solidFill>
                  <a:srgbClr val="000000"/>
                </a:solidFill>
                <a:ea typeface="Times New Roman" pitchFamily="18" charset="0"/>
                <a:cs typeface="Times New Roman" pitchFamily="18" charset="0"/>
                <a:sym typeface="Symbol"/>
              </a:rPr>
              <a:t></a:t>
            </a:r>
            <a:r>
              <a:rPr lang="en-US" sz="2400" baseline="-25000" dirty="0">
                <a:solidFill>
                  <a:srgbClr val="000000"/>
                </a:solidFill>
                <a:ea typeface="Times New Roman" pitchFamily="18" charset="0"/>
                <a:cs typeface="Times New Roman" pitchFamily="18" charset="0"/>
                <a:sym typeface="Symbol"/>
              </a:rPr>
              <a:t>0 </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(hypothesized value)</a:t>
            </a:r>
          </a:p>
          <a:p>
            <a:pPr eaLnBrk="0" fontAlgn="base" hangingPunct="0">
              <a:spcBef>
                <a:spcPct val="0"/>
              </a:spcBef>
              <a:spcAft>
                <a:spcPct val="0"/>
              </a:spcAft>
              <a:tabLst>
                <a:tab pos="2743200" algn="ctr"/>
                <a:tab pos="5486400" algn="r"/>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endParaRPr lang="en-US" sz="2000" dirty="0">
              <a:latin typeface="Arial" pitchFamily="34" charset="0"/>
              <a:ea typeface="Calibri" pitchFamily="34" charset="0"/>
              <a:cs typeface="Tahoma" pitchFamily="34" charset="0"/>
            </a:endParaRPr>
          </a:p>
        </p:txBody>
      </p:sp>
      <p:pic>
        <p:nvPicPr>
          <p:cNvPr id="89091" name="Picture 3"/>
          <p:cNvPicPr>
            <a:picLocks noChangeAspect="1" noChangeArrowheads="1"/>
          </p:cNvPicPr>
          <p:nvPr/>
        </p:nvPicPr>
        <p:blipFill>
          <a:blip r:embed="rId3" cstate="print"/>
          <a:srcRect/>
          <a:stretch>
            <a:fillRect/>
          </a:stretch>
        </p:blipFill>
        <p:spPr bwMode="auto">
          <a:xfrm>
            <a:off x="1828800" y="3962400"/>
            <a:ext cx="4267200" cy="2442320"/>
          </a:xfrm>
          <a:prstGeom prst="rect">
            <a:avLst/>
          </a:prstGeom>
          <a:noFill/>
          <a:ln w="9525">
            <a:noFill/>
            <a:miter lim="800000"/>
            <a:headEnd/>
            <a:tailEnd/>
          </a:ln>
        </p:spPr>
      </p:pic>
      <p:sp>
        <p:nvSpPr>
          <p:cNvPr id="8" name="Rectangle 7"/>
          <p:cNvSpPr/>
          <p:nvPr/>
        </p:nvSpPr>
        <p:spPr>
          <a:xfrm>
            <a:off x="4534437" y="4369158"/>
            <a:ext cx="4370232" cy="291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P(z </a:t>
            </a:r>
            <a:r>
              <a:rPr lang="en-US" dirty="0">
                <a:solidFill>
                  <a:srgbClr val="000000"/>
                </a:solidFill>
                <a:ea typeface="Times New Roman" pitchFamily="18" charset="0"/>
                <a:cs typeface="Times New Roman" pitchFamily="18" charset="0"/>
                <a:sym typeface="Symbol"/>
              </a:rPr>
              <a:t> - </a:t>
            </a:r>
            <a:r>
              <a:rPr lang="en-US" dirty="0">
                <a:solidFill>
                  <a:schemeClr val="tx1"/>
                </a:solidFill>
              </a:rPr>
              <a:t>z</a:t>
            </a:r>
            <a:r>
              <a:rPr lang="en-US" baseline="-25000" dirty="0">
                <a:solidFill>
                  <a:schemeClr val="tx1"/>
                </a:solidFill>
              </a:rPr>
              <a:t>cal </a:t>
            </a:r>
            <a:r>
              <a:rPr lang="en-US" dirty="0">
                <a:solidFill>
                  <a:schemeClr val="tx1"/>
                </a:solidFill>
              </a:rPr>
              <a:t> or  z </a:t>
            </a:r>
            <a:r>
              <a:rPr lang="en-US" dirty="0">
                <a:solidFill>
                  <a:srgbClr val="000000"/>
                </a:solidFill>
                <a:ea typeface="Times New Roman" pitchFamily="18" charset="0"/>
                <a:cs typeface="Times New Roman" pitchFamily="18" charset="0"/>
                <a:sym typeface="Symbol"/>
              </a:rPr>
              <a:t>  </a:t>
            </a:r>
            <a:r>
              <a:rPr lang="en-US" dirty="0">
                <a:solidFill>
                  <a:schemeClr val="tx1"/>
                </a:solidFill>
              </a:rPr>
              <a:t>z</a:t>
            </a:r>
            <a:r>
              <a:rPr lang="en-US" baseline="-25000" dirty="0">
                <a:solidFill>
                  <a:schemeClr val="tx1"/>
                </a:solidFill>
              </a:rPr>
              <a:t>cal</a:t>
            </a:r>
            <a:r>
              <a:rPr lang="en-US" dirty="0">
                <a:solidFill>
                  <a:schemeClr val="tx1"/>
                </a:solidFill>
              </a:rPr>
              <a:t>) = 2 </a:t>
            </a:r>
            <a:r>
              <a:rPr lang="en-US" dirty="0">
                <a:solidFill>
                  <a:schemeClr val="tx1"/>
                </a:solidFill>
                <a:sym typeface="Symbol"/>
              </a:rPr>
              <a:t></a:t>
            </a:r>
            <a:r>
              <a:rPr lang="en-US" dirty="0">
                <a:solidFill>
                  <a:schemeClr val="tx1"/>
                </a:solidFill>
              </a:rPr>
              <a:t> P(z </a:t>
            </a:r>
            <a:r>
              <a:rPr lang="en-US" dirty="0">
                <a:solidFill>
                  <a:srgbClr val="000000"/>
                </a:solidFill>
                <a:ea typeface="Times New Roman" pitchFamily="18" charset="0"/>
                <a:cs typeface="Times New Roman" pitchFamily="18" charset="0"/>
                <a:sym typeface="Symbol"/>
              </a:rPr>
              <a:t>  </a:t>
            </a:r>
            <a:r>
              <a:rPr lang="en-US" dirty="0">
                <a:solidFill>
                  <a:schemeClr val="tx1"/>
                </a:solidFill>
              </a:rPr>
              <a:t>z</a:t>
            </a:r>
            <a:r>
              <a:rPr lang="en-US" baseline="-25000" dirty="0">
                <a:solidFill>
                  <a:schemeClr val="tx1"/>
                </a:solidFill>
              </a:rPr>
              <a:t>cal</a:t>
            </a:r>
            <a:r>
              <a:rPr lang="en-US" dirty="0">
                <a:solidFill>
                  <a:schemeClr val="tx1"/>
                </a:solidFill>
                <a:sym typeface="Symbol"/>
              </a:rPr>
              <a:t> )</a:t>
            </a:r>
          </a:p>
          <a:p>
            <a:pPr algn="ctr"/>
            <a:r>
              <a:rPr lang="en-US" dirty="0">
                <a:solidFill>
                  <a:schemeClr val="tx1"/>
                </a:solidFill>
              </a:rPr>
              <a:t>                                        = 2 </a:t>
            </a:r>
            <a:r>
              <a:rPr lang="en-US" dirty="0">
                <a:solidFill>
                  <a:schemeClr val="tx1"/>
                </a:solidFill>
                <a:sym typeface="Symbol"/>
              </a:rPr>
              <a:t></a:t>
            </a:r>
            <a:r>
              <a:rPr lang="en-US" dirty="0">
                <a:solidFill>
                  <a:schemeClr val="tx1"/>
                </a:solidFill>
              </a:rPr>
              <a:t> P(z </a:t>
            </a:r>
            <a:r>
              <a:rPr lang="en-US" dirty="0">
                <a:solidFill>
                  <a:srgbClr val="000000"/>
                </a:solidFill>
                <a:ea typeface="Times New Roman" pitchFamily="18" charset="0"/>
                <a:cs typeface="Times New Roman" pitchFamily="18" charset="0"/>
                <a:sym typeface="Symbol"/>
              </a:rPr>
              <a:t> - </a:t>
            </a:r>
            <a:r>
              <a:rPr lang="en-US" dirty="0">
                <a:solidFill>
                  <a:schemeClr val="tx1"/>
                </a:solidFill>
              </a:rPr>
              <a:t>z</a:t>
            </a:r>
            <a:r>
              <a:rPr lang="en-US" baseline="-25000" dirty="0">
                <a:solidFill>
                  <a:schemeClr val="tx1"/>
                </a:solidFill>
              </a:rPr>
              <a:t>cal</a:t>
            </a:r>
            <a:r>
              <a:rPr lang="en-US" dirty="0">
                <a:solidFill>
                  <a:schemeClr val="tx1"/>
                </a:solidFill>
                <a:sym typeface="Symbol"/>
              </a:rPr>
              <a:t> )</a:t>
            </a:r>
            <a:endParaRPr lang="en-US" dirty="0">
              <a:solidFill>
                <a:schemeClr val="tx1"/>
              </a:solidFill>
            </a:endParaRPr>
          </a:p>
          <a:p>
            <a:pPr algn="ctr"/>
            <a:endParaRPr lang="en-US" dirty="0">
              <a:solidFill>
                <a:schemeClr val="tx1"/>
              </a:solidFill>
            </a:endParaRPr>
          </a:p>
        </p:txBody>
      </p:sp>
      <p:sp>
        <p:nvSpPr>
          <p:cNvPr id="9" name="Rectangle 8"/>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p:cNvSpPr txBox="1">
            <a:spLocks/>
          </p:cNvSpPr>
          <p:nvPr/>
        </p:nvSpPr>
        <p:spPr>
          <a:xfrm>
            <a:off x="1295400" y="1447800"/>
            <a:ext cx="7391400" cy="41148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3200" noProof="0" dirty="0">
                <a:solidFill>
                  <a:srgbClr val="00CC00"/>
                </a:solidFill>
                <a:sym typeface="WP Greek Helve" pitchFamily="2" charset="2"/>
              </a:rPr>
              <a:t>Decision rules based on the p-value</a:t>
            </a:r>
            <a:endParaRPr kumimoji="0" lang="en-US" sz="2800" b="0" i="0" u="none" strike="noStrike" kern="1200" cap="none" spc="0" normalizeH="0" baseline="0" noProof="0" dirty="0">
              <a:ln>
                <a:noFill/>
              </a:ln>
              <a:solidFill>
                <a:srgbClr val="00CC00"/>
              </a:solidFill>
              <a:effectLst/>
              <a:uLnTx/>
              <a:uFillTx/>
              <a:latin typeface="+mn-lt"/>
              <a:ea typeface="+mn-ea"/>
              <a:cs typeface="+mn-cs"/>
              <a:sym typeface="WP Greek Helve" pitchFamily="2" charset="2"/>
            </a:endParaRPr>
          </a:p>
          <a:p>
            <a:pPr marL="640080" marR="0" lvl="1" indent="-237744" algn="l" defTabSz="914400" rtl="0" eaLnBrk="1" fontAlgn="auto" latinLnBrk="0" hangingPunct="1">
              <a:lnSpc>
                <a:spcPct val="100000"/>
              </a:lnSpc>
              <a:spcBef>
                <a:spcPts val="550"/>
              </a:spcBef>
              <a:spcAft>
                <a:spcPts val="0"/>
              </a:spcAft>
              <a:buClr>
                <a:schemeClr val="accent1"/>
              </a:buClr>
              <a:buSzTx/>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sym typeface="WP Greek Helve" pitchFamily="2" charset="2"/>
            </a:endParaRPr>
          </a:p>
          <a:p>
            <a:pPr marL="640080" marR="0" lvl="1" indent="-237744" algn="l" defTabSz="914400" rtl="0" eaLnBrk="1" fontAlgn="auto" latinLnBrk="0" hangingPunct="1">
              <a:lnSpc>
                <a:spcPct val="100000"/>
              </a:lnSpc>
              <a:spcBef>
                <a:spcPts val="550"/>
              </a:spcBef>
              <a:spcAft>
                <a:spcPts val="0"/>
              </a:spcAft>
              <a:buClr>
                <a:schemeClr val="accent1"/>
              </a:buClr>
              <a:buSzTx/>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sym typeface="WP Greek Helve" pitchFamily="2" charset="2"/>
              </a:rPr>
              <a:t>If the </a:t>
            </a:r>
            <a:r>
              <a:rPr kumimoji="0" lang="en-US" sz="2800" b="0" i="1" u="none" strike="noStrike" kern="1200" cap="none" spc="0" normalizeH="0" baseline="0" noProof="0" dirty="0">
                <a:ln>
                  <a:noFill/>
                </a:ln>
                <a:solidFill>
                  <a:schemeClr val="tx1"/>
                </a:solidFill>
                <a:effectLst/>
                <a:uLnTx/>
                <a:uFillTx/>
                <a:latin typeface="+mn-lt"/>
                <a:ea typeface="+mn-ea"/>
                <a:cs typeface="+mn-cs"/>
                <a:sym typeface="WP Greek Helve" pitchFamily="2" charset="2"/>
              </a:rPr>
              <a:t>p-value</a:t>
            </a:r>
            <a:r>
              <a:rPr kumimoji="0" lang="en-US" sz="2800" b="0" i="0" u="none" strike="noStrike" kern="1200" cap="none" spc="0" normalizeH="0" baseline="0" noProof="0" dirty="0">
                <a:ln>
                  <a:noFill/>
                </a:ln>
                <a:solidFill>
                  <a:schemeClr val="tx1"/>
                </a:solidFill>
                <a:effectLst/>
                <a:uLnTx/>
                <a:uFillTx/>
                <a:latin typeface="+mn-lt"/>
                <a:ea typeface="+mn-ea"/>
                <a:cs typeface="+mn-cs"/>
                <a:sym typeface="WP Greek Helve" pitchFamily="2" charset="2"/>
              </a:rPr>
              <a:t> &lt; </a:t>
            </a:r>
            <a:r>
              <a:rPr kumimoji="0" lang="en-US" sz="2800" b="0" i="0" u="none" strike="noStrike" kern="1200" cap="none" spc="0" normalizeH="0" baseline="0" noProof="0" dirty="0">
                <a:ln>
                  <a:noFill/>
                </a:ln>
                <a:solidFill>
                  <a:schemeClr val="tx1"/>
                </a:solidFill>
                <a:effectLst/>
                <a:uLnTx/>
                <a:uFillTx/>
                <a:latin typeface="+mn-lt"/>
                <a:ea typeface="+mn-ea"/>
                <a:cs typeface="+mn-cs"/>
                <a:sym typeface="Symbol"/>
              </a:rPr>
              <a:t></a:t>
            </a:r>
            <a:r>
              <a:rPr kumimoji="0" lang="en-US" sz="2800" b="0" i="0" u="none" strike="noStrike" kern="1200" cap="none" spc="0" normalizeH="0" baseline="0" noProof="0" dirty="0">
                <a:ln>
                  <a:noFill/>
                </a:ln>
                <a:solidFill>
                  <a:schemeClr val="tx1"/>
                </a:solidFill>
                <a:effectLst/>
                <a:uLnTx/>
                <a:uFillTx/>
                <a:latin typeface="+mn-lt"/>
                <a:ea typeface="+mn-ea"/>
                <a:cs typeface="+mn-cs"/>
                <a:sym typeface="WP Greek Helve" pitchFamily="2" charset="2"/>
              </a:rPr>
              <a:t>, we reject </a:t>
            </a:r>
            <a:r>
              <a:rPr kumimoji="0" lang="en-US" sz="2800" b="0" i="1" u="none" strike="noStrike" kern="1200" cap="none" spc="0" normalizeH="0" baseline="0" noProof="0" dirty="0">
                <a:ln>
                  <a:noFill/>
                </a:ln>
                <a:solidFill>
                  <a:schemeClr val="tx1"/>
                </a:solidFill>
                <a:effectLst/>
                <a:uLnTx/>
                <a:uFillTx/>
                <a:latin typeface="+mn-lt"/>
                <a:ea typeface="+mn-ea"/>
                <a:cs typeface="+mn-cs"/>
              </a:rPr>
              <a:t>H</a:t>
            </a:r>
            <a:r>
              <a:rPr kumimoji="0" lang="en-US" sz="2800" b="0" i="1" u="none" strike="noStrike" kern="1200" cap="none" spc="0" normalizeH="0" baseline="-25000" noProof="0" dirty="0">
                <a:ln>
                  <a:noFill/>
                </a:ln>
                <a:solidFill>
                  <a:schemeClr val="tx1"/>
                </a:solidFill>
                <a:effectLst/>
                <a:uLnTx/>
                <a:uFillTx/>
                <a:latin typeface="+mn-lt"/>
                <a:ea typeface="+mn-ea"/>
                <a:cs typeface="+mn-cs"/>
              </a:rPr>
              <a:t>0</a:t>
            </a:r>
            <a:endParaRPr kumimoji="0" lang="en-US" sz="2800" b="0" i="1" u="none" strike="noStrike" kern="1200" cap="none" spc="0" normalizeH="0" baseline="0" noProof="0" dirty="0">
              <a:ln>
                <a:noFill/>
              </a:ln>
              <a:solidFill>
                <a:schemeClr val="tx1"/>
              </a:solidFill>
              <a:effectLst/>
              <a:uLnTx/>
              <a:uFillTx/>
              <a:latin typeface="+mn-lt"/>
              <a:ea typeface="+mn-ea"/>
              <a:cs typeface="+mn-cs"/>
            </a:endParaRPr>
          </a:p>
          <a:p>
            <a:pPr marL="640080" lvl="1" indent="-237744">
              <a:spcBef>
                <a:spcPts val="550"/>
              </a:spcBef>
              <a:buClr>
                <a:schemeClr val="accent1"/>
              </a:buClr>
            </a:pPr>
            <a:endParaRPr kumimoji="0" lang="en-US" sz="2800" b="0" i="0" u="none" strike="noStrike" kern="1200" cap="none" spc="0" normalizeH="0" baseline="0" noProof="0" dirty="0">
              <a:ln>
                <a:noFill/>
              </a:ln>
              <a:solidFill>
                <a:schemeClr val="tx1"/>
              </a:solidFill>
              <a:effectLst/>
              <a:uLnTx/>
              <a:uFillTx/>
              <a:latin typeface="+mn-lt"/>
              <a:ea typeface="+mn-ea"/>
              <a:cs typeface="+mn-cs"/>
              <a:sym typeface="WP Greek Helve" pitchFamily="2" charset="2"/>
            </a:endParaRPr>
          </a:p>
          <a:p>
            <a:pPr marL="640080" lvl="1" indent="-237744">
              <a:spcBef>
                <a:spcPts val="550"/>
              </a:spcBef>
              <a:buClr>
                <a:schemeClr val="accent1"/>
              </a:buClr>
            </a:pPr>
            <a:r>
              <a:rPr kumimoji="0" lang="en-US" sz="2800" b="0" i="0" u="none" strike="noStrike" kern="1200" cap="none" spc="0" normalizeH="0" baseline="0" noProof="0" dirty="0">
                <a:ln>
                  <a:noFill/>
                </a:ln>
                <a:solidFill>
                  <a:schemeClr val="tx1"/>
                </a:solidFill>
                <a:effectLst/>
                <a:uLnTx/>
                <a:uFillTx/>
                <a:latin typeface="+mn-lt"/>
                <a:ea typeface="+mn-ea"/>
                <a:cs typeface="+mn-cs"/>
                <a:sym typeface="WP Greek Helve" pitchFamily="2" charset="2"/>
              </a:rPr>
              <a:t>If the </a:t>
            </a:r>
            <a:r>
              <a:rPr kumimoji="0" lang="en-US" sz="2800" b="0" i="1" u="none" strike="noStrike" kern="1200" cap="none" spc="0" normalizeH="0" baseline="0" noProof="0" dirty="0">
                <a:ln>
                  <a:noFill/>
                </a:ln>
                <a:solidFill>
                  <a:schemeClr val="tx1"/>
                </a:solidFill>
                <a:effectLst/>
                <a:uLnTx/>
                <a:uFillTx/>
                <a:latin typeface="+mn-lt"/>
                <a:ea typeface="+mn-ea"/>
                <a:cs typeface="+mn-cs"/>
                <a:sym typeface="WP Greek Helve" pitchFamily="2" charset="2"/>
              </a:rPr>
              <a:t>p-value</a:t>
            </a:r>
            <a:r>
              <a:rPr kumimoji="0" lang="en-US" sz="2800" b="0" i="0" u="none" strike="noStrike" kern="1200" cap="none" spc="0" normalizeH="0" baseline="0" noProof="0" dirty="0">
                <a:ln>
                  <a:noFill/>
                </a:ln>
                <a:solidFill>
                  <a:schemeClr val="tx1"/>
                </a:solidFill>
                <a:effectLst/>
                <a:uLnTx/>
                <a:uFillTx/>
                <a:latin typeface="+mn-lt"/>
                <a:ea typeface="+mn-ea"/>
                <a:cs typeface="+mn-cs"/>
                <a:sym typeface="WP Greek Helve" pitchFamily="2" charset="2"/>
              </a:rPr>
              <a:t> ≥ </a:t>
            </a:r>
            <a:r>
              <a:rPr lang="en-US" sz="2800" dirty="0">
                <a:sym typeface="Symbol"/>
              </a:rPr>
              <a:t></a:t>
            </a:r>
            <a:r>
              <a:rPr kumimoji="0" lang="en-US" sz="2800" b="0" i="0" u="none" strike="noStrike" kern="1200" cap="none" spc="0" normalizeH="0" baseline="0" noProof="0" dirty="0">
                <a:ln>
                  <a:noFill/>
                </a:ln>
                <a:solidFill>
                  <a:schemeClr val="tx1"/>
                </a:solidFill>
                <a:effectLst/>
                <a:uLnTx/>
                <a:uFillTx/>
                <a:latin typeface="+mn-lt"/>
                <a:ea typeface="+mn-ea"/>
                <a:cs typeface="+mn-cs"/>
                <a:sym typeface="WP Greek Helve" pitchFamily="2" charset="2"/>
              </a:rPr>
              <a:t>,  we do not reject </a:t>
            </a:r>
            <a:r>
              <a:rPr kumimoji="0" lang="en-US" sz="2800" b="0" i="1" u="none" strike="noStrike" kern="1200" cap="none" spc="0" normalizeH="0" baseline="0" noProof="0" dirty="0">
                <a:ln>
                  <a:noFill/>
                </a:ln>
                <a:solidFill>
                  <a:schemeClr val="tx1"/>
                </a:solidFill>
                <a:effectLst/>
                <a:uLnTx/>
                <a:uFillTx/>
                <a:latin typeface="+mn-lt"/>
                <a:ea typeface="+mn-ea"/>
                <a:cs typeface="+mn-cs"/>
              </a:rPr>
              <a:t>H</a:t>
            </a:r>
            <a:r>
              <a:rPr kumimoji="0" lang="en-US" sz="2800" b="0" i="1" u="none" strike="noStrike" kern="1200" cap="none" spc="0" normalizeH="0" baseline="-25000" noProof="0" dirty="0">
                <a:ln>
                  <a:noFill/>
                </a:ln>
                <a:solidFill>
                  <a:schemeClr val="tx1"/>
                </a:solidFill>
                <a:effectLst/>
                <a:uLnTx/>
                <a:uFillTx/>
                <a:latin typeface="+mn-lt"/>
                <a:ea typeface="+mn-ea"/>
                <a:cs typeface="+mn-cs"/>
              </a:rPr>
              <a:t>0</a:t>
            </a:r>
          </a:p>
          <a:p>
            <a:pPr marL="640080" marR="0" lvl="1" indent="-237744" algn="l" defTabSz="914400" rtl="0" eaLnBrk="1" fontAlgn="auto" latinLnBrk="0" hangingPunct="1">
              <a:lnSpc>
                <a:spcPct val="100000"/>
              </a:lnSpc>
              <a:spcBef>
                <a:spcPts val="550"/>
              </a:spcBef>
              <a:spcAft>
                <a:spcPts val="0"/>
              </a:spcAft>
              <a:buClr>
                <a:schemeClr val="accent1"/>
              </a:buClr>
              <a:buSzTx/>
              <a:buFont typeface="Wingdings" pitchFamily="2" charset="2"/>
              <a:buNone/>
              <a:tabLst/>
              <a:defRPr/>
            </a:pPr>
            <a:endParaRPr kumimoji="0" lang="en-US" sz="2800" b="0" i="1" u="none" strike="noStrike" kern="1200" cap="none" spc="0" normalizeH="0" baseline="-25000" noProof="0" dirty="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Wingdings" pitchFamily="2" charset="2"/>
              <a:buNone/>
              <a:tabLst/>
              <a:defRPr/>
            </a:pPr>
            <a:r>
              <a:rPr kumimoji="0" lang="en-US" sz="2800" b="0" i="1" u="none" strike="noStrike" kern="1200" cap="none" spc="0" normalizeH="0" baseline="-25000" noProof="0" dirty="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838200"/>
            <a:ext cx="7010400" cy="5755422"/>
          </a:xfrm>
          <a:prstGeom prst="rect">
            <a:avLst/>
          </a:prstGeom>
        </p:spPr>
        <p:txBody>
          <a:bodyPr wrap="square">
            <a:spAutoFit/>
          </a:bodyPr>
          <a:lstStyle/>
          <a:p>
            <a:pPr algn="ctr"/>
            <a:r>
              <a:rPr lang="fr-FR" sz="2800" dirty="0">
                <a:solidFill>
                  <a:srgbClr val="FF0000"/>
                </a:solidFill>
              </a:rPr>
              <a:t>RECALL:  </a:t>
            </a:r>
            <a:r>
              <a:rPr lang="fr-FR" sz="2800" dirty="0" err="1">
                <a:solidFill>
                  <a:srgbClr val="00CC00"/>
                </a:solidFill>
              </a:rPr>
              <a:t>Example</a:t>
            </a:r>
            <a:r>
              <a:rPr lang="fr-FR" sz="2800" dirty="0">
                <a:solidFill>
                  <a:srgbClr val="00CC00"/>
                </a:solidFill>
              </a:rPr>
              <a:t> 3</a:t>
            </a:r>
          </a:p>
          <a:p>
            <a:pPr algn="ctr"/>
            <a:endParaRPr lang="fr-FR" sz="2800" dirty="0">
              <a:solidFill>
                <a:srgbClr val="00CC00"/>
              </a:solidFill>
            </a:endParaRPr>
          </a:p>
          <a:p>
            <a:r>
              <a:rPr lang="fr-FR" sz="2400" i="1" dirty="0" err="1"/>
              <a:t>Environmental</a:t>
            </a:r>
            <a:r>
              <a:rPr lang="fr-FR" sz="2400" i="1" dirty="0"/>
              <a:t> Science &amp; </a:t>
            </a:r>
            <a:r>
              <a:rPr lang="fr-FR" sz="2400" i="1" dirty="0" err="1"/>
              <a:t>Technology</a:t>
            </a:r>
            <a:r>
              <a:rPr lang="fr-FR" sz="2400" i="1" dirty="0"/>
              <a:t> (</a:t>
            </a:r>
            <a:r>
              <a:rPr lang="fr-FR" sz="2400" i="1" dirty="0" err="1"/>
              <a:t>October</a:t>
            </a:r>
            <a:r>
              <a:rPr lang="fr-FR" sz="2400" i="1" dirty="0"/>
              <a:t> </a:t>
            </a:r>
            <a:r>
              <a:rPr lang="en-US" sz="2400" dirty="0"/>
              <a:t>1993) reported on a study of contaminated soil in the Netherlands.  Seventy-two 400-gram soil specimens were sampled, dried, and analyzed for the contaminant cyanide. The cyanide concentration [in milligrams per kilogram (mg/kg) of soil] of each soil specimen was determined by an infrared microscopic method. The sample resulted in a mean cyanide level of    =</a:t>
            </a:r>
            <a:r>
              <a:rPr lang="en-US" sz="2400" i="1" dirty="0"/>
              <a:t>84 mg/kg and a standard deviation </a:t>
            </a:r>
            <a:r>
              <a:rPr lang="en-US" sz="2400" dirty="0"/>
              <a:t>of </a:t>
            </a:r>
            <a:r>
              <a:rPr lang="en-US" sz="2400" i="1" dirty="0"/>
              <a:t>s = 80 mg/kg.</a:t>
            </a:r>
          </a:p>
          <a:p>
            <a:endParaRPr lang="en-US" sz="2400" dirty="0"/>
          </a:p>
          <a:p>
            <a:r>
              <a:rPr lang="en-US" sz="2400" dirty="0"/>
              <a:t>Test the hypothesis that the true mean cyanide level in soil in the Netherlands exceeds 100 mg/kg. Use </a:t>
            </a:r>
          </a:p>
          <a:p>
            <a:r>
              <a:rPr lang="en-US" sz="2400" i="1" dirty="0">
                <a:sym typeface="Symbol"/>
              </a:rPr>
              <a:t></a:t>
            </a:r>
            <a:r>
              <a:rPr lang="en-US" sz="2400" i="1" dirty="0"/>
              <a:t> = </a:t>
            </a:r>
            <a:r>
              <a:rPr lang="en-US" sz="2400" dirty="0"/>
              <a:t>.</a:t>
            </a:r>
            <a:r>
              <a:rPr lang="en-US" sz="2400" dirty="0">
                <a:latin typeface="Adobe Fan Heiti Std B" pitchFamily="34" charset="-128"/>
                <a:ea typeface="Adobe Fan Heiti Std B" pitchFamily="34" charset="-128"/>
              </a:rPr>
              <a:t>1</a:t>
            </a:r>
            <a:r>
              <a:rPr lang="en-US" sz="2400" dirty="0"/>
              <a:t>0.</a:t>
            </a:r>
          </a:p>
        </p:txBody>
      </p:sp>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graphicFrame>
        <p:nvGraphicFramePr>
          <p:cNvPr id="92162" name="Object 2"/>
          <p:cNvGraphicFramePr>
            <a:graphicFrameLocks noChangeAspect="1"/>
          </p:cNvGraphicFramePr>
          <p:nvPr/>
        </p:nvGraphicFramePr>
        <p:xfrm>
          <a:off x="6934200" y="4305300"/>
          <a:ext cx="304800" cy="360363"/>
        </p:xfrm>
        <a:graphic>
          <a:graphicData uri="http://schemas.openxmlformats.org/presentationml/2006/ole">
            <mc:AlternateContent xmlns:mc="http://schemas.openxmlformats.org/markup-compatibility/2006">
              <mc:Choice xmlns:v="urn:schemas-microsoft-com:vml" Requires="v">
                <p:oleObj spid="_x0000_s92165" name="Equation" r:id="rId3" imgW="139579" imgH="164957" progId="Equation.3">
                  <p:embed/>
                </p:oleObj>
              </mc:Choice>
              <mc:Fallback>
                <p:oleObj name="Equation" r:id="rId3" imgW="139579" imgH="164957"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305300"/>
                        <a:ext cx="3048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4" name="Rectangle 2"/>
          <p:cNvSpPr>
            <a:spLocks noChangeArrowheads="1"/>
          </p:cNvSpPr>
          <p:nvPr/>
        </p:nvSpPr>
        <p:spPr bwMode="auto">
          <a:xfrm>
            <a:off x="1295400" y="762000"/>
            <a:ext cx="7162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1" fontAlgn="base" latinLnBrk="0" hangingPunct="1">
              <a:lnSpc>
                <a:spcPct val="100000"/>
              </a:lnSpc>
              <a:spcBef>
                <a:spcPct val="0"/>
              </a:spcBef>
              <a:spcAft>
                <a:spcPct val="0"/>
              </a:spcAft>
              <a:buClrTx/>
              <a:buSzTx/>
              <a:tabLst>
                <a:tab pos="457200" algn="l"/>
                <a:tab pos="914400" algn="l"/>
                <a:tab pos="1371600" algn="l"/>
                <a:tab pos="1828800" algn="l"/>
              </a:tabLst>
            </a:pPr>
            <a:r>
              <a:rPr kumimoji="0" lang="en-US" sz="2400" b="1" i="1" u="none" strike="noStrike" cap="none" normalizeH="0" baseline="0" dirty="0" err="1">
                <a:ln>
                  <a:noFill/>
                </a:ln>
                <a:solidFill>
                  <a:srgbClr val="00CC00"/>
                </a:solidFill>
                <a:effectLst/>
                <a:ea typeface="Times New Roman" pitchFamily="18" charset="0"/>
                <a:cs typeface="Arial" pitchFamily="34" charset="0"/>
              </a:rPr>
              <a:t>i</a:t>
            </a:r>
            <a:r>
              <a:rPr kumimoji="0" lang="en-US" sz="2400" b="1" i="1" u="none" strike="noStrike" cap="none" normalizeH="0" baseline="0" dirty="0">
                <a:ln>
                  <a:noFill/>
                </a:ln>
                <a:solidFill>
                  <a:srgbClr val="00CC00"/>
                </a:solidFill>
                <a:effectLst/>
                <a:ea typeface="Times New Roman" pitchFamily="18" charset="0"/>
                <a:cs typeface="Arial" pitchFamily="34" charset="0"/>
              </a:rPr>
              <a:t>) </a:t>
            </a:r>
            <a:r>
              <a:rPr kumimoji="0" lang="en-US" sz="2400" b="1" i="1" u="none" strike="noStrike" cap="none" normalizeH="0" baseline="0" dirty="0">
                <a:ln>
                  <a:noFill/>
                </a:ln>
                <a:solidFill>
                  <a:srgbClr val="0070C0"/>
                </a:solidFill>
                <a:effectLst/>
                <a:ea typeface="Times New Roman" pitchFamily="18" charset="0"/>
                <a:cs typeface="Arial" pitchFamily="34" charset="0"/>
              </a:rPr>
              <a:t>Hypotheses.</a:t>
            </a:r>
          </a:p>
          <a:p>
            <a:pPr marL="514350" marR="0" lvl="0" indent="-514350" algn="l" defTabSz="914400" rtl="0" eaLnBrk="1" fontAlgn="base" latinLnBrk="0" hangingPunct="1">
              <a:lnSpc>
                <a:spcPct val="100000"/>
              </a:lnSpc>
              <a:spcBef>
                <a:spcPct val="0"/>
              </a:spcBef>
              <a:spcAft>
                <a:spcPct val="0"/>
              </a:spcAft>
              <a:buClrTx/>
              <a:buSzTx/>
              <a:buFontTx/>
              <a:buAutoNum type="romanUcParenR"/>
              <a:tabLst>
                <a:tab pos="457200" algn="l"/>
                <a:tab pos="914400" algn="l"/>
                <a:tab pos="1371600" algn="l"/>
                <a:tab pos="1828800" algn="l"/>
              </a:tabLst>
            </a:pPr>
            <a:endParaRPr kumimoji="0" lang="en-US" sz="2400" b="1" i="0" u="none" strike="noStrike" cap="none" normalizeH="0" baseline="0" dirty="0">
              <a:ln>
                <a:noFill/>
              </a:ln>
              <a:effectLst/>
              <a:ea typeface="Times New Roman" pitchFamily="18" charset="0"/>
              <a:cs typeface="Arial" pitchFamily="34" charset="0"/>
            </a:endParaRPr>
          </a:p>
        </p:txBody>
      </p:sp>
      <p:sp>
        <p:nvSpPr>
          <p:cNvPr id="5" name="Rectangle 2"/>
          <p:cNvSpPr>
            <a:spLocks noChangeArrowheads="1"/>
          </p:cNvSpPr>
          <p:nvPr/>
        </p:nvSpPr>
        <p:spPr bwMode="auto">
          <a:xfrm>
            <a:off x="1295400" y="1809214"/>
            <a:ext cx="71628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en-US" sz="2400" b="0" i="0" u="none" strike="noStrike" cap="none" normalizeH="0" baseline="0" dirty="0">
                <a:ln>
                  <a:noFill/>
                </a:ln>
                <a:effectLst/>
                <a:ea typeface="Times New Roman" pitchFamily="18" charset="0"/>
                <a:cs typeface="Arial" pitchFamily="34" charset="0"/>
              </a:rPr>
              <a:t>Let </a:t>
            </a:r>
            <a:r>
              <a:rPr kumimoji="0" lang="en-US" sz="2400" b="0" i="0" u="none" strike="noStrike" cap="none" normalizeH="0" baseline="0" dirty="0">
                <a:ln>
                  <a:noFill/>
                </a:ln>
                <a:effectLst/>
                <a:ea typeface="Times New Roman" pitchFamily="18" charset="0"/>
                <a:cs typeface="Arial" pitchFamily="34" charset="0"/>
                <a:sym typeface="Symbol"/>
              </a:rPr>
              <a:t></a:t>
            </a:r>
            <a:r>
              <a:rPr kumimoji="0" lang="en-US" sz="2400" b="0" i="0" u="none" strike="noStrike" cap="none" normalizeH="0" baseline="0" dirty="0">
                <a:ln>
                  <a:noFill/>
                </a:ln>
                <a:effectLst/>
                <a:ea typeface="Times New Roman" pitchFamily="18" charset="0"/>
                <a:cs typeface="Arial" pitchFamily="34" charset="0"/>
              </a:rPr>
              <a:t> </a:t>
            </a:r>
            <a:r>
              <a:rPr lang="en-US" sz="2400" dirty="0"/>
              <a:t>be the true mean cyanide level in soil in The </a:t>
            </a:r>
          </a:p>
          <a:p>
            <a:r>
              <a:rPr lang="en-US" sz="2400" dirty="0"/>
              <a:t>Netherlands.</a:t>
            </a:r>
            <a:endParaRPr kumimoji="0" lang="en-US" sz="2400" b="0" i="0" u="none" strike="noStrike" cap="none" normalizeH="0" baseline="0" dirty="0">
              <a:ln>
                <a:noFill/>
              </a:ln>
              <a:effectLst/>
              <a:cs typeface="Arial" pitchFamily="34" charset="0"/>
              <a:sym typeface="Symbol" pitchFamily="18" charset="2"/>
            </a:endParaRPr>
          </a:p>
          <a:p>
            <a:endParaRPr kumimoji="0" lang="en-US" sz="2400" b="0" i="0" u="none" strike="noStrike" cap="none" normalizeH="0" baseline="0" dirty="0">
              <a:ln>
                <a:noFill/>
              </a:ln>
              <a:effectLst/>
              <a:cs typeface="Arial" pitchFamily="34" charset="0"/>
              <a:sym typeface="Symbol" pitchFamily="18" charset="2"/>
            </a:endParaRPr>
          </a:p>
          <a:p>
            <a:r>
              <a:rPr kumimoji="0" lang="en-US" sz="2400" b="0" i="0" u="none" strike="noStrike" cap="none" normalizeH="0" baseline="0" dirty="0">
                <a:ln>
                  <a:noFill/>
                </a:ln>
                <a:effectLst/>
                <a:ea typeface="Times New Roman" pitchFamily="18" charset="0"/>
                <a:cs typeface="Arial" pitchFamily="34" charset="0"/>
                <a:sym typeface="Symbol" pitchFamily="18" charset="2"/>
              </a:rPr>
              <a:t>H</a:t>
            </a:r>
            <a:r>
              <a:rPr kumimoji="0" lang="en-US" sz="2400" b="0" i="0" u="none" strike="noStrike" cap="none" normalizeH="0" baseline="-30000" dirty="0">
                <a:ln>
                  <a:noFill/>
                </a:ln>
                <a:effectLst/>
                <a:ea typeface="Times New Roman" pitchFamily="18" charset="0"/>
                <a:cs typeface="Arial" pitchFamily="34" charset="0"/>
                <a:sym typeface="Symbol" pitchFamily="18" charset="2"/>
              </a:rPr>
              <a:t>o</a:t>
            </a:r>
            <a:r>
              <a:rPr kumimoji="0" lang="en-US" sz="2400" b="0" i="0" u="none" strike="noStrike" cap="none" normalizeH="0" baseline="0" dirty="0">
                <a:ln>
                  <a:noFill/>
                </a:ln>
                <a:effectLst/>
                <a:ea typeface="Times New Roman" pitchFamily="18" charset="0"/>
                <a:cs typeface="Arial" pitchFamily="34" charset="0"/>
                <a:sym typeface="Symbol" pitchFamily="18" charset="2"/>
              </a:rPr>
              <a:t>: </a:t>
            </a:r>
            <a:r>
              <a:rPr lang="en-US" sz="2400" dirty="0">
                <a:ea typeface="Times New Roman" pitchFamily="18" charset="0"/>
                <a:cs typeface="Arial" pitchFamily="34" charset="0"/>
                <a:sym typeface="Symbol"/>
              </a:rPr>
              <a:t></a:t>
            </a:r>
            <a:r>
              <a:rPr kumimoji="0" lang="en-US" sz="2400" b="0" i="0" u="none" strike="noStrike" cap="none" normalizeH="0" baseline="0" dirty="0">
                <a:ln>
                  <a:noFill/>
                </a:ln>
                <a:effectLst/>
                <a:ea typeface="Times New Roman" pitchFamily="18" charset="0"/>
                <a:cs typeface="Arial" pitchFamily="34" charset="0"/>
              </a:rPr>
              <a:t> = </a:t>
            </a:r>
            <a:r>
              <a:rPr lang="en-US" sz="2400" dirty="0">
                <a:latin typeface="Adobe Fan Heiti Std B" pitchFamily="34" charset="-128"/>
                <a:ea typeface="Adobe Fan Heiti Std B" pitchFamily="34" charset="-128"/>
              </a:rPr>
              <a:t>1</a:t>
            </a:r>
            <a:r>
              <a:rPr lang="en-US" sz="2400" dirty="0"/>
              <a:t>00 ; the mean cyanide level in soil in The </a:t>
            </a:r>
          </a:p>
          <a:p>
            <a:r>
              <a:rPr lang="en-US" sz="2400" dirty="0"/>
              <a:t>                    Netherlands is equal to </a:t>
            </a:r>
            <a:r>
              <a:rPr lang="en-US" sz="2400" dirty="0">
                <a:latin typeface="Adobe Fan Heiti Std B" pitchFamily="34" charset="-128"/>
                <a:ea typeface="Adobe Fan Heiti Std B" pitchFamily="34" charset="-128"/>
              </a:rPr>
              <a:t>1</a:t>
            </a:r>
            <a:r>
              <a:rPr lang="en-US" sz="2400" dirty="0"/>
              <a:t>00.</a:t>
            </a:r>
            <a:endParaRPr lang="en-US" sz="2400" dirty="0">
              <a:cs typeface="Arial" pitchFamily="34" charset="0"/>
              <a:sym typeface="Symbol" pitchFamily="18" charset="2"/>
            </a:endParaRPr>
          </a:p>
          <a:p>
            <a:pPr lvl="0" eaLnBrk="0" fontAlgn="base" hangingPunct="0">
              <a:spcBef>
                <a:spcPct val="0"/>
              </a:spcBef>
              <a:spcAft>
                <a:spcPct val="0"/>
              </a:spcAft>
              <a:tabLst>
                <a:tab pos="457200" algn="l"/>
                <a:tab pos="914400" algn="l"/>
                <a:tab pos="1371600" algn="l"/>
                <a:tab pos="1828800" algn="l"/>
              </a:tabLst>
            </a:pPr>
            <a:endParaRPr kumimoji="0" lang="en-US" sz="2400" b="0" i="0" u="none" strike="noStrike" cap="none" normalizeH="0" baseline="0" dirty="0">
              <a:ln>
                <a:noFill/>
              </a:ln>
              <a:effectLst/>
              <a:ea typeface="Times New Roman" pitchFamily="18" charset="0"/>
              <a:cs typeface="Arial" pitchFamily="34" charset="0"/>
              <a:sym typeface="Symbol" pitchFamily="18" charset="2"/>
            </a:endParaRPr>
          </a:p>
          <a:p>
            <a:r>
              <a:rPr kumimoji="0" lang="en-US" sz="2400" b="0" i="0" u="none" strike="noStrike" cap="none" normalizeH="0" baseline="0" dirty="0">
                <a:ln>
                  <a:noFill/>
                </a:ln>
                <a:effectLst/>
                <a:ea typeface="Times New Roman" pitchFamily="18" charset="0"/>
                <a:cs typeface="Arial" pitchFamily="34" charset="0"/>
                <a:sym typeface="Symbol" pitchFamily="18" charset="2"/>
              </a:rPr>
              <a:t>H</a:t>
            </a:r>
            <a:r>
              <a:rPr kumimoji="0" lang="en-US" sz="2400" b="0" i="0" u="none" strike="noStrike" cap="none" normalizeH="0" baseline="-30000" dirty="0">
                <a:ln>
                  <a:noFill/>
                </a:ln>
                <a:effectLst/>
                <a:ea typeface="Times New Roman" pitchFamily="18" charset="0"/>
                <a:cs typeface="Arial" pitchFamily="34" charset="0"/>
                <a:sym typeface="Symbol" pitchFamily="18" charset="2"/>
              </a:rPr>
              <a:t>a</a:t>
            </a:r>
            <a:r>
              <a:rPr kumimoji="0" lang="en-US" sz="2400" b="0" i="0" u="none" strike="noStrike" cap="none" normalizeH="0" baseline="0" dirty="0">
                <a:ln>
                  <a:noFill/>
                </a:ln>
                <a:effectLst/>
                <a:ea typeface="Times New Roman" pitchFamily="18" charset="0"/>
                <a:cs typeface="Arial" pitchFamily="34" charset="0"/>
                <a:sym typeface="Symbol" pitchFamily="18" charset="2"/>
              </a:rPr>
              <a:t>: </a:t>
            </a:r>
            <a:r>
              <a:rPr lang="en-US" sz="2400" dirty="0">
                <a:ea typeface="Times New Roman" pitchFamily="18" charset="0"/>
                <a:cs typeface="Arial" pitchFamily="34" charset="0"/>
                <a:sym typeface="Symbol"/>
              </a:rPr>
              <a:t> </a:t>
            </a:r>
            <a:r>
              <a:rPr lang="en-US" sz="2400" dirty="0"/>
              <a:t>&gt; </a:t>
            </a:r>
            <a:r>
              <a:rPr lang="en-US" sz="2400" dirty="0">
                <a:latin typeface="Adobe Fan Heiti Std B" pitchFamily="34" charset="-128"/>
                <a:ea typeface="Adobe Fan Heiti Std B" pitchFamily="34" charset="-128"/>
              </a:rPr>
              <a:t>1</a:t>
            </a:r>
            <a:r>
              <a:rPr lang="en-US" sz="2400" dirty="0"/>
              <a:t>00 ; the mean cyanide level in soil in The </a:t>
            </a:r>
          </a:p>
          <a:p>
            <a:r>
              <a:rPr lang="en-US" sz="2400" dirty="0"/>
              <a:t>                    Netherlands is greater than</a:t>
            </a:r>
            <a:r>
              <a:rPr lang="en-US" sz="2400" dirty="0">
                <a:latin typeface="Adobe Fan Heiti Std B" pitchFamily="34" charset="-128"/>
                <a:ea typeface="Adobe Fan Heiti Std B" pitchFamily="34" charset="-128"/>
              </a:rPr>
              <a:t>1</a:t>
            </a:r>
            <a:r>
              <a:rPr lang="en-US" sz="2400" dirty="0"/>
              <a:t>00.</a:t>
            </a:r>
            <a:endParaRPr lang="en-US" sz="2400" dirty="0">
              <a:cs typeface="Arial" pitchFamily="34" charset="0"/>
              <a:sym typeface="Symbol"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696200" cy="5632311"/>
          </a:xfrm>
          <a:prstGeom prst="rect">
            <a:avLst/>
          </a:prstGeom>
        </p:spPr>
        <p:txBody>
          <a:bodyPr wrap="square">
            <a:spAutoFit/>
          </a:bodyPr>
          <a:lstStyle/>
          <a:p>
            <a:pPr lvl="0" fontAlgn="base">
              <a:spcBef>
                <a:spcPct val="0"/>
              </a:spcBef>
              <a:spcAft>
                <a:spcPct val="0"/>
              </a:spcAft>
              <a:tabLst>
                <a:tab pos="2743200" algn="ctr"/>
                <a:tab pos="5486400" algn="r"/>
              </a:tabLst>
            </a:pPr>
            <a:r>
              <a:rPr lang="en-US" sz="2400" b="1" i="1" dirty="0">
                <a:solidFill>
                  <a:srgbClr val="00CC00"/>
                </a:solidFill>
                <a:ea typeface="Times New Roman" pitchFamily="18" charset="0"/>
                <a:cs typeface="Arial" pitchFamily="34" charset="0"/>
              </a:rPr>
              <a:t>ii)</a:t>
            </a:r>
            <a:r>
              <a:rPr lang="en-US" sz="2400" b="1" i="1" dirty="0">
                <a:solidFill>
                  <a:srgbClr val="0070C0"/>
                </a:solidFill>
                <a:ea typeface="Times New Roman" pitchFamily="18" charset="0"/>
                <a:cs typeface="Arial" pitchFamily="34" charset="0"/>
              </a:rPr>
              <a:t> Test Statistic.</a:t>
            </a:r>
          </a:p>
          <a:p>
            <a:pPr lvl="0" eaLnBrk="0" fontAlgn="base" hangingPunct="0">
              <a:spcBef>
                <a:spcPct val="0"/>
              </a:spcBef>
              <a:spcAft>
                <a:spcPct val="0"/>
              </a:spcAft>
              <a:tabLst>
                <a:tab pos="2743200" algn="ctr"/>
                <a:tab pos="5486400" algn="r"/>
              </a:tabLst>
            </a:pPr>
            <a:r>
              <a:rPr lang="en-US" sz="2400" dirty="0">
                <a:latin typeface="Calibri" pitchFamily="34" charset="0"/>
                <a:ea typeface="Times New Roman" pitchFamily="18" charset="0"/>
                <a:cs typeface="Arial" pitchFamily="34" charset="0"/>
              </a:rPr>
              <a:t>	</a:t>
            </a:r>
          </a:p>
          <a:p>
            <a:r>
              <a:rPr lang="en-US" sz="2400" dirty="0"/>
              <a:t>We will perform a large sample z-test for the mean cyanide level in soil in The Netherlands.</a:t>
            </a:r>
            <a:endParaRPr lang="en-US" sz="2400" dirty="0">
              <a:cs typeface="Arial" pitchFamily="34" charset="0"/>
              <a:sym typeface="Symbol" pitchFamily="18" charset="2"/>
            </a:endParaRPr>
          </a:p>
          <a:p>
            <a:endParaRPr lang="en-US" sz="2400" dirty="0"/>
          </a:p>
          <a:p>
            <a:pPr lvl="0" eaLnBrk="0" fontAlgn="base" hangingPunct="0">
              <a:spcBef>
                <a:spcPct val="0"/>
              </a:spcBef>
              <a:spcAft>
                <a:spcPct val="0"/>
              </a:spcAft>
              <a:tabLst>
                <a:tab pos="2743200" algn="ctr"/>
                <a:tab pos="5486400" algn="r"/>
              </a:tabLst>
            </a:pPr>
            <a:endParaRPr lang="en-US" sz="2400" dirty="0"/>
          </a:p>
          <a:p>
            <a:pPr lvl="0" eaLnBrk="0" fontAlgn="base" hangingPunct="0">
              <a:spcBef>
                <a:spcPct val="0"/>
              </a:spcBef>
              <a:spcAft>
                <a:spcPct val="0"/>
              </a:spcAft>
              <a:tabLst>
                <a:tab pos="2743200" algn="ctr"/>
                <a:tab pos="5486400" algn="r"/>
              </a:tabLst>
            </a:pPr>
            <a:r>
              <a:rPr lang="en-US" sz="2400" u="sng" dirty="0">
                <a:solidFill>
                  <a:srgbClr val="00B0F0"/>
                </a:solidFill>
              </a:rPr>
              <a:t>Conditions:</a:t>
            </a:r>
            <a:r>
              <a:rPr lang="en-US" sz="2400" u="sng" dirty="0"/>
              <a:t> </a:t>
            </a:r>
          </a:p>
          <a:p>
            <a:pPr eaLnBrk="0" fontAlgn="base" hangingPunct="0">
              <a:spcBef>
                <a:spcPct val="0"/>
              </a:spcBef>
              <a:spcAft>
                <a:spcPct val="0"/>
              </a:spcAft>
              <a:buFontTx/>
              <a:buChar char="•"/>
              <a:tabLst>
                <a:tab pos="2743200" algn="ctr"/>
                <a:tab pos="5486400" algn="r"/>
              </a:tabLst>
            </a:pPr>
            <a:r>
              <a:rPr lang="en-US" sz="2400" dirty="0"/>
              <a:t>  Assume that Seventy-two 400-gram soil specimens were  </a:t>
            </a:r>
          </a:p>
          <a:p>
            <a:pPr eaLnBrk="0" fontAlgn="base" hangingPunct="0">
              <a:spcBef>
                <a:spcPct val="0"/>
              </a:spcBef>
              <a:spcAft>
                <a:spcPct val="0"/>
              </a:spcAft>
              <a:tabLst>
                <a:tab pos="2743200" algn="ctr"/>
                <a:tab pos="5486400" algn="r"/>
              </a:tabLst>
            </a:pPr>
            <a:r>
              <a:rPr lang="en-US" sz="2400" dirty="0"/>
              <a:t>   sampled randomly.</a:t>
            </a:r>
          </a:p>
          <a:p>
            <a:pPr eaLnBrk="0" fontAlgn="base" hangingPunct="0">
              <a:spcBef>
                <a:spcPct val="0"/>
              </a:spcBef>
              <a:spcAft>
                <a:spcPct val="0"/>
              </a:spcAft>
              <a:tabLst>
                <a:tab pos="2743200" algn="ctr"/>
                <a:tab pos="5486400" algn="r"/>
              </a:tabLst>
            </a:pPr>
            <a:endParaRPr lang="en-US" sz="2400" dirty="0"/>
          </a:p>
          <a:p>
            <a:pPr eaLnBrk="0" fontAlgn="base" hangingPunct="0">
              <a:spcBef>
                <a:spcPct val="0"/>
              </a:spcBef>
              <a:spcAft>
                <a:spcPct val="0"/>
              </a:spcAft>
              <a:buFontTx/>
              <a:buChar char="•"/>
              <a:tabLst>
                <a:tab pos="2743200" algn="ctr"/>
                <a:tab pos="5486400" algn="r"/>
              </a:tabLst>
            </a:pPr>
            <a:r>
              <a:rPr lang="en-US" sz="2400" dirty="0"/>
              <a:t> The sample size </a:t>
            </a:r>
            <a:r>
              <a:rPr lang="en-US" sz="2400" i="1" dirty="0"/>
              <a:t>n=</a:t>
            </a:r>
            <a:r>
              <a:rPr lang="en-US" sz="2400" dirty="0"/>
              <a:t>72 is large.</a:t>
            </a:r>
          </a:p>
          <a:p>
            <a:pPr eaLnBrk="0" fontAlgn="base" hangingPunct="0">
              <a:spcBef>
                <a:spcPct val="0"/>
              </a:spcBef>
              <a:spcAft>
                <a:spcPct val="0"/>
              </a:spcAft>
              <a:buFontTx/>
              <a:buChar char="•"/>
              <a:tabLst>
                <a:tab pos="2743200" algn="ctr"/>
                <a:tab pos="5486400" algn="r"/>
              </a:tabLst>
            </a:pPr>
            <a:endParaRPr lang="en-US" sz="2400" dirty="0"/>
          </a:p>
          <a:p>
            <a:r>
              <a:rPr lang="en-US" sz="2400" i="1" dirty="0"/>
              <a:t>Verification of these assumptions makes it reasonable to assume that the sampling distribution of the sample mean cyanide level in soil in The Netherlands will be approximately normal.</a:t>
            </a:r>
          </a:p>
        </p:txBody>
      </p:sp>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7" name="Rectangle 6"/>
          <p:cNvSpPr/>
          <p:nvPr/>
        </p:nvSpPr>
        <p:spPr>
          <a:xfrm>
            <a:off x="1447800" y="685800"/>
            <a:ext cx="7239000" cy="5324535"/>
          </a:xfrm>
          <a:prstGeom prst="rect">
            <a:avLst/>
          </a:prstGeom>
        </p:spPr>
        <p:txBody>
          <a:bodyPr wrap="square">
            <a:spAutoFit/>
          </a:bodyPr>
          <a:lstStyle/>
          <a:p>
            <a:pPr algn="ctr"/>
            <a:r>
              <a:rPr lang="en-US" sz="2800" dirty="0">
                <a:solidFill>
                  <a:srgbClr val="00CC00"/>
                </a:solidFill>
              </a:rPr>
              <a:t>Example 2</a:t>
            </a:r>
          </a:p>
          <a:p>
            <a:endParaRPr lang="en-US" sz="2400" dirty="0"/>
          </a:p>
          <a:p>
            <a:r>
              <a:rPr lang="en-US" sz="2400" dirty="0"/>
              <a:t>A survey of teenagers and parents in Canada conducted by the polling organization </a:t>
            </a:r>
            <a:r>
              <a:rPr lang="en-US" sz="2400" dirty="0" err="1"/>
              <a:t>Ipsos</a:t>
            </a:r>
            <a:r>
              <a:rPr lang="en-US" sz="2400" dirty="0"/>
              <a:t> (“Untangling the Web: The Facts About Kids and the Internet,” January 25, 2006) included questions about Internet use. It was reported that for a random sample of 676 parents of</a:t>
            </a:r>
          </a:p>
          <a:p>
            <a:r>
              <a:rPr lang="en-US" sz="2400" dirty="0"/>
              <a:t>Canadian teens, the mean number of hours parents thought their teens spent online was 6.5 and the</a:t>
            </a:r>
          </a:p>
          <a:p>
            <a:r>
              <a:rPr lang="en-US" sz="2400" dirty="0"/>
              <a:t>sample standard deviation was 8.6. </a:t>
            </a:r>
          </a:p>
          <a:p>
            <a:endParaRPr lang="en-US" sz="2400" dirty="0"/>
          </a:p>
          <a:p>
            <a:r>
              <a:rPr lang="en-US" sz="2400" dirty="0"/>
              <a:t>Do the sample data provide convincing evidence that the mean number of hours that parents think their teens spend online is less than </a:t>
            </a:r>
            <a:r>
              <a:rPr lang="en-US" sz="2400" dirty="0">
                <a:latin typeface="Adobe Fan Heiti Std B" pitchFamily="34" charset="-128"/>
                <a:ea typeface="Adobe Fan Heiti Std B" pitchFamily="34" charset="-128"/>
              </a:rPr>
              <a:t>1</a:t>
            </a:r>
            <a:r>
              <a:rPr lang="en-US" sz="2400" dirty="0"/>
              <a:t>0 hours per week? Use </a:t>
            </a:r>
            <a:r>
              <a:rPr lang="en-US" sz="2400" dirty="0">
                <a:sym typeface="Symbol"/>
              </a:rPr>
              <a:t></a:t>
            </a:r>
            <a:r>
              <a:rPr lang="en-US" sz="2400" dirty="0"/>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95400" y="457200"/>
            <a:ext cx="74676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i="1" dirty="0">
                <a:solidFill>
                  <a:srgbClr val="00CC00"/>
                </a:solidFill>
                <a:ea typeface="Times New Roman" pitchFamily="18" charset="0"/>
                <a:cs typeface="Arial" pitchFamily="34" charset="0"/>
              </a:rPr>
              <a:t>iii) </a:t>
            </a:r>
            <a:r>
              <a:rPr lang="en-US" sz="2400" b="1" i="1" dirty="0">
                <a:solidFill>
                  <a:srgbClr val="0070C0"/>
                </a:solidFill>
                <a:ea typeface="Times New Roman" pitchFamily="18" charset="0"/>
                <a:cs typeface="Arial" pitchFamily="34" charset="0"/>
              </a:rPr>
              <a:t>Level of significance.</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r>
              <a:rPr lang="en-US" sz="2000" dirty="0">
                <a:sym typeface="Symbol"/>
              </a:rPr>
              <a:t>            = 0.10</a:t>
            </a:r>
            <a:endParaRPr lang="en-US" sz="2000" dirty="0">
              <a:sym typeface="Symbol" pitchFamily="18" charset="2"/>
            </a:endParaRPr>
          </a:p>
        </p:txBody>
      </p:sp>
      <p:sp>
        <p:nvSpPr>
          <p:cNvPr id="4" name="Rectangle 2"/>
          <p:cNvSpPr>
            <a:spLocks noChangeArrowheads="1"/>
          </p:cNvSpPr>
          <p:nvPr/>
        </p:nvSpPr>
        <p:spPr bwMode="auto">
          <a:xfrm>
            <a:off x="1219200" y="2667000"/>
            <a:ext cx="74676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i="1" dirty="0">
                <a:solidFill>
                  <a:srgbClr val="00CC00"/>
                </a:solidFill>
                <a:ea typeface="Times New Roman" pitchFamily="18" charset="0"/>
                <a:cs typeface="Arial" pitchFamily="34" charset="0"/>
              </a:rPr>
              <a:t>iv) </a:t>
            </a:r>
            <a:r>
              <a:rPr lang="en-US" sz="2400" b="1" i="1" dirty="0">
                <a:solidFill>
                  <a:srgbClr val="0070C0"/>
                </a:solidFill>
                <a:ea typeface="Times New Roman" pitchFamily="18" charset="0"/>
                <a:cs typeface="Arial" pitchFamily="34" charset="0"/>
              </a:rPr>
              <a:t>Calculation of test statistic.</a:t>
            </a:r>
          </a:p>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endParaRPr lang="en-US" sz="2400" b="1" i="1" dirty="0">
              <a:solidFill>
                <a:srgbClr val="0070C0"/>
              </a:solidFill>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000" dirty="0">
                <a:ea typeface="Times New Roman" pitchFamily="18" charset="0"/>
                <a:cs typeface="Arial" pitchFamily="34" charset="0"/>
              </a:rPr>
              <a:t>We are given: </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endParaRPr lang="en-US" sz="2000" dirty="0">
              <a:sym typeface="Symbol"/>
            </a:endParaRPr>
          </a:p>
        </p:txBody>
      </p:sp>
      <p:graphicFrame>
        <p:nvGraphicFramePr>
          <p:cNvPr id="5" name="Content Placeholder 9"/>
          <p:cNvGraphicFramePr>
            <a:graphicFrameLocks noChangeAspect="1"/>
          </p:cNvGraphicFramePr>
          <p:nvPr/>
        </p:nvGraphicFramePr>
        <p:xfrm>
          <a:off x="2590800" y="4572000"/>
          <a:ext cx="3032125" cy="879475"/>
        </p:xfrm>
        <a:graphic>
          <a:graphicData uri="http://schemas.openxmlformats.org/presentationml/2006/ole">
            <mc:AlternateContent xmlns:mc="http://schemas.openxmlformats.org/markup-compatibility/2006">
              <mc:Choice xmlns:v="urn:schemas-microsoft-com:vml" Requires="v">
                <p:oleObj spid="_x0000_s91144" name="Equation" r:id="rId3" imgW="1485900" imgH="431800" progId="Equation.3">
                  <p:embed/>
                </p:oleObj>
              </mc:Choice>
              <mc:Fallback>
                <p:oleObj name="Equation" r:id="rId3" imgW="1485900" imgH="4318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572000"/>
                        <a:ext cx="3032125"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pic>
        <p:nvPicPr>
          <p:cNvPr id="87044" name="Picture 4"/>
          <p:cNvPicPr>
            <a:picLocks noChangeAspect="1" noChangeArrowheads="1"/>
          </p:cNvPicPr>
          <p:nvPr/>
        </p:nvPicPr>
        <p:blipFill>
          <a:blip r:embed="rId5" cstate="print"/>
          <a:srcRect/>
          <a:stretch>
            <a:fillRect/>
          </a:stretch>
        </p:blipFill>
        <p:spPr bwMode="auto">
          <a:xfrm>
            <a:off x="5638800" y="4495800"/>
            <a:ext cx="2032000" cy="914400"/>
          </a:xfrm>
          <a:prstGeom prst="rect">
            <a:avLst/>
          </a:prstGeom>
          <a:noFill/>
          <a:ln w="9525">
            <a:noFill/>
            <a:miter lim="800000"/>
            <a:headEnd/>
            <a:tailEnd/>
          </a:ln>
        </p:spPr>
      </p:pic>
      <p:graphicFrame>
        <p:nvGraphicFramePr>
          <p:cNvPr id="87045" name="Content Placeholder 9"/>
          <p:cNvGraphicFramePr>
            <a:graphicFrameLocks noChangeAspect="1"/>
          </p:cNvGraphicFramePr>
          <p:nvPr/>
        </p:nvGraphicFramePr>
        <p:xfrm>
          <a:off x="2514600" y="3962400"/>
          <a:ext cx="3008313" cy="414338"/>
        </p:xfrm>
        <a:graphic>
          <a:graphicData uri="http://schemas.openxmlformats.org/presentationml/2006/ole">
            <mc:AlternateContent xmlns:mc="http://schemas.openxmlformats.org/markup-compatibility/2006">
              <mc:Choice xmlns:v="urn:schemas-microsoft-com:vml" Requires="v">
                <p:oleObj spid="_x0000_s91145" name="Equation" r:id="rId6" imgW="1473200" imgH="203200" progId="Equation.3">
                  <p:embed/>
                </p:oleObj>
              </mc:Choice>
              <mc:Fallback>
                <p:oleObj name="Equation" r:id="rId6" imgW="1473200" imgH="2032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962400"/>
                        <a:ext cx="3008313"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914400"/>
            <a:ext cx="6934200" cy="5632311"/>
          </a:xfrm>
          <a:prstGeom prst="rect">
            <a:avLst/>
          </a:prstGeom>
        </p:spPr>
        <p:txBody>
          <a:bodyPr wrap="square">
            <a:spAutoFit/>
          </a:bodyPr>
          <a:lstStyle/>
          <a:p>
            <a:pPr eaLnBrk="0" fontAlgn="base" hangingPunct="0">
              <a:spcBef>
                <a:spcPct val="0"/>
              </a:spcBef>
              <a:spcAft>
                <a:spcPct val="0"/>
              </a:spcAft>
              <a:tabLst>
                <a:tab pos="2743200" algn="ctr"/>
                <a:tab pos="5486400" algn="r"/>
              </a:tabLst>
            </a:pPr>
            <a:r>
              <a:rPr lang="en-US" sz="2400" b="1" i="1" dirty="0">
                <a:solidFill>
                  <a:srgbClr val="00CC00"/>
                </a:solidFill>
                <a:ea typeface="Times New Roman" pitchFamily="18" charset="0"/>
                <a:cs typeface="Arial" pitchFamily="34" charset="0"/>
              </a:rPr>
              <a:t>v) </a:t>
            </a:r>
            <a:r>
              <a:rPr lang="en-US" sz="2400" b="1" i="1" dirty="0">
                <a:solidFill>
                  <a:srgbClr val="0070C0"/>
                </a:solidFill>
                <a:ea typeface="Times New Roman" pitchFamily="18" charset="0"/>
                <a:cs typeface="Arial" pitchFamily="34" charset="0"/>
              </a:rPr>
              <a:t>p-value.</a:t>
            </a: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r>
              <a:rPr lang="en-US" sz="2400" dirty="0">
                <a:ea typeface="Times New Roman" pitchFamily="18" charset="0"/>
                <a:cs typeface="Arial" pitchFamily="34" charset="0"/>
              </a:rPr>
              <a:t>p-value = area of z-curve to the right of -</a:t>
            </a:r>
            <a:r>
              <a:rPr lang="en-US" sz="2400" dirty="0">
                <a:latin typeface="Adobe Fan Heiti Std B" pitchFamily="34" charset="-128"/>
                <a:ea typeface="Adobe Fan Heiti Std B" pitchFamily="34" charset="-128"/>
                <a:cs typeface="Arial" pitchFamily="34" charset="0"/>
              </a:rPr>
              <a:t>1</a:t>
            </a:r>
            <a:r>
              <a:rPr lang="en-US" sz="2400" dirty="0">
                <a:ea typeface="Times New Roman" pitchFamily="18" charset="0"/>
                <a:cs typeface="Arial" pitchFamily="34" charset="0"/>
              </a:rPr>
              <a:t>.70</a:t>
            </a:r>
          </a:p>
          <a:p>
            <a:pPr eaLnBrk="0" fontAlgn="base" hangingPunct="0">
              <a:spcBef>
                <a:spcPct val="0"/>
              </a:spcBef>
              <a:spcAft>
                <a:spcPct val="0"/>
              </a:spcAft>
              <a:tabLst>
                <a:tab pos="2743200" algn="ctr"/>
                <a:tab pos="5486400" algn="r"/>
              </a:tabLst>
            </a:pPr>
            <a:r>
              <a:rPr lang="en-US" sz="2400" dirty="0">
                <a:ea typeface="Times New Roman" pitchFamily="18" charset="0"/>
                <a:cs typeface="Arial" pitchFamily="34" charset="0"/>
              </a:rPr>
              <a:t>           =</a:t>
            </a:r>
            <a:r>
              <a:rPr lang="en-US" sz="2400" dirty="0">
                <a:ea typeface="Times New Roman" pitchFamily="18" charset="0"/>
                <a:cs typeface="Arial" pitchFamily="34" charset="0"/>
                <a:sym typeface="Symbol"/>
              </a:rPr>
              <a:t> .5 + .4554 =.9554</a:t>
            </a:r>
            <a:r>
              <a:rPr lang="en-US" sz="2400" dirty="0">
                <a:ea typeface="Times New Roman" pitchFamily="18" charset="0"/>
                <a:cs typeface="Arial" pitchFamily="34" charset="0"/>
              </a:rPr>
              <a:t> </a:t>
            </a:r>
            <a:endParaRPr lang="en-US" sz="2400" dirty="0">
              <a:ea typeface="Times New Roman" pitchFamily="18" charset="0"/>
              <a:cs typeface="Arial" pitchFamily="34" charset="0"/>
              <a:sym typeface="Symbol"/>
            </a:endParaRPr>
          </a:p>
          <a:p>
            <a:pPr eaLnBrk="0" fontAlgn="base" hangingPunct="0">
              <a:spcBef>
                <a:spcPct val="0"/>
              </a:spcBef>
              <a:spcAft>
                <a:spcPct val="0"/>
              </a:spcAft>
              <a:tabLst>
                <a:tab pos="2743200" algn="ctr"/>
                <a:tab pos="5486400" algn="r"/>
              </a:tabLst>
            </a:pPr>
            <a:r>
              <a:rPr lang="en-US" sz="2400" dirty="0">
                <a:ea typeface="Times New Roman" pitchFamily="18" charset="0"/>
                <a:cs typeface="Arial" pitchFamily="34" charset="0"/>
              </a:rPr>
              <a:t>                          </a:t>
            </a:r>
            <a:r>
              <a:rPr lang="en-US" sz="2400" dirty="0">
                <a:solidFill>
                  <a:srgbClr val="FF0000"/>
                </a:solidFill>
                <a:ea typeface="Times New Roman" pitchFamily="18" charset="0"/>
                <a:cs typeface="Arial" pitchFamily="34" charset="0"/>
              </a:rPr>
              <a:t>OR</a:t>
            </a:r>
          </a:p>
          <a:p>
            <a:pPr eaLnBrk="0" fontAlgn="base" hangingPunct="0">
              <a:spcBef>
                <a:spcPct val="0"/>
              </a:spcBef>
              <a:spcAft>
                <a:spcPct val="0"/>
              </a:spcAft>
              <a:tabLst>
                <a:tab pos="2743200" algn="ctr"/>
                <a:tab pos="5486400" algn="r"/>
              </a:tabLst>
            </a:pPr>
            <a:r>
              <a:rPr lang="en-US" sz="2400" dirty="0">
                <a:ea typeface="Times New Roman" pitchFamily="18" charset="0"/>
                <a:cs typeface="Arial" pitchFamily="34" charset="0"/>
              </a:rPr>
              <a:t>p-value = P (z </a:t>
            </a:r>
            <a:r>
              <a:rPr lang="en-US" sz="2400" dirty="0">
                <a:ea typeface="Times New Roman" pitchFamily="18" charset="0"/>
                <a:cs typeface="Arial" pitchFamily="34" charset="0"/>
                <a:sym typeface="Symbol"/>
              </a:rPr>
              <a:t> -1.70</a:t>
            </a:r>
            <a:r>
              <a:rPr lang="en-US" sz="2400" baseline="-25000" dirty="0">
                <a:ea typeface="Times New Roman" pitchFamily="18" charset="0"/>
                <a:cs typeface="Arial" pitchFamily="34" charset="0"/>
                <a:sym typeface="Symbol"/>
              </a:rPr>
              <a:t> </a:t>
            </a:r>
            <a:r>
              <a:rPr lang="en-US" sz="2400" dirty="0">
                <a:ea typeface="Times New Roman" pitchFamily="18" charset="0"/>
                <a:cs typeface="Arial" pitchFamily="34" charset="0"/>
                <a:sym typeface="Symbol"/>
              </a:rPr>
              <a:t>) = .5 + .4554 =.9554</a:t>
            </a:r>
            <a:endParaRPr lang="en-US" sz="2400" baseline="-25000" dirty="0">
              <a:ea typeface="Times New Roman" pitchFamily="18" charset="0"/>
              <a:cs typeface="Arial" pitchFamily="34" charset="0"/>
            </a:endParaRPr>
          </a:p>
        </p:txBody>
      </p:sp>
      <p:pic>
        <p:nvPicPr>
          <p:cNvPr id="90114" name="Picture 2"/>
          <p:cNvPicPr>
            <a:picLocks noChangeAspect="1" noChangeArrowheads="1"/>
          </p:cNvPicPr>
          <p:nvPr/>
        </p:nvPicPr>
        <p:blipFill>
          <a:blip r:embed="rId2" cstate="print"/>
          <a:srcRect/>
          <a:stretch>
            <a:fillRect/>
          </a:stretch>
        </p:blipFill>
        <p:spPr bwMode="auto">
          <a:xfrm>
            <a:off x="2209800" y="1447800"/>
            <a:ext cx="4770290" cy="3048000"/>
          </a:xfrm>
          <a:prstGeom prst="rect">
            <a:avLst/>
          </a:prstGeom>
          <a:noFill/>
          <a:ln w="9525">
            <a:noFill/>
            <a:miter lim="800000"/>
            <a:headEnd/>
            <a:tailEnd/>
          </a:ln>
        </p:spPr>
      </p:pic>
      <p:sp>
        <p:nvSpPr>
          <p:cNvPr id="10" name="Rectangle 9"/>
          <p:cNvSpPr/>
          <p:nvPr/>
        </p:nvSpPr>
        <p:spPr>
          <a:xfrm>
            <a:off x="2374005" y="4572000"/>
            <a:ext cx="2514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r>
              <a:rPr lang="en-US" baseline="-25000" dirty="0">
                <a:solidFill>
                  <a:schemeClr val="tx1"/>
                </a:solidFill>
              </a:rPr>
              <a:t>cal</a:t>
            </a:r>
            <a:r>
              <a:rPr lang="en-US" dirty="0">
                <a:solidFill>
                  <a:schemeClr val="tx1"/>
                </a:solidFill>
                <a:sym typeface="Symbol"/>
              </a:rPr>
              <a:t> </a:t>
            </a:r>
            <a:r>
              <a:rPr lang="en-US" dirty="0">
                <a:solidFill>
                  <a:schemeClr val="tx1"/>
                </a:solidFill>
              </a:rPr>
              <a:t>-</a:t>
            </a:r>
            <a:r>
              <a:rPr lang="en-US" dirty="0">
                <a:solidFill>
                  <a:schemeClr val="tx1"/>
                </a:solidFill>
                <a:latin typeface="Adobe Fan Heiti Std B" pitchFamily="34" charset="-128"/>
                <a:ea typeface="Adobe Fan Heiti Std B" pitchFamily="34" charset="-128"/>
              </a:rPr>
              <a:t>1</a:t>
            </a:r>
            <a:r>
              <a:rPr lang="en-US" dirty="0">
                <a:solidFill>
                  <a:schemeClr val="tx1"/>
                </a:solidFill>
              </a:rPr>
              <a:t>.70</a:t>
            </a:r>
          </a:p>
          <a:p>
            <a:endParaRPr lang="en-US" dirty="0">
              <a:solidFill>
                <a:schemeClr val="tx1"/>
              </a:solidFill>
            </a:endParaRPr>
          </a:p>
        </p:txBody>
      </p:sp>
      <p:cxnSp>
        <p:nvCxnSpPr>
          <p:cNvPr id="11" name="Straight Arrow Connector 10"/>
          <p:cNvCxnSpPr/>
          <p:nvPr/>
        </p:nvCxnSpPr>
        <p:spPr>
          <a:xfrm flipV="1">
            <a:off x="3491247" y="4255395"/>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334000" y="2667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2438400"/>
            <a:ext cx="1371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sym typeface="Symbol"/>
              </a:rPr>
              <a:t>p-value</a:t>
            </a:r>
            <a:endParaRPr lang="en-US" dirty="0">
              <a:solidFill>
                <a:schemeClr val="tx1"/>
              </a:solidFill>
            </a:endParaRPr>
          </a:p>
          <a:p>
            <a:endParaRPr lang="en-US" dirty="0">
              <a:solidFill>
                <a:schemeClr val="tx1"/>
              </a:solidFill>
            </a:endParaRPr>
          </a:p>
        </p:txBody>
      </p:sp>
      <p:sp>
        <p:nvSpPr>
          <p:cNvPr id="15" name="Rectangle 14"/>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28600"/>
            <a:ext cx="7620000" cy="5786199"/>
          </a:xfrm>
          <a:prstGeom prst="rect">
            <a:avLst/>
          </a:prstGeom>
          <a:noFill/>
        </p:spPr>
        <p:txBody>
          <a:bodyPr wrap="square" rtlCol="0">
            <a:spAutoFit/>
          </a:bodyPr>
          <a:lstStyle/>
          <a:p>
            <a:pPr>
              <a:buFont typeface="Arial" pitchFamily="34" charset="0"/>
              <a:buChar char="•"/>
            </a:pPr>
            <a:r>
              <a:rPr lang="en-IN" dirty="0">
                <a:latin typeface="Arial Rounded MT Bold" pitchFamily="34" charset="0"/>
                <a:ea typeface="Adobe Fan Heiti Std B"/>
              </a:rPr>
              <a:t> </a:t>
            </a:r>
            <a:r>
              <a:rPr lang="en-IN" sz="1600" dirty="0">
                <a:latin typeface="Arial Rounded MT Bold" pitchFamily="34" charset="0"/>
                <a:ea typeface="Adobe Fan Heiti Std B"/>
              </a:rPr>
              <a:t>If a hypothesis test using </a:t>
            </a:r>
            <a:r>
              <a:rPr lang="el-GR" sz="1600" dirty="0">
                <a:latin typeface="PalatinoLinotype-Roman"/>
                <a:ea typeface="Adobe Fan Heiti Std B"/>
              </a:rPr>
              <a:t>α</a:t>
            </a:r>
            <a:r>
              <a:rPr lang="en-IN" sz="1600" dirty="0">
                <a:latin typeface="Arial Rounded MT Bold" pitchFamily="34" charset="0"/>
                <a:ea typeface="Adobe Fan Heiti Std B"/>
              </a:rPr>
              <a:t>=.05 were conducted, for which of the </a:t>
            </a:r>
          </a:p>
          <a:p>
            <a:r>
              <a:rPr lang="en-IN" sz="1600" dirty="0">
                <a:latin typeface="Arial Rounded MT Bold" pitchFamily="34" charset="0"/>
                <a:ea typeface="Adobe Fan Heiti Std B"/>
              </a:rPr>
              <a:t>following p-values would the null hypothesis be rejected?</a:t>
            </a:r>
          </a:p>
          <a:p>
            <a:r>
              <a:rPr lang="en-IN" sz="1600" dirty="0">
                <a:latin typeface="Arial Rounded MT Bold" pitchFamily="34" charset="0"/>
                <a:ea typeface="Adobe Fan Heiti Std B"/>
              </a:rPr>
              <a:t>(a).06</a:t>
            </a:r>
          </a:p>
          <a:p>
            <a:r>
              <a:rPr lang="en-IN" sz="1600" dirty="0">
                <a:latin typeface="Arial Rounded MT Bold" pitchFamily="34" charset="0"/>
                <a:ea typeface="Adobe Fan Heiti Std B"/>
              </a:rPr>
              <a:t>(b).01</a:t>
            </a:r>
          </a:p>
          <a:p>
            <a:r>
              <a:rPr lang="en-IN" sz="1600" dirty="0">
                <a:latin typeface="Arial Rounded MT Bold" pitchFamily="34" charset="0"/>
                <a:ea typeface="Adobe Fan Heiti Std B"/>
              </a:rPr>
              <a:t>(c).251</a:t>
            </a:r>
          </a:p>
          <a:p>
            <a:r>
              <a:rPr lang="en-IN" sz="1600" dirty="0">
                <a:latin typeface="Arial Rounded MT Bold" pitchFamily="34" charset="0"/>
                <a:ea typeface="Adobe Fan Heiti Std B"/>
              </a:rPr>
              <a:t>(d).042</a:t>
            </a:r>
          </a:p>
          <a:p>
            <a:pPr>
              <a:buFont typeface="Arial" pitchFamily="34" charset="0"/>
              <a:buChar char="•"/>
            </a:pPr>
            <a:endParaRPr lang="en-IN" sz="1600" dirty="0">
              <a:latin typeface="Arial Rounded MT Bold" pitchFamily="34" charset="0"/>
              <a:ea typeface="Adobe Fan Heiti Std B"/>
            </a:endParaRPr>
          </a:p>
          <a:p>
            <a:pPr>
              <a:buFont typeface="Arial" pitchFamily="34" charset="0"/>
              <a:buChar char="•"/>
            </a:pPr>
            <a:r>
              <a:rPr lang="en-IN" sz="1600" dirty="0">
                <a:latin typeface="Arial Rounded MT Bold" pitchFamily="34" charset="0"/>
                <a:ea typeface="Adobe Fan Heiti Std B"/>
              </a:rPr>
              <a:t>For testing H</a:t>
            </a:r>
            <a:r>
              <a:rPr lang="en-IN" sz="1600" baseline="-25000" dirty="0">
                <a:latin typeface="Arial Rounded MT Bold" pitchFamily="34" charset="0"/>
                <a:ea typeface="Adobe Fan Heiti Std B"/>
              </a:rPr>
              <a:t>0</a:t>
            </a:r>
            <a:r>
              <a:rPr lang="en-IN" sz="1600" dirty="0">
                <a:latin typeface="Arial Rounded MT Bold" pitchFamily="34" charset="0"/>
                <a:ea typeface="Adobe Fan Heiti Std B"/>
              </a:rPr>
              <a:t>: µ=100 against H</a:t>
            </a:r>
            <a:r>
              <a:rPr lang="en-IN" sz="1600" baseline="-25000" dirty="0">
                <a:latin typeface="Arial Rounded MT Bold" pitchFamily="34" charset="0"/>
                <a:ea typeface="Adobe Fan Heiti Std B"/>
              </a:rPr>
              <a:t>1</a:t>
            </a:r>
            <a:r>
              <a:rPr lang="en-IN" sz="1600" dirty="0">
                <a:latin typeface="Arial Rounded MT Bold" pitchFamily="34" charset="0"/>
                <a:ea typeface="Adobe Fan Heiti Std B"/>
              </a:rPr>
              <a:t>:µ≠100, the sample data yielded </a:t>
            </a:r>
          </a:p>
          <a:p>
            <a:r>
              <a:rPr lang="en-IN" sz="1600" dirty="0">
                <a:latin typeface="Arial Rounded MT Bold" pitchFamily="34" charset="0"/>
                <a:ea typeface="Adobe Fan Heiti Std B"/>
              </a:rPr>
              <a:t>the test statistic as z=2.06, find the p-value  for the test.</a:t>
            </a:r>
          </a:p>
          <a:p>
            <a:endParaRPr lang="en-IN" sz="1600" dirty="0">
              <a:latin typeface="Arial Rounded MT Bold" pitchFamily="34" charset="0"/>
              <a:ea typeface="Adobe Fan Heiti Std B"/>
            </a:endParaRPr>
          </a:p>
          <a:p>
            <a:pPr>
              <a:buFont typeface="Arial" pitchFamily="34" charset="0"/>
              <a:buChar char="•"/>
            </a:pPr>
            <a:r>
              <a:rPr lang="en-IN" sz="1600" dirty="0">
                <a:latin typeface="Arial Rounded MT Bold" pitchFamily="34" charset="0"/>
                <a:ea typeface="Adobe Fan Heiti Std B"/>
              </a:rPr>
              <a:t>According to a theory in psychology, young female adults show </a:t>
            </a:r>
          </a:p>
          <a:p>
            <a:r>
              <a:rPr lang="en-IN" sz="1600" dirty="0">
                <a:latin typeface="Arial Rounded MT Bold" pitchFamily="34" charset="0"/>
                <a:ea typeface="Adobe Fan Heiti Std B"/>
              </a:rPr>
              <a:t>more empathy towards other than do males. A research journal tested</a:t>
            </a:r>
          </a:p>
          <a:p>
            <a:r>
              <a:rPr lang="en-IN" sz="1600" dirty="0">
                <a:latin typeface="Arial Rounded MT Bold" pitchFamily="34" charset="0"/>
                <a:ea typeface="Adobe Fan Heiti Std B"/>
              </a:rPr>
              <a:t>This theory by examining the attitudes of a sample </a:t>
            </a:r>
            <a:r>
              <a:rPr lang="en-IN" sz="1600">
                <a:latin typeface="Arial Rounded MT Bold" pitchFamily="34" charset="0"/>
                <a:ea typeface="Adobe Fan Heiti Std B"/>
              </a:rPr>
              <a:t>of 34 </a:t>
            </a:r>
            <a:r>
              <a:rPr lang="en-IN" sz="1600" dirty="0">
                <a:latin typeface="Arial Rounded MT Bold" pitchFamily="34" charset="0"/>
                <a:ea typeface="Adobe Fan Heiti Std B"/>
              </a:rPr>
              <a:t>female </a:t>
            </a:r>
          </a:p>
          <a:p>
            <a:r>
              <a:rPr lang="en-IN" sz="1600" dirty="0">
                <a:latin typeface="Arial Rounded MT Bold" pitchFamily="34" charset="0"/>
                <a:ea typeface="Adobe Fan Heiti Std B"/>
              </a:rPr>
              <a:t>College students. For the statement on emotional empathy the sample mean response was 3.28. Assume that population standard deviation for female is .5. Suppose it is known that male college students have an average emotional empathy score of µ=3.</a:t>
            </a:r>
          </a:p>
          <a:p>
            <a:endParaRPr lang="en-IN" sz="1600" dirty="0">
              <a:latin typeface="Arial Rounded MT Bold" pitchFamily="34" charset="0"/>
              <a:ea typeface="Adobe Fan Heiti Std B"/>
            </a:endParaRPr>
          </a:p>
          <a:p>
            <a:pPr marL="400050" indent="-400050">
              <a:buAutoNum type="romanLcParenBoth"/>
            </a:pPr>
            <a:r>
              <a:rPr lang="en-IN" sz="1600" dirty="0">
                <a:latin typeface="Arial Rounded MT Bold" pitchFamily="34" charset="0"/>
                <a:ea typeface="Adobe Fan Heiti Std B"/>
              </a:rPr>
              <a:t>Specify the null and alternative hypothesis for testing whether female students are more vulnerable.</a:t>
            </a:r>
          </a:p>
          <a:p>
            <a:pPr marL="400050" indent="-400050">
              <a:buAutoNum type="romanLcParenBoth"/>
            </a:pPr>
            <a:r>
              <a:rPr lang="en-IN" sz="1600" dirty="0">
                <a:latin typeface="Arial Rounded MT Bold" pitchFamily="34" charset="0"/>
                <a:ea typeface="Adobe Fan Heiti Std B"/>
              </a:rPr>
              <a:t>Compute test statistic.</a:t>
            </a:r>
          </a:p>
          <a:p>
            <a:pPr marL="400050" indent="-400050">
              <a:buAutoNum type="romanLcParenBoth"/>
            </a:pPr>
            <a:r>
              <a:rPr lang="en-IN" sz="1600" dirty="0">
                <a:latin typeface="Arial Rounded MT Bold" pitchFamily="34" charset="0"/>
                <a:ea typeface="Adobe Fan Heiti Std B"/>
              </a:rPr>
              <a:t>Find p-value.</a:t>
            </a:r>
          </a:p>
          <a:p>
            <a:pPr marL="400050" indent="-400050">
              <a:buAutoNum type="romanLcParenBoth"/>
            </a:pPr>
            <a:r>
              <a:rPr lang="en-IN" sz="1600" dirty="0">
                <a:latin typeface="Arial Rounded MT Bold" pitchFamily="34" charset="0"/>
                <a:ea typeface="Adobe Fan Heiti Std B"/>
              </a:rPr>
              <a:t>At </a:t>
            </a:r>
            <a:r>
              <a:rPr lang="el-GR" sz="1600" dirty="0">
                <a:latin typeface="PalatinoLinotype-Roman"/>
                <a:ea typeface="Adobe Fan Heiti Std B"/>
              </a:rPr>
              <a:t>α</a:t>
            </a:r>
            <a:r>
              <a:rPr lang="en-IN" sz="1600" dirty="0">
                <a:latin typeface="Arial Rounded MT Bold" pitchFamily="34" charset="0"/>
                <a:ea typeface="Adobe Fan Heiti Std B"/>
              </a:rPr>
              <a:t>=.01, what is your conclusion from the p-value?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4" name="Rectangle 2"/>
          <p:cNvSpPr>
            <a:spLocks noChangeArrowheads="1"/>
          </p:cNvSpPr>
          <p:nvPr/>
        </p:nvSpPr>
        <p:spPr bwMode="auto">
          <a:xfrm>
            <a:off x="1295400" y="381000"/>
            <a:ext cx="7162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1" fontAlgn="base" latinLnBrk="0" hangingPunct="1">
              <a:lnSpc>
                <a:spcPct val="100000"/>
              </a:lnSpc>
              <a:spcBef>
                <a:spcPct val="0"/>
              </a:spcBef>
              <a:spcAft>
                <a:spcPct val="0"/>
              </a:spcAft>
              <a:buClrTx/>
              <a:buSzTx/>
              <a:tabLst>
                <a:tab pos="457200" algn="l"/>
                <a:tab pos="914400" algn="l"/>
                <a:tab pos="1371600" algn="l"/>
                <a:tab pos="1828800" algn="l"/>
              </a:tabLst>
            </a:pPr>
            <a:r>
              <a:rPr kumimoji="0" lang="en-US" sz="2400" b="1" i="1" u="none" strike="noStrike" cap="none" normalizeH="0" baseline="0" dirty="0" err="1">
                <a:ln>
                  <a:noFill/>
                </a:ln>
                <a:solidFill>
                  <a:srgbClr val="00CC00"/>
                </a:solidFill>
                <a:effectLst/>
                <a:ea typeface="Times New Roman" pitchFamily="18" charset="0"/>
                <a:cs typeface="Arial" pitchFamily="34" charset="0"/>
              </a:rPr>
              <a:t>i</a:t>
            </a:r>
            <a:r>
              <a:rPr kumimoji="0" lang="en-US" sz="2400" b="1" i="1" u="none" strike="noStrike" cap="none" normalizeH="0" baseline="0" dirty="0">
                <a:ln>
                  <a:noFill/>
                </a:ln>
                <a:solidFill>
                  <a:srgbClr val="00CC00"/>
                </a:solidFill>
                <a:effectLst/>
                <a:ea typeface="Times New Roman" pitchFamily="18" charset="0"/>
                <a:cs typeface="Arial" pitchFamily="34" charset="0"/>
              </a:rPr>
              <a:t>) </a:t>
            </a:r>
            <a:r>
              <a:rPr kumimoji="0" lang="en-US" sz="2400" b="1" i="1" u="none" strike="noStrike" cap="none" normalizeH="0" baseline="0" dirty="0">
                <a:ln>
                  <a:noFill/>
                </a:ln>
                <a:solidFill>
                  <a:srgbClr val="0070C0"/>
                </a:solidFill>
                <a:effectLst/>
                <a:ea typeface="Times New Roman" pitchFamily="18" charset="0"/>
                <a:cs typeface="Arial" pitchFamily="34" charset="0"/>
              </a:rPr>
              <a:t>Hypotheses.</a:t>
            </a:r>
          </a:p>
          <a:p>
            <a:pPr marL="514350" marR="0" lvl="0" indent="-514350" algn="l" defTabSz="914400" rtl="0" eaLnBrk="1" fontAlgn="base" latinLnBrk="0" hangingPunct="1">
              <a:lnSpc>
                <a:spcPct val="100000"/>
              </a:lnSpc>
              <a:spcBef>
                <a:spcPct val="0"/>
              </a:spcBef>
              <a:spcAft>
                <a:spcPct val="0"/>
              </a:spcAft>
              <a:buClrTx/>
              <a:buSzTx/>
              <a:buFontTx/>
              <a:buAutoNum type="romanUcParenR"/>
              <a:tabLst>
                <a:tab pos="457200" algn="l"/>
                <a:tab pos="914400" algn="l"/>
                <a:tab pos="1371600" algn="l"/>
                <a:tab pos="1828800" algn="l"/>
              </a:tabLst>
            </a:pPr>
            <a:endParaRPr kumimoji="0" lang="en-US" sz="2400" b="1" i="0" u="none" strike="noStrike" cap="none" normalizeH="0" baseline="0" dirty="0">
              <a:ln>
                <a:noFill/>
              </a:ln>
              <a:effectLst/>
              <a:ea typeface="Times New Roman" pitchFamily="18"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696200" cy="830997"/>
          </a:xfrm>
          <a:prstGeom prst="rect">
            <a:avLst/>
          </a:prstGeom>
        </p:spPr>
        <p:txBody>
          <a:bodyPr wrap="square">
            <a:spAutoFit/>
          </a:bodyPr>
          <a:lstStyle/>
          <a:p>
            <a:pPr lvl="0" fontAlgn="base">
              <a:spcBef>
                <a:spcPct val="0"/>
              </a:spcBef>
              <a:spcAft>
                <a:spcPct val="0"/>
              </a:spcAft>
              <a:tabLst>
                <a:tab pos="2743200" algn="ctr"/>
                <a:tab pos="5486400" algn="r"/>
              </a:tabLst>
            </a:pPr>
            <a:r>
              <a:rPr lang="en-US" sz="2400" b="1" i="1" dirty="0">
                <a:solidFill>
                  <a:srgbClr val="00CC00"/>
                </a:solidFill>
                <a:ea typeface="Times New Roman" pitchFamily="18" charset="0"/>
                <a:cs typeface="Arial" pitchFamily="34" charset="0"/>
              </a:rPr>
              <a:t>ii)</a:t>
            </a:r>
            <a:r>
              <a:rPr lang="en-US" sz="2400" b="1" i="1" dirty="0">
                <a:solidFill>
                  <a:srgbClr val="0070C0"/>
                </a:solidFill>
                <a:ea typeface="Times New Roman" pitchFamily="18" charset="0"/>
                <a:cs typeface="Arial" pitchFamily="34" charset="0"/>
              </a:rPr>
              <a:t> Test Statistic.</a:t>
            </a:r>
          </a:p>
          <a:p>
            <a:pPr lvl="0" eaLnBrk="0" fontAlgn="base" hangingPunct="0">
              <a:spcBef>
                <a:spcPct val="0"/>
              </a:spcBef>
              <a:spcAft>
                <a:spcPct val="0"/>
              </a:spcAft>
              <a:tabLst>
                <a:tab pos="2743200" algn="ctr"/>
                <a:tab pos="5486400" algn="r"/>
              </a:tabLst>
            </a:pPr>
            <a:r>
              <a:rPr lang="en-US" sz="2400" dirty="0">
                <a:latin typeface="Calibri" pitchFamily="34" charset="0"/>
                <a:ea typeface="Times New Roman" pitchFamily="18" charset="0"/>
                <a:cs typeface="Arial" pitchFamily="34" charset="0"/>
              </a:rPr>
              <a:t>	</a:t>
            </a:r>
          </a:p>
        </p:txBody>
      </p:sp>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95400" y="457200"/>
            <a:ext cx="74676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i="1" dirty="0">
                <a:solidFill>
                  <a:srgbClr val="00CC00"/>
                </a:solidFill>
                <a:ea typeface="Times New Roman" pitchFamily="18" charset="0"/>
                <a:cs typeface="Arial" pitchFamily="34" charset="0"/>
              </a:rPr>
              <a:t>iii) </a:t>
            </a:r>
            <a:r>
              <a:rPr lang="en-US" sz="2400" b="1" i="1" dirty="0">
                <a:solidFill>
                  <a:srgbClr val="0070C0"/>
                </a:solidFill>
                <a:ea typeface="Times New Roman" pitchFamily="18" charset="0"/>
                <a:cs typeface="Arial" pitchFamily="34" charset="0"/>
              </a:rPr>
              <a:t>Level of significance.</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r>
              <a:rPr lang="en-US" sz="2000" dirty="0">
                <a:sym typeface="Symbol"/>
              </a:rPr>
              <a:t>           </a:t>
            </a:r>
            <a:endParaRPr lang="en-US" sz="2000" dirty="0">
              <a:sym typeface="Symbol" pitchFamily="18" charset="2"/>
            </a:endParaRPr>
          </a:p>
        </p:txBody>
      </p:sp>
      <p:sp>
        <p:nvSpPr>
          <p:cNvPr id="3" name="Rectangle 2"/>
          <p:cNvSpPr/>
          <p:nvPr/>
        </p:nvSpPr>
        <p:spPr>
          <a:xfrm>
            <a:off x="1219200" y="1828800"/>
            <a:ext cx="7162800" cy="1077218"/>
          </a:xfrm>
          <a:prstGeom prst="rect">
            <a:avLst/>
          </a:prstGeom>
        </p:spPr>
        <p:txBody>
          <a:bodyPr wrap="square">
            <a:spAutoFit/>
          </a:bodyPr>
          <a:lstStyle/>
          <a:p>
            <a:pPr eaLnBrk="0" fontAlgn="base" hangingPunct="0">
              <a:spcBef>
                <a:spcPct val="0"/>
              </a:spcBef>
              <a:spcAft>
                <a:spcPct val="0"/>
              </a:spcAft>
              <a:tabLst>
                <a:tab pos="2743200" algn="ctr"/>
                <a:tab pos="5486400" algn="r"/>
              </a:tabLst>
            </a:pPr>
            <a:r>
              <a:rPr lang="en-US" sz="2400" b="1" i="1" dirty="0">
                <a:solidFill>
                  <a:srgbClr val="00CC00"/>
                </a:solidFill>
                <a:ea typeface="Times New Roman" pitchFamily="18" charset="0"/>
                <a:cs typeface="Arial" pitchFamily="34" charset="0"/>
              </a:rPr>
              <a:t>iv) </a:t>
            </a:r>
            <a:r>
              <a:rPr lang="en-US" sz="2400" b="1" i="1" dirty="0">
                <a:solidFill>
                  <a:srgbClr val="0070C0"/>
                </a:solidFill>
                <a:ea typeface="Times New Roman" pitchFamily="18" charset="0"/>
                <a:cs typeface="Arial" pitchFamily="34" charset="0"/>
              </a:rPr>
              <a:t>Rejection Region.</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endParaRPr lang="en-US" sz="2000" i="1" dirty="0">
              <a:sym typeface="Symbol"/>
            </a:endParaRPr>
          </a:p>
        </p:txBody>
      </p:sp>
      <p:sp>
        <p:nvSpPr>
          <p:cNvPr id="4" name="Rectangle 2"/>
          <p:cNvSpPr>
            <a:spLocks noChangeArrowheads="1"/>
          </p:cNvSpPr>
          <p:nvPr/>
        </p:nvSpPr>
        <p:spPr bwMode="auto">
          <a:xfrm>
            <a:off x="1270716" y="4495800"/>
            <a:ext cx="74676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i="1" dirty="0">
                <a:solidFill>
                  <a:srgbClr val="00CC00"/>
                </a:solidFill>
                <a:ea typeface="Times New Roman" pitchFamily="18" charset="0"/>
                <a:cs typeface="Arial" pitchFamily="34" charset="0"/>
              </a:rPr>
              <a:t>v) </a:t>
            </a:r>
            <a:r>
              <a:rPr lang="en-US" sz="2400" b="1" i="1" dirty="0">
                <a:solidFill>
                  <a:srgbClr val="0070C0"/>
                </a:solidFill>
                <a:ea typeface="Times New Roman" pitchFamily="18" charset="0"/>
                <a:cs typeface="Arial" pitchFamily="34" charset="0"/>
              </a:rPr>
              <a:t>Calculation of test statistic.</a:t>
            </a:r>
          </a:p>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endParaRPr lang="en-US" sz="2400" b="1" i="1" dirty="0">
              <a:solidFill>
                <a:srgbClr val="0070C0"/>
              </a:solidFill>
              <a:ea typeface="Times New Roman" pitchFamily="18" charset="0"/>
              <a:cs typeface="Arial" pitchFamily="34" charset="0"/>
            </a:endParaRP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endParaRPr lang="en-US" sz="2000" dirty="0">
              <a:sym typeface="Symbol"/>
            </a:endParaRPr>
          </a:p>
        </p:txBody>
      </p:sp>
      <p:sp>
        <p:nvSpPr>
          <p:cNvPr id="7" name="Rectangle 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38200"/>
            <a:ext cx="7162800" cy="1200329"/>
          </a:xfrm>
          <a:prstGeom prst="rect">
            <a:avLst/>
          </a:prstGeom>
        </p:spPr>
        <p:txBody>
          <a:bodyPr wrap="square">
            <a:spAutoFit/>
          </a:bodyPr>
          <a:lstStyle/>
          <a:p>
            <a:r>
              <a:rPr lang="en-US" sz="2400" b="1" i="1" dirty="0">
                <a:solidFill>
                  <a:srgbClr val="00CC00"/>
                </a:solidFill>
                <a:ea typeface="Times New Roman" pitchFamily="18" charset="0"/>
                <a:cs typeface="Arial" pitchFamily="34" charset="0"/>
              </a:rPr>
              <a:t>vi) </a:t>
            </a:r>
            <a:r>
              <a:rPr lang="en-US" sz="2400" b="1" i="1" dirty="0">
                <a:solidFill>
                  <a:srgbClr val="0070C0"/>
                </a:solidFill>
                <a:ea typeface="Times New Roman" pitchFamily="18" charset="0"/>
                <a:cs typeface="Arial" pitchFamily="34" charset="0"/>
              </a:rPr>
              <a:t>Decision and Conclusion</a:t>
            </a:r>
          </a:p>
          <a:p>
            <a:endParaRPr lang="en-US" sz="2400" dirty="0"/>
          </a:p>
          <a:p>
            <a:endParaRPr lang="en-US" sz="2400" dirty="0"/>
          </a:p>
        </p:txBody>
      </p:sp>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838200"/>
            <a:ext cx="7010400" cy="5755422"/>
          </a:xfrm>
          <a:prstGeom prst="rect">
            <a:avLst/>
          </a:prstGeom>
        </p:spPr>
        <p:txBody>
          <a:bodyPr wrap="square">
            <a:spAutoFit/>
          </a:bodyPr>
          <a:lstStyle/>
          <a:p>
            <a:pPr algn="ctr"/>
            <a:r>
              <a:rPr lang="fr-FR" sz="2800" dirty="0" err="1">
                <a:solidFill>
                  <a:srgbClr val="00CC00"/>
                </a:solidFill>
              </a:rPr>
              <a:t>Example</a:t>
            </a:r>
            <a:r>
              <a:rPr lang="fr-FR" sz="2800" dirty="0">
                <a:solidFill>
                  <a:srgbClr val="00CC00"/>
                </a:solidFill>
              </a:rPr>
              <a:t> 3</a:t>
            </a:r>
          </a:p>
          <a:p>
            <a:pPr algn="ctr"/>
            <a:endParaRPr lang="fr-FR" sz="2800" dirty="0">
              <a:solidFill>
                <a:srgbClr val="00CC00"/>
              </a:solidFill>
            </a:endParaRPr>
          </a:p>
          <a:p>
            <a:r>
              <a:rPr lang="fr-FR" sz="2400" i="1" dirty="0" err="1"/>
              <a:t>Environmental</a:t>
            </a:r>
            <a:r>
              <a:rPr lang="fr-FR" sz="2400" i="1" dirty="0"/>
              <a:t> Science &amp; </a:t>
            </a:r>
            <a:r>
              <a:rPr lang="fr-FR" sz="2400" i="1" dirty="0" err="1"/>
              <a:t>Technology</a:t>
            </a:r>
            <a:r>
              <a:rPr lang="fr-FR" sz="2400" i="1" dirty="0"/>
              <a:t> (</a:t>
            </a:r>
            <a:r>
              <a:rPr lang="fr-FR" sz="2400" i="1" dirty="0" err="1"/>
              <a:t>October</a:t>
            </a:r>
            <a:r>
              <a:rPr lang="fr-FR" sz="2400" i="1" dirty="0"/>
              <a:t> </a:t>
            </a:r>
            <a:r>
              <a:rPr lang="en-US" sz="2400" dirty="0"/>
              <a:t>1993) reported on a study of contaminated soil in the Netherlands.  Seventy-two 400-gram soil specimens were sampled, dried, and analyzed for the contaminant cyanide. The cyanide concentration [in milligrams per kilogram (mg/kg) of soil] of each soil specimen was determined by an infrared microscopic method. The sample resulted in a mean cyanide level of    =</a:t>
            </a:r>
            <a:r>
              <a:rPr lang="en-US" sz="2400" i="1" dirty="0"/>
              <a:t>84 mg/kg and a standard deviation </a:t>
            </a:r>
            <a:r>
              <a:rPr lang="en-US" sz="2400" dirty="0"/>
              <a:t>of </a:t>
            </a:r>
            <a:r>
              <a:rPr lang="en-US" sz="2400" i="1" dirty="0"/>
              <a:t>s = 80 mg/kg.</a:t>
            </a:r>
          </a:p>
          <a:p>
            <a:endParaRPr lang="en-US" sz="2400" dirty="0"/>
          </a:p>
          <a:p>
            <a:r>
              <a:rPr lang="en-US" sz="2400" dirty="0"/>
              <a:t>Test the hypothesis that the true mean cyanide level in soil in the Netherlands exceeds 100 mg/kg. Use </a:t>
            </a:r>
          </a:p>
          <a:p>
            <a:r>
              <a:rPr lang="en-US" sz="2400" i="1" dirty="0">
                <a:sym typeface="Symbol"/>
              </a:rPr>
              <a:t></a:t>
            </a:r>
            <a:r>
              <a:rPr lang="en-US" sz="2400" i="1" dirty="0"/>
              <a:t> = </a:t>
            </a:r>
            <a:r>
              <a:rPr lang="en-US" sz="2400" dirty="0"/>
              <a:t>.</a:t>
            </a:r>
            <a:r>
              <a:rPr lang="en-US" sz="2400" dirty="0">
                <a:latin typeface="Adobe Fan Heiti Std B" pitchFamily="34" charset="-128"/>
                <a:ea typeface="Adobe Fan Heiti Std B" pitchFamily="34" charset="-128"/>
              </a:rPr>
              <a:t>1</a:t>
            </a:r>
            <a:r>
              <a:rPr lang="en-US" sz="2400" dirty="0"/>
              <a:t>0.</a:t>
            </a:r>
          </a:p>
        </p:txBody>
      </p:sp>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graphicFrame>
        <p:nvGraphicFramePr>
          <p:cNvPr id="5" name="Object 4"/>
          <p:cNvGraphicFramePr>
            <a:graphicFrameLocks noChangeAspect="1"/>
          </p:cNvGraphicFramePr>
          <p:nvPr/>
        </p:nvGraphicFramePr>
        <p:xfrm>
          <a:off x="6883758" y="4304763"/>
          <a:ext cx="304800" cy="360218"/>
        </p:xfrm>
        <a:graphic>
          <a:graphicData uri="http://schemas.openxmlformats.org/presentationml/2006/ole">
            <mc:AlternateContent xmlns:mc="http://schemas.openxmlformats.org/markup-compatibility/2006">
              <mc:Choice xmlns:v="urn:schemas-microsoft-com:vml" Requires="v">
                <p:oleObj spid="_x0000_s86022" name="Equation" r:id="rId3" imgW="139579" imgH="164957" progId="Equation.3">
                  <p:embed/>
                </p:oleObj>
              </mc:Choice>
              <mc:Fallback>
                <p:oleObj name="Equation" r:id="rId3" imgW="139579" imgH="164957"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758" y="4304763"/>
                        <a:ext cx="304800" cy="360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4" name="Rectangle 2"/>
          <p:cNvSpPr>
            <a:spLocks noChangeArrowheads="1"/>
          </p:cNvSpPr>
          <p:nvPr/>
        </p:nvSpPr>
        <p:spPr bwMode="auto">
          <a:xfrm>
            <a:off x="1295400" y="762000"/>
            <a:ext cx="7162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1" fontAlgn="base" latinLnBrk="0" hangingPunct="1">
              <a:lnSpc>
                <a:spcPct val="100000"/>
              </a:lnSpc>
              <a:spcBef>
                <a:spcPct val="0"/>
              </a:spcBef>
              <a:spcAft>
                <a:spcPct val="0"/>
              </a:spcAft>
              <a:buClrTx/>
              <a:buSzTx/>
              <a:tabLst>
                <a:tab pos="457200" algn="l"/>
                <a:tab pos="914400" algn="l"/>
                <a:tab pos="1371600" algn="l"/>
                <a:tab pos="1828800" algn="l"/>
              </a:tabLst>
            </a:pPr>
            <a:r>
              <a:rPr kumimoji="0" lang="en-US" sz="2400" b="1" i="1" u="none" strike="noStrike" cap="none" normalizeH="0" baseline="0" dirty="0" err="1">
                <a:ln>
                  <a:noFill/>
                </a:ln>
                <a:solidFill>
                  <a:srgbClr val="00CC00"/>
                </a:solidFill>
                <a:effectLst/>
                <a:ea typeface="Times New Roman" pitchFamily="18" charset="0"/>
                <a:cs typeface="Arial" pitchFamily="34" charset="0"/>
              </a:rPr>
              <a:t>i</a:t>
            </a:r>
            <a:r>
              <a:rPr kumimoji="0" lang="en-US" sz="2400" b="1" i="1" u="none" strike="noStrike" cap="none" normalizeH="0" baseline="0" dirty="0">
                <a:ln>
                  <a:noFill/>
                </a:ln>
                <a:solidFill>
                  <a:srgbClr val="00CC00"/>
                </a:solidFill>
                <a:effectLst/>
                <a:ea typeface="Times New Roman" pitchFamily="18" charset="0"/>
                <a:cs typeface="Arial" pitchFamily="34" charset="0"/>
              </a:rPr>
              <a:t>) </a:t>
            </a:r>
            <a:r>
              <a:rPr kumimoji="0" lang="en-US" sz="2400" b="1" i="1" u="none" strike="noStrike" cap="none" normalizeH="0" baseline="0" dirty="0">
                <a:ln>
                  <a:noFill/>
                </a:ln>
                <a:solidFill>
                  <a:srgbClr val="0070C0"/>
                </a:solidFill>
                <a:effectLst/>
                <a:ea typeface="Times New Roman" pitchFamily="18" charset="0"/>
                <a:cs typeface="Arial" pitchFamily="34" charset="0"/>
              </a:rPr>
              <a:t>Hypotheses.</a:t>
            </a:r>
          </a:p>
          <a:p>
            <a:pPr marL="514350" marR="0" lvl="0" indent="-514350" algn="l" defTabSz="914400" rtl="0" eaLnBrk="1" fontAlgn="base" latinLnBrk="0" hangingPunct="1">
              <a:lnSpc>
                <a:spcPct val="100000"/>
              </a:lnSpc>
              <a:spcBef>
                <a:spcPct val="0"/>
              </a:spcBef>
              <a:spcAft>
                <a:spcPct val="0"/>
              </a:spcAft>
              <a:buClrTx/>
              <a:buSzTx/>
              <a:buFontTx/>
              <a:buAutoNum type="romanUcParenR"/>
              <a:tabLst>
                <a:tab pos="457200" algn="l"/>
                <a:tab pos="914400" algn="l"/>
                <a:tab pos="1371600" algn="l"/>
                <a:tab pos="1828800" algn="l"/>
              </a:tabLst>
            </a:pPr>
            <a:endParaRPr kumimoji="0" lang="en-US" sz="2400" b="1" i="0" u="none" strike="noStrike" cap="none" normalizeH="0" baseline="0" dirty="0">
              <a:ln>
                <a:noFill/>
              </a:ln>
              <a:effectLst/>
              <a:ea typeface="Times New Roman" pitchFamily="18"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696200" cy="830997"/>
          </a:xfrm>
          <a:prstGeom prst="rect">
            <a:avLst/>
          </a:prstGeom>
        </p:spPr>
        <p:txBody>
          <a:bodyPr wrap="square">
            <a:spAutoFit/>
          </a:bodyPr>
          <a:lstStyle/>
          <a:p>
            <a:pPr lvl="0" fontAlgn="base">
              <a:spcBef>
                <a:spcPct val="0"/>
              </a:spcBef>
              <a:spcAft>
                <a:spcPct val="0"/>
              </a:spcAft>
              <a:tabLst>
                <a:tab pos="2743200" algn="ctr"/>
                <a:tab pos="5486400" algn="r"/>
              </a:tabLst>
            </a:pPr>
            <a:r>
              <a:rPr lang="en-US" sz="2400" b="1" i="1" dirty="0">
                <a:solidFill>
                  <a:srgbClr val="00CC00"/>
                </a:solidFill>
                <a:ea typeface="Times New Roman" pitchFamily="18" charset="0"/>
                <a:cs typeface="Arial" pitchFamily="34" charset="0"/>
              </a:rPr>
              <a:t>ii)</a:t>
            </a:r>
            <a:r>
              <a:rPr lang="en-US" sz="2400" b="1" i="1" dirty="0">
                <a:solidFill>
                  <a:srgbClr val="0070C0"/>
                </a:solidFill>
                <a:ea typeface="Times New Roman" pitchFamily="18" charset="0"/>
                <a:cs typeface="Arial" pitchFamily="34" charset="0"/>
              </a:rPr>
              <a:t> Test Statistic.</a:t>
            </a:r>
          </a:p>
          <a:p>
            <a:pPr lvl="0" eaLnBrk="0" fontAlgn="base" hangingPunct="0">
              <a:spcBef>
                <a:spcPct val="0"/>
              </a:spcBef>
              <a:spcAft>
                <a:spcPct val="0"/>
              </a:spcAft>
              <a:tabLst>
                <a:tab pos="2743200" algn="ctr"/>
                <a:tab pos="5486400" algn="r"/>
              </a:tabLst>
            </a:pPr>
            <a:r>
              <a:rPr lang="en-US" sz="2400" dirty="0">
                <a:latin typeface="Calibri" pitchFamily="34" charset="0"/>
                <a:ea typeface="Times New Roman" pitchFamily="18" charset="0"/>
                <a:cs typeface="Arial" pitchFamily="34" charset="0"/>
              </a:rPr>
              <a:t>	</a:t>
            </a:r>
          </a:p>
        </p:txBody>
      </p:sp>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2&quot;/&gt;&lt;property id=&quot;20307&quot; value=&quot;256&quot;/&gt;&lt;/object&gt;&lt;object type=&quot;3&quot; unique_id=&quot;10005&quot;&gt;&lt;property id=&quot;20148&quot; value=&quot;5&quot;/&gt;&lt;property id=&quot;20300&quot; value=&quot;Slide 4&quot;/&gt;&lt;property id=&quot;20307&quot; value=&quot;259&quot;/&gt;&lt;/object&gt;&lt;object type=&quot;3&quot; unique_id=&quot;10006&quot;&gt;&lt;property id=&quot;20148&quot; value=&quot;5&quot;/&gt;&lt;property id=&quot;20300&quot; value=&quot;Slide 5&quot;/&gt;&lt;property id=&quot;20307&quot; value=&quot;260&quot;/&gt;&lt;/object&gt;&lt;object type=&quot;3&quot; unique_id=&quot;10007&quot;&gt;&lt;property id=&quot;20148&quot; value=&quot;5&quot;/&gt;&lt;property id=&quot;20300&quot; value=&quot;Slide 6&quot;/&gt;&lt;property id=&quot;20307&quot; value=&quot;309&quot;/&gt;&lt;/object&gt;&lt;object type=&quot;3&quot; unique_id=&quot;10008&quot;&gt;&lt;property id=&quot;20148&quot; value=&quot;5&quot;/&gt;&lt;property id=&quot;20300&quot; value=&quot;Slide 7&quot;/&gt;&lt;property id=&quot;20307&quot; value=&quot;311&quot;/&gt;&lt;/object&gt;&lt;object type=&quot;3&quot; unique_id=&quot;10009&quot;&gt;&lt;property id=&quot;20148&quot; value=&quot;5&quot;/&gt;&lt;property id=&quot;20300&quot; value=&quot;Slide 8&quot;/&gt;&lt;property id=&quot;20307&quot; value=&quot;312&quot;/&gt;&lt;/object&gt;&lt;object type=&quot;3&quot; unique_id=&quot;10010&quot;&gt;&lt;property id=&quot;20148&quot; value=&quot;5&quot;/&gt;&lt;property id=&quot;20300&quot; value=&quot;Slide 9&quot;/&gt;&lt;property id=&quot;20307&quot; value=&quot;302&quot;/&gt;&lt;/object&gt;&lt;object type=&quot;3&quot; unique_id=&quot;10011&quot;&gt;&lt;property id=&quot;20148&quot; value=&quot;5&quot;/&gt;&lt;property id=&quot;20300&quot; value=&quot;Slide 10&quot;/&gt;&lt;property id=&quot;20307&quot; value=&quot;262&quot;/&gt;&lt;/object&gt;&lt;object type=&quot;3&quot; unique_id=&quot;10012&quot;&gt;&lt;property id=&quot;20148&quot; value=&quot;5&quot;/&gt;&lt;property id=&quot;20300&quot; value=&quot;Slide 14&quot;/&gt;&lt;property id=&quot;20307&quot; value=&quot;263&quot;/&gt;&lt;/object&gt;&lt;object type=&quot;3&quot; unique_id=&quot;10013&quot;&gt;&lt;property id=&quot;20148&quot; value=&quot;5&quot;/&gt;&lt;property id=&quot;20300&quot; value=&quot;Slide 15&quot;/&gt;&lt;property id=&quot;20307&quot; value=&quot;310&quot;/&gt;&lt;/object&gt;&lt;object type=&quot;3&quot; unique_id=&quot;10014&quot;&gt;&lt;property id=&quot;20148&quot; value=&quot;5&quot;/&gt;&lt;property id=&quot;20300&quot; value=&quot;Slide 17&quot;/&gt;&lt;property id=&quot;20307&quot; value=&quot;264&quot;/&gt;&lt;/object&gt;&lt;object type=&quot;3&quot; unique_id=&quot;10016&quot;&gt;&lt;property id=&quot;20148&quot; value=&quot;5&quot;/&gt;&lt;property id=&quot;20300&quot; value=&quot;Slide 1&quot;/&gt;&lt;property id=&quot;20307&quot; value=&quot;321&quot;/&gt;&lt;/object&gt;&lt;object type=&quot;3&quot; unique_id=&quot;10017&quot;&gt;&lt;property id=&quot;20148&quot; value=&quot;5&quot;/&gt;&lt;property id=&quot;20300&quot; value=&quot;Slide 3&quot;/&gt;&lt;property id=&quot;20307&quot; value=&quot;320&quot;/&gt;&lt;/object&gt;&lt;object type=&quot;3&quot; unique_id=&quot;10018&quot;&gt;&lt;property id=&quot;20148&quot; value=&quot;5&quot;/&gt;&lt;property id=&quot;20300&quot; value=&quot;Slide 11&quot;/&gt;&lt;property id=&quot;20307&quot; value=&quot;324&quot;/&gt;&lt;/object&gt;&lt;object type=&quot;3&quot; unique_id=&quot;10019&quot;&gt;&lt;property id=&quot;20148&quot; value=&quot;5&quot;/&gt;&lt;property id=&quot;20300&quot; value=&quot;Slide 12&quot;/&gt;&lt;property id=&quot;20307&quot; value=&quot;322&quot;/&gt;&lt;/object&gt;&lt;object type=&quot;3&quot; unique_id=&quot;10020&quot;&gt;&lt;property id=&quot;20148&quot; value=&quot;5&quot;/&gt;&lt;property id=&quot;20300&quot; value=&quot;Slide 13&quot;/&gt;&lt;property id=&quot;20307&quot; value=&quot;314&quot;/&gt;&lt;/object&gt;&lt;object type=&quot;3&quot; unique_id=&quot;10021&quot;&gt;&lt;property id=&quot;20148&quot; value=&quot;5&quot;/&gt;&lt;property id=&quot;20300&quot; value=&quot;Slide 16&quot;/&gt;&lt;property id=&quot;20307&quot; value=&quot;315&quot;/&gt;&lt;/object&gt;&lt;object type=&quot;3&quot; unique_id=&quot;10022&quot;&gt;&lt;property id=&quot;20148&quot; value=&quot;5&quot;/&gt;&lt;property id=&quot;20300&quot; value=&quot;Slide 18&quot;/&gt;&lt;property id=&quot;20307&quot; value=&quot;323&quot;/&gt;&lt;/object&gt;&lt;object type=&quot;3&quot; unique_id=&quot;10023&quot;&gt;&lt;property id=&quot;20148&quot; value=&quot;5&quot;/&gt;&lt;property id=&quot;20300&quot; value=&quot;Slide 19&quot;/&gt;&lt;property id=&quot;20307&quot; value=&quot;319&quot;/&gt;&lt;/object&gt;&lt;object type=&quot;3&quot; unique_id=&quot;10024&quot;&gt;&lt;property id=&quot;20148&quot; value=&quot;5&quot;/&gt;&lt;property id=&quot;20300&quot; value=&quot;Slide 20&quot;/&gt;&lt;property id=&quot;20307&quot; value=&quot;325&quot;/&gt;&lt;/object&gt;&lt;object type=&quot;3&quot; unique_id=&quot;10025&quot;&gt;&lt;property id=&quot;20148&quot; value=&quot;5&quot;/&gt;&lt;property id=&quot;20300&quot; value=&quot;Slide 21&quot;/&gt;&lt;property id=&quot;20307&quot; value=&quot;313&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6929</TotalTime>
  <Words>1131</Words>
  <Application>Microsoft Office PowerPoint</Application>
  <PresentationFormat>On-screen Show (4:3)</PresentationFormat>
  <Paragraphs>160</Paragraphs>
  <Slides>22</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5" baseType="lpstr">
      <vt:lpstr>Adobe Fan Heiti Std B</vt:lpstr>
      <vt:lpstr>Algerian</vt:lpstr>
      <vt:lpstr>Arial</vt:lpstr>
      <vt:lpstr>Arial Rounded MT Bold</vt:lpstr>
      <vt:lpstr>Calibri</vt:lpstr>
      <vt:lpstr>Gill Sans MT</vt:lpstr>
      <vt:lpstr>PalatinoLinotype-Roman</vt:lpstr>
      <vt:lpstr>Times New Roman</vt:lpstr>
      <vt:lpstr>Verdana</vt:lpstr>
      <vt:lpstr>Wingdings</vt:lpstr>
      <vt:lpstr>Wingdings 2</vt:lpstr>
      <vt:lpstr>Solstice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Maieasha</dc:creator>
  <cp:lastModifiedBy>saran</cp:lastModifiedBy>
  <cp:revision>438</cp:revision>
  <dcterms:created xsi:type="dcterms:W3CDTF">2011-08-11T13:22:03Z</dcterms:created>
  <dcterms:modified xsi:type="dcterms:W3CDTF">2022-01-12T05:13:15Z</dcterms:modified>
</cp:coreProperties>
</file>