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handoutMasterIdLst>
    <p:handoutMasterId r:id="rId33"/>
  </p:handoutMasterIdLst>
  <p:sldIdLst>
    <p:sldId id="321" r:id="rId2"/>
    <p:sldId id="256" r:id="rId3"/>
    <p:sldId id="320" r:id="rId4"/>
    <p:sldId id="259" r:id="rId5"/>
    <p:sldId id="260" r:id="rId6"/>
    <p:sldId id="309" r:id="rId7"/>
    <p:sldId id="311" r:id="rId8"/>
    <p:sldId id="312" r:id="rId9"/>
    <p:sldId id="327" r:id="rId10"/>
    <p:sldId id="344" r:id="rId11"/>
    <p:sldId id="302" r:id="rId12"/>
    <p:sldId id="262" r:id="rId13"/>
    <p:sldId id="324" r:id="rId14"/>
    <p:sldId id="322" r:id="rId15"/>
    <p:sldId id="314" r:id="rId16"/>
    <p:sldId id="263" r:id="rId17"/>
    <p:sldId id="315" r:id="rId18"/>
    <p:sldId id="264" r:id="rId19"/>
    <p:sldId id="329" r:id="rId20"/>
    <p:sldId id="323" r:id="rId21"/>
    <p:sldId id="330" r:id="rId22"/>
    <p:sldId id="319" r:id="rId23"/>
    <p:sldId id="331" r:id="rId24"/>
    <p:sldId id="325" r:id="rId25"/>
    <p:sldId id="332" r:id="rId26"/>
    <p:sldId id="333" r:id="rId27"/>
    <p:sldId id="340" r:id="rId28"/>
    <p:sldId id="341" r:id="rId29"/>
    <p:sldId id="342" r:id="rId30"/>
    <p:sldId id="343" r:id="rId31"/>
  </p:sldIdLst>
  <p:sldSz cx="9144000" cy="6858000" type="screen4x3"/>
  <p:notesSz cx="7315200" cy="96012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00" autoAdjust="0"/>
  </p:normalViewPr>
  <p:slideViewPr>
    <p:cSldViewPr>
      <p:cViewPr varScale="1">
        <p:scale>
          <a:sx n="68" d="100"/>
          <a:sy n="68" d="100"/>
        </p:scale>
        <p:origin x="144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58B01E-F748-40A9-BC1E-C75441A402D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2E58D90-DDBC-4A0C-A8EE-F110220C0F7B}">
      <dgm:prSet phldrT="[Text]"/>
      <dgm:spPr/>
      <dgm:t>
        <a:bodyPr/>
        <a:lstStyle/>
        <a:p>
          <a:r>
            <a:rPr lang="en-US" dirty="0"/>
            <a:t>H</a:t>
          </a:r>
          <a:r>
            <a:rPr lang="en-US" baseline="-25000" dirty="0"/>
            <a:t>0</a:t>
          </a:r>
          <a:r>
            <a:rPr lang="en-US" baseline="0" dirty="0"/>
            <a:t>: µ = µ</a:t>
          </a:r>
          <a:r>
            <a:rPr lang="en-US" baseline="-25000" dirty="0"/>
            <a:t>0</a:t>
          </a:r>
          <a:endParaRPr lang="en-US" dirty="0"/>
        </a:p>
      </dgm:t>
    </dgm:pt>
    <dgm:pt modelId="{C9978830-C1DB-4A38-96AF-0FDAF86E1C74}" type="parTrans" cxnId="{117E610F-3AF6-439C-83CC-4484BBD53108}">
      <dgm:prSet/>
      <dgm:spPr/>
      <dgm:t>
        <a:bodyPr/>
        <a:lstStyle/>
        <a:p>
          <a:endParaRPr lang="en-US"/>
        </a:p>
      </dgm:t>
    </dgm:pt>
    <dgm:pt modelId="{E1AFE892-F376-46E1-8FAD-DB9486FD1B95}" type="sibTrans" cxnId="{117E610F-3AF6-439C-83CC-4484BBD53108}">
      <dgm:prSet/>
      <dgm:spPr/>
      <dgm:t>
        <a:bodyPr/>
        <a:lstStyle/>
        <a:p>
          <a:endParaRPr lang="en-US"/>
        </a:p>
      </dgm:t>
    </dgm:pt>
    <dgm:pt modelId="{2781768D-1694-4E39-8FFE-FFBCD0C7D163}">
      <dgm:prSet phldrT="[Text]"/>
      <dgm:spPr/>
      <dgm:t>
        <a:bodyPr/>
        <a:lstStyle/>
        <a:p>
          <a:r>
            <a:rPr lang="en-US" dirty="0"/>
            <a:t>H</a:t>
          </a:r>
          <a:r>
            <a:rPr lang="en-US" baseline="-25000" dirty="0"/>
            <a:t>a</a:t>
          </a:r>
          <a:r>
            <a:rPr lang="en-US" baseline="0" dirty="0"/>
            <a:t>: µ &lt; µ</a:t>
          </a:r>
          <a:r>
            <a:rPr lang="en-US" baseline="-25000" dirty="0"/>
            <a:t>0</a:t>
          </a:r>
          <a:endParaRPr lang="en-US" dirty="0"/>
        </a:p>
      </dgm:t>
    </dgm:pt>
    <dgm:pt modelId="{A8D9DBF7-C965-4E4D-8F95-DBBF5A902508}" type="parTrans" cxnId="{29AF9259-D267-4E97-87C8-595CC27DFB0C}">
      <dgm:prSet/>
      <dgm:spPr/>
      <dgm:t>
        <a:bodyPr/>
        <a:lstStyle/>
        <a:p>
          <a:endParaRPr lang="en-US"/>
        </a:p>
      </dgm:t>
    </dgm:pt>
    <dgm:pt modelId="{674BDE72-CA36-44C9-99CE-B72F8B028206}" type="sibTrans" cxnId="{29AF9259-D267-4E97-87C8-595CC27DFB0C}">
      <dgm:prSet/>
      <dgm:spPr/>
      <dgm:t>
        <a:bodyPr/>
        <a:lstStyle/>
        <a:p>
          <a:endParaRPr lang="en-US"/>
        </a:p>
      </dgm:t>
    </dgm:pt>
    <dgm:pt modelId="{365F4D70-6254-4586-84AC-17EF52D17C45}">
      <dgm:prSet phldrT="[Text]"/>
      <dgm:spPr/>
      <dgm:t>
        <a:bodyPr/>
        <a:lstStyle/>
        <a:p>
          <a:r>
            <a:rPr lang="en-US" dirty="0"/>
            <a:t>H</a:t>
          </a:r>
          <a:r>
            <a:rPr lang="en-US" baseline="-25000" dirty="0"/>
            <a:t>a</a:t>
          </a:r>
          <a:r>
            <a:rPr lang="en-US" baseline="0" dirty="0"/>
            <a:t>: µ ≠ µ</a:t>
          </a:r>
          <a:r>
            <a:rPr lang="en-US" baseline="-25000" dirty="0"/>
            <a:t>0</a:t>
          </a:r>
          <a:endParaRPr lang="en-US" dirty="0"/>
        </a:p>
      </dgm:t>
    </dgm:pt>
    <dgm:pt modelId="{96B06B8C-7B1E-4423-ABAA-2B99C6965CE2}" type="parTrans" cxnId="{4949FAB4-C2DC-4FE8-ACA4-8E959E7BCDED}">
      <dgm:prSet/>
      <dgm:spPr/>
      <dgm:t>
        <a:bodyPr/>
        <a:lstStyle/>
        <a:p>
          <a:endParaRPr lang="en-US"/>
        </a:p>
      </dgm:t>
    </dgm:pt>
    <dgm:pt modelId="{2349AA1D-41B7-4D76-9E74-1BC5CF8885B1}" type="sibTrans" cxnId="{4949FAB4-C2DC-4FE8-ACA4-8E959E7BCDED}">
      <dgm:prSet/>
      <dgm:spPr/>
      <dgm:t>
        <a:bodyPr/>
        <a:lstStyle/>
        <a:p>
          <a:endParaRPr lang="en-US"/>
        </a:p>
      </dgm:t>
    </dgm:pt>
    <dgm:pt modelId="{E507AE73-EDBC-4932-A39B-0F9F1B08D8A6}">
      <dgm:prSet/>
      <dgm:spPr/>
      <dgm:t>
        <a:bodyPr/>
        <a:lstStyle/>
        <a:p>
          <a:r>
            <a:rPr lang="en-US" dirty="0"/>
            <a:t>H</a:t>
          </a:r>
          <a:r>
            <a:rPr lang="en-US" baseline="-25000" dirty="0"/>
            <a:t>a</a:t>
          </a:r>
          <a:r>
            <a:rPr lang="en-US" baseline="0" dirty="0"/>
            <a:t>: µ &gt; µ</a:t>
          </a:r>
          <a:r>
            <a:rPr lang="en-US" baseline="-25000" dirty="0"/>
            <a:t>0</a:t>
          </a:r>
          <a:endParaRPr lang="en-US" dirty="0"/>
        </a:p>
      </dgm:t>
    </dgm:pt>
    <dgm:pt modelId="{3E490161-416D-4504-B43B-F3F422F69384}" type="parTrans" cxnId="{8D41EF47-3CBA-402C-AF93-F6A8390B10CB}">
      <dgm:prSet/>
      <dgm:spPr/>
      <dgm:t>
        <a:bodyPr/>
        <a:lstStyle/>
        <a:p>
          <a:endParaRPr lang="en-US"/>
        </a:p>
      </dgm:t>
    </dgm:pt>
    <dgm:pt modelId="{8A5CBDB3-9457-4691-8E67-193331D88499}" type="sibTrans" cxnId="{8D41EF47-3CBA-402C-AF93-F6A8390B10CB}">
      <dgm:prSet/>
      <dgm:spPr/>
      <dgm:t>
        <a:bodyPr/>
        <a:lstStyle/>
        <a:p>
          <a:endParaRPr lang="en-US"/>
        </a:p>
      </dgm:t>
    </dgm:pt>
    <dgm:pt modelId="{998F14F0-3BD1-48D9-B258-87E10E6CF8FB}" type="pres">
      <dgm:prSet presAssocID="{F758B01E-F748-40A9-BC1E-C75441A402DE}" presName="hierChild1" presStyleCnt="0">
        <dgm:presLayoutVars>
          <dgm:chPref val="1"/>
          <dgm:dir/>
          <dgm:animOne val="branch"/>
          <dgm:animLvl val="lvl"/>
          <dgm:resizeHandles/>
        </dgm:presLayoutVars>
      </dgm:prSet>
      <dgm:spPr/>
    </dgm:pt>
    <dgm:pt modelId="{BAA0715F-42BF-4EA7-835C-79BF725C3FAF}" type="pres">
      <dgm:prSet presAssocID="{A2E58D90-DDBC-4A0C-A8EE-F110220C0F7B}" presName="hierRoot1" presStyleCnt="0"/>
      <dgm:spPr/>
    </dgm:pt>
    <dgm:pt modelId="{CFCCC882-02B8-445F-95D4-EFCD6458AF6A}" type="pres">
      <dgm:prSet presAssocID="{A2E58D90-DDBC-4A0C-A8EE-F110220C0F7B}" presName="composite" presStyleCnt="0"/>
      <dgm:spPr/>
    </dgm:pt>
    <dgm:pt modelId="{2CDF02AD-7812-4E23-8E2F-8676EFE4CD6E}" type="pres">
      <dgm:prSet presAssocID="{A2E58D90-DDBC-4A0C-A8EE-F110220C0F7B}" presName="background" presStyleLbl="node0" presStyleIdx="0" presStyleCnt="1"/>
      <dgm:spPr/>
    </dgm:pt>
    <dgm:pt modelId="{0DDAEF28-5795-4D56-9358-1750C6FF9D97}" type="pres">
      <dgm:prSet presAssocID="{A2E58D90-DDBC-4A0C-A8EE-F110220C0F7B}" presName="text" presStyleLbl="fgAcc0" presStyleIdx="0" presStyleCnt="1" custScaleX="144444">
        <dgm:presLayoutVars>
          <dgm:chPref val="3"/>
        </dgm:presLayoutVars>
      </dgm:prSet>
      <dgm:spPr/>
    </dgm:pt>
    <dgm:pt modelId="{0A82D768-150A-425C-9DE4-C4AD0294A5FF}" type="pres">
      <dgm:prSet presAssocID="{A2E58D90-DDBC-4A0C-A8EE-F110220C0F7B}" presName="hierChild2" presStyleCnt="0"/>
      <dgm:spPr/>
    </dgm:pt>
    <dgm:pt modelId="{AD8C3812-3200-427F-9709-A0FB71B05E8B}" type="pres">
      <dgm:prSet presAssocID="{A8D9DBF7-C965-4E4D-8F95-DBBF5A902508}" presName="Name10" presStyleLbl="parChTrans1D2" presStyleIdx="0" presStyleCnt="3"/>
      <dgm:spPr/>
    </dgm:pt>
    <dgm:pt modelId="{5B45C8F0-F497-44CC-9784-18E20A21AB5D}" type="pres">
      <dgm:prSet presAssocID="{2781768D-1694-4E39-8FFE-FFBCD0C7D163}" presName="hierRoot2" presStyleCnt="0"/>
      <dgm:spPr/>
    </dgm:pt>
    <dgm:pt modelId="{DE0018D0-8DCD-47AC-AF17-91B7F0A1E748}" type="pres">
      <dgm:prSet presAssocID="{2781768D-1694-4E39-8FFE-FFBCD0C7D163}" presName="composite2" presStyleCnt="0"/>
      <dgm:spPr/>
    </dgm:pt>
    <dgm:pt modelId="{4A7E12E0-B8B7-4CD5-9C47-6DCC5FCAF279}" type="pres">
      <dgm:prSet presAssocID="{2781768D-1694-4E39-8FFE-FFBCD0C7D163}" presName="background2" presStyleLbl="node2" presStyleIdx="0" presStyleCnt="3"/>
      <dgm:spPr/>
    </dgm:pt>
    <dgm:pt modelId="{570DB2B7-B27A-4510-876D-8EB25A7210BF}" type="pres">
      <dgm:prSet presAssocID="{2781768D-1694-4E39-8FFE-FFBCD0C7D163}" presName="text2" presStyleLbl="fgAcc2" presStyleIdx="0" presStyleCnt="3" custScaleX="122222">
        <dgm:presLayoutVars>
          <dgm:chPref val="3"/>
        </dgm:presLayoutVars>
      </dgm:prSet>
      <dgm:spPr/>
    </dgm:pt>
    <dgm:pt modelId="{5AC03EA2-26C0-4C70-A8C7-AFB54CABD5B1}" type="pres">
      <dgm:prSet presAssocID="{2781768D-1694-4E39-8FFE-FFBCD0C7D163}" presName="hierChild3" presStyleCnt="0"/>
      <dgm:spPr/>
    </dgm:pt>
    <dgm:pt modelId="{6294ED8B-E5FD-486A-9C4E-F83029AA301F}" type="pres">
      <dgm:prSet presAssocID="{96B06B8C-7B1E-4423-ABAA-2B99C6965CE2}" presName="Name10" presStyleLbl="parChTrans1D2" presStyleIdx="1" presStyleCnt="3"/>
      <dgm:spPr/>
    </dgm:pt>
    <dgm:pt modelId="{E8516C3E-CABB-45D8-8EAB-F04E6615E1CF}" type="pres">
      <dgm:prSet presAssocID="{365F4D70-6254-4586-84AC-17EF52D17C45}" presName="hierRoot2" presStyleCnt="0"/>
      <dgm:spPr/>
    </dgm:pt>
    <dgm:pt modelId="{3C49462E-30F3-49EE-BD16-216C4F8B0D6D}" type="pres">
      <dgm:prSet presAssocID="{365F4D70-6254-4586-84AC-17EF52D17C45}" presName="composite2" presStyleCnt="0"/>
      <dgm:spPr/>
    </dgm:pt>
    <dgm:pt modelId="{57DB01F2-CF54-4922-8699-0601FE8FF54A}" type="pres">
      <dgm:prSet presAssocID="{365F4D70-6254-4586-84AC-17EF52D17C45}" presName="background2" presStyleLbl="node2" presStyleIdx="1" presStyleCnt="3"/>
      <dgm:spPr/>
    </dgm:pt>
    <dgm:pt modelId="{D5EAA8C5-2A75-47F3-BCD5-9203C0491E47}" type="pres">
      <dgm:prSet presAssocID="{365F4D70-6254-4586-84AC-17EF52D17C45}" presName="text2" presStyleLbl="fgAcc2" presStyleIdx="1" presStyleCnt="3" custScaleX="130756">
        <dgm:presLayoutVars>
          <dgm:chPref val="3"/>
        </dgm:presLayoutVars>
      </dgm:prSet>
      <dgm:spPr/>
    </dgm:pt>
    <dgm:pt modelId="{27CEC084-9C40-4307-AA1C-52FC80508AF5}" type="pres">
      <dgm:prSet presAssocID="{365F4D70-6254-4586-84AC-17EF52D17C45}" presName="hierChild3" presStyleCnt="0"/>
      <dgm:spPr/>
    </dgm:pt>
    <dgm:pt modelId="{491AD749-66C6-487A-B032-9AA34CE17366}" type="pres">
      <dgm:prSet presAssocID="{3E490161-416D-4504-B43B-F3F422F69384}" presName="Name10" presStyleLbl="parChTrans1D2" presStyleIdx="2" presStyleCnt="3"/>
      <dgm:spPr/>
    </dgm:pt>
    <dgm:pt modelId="{FE84D681-6070-496B-A981-0762BA9750B1}" type="pres">
      <dgm:prSet presAssocID="{E507AE73-EDBC-4932-A39B-0F9F1B08D8A6}" presName="hierRoot2" presStyleCnt="0"/>
      <dgm:spPr/>
    </dgm:pt>
    <dgm:pt modelId="{834CB90E-0FBA-4110-A1C3-DBD1F706BF1E}" type="pres">
      <dgm:prSet presAssocID="{E507AE73-EDBC-4932-A39B-0F9F1B08D8A6}" presName="composite2" presStyleCnt="0"/>
      <dgm:spPr/>
    </dgm:pt>
    <dgm:pt modelId="{958090A2-257B-4F46-80D1-E3714AABA3CA}" type="pres">
      <dgm:prSet presAssocID="{E507AE73-EDBC-4932-A39B-0F9F1B08D8A6}" presName="background2" presStyleLbl="node2" presStyleIdx="2" presStyleCnt="3"/>
      <dgm:spPr/>
    </dgm:pt>
    <dgm:pt modelId="{8A890F36-6263-438D-9088-93313F23E95D}" type="pres">
      <dgm:prSet presAssocID="{E507AE73-EDBC-4932-A39B-0F9F1B08D8A6}" presName="text2" presStyleLbl="fgAcc2" presStyleIdx="2" presStyleCnt="3" custScaleX="135853">
        <dgm:presLayoutVars>
          <dgm:chPref val="3"/>
        </dgm:presLayoutVars>
      </dgm:prSet>
      <dgm:spPr/>
    </dgm:pt>
    <dgm:pt modelId="{CC324A8C-E102-4056-BEB7-E3F008497439}" type="pres">
      <dgm:prSet presAssocID="{E507AE73-EDBC-4932-A39B-0F9F1B08D8A6}" presName="hierChild3" presStyleCnt="0"/>
      <dgm:spPr/>
    </dgm:pt>
  </dgm:ptLst>
  <dgm:cxnLst>
    <dgm:cxn modelId="{117E610F-3AF6-439C-83CC-4484BBD53108}" srcId="{F758B01E-F748-40A9-BC1E-C75441A402DE}" destId="{A2E58D90-DDBC-4A0C-A8EE-F110220C0F7B}" srcOrd="0" destOrd="0" parTransId="{C9978830-C1DB-4A38-96AF-0FDAF86E1C74}" sibTransId="{E1AFE892-F376-46E1-8FAD-DB9486FD1B95}"/>
    <dgm:cxn modelId="{5BF0E924-C33C-4AC2-803A-9CBB2CB238DB}" type="presOf" srcId="{2781768D-1694-4E39-8FFE-FFBCD0C7D163}" destId="{570DB2B7-B27A-4510-876D-8EB25A7210BF}" srcOrd="0" destOrd="0" presId="urn:microsoft.com/office/officeart/2005/8/layout/hierarchy1"/>
    <dgm:cxn modelId="{C63A5E28-1283-43A4-B6C4-7877DD8C2DA3}" type="presOf" srcId="{A2E58D90-DDBC-4A0C-A8EE-F110220C0F7B}" destId="{0DDAEF28-5795-4D56-9358-1750C6FF9D97}" srcOrd="0" destOrd="0" presId="urn:microsoft.com/office/officeart/2005/8/layout/hierarchy1"/>
    <dgm:cxn modelId="{D9493A41-C1AC-4C5E-B4A7-3C6B67E03604}" type="presOf" srcId="{365F4D70-6254-4586-84AC-17EF52D17C45}" destId="{D5EAA8C5-2A75-47F3-BCD5-9203C0491E47}" srcOrd="0" destOrd="0" presId="urn:microsoft.com/office/officeart/2005/8/layout/hierarchy1"/>
    <dgm:cxn modelId="{8D41EF47-3CBA-402C-AF93-F6A8390B10CB}" srcId="{A2E58D90-DDBC-4A0C-A8EE-F110220C0F7B}" destId="{E507AE73-EDBC-4932-A39B-0F9F1B08D8A6}" srcOrd="2" destOrd="0" parTransId="{3E490161-416D-4504-B43B-F3F422F69384}" sibTransId="{8A5CBDB3-9457-4691-8E67-193331D88499}"/>
    <dgm:cxn modelId="{EEA8A46A-37BF-49FC-A6DD-16472556614B}" type="presOf" srcId="{E507AE73-EDBC-4932-A39B-0F9F1B08D8A6}" destId="{8A890F36-6263-438D-9088-93313F23E95D}" srcOrd="0" destOrd="0" presId="urn:microsoft.com/office/officeart/2005/8/layout/hierarchy1"/>
    <dgm:cxn modelId="{29AF9259-D267-4E97-87C8-595CC27DFB0C}" srcId="{A2E58D90-DDBC-4A0C-A8EE-F110220C0F7B}" destId="{2781768D-1694-4E39-8FFE-FFBCD0C7D163}" srcOrd="0" destOrd="0" parTransId="{A8D9DBF7-C965-4E4D-8F95-DBBF5A902508}" sibTransId="{674BDE72-CA36-44C9-99CE-B72F8B028206}"/>
    <dgm:cxn modelId="{1061D759-7514-42BE-A7CF-5F7B8FC915B7}" type="presOf" srcId="{F758B01E-F748-40A9-BC1E-C75441A402DE}" destId="{998F14F0-3BD1-48D9-B258-87E10E6CF8FB}" srcOrd="0" destOrd="0" presId="urn:microsoft.com/office/officeart/2005/8/layout/hierarchy1"/>
    <dgm:cxn modelId="{4949FAB4-C2DC-4FE8-ACA4-8E959E7BCDED}" srcId="{A2E58D90-DDBC-4A0C-A8EE-F110220C0F7B}" destId="{365F4D70-6254-4586-84AC-17EF52D17C45}" srcOrd="1" destOrd="0" parTransId="{96B06B8C-7B1E-4423-ABAA-2B99C6965CE2}" sibTransId="{2349AA1D-41B7-4D76-9E74-1BC5CF8885B1}"/>
    <dgm:cxn modelId="{D86458B8-99AF-4BE7-BC0C-A41DFEC153DF}" type="presOf" srcId="{96B06B8C-7B1E-4423-ABAA-2B99C6965CE2}" destId="{6294ED8B-E5FD-486A-9C4E-F83029AA301F}" srcOrd="0" destOrd="0" presId="urn:microsoft.com/office/officeart/2005/8/layout/hierarchy1"/>
    <dgm:cxn modelId="{040C53C0-F4CA-4A43-AFD5-5F494984795F}" type="presOf" srcId="{3E490161-416D-4504-B43B-F3F422F69384}" destId="{491AD749-66C6-487A-B032-9AA34CE17366}" srcOrd="0" destOrd="0" presId="urn:microsoft.com/office/officeart/2005/8/layout/hierarchy1"/>
    <dgm:cxn modelId="{BA8AC7E4-884C-4F73-B7B8-7A058FCD82A3}" type="presOf" srcId="{A8D9DBF7-C965-4E4D-8F95-DBBF5A902508}" destId="{AD8C3812-3200-427F-9709-A0FB71B05E8B}" srcOrd="0" destOrd="0" presId="urn:microsoft.com/office/officeart/2005/8/layout/hierarchy1"/>
    <dgm:cxn modelId="{C09BB2A5-C1B9-4265-B6D1-A7377C0CEDBE}" type="presParOf" srcId="{998F14F0-3BD1-48D9-B258-87E10E6CF8FB}" destId="{BAA0715F-42BF-4EA7-835C-79BF725C3FAF}" srcOrd="0" destOrd="0" presId="urn:microsoft.com/office/officeart/2005/8/layout/hierarchy1"/>
    <dgm:cxn modelId="{9076B81D-4273-48D9-A19E-D27BE2EBC277}" type="presParOf" srcId="{BAA0715F-42BF-4EA7-835C-79BF725C3FAF}" destId="{CFCCC882-02B8-445F-95D4-EFCD6458AF6A}" srcOrd="0" destOrd="0" presId="urn:microsoft.com/office/officeart/2005/8/layout/hierarchy1"/>
    <dgm:cxn modelId="{7C702DA0-EF20-42C6-A396-E16D496416BF}" type="presParOf" srcId="{CFCCC882-02B8-445F-95D4-EFCD6458AF6A}" destId="{2CDF02AD-7812-4E23-8E2F-8676EFE4CD6E}" srcOrd="0" destOrd="0" presId="urn:microsoft.com/office/officeart/2005/8/layout/hierarchy1"/>
    <dgm:cxn modelId="{357F3059-0FCE-4C32-8318-F88404DEC2B7}" type="presParOf" srcId="{CFCCC882-02B8-445F-95D4-EFCD6458AF6A}" destId="{0DDAEF28-5795-4D56-9358-1750C6FF9D97}" srcOrd="1" destOrd="0" presId="urn:microsoft.com/office/officeart/2005/8/layout/hierarchy1"/>
    <dgm:cxn modelId="{D4B3560C-1A4C-4C7E-9EE2-3F8800AC3F87}" type="presParOf" srcId="{BAA0715F-42BF-4EA7-835C-79BF725C3FAF}" destId="{0A82D768-150A-425C-9DE4-C4AD0294A5FF}" srcOrd="1" destOrd="0" presId="urn:microsoft.com/office/officeart/2005/8/layout/hierarchy1"/>
    <dgm:cxn modelId="{4533C0C4-A1B3-4C53-A644-16533527CC85}" type="presParOf" srcId="{0A82D768-150A-425C-9DE4-C4AD0294A5FF}" destId="{AD8C3812-3200-427F-9709-A0FB71B05E8B}" srcOrd="0" destOrd="0" presId="urn:microsoft.com/office/officeart/2005/8/layout/hierarchy1"/>
    <dgm:cxn modelId="{A8257B2D-5A0C-4EEC-9C09-2A20519F92A1}" type="presParOf" srcId="{0A82D768-150A-425C-9DE4-C4AD0294A5FF}" destId="{5B45C8F0-F497-44CC-9784-18E20A21AB5D}" srcOrd="1" destOrd="0" presId="urn:microsoft.com/office/officeart/2005/8/layout/hierarchy1"/>
    <dgm:cxn modelId="{3A71BA62-79B3-4F5F-BE73-A915F6D894EA}" type="presParOf" srcId="{5B45C8F0-F497-44CC-9784-18E20A21AB5D}" destId="{DE0018D0-8DCD-47AC-AF17-91B7F0A1E748}" srcOrd="0" destOrd="0" presId="urn:microsoft.com/office/officeart/2005/8/layout/hierarchy1"/>
    <dgm:cxn modelId="{EB675533-783C-42D6-B881-D6F0E70A06C9}" type="presParOf" srcId="{DE0018D0-8DCD-47AC-AF17-91B7F0A1E748}" destId="{4A7E12E0-B8B7-4CD5-9C47-6DCC5FCAF279}" srcOrd="0" destOrd="0" presId="urn:microsoft.com/office/officeart/2005/8/layout/hierarchy1"/>
    <dgm:cxn modelId="{B2019E5D-D5D2-4461-B49E-DA19EF256DF6}" type="presParOf" srcId="{DE0018D0-8DCD-47AC-AF17-91B7F0A1E748}" destId="{570DB2B7-B27A-4510-876D-8EB25A7210BF}" srcOrd="1" destOrd="0" presId="urn:microsoft.com/office/officeart/2005/8/layout/hierarchy1"/>
    <dgm:cxn modelId="{6F3AF66E-45E1-4742-8F57-96C46E81A069}" type="presParOf" srcId="{5B45C8F0-F497-44CC-9784-18E20A21AB5D}" destId="{5AC03EA2-26C0-4C70-A8C7-AFB54CABD5B1}" srcOrd="1" destOrd="0" presId="urn:microsoft.com/office/officeart/2005/8/layout/hierarchy1"/>
    <dgm:cxn modelId="{B69C4127-0061-453E-8B3A-E4575513C7AB}" type="presParOf" srcId="{0A82D768-150A-425C-9DE4-C4AD0294A5FF}" destId="{6294ED8B-E5FD-486A-9C4E-F83029AA301F}" srcOrd="2" destOrd="0" presId="urn:microsoft.com/office/officeart/2005/8/layout/hierarchy1"/>
    <dgm:cxn modelId="{C23B39C4-0E63-4C61-85A8-F8A1FD211293}" type="presParOf" srcId="{0A82D768-150A-425C-9DE4-C4AD0294A5FF}" destId="{E8516C3E-CABB-45D8-8EAB-F04E6615E1CF}" srcOrd="3" destOrd="0" presId="urn:microsoft.com/office/officeart/2005/8/layout/hierarchy1"/>
    <dgm:cxn modelId="{6579B46E-D8D2-4625-87F3-F5993D5C3475}" type="presParOf" srcId="{E8516C3E-CABB-45D8-8EAB-F04E6615E1CF}" destId="{3C49462E-30F3-49EE-BD16-216C4F8B0D6D}" srcOrd="0" destOrd="0" presId="urn:microsoft.com/office/officeart/2005/8/layout/hierarchy1"/>
    <dgm:cxn modelId="{4A95CAA6-42FB-415D-883D-79A651762434}" type="presParOf" srcId="{3C49462E-30F3-49EE-BD16-216C4F8B0D6D}" destId="{57DB01F2-CF54-4922-8699-0601FE8FF54A}" srcOrd="0" destOrd="0" presId="urn:microsoft.com/office/officeart/2005/8/layout/hierarchy1"/>
    <dgm:cxn modelId="{797F56A5-8CBD-4377-B922-C41201BA63DE}" type="presParOf" srcId="{3C49462E-30F3-49EE-BD16-216C4F8B0D6D}" destId="{D5EAA8C5-2A75-47F3-BCD5-9203C0491E47}" srcOrd="1" destOrd="0" presId="urn:microsoft.com/office/officeart/2005/8/layout/hierarchy1"/>
    <dgm:cxn modelId="{7F154FCF-8718-4A85-9FD8-43CF1CFE98D3}" type="presParOf" srcId="{E8516C3E-CABB-45D8-8EAB-F04E6615E1CF}" destId="{27CEC084-9C40-4307-AA1C-52FC80508AF5}" srcOrd="1" destOrd="0" presId="urn:microsoft.com/office/officeart/2005/8/layout/hierarchy1"/>
    <dgm:cxn modelId="{E6C1D645-E440-497A-988F-3B5145CF23A6}" type="presParOf" srcId="{0A82D768-150A-425C-9DE4-C4AD0294A5FF}" destId="{491AD749-66C6-487A-B032-9AA34CE17366}" srcOrd="4" destOrd="0" presId="urn:microsoft.com/office/officeart/2005/8/layout/hierarchy1"/>
    <dgm:cxn modelId="{FB43DD06-D0B0-407B-B034-5FBE000A7958}" type="presParOf" srcId="{0A82D768-150A-425C-9DE4-C4AD0294A5FF}" destId="{FE84D681-6070-496B-A981-0762BA9750B1}" srcOrd="5" destOrd="0" presId="urn:microsoft.com/office/officeart/2005/8/layout/hierarchy1"/>
    <dgm:cxn modelId="{B14544CB-D644-4DCC-B0A8-009A8D5D71D5}" type="presParOf" srcId="{FE84D681-6070-496B-A981-0762BA9750B1}" destId="{834CB90E-0FBA-4110-A1C3-DBD1F706BF1E}" srcOrd="0" destOrd="0" presId="urn:microsoft.com/office/officeart/2005/8/layout/hierarchy1"/>
    <dgm:cxn modelId="{091AB461-00A1-44FC-967F-D1D21452A3B1}" type="presParOf" srcId="{834CB90E-0FBA-4110-A1C3-DBD1F706BF1E}" destId="{958090A2-257B-4F46-80D1-E3714AABA3CA}" srcOrd="0" destOrd="0" presId="urn:microsoft.com/office/officeart/2005/8/layout/hierarchy1"/>
    <dgm:cxn modelId="{56AAF3B1-DDD5-4D72-97A6-3C49C792B60A}" type="presParOf" srcId="{834CB90E-0FBA-4110-A1C3-DBD1F706BF1E}" destId="{8A890F36-6263-438D-9088-93313F23E95D}" srcOrd="1" destOrd="0" presId="urn:microsoft.com/office/officeart/2005/8/layout/hierarchy1"/>
    <dgm:cxn modelId="{0ECA9DDF-2069-45E4-B590-C726C632954C}" type="presParOf" srcId="{FE84D681-6070-496B-A981-0762BA9750B1}" destId="{CC324A8C-E102-4056-BEB7-E3F00849743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AD749-66C6-487A-B032-9AA34CE17366}">
      <dsp:nvSpPr>
        <dsp:cNvPr id="0" name=""/>
        <dsp:cNvSpPr/>
      </dsp:nvSpPr>
      <dsp:spPr>
        <a:xfrm>
          <a:off x="3603307" y="1265032"/>
          <a:ext cx="2473164" cy="483674"/>
        </a:xfrm>
        <a:custGeom>
          <a:avLst/>
          <a:gdLst/>
          <a:ahLst/>
          <a:cxnLst/>
          <a:rect l="0" t="0" r="0" b="0"/>
          <a:pathLst>
            <a:path>
              <a:moveTo>
                <a:pt x="0" y="0"/>
              </a:moveTo>
              <a:lnTo>
                <a:pt x="0" y="329610"/>
              </a:lnTo>
              <a:lnTo>
                <a:pt x="2473164" y="329610"/>
              </a:lnTo>
              <a:lnTo>
                <a:pt x="2473164" y="4836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94ED8B-E5FD-486A-9C4E-F83029AA301F}">
      <dsp:nvSpPr>
        <dsp:cNvPr id="0" name=""/>
        <dsp:cNvSpPr/>
      </dsp:nvSpPr>
      <dsp:spPr>
        <a:xfrm>
          <a:off x="3489961" y="1265032"/>
          <a:ext cx="113346" cy="483674"/>
        </a:xfrm>
        <a:custGeom>
          <a:avLst/>
          <a:gdLst/>
          <a:ahLst/>
          <a:cxnLst/>
          <a:rect l="0" t="0" r="0" b="0"/>
          <a:pathLst>
            <a:path>
              <a:moveTo>
                <a:pt x="113346" y="0"/>
              </a:moveTo>
              <a:lnTo>
                <a:pt x="113346" y="329610"/>
              </a:lnTo>
              <a:lnTo>
                <a:pt x="0" y="329610"/>
              </a:lnTo>
              <a:lnTo>
                <a:pt x="0" y="4836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8C3812-3200-427F-9709-A0FB71B05E8B}">
      <dsp:nvSpPr>
        <dsp:cNvPr id="0" name=""/>
        <dsp:cNvSpPr/>
      </dsp:nvSpPr>
      <dsp:spPr>
        <a:xfrm>
          <a:off x="1016797" y="1265032"/>
          <a:ext cx="2586510" cy="483674"/>
        </a:xfrm>
        <a:custGeom>
          <a:avLst/>
          <a:gdLst/>
          <a:ahLst/>
          <a:cxnLst/>
          <a:rect l="0" t="0" r="0" b="0"/>
          <a:pathLst>
            <a:path>
              <a:moveTo>
                <a:pt x="2586510" y="0"/>
              </a:moveTo>
              <a:lnTo>
                <a:pt x="2586510" y="329610"/>
              </a:lnTo>
              <a:lnTo>
                <a:pt x="0" y="329610"/>
              </a:lnTo>
              <a:lnTo>
                <a:pt x="0" y="4836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DF02AD-7812-4E23-8E2F-8676EFE4CD6E}">
      <dsp:nvSpPr>
        <dsp:cNvPr id="0" name=""/>
        <dsp:cNvSpPr/>
      </dsp:nvSpPr>
      <dsp:spPr>
        <a:xfrm>
          <a:off x="2402208" y="208986"/>
          <a:ext cx="2402197" cy="10560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DAEF28-5795-4D56-9358-1750C6FF9D97}">
      <dsp:nvSpPr>
        <dsp:cNvPr id="0" name=""/>
        <dsp:cNvSpPr/>
      </dsp:nvSpPr>
      <dsp:spPr>
        <a:xfrm>
          <a:off x="2586993" y="384532"/>
          <a:ext cx="2402197" cy="105604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H</a:t>
          </a:r>
          <a:r>
            <a:rPr lang="en-US" sz="3300" kern="1200" baseline="-25000" dirty="0"/>
            <a:t>0</a:t>
          </a:r>
          <a:r>
            <a:rPr lang="en-US" sz="3300" kern="1200" baseline="0" dirty="0"/>
            <a:t>: µ = µ</a:t>
          </a:r>
          <a:r>
            <a:rPr lang="en-US" sz="3300" kern="1200" baseline="-25000" dirty="0"/>
            <a:t>0</a:t>
          </a:r>
          <a:endParaRPr lang="en-US" sz="3300" kern="1200" dirty="0"/>
        </a:p>
      </dsp:txBody>
      <dsp:txXfrm>
        <a:off x="2617924" y="415463"/>
        <a:ext cx="2340335" cy="994184"/>
      </dsp:txXfrm>
    </dsp:sp>
    <dsp:sp modelId="{4A7E12E0-B8B7-4CD5-9C47-6DCC5FCAF279}">
      <dsp:nvSpPr>
        <dsp:cNvPr id="0" name=""/>
        <dsp:cNvSpPr/>
      </dsp:nvSpPr>
      <dsp:spPr>
        <a:xfrm>
          <a:off x="481" y="1748707"/>
          <a:ext cx="2032631" cy="10560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0DB2B7-B27A-4510-876D-8EB25A7210BF}">
      <dsp:nvSpPr>
        <dsp:cNvPr id="0" name=""/>
        <dsp:cNvSpPr/>
      </dsp:nvSpPr>
      <dsp:spPr>
        <a:xfrm>
          <a:off x="185266" y="1924253"/>
          <a:ext cx="2032631" cy="105604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H</a:t>
          </a:r>
          <a:r>
            <a:rPr lang="en-US" sz="3300" kern="1200" baseline="-25000" dirty="0"/>
            <a:t>a</a:t>
          </a:r>
          <a:r>
            <a:rPr lang="en-US" sz="3300" kern="1200" baseline="0" dirty="0"/>
            <a:t>: µ &lt; µ</a:t>
          </a:r>
          <a:r>
            <a:rPr lang="en-US" sz="3300" kern="1200" baseline="-25000" dirty="0"/>
            <a:t>0</a:t>
          </a:r>
          <a:endParaRPr lang="en-US" sz="3300" kern="1200" dirty="0"/>
        </a:p>
      </dsp:txBody>
      <dsp:txXfrm>
        <a:off x="216197" y="1955184"/>
        <a:ext cx="1970769" cy="994184"/>
      </dsp:txXfrm>
    </dsp:sp>
    <dsp:sp modelId="{57DB01F2-CF54-4922-8699-0601FE8FF54A}">
      <dsp:nvSpPr>
        <dsp:cNvPr id="0" name=""/>
        <dsp:cNvSpPr/>
      </dsp:nvSpPr>
      <dsp:spPr>
        <a:xfrm>
          <a:off x="2402682" y="1748707"/>
          <a:ext cx="2174557" cy="10560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EAA8C5-2A75-47F3-BCD5-9203C0491E47}">
      <dsp:nvSpPr>
        <dsp:cNvPr id="0" name=""/>
        <dsp:cNvSpPr/>
      </dsp:nvSpPr>
      <dsp:spPr>
        <a:xfrm>
          <a:off x="2587467" y="1924253"/>
          <a:ext cx="2174557" cy="105604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H</a:t>
          </a:r>
          <a:r>
            <a:rPr lang="en-US" sz="3300" kern="1200" baseline="-25000" dirty="0"/>
            <a:t>a</a:t>
          </a:r>
          <a:r>
            <a:rPr lang="en-US" sz="3300" kern="1200" baseline="0" dirty="0"/>
            <a:t>: µ ≠ µ</a:t>
          </a:r>
          <a:r>
            <a:rPr lang="en-US" sz="3300" kern="1200" baseline="-25000" dirty="0"/>
            <a:t>0</a:t>
          </a:r>
          <a:endParaRPr lang="en-US" sz="3300" kern="1200" dirty="0"/>
        </a:p>
      </dsp:txBody>
      <dsp:txXfrm>
        <a:off x="2618398" y="1955184"/>
        <a:ext cx="2112695" cy="994184"/>
      </dsp:txXfrm>
    </dsp:sp>
    <dsp:sp modelId="{958090A2-257B-4F46-80D1-E3714AABA3CA}">
      <dsp:nvSpPr>
        <dsp:cNvPr id="0" name=""/>
        <dsp:cNvSpPr/>
      </dsp:nvSpPr>
      <dsp:spPr>
        <a:xfrm>
          <a:off x="4946809" y="1748707"/>
          <a:ext cx="2259323" cy="10560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890F36-6263-438D-9088-93313F23E95D}">
      <dsp:nvSpPr>
        <dsp:cNvPr id="0" name=""/>
        <dsp:cNvSpPr/>
      </dsp:nvSpPr>
      <dsp:spPr>
        <a:xfrm>
          <a:off x="5131594" y="1924253"/>
          <a:ext cx="2259323" cy="105604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H</a:t>
          </a:r>
          <a:r>
            <a:rPr lang="en-US" sz="3300" kern="1200" baseline="-25000" dirty="0"/>
            <a:t>a</a:t>
          </a:r>
          <a:r>
            <a:rPr lang="en-US" sz="3300" kern="1200" baseline="0" dirty="0"/>
            <a:t>: µ &gt; µ</a:t>
          </a:r>
          <a:r>
            <a:rPr lang="en-US" sz="3300" kern="1200" baseline="-25000" dirty="0"/>
            <a:t>0</a:t>
          </a:r>
          <a:endParaRPr lang="en-US" sz="3300" kern="1200" dirty="0"/>
        </a:p>
      </dsp:txBody>
      <dsp:txXfrm>
        <a:off x="5162525" y="1955184"/>
        <a:ext cx="2197461" cy="99418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007C7ACD-41AC-4210-9CFD-123927489A1A}" type="datetimeFigureOut">
              <a:rPr lang="en-US" smtClean="0"/>
              <a:pPr/>
              <a:t>1/12/2022</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B2941544-E9D4-4A28-B294-ACC8098589EC}" type="slidenum">
              <a:rPr lang="en-US" smtClean="0"/>
              <a:pPr/>
              <a:t>‹#›</a:t>
            </a:fld>
            <a:endParaRPr lang="en-US"/>
          </a:p>
        </p:txBody>
      </p:sp>
    </p:spTree>
    <p:extLst>
      <p:ext uri="{BB962C8B-B14F-4D97-AF65-F5344CB8AC3E}">
        <p14:creationId xmlns:p14="http://schemas.microsoft.com/office/powerpoint/2010/main" val="3621616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1E1D10AB-E42B-410B-AE9F-91C4FC9B0A8E}" type="datetimeFigureOut">
              <a:rPr lang="en-US" smtClean="0"/>
              <a:pPr/>
              <a:t>1/12/2022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3581539F-1ED2-469D-A5B4-70FF57BD1564}" type="slidenum">
              <a:rPr lang="en-US" smtClean="0"/>
              <a:pPr/>
              <a:t>‹#›</a:t>
            </a:fld>
            <a:endParaRPr lang="en-US"/>
          </a:p>
        </p:txBody>
      </p:sp>
    </p:spTree>
    <p:extLst>
      <p:ext uri="{BB962C8B-B14F-4D97-AF65-F5344CB8AC3E}">
        <p14:creationId xmlns:p14="http://schemas.microsoft.com/office/powerpoint/2010/main" val="320371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1539F-1ED2-469D-A5B4-70FF57BD1564}"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1539F-1ED2-469D-A5B4-70FF57BD1564}"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7E88CA58-505D-486C-BB12-DAAC92FE9224}" type="datetimeFigureOut">
              <a:rPr lang="en-US" smtClean="0"/>
              <a:pPr/>
              <a:t>1/12/2022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4853640-7046-45A6-9124-63FCB19DC568}"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E88CA58-505D-486C-BB12-DAAC92FE9224}"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53640-7046-45A6-9124-63FCB19DC5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E88CA58-505D-486C-BB12-DAAC92FE9224}"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53640-7046-45A6-9124-63FCB19DC5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E88CA58-505D-486C-BB12-DAAC92FE9224}"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53640-7046-45A6-9124-63FCB19DC5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E88CA58-505D-486C-BB12-DAAC92FE9224}"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53640-7046-45A6-9124-63FCB19DC568}"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E88CA58-505D-486C-BB12-DAAC92FE9224}" type="datetimeFigureOut">
              <a:rPr lang="en-US" smtClean="0"/>
              <a:pPr/>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53640-7046-45A6-9124-63FCB19DC5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E88CA58-505D-486C-BB12-DAAC92FE9224}" type="datetimeFigureOut">
              <a:rPr lang="en-US" smtClean="0"/>
              <a:pPr/>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853640-7046-45A6-9124-63FCB19DC5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7E88CA58-505D-486C-BB12-DAAC92FE9224}" type="datetimeFigureOut">
              <a:rPr lang="en-US" smtClean="0"/>
              <a:pPr/>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853640-7046-45A6-9124-63FCB19DC5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7E88CA58-505D-486C-BB12-DAAC92FE9224}" type="datetimeFigureOut">
              <a:rPr lang="en-US" smtClean="0"/>
              <a:pPr/>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853640-7046-45A6-9124-63FCB19DC568}"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E88CA58-505D-486C-BB12-DAAC92FE9224}" type="datetimeFigureOut">
              <a:rPr lang="en-US" smtClean="0"/>
              <a:pPr/>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53640-7046-45A6-9124-63FCB19DC5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7E88CA58-505D-486C-BB12-DAAC92FE9224}" type="datetimeFigureOut">
              <a:rPr lang="en-US" smtClean="0"/>
              <a:pPr/>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53640-7046-45A6-9124-63FCB19DC568}"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E88CA58-505D-486C-BB12-DAAC92FE9224}" type="datetimeFigureOut">
              <a:rPr lang="en-US" smtClean="0"/>
              <a:pPr/>
              <a:t>1/12/2022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4853640-7046-45A6-9124-63FCB19DC568}"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3.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438400" y="1066800"/>
            <a:ext cx="6324600" cy="20574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a:ln>
                  <a:noFill/>
                </a:ln>
                <a:solidFill>
                  <a:srgbClr val="33CC33"/>
                </a:solidFill>
                <a:uLnTx/>
                <a:uFillTx/>
                <a:latin typeface="+mj-lt"/>
                <a:ea typeface="+mj-ea"/>
                <a:cs typeface="+mj-cs"/>
              </a:rPr>
              <a:t>Statistical Inference </a:t>
            </a:r>
            <a:br>
              <a:rPr kumimoji="0" lang="en-US" sz="4800" b="0" i="0" u="none" strike="noStrike" kern="1200" cap="none" spc="0" normalizeH="0" baseline="0" noProof="0" dirty="0">
                <a:ln>
                  <a:noFill/>
                </a:ln>
                <a:solidFill>
                  <a:srgbClr val="33CC33"/>
                </a:solidFill>
                <a:uLnTx/>
                <a:uFillTx/>
                <a:latin typeface="+mj-lt"/>
                <a:ea typeface="+mj-ea"/>
                <a:cs typeface="+mj-cs"/>
              </a:rPr>
            </a:br>
            <a:br>
              <a:rPr kumimoji="0" lang="en-US" sz="4800" b="0" i="0" u="none" strike="noStrike" kern="1200" cap="none" spc="0" normalizeH="0" baseline="0" noProof="0" dirty="0">
                <a:ln>
                  <a:noFill/>
                </a:ln>
                <a:solidFill>
                  <a:srgbClr val="33CC33"/>
                </a:solidFill>
                <a:uLnTx/>
                <a:uFillTx/>
                <a:latin typeface="+mj-lt"/>
                <a:ea typeface="+mj-ea"/>
                <a:cs typeface="+mj-cs"/>
              </a:rPr>
            </a:br>
            <a:endParaRPr kumimoji="0" lang="en-US" sz="4800" b="0" i="0" u="none" strike="noStrike" kern="1200" cap="none" spc="0" normalizeH="0" baseline="0" noProof="0" dirty="0">
              <a:ln>
                <a:noFill/>
              </a:ln>
              <a:solidFill>
                <a:srgbClr val="33CC33"/>
              </a:solidFill>
              <a:uLnTx/>
              <a:uFillTx/>
              <a:latin typeface="+mj-lt"/>
              <a:ea typeface="+mj-ea"/>
              <a:cs typeface="+mj-cs"/>
            </a:endParaRPr>
          </a:p>
        </p:txBody>
      </p:sp>
      <p:sp>
        <p:nvSpPr>
          <p:cNvPr id="3" name="Rectangle 3"/>
          <p:cNvSpPr txBox="1">
            <a:spLocks noChangeArrowheads="1"/>
          </p:cNvSpPr>
          <p:nvPr/>
        </p:nvSpPr>
        <p:spPr>
          <a:xfrm>
            <a:off x="2057400" y="3276600"/>
            <a:ext cx="6400800" cy="1752600"/>
          </a:xfrm>
          <a:prstGeom prst="rect">
            <a:avLst/>
          </a:prstGeom>
        </p:spPr>
        <p:txBody>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Point Estimation</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Confidence Interval Estimation</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US" sz="3200" b="0" i="0" u="none" strike="noStrike" kern="1200" cap="none" spc="0" normalizeH="0" baseline="0" noProof="0" dirty="0">
                <a:ln>
                  <a:noFill/>
                </a:ln>
                <a:solidFill>
                  <a:srgbClr val="FF0000"/>
                </a:solidFill>
                <a:effectLst/>
                <a:uLnTx/>
                <a:uFillTx/>
                <a:latin typeface="+mn-lt"/>
                <a:ea typeface="+mn-ea"/>
                <a:cs typeface="+mn-cs"/>
              </a:rPr>
              <a:t>○ Hypothesis Testing</a:t>
            </a:r>
          </a:p>
        </p:txBody>
      </p:sp>
      <p:sp>
        <p:nvSpPr>
          <p:cNvPr id="4" name="Rectangle 3"/>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330875"/>
            <a:ext cx="7315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Identifying Hypotheses</a:t>
            </a:r>
          </a:p>
        </p:txBody>
      </p:sp>
      <p:sp>
        <p:nvSpPr>
          <p:cNvPr id="3" name="TextBox 2"/>
          <p:cNvSpPr txBox="1"/>
          <p:nvPr/>
        </p:nvSpPr>
        <p:spPr>
          <a:xfrm>
            <a:off x="1143000" y="1600200"/>
            <a:ext cx="10872180" cy="1938992"/>
          </a:xfrm>
          <a:prstGeom prst="rect">
            <a:avLst/>
          </a:prstGeom>
          <a:noFill/>
        </p:spPr>
        <p:txBody>
          <a:bodyPr wrap="square" rtlCol="0">
            <a:spAutoFit/>
          </a:bodyPr>
          <a:lstStyle/>
          <a:p>
            <a:r>
              <a:rPr lang="en-IN" sz="2000" dirty="0"/>
              <a:t>A metal lathe is checked periodically by quality control inspectors to</a:t>
            </a:r>
          </a:p>
          <a:p>
            <a:r>
              <a:rPr lang="en-IN" sz="2000" dirty="0"/>
              <a:t> determine whether it is producing machine bearings with a mean </a:t>
            </a:r>
          </a:p>
          <a:p>
            <a:r>
              <a:rPr lang="en-IN" sz="2000" dirty="0"/>
              <a:t>diameter of .5 inch. If the mean diameter of the bearings is larger or smaller </a:t>
            </a:r>
          </a:p>
          <a:p>
            <a:r>
              <a:rPr lang="en-IN" sz="2000" dirty="0"/>
              <a:t>than .5 inch, then the process is out of control and must be adjusted. </a:t>
            </a:r>
          </a:p>
          <a:p>
            <a:r>
              <a:rPr lang="en-IN" sz="2000" dirty="0"/>
              <a:t>Formulate  the  null and alternative hypotheses for a test to determine </a:t>
            </a:r>
          </a:p>
          <a:p>
            <a:r>
              <a:rPr lang="en-IN" sz="2000" dirty="0"/>
              <a:t>whether the bearing </a:t>
            </a:r>
            <a:r>
              <a:rPr lang="en-IN" sz="2000"/>
              <a:t>production process is </a:t>
            </a:r>
            <a:r>
              <a:rPr lang="en-IN" sz="2000" dirty="0"/>
              <a:t>out of control.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2" cstate="print"/>
          <a:srcRect/>
          <a:stretch>
            <a:fillRect/>
          </a:stretch>
        </p:blipFill>
        <p:spPr bwMode="auto">
          <a:xfrm>
            <a:off x="1066800" y="228600"/>
            <a:ext cx="7924800" cy="1647730"/>
          </a:xfrm>
          <a:prstGeom prst="rect">
            <a:avLst/>
          </a:prstGeom>
          <a:noFill/>
          <a:ln w="9525">
            <a:noFill/>
            <a:miter lim="800000"/>
            <a:headEnd/>
            <a:tailEnd/>
          </a:ln>
        </p:spPr>
      </p:pic>
      <p:pic>
        <p:nvPicPr>
          <p:cNvPr id="18" name="Picture 3"/>
          <p:cNvPicPr>
            <a:picLocks noChangeAspect="1" noChangeArrowheads="1"/>
          </p:cNvPicPr>
          <p:nvPr/>
        </p:nvPicPr>
        <p:blipFill>
          <a:blip r:embed="rId3" cstate="print"/>
          <a:srcRect/>
          <a:stretch>
            <a:fillRect/>
          </a:stretch>
        </p:blipFill>
        <p:spPr bwMode="auto">
          <a:xfrm>
            <a:off x="1030311" y="4077237"/>
            <a:ext cx="8077200" cy="2739399"/>
          </a:xfrm>
          <a:prstGeom prst="rect">
            <a:avLst/>
          </a:prstGeom>
          <a:noFill/>
          <a:ln w="9525">
            <a:noFill/>
            <a:miter lim="800000"/>
            <a:headEnd/>
            <a:tailEnd/>
          </a:ln>
        </p:spPr>
      </p:pic>
      <p:pic>
        <p:nvPicPr>
          <p:cNvPr id="21" name="Picture 2"/>
          <p:cNvPicPr>
            <a:picLocks noChangeAspect="1" noChangeArrowheads="1"/>
          </p:cNvPicPr>
          <p:nvPr/>
        </p:nvPicPr>
        <p:blipFill>
          <a:blip r:embed="rId4" cstate="print"/>
          <a:srcRect/>
          <a:stretch>
            <a:fillRect/>
          </a:stretch>
        </p:blipFill>
        <p:spPr bwMode="auto">
          <a:xfrm>
            <a:off x="1041400" y="2209800"/>
            <a:ext cx="8026400" cy="1524000"/>
          </a:xfrm>
          <a:prstGeom prst="rect">
            <a:avLst/>
          </a:prstGeom>
          <a:noFill/>
          <a:ln w="9525">
            <a:noFill/>
            <a:miter lim="800000"/>
            <a:headEnd/>
            <a:tailEnd/>
          </a:ln>
        </p:spPr>
      </p:pic>
      <p:sp>
        <p:nvSpPr>
          <p:cNvPr id="22" name="Rectangle 21"/>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1219200" y="457200"/>
            <a:ext cx="7661275" cy="4114800"/>
          </a:xfrm>
          <a:prstGeom prst="rect">
            <a:avLst/>
          </a:prstGeom>
        </p:spPr>
        <p:txBody>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If the </a:t>
            </a:r>
            <a:r>
              <a:rPr kumimoji="0" lang="en-US" sz="2400" b="0" i="1" u="none" strike="noStrike" kern="1200" cap="none" spc="0" normalizeH="0" baseline="0" noProof="0" dirty="0">
                <a:ln>
                  <a:noFill/>
                </a:ln>
                <a:solidFill>
                  <a:srgbClr val="00CC00"/>
                </a:solidFill>
                <a:effectLst/>
                <a:uLnTx/>
                <a:uFillTx/>
                <a:latin typeface="+mn-lt"/>
                <a:ea typeface="+mn-ea"/>
                <a:cs typeface="+mn-cs"/>
              </a:rPr>
              <a:t>test statistic</a:t>
            </a:r>
            <a:r>
              <a:rPr kumimoji="0" lang="en-US" sz="2400" b="0" i="0" u="none" strike="noStrike" kern="1200" cap="none" spc="0" normalizeH="0" baseline="0" noProof="0" dirty="0">
                <a:ln>
                  <a:noFill/>
                </a:ln>
                <a:solidFill>
                  <a:srgbClr val="00CC00"/>
                </a:solidFill>
                <a:effectLst/>
                <a:uLnTx/>
                <a:uFillTx/>
                <a:latin typeface="+mn-lt"/>
                <a:ea typeface="+mn-ea"/>
                <a:cs typeface="+mn-cs"/>
              </a:rPr>
              <a:t> </a:t>
            </a:r>
            <a:r>
              <a:rPr kumimoji="0" lang="en-US" sz="2400" b="0" i="0" u="none" strike="noStrike" kern="1200" cap="none" spc="0" normalizeH="0" baseline="0" noProof="0" dirty="0">
                <a:ln>
                  <a:noFill/>
                </a:ln>
                <a:solidFill>
                  <a:schemeClr val="tx1"/>
                </a:solidFill>
                <a:effectLst/>
                <a:uLnTx/>
                <a:uFillTx/>
                <a:latin typeface="+mn-lt"/>
                <a:ea typeface="+mn-ea"/>
                <a:cs typeface="+mn-cs"/>
              </a:rPr>
              <a:t>has a high probability when </a:t>
            </a:r>
            <a:r>
              <a:rPr kumimoji="0" lang="en-US" sz="2400" b="0" i="1" u="none" strike="noStrike" kern="1200" cap="none" spc="0" normalizeH="0" baseline="0" noProof="0" dirty="0">
                <a:ln>
                  <a:noFill/>
                </a:ln>
                <a:solidFill>
                  <a:schemeClr val="tx1"/>
                </a:solidFill>
                <a:effectLst/>
                <a:uLnTx/>
                <a:uFillTx/>
                <a:latin typeface="+mn-lt"/>
                <a:ea typeface="+mn-ea"/>
                <a:cs typeface="+mn-cs"/>
              </a:rPr>
              <a:t>H</a:t>
            </a:r>
            <a:r>
              <a:rPr kumimoji="0" lang="en-US" sz="2400" b="0" i="1" u="none" strike="noStrike" kern="1200" cap="none" spc="0" normalizeH="0" baseline="-25000" noProof="0" dirty="0">
                <a:ln>
                  <a:noFill/>
                </a:ln>
                <a:solidFill>
                  <a:schemeClr val="tx1"/>
                </a:solidFill>
                <a:effectLst/>
                <a:uLnTx/>
                <a:uFillTx/>
                <a:latin typeface="+mn-lt"/>
                <a:ea typeface="+mn-ea"/>
                <a:cs typeface="+mn-cs"/>
              </a:rPr>
              <a:t>0</a:t>
            </a:r>
            <a:r>
              <a:rPr kumimoji="0" lang="en-US" sz="2400" b="0" i="0" u="none" strike="noStrike" kern="1200" cap="none" spc="0" normalizeH="0" baseline="-25000" noProof="0" dirty="0">
                <a:ln>
                  <a:noFill/>
                </a:ln>
                <a:solidFill>
                  <a:schemeClr val="tx1"/>
                </a:solidFill>
                <a:effectLst/>
                <a:uLnTx/>
                <a:uFillTx/>
                <a:latin typeface="+mn-lt"/>
                <a:ea typeface="+mn-ea"/>
                <a:cs typeface="+mn-cs"/>
              </a:rPr>
              <a:t> </a:t>
            </a:r>
            <a:r>
              <a:rPr kumimoji="0" lang="en-US" sz="2400" b="0" i="0" u="none" strike="noStrike" kern="1200" cap="none" spc="0" normalizeH="0" baseline="0" noProof="0" dirty="0">
                <a:ln>
                  <a:noFill/>
                </a:ln>
                <a:solidFill>
                  <a:schemeClr val="tx1"/>
                </a:solidFill>
                <a:effectLst/>
                <a:uLnTx/>
                <a:uFillTx/>
                <a:latin typeface="+mn-lt"/>
                <a:ea typeface="+mn-ea"/>
                <a:cs typeface="+mn-cs"/>
              </a:rPr>
              <a:t>is true, then </a:t>
            </a:r>
            <a:r>
              <a:rPr kumimoji="0" lang="en-US" sz="2400" b="0" i="1" u="none" strike="noStrike" kern="1200" cap="none" spc="0" normalizeH="0" baseline="0" noProof="0" dirty="0">
                <a:ln>
                  <a:noFill/>
                </a:ln>
                <a:solidFill>
                  <a:schemeClr val="tx1"/>
                </a:solidFill>
                <a:effectLst/>
                <a:uLnTx/>
                <a:uFillTx/>
                <a:latin typeface="+mn-lt"/>
                <a:ea typeface="+mn-ea"/>
                <a:cs typeface="+mn-cs"/>
              </a:rPr>
              <a:t>H</a:t>
            </a:r>
            <a:r>
              <a:rPr kumimoji="0" lang="en-US" sz="2400" b="0" i="1" u="none" strike="noStrike" kern="1200" cap="none" spc="0" normalizeH="0" baseline="-25000" noProof="0" dirty="0">
                <a:ln>
                  <a:noFill/>
                </a:ln>
                <a:solidFill>
                  <a:schemeClr val="tx1"/>
                </a:solidFill>
                <a:effectLst/>
                <a:uLnTx/>
                <a:uFillTx/>
                <a:latin typeface="+mn-lt"/>
                <a:ea typeface="+mn-ea"/>
                <a:cs typeface="+mn-cs"/>
              </a:rPr>
              <a:t>0 </a:t>
            </a:r>
            <a:r>
              <a:rPr kumimoji="0" lang="en-US" sz="2400" b="0" i="0" u="none" strike="noStrike" kern="1200" cap="none" spc="0" normalizeH="0" baseline="0" noProof="0" dirty="0">
                <a:ln>
                  <a:noFill/>
                </a:ln>
                <a:solidFill>
                  <a:schemeClr val="tx1"/>
                </a:solidFill>
                <a:effectLst/>
                <a:uLnTx/>
                <a:uFillTx/>
                <a:latin typeface="+mn-lt"/>
                <a:ea typeface="+mn-ea"/>
                <a:cs typeface="+mn-cs"/>
              </a:rPr>
              <a:t>is</a:t>
            </a:r>
            <a:r>
              <a:rPr kumimoji="0" lang="en-US" sz="2400" b="0" i="1" u="none" strike="noStrike" kern="1200" cap="none" spc="0" normalizeH="0" baseline="0" noProof="0" dirty="0">
                <a:ln>
                  <a:noFill/>
                </a:ln>
                <a:solidFill>
                  <a:schemeClr val="tx1"/>
                </a:solidFill>
                <a:effectLst/>
                <a:uLnTx/>
                <a:uFillTx/>
                <a:latin typeface="+mn-lt"/>
                <a:ea typeface="+mn-ea"/>
                <a:cs typeface="+mn-cs"/>
              </a:rPr>
              <a:t> not rejected.</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If the </a:t>
            </a:r>
            <a:r>
              <a:rPr kumimoji="0" lang="en-US" sz="2400" b="0" i="1" u="none" strike="noStrike" kern="1200" cap="none" spc="0" normalizeH="0" baseline="0" noProof="0" dirty="0">
                <a:ln>
                  <a:noFill/>
                </a:ln>
                <a:solidFill>
                  <a:srgbClr val="00CC00"/>
                </a:solidFill>
                <a:effectLst/>
                <a:uLnTx/>
                <a:uFillTx/>
                <a:latin typeface="+mn-lt"/>
                <a:ea typeface="+mn-ea"/>
                <a:cs typeface="+mn-cs"/>
              </a:rPr>
              <a:t>test statistic</a:t>
            </a:r>
            <a:r>
              <a:rPr kumimoji="0" lang="en-US" sz="2400" b="0" i="0" u="none" strike="noStrike" kern="1200" cap="none" spc="0" normalizeH="0" baseline="0" noProof="0" dirty="0">
                <a:ln>
                  <a:noFill/>
                </a:ln>
                <a:solidFill>
                  <a:srgbClr val="00CC00"/>
                </a:solidFill>
                <a:effectLst/>
                <a:uLnTx/>
                <a:uFillTx/>
                <a:latin typeface="+mn-lt"/>
                <a:ea typeface="+mn-ea"/>
                <a:cs typeface="+mn-cs"/>
              </a:rPr>
              <a:t> </a:t>
            </a:r>
            <a:r>
              <a:rPr kumimoji="0" lang="en-US" sz="2400" b="0" i="0" u="none" strike="noStrike" kern="1200" cap="none" spc="0" normalizeH="0" baseline="0" noProof="0" dirty="0">
                <a:ln>
                  <a:noFill/>
                </a:ln>
                <a:solidFill>
                  <a:schemeClr val="tx1"/>
                </a:solidFill>
                <a:effectLst/>
                <a:uLnTx/>
                <a:uFillTx/>
                <a:latin typeface="+mn-lt"/>
                <a:ea typeface="+mn-ea"/>
                <a:cs typeface="+mn-cs"/>
              </a:rPr>
              <a:t>has a (very) low probability when </a:t>
            </a:r>
            <a:r>
              <a:rPr kumimoji="0" lang="en-US" sz="2400" b="0" i="1" u="none" strike="noStrike" kern="1200" cap="none" spc="0" normalizeH="0" baseline="0" noProof="0" dirty="0">
                <a:ln>
                  <a:noFill/>
                </a:ln>
                <a:solidFill>
                  <a:schemeClr val="tx1"/>
                </a:solidFill>
                <a:effectLst/>
                <a:uLnTx/>
                <a:uFillTx/>
                <a:latin typeface="+mn-lt"/>
                <a:ea typeface="+mn-ea"/>
                <a:cs typeface="+mn-cs"/>
              </a:rPr>
              <a:t>H</a:t>
            </a:r>
            <a:r>
              <a:rPr kumimoji="0" lang="en-US" sz="2400" b="0" i="1" u="none" strike="noStrike" kern="1200" cap="none" spc="0" normalizeH="0" baseline="-25000" noProof="0" dirty="0">
                <a:ln>
                  <a:noFill/>
                </a:ln>
                <a:solidFill>
                  <a:schemeClr val="tx1"/>
                </a:solidFill>
                <a:effectLst/>
                <a:uLnTx/>
                <a:uFillTx/>
                <a:latin typeface="+mn-lt"/>
                <a:ea typeface="+mn-ea"/>
                <a:cs typeface="+mn-cs"/>
              </a:rPr>
              <a:t>0</a:t>
            </a:r>
            <a:r>
              <a:rPr kumimoji="0" lang="en-US" sz="2400" b="0" i="0" u="none" strike="noStrike" kern="1200" cap="none" spc="0" normalizeH="0" baseline="-25000" noProof="0" dirty="0">
                <a:ln>
                  <a:noFill/>
                </a:ln>
                <a:solidFill>
                  <a:schemeClr val="tx1"/>
                </a:solidFill>
                <a:effectLst/>
                <a:uLnTx/>
                <a:uFillTx/>
                <a:latin typeface="+mn-lt"/>
                <a:ea typeface="+mn-ea"/>
                <a:cs typeface="+mn-cs"/>
              </a:rPr>
              <a:t> </a:t>
            </a:r>
            <a:r>
              <a:rPr kumimoji="0" lang="en-US" sz="2400" b="0" i="0" u="none" strike="noStrike" kern="1200" cap="none" spc="0" normalizeH="0" baseline="0" noProof="0" dirty="0">
                <a:ln>
                  <a:noFill/>
                </a:ln>
                <a:solidFill>
                  <a:schemeClr val="tx1"/>
                </a:solidFill>
                <a:effectLst/>
                <a:uLnTx/>
                <a:uFillTx/>
                <a:latin typeface="+mn-lt"/>
                <a:ea typeface="+mn-ea"/>
                <a:cs typeface="+mn-cs"/>
              </a:rPr>
              <a:t>is true, then </a:t>
            </a:r>
            <a:r>
              <a:rPr kumimoji="0" lang="en-US" sz="2400" b="0" i="1" u="none" strike="noStrike" kern="1200" cap="none" spc="0" normalizeH="0" baseline="0" noProof="0" dirty="0">
                <a:ln>
                  <a:noFill/>
                </a:ln>
                <a:solidFill>
                  <a:schemeClr val="tx1"/>
                </a:solidFill>
                <a:effectLst/>
                <a:uLnTx/>
                <a:uFillTx/>
                <a:latin typeface="+mn-lt"/>
                <a:ea typeface="+mn-ea"/>
                <a:cs typeface="+mn-cs"/>
              </a:rPr>
              <a:t>H</a:t>
            </a:r>
            <a:r>
              <a:rPr kumimoji="0" lang="en-US" sz="2400" b="0" i="1" u="none" strike="noStrike" kern="1200" cap="none" spc="0" normalizeH="0" baseline="-25000" noProof="0" dirty="0">
                <a:ln>
                  <a:noFill/>
                </a:ln>
                <a:solidFill>
                  <a:schemeClr val="tx1"/>
                </a:solidFill>
                <a:effectLst/>
                <a:uLnTx/>
                <a:uFillTx/>
                <a:latin typeface="+mn-lt"/>
                <a:ea typeface="+mn-ea"/>
                <a:cs typeface="+mn-cs"/>
              </a:rPr>
              <a:t>0 </a:t>
            </a:r>
            <a:r>
              <a:rPr kumimoji="0" lang="en-US" sz="2400" b="0" i="0" u="none" strike="noStrike" kern="1200" cap="none" spc="0" normalizeH="0" baseline="0" noProof="0" dirty="0">
                <a:ln>
                  <a:noFill/>
                </a:ln>
                <a:solidFill>
                  <a:schemeClr val="tx1"/>
                </a:solidFill>
                <a:effectLst/>
                <a:uLnTx/>
                <a:uFillTx/>
                <a:latin typeface="+mn-lt"/>
                <a:ea typeface="+mn-ea"/>
                <a:cs typeface="+mn-cs"/>
              </a:rPr>
              <a:t>is</a:t>
            </a:r>
            <a:r>
              <a:rPr kumimoji="0" lang="en-US" sz="2400" b="0" i="1" u="none" strike="noStrike" kern="1200" cap="none" spc="0" normalizeH="0" baseline="0" noProof="0" dirty="0">
                <a:ln>
                  <a:noFill/>
                </a:ln>
                <a:solidFill>
                  <a:schemeClr val="tx1"/>
                </a:solidFill>
                <a:effectLst/>
                <a:uLnTx/>
                <a:uFillTx/>
                <a:latin typeface="+mn-lt"/>
                <a:ea typeface="+mn-ea"/>
                <a:cs typeface="+mn-cs"/>
              </a:rPr>
              <a:t> rejected.</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 name="Picture 6"/>
          <p:cNvPicPr>
            <a:picLocks noChangeAspect="1" noChangeArrowheads="1"/>
          </p:cNvPicPr>
          <p:nvPr/>
        </p:nvPicPr>
        <p:blipFill>
          <a:blip r:embed="rId2" cstate="print"/>
          <a:srcRect/>
          <a:stretch>
            <a:fillRect/>
          </a:stretch>
        </p:blipFill>
        <p:spPr bwMode="auto">
          <a:xfrm>
            <a:off x="1676400" y="2438400"/>
            <a:ext cx="6553200" cy="4261636"/>
          </a:xfrm>
          <a:prstGeom prst="rect">
            <a:avLst/>
          </a:prstGeom>
          <a:noFill/>
          <a:ln w="9525">
            <a:noFill/>
            <a:miter lim="800000"/>
            <a:headEnd/>
            <a:tailEnd/>
          </a:ln>
        </p:spPr>
      </p:pic>
      <p:sp>
        <p:nvSpPr>
          <p:cNvPr id="11" name="Rectangle 10"/>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
        <p:nvSpPr>
          <p:cNvPr id="5" name="Text Box 2"/>
          <p:cNvSpPr txBox="1">
            <a:spLocks noChangeArrowheads="1"/>
          </p:cNvSpPr>
          <p:nvPr/>
        </p:nvSpPr>
        <p:spPr bwMode="auto">
          <a:xfrm>
            <a:off x="1295400" y="304800"/>
            <a:ext cx="6705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3200" b="1" dirty="0">
                <a:solidFill>
                  <a:srgbClr val="00CC00"/>
                </a:solidFill>
              </a:rPr>
              <a:t>Errors in Hypothesis Testing</a:t>
            </a:r>
          </a:p>
        </p:txBody>
      </p:sp>
      <p:pic>
        <p:nvPicPr>
          <p:cNvPr id="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1143000"/>
            <a:ext cx="6858000" cy="5197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447800"/>
            <a:ext cx="7702087"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
        <p:nvSpPr>
          <p:cNvPr id="5" name="Rectangle 4"/>
          <p:cNvSpPr>
            <a:spLocks noChangeArrowheads="1"/>
          </p:cNvSpPr>
          <p:nvPr/>
        </p:nvSpPr>
        <p:spPr bwMode="auto">
          <a:xfrm>
            <a:off x="1066800" y="197079"/>
            <a:ext cx="80772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tab pos="2743200" algn="ctr"/>
                <a:tab pos="5486400" algn="r"/>
              </a:tabLst>
            </a:pPr>
            <a:r>
              <a:rPr lang="en-US" sz="3200" dirty="0">
                <a:solidFill>
                  <a:srgbClr val="00B050"/>
                </a:solidFill>
              </a:rPr>
              <a:t>The Reasoning of Hypothesis Testing is Often Compared to that of a Jury Trial</a:t>
            </a:r>
          </a:p>
          <a:p>
            <a:pPr marL="0" marR="0" lvl="0" indent="0" algn="ctr" defTabSz="914400" rtl="0" eaLnBrk="0" fontAlgn="base" latinLnBrk="0" hangingPunct="0">
              <a:lnSpc>
                <a:spcPct val="100000"/>
              </a:lnSpc>
              <a:spcBef>
                <a:spcPct val="0"/>
              </a:spcBef>
              <a:spcAft>
                <a:spcPct val="0"/>
              </a:spcAft>
              <a:buClrTx/>
              <a:buSzTx/>
              <a:buFontTx/>
              <a:buNone/>
              <a:tabLst>
                <a:tab pos="2743200" algn="ctr"/>
                <a:tab pos="5486400" algn="r"/>
              </a:tabLst>
            </a:pPr>
            <a:endParaRPr kumimoji="0" lang="en-US" sz="3200" b="0" i="0" u="none" strike="noStrike" cap="none" normalizeH="0" baseline="0" dirty="0">
              <a:ln>
                <a:noFill/>
              </a:ln>
              <a:solidFill>
                <a:srgbClr val="00B050"/>
              </a:solidFill>
              <a:effectLst/>
              <a:latin typeface="Arial" pitchFamily="34" charset="0"/>
              <a:cs typeface="Arial" pitchFamily="34" charset="0"/>
            </a:endParaRPr>
          </a:p>
        </p:txBody>
      </p:sp>
      <p:pic>
        <p:nvPicPr>
          <p:cNvPr id="6" name="Picture 1"/>
          <p:cNvPicPr>
            <a:picLocks noChangeAspect="1" noChangeArrowheads="1"/>
          </p:cNvPicPr>
          <p:nvPr/>
        </p:nvPicPr>
        <p:blipFill>
          <a:blip r:embed="rId2" cstate="print"/>
          <a:srcRect/>
          <a:stretch>
            <a:fillRect/>
          </a:stretch>
        </p:blipFill>
        <p:spPr bwMode="auto">
          <a:xfrm>
            <a:off x="1143000" y="2381382"/>
            <a:ext cx="6553200" cy="2145852"/>
          </a:xfrm>
          <a:prstGeom prst="rect">
            <a:avLst/>
          </a:prstGeom>
          <a:noFill/>
        </p:spPr>
      </p:pic>
      <p:sp>
        <p:nvSpPr>
          <p:cNvPr id="7" name="Rectangle 3"/>
          <p:cNvSpPr>
            <a:spLocks noChangeArrowheads="1"/>
          </p:cNvSpPr>
          <p:nvPr/>
        </p:nvSpPr>
        <p:spPr bwMode="auto">
          <a:xfrm>
            <a:off x="1066800" y="4786462"/>
            <a:ext cx="77724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2743200" algn="ctr"/>
                <a:tab pos="5486400" algn="r"/>
              </a:tabLst>
            </a:pPr>
            <a:r>
              <a:rPr kumimoji="0" lang="en-US" sz="2000" b="0" i="1" u="none" strike="noStrike" cap="none" normalizeH="0" baseline="0" dirty="0">
                <a:ln>
                  <a:noFill/>
                </a:ln>
                <a:solidFill>
                  <a:schemeClr val="tx1"/>
                </a:solidFill>
                <a:effectLst/>
                <a:latin typeface="Calibri" pitchFamily="34" charset="0"/>
                <a:ea typeface="Times New Roman" pitchFamily="18" charset="0"/>
                <a:cs typeface="Tahoma" pitchFamily="34" charset="0"/>
              </a:rPr>
              <a:t> Each trial actually has 4 potential decisions – two are correct decisions, two are errors.</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2743200" algn="ctr"/>
                <a:tab pos="5486400" algn="r"/>
              </a:tabLst>
            </a:pPr>
            <a:r>
              <a:rPr kumimoji="0" lang="en-US" sz="2000" b="0" i="1" u="none" strike="noStrike" cap="none" normalizeH="0" baseline="0" dirty="0">
                <a:ln>
                  <a:noFill/>
                </a:ln>
                <a:solidFill>
                  <a:schemeClr val="tx1"/>
                </a:solidFill>
                <a:effectLst/>
                <a:latin typeface="Calibri" pitchFamily="34" charset="0"/>
                <a:ea typeface="Times New Roman" pitchFamily="18" charset="0"/>
                <a:cs typeface="Tahoma" pitchFamily="34" charset="0"/>
              </a:rPr>
              <a:t> Possible decisions are based on:</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 typeface="Wingdings" pitchFamily="2" charset="2"/>
              <a:buChar char=""/>
              <a:tabLst>
                <a:tab pos="2743200" algn="ctr"/>
                <a:tab pos="5486400" algn="r"/>
              </a:tabLst>
            </a:pPr>
            <a:r>
              <a:rPr kumimoji="0" lang="en-US" sz="2000" b="0" i="1" u="none" strike="noStrike" cap="none" normalizeH="0" baseline="0" dirty="0">
                <a:ln>
                  <a:noFill/>
                </a:ln>
                <a:solidFill>
                  <a:schemeClr val="tx1"/>
                </a:solidFill>
                <a:effectLst/>
                <a:latin typeface="Calibri" pitchFamily="34" charset="0"/>
                <a:ea typeface="Times New Roman" pitchFamily="18" charset="0"/>
                <a:cs typeface="Tahoma" pitchFamily="34" charset="0"/>
              </a:rPr>
              <a:t> the reality about the defendant’s innocence or guilt;</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 typeface="Wingdings" pitchFamily="2" charset="2"/>
              <a:buChar char=""/>
              <a:tabLst>
                <a:tab pos="2743200" algn="ctr"/>
                <a:tab pos="5486400" algn="r"/>
              </a:tabLst>
            </a:pPr>
            <a:r>
              <a:rPr kumimoji="0" lang="en-US" sz="2000" b="0" i="1" u="none" strike="noStrike" cap="none" normalizeH="0" baseline="0" dirty="0">
                <a:ln>
                  <a:noFill/>
                </a:ln>
                <a:solidFill>
                  <a:schemeClr val="tx1"/>
                </a:solidFill>
                <a:effectLst/>
                <a:latin typeface="Calibri" pitchFamily="34" charset="0"/>
                <a:ea typeface="Times New Roman" pitchFamily="18" charset="0"/>
                <a:cs typeface="Tahoma" pitchFamily="34" charset="0"/>
              </a:rPr>
              <a:t> the decision that the jury makes based on the evidence</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743200" algn="ctr"/>
                <a:tab pos="5486400" algn="r"/>
              </a:tabLst>
            </a:pP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
        <p:nvSpPr>
          <p:cNvPr id="5" name="Rectangle 4"/>
          <p:cNvSpPr/>
          <p:nvPr/>
        </p:nvSpPr>
        <p:spPr>
          <a:xfrm>
            <a:off x="1069495" y="228600"/>
            <a:ext cx="7922105" cy="584775"/>
          </a:xfrm>
          <a:prstGeom prst="rect">
            <a:avLst/>
          </a:prstGeom>
        </p:spPr>
        <p:txBody>
          <a:bodyPr wrap="none">
            <a:spAutoFit/>
          </a:bodyPr>
          <a:lstStyle/>
          <a:p>
            <a:pPr algn="ctr"/>
            <a:r>
              <a:rPr lang="en-US" sz="3200" dirty="0">
                <a:solidFill>
                  <a:srgbClr val="00B050"/>
                </a:solidFill>
              </a:rPr>
              <a:t>The Reasoning of Hypothesis Testing is Similar </a:t>
            </a:r>
          </a:p>
        </p:txBody>
      </p:sp>
      <p:pic>
        <p:nvPicPr>
          <p:cNvPr id="6" name="Picture 5"/>
          <p:cNvPicPr/>
          <p:nvPr/>
        </p:nvPicPr>
        <p:blipFill>
          <a:blip r:embed="rId2" cstate="print"/>
          <a:srcRect/>
          <a:stretch>
            <a:fillRect/>
          </a:stretch>
        </p:blipFill>
        <p:spPr bwMode="auto">
          <a:xfrm>
            <a:off x="1447800" y="1371600"/>
            <a:ext cx="6477000" cy="2133600"/>
          </a:xfrm>
          <a:prstGeom prst="rect">
            <a:avLst/>
          </a:prstGeom>
          <a:noFill/>
        </p:spPr>
      </p:pic>
      <p:sp>
        <p:nvSpPr>
          <p:cNvPr id="7" name="Rectangle 1"/>
          <p:cNvSpPr>
            <a:spLocks noChangeArrowheads="1"/>
          </p:cNvSpPr>
          <p:nvPr/>
        </p:nvSpPr>
        <p:spPr bwMode="auto">
          <a:xfrm>
            <a:off x="1143000" y="4670793"/>
            <a:ext cx="78486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914400" algn="r"/>
                <a:tab pos="2743200" algn="ctr"/>
                <a:tab pos="5486400" algn="r"/>
              </a:tabLst>
            </a:pPr>
            <a:r>
              <a:rPr kumimoji="0" lang="en-US" sz="2000" b="0" i="1" u="none" strike="noStrike" cap="none" normalizeH="0" baseline="0" dirty="0">
                <a:ln>
                  <a:noFill/>
                </a:ln>
                <a:solidFill>
                  <a:schemeClr val="tx1"/>
                </a:solidFill>
                <a:effectLst/>
                <a:latin typeface="Calibri" pitchFamily="34" charset="0"/>
                <a:ea typeface="Times New Roman" pitchFamily="18" charset="0"/>
                <a:cs typeface="Tahoma" pitchFamily="34" charset="0"/>
              </a:rPr>
              <a:t>Each test has 4 potential decisions – two are correct decisions, two are errors.</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914400" algn="r"/>
                <a:tab pos="2743200" algn="ctr"/>
                <a:tab pos="5486400" algn="r"/>
              </a:tabLst>
            </a:pPr>
            <a:r>
              <a:rPr kumimoji="0" lang="en-US" sz="2000" b="0" i="1" u="none" strike="noStrike" cap="none" normalizeH="0" baseline="0" dirty="0">
                <a:ln>
                  <a:noFill/>
                </a:ln>
                <a:solidFill>
                  <a:schemeClr val="tx1"/>
                </a:solidFill>
                <a:effectLst/>
                <a:latin typeface="Calibri" pitchFamily="34" charset="0"/>
                <a:ea typeface="Times New Roman" pitchFamily="18" charset="0"/>
                <a:cs typeface="Tahoma" pitchFamily="34" charset="0"/>
              </a:rPr>
              <a:t>Possible decisions are based on:</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 typeface="Wingdings" pitchFamily="2" charset="2"/>
              <a:buChar char=""/>
              <a:tabLst>
                <a:tab pos="914400" algn="r"/>
                <a:tab pos="2743200" algn="ctr"/>
                <a:tab pos="5486400" algn="r"/>
              </a:tabLst>
            </a:pPr>
            <a:r>
              <a:rPr kumimoji="0" lang="en-US" sz="2000" b="0" i="1" u="none" strike="noStrike" cap="none" normalizeH="0" baseline="0" dirty="0">
                <a:ln>
                  <a:noFill/>
                </a:ln>
                <a:solidFill>
                  <a:schemeClr val="tx1"/>
                </a:solidFill>
                <a:effectLst/>
                <a:latin typeface="Calibri" pitchFamily="34" charset="0"/>
                <a:ea typeface="Times New Roman" pitchFamily="18" charset="0"/>
                <a:cs typeface="Tahoma" pitchFamily="34" charset="0"/>
              </a:rPr>
              <a:t>the reality about the null hypothesis; </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 typeface="Wingdings" pitchFamily="2" charset="2"/>
              <a:buChar char=""/>
              <a:tabLst>
                <a:tab pos="914400" algn="r"/>
                <a:tab pos="2743200" algn="ctr"/>
                <a:tab pos="5486400" algn="r"/>
              </a:tabLst>
            </a:pPr>
            <a:r>
              <a:rPr kumimoji="0" lang="en-US" sz="2000" b="0" i="1" u="none" strike="noStrike" cap="none" normalizeH="0" baseline="0" dirty="0">
                <a:ln>
                  <a:noFill/>
                </a:ln>
                <a:solidFill>
                  <a:schemeClr val="tx1"/>
                </a:solidFill>
                <a:effectLst/>
                <a:latin typeface="Calibri" pitchFamily="34" charset="0"/>
                <a:ea typeface="Times New Roman" pitchFamily="18" charset="0"/>
                <a:cs typeface="Tahoma" pitchFamily="34" charset="0"/>
              </a:rPr>
              <a:t>your decision based on the evidence from the sample.</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p:cNvSpPr>
            <a:spLocks noChangeArrowheads="1"/>
          </p:cNvSpPr>
          <p:nvPr/>
        </p:nvSpPr>
        <p:spPr bwMode="auto">
          <a:xfrm>
            <a:off x="1257837" y="533400"/>
            <a:ext cx="7772400" cy="3323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914400" algn="r"/>
                <a:tab pos="2743200" algn="ctr"/>
                <a:tab pos="5486400" algn="r"/>
              </a:tabLst>
            </a:pPr>
            <a:r>
              <a:rPr lang="en-US" sz="3000" dirty="0">
                <a:solidFill>
                  <a:srgbClr val="00B050"/>
                </a:solidFill>
                <a:latin typeface="+mj-lt"/>
                <a:ea typeface="+mj-ea"/>
                <a:cs typeface="+mj-cs"/>
              </a:rPr>
              <a:t>Type I &amp; Type II Errors</a:t>
            </a:r>
          </a:p>
          <a:p>
            <a:pPr marL="0" marR="0" lvl="0" indent="0" algn="l" defTabSz="914400" rtl="0" eaLnBrk="1" fontAlgn="base" latinLnBrk="0" hangingPunct="1">
              <a:lnSpc>
                <a:spcPct val="100000"/>
              </a:lnSpc>
              <a:spcBef>
                <a:spcPct val="0"/>
              </a:spcBef>
              <a:spcAft>
                <a:spcPct val="0"/>
              </a:spcAft>
              <a:buClrTx/>
              <a:buSzTx/>
              <a:buFontTx/>
              <a:buNone/>
              <a:tabLst>
                <a:tab pos="914400" algn="r"/>
                <a:tab pos="2743200" algn="ctr"/>
                <a:tab pos="5486400" algn="r"/>
              </a:tabLst>
            </a:pPr>
            <a:endParaRPr lang="en-US" sz="3000" dirty="0">
              <a:latin typeface="+mj-lt"/>
              <a:ea typeface="+mj-ea"/>
              <a:cs typeface="+mj-cs"/>
            </a:endParaRPr>
          </a:p>
          <a:p>
            <a:pPr marL="0" marR="0" lvl="0" indent="0" algn="l" defTabSz="914400" rtl="0" eaLnBrk="0" fontAlgn="base" latinLnBrk="0" hangingPunct="0">
              <a:lnSpc>
                <a:spcPct val="100000"/>
              </a:lnSpc>
              <a:spcBef>
                <a:spcPct val="0"/>
              </a:spcBef>
              <a:spcAft>
                <a:spcPct val="0"/>
              </a:spcAft>
              <a:buClrTx/>
              <a:buSzTx/>
              <a:buFontTx/>
              <a:buChar char="•"/>
              <a:tabLst>
                <a:tab pos="914400" algn="r"/>
                <a:tab pos="2743200" algn="ctr"/>
                <a:tab pos="5486400" algn="r"/>
              </a:tabLst>
            </a:pPr>
            <a:r>
              <a:rPr kumimoji="0" lang="en-US" sz="2000" b="0" i="1" u="none" strike="noStrike" cap="none" normalizeH="0" baseline="0" dirty="0">
                <a:ln>
                  <a:noFill/>
                </a:ln>
                <a:solidFill>
                  <a:schemeClr val="tx1"/>
                </a:solidFill>
                <a:effectLst/>
                <a:latin typeface="Calibri" pitchFamily="34" charset="0"/>
                <a:ea typeface="Times New Roman" pitchFamily="18" charset="0"/>
                <a:cs typeface="Tahoma" pitchFamily="34" charset="0"/>
              </a:rPr>
              <a:t> </a:t>
            </a:r>
            <a:r>
              <a:rPr kumimoji="0" lang="en-US" sz="2000" b="0" i="1" u="none" strike="noStrike" cap="none" normalizeH="0" baseline="0" dirty="0">
                <a:ln>
                  <a:noFill/>
                </a:ln>
                <a:solidFill>
                  <a:srgbClr val="FF0000"/>
                </a:solidFill>
                <a:effectLst/>
                <a:latin typeface="Calibri" pitchFamily="34" charset="0"/>
                <a:ea typeface="Times New Roman" pitchFamily="18" charset="0"/>
                <a:cs typeface="Tahoma" pitchFamily="34" charset="0"/>
              </a:rPr>
              <a:t>Type I error: </a:t>
            </a:r>
            <a:r>
              <a:rPr kumimoji="0" lang="en-US" sz="2000" b="0" i="1" u="none" strike="noStrike" cap="none" normalizeH="0" baseline="0" dirty="0">
                <a:ln>
                  <a:noFill/>
                </a:ln>
                <a:solidFill>
                  <a:schemeClr val="tx1"/>
                </a:solidFill>
                <a:effectLst/>
                <a:latin typeface="Calibri" pitchFamily="34" charset="0"/>
                <a:ea typeface="Times New Roman" pitchFamily="18" charset="0"/>
                <a:cs typeface="Tahoma" pitchFamily="34" charset="0"/>
              </a:rPr>
              <a:t>we reject H</a:t>
            </a:r>
            <a:r>
              <a:rPr kumimoji="0" lang="en-US" sz="2000" b="0" i="1" u="none" strike="noStrike" cap="none" normalizeH="0" baseline="-30000" dirty="0">
                <a:ln>
                  <a:noFill/>
                </a:ln>
                <a:solidFill>
                  <a:schemeClr val="tx1"/>
                </a:solidFill>
                <a:effectLst/>
                <a:latin typeface="Calibri" pitchFamily="34" charset="0"/>
                <a:ea typeface="Times New Roman" pitchFamily="18" charset="0"/>
                <a:cs typeface="Tahoma" pitchFamily="34" charset="0"/>
              </a:rPr>
              <a:t>0</a:t>
            </a:r>
            <a:r>
              <a:rPr kumimoji="0" lang="en-US" sz="2000" b="0" i="1" u="none" strike="noStrike" cap="none" normalizeH="0" baseline="0" dirty="0">
                <a:ln>
                  <a:noFill/>
                </a:ln>
                <a:solidFill>
                  <a:schemeClr val="tx1"/>
                </a:solidFill>
                <a:effectLst/>
                <a:latin typeface="Calibri" pitchFamily="34" charset="0"/>
                <a:ea typeface="Times New Roman" pitchFamily="18" charset="0"/>
                <a:cs typeface="Tahoma" pitchFamily="34" charset="0"/>
              </a:rPr>
              <a:t> when in fact H</a:t>
            </a:r>
            <a:r>
              <a:rPr kumimoji="0" lang="en-US" sz="2000" b="0" i="1" u="none" strike="noStrike" cap="none" normalizeH="0" baseline="-30000" dirty="0">
                <a:ln>
                  <a:noFill/>
                </a:ln>
                <a:solidFill>
                  <a:schemeClr val="tx1"/>
                </a:solidFill>
                <a:effectLst/>
                <a:latin typeface="Calibri" pitchFamily="34" charset="0"/>
                <a:ea typeface="Times New Roman" pitchFamily="18" charset="0"/>
                <a:cs typeface="Tahoma" pitchFamily="34" charset="0"/>
              </a:rPr>
              <a:t>0</a:t>
            </a:r>
            <a:r>
              <a:rPr kumimoji="0" lang="en-US" sz="2000" b="0" i="1" u="none" strike="noStrike" cap="none" normalizeH="0" baseline="0" dirty="0">
                <a:ln>
                  <a:noFill/>
                </a:ln>
                <a:solidFill>
                  <a:schemeClr val="tx1"/>
                </a:solidFill>
                <a:effectLst/>
                <a:latin typeface="Calibri" pitchFamily="34" charset="0"/>
                <a:ea typeface="Times New Roman" pitchFamily="18" charset="0"/>
                <a:cs typeface="Tahoma" pitchFamily="34" charset="0"/>
              </a:rPr>
              <a:t> is true</a:t>
            </a:r>
          </a:p>
          <a:p>
            <a:pPr marL="0" marR="0" lvl="0" indent="0" algn="l" defTabSz="914400" rtl="0" eaLnBrk="0" fontAlgn="base" latinLnBrk="0" hangingPunct="0">
              <a:lnSpc>
                <a:spcPct val="100000"/>
              </a:lnSpc>
              <a:spcBef>
                <a:spcPct val="0"/>
              </a:spcBef>
              <a:spcAft>
                <a:spcPct val="0"/>
              </a:spcAft>
              <a:buClrTx/>
              <a:buSzTx/>
              <a:buFontTx/>
              <a:buChar char="•"/>
              <a:tabLst>
                <a:tab pos="914400" algn="r"/>
                <a:tab pos="2743200" algn="ctr"/>
                <a:tab pos="5486400" algn="r"/>
              </a:tabLst>
            </a:pP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 typeface="Wingdings" pitchFamily="2" charset="2"/>
              <a:buChar char=""/>
              <a:tabLst>
                <a:tab pos="914400" algn="r"/>
                <a:tab pos="2743200" algn="ctr"/>
                <a:tab pos="5486400" algn="r"/>
              </a:tabLst>
            </a:pPr>
            <a:r>
              <a:rPr kumimoji="0" lang="en-US" sz="2000" b="0" i="1" u="none" strike="noStrike" cap="none" normalizeH="0" baseline="0" dirty="0">
                <a:ln>
                  <a:noFill/>
                </a:ln>
                <a:solidFill>
                  <a:schemeClr val="tx1"/>
                </a:solidFill>
                <a:effectLst/>
                <a:latin typeface="Calibri" pitchFamily="34" charset="0"/>
                <a:ea typeface="Times New Roman" pitchFamily="18" charset="0"/>
                <a:cs typeface="Tahoma" pitchFamily="34" charset="0"/>
              </a:rPr>
              <a:t> The significance level,</a:t>
            </a:r>
            <a:r>
              <a:rPr kumimoji="0" lang="en-US" sz="2000" b="0" i="1" u="none" strike="noStrike" cap="none" normalizeH="0" baseline="0" dirty="0">
                <a:ln>
                  <a:noFill/>
                </a:ln>
                <a:solidFill>
                  <a:schemeClr val="tx1"/>
                </a:solidFill>
                <a:effectLst/>
                <a:latin typeface="Calibri" pitchFamily="34" charset="0"/>
                <a:ea typeface="Times New Roman" pitchFamily="18" charset="0"/>
                <a:cs typeface="Tahoma" pitchFamily="34" charset="0"/>
                <a:sym typeface="Symbol" pitchFamily="18" charset="2"/>
              </a:rPr>
              <a:t></a:t>
            </a:r>
            <a:r>
              <a:rPr kumimoji="0" lang="en-US" sz="2000" b="0" i="1" u="none" strike="noStrike" cap="none" normalizeH="0" baseline="0" dirty="0">
                <a:ln>
                  <a:noFill/>
                </a:ln>
                <a:solidFill>
                  <a:schemeClr val="tx1"/>
                </a:solidFill>
                <a:effectLst/>
                <a:latin typeface="Calibri" pitchFamily="34" charset="0"/>
                <a:ea typeface="Times New Roman" pitchFamily="18" charset="0"/>
                <a:cs typeface="Tahoma" pitchFamily="34" charset="0"/>
              </a:rPr>
              <a:t>, of a test is the probability of a Type I error.</a:t>
            </a:r>
          </a:p>
          <a:p>
            <a:pPr marL="457200" marR="0" lvl="1" indent="0" algn="l" defTabSz="914400" rtl="0" eaLnBrk="0" fontAlgn="base" latinLnBrk="0" hangingPunct="0">
              <a:lnSpc>
                <a:spcPct val="100000"/>
              </a:lnSpc>
              <a:spcBef>
                <a:spcPct val="0"/>
              </a:spcBef>
              <a:spcAft>
                <a:spcPct val="0"/>
              </a:spcAft>
              <a:buClrTx/>
              <a:buSzTx/>
              <a:buFont typeface="Wingdings" pitchFamily="2" charset="2"/>
              <a:buChar char=""/>
              <a:tabLst>
                <a:tab pos="914400" algn="r"/>
                <a:tab pos="2743200" algn="ctr"/>
                <a:tab pos="5486400" algn="r"/>
              </a:tabLst>
            </a:pPr>
            <a:endParaRPr lang="en-US" sz="1000" i="1" dirty="0">
              <a:latin typeface="Calibri" pitchFamily="34" charset="0"/>
              <a:cs typeface="Tahoma" pitchFamily="34" charset="0"/>
              <a:sym typeface="Symbol" pitchFamily="18" charset="2"/>
            </a:endParaRPr>
          </a:p>
          <a:p>
            <a:pPr lvl="1" eaLnBrk="0" fontAlgn="base" hangingPunct="0">
              <a:spcBef>
                <a:spcPct val="0"/>
              </a:spcBef>
              <a:spcAft>
                <a:spcPct val="0"/>
              </a:spcAft>
              <a:tabLst>
                <a:tab pos="914400" algn="r"/>
                <a:tab pos="2743200" algn="ctr"/>
                <a:tab pos="5486400" algn="r"/>
              </a:tabLst>
            </a:pPr>
            <a:r>
              <a:rPr lang="en-US" sz="2000" i="1" dirty="0"/>
              <a:t>Thus, a test with </a:t>
            </a:r>
            <a:r>
              <a:rPr lang="en-US" sz="2000" i="1" dirty="0">
                <a:latin typeface="Symbol" pitchFamily="18" charset="2"/>
                <a:sym typeface="Symbol" pitchFamily="18" charset="2"/>
              </a:rPr>
              <a:t></a:t>
            </a:r>
            <a:r>
              <a:rPr lang="en-US" sz="2000" i="1" dirty="0"/>
              <a:t> = 0.01 is said to have a level of significance of 0.01 or to be a level 0.01 test.</a:t>
            </a:r>
          </a:p>
          <a:p>
            <a:pPr marL="457200" marR="0" lvl="1" indent="0" algn="l" defTabSz="914400" rtl="0" eaLnBrk="0" fontAlgn="base" latinLnBrk="0" hangingPunct="0">
              <a:lnSpc>
                <a:spcPct val="100000"/>
              </a:lnSpc>
              <a:spcBef>
                <a:spcPct val="0"/>
              </a:spcBef>
              <a:spcAft>
                <a:spcPct val="0"/>
              </a:spcAft>
              <a:buClrTx/>
              <a:buSzTx/>
              <a:buFont typeface="Wingdings" pitchFamily="2" charset="2"/>
              <a:buChar char=""/>
              <a:tabLst>
                <a:tab pos="914400" algn="r"/>
                <a:tab pos="2743200" algn="ctr"/>
                <a:tab pos="5486400" algn="r"/>
              </a:tabLst>
            </a:pPr>
            <a:endParaRPr kumimoji="0" lang="en-US" sz="1000" b="0" i="0" u="none" strike="noStrike" cap="none" normalizeH="0" baseline="0" dirty="0">
              <a:ln>
                <a:noFill/>
              </a:ln>
              <a:solidFill>
                <a:schemeClr val="tx1"/>
              </a:solidFill>
              <a:effectLst/>
              <a:latin typeface="Arial" pitchFamily="34" charset="0"/>
              <a:cs typeface="Arial" pitchFamily="34" charset="0"/>
              <a:sym typeface="Symbol" pitchFamily="18" charset="2"/>
            </a:endParaRPr>
          </a:p>
          <a:p>
            <a:pPr marL="457200" marR="0" lvl="1" indent="0" algn="l" defTabSz="914400" rtl="0" eaLnBrk="0" fontAlgn="base" latinLnBrk="0" hangingPunct="0">
              <a:lnSpc>
                <a:spcPct val="100000"/>
              </a:lnSpc>
              <a:spcBef>
                <a:spcPct val="0"/>
              </a:spcBef>
              <a:spcAft>
                <a:spcPct val="0"/>
              </a:spcAft>
              <a:buClrTx/>
              <a:buSzTx/>
              <a:buFont typeface="Wingdings" pitchFamily="2" charset="2"/>
              <a:buChar char=""/>
              <a:tabLst>
                <a:tab pos="914400" algn="r"/>
                <a:tab pos="2743200" algn="ctr"/>
                <a:tab pos="5486400" algn="r"/>
              </a:tabLst>
            </a:pPr>
            <a:r>
              <a:rPr kumimoji="0" lang="en-US" sz="2000" b="0" i="1" u="none" strike="noStrike" cap="none" normalizeH="0" baseline="0" dirty="0">
                <a:ln>
                  <a:noFill/>
                </a:ln>
                <a:solidFill>
                  <a:schemeClr val="tx1"/>
                </a:solidFill>
                <a:effectLst/>
                <a:latin typeface="Calibri" pitchFamily="34" charset="0"/>
                <a:ea typeface="Times New Roman" pitchFamily="18" charset="0"/>
                <a:cs typeface="Tahoma" pitchFamily="34" charset="0"/>
                <a:sym typeface="Symbol" pitchFamily="18" charset="2"/>
              </a:rPr>
              <a:t> We control the probability of making a Type I error, which gives credibility to our decision if we decide to reject H</a:t>
            </a:r>
            <a:r>
              <a:rPr kumimoji="0" lang="en-US" sz="2000" b="0" i="1" u="none" strike="noStrike" cap="none" normalizeH="0" baseline="-30000" dirty="0">
                <a:ln>
                  <a:noFill/>
                </a:ln>
                <a:solidFill>
                  <a:schemeClr val="tx1"/>
                </a:solidFill>
                <a:effectLst/>
                <a:latin typeface="Calibri" pitchFamily="34" charset="0"/>
                <a:ea typeface="Times New Roman" pitchFamily="18" charset="0"/>
                <a:cs typeface="Tahoma" pitchFamily="34" charset="0"/>
                <a:sym typeface="Symbol" pitchFamily="18" charset="2"/>
              </a:rPr>
              <a:t>0</a:t>
            </a:r>
            <a:r>
              <a:rPr kumimoji="0" lang="en-US" sz="2000" b="0" i="1" u="none" strike="noStrike" cap="none" normalizeH="0" baseline="0" dirty="0">
                <a:ln>
                  <a:noFill/>
                </a:ln>
                <a:solidFill>
                  <a:schemeClr val="tx1"/>
                </a:solidFill>
                <a:effectLst/>
                <a:latin typeface="Calibri" pitchFamily="34" charset="0"/>
                <a:ea typeface="Times New Roman" pitchFamily="18" charset="0"/>
                <a:cs typeface="Tahoma" pitchFamily="34" charset="0"/>
                <a:sym typeface="Symbol" pitchFamily="18" charset="2"/>
              </a:rPr>
              <a:t> in favor of H</a:t>
            </a:r>
            <a:r>
              <a:rPr kumimoji="0" lang="en-US" sz="2000" b="0" i="1" u="none" strike="noStrike" cap="none" normalizeH="0" baseline="-30000" dirty="0">
                <a:ln>
                  <a:noFill/>
                </a:ln>
                <a:solidFill>
                  <a:schemeClr val="tx1"/>
                </a:solidFill>
                <a:effectLst/>
                <a:latin typeface="Calibri" pitchFamily="34" charset="0"/>
                <a:ea typeface="Times New Roman" pitchFamily="18" charset="0"/>
                <a:cs typeface="Tahoma" pitchFamily="34" charset="0"/>
                <a:sym typeface="Symbol" pitchFamily="18" charset="2"/>
              </a:rPr>
              <a:t>a </a:t>
            </a:r>
            <a:r>
              <a:rPr kumimoji="0" lang="en-US" sz="2000" b="0" i="1" u="none" strike="noStrike" cap="none" normalizeH="0" baseline="0" dirty="0">
                <a:ln>
                  <a:noFill/>
                </a:ln>
                <a:solidFill>
                  <a:schemeClr val="tx1"/>
                </a:solidFill>
                <a:effectLst/>
                <a:latin typeface="Calibri" pitchFamily="34" charset="0"/>
                <a:ea typeface="Times New Roman" pitchFamily="18" charset="0"/>
                <a:cs typeface="Tahoma" pitchFamily="34" charset="0"/>
                <a:sym typeface="Symbol" pitchFamily="18" charset="2"/>
              </a:rPr>
              <a:t>.</a:t>
            </a:r>
          </a:p>
        </p:txBody>
      </p:sp>
      <p:sp>
        <p:nvSpPr>
          <p:cNvPr id="9" name="Rectangle 2"/>
          <p:cNvSpPr>
            <a:spLocks noChangeArrowheads="1"/>
          </p:cNvSpPr>
          <p:nvPr/>
        </p:nvSpPr>
        <p:spPr bwMode="auto">
          <a:xfrm>
            <a:off x="1295400" y="4271664"/>
            <a:ext cx="77724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914400" algn="r"/>
                <a:tab pos="2743200" algn="ctr"/>
                <a:tab pos="5486400" algn="r"/>
              </a:tabLst>
            </a:pPr>
            <a:r>
              <a:rPr kumimoji="0" lang="en-US" sz="2000" b="0" i="1" u="none" strike="noStrike" cap="none" normalizeH="0" baseline="0" dirty="0">
                <a:ln>
                  <a:noFill/>
                </a:ln>
                <a:solidFill>
                  <a:srgbClr val="FF3399"/>
                </a:solidFill>
                <a:effectLst/>
                <a:latin typeface="Calibri" pitchFamily="34" charset="0"/>
                <a:ea typeface="Times New Roman" pitchFamily="18" charset="0"/>
                <a:cs typeface="Tahoma" pitchFamily="34" charset="0"/>
              </a:rPr>
              <a:t>Type II error: </a:t>
            </a:r>
            <a:r>
              <a:rPr kumimoji="0" lang="en-US" sz="2000" b="0" i="1" u="none" strike="noStrike" cap="none" normalizeH="0" baseline="0" dirty="0">
                <a:ln>
                  <a:noFill/>
                </a:ln>
                <a:solidFill>
                  <a:schemeClr val="tx1"/>
                </a:solidFill>
                <a:effectLst/>
                <a:latin typeface="Calibri" pitchFamily="34" charset="0"/>
                <a:ea typeface="Times New Roman" pitchFamily="18" charset="0"/>
                <a:cs typeface="Tahoma" pitchFamily="34" charset="0"/>
              </a:rPr>
              <a:t>we fail to reject H</a:t>
            </a:r>
            <a:r>
              <a:rPr kumimoji="0" lang="en-US" sz="2000" b="0" i="1" u="none" strike="noStrike" cap="none" normalizeH="0" baseline="-30000" dirty="0">
                <a:ln>
                  <a:noFill/>
                </a:ln>
                <a:solidFill>
                  <a:schemeClr val="tx1"/>
                </a:solidFill>
                <a:effectLst/>
                <a:latin typeface="Calibri" pitchFamily="34" charset="0"/>
                <a:ea typeface="Times New Roman" pitchFamily="18" charset="0"/>
                <a:cs typeface="Tahoma" pitchFamily="34" charset="0"/>
              </a:rPr>
              <a:t>0</a:t>
            </a:r>
            <a:r>
              <a:rPr kumimoji="0" lang="en-US" sz="2000" b="0" i="1" u="none" strike="noStrike" cap="none" normalizeH="0" baseline="0" dirty="0">
                <a:ln>
                  <a:noFill/>
                </a:ln>
                <a:solidFill>
                  <a:schemeClr val="tx1"/>
                </a:solidFill>
                <a:effectLst/>
                <a:latin typeface="Calibri" pitchFamily="34" charset="0"/>
                <a:ea typeface="Times New Roman" pitchFamily="18" charset="0"/>
                <a:cs typeface="Tahoma" pitchFamily="34" charset="0"/>
              </a:rPr>
              <a:t> when in fact H</a:t>
            </a:r>
            <a:r>
              <a:rPr kumimoji="0" lang="en-US" sz="2000" b="0" i="1" u="none" strike="noStrike" cap="none" normalizeH="0" baseline="-30000" dirty="0">
                <a:ln>
                  <a:noFill/>
                </a:ln>
                <a:solidFill>
                  <a:schemeClr val="tx1"/>
                </a:solidFill>
                <a:effectLst/>
                <a:latin typeface="Calibri" pitchFamily="34" charset="0"/>
                <a:ea typeface="Times New Roman" pitchFamily="18" charset="0"/>
                <a:cs typeface="Tahoma" pitchFamily="34" charset="0"/>
              </a:rPr>
              <a:t>0</a:t>
            </a:r>
            <a:r>
              <a:rPr kumimoji="0" lang="en-US" sz="2000" b="0" i="1" u="none" strike="noStrike" cap="none" normalizeH="0" baseline="0" dirty="0">
                <a:ln>
                  <a:noFill/>
                </a:ln>
                <a:solidFill>
                  <a:schemeClr val="tx1"/>
                </a:solidFill>
                <a:effectLst/>
                <a:latin typeface="Calibri" pitchFamily="34" charset="0"/>
                <a:ea typeface="Times New Roman" pitchFamily="18" charset="0"/>
                <a:cs typeface="Tahoma" pitchFamily="34" charset="0"/>
              </a:rPr>
              <a:t> is false.</a:t>
            </a:r>
          </a:p>
          <a:p>
            <a:pPr marL="0" marR="0" lvl="0" indent="0" algn="l" defTabSz="914400" rtl="0" eaLnBrk="1" fontAlgn="base" latinLnBrk="0" hangingPunct="1">
              <a:lnSpc>
                <a:spcPct val="100000"/>
              </a:lnSpc>
              <a:spcBef>
                <a:spcPct val="0"/>
              </a:spcBef>
              <a:spcAft>
                <a:spcPct val="0"/>
              </a:spcAft>
              <a:buClrTx/>
              <a:buSzTx/>
              <a:buFontTx/>
              <a:buChar char="•"/>
              <a:tabLst>
                <a:tab pos="914400" algn="r"/>
                <a:tab pos="2743200" algn="ctr"/>
                <a:tab pos="5486400" algn="r"/>
              </a:tabLst>
            </a:pP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 typeface="Wingdings" pitchFamily="2" charset="2"/>
              <a:buChar char=""/>
              <a:tabLst>
                <a:tab pos="914400" algn="r"/>
                <a:tab pos="2743200" algn="ctr"/>
                <a:tab pos="5486400" algn="r"/>
              </a:tabLst>
            </a:pPr>
            <a:r>
              <a:rPr kumimoji="0" lang="en-US" sz="2000" b="0" i="1" u="none" strike="noStrike" cap="none" normalizeH="0" baseline="0" dirty="0">
                <a:ln>
                  <a:noFill/>
                </a:ln>
                <a:solidFill>
                  <a:schemeClr val="tx1"/>
                </a:solidFill>
                <a:effectLst/>
                <a:latin typeface="Calibri" pitchFamily="34" charset="0"/>
                <a:ea typeface="Times New Roman" pitchFamily="18" charset="0"/>
                <a:cs typeface="Tahoma" pitchFamily="34" charset="0"/>
              </a:rPr>
              <a:t> Decreasing the chance of a type I error can increase the chance of a type II error.</a:t>
            </a:r>
          </a:p>
          <a:p>
            <a:pPr marL="457200" marR="0" lvl="1" indent="0" algn="l" defTabSz="914400" rtl="0" eaLnBrk="0" fontAlgn="base" latinLnBrk="0" hangingPunct="0">
              <a:lnSpc>
                <a:spcPct val="100000"/>
              </a:lnSpc>
              <a:spcBef>
                <a:spcPct val="0"/>
              </a:spcBef>
              <a:spcAft>
                <a:spcPct val="0"/>
              </a:spcAft>
              <a:buClrTx/>
              <a:buSzTx/>
              <a:tabLst>
                <a:tab pos="914400" algn="r"/>
                <a:tab pos="2743200" algn="ctr"/>
                <a:tab pos="5486400" algn="r"/>
              </a:tabLst>
            </a:pPr>
            <a:endParaRPr kumimoji="0" lang="en-US" sz="2000" b="0" i="0" u="none" strike="noStrike" cap="none" normalizeH="0" baseline="0" dirty="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 typeface="Wingdings" pitchFamily="2" charset="2"/>
              <a:buChar char=""/>
              <a:tabLst>
                <a:tab pos="914400" algn="r"/>
                <a:tab pos="2743200" algn="ctr"/>
                <a:tab pos="5486400" algn="r"/>
              </a:tabLst>
            </a:pPr>
            <a:r>
              <a:rPr kumimoji="0" lang="en-US" sz="2000" b="0" i="1" u="none" strike="noStrike" cap="none" normalizeH="0" baseline="0" dirty="0">
                <a:ln>
                  <a:noFill/>
                </a:ln>
                <a:solidFill>
                  <a:schemeClr val="tx1"/>
                </a:solidFill>
                <a:effectLst/>
                <a:latin typeface="Calibri" pitchFamily="34" charset="0"/>
                <a:ea typeface="Times New Roman" pitchFamily="18" charset="0"/>
                <a:cs typeface="Tahoma" pitchFamily="34" charset="0"/>
              </a:rPr>
              <a:t> The </a:t>
            </a:r>
            <a:r>
              <a:rPr lang="en-US" sz="2000" i="1" dirty="0"/>
              <a:t>probability of a type II error is denoted by </a:t>
            </a:r>
            <a:r>
              <a:rPr lang="en-US" sz="2000" b="1" i="1" dirty="0">
                <a:latin typeface="Symbol" pitchFamily="18" charset="2"/>
                <a:sym typeface="Symbol" pitchFamily="18" charset="2"/>
              </a:rPr>
              <a:t></a:t>
            </a:r>
            <a:r>
              <a:rPr lang="en-US" sz="2000" i="1" dirty="0"/>
              <a:t>.</a:t>
            </a:r>
          </a:p>
        </p:txBody>
      </p:sp>
      <p:sp>
        <p:nvSpPr>
          <p:cNvPr id="11" name="Rectangle 10"/>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p:cNvSpPr txBox="1">
            <a:spLocks/>
          </p:cNvSpPr>
          <p:nvPr/>
        </p:nvSpPr>
        <p:spPr>
          <a:xfrm>
            <a:off x="1219200" y="1600200"/>
            <a:ext cx="7620000" cy="4038600"/>
          </a:xfrm>
          <a:prstGeom prst="rect">
            <a:avLst/>
          </a:prstGeom>
        </p:spPr>
        <p:txBody>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US" sz="2000" b="0" i="1" u="none" strike="noStrike" kern="1200" cap="none" spc="0" normalizeH="0" baseline="0" noProof="0" dirty="0">
                <a:ln>
                  <a:noFill/>
                </a:ln>
                <a:solidFill>
                  <a:srgbClr val="FF0000"/>
                </a:solidFill>
                <a:effectLst/>
                <a:uLnTx/>
                <a:uFillTx/>
                <a:latin typeface="+mn-lt"/>
                <a:ea typeface="+mn-ea"/>
                <a:cs typeface="+mn-cs"/>
              </a:rPr>
              <a:t>Hypotheses:  </a:t>
            </a:r>
            <a:r>
              <a:rPr lang="en-US" sz="2000" dirty="0">
                <a:ea typeface="Calibri" pitchFamily="34" charset="0"/>
                <a:cs typeface="Tahoma" pitchFamily="34" charset="0"/>
              </a:rPr>
              <a:t>Formulate the null hypothesis (H</a:t>
            </a:r>
            <a:r>
              <a:rPr lang="en-US" sz="2000" baseline="-25000" dirty="0">
                <a:ea typeface="Calibri" pitchFamily="34" charset="0"/>
                <a:cs typeface="Tahoma" pitchFamily="34" charset="0"/>
              </a:rPr>
              <a:t>0</a:t>
            </a:r>
            <a:r>
              <a:rPr lang="en-US" sz="2000" dirty="0">
                <a:ea typeface="Calibri" pitchFamily="34" charset="0"/>
                <a:cs typeface="Tahoma" pitchFamily="34" charset="0"/>
              </a:rPr>
              <a:t>) and alternative </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2000" dirty="0">
                <a:ea typeface="Calibri" pitchFamily="34" charset="0"/>
                <a:cs typeface="Tahoma" pitchFamily="34" charset="0"/>
              </a:rPr>
              <a:t>hypothesis (H</a:t>
            </a:r>
            <a:r>
              <a:rPr lang="en-US" sz="2000" baseline="-25000" dirty="0">
                <a:ea typeface="Calibri" pitchFamily="34" charset="0"/>
                <a:cs typeface="Tahoma" pitchFamily="34" charset="0"/>
              </a:rPr>
              <a:t>a</a:t>
            </a:r>
            <a:r>
              <a:rPr lang="en-US" sz="2000" dirty="0">
                <a:ea typeface="Calibri" pitchFamily="34" charset="0"/>
                <a:cs typeface="Tahoma" pitchFamily="34" charset="0"/>
              </a:rPr>
              <a:t>).</a:t>
            </a:r>
          </a:p>
          <a:p>
            <a:pPr lvl="0" fontAlgn="base">
              <a:spcBef>
                <a:spcPct val="0"/>
              </a:spcBef>
              <a:spcAft>
                <a:spcPct val="0"/>
              </a:spcAft>
              <a:tabLst>
                <a:tab pos="2743200" algn="ctr"/>
                <a:tab pos="5486400" algn="r"/>
              </a:tabLst>
            </a:pPr>
            <a:endParaRPr lang="en-US" sz="2000" i="1" dirty="0">
              <a:solidFill>
                <a:srgbClr val="FF0000"/>
              </a:solidFill>
            </a:endParaRPr>
          </a:p>
          <a:p>
            <a:pPr lvl="0" fontAlgn="base">
              <a:spcBef>
                <a:spcPct val="0"/>
              </a:spcBef>
              <a:spcAft>
                <a:spcPct val="0"/>
              </a:spcAft>
              <a:tabLst>
                <a:tab pos="2743200" algn="ctr"/>
                <a:tab pos="5486400" algn="r"/>
              </a:tabLst>
            </a:pPr>
            <a:r>
              <a:rPr lang="en-US" sz="2000" i="1" dirty="0">
                <a:solidFill>
                  <a:srgbClr val="FF0000"/>
                </a:solidFill>
              </a:rPr>
              <a:t>Test Statistic: </a:t>
            </a:r>
            <a:r>
              <a:rPr lang="en-US" sz="2000" dirty="0">
                <a:ea typeface="Calibri" pitchFamily="34" charset="0"/>
                <a:cs typeface="Tahoma" pitchFamily="34" charset="0"/>
              </a:rPr>
              <a:t>Clearly identify the test </a:t>
            </a:r>
            <a:r>
              <a:rPr lang="en-US" sz="2000" dirty="0"/>
              <a:t>statistic to be used to test the hypothesis </a:t>
            </a:r>
            <a:r>
              <a:rPr lang="en-US" sz="2000" dirty="0">
                <a:ea typeface="Calibri" pitchFamily="34" charset="0"/>
                <a:cs typeface="Tahoma" pitchFamily="34" charset="0"/>
              </a:rPr>
              <a:t>and why it is reasonable to use this test.  All required assumptions must be satisfactorily addressed in this step.</a:t>
            </a:r>
          </a:p>
          <a:p>
            <a:pPr lvl="0" fontAlgn="base">
              <a:spcBef>
                <a:spcPct val="0"/>
              </a:spcBef>
              <a:spcAft>
                <a:spcPct val="0"/>
              </a:spcAft>
              <a:tabLst>
                <a:tab pos="2743200" algn="ctr"/>
                <a:tab pos="5486400" algn="r"/>
              </a:tabLst>
            </a:pPr>
            <a:endParaRPr lang="en-US" sz="2000" i="1" dirty="0">
              <a:solidFill>
                <a:srgbClr val="FF0000"/>
              </a:solidFill>
              <a:cs typeface="Tahoma" pitchFamily="34" charset="0"/>
            </a:endParaRPr>
          </a:p>
          <a:p>
            <a:r>
              <a:rPr lang="en-US" sz="2000" i="1" dirty="0">
                <a:solidFill>
                  <a:srgbClr val="FF0000"/>
                </a:solidFill>
              </a:rPr>
              <a:t>Level of significance:  </a:t>
            </a:r>
            <a:r>
              <a:rPr lang="en-US" sz="2000" dirty="0">
                <a:ea typeface="Calibri" pitchFamily="34" charset="0"/>
                <a:cs typeface="Tahoma" pitchFamily="34" charset="0"/>
              </a:rPr>
              <a:t>It is denoted by </a:t>
            </a:r>
            <a:r>
              <a:rPr lang="en-US" sz="2000" dirty="0">
                <a:ea typeface="Calibri" pitchFamily="34" charset="0"/>
                <a:cs typeface="Tahoma" pitchFamily="34" charset="0"/>
                <a:sym typeface="Symbol" pitchFamily="18" charset="2"/>
              </a:rPr>
              <a:t></a:t>
            </a:r>
            <a:r>
              <a:rPr lang="en-US" sz="2000" dirty="0">
                <a:ea typeface="Calibri" pitchFamily="34" charset="0"/>
                <a:cs typeface="Tahoma" pitchFamily="34" charset="0"/>
              </a:rPr>
              <a:t> (alpha) and chosen to be </a:t>
            </a:r>
            <a:r>
              <a:rPr lang="en-US" sz="2000" dirty="0">
                <a:ea typeface="Calibri" pitchFamily="34" charset="0"/>
                <a:cs typeface="Tahoma" pitchFamily="34" charset="0"/>
                <a:sym typeface="Symbol" pitchFamily="18" charset="2"/>
              </a:rPr>
              <a:t></a:t>
            </a:r>
            <a:r>
              <a:rPr lang="en-US" sz="2000" dirty="0">
                <a:ea typeface="Calibri" pitchFamily="34" charset="0"/>
                <a:cs typeface="Tahoma" pitchFamily="34" charset="0"/>
              </a:rPr>
              <a:t> </a:t>
            </a:r>
            <a:r>
              <a:rPr lang="en-US" sz="2000" dirty="0">
                <a:ea typeface="Calibri" pitchFamily="34" charset="0"/>
                <a:cs typeface="Tahoma" pitchFamily="34" charset="0"/>
                <a:sym typeface="Symbol" pitchFamily="18" charset="2"/>
              </a:rPr>
              <a:t>equal to 0.01, 0.05, or 0.10. It is the probability of rejecting the null hypothesis when it is true.  can be treated as the complement of the level of confidence in estimation.</a:t>
            </a:r>
          </a:p>
          <a:p>
            <a:pPr lvl="0" fontAlgn="base">
              <a:spcBef>
                <a:spcPct val="0"/>
              </a:spcBef>
              <a:spcAft>
                <a:spcPct val="0"/>
              </a:spcAft>
              <a:tabLst>
                <a:tab pos="2743200" algn="ctr"/>
                <a:tab pos="5486400" algn="r"/>
              </a:tabLst>
            </a:pPr>
            <a:endParaRPr lang="en-US" sz="2000" i="1" dirty="0">
              <a:solidFill>
                <a:srgbClr val="FF0000"/>
              </a:solidFill>
            </a:endParaRPr>
          </a:p>
          <a:p>
            <a:pPr lvl="0" fontAlgn="base">
              <a:spcBef>
                <a:spcPct val="0"/>
              </a:spcBef>
              <a:spcAft>
                <a:spcPct val="0"/>
              </a:spcAft>
              <a:tabLst>
                <a:tab pos="2743200" algn="ctr"/>
                <a:tab pos="5486400" algn="r"/>
              </a:tabLst>
            </a:pPr>
            <a:r>
              <a:rPr lang="en-US" sz="2000" i="1" dirty="0">
                <a:solidFill>
                  <a:srgbClr val="FF0000"/>
                </a:solidFill>
              </a:rPr>
              <a:t>Rejection region:  </a:t>
            </a:r>
            <a:r>
              <a:rPr kumimoji="0" lang="en-US" sz="2000" b="0" i="0" u="none" strike="noStrike" kern="1200" cap="none" spc="0" normalizeH="0" baseline="0" noProof="0" dirty="0">
                <a:ln>
                  <a:noFill/>
                </a:ln>
                <a:solidFill>
                  <a:schemeClr val="tx1"/>
                </a:solidFill>
                <a:effectLst/>
                <a:uLnTx/>
                <a:uFillTx/>
                <a:latin typeface="+mn-lt"/>
                <a:ea typeface="+mn-ea"/>
                <a:cs typeface="+mn-cs"/>
              </a:rPr>
              <a:t>The values for the test statistic which lead to rejection of the null hypothesis.  </a:t>
            </a:r>
            <a:r>
              <a:rPr kumimoji="0" lang="en-US" sz="2000" b="0" i="0" u="none" strike="noStrike" kern="1200" cap="none" spc="0" normalizeH="0" baseline="0" noProof="0" dirty="0">
                <a:ln>
                  <a:noFill/>
                </a:ln>
                <a:solidFill>
                  <a:srgbClr val="00CC00"/>
                </a:solidFill>
                <a:effectLst/>
                <a:uLnTx/>
                <a:uFillTx/>
                <a:latin typeface="+mn-lt"/>
                <a:ea typeface="+mn-ea"/>
                <a:cs typeface="+mn-cs"/>
              </a:rPr>
              <a:t>OR,</a:t>
            </a:r>
            <a:r>
              <a:rPr kumimoji="0" lang="en-US" sz="2000" b="0" i="0" u="none" strike="noStrike" kern="1200" cap="none" spc="0" normalizeH="0" noProof="0" dirty="0">
                <a:ln>
                  <a:noFill/>
                </a:ln>
                <a:solidFill>
                  <a:srgbClr val="00CC00"/>
                </a:solidFill>
                <a:effectLst/>
                <a:uLnTx/>
                <a:uFillTx/>
                <a:latin typeface="+mn-lt"/>
                <a:ea typeface="+mn-ea"/>
                <a:cs typeface="+mn-cs"/>
              </a:rPr>
              <a:t>  </a:t>
            </a:r>
            <a:r>
              <a:rPr kumimoji="0" lang="en-US" sz="2000" b="0" i="1" u="none" strike="noStrike" kern="1200" cap="none" spc="0" normalizeH="0" noProof="0" dirty="0">
                <a:ln>
                  <a:noFill/>
                </a:ln>
                <a:solidFill>
                  <a:srgbClr val="00CC00"/>
                </a:solidFill>
                <a:effectLst/>
                <a:uLnTx/>
                <a:uFillTx/>
                <a:latin typeface="+mn-lt"/>
                <a:ea typeface="+mn-ea"/>
                <a:cs typeface="+mn-cs"/>
              </a:rPr>
              <a:t>p</a:t>
            </a:r>
            <a:r>
              <a:rPr kumimoji="0" lang="en-US" sz="2000" b="0" i="0" u="none" strike="noStrike" kern="1200" cap="none" spc="0" normalizeH="0" noProof="0" dirty="0">
                <a:ln>
                  <a:noFill/>
                </a:ln>
                <a:solidFill>
                  <a:srgbClr val="00CC00"/>
                </a:solidFill>
                <a:effectLst/>
                <a:uLnTx/>
                <a:uFillTx/>
                <a:latin typeface="+mn-lt"/>
                <a:ea typeface="+mn-ea"/>
                <a:cs typeface="+mn-cs"/>
              </a:rPr>
              <a:t>-value (section 3.3)</a:t>
            </a:r>
            <a:endParaRPr kumimoji="0" lang="en-US" sz="2000" b="0" i="0" u="none" strike="noStrike" kern="1200" cap="none" spc="0" normalizeH="0" baseline="0" noProof="0" dirty="0">
              <a:ln>
                <a:noFill/>
              </a:ln>
              <a:solidFill>
                <a:srgbClr val="00CC00"/>
              </a:solidFill>
              <a:effectLst/>
              <a:uLnTx/>
              <a:uFillTx/>
              <a:latin typeface="+mn-lt"/>
              <a:ea typeface="+mn-ea"/>
              <a:cs typeface="+mn-cs"/>
            </a:endParaRPr>
          </a:p>
          <a:p>
            <a:pPr lvl="0" fontAlgn="base">
              <a:spcBef>
                <a:spcPct val="0"/>
              </a:spcBef>
              <a:spcAft>
                <a:spcPct val="0"/>
              </a:spcAft>
              <a:tabLst>
                <a:tab pos="2743200" algn="ctr"/>
                <a:tab pos="5486400" algn="r"/>
              </a:tabLst>
            </a:pPr>
            <a:endParaRPr lang="en-US" sz="2000" dirty="0"/>
          </a:p>
        </p:txBody>
      </p:sp>
      <p:sp>
        <p:nvSpPr>
          <p:cNvPr id="6" name="Rectangle 5"/>
          <p:cNvSpPr/>
          <p:nvPr/>
        </p:nvSpPr>
        <p:spPr>
          <a:xfrm>
            <a:off x="2362200" y="482025"/>
            <a:ext cx="5366597" cy="584775"/>
          </a:xfrm>
          <a:prstGeom prst="rect">
            <a:avLst/>
          </a:prstGeom>
        </p:spPr>
        <p:txBody>
          <a:bodyPr wrap="none">
            <a:spAutoFit/>
          </a:bodyPr>
          <a:lstStyle/>
          <a:p>
            <a:r>
              <a:rPr lang="en-US" sz="3200" dirty="0">
                <a:solidFill>
                  <a:srgbClr val="0070C0"/>
                </a:solidFill>
              </a:rPr>
              <a:t>Steps to do Hypothesis Testing:</a:t>
            </a:r>
          </a:p>
        </p:txBody>
      </p:sp>
      <p:sp>
        <p:nvSpPr>
          <p:cNvPr id="7" name="Rectangle 6"/>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447800" y="3048000"/>
            <a:ext cx="73152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tab pos="2743200" algn="ctr"/>
                <a:tab pos="5486400" algn="r"/>
              </a:tabLst>
            </a:pPr>
            <a:r>
              <a:rPr lang="en-US" sz="2000" dirty="0"/>
              <a:t>Always provide a conclusion that is in the context of the problem and that answers the original research question which the hypothesis test was designed to answer. </a:t>
            </a:r>
          </a:p>
        </p:txBody>
      </p:sp>
      <p:sp>
        <p:nvSpPr>
          <p:cNvPr id="3" name="Rectangle 2"/>
          <p:cNvSpPr/>
          <p:nvPr/>
        </p:nvSpPr>
        <p:spPr>
          <a:xfrm>
            <a:off x="1447800" y="1066800"/>
            <a:ext cx="6781800" cy="1631216"/>
          </a:xfrm>
          <a:prstGeom prst="rect">
            <a:avLst/>
          </a:prstGeom>
        </p:spPr>
        <p:txBody>
          <a:bodyPr wrap="square">
            <a:spAutoFit/>
          </a:bodyPr>
          <a:lstStyle/>
          <a:p>
            <a:pPr lvl="0" fontAlgn="base">
              <a:spcBef>
                <a:spcPct val="0"/>
              </a:spcBef>
              <a:spcAft>
                <a:spcPct val="0"/>
              </a:spcAft>
              <a:tabLst>
                <a:tab pos="2743200" algn="ctr"/>
                <a:tab pos="5486400" algn="r"/>
              </a:tabLst>
            </a:pPr>
            <a:r>
              <a:rPr lang="en-US" sz="2000" i="1" dirty="0">
                <a:solidFill>
                  <a:srgbClr val="FF0000"/>
                </a:solidFill>
              </a:rPr>
              <a:t>Calculation of test statistic</a:t>
            </a:r>
            <a:r>
              <a:rPr lang="en-US" sz="2000" dirty="0">
                <a:solidFill>
                  <a:srgbClr val="FF0000"/>
                </a:solidFill>
              </a:rPr>
              <a:t>: </a:t>
            </a:r>
            <a:r>
              <a:rPr lang="en-US" sz="2000" dirty="0"/>
              <a:t>The appropriate calculation for 	</a:t>
            </a:r>
          </a:p>
          <a:p>
            <a:pPr lvl="0" fontAlgn="base">
              <a:spcBef>
                <a:spcPct val="0"/>
              </a:spcBef>
              <a:spcAft>
                <a:spcPct val="0"/>
              </a:spcAft>
              <a:tabLst>
                <a:tab pos="2743200" algn="ctr"/>
                <a:tab pos="5486400" algn="r"/>
              </a:tabLst>
            </a:pPr>
            <a:r>
              <a:rPr lang="en-US" sz="2000" dirty="0"/>
              <a:t>the test based on the sample data.</a:t>
            </a:r>
          </a:p>
          <a:p>
            <a:pPr lvl="0" fontAlgn="base">
              <a:spcBef>
                <a:spcPct val="0"/>
              </a:spcBef>
              <a:spcAft>
                <a:spcPct val="0"/>
              </a:spcAft>
              <a:tabLst>
                <a:tab pos="2743200" algn="ctr"/>
                <a:tab pos="5486400" algn="r"/>
              </a:tabLst>
            </a:pPr>
            <a:endParaRPr lang="en-US" sz="2000" dirty="0"/>
          </a:p>
          <a:p>
            <a:pPr lvl="0" fontAlgn="base">
              <a:spcBef>
                <a:spcPct val="0"/>
              </a:spcBef>
              <a:spcAft>
                <a:spcPct val="0"/>
              </a:spcAft>
              <a:tabLst>
                <a:tab pos="2743200" algn="ctr"/>
                <a:tab pos="5486400" algn="r"/>
              </a:tabLst>
            </a:pPr>
            <a:r>
              <a:rPr lang="en-US" sz="2000" i="1" dirty="0">
                <a:solidFill>
                  <a:srgbClr val="FF0000"/>
                </a:solidFill>
              </a:rPr>
              <a:t>Decision and Conclusion</a:t>
            </a:r>
            <a:r>
              <a:rPr lang="en-US" sz="2000" dirty="0">
                <a:solidFill>
                  <a:srgbClr val="FF0000"/>
                </a:solidFill>
              </a:rPr>
              <a:t>: </a:t>
            </a:r>
            <a:r>
              <a:rPr lang="en-US" sz="2000" dirty="0"/>
              <a:t>Reject the null hypothesis (with possible Type I error) or do 	not reject it (with possible Type II error)</a:t>
            </a:r>
            <a:endParaRPr lang="en-US" sz="2000" i="1" dirty="0"/>
          </a:p>
        </p:txBody>
      </p:sp>
      <p:sp>
        <p:nvSpPr>
          <p:cNvPr id="4" name="Rectangle 3"/>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
        <p:nvSpPr>
          <p:cNvPr id="5" name="Rectangle 4"/>
          <p:cNvSpPr/>
          <p:nvPr/>
        </p:nvSpPr>
        <p:spPr>
          <a:xfrm>
            <a:off x="1828800" y="3435674"/>
            <a:ext cx="6858000" cy="2646878"/>
          </a:xfrm>
          <a:prstGeom prst="rect">
            <a:avLst/>
          </a:prstGeom>
        </p:spPr>
        <p:txBody>
          <a:bodyPr wrap="square">
            <a:spAutoFit/>
          </a:bodyPr>
          <a:lstStyle/>
          <a:p>
            <a:r>
              <a:rPr lang="en-US" sz="2400" dirty="0">
                <a:solidFill>
                  <a:srgbClr val="0070C0"/>
                </a:solidFill>
              </a:rPr>
              <a:t>8.1 	The Elements of a Test of Hypothesis</a:t>
            </a:r>
          </a:p>
          <a:p>
            <a:endParaRPr lang="en-US" sz="1000" dirty="0">
              <a:solidFill>
                <a:srgbClr val="0070C0"/>
              </a:solidFill>
            </a:endParaRPr>
          </a:p>
          <a:p>
            <a:r>
              <a:rPr lang="en-US" sz="2400" dirty="0">
                <a:solidFill>
                  <a:srgbClr val="0070C0"/>
                </a:solidFill>
              </a:rPr>
              <a:t>8.2 	Formulating Hypotheses and Setting Up the 	Rejection Region</a:t>
            </a:r>
          </a:p>
          <a:p>
            <a:endParaRPr lang="en-US" sz="1000" dirty="0">
              <a:solidFill>
                <a:srgbClr val="0070C0"/>
              </a:solidFill>
            </a:endParaRPr>
          </a:p>
          <a:p>
            <a:r>
              <a:rPr lang="en-US" sz="2400" dirty="0">
                <a:solidFill>
                  <a:srgbClr val="0070C0"/>
                </a:solidFill>
              </a:rPr>
              <a:t>8.3 	Test of Hypotheses about a Population Mean: 	Normal (</a:t>
            </a:r>
            <a:r>
              <a:rPr lang="en-US" sz="2400" i="1" dirty="0">
                <a:solidFill>
                  <a:srgbClr val="0070C0"/>
                </a:solidFill>
              </a:rPr>
              <a:t>z</a:t>
            </a:r>
            <a:r>
              <a:rPr lang="en-US" sz="2400" dirty="0">
                <a:solidFill>
                  <a:srgbClr val="0070C0"/>
                </a:solidFill>
              </a:rPr>
              <a:t>) Statistic</a:t>
            </a:r>
          </a:p>
          <a:p>
            <a:pPr lvl="0"/>
            <a:endParaRPr lang="en-US" sz="2400" dirty="0">
              <a:solidFill>
                <a:srgbClr val="0070C0"/>
              </a:solidFill>
            </a:endParaRPr>
          </a:p>
        </p:txBody>
      </p:sp>
      <p:sp>
        <p:nvSpPr>
          <p:cNvPr id="7" name="Rectangle 6"/>
          <p:cNvSpPr/>
          <p:nvPr/>
        </p:nvSpPr>
        <p:spPr>
          <a:xfrm>
            <a:off x="1371600" y="990600"/>
            <a:ext cx="7772400" cy="1200329"/>
          </a:xfrm>
          <a:prstGeom prst="rect">
            <a:avLst/>
          </a:prstGeom>
        </p:spPr>
        <p:txBody>
          <a:bodyPr wrap="square">
            <a:spAutoFit/>
          </a:bodyPr>
          <a:lstStyle/>
          <a:p>
            <a:r>
              <a:rPr lang="en-US" sz="3600" dirty="0">
                <a:solidFill>
                  <a:srgbClr val="00CC00"/>
                </a:solidFill>
              </a:rPr>
              <a:t>Chapter 8: Inferences Based on a Single </a:t>
            </a:r>
          </a:p>
          <a:p>
            <a:r>
              <a:rPr lang="en-US" sz="3600" dirty="0">
                <a:solidFill>
                  <a:srgbClr val="00CC00"/>
                </a:solidFill>
              </a:rPr>
              <a:t>                 Sample: </a:t>
            </a:r>
            <a:r>
              <a:rPr lang="en-US" sz="3600" i="1" dirty="0">
                <a:solidFill>
                  <a:schemeClr val="accent5">
                    <a:lumMod val="60000"/>
                    <a:lumOff val="40000"/>
                  </a:schemeClr>
                </a:solidFill>
              </a:rPr>
              <a:t>Tests of Hypotheses</a:t>
            </a:r>
            <a:endParaRPr lang="en-US" sz="3600" i="1" dirty="0">
              <a:solidFill>
                <a:srgbClr val="00CC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graphicFrame>
        <p:nvGraphicFramePr>
          <p:cNvPr id="4" name="Content Placeholder 5"/>
          <p:cNvGraphicFramePr>
            <a:graphicFrameLocks/>
          </p:cNvGraphicFramePr>
          <p:nvPr/>
        </p:nvGraphicFramePr>
        <p:xfrm>
          <a:off x="1219200" y="1447800"/>
          <a:ext cx="7661276" cy="148336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2936876">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Lower Tailed</a:t>
                      </a:r>
                    </a:p>
                  </a:txBody>
                  <a:tcPr/>
                </a:tc>
                <a:tc>
                  <a:txBody>
                    <a:bodyPr/>
                    <a:lstStyle/>
                    <a:p>
                      <a:pPr algn="ctr"/>
                      <a:r>
                        <a:rPr lang="en-US" dirty="0"/>
                        <a:t>Upper Tailed</a:t>
                      </a:r>
                    </a:p>
                  </a:txBody>
                  <a:tcPr/>
                </a:tc>
                <a:tc>
                  <a:txBody>
                    <a:bodyPr/>
                    <a:lstStyle/>
                    <a:p>
                      <a:pPr algn="ctr"/>
                      <a:r>
                        <a:rPr lang="en-US" dirty="0"/>
                        <a:t>Two tailed</a:t>
                      </a:r>
                    </a:p>
                  </a:txBody>
                  <a:tcPr/>
                </a:tc>
                <a:extLst>
                  <a:ext uri="{0D108BD9-81ED-4DB2-BD59-A6C34878D82A}">
                    <a16:rowId xmlns:a16="http://schemas.microsoft.com/office/drawing/2014/main" val="10000"/>
                  </a:ext>
                </a:extLst>
              </a:tr>
              <a:tr h="370840">
                <a:tc>
                  <a:txBody>
                    <a:bodyPr/>
                    <a:lstStyle/>
                    <a:p>
                      <a:pPr algn="ctr"/>
                      <a:r>
                        <a:rPr lang="en-US" sz="1800" dirty="0">
                          <a:sym typeface="Symbol"/>
                        </a:rPr>
                        <a:t> </a:t>
                      </a:r>
                      <a:r>
                        <a:rPr lang="en-US" dirty="0">
                          <a:sym typeface="WP Greek Helve"/>
                        </a:rPr>
                        <a:t>= .10</a:t>
                      </a:r>
                      <a:endParaRPr lang="en-US" dirty="0"/>
                    </a:p>
                  </a:txBody>
                  <a:tcPr/>
                </a:tc>
                <a:tc>
                  <a:txBody>
                    <a:bodyPr/>
                    <a:lstStyle/>
                    <a:p>
                      <a:pPr algn="ctr"/>
                      <a:r>
                        <a:rPr lang="en-US" dirty="0"/>
                        <a:t>z</a:t>
                      </a:r>
                      <a:r>
                        <a:rPr lang="en-US" baseline="0" dirty="0"/>
                        <a:t>  &lt; - 1.28</a:t>
                      </a:r>
                      <a:endParaRPr lang="en-US" dirty="0"/>
                    </a:p>
                  </a:txBody>
                  <a:tcPr/>
                </a:tc>
                <a:tc>
                  <a:txBody>
                    <a:bodyPr/>
                    <a:lstStyle/>
                    <a:p>
                      <a:pPr algn="ctr"/>
                      <a:r>
                        <a:rPr lang="en-US" dirty="0"/>
                        <a:t>z</a:t>
                      </a:r>
                      <a:r>
                        <a:rPr lang="en-US" baseline="0" dirty="0"/>
                        <a:t>  &gt; 1.28</a:t>
                      </a:r>
                      <a:endParaRPr lang="en-US" dirty="0"/>
                    </a:p>
                  </a:txBody>
                  <a:tcPr/>
                </a:tc>
                <a:tc>
                  <a:txBody>
                    <a:bodyPr/>
                    <a:lstStyle/>
                    <a:p>
                      <a:pPr algn="ctr"/>
                      <a:r>
                        <a:rPr lang="en-US" dirty="0"/>
                        <a:t> z&lt;-1.645 or z &gt; 1.645</a:t>
                      </a: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00CC00"/>
                          </a:solidFill>
                          <a:sym typeface="Symbol"/>
                        </a:rPr>
                        <a:t></a:t>
                      </a:r>
                      <a:r>
                        <a:rPr lang="en-US" dirty="0">
                          <a:solidFill>
                            <a:srgbClr val="00CC00"/>
                          </a:solidFill>
                          <a:sym typeface="WP Greek Helve"/>
                        </a:rPr>
                        <a:t> = .05</a:t>
                      </a:r>
                      <a:endParaRPr lang="en-US" dirty="0">
                        <a:solidFill>
                          <a:srgbClr val="00CC00"/>
                        </a:solidFill>
                      </a:endParaRPr>
                    </a:p>
                  </a:txBody>
                  <a:tcPr/>
                </a:tc>
                <a:tc>
                  <a:txBody>
                    <a:bodyPr/>
                    <a:lstStyle/>
                    <a:p>
                      <a:pPr algn="ctr"/>
                      <a:r>
                        <a:rPr lang="en-US" dirty="0"/>
                        <a:t>  z</a:t>
                      </a:r>
                      <a:r>
                        <a:rPr lang="en-US" baseline="0" dirty="0"/>
                        <a:t>  &lt; - 1.645</a:t>
                      </a:r>
                      <a:endParaRPr lang="en-US" dirty="0"/>
                    </a:p>
                  </a:txBody>
                  <a:tcPr/>
                </a:tc>
                <a:tc>
                  <a:txBody>
                    <a:bodyPr/>
                    <a:lstStyle/>
                    <a:p>
                      <a:pPr algn="ctr"/>
                      <a:r>
                        <a:rPr lang="en-US" dirty="0"/>
                        <a:t>  </a:t>
                      </a:r>
                      <a:r>
                        <a:rPr lang="en-US" dirty="0">
                          <a:solidFill>
                            <a:srgbClr val="00CC00"/>
                          </a:solidFill>
                        </a:rPr>
                        <a:t>z  &gt; 1.645</a:t>
                      </a:r>
                    </a:p>
                  </a:txBody>
                  <a:tcPr/>
                </a:tc>
                <a:tc>
                  <a:txBody>
                    <a:bodyPr/>
                    <a:lstStyle/>
                    <a:p>
                      <a:pPr algn="ctr"/>
                      <a:r>
                        <a:rPr lang="en-US" dirty="0"/>
                        <a:t>z &lt;-1.96  or  z &gt; 1.96 </a:t>
                      </a: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00B0F0"/>
                          </a:solidFill>
                          <a:sym typeface="Symbol"/>
                        </a:rPr>
                        <a:t></a:t>
                      </a:r>
                      <a:r>
                        <a:rPr lang="en-US" dirty="0">
                          <a:solidFill>
                            <a:srgbClr val="00B0F0"/>
                          </a:solidFill>
                          <a:sym typeface="WP Greek Helve"/>
                        </a:rPr>
                        <a:t> = .01</a:t>
                      </a:r>
                      <a:endParaRPr lang="en-US" dirty="0">
                        <a:solidFill>
                          <a:srgbClr val="00B0F0"/>
                        </a:solidFill>
                      </a:endParaRPr>
                    </a:p>
                  </a:txBody>
                  <a:tcPr/>
                </a:tc>
                <a:tc>
                  <a:txBody>
                    <a:bodyPr/>
                    <a:lstStyle/>
                    <a:p>
                      <a:pPr algn="ctr"/>
                      <a:r>
                        <a:rPr lang="en-US" dirty="0"/>
                        <a:t>z</a:t>
                      </a:r>
                      <a:r>
                        <a:rPr lang="en-US" baseline="0" dirty="0"/>
                        <a:t>  &lt; - 2.33</a:t>
                      </a:r>
                      <a:endParaRPr lang="en-US" dirty="0"/>
                    </a:p>
                  </a:txBody>
                  <a:tcPr/>
                </a:tc>
                <a:tc>
                  <a:txBody>
                    <a:bodyPr/>
                    <a:lstStyle/>
                    <a:p>
                      <a:pPr algn="ctr"/>
                      <a:r>
                        <a:rPr lang="en-US" dirty="0"/>
                        <a:t>z  &gt; 2.33</a:t>
                      </a:r>
                    </a:p>
                  </a:txBody>
                  <a:tcPr/>
                </a:tc>
                <a:tc>
                  <a:txBody>
                    <a:bodyPr/>
                    <a:lstStyle/>
                    <a:p>
                      <a:pPr algn="ctr"/>
                      <a:r>
                        <a:rPr lang="en-US" dirty="0">
                          <a:solidFill>
                            <a:srgbClr val="00B0F0"/>
                          </a:solidFill>
                        </a:rPr>
                        <a:t>z&lt;-2.575 or z &gt; 2.575</a:t>
                      </a: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1371600" y="304800"/>
            <a:ext cx="7467600" cy="830997"/>
          </a:xfrm>
          <a:prstGeom prst="rect">
            <a:avLst/>
          </a:prstGeom>
          <a:solidFill>
            <a:schemeClr val="accent1">
              <a:lumMod val="40000"/>
              <a:lumOff val="60000"/>
            </a:schemeClr>
          </a:solidFill>
        </p:spPr>
        <p:txBody>
          <a:bodyPr wrap="square">
            <a:spAutoFit/>
          </a:bodyPr>
          <a:lstStyle/>
          <a:p>
            <a:pPr algn="ctr" eaLnBrk="0" hangingPunct="0">
              <a:defRPr/>
            </a:pPr>
            <a:r>
              <a:rPr lang="en-US" sz="2400" dirty="0"/>
              <a:t>Rejection Regions for Common Values of </a:t>
            </a:r>
            <a:r>
              <a:rPr lang="en-US" sz="2400" dirty="0">
                <a:sym typeface="Symbol"/>
              </a:rPr>
              <a:t> </a:t>
            </a:r>
          </a:p>
          <a:p>
            <a:pPr algn="ctr" eaLnBrk="0" hangingPunct="0">
              <a:defRPr/>
            </a:pPr>
            <a:r>
              <a:rPr lang="en-US" sz="2400" dirty="0">
                <a:sym typeface="Symbol"/>
              </a:rPr>
              <a:t>for large sample z-test</a:t>
            </a:r>
            <a:endParaRPr lang="en-US" sz="2400" dirty="0"/>
          </a:p>
        </p:txBody>
      </p:sp>
      <p:pic>
        <p:nvPicPr>
          <p:cNvPr id="6" name="Picture 34"/>
          <p:cNvPicPr>
            <a:picLocks noChangeAspect="1" noChangeArrowheads="1"/>
          </p:cNvPicPr>
          <p:nvPr/>
        </p:nvPicPr>
        <p:blipFill>
          <a:blip r:embed="rId2" cstate="print"/>
          <a:srcRect/>
          <a:stretch>
            <a:fillRect/>
          </a:stretch>
        </p:blipFill>
        <p:spPr bwMode="auto">
          <a:xfrm>
            <a:off x="5029200" y="4510087"/>
            <a:ext cx="3962400" cy="2119313"/>
          </a:xfrm>
          <a:prstGeom prst="rect">
            <a:avLst/>
          </a:prstGeom>
          <a:noFill/>
          <a:ln w="9525">
            <a:noFill/>
            <a:miter lim="800000"/>
            <a:headEnd/>
            <a:tailEnd/>
          </a:ln>
        </p:spPr>
      </p:pic>
      <p:pic>
        <p:nvPicPr>
          <p:cNvPr id="53252" name="Picture 4"/>
          <p:cNvPicPr>
            <a:picLocks noChangeAspect="1" noChangeArrowheads="1"/>
          </p:cNvPicPr>
          <p:nvPr/>
        </p:nvPicPr>
        <p:blipFill>
          <a:blip r:embed="rId3" cstate="print"/>
          <a:srcRect/>
          <a:stretch>
            <a:fillRect/>
          </a:stretch>
        </p:blipFill>
        <p:spPr bwMode="auto">
          <a:xfrm>
            <a:off x="1143000" y="4495800"/>
            <a:ext cx="3552825" cy="2152650"/>
          </a:xfrm>
          <a:prstGeom prst="rect">
            <a:avLst/>
          </a:prstGeom>
          <a:noFill/>
          <a:ln w="9525">
            <a:noFill/>
            <a:miter lim="800000"/>
            <a:headEnd/>
            <a:tailEnd/>
          </a:ln>
        </p:spPr>
      </p:pic>
      <p:sp>
        <p:nvSpPr>
          <p:cNvPr id="10" name="Rectangle 9"/>
          <p:cNvSpPr/>
          <p:nvPr/>
        </p:nvSpPr>
        <p:spPr>
          <a:xfrm>
            <a:off x="1600200" y="3429000"/>
            <a:ext cx="67056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Examples</a:t>
            </a:r>
          </a:p>
          <a:p>
            <a:pPr algn="ctr"/>
            <a:endParaRPr lang="en-US" dirty="0">
              <a:solidFill>
                <a:schemeClr val="tx1"/>
              </a:solidFill>
            </a:endParaRPr>
          </a:p>
          <a:p>
            <a:pPr algn="ctr"/>
            <a:r>
              <a:rPr lang="en-US" dirty="0">
                <a:solidFill>
                  <a:schemeClr val="tx1"/>
                </a:solidFill>
                <a:sym typeface="Symbol"/>
              </a:rPr>
              <a:t> =.05 (Upper Tailed Test)                            =.01 (Two Tailed Test)</a:t>
            </a:r>
            <a:endParaRPr lang="en-US"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295400" y="2033203"/>
          <a:ext cx="7467600" cy="4589732"/>
        </p:xfrm>
        <a:graphic>
          <a:graphicData uri="http://schemas.openxmlformats.org/drawingml/2006/table">
            <a:tbl>
              <a:tblPr/>
              <a:tblGrid>
                <a:gridCol w="1635760">
                  <a:extLst>
                    <a:ext uri="{9D8B030D-6E8A-4147-A177-3AD203B41FA5}">
                      <a16:colId xmlns:a16="http://schemas.microsoft.com/office/drawing/2014/main" val="20000"/>
                    </a:ext>
                  </a:extLst>
                </a:gridCol>
                <a:gridCol w="2773680">
                  <a:extLst>
                    <a:ext uri="{9D8B030D-6E8A-4147-A177-3AD203B41FA5}">
                      <a16:colId xmlns:a16="http://schemas.microsoft.com/office/drawing/2014/main" val="20001"/>
                    </a:ext>
                  </a:extLst>
                </a:gridCol>
                <a:gridCol w="3058160">
                  <a:extLst>
                    <a:ext uri="{9D8B030D-6E8A-4147-A177-3AD203B41FA5}">
                      <a16:colId xmlns:a16="http://schemas.microsoft.com/office/drawing/2014/main" val="20002"/>
                    </a:ext>
                  </a:extLst>
                </a:gridCol>
              </a:tblGrid>
              <a:tr h="383492">
                <a:tc rowSpan="2">
                  <a:txBody>
                    <a:bodyPr/>
                    <a:lstStyle/>
                    <a:p>
                      <a:pPr marL="0" marR="0">
                        <a:lnSpc>
                          <a:spcPct val="115000"/>
                        </a:lnSpc>
                        <a:spcBef>
                          <a:spcPts val="0"/>
                        </a:spcBef>
                        <a:spcAft>
                          <a:spcPts val="0"/>
                        </a:spcAft>
                      </a:pPr>
                      <a:endParaRPr lang="en-US" sz="2000" dirty="0">
                        <a:solidFill>
                          <a:srgbClr val="000000"/>
                        </a:solidFill>
                        <a:latin typeface="Times New Roman"/>
                        <a:ea typeface="Calibri"/>
                      </a:endParaRPr>
                    </a:p>
                    <a:p>
                      <a:pPr marL="0" marR="0">
                        <a:lnSpc>
                          <a:spcPct val="115000"/>
                        </a:lnSpc>
                        <a:spcBef>
                          <a:spcPts val="0"/>
                        </a:spcBef>
                        <a:spcAft>
                          <a:spcPts val="0"/>
                        </a:spcAft>
                      </a:pPr>
                      <a:r>
                        <a:rPr lang="en-US" sz="2000" dirty="0">
                          <a:solidFill>
                            <a:srgbClr val="000000"/>
                          </a:solidFill>
                          <a:latin typeface="Times New Roman"/>
                          <a:ea typeface="Calibri"/>
                        </a:rPr>
                        <a:t>Decision</a:t>
                      </a:r>
                    </a:p>
                  </a:txBody>
                  <a:tcPr marL="61894" marR="618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15000"/>
                        </a:lnSpc>
                        <a:spcBef>
                          <a:spcPts val="0"/>
                        </a:spcBef>
                        <a:spcAft>
                          <a:spcPts val="0"/>
                        </a:spcAft>
                      </a:pPr>
                      <a:r>
                        <a:rPr lang="en-US" sz="2000">
                          <a:solidFill>
                            <a:srgbClr val="000000"/>
                          </a:solidFill>
                          <a:latin typeface="Times New Roman"/>
                          <a:ea typeface="Calibri"/>
                        </a:rPr>
                        <a:t>Original Claim</a:t>
                      </a:r>
                    </a:p>
                  </a:txBody>
                  <a:tcPr marL="61894" marR="618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689418">
                <a:tc vMerge="1">
                  <a:txBody>
                    <a:bodyPr/>
                    <a:lstStyle/>
                    <a:p>
                      <a:endParaRPr lang="en-US"/>
                    </a:p>
                  </a:txBody>
                  <a:tcPr/>
                </a:tc>
                <a:tc>
                  <a:txBody>
                    <a:bodyPr/>
                    <a:lstStyle/>
                    <a:p>
                      <a:pPr marL="0" marR="0" algn="ctr">
                        <a:lnSpc>
                          <a:spcPct val="115000"/>
                        </a:lnSpc>
                        <a:spcBef>
                          <a:spcPts val="0"/>
                        </a:spcBef>
                        <a:spcAft>
                          <a:spcPts val="0"/>
                        </a:spcAft>
                      </a:pPr>
                      <a:r>
                        <a:rPr lang="en-US" sz="2000" dirty="0">
                          <a:solidFill>
                            <a:srgbClr val="000000"/>
                          </a:solidFill>
                          <a:latin typeface="Times New Roman"/>
                          <a:ea typeface="Calibri"/>
                        </a:rPr>
                        <a:t>H</a:t>
                      </a:r>
                      <a:r>
                        <a:rPr lang="en-US" sz="2000" baseline="-25000" dirty="0">
                          <a:solidFill>
                            <a:srgbClr val="000000"/>
                          </a:solidFill>
                          <a:latin typeface="Times New Roman"/>
                          <a:ea typeface="Calibri"/>
                        </a:rPr>
                        <a:t>0</a:t>
                      </a:r>
                      <a:endParaRPr lang="en-US" sz="2000" dirty="0">
                        <a:solidFill>
                          <a:srgbClr val="000000"/>
                        </a:solidFill>
                        <a:latin typeface="Times New Roman"/>
                        <a:ea typeface="Calibri"/>
                      </a:endParaRPr>
                    </a:p>
                    <a:p>
                      <a:pPr marL="0" marR="0" algn="ctr">
                        <a:lnSpc>
                          <a:spcPct val="115000"/>
                        </a:lnSpc>
                        <a:spcBef>
                          <a:spcPts val="0"/>
                        </a:spcBef>
                        <a:spcAft>
                          <a:spcPts val="0"/>
                        </a:spcAft>
                      </a:pPr>
                      <a:r>
                        <a:rPr lang="en-US" sz="2000" b="1" dirty="0">
                          <a:solidFill>
                            <a:srgbClr val="00B050"/>
                          </a:solidFill>
                          <a:latin typeface="Bradley Hand ITC"/>
                          <a:ea typeface="Calibri"/>
                        </a:rPr>
                        <a:t>“Reject”</a:t>
                      </a:r>
                      <a:endParaRPr lang="en-US" sz="2000" dirty="0">
                        <a:solidFill>
                          <a:srgbClr val="000000"/>
                        </a:solidFill>
                        <a:latin typeface="Times New Roman"/>
                        <a:ea typeface="Calibri"/>
                      </a:endParaRPr>
                    </a:p>
                  </a:txBody>
                  <a:tcPr marL="61894" marR="618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solidFill>
                            <a:srgbClr val="000000"/>
                          </a:solidFill>
                          <a:latin typeface="Times New Roman"/>
                          <a:ea typeface="Calibri"/>
                        </a:rPr>
                        <a:t>H</a:t>
                      </a:r>
                      <a:r>
                        <a:rPr lang="en-US" sz="2000" baseline="-25000" dirty="0">
                          <a:solidFill>
                            <a:srgbClr val="000000"/>
                          </a:solidFill>
                          <a:latin typeface="Times New Roman"/>
                          <a:ea typeface="Calibri"/>
                        </a:rPr>
                        <a:t>a</a:t>
                      </a:r>
                      <a:endParaRPr lang="en-US" sz="2000" dirty="0">
                        <a:solidFill>
                          <a:srgbClr val="000000"/>
                        </a:solidFill>
                        <a:latin typeface="Times New Roman"/>
                        <a:ea typeface="Calibri"/>
                      </a:endParaRPr>
                    </a:p>
                    <a:p>
                      <a:pPr marL="0" marR="0" algn="ctr">
                        <a:lnSpc>
                          <a:spcPct val="115000"/>
                        </a:lnSpc>
                        <a:spcBef>
                          <a:spcPts val="0"/>
                        </a:spcBef>
                        <a:spcAft>
                          <a:spcPts val="0"/>
                        </a:spcAft>
                      </a:pPr>
                      <a:r>
                        <a:rPr lang="en-US" sz="2000" b="1" dirty="0">
                          <a:solidFill>
                            <a:srgbClr val="00B050"/>
                          </a:solidFill>
                          <a:latin typeface="Bradley Hand ITC"/>
                          <a:ea typeface="Calibri"/>
                        </a:rPr>
                        <a:t>“Support”</a:t>
                      </a:r>
                      <a:endParaRPr lang="en-US" sz="2000" dirty="0">
                        <a:solidFill>
                          <a:srgbClr val="000000"/>
                        </a:solidFill>
                        <a:latin typeface="Times New Roman"/>
                        <a:ea typeface="Calibri"/>
                      </a:endParaRPr>
                    </a:p>
                  </a:txBody>
                  <a:tcPr marL="61894" marR="618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23544">
                <a:tc>
                  <a:txBody>
                    <a:bodyPr/>
                    <a:lstStyle/>
                    <a:p>
                      <a:pPr marL="0" marR="0" algn="ctr">
                        <a:lnSpc>
                          <a:spcPct val="115000"/>
                        </a:lnSpc>
                        <a:spcBef>
                          <a:spcPts val="0"/>
                        </a:spcBef>
                        <a:spcAft>
                          <a:spcPts val="0"/>
                        </a:spcAft>
                      </a:pPr>
                      <a:r>
                        <a:rPr lang="en-US" sz="2000">
                          <a:solidFill>
                            <a:srgbClr val="000000"/>
                          </a:solidFill>
                          <a:latin typeface="Times New Roman"/>
                          <a:ea typeface="Calibri"/>
                        </a:rPr>
                        <a:t>Reject H</a:t>
                      </a:r>
                      <a:r>
                        <a:rPr lang="en-US" sz="2000" baseline="-25000">
                          <a:solidFill>
                            <a:srgbClr val="000000"/>
                          </a:solidFill>
                          <a:latin typeface="Times New Roman"/>
                          <a:ea typeface="Calibri"/>
                        </a:rPr>
                        <a:t>0</a:t>
                      </a:r>
                      <a:endParaRPr lang="en-US" sz="2000">
                        <a:solidFill>
                          <a:srgbClr val="000000"/>
                        </a:solidFill>
                        <a:latin typeface="Times New Roman"/>
                        <a:ea typeface="Calibri"/>
                      </a:endParaRPr>
                    </a:p>
                    <a:p>
                      <a:pPr marL="0" marR="0" algn="ctr">
                        <a:lnSpc>
                          <a:spcPct val="115000"/>
                        </a:lnSpc>
                        <a:spcBef>
                          <a:spcPts val="0"/>
                        </a:spcBef>
                        <a:spcAft>
                          <a:spcPts val="0"/>
                        </a:spcAft>
                      </a:pPr>
                      <a:r>
                        <a:rPr lang="en-US" sz="2000">
                          <a:solidFill>
                            <a:srgbClr val="FF0000"/>
                          </a:solidFill>
                          <a:latin typeface="Cambria"/>
                          <a:ea typeface="Calibri"/>
                        </a:rPr>
                        <a:t>“sufficient”</a:t>
                      </a:r>
                      <a:endParaRPr lang="en-US" sz="2000">
                        <a:solidFill>
                          <a:srgbClr val="000000"/>
                        </a:solidFill>
                        <a:latin typeface="Times New Roman"/>
                        <a:ea typeface="Calibri"/>
                      </a:endParaRPr>
                    </a:p>
                  </a:txBody>
                  <a:tcPr marL="61894" marR="618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solidFill>
                            <a:srgbClr val="000000"/>
                          </a:solidFill>
                          <a:latin typeface="Times New Roman"/>
                          <a:ea typeface="Calibri"/>
                        </a:rPr>
                        <a:t>We conclude that there is </a:t>
                      </a:r>
                      <a:r>
                        <a:rPr lang="en-US" sz="2000" dirty="0">
                          <a:solidFill>
                            <a:srgbClr val="FF0000"/>
                          </a:solidFill>
                          <a:latin typeface="Cambria"/>
                          <a:ea typeface="Calibri"/>
                        </a:rPr>
                        <a:t>sufficient </a:t>
                      </a:r>
                      <a:r>
                        <a:rPr lang="en-US" sz="2000" dirty="0">
                          <a:solidFill>
                            <a:srgbClr val="000000"/>
                          </a:solidFill>
                          <a:latin typeface="Times New Roman"/>
                          <a:ea typeface="Calibri"/>
                        </a:rPr>
                        <a:t>evidence at  …%  level of significance to </a:t>
                      </a:r>
                      <a:r>
                        <a:rPr lang="en-US" sz="2000" b="1" kern="1200" dirty="0">
                          <a:solidFill>
                            <a:srgbClr val="00B050"/>
                          </a:solidFill>
                          <a:latin typeface="Bradley Hand ITC"/>
                          <a:ea typeface="Calibri"/>
                          <a:cs typeface="+mn-cs"/>
                        </a:rPr>
                        <a:t>reject </a:t>
                      </a:r>
                      <a:r>
                        <a:rPr lang="en-US" sz="2000" dirty="0">
                          <a:solidFill>
                            <a:srgbClr val="000000"/>
                          </a:solidFill>
                          <a:latin typeface="Times New Roman"/>
                          <a:ea typeface="Calibri"/>
                        </a:rPr>
                        <a:t>the claim that……</a:t>
                      </a:r>
                    </a:p>
                  </a:txBody>
                  <a:tcPr marL="61894" marR="618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solidFill>
                            <a:srgbClr val="000000"/>
                          </a:solidFill>
                          <a:latin typeface="Times New Roman"/>
                          <a:ea typeface="Calibri"/>
                        </a:rPr>
                        <a:t>We conclude that there is </a:t>
                      </a:r>
                      <a:r>
                        <a:rPr lang="en-US" sz="2000" dirty="0">
                          <a:solidFill>
                            <a:srgbClr val="FF0000"/>
                          </a:solidFill>
                          <a:latin typeface="Cambria"/>
                          <a:ea typeface="Calibri"/>
                        </a:rPr>
                        <a:t>sufficient </a:t>
                      </a:r>
                      <a:r>
                        <a:rPr lang="en-US" sz="2000" dirty="0">
                          <a:solidFill>
                            <a:srgbClr val="000000"/>
                          </a:solidFill>
                          <a:latin typeface="Times New Roman"/>
                          <a:ea typeface="Calibri"/>
                        </a:rPr>
                        <a:t>evidence at …% level of significance  to </a:t>
                      </a:r>
                      <a:r>
                        <a:rPr lang="en-US" sz="2000" b="1" dirty="0">
                          <a:solidFill>
                            <a:srgbClr val="00B050"/>
                          </a:solidFill>
                          <a:latin typeface="Bradley Hand ITC"/>
                          <a:ea typeface="Calibri"/>
                        </a:rPr>
                        <a:t>support</a:t>
                      </a:r>
                      <a:r>
                        <a:rPr lang="en-US" sz="2000" b="1" dirty="0">
                          <a:solidFill>
                            <a:srgbClr val="000000"/>
                          </a:solidFill>
                          <a:latin typeface="Bradley Hand ITC"/>
                          <a:ea typeface="Calibri"/>
                        </a:rPr>
                        <a:t> </a:t>
                      </a:r>
                      <a:r>
                        <a:rPr lang="en-US" sz="2000" dirty="0">
                          <a:solidFill>
                            <a:srgbClr val="000000"/>
                          </a:solidFill>
                          <a:latin typeface="Times New Roman"/>
                          <a:ea typeface="Calibri"/>
                        </a:rPr>
                        <a:t>the claim that……</a:t>
                      </a:r>
                    </a:p>
                  </a:txBody>
                  <a:tcPr marL="61894" marR="618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23544">
                <a:tc>
                  <a:txBody>
                    <a:bodyPr/>
                    <a:lstStyle/>
                    <a:p>
                      <a:pPr marL="0" marR="0" algn="ctr">
                        <a:lnSpc>
                          <a:spcPct val="115000"/>
                        </a:lnSpc>
                        <a:spcBef>
                          <a:spcPts val="0"/>
                        </a:spcBef>
                        <a:spcAft>
                          <a:spcPts val="0"/>
                        </a:spcAft>
                      </a:pPr>
                      <a:r>
                        <a:rPr lang="en-US" sz="2000">
                          <a:solidFill>
                            <a:srgbClr val="000000"/>
                          </a:solidFill>
                          <a:latin typeface="Times New Roman"/>
                          <a:ea typeface="Calibri"/>
                        </a:rPr>
                        <a:t>Fail to reject H</a:t>
                      </a:r>
                      <a:r>
                        <a:rPr lang="en-US" sz="2000" baseline="-25000">
                          <a:solidFill>
                            <a:srgbClr val="000000"/>
                          </a:solidFill>
                          <a:latin typeface="Times New Roman"/>
                          <a:ea typeface="Calibri"/>
                        </a:rPr>
                        <a:t>0</a:t>
                      </a:r>
                      <a:endParaRPr lang="en-US" sz="2000">
                        <a:solidFill>
                          <a:srgbClr val="000000"/>
                        </a:solidFill>
                        <a:latin typeface="Times New Roman"/>
                        <a:ea typeface="Calibri"/>
                      </a:endParaRPr>
                    </a:p>
                    <a:p>
                      <a:pPr marL="0" marR="0" algn="ctr">
                        <a:lnSpc>
                          <a:spcPct val="115000"/>
                        </a:lnSpc>
                        <a:spcBef>
                          <a:spcPts val="0"/>
                        </a:spcBef>
                        <a:spcAft>
                          <a:spcPts val="0"/>
                        </a:spcAft>
                      </a:pPr>
                      <a:r>
                        <a:rPr lang="en-US" sz="2000">
                          <a:solidFill>
                            <a:srgbClr val="0070C0"/>
                          </a:solidFill>
                          <a:latin typeface="Calibri"/>
                          <a:ea typeface="Calibri"/>
                        </a:rPr>
                        <a:t>“insufficient”</a:t>
                      </a:r>
                      <a:endParaRPr lang="en-US" sz="2000">
                        <a:solidFill>
                          <a:srgbClr val="000000"/>
                        </a:solidFill>
                        <a:latin typeface="Times New Roman"/>
                        <a:ea typeface="Calibri"/>
                      </a:endParaRPr>
                    </a:p>
                  </a:txBody>
                  <a:tcPr marL="61894" marR="618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solidFill>
                            <a:srgbClr val="000000"/>
                          </a:solidFill>
                          <a:latin typeface="Times New Roman"/>
                          <a:ea typeface="Calibri"/>
                        </a:rPr>
                        <a:t>We conclude that there is </a:t>
                      </a:r>
                      <a:r>
                        <a:rPr lang="en-US" sz="2000" dirty="0">
                          <a:solidFill>
                            <a:srgbClr val="0070C0"/>
                          </a:solidFill>
                          <a:latin typeface="Calibri"/>
                          <a:ea typeface="Calibri"/>
                        </a:rPr>
                        <a:t>insufficient</a:t>
                      </a:r>
                      <a:r>
                        <a:rPr lang="en-US" sz="2000" dirty="0">
                          <a:solidFill>
                            <a:srgbClr val="0070C0"/>
                          </a:solidFill>
                          <a:latin typeface="Forte"/>
                          <a:ea typeface="Calibri"/>
                        </a:rPr>
                        <a:t> </a:t>
                      </a:r>
                      <a:r>
                        <a:rPr lang="en-US" sz="2000" dirty="0">
                          <a:solidFill>
                            <a:srgbClr val="000000"/>
                          </a:solidFill>
                          <a:latin typeface="Times New Roman"/>
                          <a:ea typeface="Calibri"/>
                        </a:rPr>
                        <a:t>evidence at …%  level of significance  to </a:t>
                      </a:r>
                      <a:r>
                        <a:rPr lang="en-US" sz="2000" b="1" dirty="0">
                          <a:solidFill>
                            <a:srgbClr val="00B050"/>
                          </a:solidFill>
                          <a:latin typeface="Bradley Hand ITC"/>
                          <a:ea typeface="Calibri"/>
                        </a:rPr>
                        <a:t>reject</a:t>
                      </a:r>
                      <a:r>
                        <a:rPr lang="en-US" sz="2000" dirty="0">
                          <a:solidFill>
                            <a:srgbClr val="00B050"/>
                          </a:solidFill>
                          <a:latin typeface="Times New Roman"/>
                          <a:ea typeface="Calibri"/>
                        </a:rPr>
                        <a:t> </a:t>
                      </a:r>
                      <a:r>
                        <a:rPr lang="en-US" sz="2000" dirty="0">
                          <a:solidFill>
                            <a:srgbClr val="000000"/>
                          </a:solidFill>
                          <a:latin typeface="Times New Roman"/>
                          <a:ea typeface="Calibri"/>
                        </a:rPr>
                        <a:t>the claim that……</a:t>
                      </a:r>
                    </a:p>
                  </a:txBody>
                  <a:tcPr marL="61894" marR="618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solidFill>
                            <a:srgbClr val="000000"/>
                          </a:solidFill>
                          <a:latin typeface="Times New Roman"/>
                          <a:ea typeface="Calibri"/>
                        </a:rPr>
                        <a:t>We conclude that there is </a:t>
                      </a:r>
                      <a:r>
                        <a:rPr lang="en-US" sz="2000" dirty="0">
                          <a:solidFill>
                            <a:srgbClr val="0070C0"/>
                          </a:solidFill>
                          <a:latin typeface="Calibri"/>
                          <a:ea typeface="Calibri"/>
                        </a:rPr>
                        <a:t>insufficient </a:t>
                      </a:r>
                      <a:r>
                        <a:rPr lang="en-US" sz="2000" dirty="0">
                          <a:solidFill>
                            <a:srgbClr val="000000"/>
                          </a:solidFill>
                          <a:latin typeface="Times New Roman"/>
                          <a:ea typeface="Calibri"/>
                        </a:rPr>
                        <a:t>evidence at …%  level of significance  to </a:t>
                      </a:r>
                      <a:r>
                        <a:rPr lang="en-US" sz="2000" b="1" dirty="0">
                          <a:solidFill>
                            <a:srgbClr val="00B050"/>
                          </a:solidFill>
                          <a:latin typeface="Bradley Hand ITC"/>
                          <a:ea typeface="Calibri"/>
                        </a:rPr>
                        <a:t>support </a:t>
                      </a:r>
                      <a:r>
                        <a:rPr lang="en-US" sz="2000" dirty="0">
                          <a:solidFill>
                            <a:srgbClr val="000000"/>
                          </a:solidFill>
                          <a:latin typeface="Times New Roman"/>
                          <a:ea typeface="Calibri"/>
                        </a:rPr>
                        <a:t>the claim that……</a:t>
                      </a:r>
                    </a:p>
                  </a:txBody>
                  <a:tcPr marL="61894" marR="618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Rectangle 1"/>
          <p:cNvSpPr>
            <a:spLocks noChangeArrowheads="1"/>
          </p:cNvSpPr>
          <p:nvPr/>
        </p:nvSpPr>
        <p:spPr bwMode="auto">
          <a:xfrm>
            <a:off x="1295400" y="334834"/>
            <a:ext cx="7315200" cy="14465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800" b="1" dirty="0">
                <a:solidFill>
                  <a:srgbClr val="0070C0"/>
                </a:solidFill>
                <a:latin typeface="Calibri" pitchFamily="34" charset="0"/>
                <a:ea typeface="Times New Roman" pitchFamily="18" charset="0"/>
                <a:cs typeface="Times New Roman" pitchFamily="18" charset="0"/>
              </a:rPr>
              <a:t>How to write the conclusion?</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B05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ea typeface="Calibri" pitchFamily="34" charset="0"/>
                <a:cs typeface="Times New Roman" pitchFamily="18" charset="0"/>
              </a:rPr>
              <a:t>Conclusions are based on the original claim, which may be the null or alternative hypotheses.  </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
        <p:nvSpPr>
          <p:cNvPr id="17" name="Title 1"/>
          <p:cNvSpPr txBox="1">
            <a:spLocks/>
          </p:cNvSpPr>
          <p:nvPr/>
        </p:nvSpPr>
        <p:spPr>
          <a:xfrm>
            <a:off x="1143000" y="304800"/>
            <a:ext cx="7239000" cy="1143000"/>
          </a:xfrm>
          <a:prstGeom prst="rect">
            <a:avLst/>
          </a:prstGeom>
        </p:spPr>
        <p:txBody>
          <a:bodyPr/>
          <a:lstStyle/>
          <a:p>
            <a:r>
              <a:rPr lang="en-US" sz="2800" dirty="0">
                <a:solidFill>
                  <a:srgbClr val="0070C0"/>
                </a:solidFill>
              </a:rPr>
              <a:t>8.3 	Test of Hypotheses about a Population 	Mean: Normal (</a:t>
            </a:r>
            <a:r>
              <a:rPr lang="en-US" sz="2800" i="1" dirty="0">
                <a:solidFill>
                  <a:srgbClr val="0070C0"/>
                </a:solidFill>
              </a:rPr>
              <a:t>z</a:t>
            </a:r>
            <a:r>
              <a:rPr lang="en-US" sz="2800" dirty="0">
                <a:solidFill>
                  <a:srgbClr val="0070C0"/>
                </a:solidFill>
              </a:rPr>
              <a:t>) Statistic</a:t>
            </a:r>
          </a:p>
        </p:txBody>
      </p:sp>
      <p:sp>
        <p:nvSpPr>
          <p:cNvPr id="18" name="Rectangle 1"/>
          <p:cNvSpPr>
            <a:spLocks noChangeArrowheads="1"/>
          </p:cNvSpPr>
          <p:nvPr/>
        </p:nvSpPr>
        <p:spPr bwMode="auto">
          <a:xfrm>
            <a:off x="1143000" y="1905000"/>
            <a:ext cx="7391400" cy="7694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fontAlgn="base">
              <a:lnSpc>
                <a:spcPct val="100000"/>
              </a:lnSpc>
              <a:spcBef>
                <a:spcPct val="0"/>
              </a:spcBef>
              <a:spcAft>
                <a:spcPct val="0"/>
              </a:spcAft>
              <a:buClrTx/>
              <a:buSzTx/>
              <a:tabLst>
                <a:tab pos="2743200" algn="ctr"/>
                <a:tab pos="5486400" algn="r"/>
              </a:tabLst>
            </a:pPr>
            <a:r>
              <a:rPr lang="en-US" sz="2400" b="1" dirty="0">
                <a:solidFill>
                  <a:srgbClr val="00B050"/>
                </a:solidFill>
              </a:rPr>
              <a:t> Hypotheses:</a:t>
            </a:r>
          </a:p>
          <a:p>
            <a:pPr marL="457200" marR="0" lvl="0" indent="-457200" fontAlgn="base">
              <a:lnSpc>
                <a:spcPct val="100000"/>
              </a:lnSpc>
              <a:spcBef>
                <a:spcPct val="0"/>
              </a:spcBef>
              <a:spcAft>
                <a:spcPct val="0"/>
              </a:spcAft>
              <a:buClrTx/>
              <a:buSzTx/>
              <a:buFontTx/>
              <a:buAutoNum type="arabicPeriod"/>
              <a:tabLst>
                <a:tab pos="2743200" algn="ctr"/>
                <a:tab pos="5486400" algn="r"/>
              </a:tabLst>
            </a:pPr>
            <a:endParaRPr lang="en-US" sz="2000" dirty="0">
              <a:solidFill>
                <a:srgbClr val="00B050"/>
              </a:solidFill>
            </a:endParaRPr>
          </a:p>
        </p:txBody>
      </p:sp>
      <p:sp>
        <p:nvSpPr>
          <p:cNvPr id="19" name="Rectangle 15"/>
          <p:cNvSpPr>
            <a:spLocks noChangeArrowheads="1"/>
          </p:cNvSpPr>
          <p:nvPr/>
        </p:nvSpPr>
        <p:spPr bwMode="auto">
          <a:xfrm>
            <a:off x="1295400" y="2543889"/>
            <a:ext cx="7010400"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 pos="914400" algn="l"/>
                <a:tab pos="1371600" algn="l"/>
                <a:tab pos="1828800" algn="l"/>
              </a:tabLst>
            </a:pPr>
            <a:r>
              <a:rPr lang="en-US" sz="2000" dirty="0"/>
              <a:t>Let </a:t>
            </a:r>
            <a:r>
              <a:rPr lang="en-US" sz="2000" dirty="0">
                <a:sym typeface="Symbol"/>
              </a:rPr>
              <a:t> </a:t>
            </a:r>
            <a:r>
              <a:rPr lang="en-US" sz="2000" dirty="0"/>
              <a:t> be </a:t>
            </a:r>
            <a:r>
              <a:rPr lang="en-US" sz="2000" dirty="0">
                <a:sym typeface="Symbol" pitchFamily="18" charset="2"/>
              </a:rPr>
              <a:t>the population mean.</a:t>
            </a:r>
          </a:p>
          <a:p>
            <a:pPr lvl="0" eaLnBrk="0" fontAlgn="base" hangingPunct="0">
              <a:spcBef>
                <a:spcPct val="0"/>
              </a:spcBef>
              <a:spcAft>
                <a:spcPct val="0"/>
              </a:spcAft>
              <a:tabLst>
                <a:tab pos="457200" algn="l"/>
                <a:tab pos="914400" algn="l"/>
                <a:tab pos="1371600" algn="l"/>
                <a:tab pos="1828800" algn="l"/>
              </a:tabLst>
            </a:pPr>
            <a:endParaRPr lang="en-US" sz="2000" dirty="0">
              <a:sym typeface="Symbol" pitchFamily="18" charset="2"/>
            </a:endParaRPr>
          </a:p>
          <a:p>
            <a:pPr lvl="0" eaLnBrk="0" fontAlgn="base" hangingPunct="0">
              <a:spcBef>
                <a:spcPct val="0"/>
              </a:spcBef>
              <a:spcAft>
                <a:spcPct val="0"/>
              </a:spcAft>
              <a:tabLst>
                <a:tab pos="457200" algn="l"/>
                <a:tab pos="914400" algn="l"/>
                <a:tab pos="1371600" algn="l"/>
                <a:tab pos="1828800" algn="l"/>
              </a:tabLst>
            </a:pPr>
            <a:r>
              <a:rPr lang="en-US" sz="2000" dirty="0">
                <a:solidFill>
                  <a:srgbClr val="00B0F0"/>
                </a:solidFill>
                <a:sym typeface="Symbol" pitchFamily="18" charset="2"/>
              </a:rPr>
              <a:t>Null Hypothesis, </a:t>
            </a:r>
            <a:r>
              <a:rPr lang="en-US" sz="2000" dirty="0">
                <a:sym typeface="Symbol" pitchFamily="18" charset="2"/>
              </a:rPr>
              <a:t>H</a:t>
            </a:r>
            <a:r>
              <a:rPr lang="en-US" sz="1000" dirty="0">
                <a:sym typeface="Symbol" pitchFamily="18" charset="2"/>
              </a:rPr>
              <a:t>0</a:t>
            </a:r>
            <a:r>
              <a:rPr lang="en-US" sz="2000" dirty="0">
                <a:sym typeface="Symbol" pitchFamily="18" charset="2"/>
              </a:rPr>
              <a:t>: </a:t>
            </a:r>
            <a:r>
              <a:rPr lang="en-US" sz="2000" dirty="0">
                <a:sym typeface="Symbol"/>
              </a:rPr>
              <a:t></a:t>
            </a:r>
            <a:r>
              <a:rPr lang="en-US" sz="2000" dirty="0"/>
              <a:t> = </a:t>
            </a:r>
            <a:r>
              <a:rPr lang="en-US" sz="2000" dirty="0">
                <a:sym typeface="Symbol"/>
              </a:rPr>
              <a:t></a:t>
            </a:r>
            <a:r>
              <a:rPr lang="en-US" sz="2000" baseline="-25000" dirty="0">
                <a:sym typeface="Symbol"/>
              </a:rPr>
              <a:t>0</a:t>
            </a:r>
            <a:r>
              <a:rPr lang="en-US" sz="1000" dirty="0">
                <a:sym typeface="Symbol" pitchFamily="18" charset="2"/>
              </a:rPr>
              <a:t>,</a:t>
            </a:r>
            <a:r>
              <a:rPr lang="en-US" sz="2000" dirty="0">
                <a:sym typeface="Symbol" pitchFamily="18" charset="2"/>
              </a:rPr>
              <a:t> </a:t>
            </a:r>
            <a:r>
              <a:rPr lang="en-US" sz="2000" dirty="0"/>
              <a:t>a specified value;   (in words)</a:t>
            </a:r>
            <a:endParaRPr lang="en-US" sz="2000" dirty="0">
              <a:sym typeface="Symbol" pitchFamily="18" charset="2"/>
            </a:endParaRPr>
          </a:p>
          <a:p>
            <a:pPr lvl="0" eaLnBrk="0" fontAlgn="base" hangingPunct="0">
              <a:spcBef>
                <a:spcPct val="0"/>
              </a:spcBef>
              <a:spcAft>
                <a:spcPct val="0"/>
              </a:spcAft>
              <a:tabLst>
                <a:tab pos="457200" algn="l"/>
                <a:tab pos="914400" algn="l"/>
                <a:tab pos="1371600" algn="l"/>
                <a:tab pos="1828800" algn="l"/>
              </a:tabLst>
            </a:pPr>
            <a:r>
              <a:rPr lang="en-US" sz="2000" dirty="0">
                <a:sym typeface="Symbol" pitchFamily="18" charset="2"/>
              </a:rPr>
              <a:t>	</a:t>
            </a:r>
          </a:p>
          <a:p>
            <a:pPr lvl="0" eaLnBrk="0" fontAlgn="base" hangingPunct="0">
              <a:spcBef>
                <a:spcPct val="0"/>
              </a:spcBef>
              <a:spcAft>
                <a:spcPct val="0"/>
              </a:spcAft>
              <a:tabLst>
                <a:tab pos="457200" algn="l"/>
                <a:tab pos="914400" algn="l"/>
                <a:tab pos="1371600" algn="l"/>
                <a:tab pos="1828800" algn="l"/>
              </a:tabLst>
            </a:pPr>
            <a:r>
              <a:rPr lang="en-US" sz="2000" dirty="0">
                <a:solidFill>
                  <a:srgbClr val="00B0F0"/>
                </a:solidFill>
                <a:sym typeface="Symbol" pitchFamily="18" charset="2"/>
              </a:rPr>
              <a:t>Alternative hypothesis,</a:t>
            </a:r>
          </a:p>
          <a:p>
            <a:pPr lvl="3" eaLnBrk="0" fontAlgn="base" hangingPunct="0">
              <a:spcBef>
                <a:spcPct val="0"/>
              </a:spcBef>
              <a:spcAft>
                <a:spcPct val="0"/>
              </a:spcAft>
              <a:tabLst>
                <a:tab pos="457200" algn="l"/>
                <a:tab pos="914400" algn="l"/>
                <a:tab pos="1371600" algn="l"/>
                <a:tab pos="1828800" algn="l"/>
              </a:tabLst>
            </a:pPr>
            <a:r>
              <a:rPr lang="en-US" sz="2000" dirty="0">
                <a:sym typeface="Symbol" pitchFamily="18" charset="2"/>
              </a:rPr>
              <a:t>        Ha: </a:t>
            </a:r>
            <a:r>
              <a:rPr lang="en-US" sz="2000" dirty="0">
                <a:sym typeface="Symbol"/>
              </a:rPr>
              <a:t></a:t>
            </a:r>
            <a:r>
              <a:rPr lang="en-US" sz="2000" dirty="0"/>
              <a:t> &gt; </a:t>
            </a:r>
            <a:r>
              <a:rPr lang="en-US" sz="2000" dirty="0">
                <a:sym typeface="Symbol"/>
              </a:rPr>
              <a:t></a:t>
            </a:r>
            <a:r>
              <a:rPr lang="en-US" sz="2000" baseline="-25000" dirty="0">
                <a:sym typeface="Symbol"/>
              </a:rPr>
              <a:t>0</a:t>
            </a:r>
            <a:r>
              <a:rPr lang="en-US" sz="1000" dirty="0">
                <a:sym typeface="Symbol" pitchFamily="18" charset="2"/>
              </a:rPr>
              <a:t>,</a:t>
            </a:r>
            <a:r>
              <a:rPr lang="en-US" sz="2000" dirty="0">
                <a:sym typeface="Symbol" pitchFamily="18" charset="2"/>
              </a:rPr>
              <a:t> </a:t>
            </a:r>
            <a:r>
              <a:rPr lang="en-US" sz="2000" dirty="0"/>
              <a:t>a specified value; (in words) </a:t>
            </a:r>
          </a:p>
          <a:p>
            <a:pPr lvl="3" eaLnBrk="0" fontAlgn="base" hangingPunct="0">
              <a:spcBef>
                <a:spcPct val="0"/>
              </a:spcBef>
              <a:spcAft>
                <a:spcPct val="0"/>
              </a:spcAft>
              <a:tabLst>
                <a:tab pos="457200" algn="l"/>
                <a:tab pos="914400" algn="l"/>
                <a:tab pos="1371600" algn="l"/>
                <a:tab pos="1828800" algn="l"/>
              </a:tabLst>
            </a:pPr>
            <a:r>
              <a:rPr lang="en-US" sz="2000" dirty="0"/>
              <a:t>               or</a:t>
            </a:r>
          </a:p>
          <a:p>
            <a:pPr lvl="3" eaLnBrk="0" fontAlgn="base" hangingPunct="0">
              <a:spcBef>
                <a:spcPct val="0"/>
              </a:spcBef>
              <a:spcAft>
                <a:spcPct val="0"/>
              </a:spcAft>
              <a:tabLst>
                <a:tab pos="457200" algn="l"/>
                <a:tab pos="914400" algn="l"/>
                <a:tab pos="1371600" algn="l"/>
                <a:tab pos="1828800" algn="l"/>
              </a:tabLst>
            </a:pPr>
            <a:r>
              <a:rPr lang="en-US" sz="2000" dirty="0"/>
              <a:t>  </a:t>
            </a:r>
            <a:r>
              <a:rPr lang="en-US" sz="2000" dirty="0">
                <a:sym typeface="Symbol" pitchFamily="18" charset="2"/>
              </a:rPr>
              <a:t>	Ha: </a:t>
            </a:r>
            <a:r>
              <a:rPr lang="en-US" sz="2000" dirty="0">
                <a:sym typeface="Symbol"/>
              </a:rPr>
              <a:t></a:t>
            </a:r>
            <a:r>
              <a:rPr lang="en-US" sz="2000" dirty="0"/>
              <a:t> &lt; </a:t>
            </a:r>
            <a:r>
              <a:rPr lang="en-US" sz="2000" dirty="0">
                <a:sym typeface="Symbol"/>
              </a:rPr>
              <a:t></a:t>
            </a:r>
            <a:r>
              <a:rPr lang="en-US" sz="2000" baseline="-25000" dirty="0">
                <a:sym typeface="Symbol"/>
              </a:rPr>
              <a:t>0</a:t>
            </a:r>
            <a:r>
              <a:rPr lang="en-US" sz="1000" dirty="0">
                <a:sym typeface="Symbol" pitchFamily="18" charset="2"/>
              </a:rPr>
              <a:t>,</a:t>
            </a:r>
            <a:r>
              <a:rPr lang="en-US" sz="2000" dirty="0">
                <a:sym typeface="Symbol" pitchFamily="18" charset="2"/>
              </a:rPr>
              <a:t> </a:t>
            </a:r>
            <a:r>
              <a:rPr lang="en-US" sz="2000" dirty="0"/>
              <a:t>a specified value; (in words) </a:t>
            </a:r>
          </a:p>
          <a:p>
            <a:pPr lvl="3" eaLnBrk="0" fontAlgn="base" hangingPunct="0">
              <a:spcBef>
                <a:spcPct val="0"/>
              </a:spcBef>
              <a:spcAft>
                <a:spcPct val="0"/>
              </a:spcAft>
              <a:tabLst>
                <a:tab pos="457200" algn="l"/>
                <a:tab pos="914400" algn="l"/>
                <a:tab pos="1371600" algn="l"/>
                <a:tab pos="1828800" algn="l"/>
              </a:tabLst>
            </a:pPr>
            <a:r>
              <a:rPr lang="en-US" sz="2000" dirty="0"/>
              <a:t>               or </a:t>
            </a:r>
          </a:p>
          <a:p>
            <a:pPr lvl="3" eaLnBrk="0" fontAlgn="base" hangingPunct="0">
              <a:spcBef>
                <a:spcPct val="0"/>
              </a:spcBef>
              <a:spcAft>
                <a:spcPct val="0"/>
              </a:spcAft>
              <a:tabLst>
                <a:tab pos="457200" algn="l"/>
                <a:tab pos="914400" algn="l"/>
                <a:tab pos="1371600" algn="l"/>
                <a:tab pos="1828800" algn="l"/>
              </a:tabLst>
            </a:pPr>
            <a:r>
              <a:rPr lang="en-US" sz="2000" dirty="0">
                <a:sym typeface="Symbol" pitchFamily="18" charset="2"/>
              </a:rPr>
              <a:t>	Ha: </a:t>
            </a:r>
            <a:r>
              <a:rPr lang="en-US" sz="2000" dirty="0">
                <a:sym typeface="Symbol"/>
              </a:rPr>
              <a:t></a:t>
            </a:r>
            <a:r>
              <a:rPr lang="en-US" sz="2000" dirty="0"/>
              <a:t> ≠ </a:t>
            </a:r>
            <a:r>
              <a:rPr lang="en-US" sz="2000" dirty="0">
                <a:sym typeface="Symbol"/>
              </a:rPr>
              <a:t></a:t>
            </a:r>
            <a:r>
              <a:rPr lang="en-US" sz="2000" baseline="-25000" dirty="0">
                <a:sym typeface="Symbol"/>
              </a:rPr>
              <a:t>0</a:t>
            </a:r>
            <a:r>
              <a:rPr lang="en-US" sz="1000" dirty="0">
                <a:sym typeface="Symbol" pitchFamily="18" charset="2"/>
              </a:rPr>
              <a:t>,</a:t>
            </a:r>
            <a:r>
              <a:rPr lang="en-US" sz="2000" dirty="0">
                <a:sym typeface="Symbol" pitchFamily="18" charset="2"/>
              </a:rPr>
              <a:t> </a:t>
            </a:r>
            <a:r>
              <a:rPr lang="en-US" sz="2000" dirty="0"/>
              <a:t>a specified value; (in words) </a:t>
            </a:r>
          </a:p>
          <a:p>
            <a:pPr lvl="0" eaLnBrk="0" fontAlgn="base" hangingPunct="0">
              <a:spcBef>
                <a:spcPct val="0"/>
              </a:spcBef>
              <a:spcAft>
                <a:spcPct val="0"/>
              </a:spcAft>
              <a:tabLst>
                <a:tab pos="457200" algn="l"/>
                <a:tab pos="914400" algn="l"/>
                <a:tab pos="1371600" algn="l"/>
                <a:tab pos="1828800" algn="l"/>
              </a:tabLst>
            </a:pP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143000" y="621298"/>
            <a:ext cx="7467600" cy="49398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2743200" algn="ctr"/>
                <a:tab pos="5486400" algn="r"/>
              </a:tabLst>
            </a:pPr>
            <a:r>
              <a:rPr lang="en-US" sz="2400" b="1" dirty="0">
                <a:solidFill>
                  <a:srgbClr val="00B050"/>
                </a:solidFill>
              </a:rPr>
              <a:t>Test Statistic</a:t>
            </a:r>
          </a:p>
          <a:p>
            <a:pPr marL="0" marR="0" lvl="0" indent="0" algn="l" defTabSz="914400" rtl="0" eaLnBrk="0" fontAlgn="base" latinLnBrk="0" hangingPunct="0">
              <a:lnSpc>
                <a:spcPct val="100000"/>
              </a:lnSpc>
              <a:spcBef>
                <a:spcPct val="0"/>
              </a:spcBef>
              <a:spcAft>
                <a:spcPct val="0"/>
              </a:spcAft>
              <a:buClrTx/>
              <a:buSzTx/>
              <a:buFontTx/>
              <a:buNone/>
              <a:tabLst>
                <a:tab pos="2743200" algn="ctr"/>
                <a:tab pos="5486400" algn="r"/>
              </a:tabLst>
            </a:pPr>
            <a:r>
              <a:rPr kumimoji="0" lang="en-US" sz="1100" b="0" i="0" u="none" strike="noStrike" cap="none" normalizeH="0" baseline="0" dirty="0">
                <a:ln>
                  <a:noFill/>
                </a:ln>
                <a:solidFill>
                  <a:schemeClr val="tx1"/>
                </a:solidFill>
                <a:effectLst/>
                <a:latin typeface="Calibri" pitchFamily="34" charset="0"/>
                <a:ea typeface="Times New Roman"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tab pos="2743200" algn="ctr"/>
                <a:tab pos="5486400" algn="r"/>
              </a:tabLst>
            </a:pPr>
            <a:r>
              <a:rPr lang="en-US" sz="2000" dirty="0"/>
              <a:t>We will perform a large sample z-test for the population mean. </a:t>
            </a:r>
          </a:p>
          <a:p>
            <a:pPr marL="0" marR="0" lvl="0" indent="0" algn="l" defTabSz="914400" rtl="0" eaLnBrk="0" fontAlgn="base" latinLnBrk="0" hangingPunct="0">
              <a:lnSpc>
                <a:spcPct val="100000"/>
              </a:lnSpc>
              <a:spcBef>
                <a:spcPct val="0"/>
              </a:spcBef>
              <a:spcAft>
                <a:spcPct val="0"/>
              </a:spcAft>
              <a:buClrTx/>
              <a:buSzTx/>
              <a:buFontTx/>
              <a:buNone/>
              <a:tabLst>
                <a:tab pos="2743200" algn="ctr"/>
                <a:tab pos="5486400" algn="r"/>
              </a:tabLst>
            </a:pPr>
            <a:endParaRPr lang="en-US" sz="2000" dirty="0"/>
          </a:p>
          <a:p>
            <a:pPr marL="0" marR="0" lvl="0" indent="0" algn="l" defTabSz="914400" rtl="0" eaLnBrk="0" fontAlgn="base" latinLnBrk="0" hangingPunct="0">
              <a:lnSpc>
                <a:spcPct val="100000"/>
              </a:lnSpc>
              <a:spcBef>
                <a:spcPct val="0"/>
              </a:spcBef>
              <a:spcAft>
                <a:spcPct val="0"/>
              </a:spcAft>
              <a:buClrTx/>
              <a:buSzTx/>
              <a:buFontTx/>
              <a:buNone/>
              <a:tabLst>
                <a:tab pos="2743200" algn="ctr"/>
                <a:tab pos="5486400" algn="r"/>
              </a:tabLst>
            </a:pPr>
            <a:endParaRPr lang="en-US" sz="2000" dirty="0"/>
          </a:p>
          <a:p>
            <a:pPr lvl="0" eaLnBrk="0" fontAlgn="base" hangingPunct="0">
              <a:spcBef>
                <a:spcPct val="0"/>
              </a:spcBef>
              <a:spcAft>
                <a:spcPct val="0"/>
              </a:spcAft>
              <a:tabLst>
                <a:tab pos="2743200" algn="ctr"/>
                <a:tab pos="5486400" algn="r"/>
              </a:tabLst>
            </a:pPr>
            <a:r>
              <a:rPr lang="en-US" sz="2000" u="sng" dirty="0">
                <a:solidFill>
                  <a:srgbClr val="00B0F0"/>
                </a:solidFill>
              </a:rPr>
              <a:t>Conditions:</a:t>
            </a:r>
            <a:r>
              <a:rPr lang="en-US" sz="2000" u="sng" dirty="0"/>
              <a:t> </a:t>
            </a:r>
          </a:p>
          <a:p>
            <a:pPr lvl="0" eaLnBrk="0" fontAlgn="base" hangingPunct="0">
              <a:spcBef>
                <a:spcPct val="0"/>
              </a:spcBef>
              <a:spcAft>
                <a:spcPct val="0"/>
              </a:spcAft>
              <a:tabLst>
                <a:tab pos="2743200" algn="ctr"/>
                <a:tab pos="5486400" algn="r"/>
              </a:tabLst>
            </a:pPr>
            <a:endParaRPr lang="en-US" sz="2000" dirty="0"/>
          </a:p>
          <a:p>
            <a:pPr eaLnBrk="0" fontAlgn="base" hangingPunct="0">
              <a:spcBef>
                <a:spcPct val="0"/>
              </a:spcBef>
              <a:spcAft>
                <a:spcPct val="0"/>
              </a:spcAft>
              <a:buFontTx/>
              <a:buChar char="•"/>
              <a:tabLst>
                <a:tab pos="2743200" algn="ctr"/>
                <a:tab pos="5486400" algn="r"/>
              </a:tabLst>
            </a:pPr>
            <a:r>
              <a:rPr lang="en-US" sz="2000" dirty="0"/>
              <a:t>  A random sample is selected from the target population.</a:t>
            </a:r>
          </a:p>
          <a:p>
            <a:pPr lvl="0" eaLnBrk="0" fontAlgn="base" hangingPunct="0">
              <a:spcBef>
                <a:spcPct val="0"/>
              </a:spcBef>
              <a:spcAft>
                <a:spcPct val="0"/>
              </a:spcAft>
              <a:buFontTx/>
              <a:buChar char="•"/>
              <a:tabLst>
                <a:tab pos="2743200" algn="ctr"/>
                <a:tab pos="5486400" algn="r"/>
              </a:tabLst>
            </a:pPr>
            <a:endParaRPr lang="en-US" sz="2000" dirty="0"/>
          </a:p>
          <a:p>
            <a:pPr eaLnBrk="0" fontAlgn="base" hangingPunct="0">
              <a:spcBef>
                <a:spcPct val="0"/>
              </a:spcBef>
              <a:spcAft>
                <a:spcPct val="0"/>
              </a:spcAft>
              <a:buFontTx/>
              <a:buChar char="•"/>
              <a:tabLst>
                <a:tab pos="2743200" algn="ctr"/>
                <a:tab pos="5486400" algn="r"/>
              </a:tabLst>
            </a:pPr>
            <a:r>
              <a:rPr lang="en-US" sz="2000" dirty="0"/>
              <a:t> The sample size </a:t>
            </a:r>
            <a:r>
              <a:rPr lang="en-US" sz="2000" i="1" dirty="0"/>
              <a:t>n</a:t>
            </a:r>
            <a:r>
              <a:rPr lang="en-US" sz="2000" dirty="0"/>
              <a:t> is large.</a:t>
            </a:r>
          </a:p>
          <a:p>
            <a:pPr eaLnBrk="0" fontAlgn="base" hangingPunct="0">
              <a:spcBef>
                <a:spcPct val="0"/>
              </a:spcBef>
              <a:spcAft>
                <a:spcPct val="0"/>
              </a:spcAft>
              <a:buFontTx/>
              <a:buChar char="•"/>
              <a:tabLst>
                <a:tab pos="2743200" algn="ctr"/>
                <a:tab pos="5486400" algn="r"/>
              </a:tabLst>
            </a:pPr>
            <a:endParaRPr lang="en-US" sz="2000" dirty="0"/>
          </a:p>
          <a:p>
            <a:pPr eaLnBrk="0" fontAlgn="base" hangingPunct="0">
              <a:spcBef>
                <a:spcPct val="0"/>
              </a:spcBef>
              <a:spcAft>
                <a:spcPct val="0"/>
              </a:spcAft>
              <a:tabLst>
                <a:tab pos="2743200" algn="ctr"/>
                <a:tab pos="5486400" algn="r"/>
              </a:tabLst>
            </a:pPr>
            <a:r>
              <a:rPr lang="en-US" sz="2000" dirty="0"/>
              <a:t>Verification of these assumptions makes it reasonable to assume the approximate normality of the sampling distribution of sample mean. Therefore, we can perform the z-test. </a:t>
            </a:r>
          </a:p>
          <a:p>
            <a:pPr eaLnBrk="0" fontAlgn="base" hangingPunct="0">
              <a:spcBef>
                <a:spcPct val="0"/>
              </a:spcBef>
              <a:spcAft>
                <a:spcPct val="0"/>
              </a:spcAft>
              <a:tabLst>
                <a:tab pos="2743200" algn="ctr"/>
                <a:tab pos="5486400" algn="r"/>
              </a:tabLst>
            </a:pPr>
            <a:endParaRPr lang="en-US" sz="2000" dirty="0"/>
          </a:p>
          <a:p>
            <a:pPr marL="0" marR="0" lvl="0" indent="0" algn="l" defTabSz="914400" rtl="0" eaLnBrk="0" fontAlgn="base" latinLnBrk="0" hangingPunct="0">
              <a:lnSpc>
                <a:spcPct val="100000"/>
              </a:lnSpc>
              <a:spcBef>
                <a:spcPct val="0"/>
              </a:spcBef>
              <a:spcAft>
                <a:spcPct val="0"/>
              </a:spcAft>
              <a:buClrTx/>
              <a:buSzTx/>
              <a:buFontTx/>
              <a:buChar char="•"/>
              <a:tabLst>
                <a:tab pos="2743200" algn="ctr"/>
                <a:tab pos="5486400" algn="r"/>
              </a:tabLst>
            </a:pPr>
            <a:endParaRPr lang="en-US" sz="2000" dirty="0">
              <a:sym typeface="Symbol" pitchFamily="18" charset="2"/>
            </a:endParaRPr>
          </a:p>
        </p:txBody>
      </p:sp>
      <p:sp>
        <p:nvSpPr>
          <p:cNvPr id="3" name="Rectangle 2"/>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
        <p:nvSpPr>
          <p:cNvPr id="6" name="Rectangle 2"/>
          <p:cNvSpPr>
            <a:spLocks noChangeArrowheads="1"/>
          </p:cNvSpPr>
          <p:nvPr/>
        </p:nvSpPr>
        <p:spPr bwMode="auto">
          <a:xfrm>
            <a:off x="1295400" y="457200"/>
            <a:ext cx="74676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2743200" algn="ctr"/>
                <a:tab pos="5486400" algn="r"/>
              </a:tabLst>
            </a:pPr>
            <a:r>
              <a:rPr lang="en-US" sz="2400" b="1" dirty="0">
                <a:solidFill>
                  <a:srgbClr val="00B050"/>
                </a:solidFill>
              </a:rPr>
              <a:t>Level of significance</a:t>
            </a:r>
          </a:p>
          <a:p>
            <a:pPr eaLnBrk="0" fontAlgn="base" hangingPunct="0">
              <a:spcBef>
                <a:spcPct val="0"/>
              </a:spcBef>
              <a:spcAft>
                <a:spcPct val="0"/>
              </a:spcAft>
              <a:tabLst>
                <a:tab pos="2743200" algn="ctr"/>
                <a:tab pos="5486400" algn="r"/>
              </a:tabLst>
            </a:pPr>
            <a:endParaRPr lang="en-US" sz="2000" dirty="0">
              <a:sym typeface="Symbol"/>
            </a:endParaRPr>
          </a:p>
          <a:p>
            <a:pPr eaLnBrk="0" fontAlgn="base" hangingPunct="0">
              <a:spcBef>
                <a:spcPct val="0"/>
              </a:spcBef>
              <a:spcAft>
                <a:spcPct val="0"/>
              </a:spcAft>
              <a:tabLst>
                <a:tab pos="2743200" algn="ctr"/>
                <a:tab pos="5486400" algn="r"/>
              </a:tabLst>
            </a:pPr>
            <a:r>
              <a:rPr lang="en-US" sz="2000" dirty="0">
                <a:sym typeface="Symbol"/>
              </a:rPr>
              <a:t> = ???  (usually given, if not choose  =.05)</a:t>
            </a:r>
            <a:endParaRPr lang="en-US" sz="2000" dirty="0">
              <a:sym typeface="Symbol" pitchFamily="18" charset="2"/>
            </a:endParaRPr>
          </a:p>
        </p:txBody>
      </p:sp>
      <p:graphicFrame>
        <p:nvGraphicFramePr>
          <p:cNvPr id="55298" name="Object 2"/>
          <p:cNvGraphicFramePr>
            <a:graphicFrameLocks noChangeAspect="1"/>
          </p:cNvGraphicFramePr>
          <p:nvPr/>
        </p:nvGraphicFramePr>
        <p:xfrm>
          <a:off x="2543175" y="2514600"/>
          <a:ext cx="657225" cy="427037"/>
        </p:xfrm>
        <a:graphic>
          <a:graphicData uri="http://schemas.openxmlformats.org/presentationml/2006/ole">
            <mc:AlternateContent xmlns:mc="http://schemas.openxmlformats.org/markup-compatibility/2006">
              <mc:Choice xmlns:v="urn:schemas-microsoft-com:vml" Requires="v">
                <p:oleObj spid="_x0000_s55322" name="Equation" r:id="rId3" imgW="406224" imgH="228501" progId="Equation.3">
                  <p:embed/>
                </p:oleObj>
              </mc:Choice>
              <mc:Fallback>
                <p:oleObj name="Equation" r:id="rId3" imgW="406224" imgH="228501" progId="Equation.3">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3175" y="2514600"/>
                        <a:ext cx="657225" cy="42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299" name="Object 3"/>
          <p:cNvGraphicFramePr>
            <a:graphicFrameLocks noChangeAspect="1"/>
          </p:cNvGraphicFramePr>
          <p:nvPr/>
        </p:nvGraphicFramePr>
        <p:xfrm>
          <a:off x="2597150" y="3200400"/>
          <a:ext cx="908050" cy="419100"/>
        </p:xfrm>
        <a:graphic>
          <a:graphicData uri="http://schemas.openxmlformats.org/presentationml/2006/ole">
            <mc:AlternateContent xmlns:mc="http://schemas.openxmlformats.org/markup-compatibility/2006">
              <mc:Choice xmlns:v="urn:schemas-microsoft-com:vml" Requires="v">
                <p:oleObj spid="_x0000_s55323" name="Equation" r:id="rId5" imgW="495085" imgH="228501" progId="Equation.3">
                  <p:embed/>
                </p:oleObj>
              </mc:Choice>
              <mc:Fallback>
                <p:oleObj name="Equation" r:id="rId5" imgW="495085" imgH="228501" progId="Equation.3">
                  <p:embed/>
                  <p:pic>
                    <p:nvPicPr>
                      <p:cNvPr id="0"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7150" y="3200400"/>
                        <a:ext cx="9080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00" name="Object 4"/>
          <p:cNvGraphicFramePr>
            <a:graphicFrameLocks noChangeAspect="1"/>
          </p:cNvGraphicFramePr>
          <p:nvPr/>
        </p:nvGraphicFramePr>
        <p:xfrm>
          <a:off x="1871663" y="3810000"/>
          <a:ext cx="2357437" cy="428625"/>
        </p:xfrm>
        <a:graphic>
          <a:graphicData uri="http://schemas.openxmlformats.org/presentationml/2006/ole">
            <mc:AlternateContent xmlns:mc="http://schemas.openxmlformats.org/markup-compatibility/2006">
              <mc:Choice xmlns:v="urn:schemas-microsoft-com:vml" Requires="v">
                <p:oleObj spid="_x0000_s55324" name="Equation" r:id="rId7" imgW="1257300" imgH="228600" progId="Equation.3">
                  <p:embed/>
                </p:oleObj>
              </mc:Choice>
              <mc:Fallback>
                <p:oleObj name="Equation" r:id="rId7" imgW="1257300" imgH="228600" progId="Equation.3">
                  <p:embed/>
                  <p:pic>
                    <p:nvPicPr>
                      <p:cNvPr id="0" name="Picture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1663" y="3810000"/>
                        <a:ext cx="2357437"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9"/>
          <p:cNvSpPr/>
          <p:nvPr/>
        </p:nvSpPr>
        <p:spPr>
          <a:xfrm>
            <a:off x="1524000" y="1911965"/>
            <a:ext cx="7162800" cy="2431435"/>
          </a:xfrm>
          <a:prstGeom prst="rect">
            <a:avLst/>
          </a:prstGeom>
        </p:spPr>
        <p:txBody>
          <a:bodyPr wrap="square">
            <a:spAutoFit/>
          </a:bodyPr>
          <a:lstStyle/>
          <a:p>
            <a:pPr eaLnBrk="0" fontAlgn="base" hangingPunct="0">
              <a:spcBef>
                <a:spcPct val="0"/>
              </a:spcBef>
              <a:spcAft>
                <a:spcPct val="0"/>
              </a:spcAft>
              <a:tabLst>
                <a:tab pos="2743200" algn="ctr"/>
                <a:tab pos="5486400" algn="r"/>
              </a:tabLst>
            </a:pPr>
            <a:r>
              <a:rPr lang="en-US" sz="2400" b="1" dirty="0">
                <a:solidFill>
                  <a:srgbClr val="00B050"/>
                </a:solidFill>
              </a:rPr>
              <a:t>Rejection Region</a:t>
            </a:r>
          </a:p>
          <a:p>
            <a:pPr eaLnBrk="0" fontAlgn="base" hangingPunct="0">
              <a:spcBef>
                <a:spcPct val="0"/>
              </a:spcBef>
              <a:spcAft>
                <a:spcPct val="0"/>
              </a:spcAft>
              <a:tabLst>
                <a:tab pos="2743200" algn="ctr"/>
                <a:tab pos="5486400" algn="r"/>
              </a:tabLst>
            </a:pPr>
            <a:endParaRPr lang="en-US" sz="2000" dirty="0">
              <a:sym typeface="Symbol"/>
            </a:endParaRPr>
          </a:p>
          <a:p>
            <a:pPr eaLnBrk="0" fontAlgn="base" hangingPunct="0">
              <a:spcBef>
                <a:spcPct val="0"/>
              </a:spcBef>
              <a:spcAft>
                <a:spcPct val="0"/>
              </a:spcAft>
              <a:tabLst>
                <a:tab pos="2743200" algn="ctr"/>
                <a:tab pos="5486400" algn="r"/>
              </a:tabLst>
            </a:pPr>
            <a:r>
              <a:rPr lang="en-US" sz="2000" dirty="0">
                <a:sym typeface="Symbol"/>
              </a:rPr>
              <a:t>                                     		if  upper tailed test (or Ha: &gt;</a:t>
            </a:r>
            <a:r>
              <a:rPr lang="en-US" sz="2000" baseline="-25000" dirty="0">
                <a:sym typeface="Symbol"/>
              </a:rPr>
              <a:t>0</a:t>
            </a:r>
            <a:r>
              <a:rPr lang="en-US" sz="2000" dirty="0">
                <a:sym typeface="Symbol"/>
              </a:rPr>
              <a:t>) </a:t>
            </a:r>
          </a:p>
          <a:p>
            <a:pPr eaLnBrk="0" fontAlgn="base" hangingPunct="0">
              <a:spcBef>
                <a:spcPct val="0"/>
              </a:spcBef>
              <a:spcAft>
                <a:spcPct val="0"/>
              </a:spcAft>
              <a:tabLst>
                <a:tab pos="2743200" algn="ctr"/>
                <a:tab pos="5486400" algn="r"/>
              </a:tabLst>
            </a:pPr>
            <a:r>
              <a:rPr lang="en-US" sz="2000" dirty="0">
                <a:sym typeface="Symbol"/>
              </a:rPr>
              <a:t>or</a:t>
            </a:r>
          </a:p>
          <a:p>
            <a:pPr eaLnBrk="0" fontAlgn="base" hangingPunct="0">
              <a:spcBef>
                <a:spcPct val="0"/>
              </a:spcBef>
              <a:spcAft>
                <a:spcPct val="0"/>
              </a:spcAft>
              <a:tabLst>
                <a:tab pos="2743200" algn="ctr"/>
                <a:tab pos="5486400" algn="r"/>
              </a:tabLst>
            </a:pPr>
            <a:r>
              <a:rPr lang="en-US" sz="2400" dirty="0">
                <a:sym typeface="Symbol"/>
              </a:rPr>
              <a:t>		</a:t>
            </a:r>
            <a:r>
              <a:rPr lang="en-US" sz="2000" dirty="0">
                <a:sym typeface="Symbol"/>
              </a:rPr>
              <a:t>if  lower tailed test (or Ha: &lt; </a:t>
            </a:r>
            <a:r>
              <a:rPr lang="en-US" sz="2000" baseline="-25000" dirty="0">
                <a:sym typeface="Symbol"/>
              </a:rPr>
              <a:t>0</a:t>
            </a:r>
            <a:r>
              <a:rPr lang="en-US" sz="2000" dirty="0">
                <a:sym typeface="Symbol"/>
              </a:rPr>
              <a:t>) </a:t>
            </a:r>
          </a:p>
          <a:p>
            <a:pPr eaLnBrk="0" fontAlgn="base" hangingPunct="0">
              <a:spcBef>
                <a:spcPct val="0"/>
              </a:spcBef>
              <a:spcAft>
                <a:spcPct val="0"/>
              </a:spcAft>
              <a:tabLst>
                <a:tab pos="2743200" algn="ctr"/>
                <a:tab pos="5486400" algn="r"/>
              </a:tabLst>
            </a:pPr>
            <a:r>
              <a:rPr lang="en-US" sz="2000" dirty="0">
                <a:sym typeface="Symbol"/>
              </a:rPr>
              <a:t>or</a:t>
            </a:r>
          </a:p>
          <a:p>
            <a:pPr eaLnBrk="0" fontAlgn="base" hangingPunct="0">
              <a:spcBef>
                <a:spcPct val="0"/>
              </a:spcBef>
              <a:spcAft>
                <a:spcPct val="0"/>
              </a:spcAft>
              <a:tabLst>
                <a:tab pos="2743200" algn="ctr"/>
                <a:tab pos="5486400" algn="r"/>
              </a:tabLst>
            </a:pPr>
            <a:r>
              <a:rPr lang="en-US" sz="2000" dirty="0">
                <a:sym typeface="Symbol"/>
              </a:rPr>
              <a:t> 		if  two tailed test (or Ha: </a:t>
            </a:r>
            <a:r>
              <a:rPr lang="en-US" sz="2000" dirty="0"/>
              <a:t> ≠ </a:t>
            </a:r>
            <a:r>
              <a:rPr lang="en-US" sz="2000" dirty="0">
                <a:sym typeface="Symbol"/>
              </a:rPr>
              <a:t></a:t>
            </a:r>
            <a:r>
              <a:rPr lang="en-US" sz="2000" baseline="-25000" dirty="0">
                <a:sym typeface="Symbol"/>
              </a:rPr>
              <a:t>0</a:t>
            </a:r>
            <a:r>
              <a:rPr lang="en-US" sz="2000" dirty="0">
                <a:sym typeface="Symbol"/>
              </a:rPr>
              <a:t>) </a:t>
            </a:r>
          </a:p>
        </p:txBody>
      </p:sp>
      <p:sp>
        <p:nvSpPr>
          <p:cNvPr id="11" name="Rectangle 2"/>
          <p:cNvSpPr>
            <a:spLocks noChangeArrowheads="1"/>
          </p:cNvSpPr>
          <p:nvPr/>
        </p:nvSpPr>
        <p:spPr bwMode="auto">
          <a:xfrm>
            <a:off x="1219200" y="4495800"/>
            <a:ext cx="74676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2743200" algn="ctr"/>
                <a:tab pos="5486400" algn="r"/>
              </a:tabLst>
            </a:pPr>
            <a:r>
              <a:rPr lang="en-US" sz="2400" b="1" dirty="0">
                <a:solidFill>
                  <a:srgbClr val="00B050"/>
                </a:solidFill>
              </a:rPr>
              <a:t>Calculation of test statistic</a:t>
            </a:r>
          </a:p>
          <a:p>
            <a:pPr eaLnBrk="0" fontAlgn="base" hangingPunct="0">
              <a:spcBef>
                <a:spcPct val="0"/>
              </a:spcBef>
              <a:spcAft>
                <a:spcPct val="0"/>
              </a:spcAft>
              <a:tabLst>
                <a:tab pos="2743200" algn="ctr"/>
                <a:tab pos="5486400" algn="r"/>
              </a:tabLst>
            </a:pPr>
            <a:endParaRPr lang="en-US" sz="2000" dirty="0">
              <a:sym typeface="Symbol"/>
            </a:endParaRPr>
          </a:p>
          <a:p>
            <a:pPr eaLnBrk="0" fontAlgn="base" hangingPunct="0">
              <a:spcBef>
                <a:spcPct val="0"/>
              </a:spcBef>
              <a:spcAft>
                <a:spcPct val="0"/>
              </a:spcAft>
              <a:tabLst>
                <a:tab pos="2743200" algn="ctr"/>
                <a:tab pos="5486400" algn="r"/>
              </a:tabLst>
            </a:pPr>
            <a:endParaRPr lang="en-US" sz="2000" dirty="0">
              <a:sym typeface="Symbol"/>
            </a:endParaRPr>
          </a:p>
        </p:txBody>
      </p:sp>
      <p:graphicFrame>
        <p:nvGraphicFramePr>
          <p:cNvPr id="55301" name="Content Placeholder 9"/>
          <p:cNvGraphicFramePr>
            <a:graphicFrameLocks noChangeAspect="1"/>
          </p:cNvGraphicFramePr>
          <p:nvPr/>
        </p:nvGraphicFramePr>
        <p:xfrm>
          <a:off x="2601913" y="5181600"/>
          <a:ext cx="3040062" cy="955675"/>
        </p:xfrm>
        <a:graphic>
          <a:graphicData uri="http://schemas.openxmlformats.org/presentationml/2006/ole">
            <mc:AlternateContent xmlns:mc="http://schemas.openxmlformats.org/markup-compatibility/2006">
              <mc:Choice xmlns:v="urn:schemas-microsoft-com:vml" Requires="v">
                <p:oleObj spid="_x0000_s55325" name="Equation" r:id="rId9" imgW="1371600" imgH="431800" progId="Equation.3">
                  <p:embed/>
                </p:oleObj>
              </mc:Choice>
              <mc:Fallback>
                <p:oleObj name="Equation" r:id="rId9" imgW="1371600" imgH="431800" progId="Equation.3">
                  <p:embed/>
                  <p:pic>
                    <p:nvPicPr>
                      <p:cNvPr id="0" name="Picture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1913" y="5181600"/>
                        <a:ext cx="3040062" cy="95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219200" y="762000"/>
            <a:ext cx="7467600" cy="32932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2743200" algn="ctr"/>
                <a:tab pos="5486400" algn="r"/>
              </a:tabLst>
            </a:pPr>
            <a:r>
              <a:rPr lang="en-US" sz="2400" b="1" dirty="0">
                <a:solidFill>
                  <a:srgbClr val="00B050"/>
                </a:solidFill>
              </a:rPr>
              <a:t>Decision and conclusion</a:t>
            </a:r>
          </a:p>
          <a:p>
            <a:pPr marL="0" marR="0" lvl="0" indent="0" algn="l" defTabSz="914400" rtl="0" eaLnBrk="1" fontAlgn="base" latinLnBrk="0" hangingPunct="1">
              <a:lnSpc>
                <a:spcPct val="100000"/>
              </a:lnSpc>
              <a:spcBef>
                <a:spcPct val="0"/>
              </a:spcBef>
              <a:spcAft>
                <a:spcPct val="0"/>
              </a:spcAft>
              <a:buClrTx/>
              <a:buSzTx/>
              <a:tabLst>
                <a:tab pos="2743200" algn="ctr"/>
                <a:tab pos="5486400" algn="r"/>
              </a:tabLst>
            </a:pPr>
            <a:endParaRPr lang="en-US" sz="2400" b="1" dirty="0">
              <a:solidFill>
                <a:srgbClr val="00B050"/>
              </a:solidFill>
            </a:endParaRPr>
          </a:p>
          <a:p>
            <a:pPr marL="0" marR="0" lvl="0" indent="0" algn="l" defTabSz="914400" rtl="0" eaLnBrk="1" fontAlgn="base" latinLnBrk="0" hangingPunct="1">
              <a:lnSpc>
                <a:spcPct val="100000"/>
              </a:lnSpc>
              <a:spcBef>
                <a:spcPct val="0"/>
              </a:spcBef>
              <a:spcAft>
                <a:spcPct val="0"/>
              </a:spcAft>
              <a:buClrTx/>
              <a:buSzTx/>
              <a:tabLst>
                <a:tab pos="2743200" algn="ctr"/>
                <a:tab pos="5486400" algn="r"/>
              </a:tabLst>
            </a:pPr>
            <a:r>
              <a:rPr lang="en-US" sz="2400" dirty="0"/>
              <a:t>If the calculated value of the proposed test statistic belongs to the rejection region, we reject H</a:t>
            </a:r>
            <a:r>
              <a:rPr lang="en-US" sz="2400" baseline="-25000" dirty="0"/>
              <a:t>0</a:t>
            </a:r>
            <a:r>
              <a:rPr lang="en-US" sz="2400" dirty="0"/>
              <a:t>;  otherwise we fail to reject H</a:t>
            </a:r>
            <a:r>
              <a:rPr lang="en-US" sz="2400" baseline="-25000" dirty="0"/>
              <a:t>0</a:t>
            </a:r>
            <a:r>
              <a:rPr lang="en-US" sz="2400" dirty="0"/>
              <a:t>.</a:t>
            </a:r>
          </a:p>
          <a:p>
            <a:pPr marL="0" marR="0" lvl="0" indent="0" algn="l" defTabSz="914400" rtl="0" eaLnBrk="1" fontAlgn="base" latinLnBrk="0" hangingPunct="1">
              <a:lnSpc>
                <a:spcPct val="100000"/>
              </a:lnSpc>
              <a:spcBef>
                <a:spcPct val="0"/>
              </a:spcBef>
              <a:spcAft>
                <a:spcPct val="0"/>
              </a:spcAft>
              <a:buClrTx/>
              <a:buSzTx/>
              <a:tabLst>
                <a:tab pos="2743200" algn="ctr"/>
                <a:tab pos="5486400" algn="r"/>
              </a:tabLst>
            </a:pPr>
            <a:endParaRPr lang="en-US" sz="2400" dirty="0"/>
          </a:p>
          <a:p>
            <a:pPr marL="0" marR="0" lvl="0" indent="0" algn="l" defTabSz="914400" rtl="0" eaLnBrk="1" fontAlgn="base" latinLnBrk="0" hangingPunct="1">
              <a:lnSpc>
                <a:spcPct val="100000"/>
              </a:lnSpc>
              <a:spcBef>
                <a:spcPct val="0"/>
              </a:spcBef>
              <a:spcAft>
                <a:spcPct val="0"/>
              </a:spcAft>
              <a:buClrTx/>
              <a:buSzTx/>
              <a:tabLst>
                <a:tab pos="2743200" algn="ctr"/>
                <a:tab pos="5486400" algn="r"/>
              </a:tabLst>
            </a:pPr>
            <a:r>
              <a:rPr lang="en-US" sz="2400" dirty="0"/>
              <a:t>Write the conclusion in the context of question.</a:t>
            </a:r>
          </a:p>
          <a:p>
            <a:pPr eaLnBrk="0" fontAlgn="base" hangingPunct="0">
              <a:spcBef>
                <a:spcPct val="0"/>
              </a:spcBef>
              <a:spcAft>
                <a:spcPct val="0"/>
              </a:spcAft>
              <a:tabLst>
                <a:tab pos="2743200" algn="ctr"/>
                <a:tab pos="5486400" algn="r"/>
              </a:tabLst>
            </a:pPr>
            <a:endParaRPr lang="en-US" sz="2000" dirty="0">
              <a:sym typeface="Symbol"/>
            </a:endParaRPr>
          </a:p>
          <a:p>
            <a:pPr eaLnBrk="0" fontAlgn="base" hangingPunct="0">
              <a:spcBef>
                <a:spcPct val="0"/>
              </a:spcBef>
              <a:spcAft>
                <a:spcPct val="0"/>
              </a:spcAft>
              <a:tabLst>
                <a:tab pos="2743200" algn="ctr"/>
                <a:tab pos="5486400" algn="r"/>
              </a:tabLst>
            </a:pPr>
            <a:endParaRPr lang="en-US" sz="2000" dirty="0">
              <a:sym typeface="Symbol"/>
            </a:endParaRPr>
          </a:p>
        </p:txBody>
      </p:sp>
      <p:sp>
        <p:nvSpPr>
          <p:cNvPr id="3" name="Rectangle 2"/>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0" y="609600"/>
            <a:ext cx="7620000" cy="5755422"/>
          </a:xfrm>
          <a:prstGeom prst="rect">
            <a:avLst/>
          </a:prstGeom>
        </p:spPr>
        <p:txBody>
          <a:bodyPr wrap="square">
            <a:spAutoFit/>
          </a:bodyPr>
          <a:lstStyle/>
          <a:p>
            <a:pPr algn="ctr"/>
            <a:r>
              <a:rPr lang="en-US" sz="2800" dirty="0">
                <a:solidFill>
                  <a:srgbClr val="00CC00"/>
                </a:solidFill>
              </a:rPr>
              <a:t>Example</a:t>
            </a:r>
          </a:p>
          <a:p>
            <a:pPr algn="ctr"/>
            <a:endParaRPr lang="en-US" sz="2800" dirty="0">
              <a:solidFill>
                <a:srgbClr val="00CC00"/>
              </a:solidFill>
            </a:endParaRPr>
          </a:p>
          <a:p>
            <a:r>
              <a:rPr lang="en-US" sz="2400" dirty="0"/>
              <a:t>The effect of drugs and alcohol on the nervous system has been the subject of considerable research.  Suppose a research neurologist is testing the effect of a drug on response time by injecting 100 rats with a unit dose of the drug, subjecting each rat to a neurological stimulus, and recording the response time.  The sample mean and standard deviation of the response times are 1.05 seconds and .5 second, respectively. The neurologist knows that the mean response time for rats not injected with the drug (the ·control" mean) is 1.2 seconds. She wishes to test whether the mean response time for drug-injected rats differ from 1.2 seconds.  Set up the test of hypothesis for this experiment, using </a:t>
            </a:r>
            <a:r>
              <a:rPr lang="en-US" sz="2400" dirty="0">
                <a:sym typeface="Symbol"/>
              </a:rPr>
              <a:t>=</a:t>
            </a:r>
            <a:r>
              <a:rPr lang="en-US" sz="2400" dirty="0"/>
              <a:t>.01.</a:t>
            </a:r>
          </a:p>
        </p:txBody>
      </p:sp>
      <p:sp>
        <p:nvSpPr>
          <p:cNvPr id="4" name="Rectangle 3"/>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380836" y="693003"/>
            <a:ext cx="71628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tabLst>
                <a:tab pos="457200" algn="l"/>
                <a:tab pos="914400" algn="l"/>
                <a:tab pos="1371600" algn="l"/>
                <a:tab pos="1828800" algn="l"/>
              </a:tabLst>
            </a:pPr>
            <a:r>
              <a:rPr kumimoji="0" lang="en-US" sz="2400" b="1" i="1" u="none" strike="noStrike" cap="none" normalizeH="0" baseline="0" dirty="0" err="1">
                <a:ln>
                  <a:noFill/>
                </a:ln>
                <a:solidFill>
                  <a:srgbClr val="00CC00"/>
                </a:solidFill>
                <a:effectLst/>
                <a:ea typeface="Times New Roman" pitchFamily="18" charset="0"/>
                <a:cs typeface="Arial" pitchFamily="34" charset="0"/>
              </a:rPr>
              <a:t>i</a:t>
            </a:r>
            <a:r>
              <a:rPr kumimoji="0" lang="en-US" sz="2400" b="1" i="1" u="none" strike="noStrike" cap="none" normalizeH="0" baseline="0" dirty="0">
                <a:ln>
                  <a:noFill/>
                </a:ln>
                <a:solidFill>
                  <a:srgbClr val="00CC00"/>
                </a:solidFill>
                <a:effectLst/>
                <a:ea typeface="Times New Roman" pitchFamily="18" charset="0"/>
                <a:cs typeface="Arial" pitchFamily="34" charset="0"/>
              </a:rPr>
              <a:t>)</a:t>
            </a:r>
            <a:r>
              <a:rPr kumimoji="0" lang="en-US" sz="2400" b="1" i="1" u="none" strike="noStrike" cap="none" normalizeH="0" baseline="0" dirty="0">
                <a:ln>
                  <a:noFill/>
                </a:ln>
                <a:solidFill>
                  <a:srgbClr val="0070C0"/>
                </a:solidFill>
                <a:effectLst/>
                <a:ea typeface="Times New Roman" pitchFamily="18" charset="0"/>
                <a:cs typeface="Arial" pitchFamily="34" charset="0"/>
              </a:rPr>
              <a:t> Hypotheses.</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tab pos="457200" algn="l"/>
                <a:tab pos="914400" algn="l"/>
                <a:tab pos="1371600" algn="l"/>
                <a:tab pos="1828800" algn="l"/>
              </a:tabLst>
            </a:pPr>
            <a:endParaRPr kumimoji="0" lang="en-US" sz="2400" b="1" i="0" u="none" strike="noStrike" cap="none" normalizeH="0" baseline="0" dirty="0">
              <a:ln>
                <a:noFill/>
              </a:ln>
              <a:effectLst/>
              <a:ea typeface="Times New Roman" pitchFamily="18" charset="0"/>
              <a:cs typeface="Arial" pitchFamily="34" charset="0"/>
            </a:endParaRPr>
          </a:p>
        </p:txBody>
      </p:sp>
      <p:sp>
        <p:nvSpPr>
          <p:cNvPr id="3" name="Rectangle 2"/>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Tree>
    <p:extLst>
      <p:ext uri="{BB962C8B-B14F-4D97-AF65-F5344CB8AC3E}">
        <p14:creationId xmlns:p14="http://schemas.microsoft.com/office/powerpoint/2010/main" val="1515466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0" y="457200"/>
            <a:ext cx="7467600" cy="1938992"/>
          </a:xfrm>
          <a:prstGeom prst="rect">
            <a:avLst/>
          </a:prstGeom>
        </p:spPr>
        <p:txBody>
          <a:bodyPr wrap="square">
            <a:spAutoFit/>
          </a:bodyPr>
          <a:lstStyle/>
          <a:p>
            <a:pPr lvl="0" fontAlgn="base">
              <a:spcBef>
                <a:spcPct val="0"/>
              </a:spcBef>
              <a:spcAft>
                <a:spcPct val="0"/>
              </a:spcAft>
              <a:tabLst>
                <a:tab pos="2743200" algn="ctr"/>
                <a:tab pos="5486400" algn="r"/>
              </a:tabLst>
            </a:pPr>
            <a:r>
              <a:rPr lang="en-US" sz="2400" b="1" i="1" dirty="0">
                <a:solidFill>
                  <a:srgbClr val="00CC00"/>
                </a:solidFill>
                <a:ea typeface="Times New Roman" pitchFamily="18" charset="0"/>
                <a:cs typeface="Arial" pitchFamily="34" charset="0"/>
              </a:rPr>
              <a:t>ii)</a:t>
            </a:r>
            <a:r>
              <a:rPr lang="en-US" sz="2400" b="1" i="1" dirty="0">
                <a:solidFill>
                  <a:srgbClr val="0070C0"/>
                </a:solidFill>
                <a:ea typeface="Times New Roman" pitchFamily="18" charset="0"/>
                <a:cs typeface="Arial" pitchFamily="34" charset="0"/>
              </a:rPr>
              <a:t> Test Statistic</a:t>
            </a:r>
          </a:p>
          <a:p>
            <a:pPr lvl="0" eaLnBrk="0" fontAlgn="base" hangingPunct="0">
              <a:spcBef>
                <a:spcPct val="0"/>
              </a:spcBef>
              <a:spcAft>
                <a:spcPct val="0"/>
              </a:spcAft>
              <a:tabLst>
                <a:tab pos="2743200" algn="ctr"/>
                <a:tab pos="5486400" algn="r"/>
              </a:tabLst>
            </a:pPr>
            <a:r>
              <a:rPr lang="en-US" sz="2400" dirty="0">
                <a:latin typeface="Calibri" pitchFamily="34" charset="0"/>
                <a:ea typeface="Times New Roman" pitchFamily="18" charset="0"/>
                <a:cs typeface="Arial" pitchFamily="34" charset="0"/>
              </a:rPr>
              <a:t>	</a:t>
            </a:r>
          </a:p>
          <a:p>
            <a:pPr lvl="0" eaLnBrk="0" fontAlgn="base" hangingPunct="0">
              <a:spcBef>
                <a:spcPct val="0"/>
              </a:spcBef>
              <a:spcAft>
                <a:spcPct val="0"/>
              </a:spcAft>
              <a:tabLst>
                <a:tab pos="2743200" algn="ctr"/>
                <a:tab pos="5486400" algn="r"/>
              </a:tabLst>
            </a:pPr>
            <a:endParaRPr lang="en-US" sz="2400" dirty="0"/>
          </a:p>
          <a:p>
            <a:pPr lvl="0" eaLnBrk="0" fontAlgn="base" hangingPunct="0">
              <a:spcBef>
                <a:spcPct val="0"/>
              </a:spcBef>
              <a:spcAft>
                <a:spcPct val="0"/>
              </a:spcAft>
              <a:tabLst>
                <a:tab pos="2743200" algn="ctr"/>
                <a:tab pos="5486400" algn="r"/>
              </a:tabLst>
            </a:pPr>
            <a:endParaRPr lang="en-US" sz="2400" dirty="0"/>
          </a:p>
          <a:p>
            <a:pPr lvl="0" eaLnBrk="0" fontAlgn="base" hangingPunct="0">
              <a:spcBef>
                <a:spcPct val="0"/>
              </a:spcBef>
              <a:spcAft>
                <a:spcPct val="0"/>
              </a:spcAft>
              <a:tabLst>
                <a:tab pos="2743200" algn="ctr"/>
                <a:tab pos="5486400" algn="r"/>
              </a:tabLst>
            </a:pPr>
            <a:endParaRPr lang="en-US" sz="2400" dirty="0"/>
          </a:p>
        </p:txBody>
      </p:sp>
      <p:sp>
        <p:nvSpPr>
          <p:cNvPr id="4" name="Rectangle 3"/>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Tree>
    <p:extLst>
      <p:ext uri="{BB962C8B-B14F-4D97-AF65-F5344CB8AC3E}">
        <p14:creationId xmlns:p14="http://schemas.microsoft.com/office/powerpoint/2010/main" val="2755817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295400" y="457200"/>
            <a:ext cx="7467600" cy="7694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2743200" algn="ctr"/>
                <a:tab pos="5486400" algn="r"/>
              </a:tabLst>
            </a:pPr>
            <a:r>
              <a:rPr lang="en-US" sz="2400" b="1" i="1" dirty="0">
                <a:solidFill>
                  <a:srgbClr val="00CC00"/>
                </a:solidFill>
                <a:ea typeface="Times New Roman" pitchFamily="18" charset="0"/>
                <a:cs typeface="Arial" pitchFamily="34" charset="0"/>
              </a:rPr>
              <a:t>iii) </a:t>
            </a:r>
            <a:r>
              <a:rPr lang="en-US" sz="2400" b="1" i="1" dirty="0">
                <a:solidFill>
                  <a:srgbClr val="0070C0"/>
                </a:solidFill>
                <a:ea typeface="Times New Roman" pitchFamily="18" charset="0"/>
                <a:cs typeface="Arial" pitchFamily="34" charset="0"/>
              </a:rPr>
              <a:t>Level of significance</a:t>
            </a:r>
          </a:p>
          <a:p>
            <a:pPr eaLnBrk="0" fontAlgn="base" hangingPunct="0">
              <a:spcBef>
                <a:spcPct val="0"/>
              </a:spcBef>
              <a:spcAft>
                <a:spcPct val="0"/>
              </a:spcAft>
              <a:tabLst>
                <a:tab pos="2743200" algn="ctr"/>
                <a:tab pos="5486400" algn="r"/>
              </a:tabLst>
            </a:pPr>
            <a:endParaRPr lang="en-US" sz="2000" dirty="0">
              <a:sym typeface="Symbol"/>
            </a:endParaRPr>
          </a:p>
        </p:txBody>
      </p:sp>
      <p:sp>
        <p:nvSpPr>
          <p:cNvPr id="3" name="Rectangle 2"/>
          <p:cNvSpPr/>
          <p:nvPr/>
        </p:nvSpPr>
        <p:spPr>
          <a:xfrm>
            <a:off x="1219200" y="1828800"/>
            <a:ext cx="7162800" cy="1077218"/>
          </a:xfrm>
          <a:prstGeom prst="rect">
            <a:avLst/>
          </a:prstGeom>
        </p:spPr>
        <p:txBody>
          <a:bodyPr wrap="square">
            <a:spAutoFit/>
          </a:bodyPr>
          <a:lstStyle/>
          <a:p>
            <a:pPr eaLnBrk="0" fontAlgn="base" hangingPunct="0">
              <a:spcBef>
                <a:spcPct val="0"/>
              </a:spcBef>
              <a:spcAft>
                <a:spcPct val="0"/>
              </a:spcAft>
              <a:tabLst>
                <a:tab pos="2743200" algn="ctr"/>
                <a:tab pos="5486400" algn="r"/>
              </a:tabLst>
            </a:pPr>
            <a:r>
              <a:rPr lang="en-US" sz="2400" b="1" i="1" dirty="0">
                <a:solidFill>
                  <a:srgbClr val="00CC00"/>
                </a:solidFill>
                <a:ea typeface="Times New Roman" pitchFamily="18" charset="0"/>
                <a:cs typeface="Arial" pitchFamily="34" charset="0"/>
              </a:rPr>
              <a:t>iv) </a:t>
            </a:r>
            <a:r>
              <a:rPr lang="en-US" sz="2400" b="1" i="1" dirty="0">
                <a:solidFill>
                  <a:srgbClr val="0070C0"/>
                </a:solidFill>
                <a:ea typeface="Times New Roman" pitchFamily="18" charset="0"/>
                <a:cs typeface="Arial" pitchFamily="34" charset="0"/>
              </a:rPr>
              <a:t>Rejection Region</a:t>
            </a:r>
          </a:p>
          <a:p>
            <a:pPr eaLnBrk="0" fontAlgn="base" hangingPunct="0">
              <a:spcBef>
                <a:spcPct val="0"/>
              </a:spcBef>
              <a:spcAft>
                <a:spcPct val="0"/>
              </a:spcAft>
              <a:tabLst>
                <a:tab pos="2743200" algn="ctr"/>
                <a:tab pos="5486400" algn="r"/>
              </a:tabLst>
            </a:pPr>
            <a:endParaRPr lang="en-US" sz="2000" dirty="0">
              <a:sym typeface="Symbol"/>
            </a:endParaRPr>
          </a:p>
          <a:p>
            <a:pPr eaLnBrk="0" fontAlgn="base" hangingPunct="0">
              <a:spcBef>
                <a:spcPct val="0"/>
              </a:spcBef>
              <a:spcAft>
                <a:spcPct val="0"/>
              </a:spcAft>
              <a:tabLst>
                <a:tab pos="2743200" algn="ctr"/>
                <a:tab pos="5486400" algn="r"/>
              </a:tabLst>
            </a:pPr>
            <a:endParaRPr lang="en-US" sz="2000" i="1" dirty="0">
              <a:sym typeface="Symbol"/>
            </a:endParaRPr>
          </a:p>
        </p:txBody>
      </p:sp>
      <p:sp>
        <p:nvSpPr>
          <p:cNvPr id="4" name="Rectangle 2"/>
          <p:cNvSpPr>
            <a:spLocks noChangeArrowheads="1"/>
          </p:cNvSpPr>
          <p:nvPr/>
        </p:nvSpPr>
        <p:spPr bwMode="auto">
          <a:xfrm>
            <a:off x="1219200" y="4495800"/>
            <a:ext cx="74676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2743200" algn="ctr"/>
                <a:tab pos="5486400" algn="r"/>
              </a:tabLst>
            </a:pPr>
            <a:r>
              <a:rPr lang="en-US" sz="2400" b="1" i="1" dirty="0">
                <a:solidFill>
                  <a:srgbClr val="00CC00"/>
                </a:solidFill>
                <a:ea typeface="Times New Roman" pitchFamily="18" charset="0"/>
                <a:cs typeface="Arial" pitchFamily="34" charset="0"/>
              </a:rPr>
              <a:t>v) </a:t>
            </a:r>
            <a:r>
              <a:rPr lang="en-US" sz="2400" b="1" i="1" dirty="0">
                <a:solidFill>
                  <a:srgbClr val="0070C0"/>
                </a:solidFill>
                <a:ea typeface="Times New Roman" pitchFamily="18" charset="0"/>
                <a:cs typeface="Arial" pitchFamily="34" charset="0"/>
              </a:rPr>
              <a:t>Calculation of test statistic</a:t>
            </a:r>
          </a:p>
          <a:p>
            <a:pPr eaLnBrk="0" fontAlgn="base" hangingPunct="0">
              <a:spcBef>
                <a:spcPct val="0"/>
              </a:spcBef>
              <a:spcAft>
                <a:spcPct val="0"/>
              </a:spcAft>
              <a:tabLst>
                <a:tab pos="2743200" algn="ctr"/>
                <a:tab pos="5486400" algn="r"/>
              </a:tabLst>
            </a:pPr>
            <a:endParaRPr lang="en-US" sz="2000" dirty="0">
              <a:sym typeface="Symbol"/>
            </a:endParaRPr>
          </a:p>
          <a:p>
            <a:pPr eaLnBrk="0" fontAlgn="base" hangingPunct="0">
              <a:spcBef>
                <a:spcPct val="0"/>
              </a:spcBef>
              <a:spcAft>
                <a:spcPct val="0"/>
              </a:spcAft>
              <a:tabLst>
                <a:tab pos="2743200" algn="ctr"/>
                <a:tab pos="5486400" algn="r"/>
              </a:tabLst>
            </a:pPr>
            <a:endParaRPr lang="en-US" sz="2000" dirty="0">
              <a:sym typeface="Symbol"/>
            </a:endParaRPr>
          </a:p>
        </p:txBody>
      </p:sp>
      <p:sp>
        <p:nvSpPr>
          <p:cNvPr id="7" name="Rectangle 6"/>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Tree>
    <p:extLst>
      <p:ext uri="{BB962C8B-B14F-4D97-AF65-F5344CB8AC3E}">
        <p14:creationId xmlns:p14="http://schemas.microsoft.com/office/powerpoint/2010/main" val="4188865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295400" y="-146194"/>
            <a:ext cx="7696200" cy="73712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sz="3200" i="0" u="none" strike="noStrike" cap="none" normalizeH="0" baseline="0" dirty="0">
                <a:ln>
                  <a:noFill/>
                </a:ln>
                <a:solidFill>
                  <a:srgbClr val="0070C0"/>
                </a:solidFill>
                <a:effectLst/>
                <a:ea typeface="Calibri" pitchFamily="34" charset="0"/>
                <a:cs typeface="Times New Roman" pitchFamily="18" charset="0"/>
              </a:rPr>
              <a:t>Hypothesis Testing</a:t>
            </a:r>
          </a:p>
          <a:p>
            <a:pPr marL="0" marR="0" lvl="0" indent="457200" algn="ctr"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dirty="0">
              <a:ln>
                <a:noFill/>
              </a:ln>
              <a:solidFill>
                <a:srgbClr val="0070C0"/>
              </a:solidFill>
              <a:effectLst/>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accent6">
                    <a:lumMod val="75000"/>
                  </a:schemeClr>
                </a:solidFill>
                <a:effectLst/>
                <a:ea typeface="Calibri" pitchFamily="34" charset="0"/>
                <a:cs typeface="Times New Roman" pitchFamily="18" charset="0"/>
              </a:rPr>
              <a:t>Example: </a:t>
            </a:r>
            <a:r>
              <a:rPr kumimoji="0" lang="en-US" sz="2400" b="0" i="0" u="none" strike="noStrike" cap="none" normalizeH="0" baseline="0" dirty="0">
                <a:ln>
                  <a:noFill/>
                </a:ln>
                <a:solidFill>
                  <a:schemeClr val="tx1"/>
                </a:solidFill>
                <a:effectLst/>
                <a:ea typeface="Calibri" pitchFamily="34" charset="0"/>
                <a:cs typeface="Times New Roman" pitchFamily="18" charset="0"/>
              </a:rPr>
              <a:t>We might need to decide whether the mean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Calibri" pitchFamily="34" charset="0"/>
                <a:cs typeface="Times New Roman" pitchFamily="18" charset="0"/>
              </a:rPr>
              <a:t>weight of all bags of </a:t>
            </a:r>
            <a:r>
              <a:rPr lang="en-US" sz="2400" dirty="0" err="1">
                <a:ea typeface="Calibri" pitchFamily="34" charset="0"/>
                <a:cs typeface="Times New Roman" pitchFamily="18" charset="0"/>
              </a:rPr>
              <a:t>ecclairs</a:t>
            </a:r>
            <a:r>
              <a:rPr kumimoji="0" lang="en-US" sz="2400" b="0" i="0" u="none" strike="noStrike" cap="none" normalizeH="0" baseline="0" dirty="0">
                <a:ln>
                  <a:noFill/>
                </a:ln>
                <a:solidFill>
                  <a:schemeClr val="tx1"/>
                </a:solidFill>
                <a:effectLst/>
                <a:ea typeface="Calibri" pitchFamily="34" charset="0"/>
                <a:cs typeface="Times New Roman" pitchFamily="18" charset="0"/>
              </a:rPr>
              <a:t> packaged by a particular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Calibri" pitchFamily="34" charset="0"/>
                <a:cs typeface="Times New Roman" pitchFamily="18" charset="0"/>
              </a:rPr>
              <a:t>company differs from the advertised weight of 454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Calibri" pitchFamily="34" charset="0"/>
                <a:cs typeface="Times New Roman" pitchFamily="18" charset="0"/>
              </a:rPr>
              <a:t>grams. </a:t>
            </a:r>
            <a:endParaRPr kumimoji="0" lang="en-US" sz="2400" b="0" i="0" u="none" strike="noStrike" cap="none" normalizeH="0" baseline="0" dirty="0">
              <a:ln>
                <a:noFill/>
              </a:ln>
              <a:solidFill>
                <a:schemeClr val="tx1"/>
              </a:solidFill>
              <a:effectLst/>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000" b="0" i="1" u="none" strike="noStrike" cap="none" normalizeH="0" baseline="0" dirty="0">
              <a:ln>
                <a:noFill/>
              </a:ln>
              <a:solidFill>
                <a:schemeClr val="tx1"/>
              </a:solidFill>
              <a:effectLst/>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a:ln>
                  <a:noFill/>
                </a:ln>
                <a:solidFill>
                  <a:srgbClr val="FFC000"/>
                </a:solidFill>
                <a:effectLst/>
                <a:ea typeface="Calibri" pitchFamily="34" charset="0"/>
                <a:cs typeface="Times New Roman" pitchFamily="18" charset="0"/>
              </a:rPr>
              <a:t>One of the most commonly used methods for making such </a:t>
            </a:r>
          </a:p>
          <a:p>
            <a:pPr lvl="0" indent="457200" eaLnBrk="0" fontAlgn="base" hangingPunct="0">
              <a:spcBef>
                <a:spcPct val="0"/>
              </a:spcBef>
              <a:spcAft>
                <a:spcPct val="0"/>
              </a:spcAft>
            </a:pPr>
            <a:r>
              <a:rPr kumimoji="0" lang="en-US" sz="2400" b="0" i="1" u="none" strike="noStrike" cap="none" normalizeH="0" baseline="0" dirty="0">
                <a:ln>
                  <a:noFill/>
                </a:ln>
                <a:solidFill>
                  <a:srgbClr val="FFC000"/>
                </a:solidFill>
                <a:effectLst/>
                <a:ea typeface="Calibri" pitchFamily="34" charset="0"/>
                <a:cs typeface="Times New Roman" pitchFamily="18" charset="0"/>
              </a:rPr>
              <a:t>decisions or </a:t>
            </a:r>
            <a:r>
              <a:rPr lang="en-US" sz="2400" i="1" dirty="0">
                <a:solidFill>
                  <a:srgbClr val="FFC000"/>
                </a:solidFill>
                <a:ea typeface="Calibri" pitchFamily="34" charset="0"/>
                <a:cs typeface="Times New Roman" pitchFamily="18" charset="0"/>
              </a:rPr>
              <a:t>judgments about a specific value of a population </a:t>
            </a:r>
          </a:p>
          <a:p>
            <a:pPr lvl="0" indent="457200" eaLnBrk="0" fontAlgn="base" hangingPunct="0">
              <a:spcBef>
                <a:spcPct val="0"/>
              </a:spcBef>
              <a:spcAft>
                <a:spcPct val="0"/>
              </a:spcAft>
            </a:pPr>
            <a:r>
              <a:rPr lang="en-US" sz="2400" i="1" dirty="0">
                <a:solidFill>
                  <a:srgbClr val="FFC000"/>
                </a:solidFill>
                <a:ea typeface="Calibri" pitchFamily="34" charset="0"/>
                <a:cs typeface="Times New Roman" pitchFamily="18" charset="0"/>
              </a:rPr>
              <a:t>parameter is to perform a</a:t>
            </a:r>
            <a:r>
              <a:rPr kumimoji="0" lang="en-US" sz="2400" b="0" i="1" u="none" strike="noStrike" cap="none" normalizeH="0" baseline="0" dirty="0">
                <a:ln>
                  <a:noFill/>
                </a:ln>
                <a:solidFill>
                  <a:srgbClr val="FFC000"/>
                </a:solidFill>
                <a:effectLst/>
                <a:ea typeface="Calibri" pitchFamily="34" charset="0"/>
                <a:cs typeface="Times New Roman" pitchFamily="18" charset="0"/>
              </a:rPr>
              <a:t> hypothesis test</a:t>
            </a:r>
            <a:r>
              <a:rPr kumimoji="0" lang="en-US" sz="2400" b="0" i="1" u="none" strike="noStrike" cap="none" normalizeH="0" baseline="0" dirty="0">
                <a:ln>
                  <a:noFill/>
                </a:ln>
                <a:solidFill>
                  <a:schemeClr val="tx1"/>
                </a:solidFill>
                <a:effectLst/>
                <a:ea typeface="Calibri" pitchFamily="34" charset="0"/>
                <a:cs typeface="Times New Roman" pitchFamily="18" charset="0"/>
              </a:rPr>
              <a:t>.</a:t>
            </a:r>
            <a:endParaRPr kumimoji="0" lang="en-US" sz="2400" b="0" i="0" u="none" strike="noStrike" cap="none" normalizeH="0" baseline="0" dirty="0">
              <a:ln>
                <a:noFill/>
              </a:ln>
              <a:solidFill>
                <a:schemeClr val="tx1"/>
              </a:solidFill>
              <a:effectLst/>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dirty="0">
                <a:ln>
                  <a:noFill/>
                </a:ln>
                <a:solidFill>
                  <a:srgbClr val="00B050"/>
                </a:solidFill>
                <a:effectLst/>
                <a:ea typeface="Calibri" pitchFamily="34" charset="0"/>
                <a:cs typeface="Times New Roman" pitchFamily="18" charset="0"/>
              </a:rPr>
              <a:t>Hypothesis:</a:t>
            </a:r>
            <a:endParaRPr kumimoji="0" lang="en-US" sz="2400" i="0" u="none" strike="noStrike" cap="none" normalizeH="0" baseline="0" dirty="0">
              <a:ln>
                <a:noFill/>
              </a:ln>
              <a:solidFill>
                <a:srgbClr val="00B050"/>
              </a:solidFill>
              <a:effectLst/>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Calibri" pitchFamily="34" charset="0"/>
                <a:cs typeface="Times New Roman" pitchFamily="18" charset="0"/>
              </a:rPr>
              <a:t>A hypothesis is a statement that something is true.</a:t>
            </a:r>
            <a:endParaRPr lang="en-US" sz="2400" dirty="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ea typeface="Calibri"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ea typeface="Calibri" pitchFamily="34" charset="0"/>
                <a:cs typeface="Times New Roman" pitchFamily="18" charset="0"/>
              </a:rPr>
              <a:t>Example: The statement “the mean weight of all bags of pretzels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ea typeface="Calibri" pitchFamily="34" charset="0"/>
                <a:cs typeface="Times New Roman" pitchFamily="18" charset="0"/>
              </a:rPr>
              <a:t>packaged differs from the advertised weights of 454 grams” is a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ea typeface="Calibri" pitchFamily="34" charset="0"/>
                <a:cs typeface="Times New Roman" pitchFamily="18" charset="0"/>
              </a:rPr>
              <a:t>hypothesis.</a:t>
            </a:r>
            <a:endParaRPr kumimoji="0" lang="en-US" sz="2000" b="0" i="0" u="none" strike="noStrike" cap="none" normalizeH="0" baseline="0" dirty="0">
              <a:ln>
                <a:noFill/>
              </a:ln>
              <a:solidFill>
                <a:schemeClr val="tx1"/>
              </a:solidFill>
              <a:effectLst/>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lang="en-US" sz="2400" dirty="0">
                <a:solidFill>
                  <a:srgbClr val="00B050"/>
                </a:solidFill>
                <a:ea typeface="Calibri" pitchFamily="34" charset="0"/>
                <a:cs typeface="Times New Roman" pitchFamily="18" charset="0"/>
              </a:rPr>
              <a:t>Statistical Hypothesis:</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Calibri" pitchFamily="34" charset="0"/>
                <a:cs typeface="Times New Roman" pitchFamily="18" charset="0"/>
              </a:rPr>
              <a:t>A statistical hypothesis is a conjecture about a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Calibri" pitchFamily="34" charset="0"/>
                <a:cs typeface="Times New Roman" pitchFamily="18" charset="0"/>
              </a:rPr>
              <a:t>population parameter.</a:t>
            </a:r>
          </a:p>
          <a:p>
            <a:pPr marL="0" marR="0" lvl="0" indent="457200" algn="l" defTabSz="914400" rtl="0" eaLnBrk="0" fontAlgn="base" latinLnBrk="0" hangingPunct="0">
              <a:lnSpc>
                <a:spcPct val="100000"/>
              </a:lnSpc>
              <a:spcBef>
                <a:spcPct val="0"/>
              </a:spcBef>
              <a:spcAft>
                <a:spcPct val="0"/>
              </a:spcAft>
              <a:buClrTx/>
              <a:buSzTx/>
              <a:buFontTx/>
              <a:buNone/>
              <a:tabLst/>
            </a:pPr>
            <a:r>
              <a:rPr lang="en-US" sz="2400" dirty="0">
                <a:ea typeface="Calibri" pitchFamily="34" charset="0"/>
                <a:cs typeface="Times New Roman" pitchFamily="18" charset="0"/>
              </a:rPr>
              <a:t>A </a:t>
            </a:r>
            <a:r>
              <a:rPr lang="en-US" sz="2400" dirty="0">
                <a:solidFill>
                  <a:srgbClr val="FF0000"/>
                </a:solidFill>
                <a:ea typeface="Calibri" pitchFamily="34" charset="0"/>
                <a:cs typeface="Times New Roman" pitchFamily="18" charset="0"/>
              </a:rPr>
              <a:t>Test</a:t>
            </a:r>
            <a:r>
              <a:rPr lang="en-US" sz="2400" dirty="0">
                <a:ea typeface="Calibri" pitchFamily="34" charset="0"/>
                <a:cs typeface="Times New Roman" pitchFamily="18" charset="0"/>
              </a:rPr>
              <a:t> is a rule to check a hypothesis.</a:t>
            </a:r>
            <a:endParaRPr kumimoji="0" lang="en-US" sz="2400" b="0" i="0" u="none" strike="noStrike" cap="none" normalizeH="0" baseline="0" dirty="0">
              <a:ln>
                <a:noFill/>
              </a:ln>
              <a:solidFill>
                <a:schemeClr val="tx1"/>
              </a:solidFill>
              <a:effectLst/>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838200"/>
            <a:ext cx="7162800" cy="1200329"/>
          </a:xfrm>
          <a:prstGeom prst="rect">
            <a:avLst/>
          </a:prstGeom>
        </p:spPr>
        <p:txBody>
          <a:bodyPr wrap="square">
            <a:spAutoFit/>
          </a:bodyPr>
          <a:lstStyle/>
          <a:p>
            <a:r>
              <a:rPr lang="en-US" sz="2400" b="1" i="1" dirty="0">
                <a:solidFill>
                  <a:srgbClr val="00CC00"/>
                </a:solidFill>
                <a:ea typeface="Times New Roman" pitchFamily="18" charset="0"/>
                <a:cs typeface="Arial" pitchFamily="34" charset="0"/>
              </a:rPr>
              <a:t>vi) </a:t>
            </a:r>
            <a:r>
              <a:rPr lang="en-US" sz="2400" b="1" i="1" dirty="0">
                <a:solidFill>
                  <a:srgbClr val="0070C0"/>
                </a:solidFill>
                <a:ea typeface="Times New Roman" pitchFamily="18" charset="0"/>
                <a:cs typeface="Arial" pitchFamily="34" charset="0"/>
              </a:rPr>
              <a:t>Decision and Conclusion</a:t>
            </a:r>
          </a:p>
          <a:p>
            <a:endParaRPr lang="en-US" sz="2400" dirty="0"/>
          </a:p>
          <a:p>
            <a:endParaRPr lang="en-US" sz="2400" dirty="0"/>
          </a:p>
        </p:txBody>
      </p:sp>
      <p:sp>
        <p:nvSpPr>
          <p:cNvPr id="3" name="Rectangle 2"/>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Tree>
    <p:extLst>
      <p:ext uri="{BB962C8B-B14F-4D97-AF65-F5344CB8AC3E}">
        <p14:creationId xmlns:p14="http://schemas.microsoft.com/office/powerpoint/2010/main" val="3691632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
        <p:nvSpPr>
          <p:cNvPr id="6" name="Rectangle 5"/>
          <p:cNvSpPr/>
          <p:nvPr/>
        </p:nvSpPr>
        <p:spPr>
          <a:xfrm>
            <a:off x="2819400" y="685800"/>
            <a:ext cx="4162999" cy="523220"/>
          </a:xfrm>
          <a:prstGeom prst="rect">
            <a:avLst/>
          </a:prstGeom>
        </p:spPr>
        <p:txBody>
          <a:bodyPr wrap="none">
            <a:spAutoFit/>
          </a:bodyPr>
          <a:lstStyle/>
          <a:p>
            <a:pPr marL="342900" lvl="0" indent="-342900" fontAlgn="base">
              <a:spcBef>
                <a:spcPct val="0"/>
              </a:spcBef>
              <a:spcAft>
                <a:spcPct val="0"/>
              </a:spcAft>
            </a:pPr>
            <a:r>
              <a:rPr lang="en-US" sz="2800" b="1" dirty="0">
                <a:solidFill>
                  <a:srgbClr val="0070C0"/>
                </a:solidFill>
                <a:latin typeface="Calibri" pitchFamily="34" charset="0"/>
                <a:ea typeface="Times New Roman" pitchFamily="18" charset="0"/>
                <a:cs typeface="Times New Roman" pitchFamily="18" charset="0"/>
              </a:rPr>
              <a:t>Setting up the hypotheses:</a:t>
            </a:r>
          </a:p>
        </p:txBody>
      </p:sp>
      <p:sp>
        <p:nvSpPr>
          <p:cNvPr id="9" name="Rectangle 2"/>
          <p:cNvSpPr>
            <a:spLocks noChangeArrowheads="1"/>
          </p:cNvSpPr>
          <p:nvPr/>
        </p:nvSpPr>
        <p:spPr bwMode="auto">
          <a:xfrm>
            <a:off x="1371600" y="1815642"/>
            <a:ext cx="7391400" cy="25277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1" fontAlgn="base" latinLnBrk="0" hangingPunct="1">
              <a:lnSpc>
                <a:spcPct val="100000"/>
              </a:lnSpc>
              <a:spcBef>
                <a:spcPct val="0"/>
              </a:spcBef>
              <a:spcAft>
                <a:spcPct val="0"/>
              </a:spcAft>
              <a:buClrTx/>
              <a:buSzTx/>
              <a:tabLst/>
            </a:pPr>
            <a:endParaRPr kumimoji="0" lang="en-US" b="0" i="0" u="none" strike="noStrike" cap="none" normalizeH="0" baseline="0" dirty="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en-US" sz="2000" u="none" strike="noStrike" cap="none" normalizeH="0" baseline="0" dirty="0">
                <a:ln>
                  <a:noFill/>
                </a:ln>
                <a:solidFill>
                  <a:schemeClr val="tx1"/>
                </a:solidFill>
                <a:effectLst/>
                <a:latin typeface="Arial" pitchFamily="34" charset="0"/>
                <a:ea typeface="Calibri" pitchFamily="34" charset="0"/>
                <a:cs typeface="Tahoma" pitchFamily="34" charset="0"/>
              </a:rPr>
              <a:t>Clearly state both the </a:t>
            </a:r>
            <a:r>
              <a:rPr lang="en-US" sz="2000" dirty="0">
                <a:solidFill>
                  <a:srgbClr val="00B050"/>
                </a:solidFill>
                <a:latin typeface="Arial" pitchFamily="34" charset="0"/>
                <a:ea typeface="Calibri" pitchFamily="34" charset="0"/>
                <a:cs typeface="Tahoma" pitchFamily="34" charset="0"/>
              </a:rPr>
              <a:t>null hypothesis </a:t>
            </a:r>
            <a:r>
              <a:rPr lang="en-US" sz="2000" dirty="0">
                <a:latin typeface="Arial" pitchFamily="34" charset="0"/>
                <a:ea typeface="Calibri" pitchFamily="34" charset="0"/>
                <a:cs typeface="Tahoma" pitchFamily="34" charset="0"/>
              </a:rPr>
              <a:t>and </a:t>
            </a:r>
            <a:r>
              <a:rPr kumimoji="0" lang="en-US" sz="2000" u="none" strike="noStrike" cap="none" normalizeH="0" baseline="0" dirty="0">
                <a:ln>
                  <a:noFill/>
                </a:ln>
                <a:solidFill>
                  <a:schemeClr val="tx1"/>
                </a:solidFill>
                <a:effectLst/>
                <a:latin typeface="Arial" pitchFamily="34" charset="0"/>
                <a:ea typeface="Calibri" pitchFamily="34" charset="0"/>
                <a:cs typeface="Tahoma" pitchFamily="34" charset="0"/>
              </a:rPr>
              <a:t>the </a:t>
            </a:r>
            <a:r>
              <a:rPr kumimoji="0" lang="en-US" sz="2000" u="none" strike="noStrike" cap="none" normalizeH="0" baseline="0" dirty="0">
                <a:ln>
                  <a:noFill/>
                </a:ln>
                <a:solidFill>
                  <a:srgbClr val="00B050"/>
                </a:solidFill>
                <a:effectLst/>
                <a:latin typeface="Arial" pitchFamily="34" charset="0"/>
                <a:ea typeface="Calibri" pitchFamily="34" charset="0"/>
                <a:cs typeface="Tahoma" pitchFamily="34" charset="0"/>
              </a:rPr>
              <a:t>alternative</a:t>
            </a:r>
            <a:r>
              <a:rPr kumimoji="0" lang="en-US" sz="2000" u="none" strike="noStrike" cap="none" normalizeH="0" baseline="0" dirty="0">
                <a:ln>
                  <a:noFill/>
                </a:ln>
                <a:solidFill>
                  <a:schemeClr val="tx1"/>
                </a:solidFill>
                <a:effectLst/>
                <a:latin typeface="Arial" pitchFamily="34" charset="0"/>
                <a:ea typeface="Calibri" pitchFamily="34" charset="0"/>
                <a:cs typeface="Tahoma" pitchFamily="34" charset="0"/>
              </a:rPr>
              <a:t> </a:t>
            </a:r>
            <a:r>
              <a:rPr lang="en-US" sz="2000" dirty="0">
                <a:solidFill>
                  <a:srgbClr val="00B050"/>
                </a:solidFill>
                <a:latin typeface="Arial" pitchFamily="34" charset="0"/>
                <a:ea typeface="Calibri" pitchFamily="34" charset="0"/>
                <a:cs typeface="Tahoma" pitchFamily="34" charset="0"/>
              </a:rPr>
              <a:t>hypothesis </a:t>
            </a:r>
            <a:r>
              <a:rPr kumimoji="0" lang="en-US" sz="2000" u="none" strike="noStrike" cap="none" normalizeH="0" baseline="0" dirty="0">
                <a:ln>
                  <a:noFill/>
                </a:ln>
                <a:solidFill>
                  <a:schemeClr val="tx1"/>
                </a:solidFill>
                <a:effectLst/>
                <a:latin typeface="Arial" pitchFamily="34" charset="0"/>
                <a:ea typeface="Calibri" pitchFamily="34" charset="0"/>
                <a:cs typeface="Tahoma" pitchFamily="34" charset="0"/>
              </a:rPr>
              <a:t>using the appropriate symbols and also describing the claims in words expressing the context of the current problem. (You must have both the verbal and symbolic form.) </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latin typeface="Arial" pitchFamily="34" charset="0"/>
              <a:ea typeface="Calibri" pitchFamily="34"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u="none" strike="noStrike" cap="none" normalizeH="0" baseline="0" dirty="0">
                <a:ln>
                  <a:noFill/>
                </a:ln>
                <a:solidFill>
                  <a:srgbClr val="FF0000"/>
                </a:solidFill>
                <a:effectLst/>
                <a:latin typeface="Arial" pitchFamily="34" charset="0"/>
                <a:ea typeface="Calibri" pitchFamily="34" charset="0"/>
                <a:cs typeface="Tahoma" pitchFamily="34" charset="0"/>
              </a:rPr>
              <a:t>Remember, hypotheses are always in terms of the parameter (</a:t>
            </a:r>
            <a:r>
              <a:rPr kumimoji="0" lang="en-US" sz="2000" u="none" strike="noStrike" cap="none" normalizeH="0" baseline="0" dirty="0" err="1">
                <a:ln>
                  <a:noFill/>
                </a:ln>
                <a:solidFill>
                  <a:srgbClr val="FF0000"/>
                </a:solidFill>
                <a:effectLst/>
                <a:latin typeface="Arial" pitchFamily="34" charset="0"/>
                <a:ea typeface="Calibri" pitchFamily="34" charset="0"/>
                <a:cs typeface="Tahoma" pitchFamily="34" charset="0"/>
              </a:rPr>
              <a:t>eg</a:t>
            </a:r>
            <a:r>
              <a:rPr kumimoji="0" lang="en-US" sz="2000" u="none" strike="noStrike" cap="none" normalizeH="0" baseline="0" dirty="0">
                <a:ln>
                  <a:noFill/>
                </a:ln>
                <a:solidFill>
                  <a:srgbClr val="FF0000"/>
                </a:solidFill>
                <a:effectLst/>
                <a:latin typeface="Arial" pitchFamily="34" charset="0"/>
                <a:ea typeface="Calibri" pitchFamily="34" charset="0"/>
                <a:cs typeface="Tahoma" pitchFamily="34" charset="0"/>
              </a:rPr>
              <a:t>., </a:t>
            </a:r>
            <a:r>
              <a:rPr kumimoji="0" lang="en-US" sz="2000" i="1" u="none" strike="noStrike" cap="none" normalizeH="0" baseline="0" dirty="0">
                <a:ln>
                  <a:noFill/>
                </a:ln>
                <a:effectLst/>
                <a:latin typeface="Arial" pitchFamily="34" charset="0"/>
                <a:ea typeface="Calibri" pitchFamily="34" charset="0"/>
                <a:cs typeface="Tahoma" pitchFamily="34" charset="0"/>
                <a:sym typeface="Symbol"/>
              </a:rPr>
              <a:t></a:t>
            </a:r>
            <a:r>
              <a:rPr kumimoji="0" lang="en-US" sz="2000" u="none" strike="noStrike" cap="none" normalizeH="0" baseline="0" dirty="0">
                <a:ln>
                  <a:noFill/>
                </a:ln>
                <a:effectLst/>
                <a:latin typeface="Arial" pitchFamily="34" charset="0"/>
                <a:ea typeface="Calibri" pitchFamily="34" charset="0"/>
                <a:cs typeface="Tahoma" pitchFamily="34" charset="0"/>
                <a:sym typeface="Symbol"/>
              </a:rPr>
              <a:t>, </a:t>
            </a:r>
            <a:r>
              <a:rPr kumimoji="0" lang="en-US" sz="2000" i="1" u="none" strike="noStrike" cap="none" normalizeH="0" baseline="0" dirty="0">
                <a:ln>
                  <a:noFill/>
                </a:ln>
                <a:effectLst/>
                <a:latin typeface="Arial" pitchFamily="34" charset="0"/>
                <a:ea typeface="Calibri" pitchFamily="34" charset="0"/>
                <a:cs typeface="Tahoma" pitchFamily="34" charset="0"/>
                <a:sym typeface="Symbol"/>
              </a:rPr>
              <a:t>p</a:t>
            </a:r>
            <a:r>
              <a:rPr kumimoji="0" lang="en-US" sz="2000" u="none" strike="noStrike" cap="none" normalizeH="0" baseline="0" dirty="0">
                <a:ln>
                  <a:noFill/>
                </a:ln>
                <a:effectLst/>
                <a:latin typeface="Arial" pitchFamily="34" charset="0"/>
                <a:ea typeface="Calibri" pitchFamily="34" charset="0"/>
                <a:cs typeface="Tahoma" pitchFamily="34" charset="0"/>
                <a:sym typeface="Symbol"/>
              </a:rPr>
              <a:t>, </a:t>
            </a:r>
            <a:r>
              <a:rPr kumimoji="0" lang="en-US" sz="2000" u="none" strike="noStrike" cap="none" normalizeH="0" baseline="0" dirty="0">
                <a:ln>
                  <a:noFill/>
                </a:ln>
                <a:solidFill>
                  <a:srgbClr val="FF0000"/>
                </a:solidFill>
                <a:effectLst/>
                <a:latin typeface="Arial" pitchFamily="34" charset="0"/>
                <a:ea typeface="Calibri" pitchFamily="34" charset="0"/>
                <a:cs typeface="Tahoma" pitchFamily="34" charset="0"/>
                <a:sym typeface="Symbol"/>
              </a:rPr>
              <a:t>etc. )</a:t>
            </a:r>
            <a:r>
              <a:rPr kumimoji="0" lang="en-US" sz="2000" u="none" strike="noStrike" cap="none" normalizeH="0" baseline="0" dirty="0">
                <a:ln>
                  <a:noFill/>
                </a:ln>
                <a:solidFill>
                  <a:srgbClr val="FF0000"/>
                </a:solidFill>
                <a:effectLst/>
                <a:latin typeface="Arial" pitchFamily="34" charset="0"/>
                <a:ea typeface="Calibri" pitchFamily="34" charset="0"/>
                <a:cs typeface="Tahoma" pitchFamily="34" charset="0"/>
              </a:rPr>
              <a:t> </a:t>
            </a:r>
            <a:r>
              <a:rPr kumimoji="0" lang="en-US" sz="2000" b="1" u="none" strike="noStrike" cap="none" normalizeH="0" baseline="0" dirty="0">
                <a:ln>
                  <a:noFill/>
                </a:ln>
                <a:solidFill>
                  <a:srgbClr val="FF0000"/>
                </a:solidFill>
                <a:effectLst/>
                <a:latin typeface="Arial" pitchFamily="34" charset="0"/>
                <a:ea typeface="Calibri" pitchFamily="34" charset="0"/>
                <a:cs typeface="Tahoma" pitchFamily="34" charset="0"/>
              </a:rPr>
              <a:t>NOT</a:t>
            </a:r>
            <a:r>
              <a:rPr kumimoji="0" lang="en-US" sz="2000" u="none" strike="noStrike" cap="none" normalizeH="0" baseline="0" dirty="0">
                <a:ln>
                  <a:noFill/>
                </a:ln>
                <a:solidFill>
                  <a:srgbClr val="FF0000"/>
                </a:solidFill>
                <a:effectLst/>
                <a:latin typeface="Arial" pitchFamily="34" charset="0"/>
                <a:ea typeface="Calibri" pitchFamily="34" charset="0"/>
                <a:cs typeface="Tahoma" pitchFamily="34" charset="0"/>
              </a:rPr>
              <a:t> the statistic (</a:t>
            </a:r>
            <a:r>
              <a:rPr kumimoji="0" lang="en-US" sz="2000" u="none" strike="noStrike" cap="none" normalizeH="0" baseline="0" dirty="0" err="1">
                <a:ln>
                  <a:noFill/>
                </a:ln>
                <a:solidFill>
                  <a:srgbClr val="FF0000"/>
                </a:solidFill>
                <a:effectLst/>
                <a:latin typeface="Arial" pitchFamily="34" charset="0"/>
                <a:ea typeface="Calibri" pitchFamily="34" charset="0"/>
                <a:cs typeface="Tahoma" pitchFamily="34" charset="0"/>
              </a:rPr>
              <a:t>eg</a:t>
            </a:r>
            <a:r>
              <a:rPr kumimoji="0" lang="en-US" sz="2000" u="none" strike="noStrike" cap="none" normalizeH="0" baseline="0" dirty="0">
                <a:ln>
                  <a:noFill/>
                </a:ln>
                <a:solidFill>
                  <a:srgbClr val="FF0000"/>
                </a:solidFill>
                <a:effectLst/>
                <a:latin typeface="Arial" pitchFamily="34" charset="0"/>
                <a:ea typeface="Calibri" pitchFamily="34" charset="0"/>
                <a:cs typeface="Tahoma" pitchFamily="34" charset="0"/>
              </a:rPr>
              <a:t>.,</a:t>
            </a:r>
            <a:r>
              <a:rPr kumimoji="0" lang="en-US" sz="2000" u="none" strike="noStrike" cap="none" normalizeH="0" baseline="0" dirty="0">
                <a:ln>
                  <a:noFill/>
                </a:ln>
                <a:solidFill>
                  <a:srgbClr val="FF0000"/>
                </a:solidFill>
                <a:effectLst/>
                <a:latin typeface="Arial" pitchFamily="34" charset="0"/>
                <a:cs typeface="Arial" pitchFamily="34" charset="0"/>
              </a:rPr>
              <a:t>           </a:t>
            </a:r>
            <a:r>
              <a:rPr lang="en-US" sz="2000" dirty="0">
                <a:solidFill>
                  <a:srgbClr val="FF0000"/>
                </a:solidFill>
                <a:latin typeface="Arial" pitchFamily="34" charset="0"/>
                <a:cs typeface="Arial" pitchFamily="34" charset="0"/>
              </a:rPr>
              <a:t> e</a:t>
            </a:r>
            <a:r>
              <a:rPr kumimoji="0" lang="en-US" sz="2000" u="none" strike="noStrike" cap="none" normalizeH="0" baseline="0" dirty="0">
                <a:ln>
                  <a:noFill/>
                </a:ln>
                <a:solidFill>
                  <a:srgbClr val="FF0000"/>
                </a:solidFill>
                <a:effectLst/>
                <a:latin typeface="Arial" pitchFamily="34" charset="0"/>
                <a:cs typeface="Arial" pitchFamily="34" charset="0"/>
              </a:rPr>
              <a:t>tc.)</a:t>
            </a:r>
          </a:p>
        </p:txBody>
      </p:sp>
      <p:graphicFrame>
        <p:nvGraphicFramePr>
          <p:cNvPr id="27649" name="Object 1"/>
          <p:cNvGraphicFramePr>
            <a:graphicFrameLocks noChangeAspect="1"/>
          </p:cNvGraphicFramePr>
          <p:nvPr/>
        </p:nvGraphicFramePr>
        <p:xfrm>
          <a:off x="5765442" y="4017784"/>
          <a:ext cx="533400" cy="323850"/>
        </p:xfrm>
        <a:graphic>
          <a:graphicData uri="http://schemas.openxmlformats.org/presentationml/2006/ole">
            <mc:AlternateContent xmlns:mc="http://schemas.openxmlformats.org/markup-compatibility/2006">
              <mc:Choice xmlns:v="urn:schemas-microsoft-com:vml" Requires="v">
                <p:oleObj spid="_x0000_s27655" name="Equation" r:id="rId4" imgW="330057" imgH="203112" progId="Equation.3">
                  <p:embed/>
                </p:oleObj>
              </mc:Choice>
              <mc:Fallback>
                <p:oleObj name="Equation" r:id="rId4" imgW="330057" imgH="203112"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5442" y="4017784"/>
                        <a:ext cx="5334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
        <p:nvSpPr>
          <p:cNvPr id="9" name="Rectangle 3"/>
          <p:cNvSpPr>
            <a:spLocks noChangeArrowheads="1"/>
          </p:cNvSpPr>
          <p:nvPr/>
        </p:nvSpPr>
        <p:spPr bwMode="auto">
          <a:xfrm>
            <a:off x="1295400" y="399157"/>
            <a:ext cx="73914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400" b="1" i="1" u="sng" strike="noStrike" cap="none" normalizeH="0" baseline="0" dirty="0">
                <a:ln>
                  <a:noFill/>
                </a:ln>
                <a:solidFill>
                  <a:srgbClr val="00B050"/>
                </a:solidFill>
                <a:effectLst/>
                <a:ea typeface="Times New Roman" pitchFamily="18" charset="0"/>
                <a:cs typeface="Times New Roman" pitchFamily="18" charset="0"/>
              </a:rPr>
              <a:t>Null Hypothesis: </a:t>
            </a:r>
          </a:p>
          <a:p>
            <a:pPr indent="85725" eaLnBrk="0" fontAlgn="base" hangingPunct="0">
              <a:spcBef>
                <a:spcPct val="0"/>
              </a:spcBef>
              <a:spcAft>
                <a:spcPct val="0"/>
              </a:spcAft>
            </a:pPr>
            <a:endParaRPr lang="en-US" sz="2400" i="1" u="sng" dirty="0">
              <a:solidFill>
                <a:srgbClr val="000000"/>
              </a:solidFill>
              <a:ea typeface="Times New Roman" pitchFamily="18" charset="0"/>
              <a:cs typeface="Times New Roman" pitchFamily="18" charset="0"/>
            </a:endParaRPr>
          </a:p>
          <a:p>
            <a:pPr indent="85725" eaLnBrk="0" fontAlgn="base" hangingPunct="0">
              <a:spcBef>
                <a:spcPct val="0"/>
              </a:spcBef>
              <a:spcAft>
                <a:spcPct val="0"/>
              </a:spcAf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  It is denoted by H</a:t>
            </a:r>
            <a:r>
              <a:rPr kumimoji="0" lang="en-US" sz="2400" b="0" i="0" u="none" strike="noStrike" cap="none" normalizeH="0" baseline="-30000" dirty="0">
                <a:ln>
                  <a:noFill/>
                </a:ln>
                <a:solidFill>
                  <a:srgbClr val="000000"/>
                </a:solidFill>
                <a:effectLst/>
                <a:ea typeface="Times New Roman" pitchFamily="18" charset="0"/>
                <a:cs typeface="Times New Roman" pitchFamily="18" charset="0"/>
              </a:rPr>
              <a:t>0</a:t>
            </a:r>
            <a:r>
              <a:rPr kumimoji="0" lang="en-US" sz="2400" b="0" i="0" u="none" strike="noStrike" cap="none" normalizeH="0" baseline="0" dirty="0">
                <a:ln>
                  <a:noFill/>
                </a:ln>
                <a:solidFill>
                  <a:srgbClr val="000000"/>
                </a:solidFill>
                <a:effectLst/>
                <a:ea typeface="Times New Roman" pitchFamily="18" charset="0"/>
                <a:cs typeface="Times New Roman" pitchFamily="18" charset="0"/>
              </a:rPr>
              <a:t>.</a:t>
            </a:r>
          </a:p>
          <a:p>
            <a:pPr marL="0" marR="0" lvl="0" indent="85725" algn="l" defTabSz="914400" rtl="0" eaLnBrk="0" fontAlgn="base" latinLnBrk="0" hangingPunct="0">
              <a:lnSpc>
                <a:spcPct val="100000"/>
              </a:lnSpc>
              <a:spcBef>
                <a:spcPct val="0"/>
              </a:spcBef>
              <a:spcAft>
                <a:spcPct val="0"/>
              </a:spcAft>
              <a:buClrTx/>
              <a:buSzTx/>
              <a:buFontTx/>
              <a:buNone/>
              <a:tabLst/>
            </a:pPr>
            <a:endParaRPr lang="en-US" sz="2400" dirty="0">
              <a:cs typeface="Arial" pitchFamily="34" charset="0"/>
            </a:endParaRPr>
          </a:p>
          <a:p>
            <a:pPr marL="0" marR="0" lvl="0" indent="85725"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  It is a hypothesis to be tested, and the decision is based </a:t>
            </a:r>
          </a:p>
          <a:p>
            <a:pPr marL="0" marR="0" lvl="0" indent="85725" algn="l" defTabSz="914400" rtl="0" eaLnBrk="0" fontAlgn="base" latinLnBrk="0" hangingPunct="0">
              <a:lnSpc>
                <a:spcPct val="100000"/>
              </a:lnSpc>
              <a:spcBef>
                <a:spcPct val="0"/>
              </a:spcBef>
              <a:spcAft>
                <a:spcPct val="0"/>
              </a:spcAft>
              <a:buClrTx/>
              <a:buSzTx/>
              <a:tabLst/>
            </a:pPr>
            <a:r>
              <a:rPr lang="en-US" sz="2400" dirty="0">
                <a:solidFill>
                  <a:srgbClr val="000000"/>
                </a:solidFill>
                <a:ea typeface="Times New Roman" pitchFamily="18" charset="0"/>
                <a:cs typeface="Times New Roman" pitchFamily="18" charset="0"/>
              </a:rPr>
              <a:t>  </a:t>
            </a:r>
            <a:r>
              <a:rPr kumimoji="0" lang="en-US" sz="2400" b="0" i="0" u="none" strike="noStrike" cap="none" normalizeH="0" baseline="0" dirty="0">
                <a:ln>
                  <a:noFill/>
                </a:ln>
                <a:solidFill>
                  <a:srgbClr val="000000"/>
                </a:solidFill>
                <a:effectLst/>
                <a:ea typeface="Times New Roman" pitchFamily="18" charset="0"/>
                <a:cs typeface="Times New Roman" pitchFamily="18" charset="0"/>
              </a:rPr>
              <a:t>on the null hypothesis.</a:t>
            </a:r>
          </a:p>
          <a:p>
            <a:pPr marL="0" marR="0" lvl="0" indent="85725" algn="l" defTabSz="914400" rtl="0" eaLnBrk="0" fontAlgn="base" latinLnBrk="0" hangingPunct="0">
              <a:lnSpc>
                <a:spcPct val="100000"/>
              </a:lnSpc>
              <a:spcBef>
                <a:spcPct val="0"/>
              </a:spcBef>
              <a:spcAft>
                <a:spcPct val="0"/>
              </a:spcAft>
              <a:buClrTx/>
              <a:buSzTx/>
              <a:tabLst/>
            </a:pPr>
            <a:endParaRPr kumimoji="0" lang="en-US" sz="2400" b="0" i="0" u="none" strike="noStrike" cap="none" normalizeH="0" baseline="0" dirty="0">
              <a:ln>
                <a:noFill/>
              </a:ln>
              <a:solidFill>
                <a:schemeClr val="tx1"/>
              </a:solidFill>
              <a:effectLst/>
              <a:cs typeface="Arial" pitchFamily="34" charset="0"/>
            </a:endParaRPr>
          </a:p>
          <a:p>
            <a:pPr marL="0" marR="0" lvl="0" indent="85725"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  It is a statement of  “no effect” , or “no difference”, or </a:t>
            </a:r>
          </a:p>
          <a:p>
            <a:pPr marL="0" marR="0" lvl="0" indent="85725"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   “the difference is null”.</a:t>
            </a:r>
            <a:endParaRPr kumimoji="0" lang="en-US" sz="2400" b="0" i="0" u="none" strike="noStrike" cap="none" normalizeH="0" baseline="0" dirty="0">
              <a:ln>
                <a:noFill/>
              </a:ln>
              <a:solidFill>
                <a:schemeClr val="tx1"/>
              </a:solidFill>
              <a:effectLst/>
              <a:cs typeface="Arial" pitchFamily="34" charset="0"/>
            </a:endParaRPr>
          </a:p>
          <a:p>
            <a:pPr marL="0" marR="0" lvl="0" indent="85725" algn="l" defTabSz="914400" rtl="0" eaLnBrk="0" fontAlgn="base" latinLnBrk="0" hangingPunct="0">
              <a:lnSpc>
                <a:spcPct val="100000"/>
              </a:lnSpc>
              <a:spcBef>
                <a:spcPct val="0"/>
              </a:spcBef>
              <a:spcAft>
                <a:spcPct val="0"/>
              </a:spcAft>
              <a:buClrTx/>
              <a:buSzTx/>
              <a:buFontTx/>
              <a:buNone/>
              <a:tabLst/>
            </a:pPr>
            <a:endParaRPr lang="en-US" sz="2400" dirty="0">
              <a:solidFill>
                <a:srgbClr val="000000"/>
              </a:solidFill>
              <a:ea typeface="Times New Roman" pitchFamily="18" charset="0"/>
              <a:cs typeface="Times New Roman" pitchFamily="18" charset="0"/>
            </a:endParaRPr>
          </a:p>
          <a:p>
            <a:pPr marL="0" marR="0" lvl="0" indent="85725"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  If the original claim includes equality (=) it is  </a:t>
            </a:r>
          </a:p>
          <a:p>
            <a:pPr marL="0" marR="0" lvl="0" indent="85725"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   the null hypothesis. If the </a:t>
            </a:r>
            <a:r>
              <a:rPr kumimoji="0" lang="en-US" sz="2400" b="0" i="0" u="none" strike="noStrike" cap="none" normalizeH="0" baseline="0" dirty="0">
                <a:ln>
                  <a:noFill/>
                </a:ln>
                <a:solidFill>
                  <a:srgbClr val="000000"/>
                </a:solidFill>
                <a:effectLst/>
                <a:ea typeface="Times New Roman" pitchFamily="18" charset="0"/>
                <a:cs typeface="Times New Roman" pitchFamily="18" charset="0"/>
                <a:sym typeface="Symbol" pitchFamily="18" charset="2"/>
              </a:rPr>
              <a:t>original claim does not  </a:t>
            </a:r>
          </a:p>
          <a:p>
            <a:pPr marL="0" marR="0" lvl="0" indent="85725" algn="l" defTabSz="914400" rtl="0" eaLnBrk="0" fontAlgn="base" latinLnBrk="0" hangingPunct="0">
              <a:lnSpc>
                <a:spcPct val="100000"/>
              </a:lnSpc>
              <a:spcBef>
                <a:spcPct val="0"/>
              </a:spcBef>
              <a:spcAft>
                <a:spcPct val="0"/>
              </a:spcAft>
              <a:buClrTx/>
              <a:buSzTx/>
              <a:tabLst/>
            </a:pPr>
            <a:r>
              <a:rPr lang="en-US" sz="2400" dirty="0">
                <a:solidFill>
                  <a:srgbClr val="000000"/>
                </a:solidFill>
                <a:ea typeface="Times New Roman" pitchFamily="18" charset="0"/>
                <a:cs typeface="Times New Roman" pitchFamily="18" charset="0"/>
                <a:sym typeface="Symbol" pitchFamily="18" charset="2"/>
              </a:rPr>
              <a:t>   </a:t>
            </a:r>
            <a:r>
              <a:rPr kumimoji="0" lang="en-US" sz="2400" b="0" i="0" u="none" strike="noStrike" cap="none" normalizeH="0" baseline="0" dirty="0">
                <a:ln>
                  <a:noFill/>
                </a:ln>
                <a:solidFill>
                  <a:srgbClr val="000000"/>
                </a:solidFill>
                <a:effectLst/>
                <a:ea typeface="Times New Roman" pitchFamily="18" charset="0"/>
                <a:cs typeface="Times New Roman" pitchFamily="18" charset="0"/>
                <a:sym typeface="Symbol" pitchFamily="18" charset="2"/>
              </a:rPr>
              <a:t>include equality ( </a:t>
            </a:r>
            <a:r>
              <a:rPr kumimoji="0" lang="en-US" sz="2400" b="0" i="0" u="none" strike="noStrike" cap="none" normalizeH="0" baseline="0" dirty="0">
                <a:ln>
                  <a:noFill/>
                </a:ln>
                <a:solidFill>
                  <a:srgbClr val="000000"/>
                </a:solidFill>
                <a:effectLst/>
                <a:ea typeface="Calibri" pitchFamily="34" charset="0"/>
                <a:cs typeface="Times New Roman" pitchFamily="18" charset="0"/>
                <a:sym typeface="Symbol" pitchFamily="18" charset="2"/>
              </a:rPr>
              <a:t></a:t>
            </a:r>
            <a:r>
              <a:rPr kumimoji="0" lang="en-US" sz="2400" b="0" i="0" u="none" strike="noStrike" cap="none" normalizeH="0" baseline="0" dirty="0">
                <a:ln>
                  <a:noFill/>
                </a:ln>
                <a:solidFill>
                  <a:srgbClr val="000000"/>
                </a:solidFill>
                <a:effectLst/>
                <a:ea typeface="Times New Roman" pitchFamily="18" charset="0"/>
                <a:cs typeface="Times New Roman" pitchFamily="18" charset="0"/>
              </a:rPr>
              <a:t>,</a:t>
            </a:r>
            <a:r>
              <a:rPr kumimoji="0" lang="en-US" sz="2400" b="0" i="0" u="none" strike="noStrike" cap="none" normalizeH="0" baseline="0" dirty="0">
                <a:ln>
                  <a:noFill/>
                </a:ln>
                <a:solidFill>
                  <a:srgbClr val="000000"/>
                </a:solidFill>
                <a:effectLst/>
                <a:ea typeface="Times New Roman" pitchFamily="18" charset="0"/>
                <a:cs typeface="Times New Roman" pitchFamily="18" charset="0"/>
                <a:sym typeface="Symbol" pitchFamily="18" charset="2"/>
              </a:rPr>
              <a:t>  </a:t>
            </a:r>
            <a:r>
              <a:rPr kumimoji="0" lang="en-US" sz="2400" b="0" i="0" u="none" strike="noStrike" cap="none" normalizeH="0" baseline="0" dirty="0">
                <a:ln>
                  <a:noFill/>
                </a:ln>
                <a:solidFill>
                  <a:srgbClr val="000000"/>
                </a:solidFill>
                <a:effectLst/>
                <a:ea typeface="Calibri" pitchFamily="34" charset="0"/>
                <a:cs typeface="Times New Roman" pitchFamily="18" charset="0"/>
                <a:sym typeface="Symbol" pitchFamily="18" charset="2"/>
              </a:rPr>
              <a:t></a:t>
            </a:r>
            <a:r>
              <a:rPr kumimoji="0" lang="en-US" sz="2400" b="0" i="0" u="none" strike="noStrike" cap="none" normalizeH="0" baseline="0" dirty="0">
                <a:ln>
                  <a:noFill/>
                </a:ln>
                <a:solidFill>
                  <a:srgbClr val="000000"/>
                </a:solidFill>
                <a:effectLst/>
                <a:ea typeface="Times New Roman" pitchFamily="18" charset="0"/>
                <a:cs typeface="Times New Roman" pitchFamily="18" charset="0"/>
              </a:rPr>
              <a:t>,</a:t>
            </a:r>
            <a:r>
              <a:rPr kumimoji="0" lang="en-US" sz="2400" b="0" i="0" u="none" strike="noStrike" cap="none" normalizeH="0" baseline="0" dirty="0">
                <a:ln>
                  <a:noFill/>
                </a:ln>
                <a:solidFill>
                  <a:srgbClr val="000000"/>
                </a:solidFill>
                <a:effectLst/>
                <a:ea typeface="Times New Roman" pitchFamily="18" charset="0"/>
                <a:cs typeface="Times New Roman" pitchFamily="18" charset="0"/>
                <a:sym typeface="Symbol" pitchFamily="18" charset="2"/>
              </a:rPr>
              <a:t>   </a:t>
            </a:r>
            <a:r>
              <a:rPr kumimoji="0" lang="en-US" sz="2400" b="0" i="0" u="none" strike="noStrike" cap="none" normalizeH="0" baseline="0" dirty="0">
                <a:ln>
                  <a:noFill/>
                </a:ln>
                <a:solidFill>
                  <a:srgbClr val="000000"/>
                </a:solidFill>
                <a:effectLst/>
                <a:ea typeface="Calibri" pitchFamily="34" charset="0"/>
                <a:cs typeface="Times New Roman" pitchFamily="18" charset="0"/>
                <a:sym typeface="Symbol" pitchFamily="18" charset="2"/>
              </a:rPr>
              <a:t></a:t>
            </a:r>
            <a:r>
              <a:rPr kumimoji="0" lang="en-US" sz="2400" b="0" i="0" u="none" strike="noStrike" cap="none" normalizeH="0" baseline="0" dirty="0">
                <a:ln>
                  <a:noFill/>
                </a:ln>
                <a:solidFill>
                  <a:srgbClr val="000000"/>
                </a:solidFill>
                <a:effectLst/>
                <a:ea typeface="Times New Roman" pitchFamily="18" charset="0"/>
                <a:cs typeface="Times New Roman" pitchFamily="18" charset="0"/>
              </a:rPr>
              <a:t>  ), then the null hypothesis is </a:t>
            </a:r>
          </a:p>
          <a:p>
            <a:pPr marL="0" marR="0" lvl="0" indent="85725" algn="l" defTabSz="914400" rtl="0" eaLnBrk="0" fontAlgn="base" latinLnBrk="0" hangingPunct="0">
              <a:lnSpc>
                <a:spcPct val="100000"/>
              </a:lnSpc>
              <a:spcBef>
                <a:spcPct val="0"/>
              </a:spcBef>
              <a:spcAft>
                <a:spcPct val="0"/>
              </a:spcAft>
              <a:buClrTx/>
              <a:buSzTx/>
              <a:tabLst/>
            </a:pPr>
            <a:r>
              <a:rPr lang="en-US" sz="2400" dirty="0">
                <a:solidFill>
                  <a:srgbClr val="000000"/>
                </a:solidFill>
                <a:ea typeface="Times New Roman" pitchFamily="18" charset="0"/>
                <a:cs typeface="Times New Roman" pitchFamily="18" charset="0"/>
              </a:rPr>
              <a:t>   </a:t>
            </a:r>
            <a:r>
              <a:rPr kumimoji="0" lang="en-US" sz="2400" b="0" i="0" u="none" strike="noStrike" cap="none" normalizeH="0" baseline="0" dirty="0">
                <a:ln>
                  <a:noFill/>
                </a:ln>
                <a:solidFill>
                  <a:srgbClr val="000000"/>
                </a:solidFill>
                <a:effectLst/>
                <a:ea typeface="Times New Roman" pitchFamily="18" charset="0"/>
                <a:cs typeface="Times New Roman" pitchFamily="18" charset="0"/>
              </a:rPr>
              <a:t>the </a:t>
            </a:r>
            <a:r>
              <a:rPr kumimoji="0" lang="en-US" sz="2400" b="0" i="0" u="none" strike="noStrike" cap="none" normalizeH="0" baseline="0" dirty="0">
                <a:ln>
                  <a:noFill/>
                </a:ln>
                <a:solidFill>
                  <a:srgbClr val="000000"/>
                </a:solidFill>
                <a:effectLst/>
                <a:ea typeface="Times New Roman" pitchFamily="18" charset="0"/>
                <a:cs typeface="Times New Roman" pitchFamily="18" charset="0"/>
                <a:sym typeface="Symbol" pitchFamily="18" charset="2"/>
              </a:rPr>
              <a:t> complement of the original claim. The null </a:t>
            </a:r>
          </a:p>
          <a:p>
            <a:pPr marL="0" marR="0" lvl="0" indent="85725" algn="l" defTabSz="914400" rtl="0" eaLnBrk="0" fontAlgn="base" latinLnBrk="0" hangingPunct="0">
              <a:lnSpc>
                <a:spcPct val="100000"/>
              </a:lnSpc>
              <a:spcBef>
                <a:spcPct val="0"/>
              </a:spcBef>
              <a:spcAft>
                <a:spcPct val="0"/>
              </a:spcAft>
              <a:buClrTx/>
              <a:buSzTx/>
              <a:tabLst/>
            </a:pPr>
            <a:r>
              <a:rPr lang="en-US" sz="2400" dirty="0">
                <a:solidFill>
                  <a:srgbClr val="000000"/>
                </a:solidFill>
                <a:ea typeface="Times New Roman" pitchFamily="18" charset="0"/>
                <a:cs typeface="Times New Roman" pitchFamily="18" charset="0"/>
                <a:sym typeface="Symbol" pitchFamily="18" charset="2"/>
              </a:rPr>
              <a:t>   </a:t>
            </a:r>
            <a:r>
              <a:rPr kumimoji="0" lang="en-US" sz="2400" b="0" i="0" u="none" strike="noStrike" cap="none" normalizeH="0" baseline="0" dirty="0">
                <a:ln>
                  <a:noFill/>
                </a:ln>
                <a:solidFill>
                  <a:srgbClr val="000000"/>
                </a:solidFill>
                <a:effectLst/>
                <a:ea typeface="Times New Roman" pitchFamily="18" charset="0"/>
                <a:cs typeface="Times New Roman" pitchFamily="18" charset="0"/>
                <a:sym typeface="Symbol" pitchFamily="18" charset="2"/>
              </a:rPr>
              <a:t>hypothesis </a:t>
            </a:r>
            <a:r>
              <a:rPr kumimoji="0" lang="en-US" sz="2400" b="0" i="0" u="none" strike="noStrike" cap="none" normalizeH="0" baseline="0" dirty="0">
                <a:ln>
                  <a:noFill/>
                </a:ln>
                <a:solidFill>
                  <a:srgbClr val="FF0000"/>
                </a:solidFill>
                <a:effectLst/>
                <a:ea typeface="Times New Roman" pitchFamily="18" charset="0"/>
                <a:cs typeface="Times New Roman" pitchFamily="18" charset="0"/>
                <a:sym typeface="Symbol" pitchFamily="18" charset="2"/>
              </a:rPr>
              <a:t>always includes the equal sign</a:t>
            </a:r>
            <a:r>
              <a:rPr kumimoji="0" lang="en-US" sz="2400" b="0" i="0" u="none" strike="noStrike" cap="none" normalizeH="0" baseline="0" dirty="0">
                <a:ln>
                  <a:noFill/>
                </a:ln>
                <a:solidFill>
                  <a:srgbClr val="000000"/>
                </a:solidFill>
                <a:effectLst/>
                <a:ea typeface="Times New Roman" pitchFamily="18" charset="0"/>
                <a:cs typeface="Times New Roman" pitchFamily="18" charset="0"/>
                <a:sym typeface="Symbol" pitchFamily="18" charset="2"/>
              </a:rPr>
              <a:t>. </a:t>
            </a:r>
            <a:endParaRPr kumimoji="0" lang="en-US" sz="2400" b="0" i="0" u="none" strike="noStrike" cap="none" normalizeH="0" baseline="0" dirty="0">
              <a:ln>
                <a:noFill/>
              </a:ln>
              <a:solidFill>
                <a:schemeClr val="tx1"/>
              </a:solidFill>
              <a:effectLst/>
              <a:cs typeface="Arial" pitchFamily="34" charset="0"/>
              <a:sym typeface="Symbol" pitchFamily="18" charset="2"/>
            </a:endParaRPr>
          </a:p>
          <a:p>
            <a:pPr marL="0" marR="0" lvl="0" indent="85725"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ea typeface="Calibri" pitchFamily="34" charset="0"/>
              <a:cs typeface="Times New Roman" pitchFamily="18" charset="0"/>
              <a:sym typeface="Symbol" pitchFamily="18" charset="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
        <p:nvSpPr>
          <p:cNvPr id="13" name="Rectangle 1"/>
          <p:cNvSpPr>
            <a:spLocks noChangeArrowheads="1"/>
          </p:cNvSpPr>
          <p:nvPr/>
        </p:nvSpPr>
        <p:spPr bwMode="auto">
          <a:xfrm>
            <a:off x="1143000" y="431661"/>
            <a:ext cx="7924800"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1" indent="457200" fontAlgn="base">
              <a:spcBef>
                <a:spcPct val="0"/>
              </a:spcBef>
              <a:spcAft>
                <a:spcPct val="0"/>
              </a:spcAft>
            </a:pPr>
            <a:r>
              <a:rPr lang="en-US" sz="2400" b="1" i="1" u="sng" dirty="0">
                <a:solidFill>
                  <a:srgbClr val="00B050"/>
                </a:solidFill>
                <a:latin typeface="+mj-lt"/>
                <a:ea typeface="Times New Roman" pitchFamily="18" charset="0"/>
                <a:cs typeface="Times New Roman" pitchFamily="18" charset="0"/>
              </a:rPr>
              <a:t>Alternative Hypothesis:</a:t>
            </a:r>
          </a:p>
          <a:p>
            <a:pPr marL="0" marR="0" lvl="0" indent="457200" algn="l" defTabSz="914400" rtl="0" eaLnBrk="1" fontAlgn="base" latinLnBrk="0" hangingPunct="1">
              <a:lnSpc>
                <a:spcPct val="100000"/>
              </a:lnSpc>
              <a:spcBef>
                <a:spcPct val="0"/>
              </a:spcBef>
              <a:spcAft>
                <a:spcPct val="0"/>
              </a:spcAft>
              <a:buClrTx/>
              <a:buSzTx/>
              <a:buFontTx/>
              <a:buNone/>
              <a:tabLst/>
            </a:pPr>
            <a:endParaRPr lang="en-US" sz="2400" b="1" i="1" u="sng" dirty="0">
              <a:solidFill>
                <a:srgbClr val="00B050"/>
              </a:solidFill>
              <a:latin typeface="+mj-lt"/>
              <a:ea typeface="Times New Roman" pitchFamily="18" charset="0"/>
              <a:cs typeface="Times New Roman" pitchFamily="18" charset="0"/>
            </a:endParaRPr>
          </a:p>
          <a:p>
            <a:pPr lvl="0" indent="457200" eaLnBrk="0" fontAlgn="base" hangingPunct="0">
              <a:spcBef>
                <a:spcPct val="0"/>
              </a:spcBef>
              <a:spcAft>
                <a:spcPct val="0"/>
              </a:spcAft>
            </a:pPr>
            <a:r>
              <a:rPr kumimoji="0" lang="en-US" sz="2400" b="0" i="0" u="none" strike="noStrike" cap="none" normalizeH="0" baseline="0" dirty="0">
                <a:ln>
                  <a:noFill/>
                </a:ln>
                <a:solidFill>
                  <a:srgbClr val="000000"/>
                </a:solidFill>
                <a:effectLst/>
                <a:latin typeface="+mj-lt"/>
                <a:ea typeface="Times New Roman" pitchFamily="18" charset="0"/>
                <a:cs typeface="Times New Roman" pitchFamily="18" charset="0"/>
              </a:rPr>
              <a:t>-  It is denoted by H</a:t>
            </a:r>
            <a:r>
              <a:rPr kumimoji="0" lang="en-US" sz="2400" b="0" i="0" u="none" strike="noStrike" cap="none" normalizeH="0" baseline="-30000" dirty="0">
                <a:ln>
                  <a:noFill/>
                </a:ln>
                <a:solidFill>
                  <a:srgbClr val="000000"/>
                </a:solidFill>
                <a:effectLst/>
                <a:latin typeface="+mj-lt"/>
                <a:ea typeface="Times New Roman" pitchFamily="18" charset="0"/>
                <a:cs typeface="Times New Roman" pitchFamily="18" charset="0"/>
              </a:rPr>
              <a:t>a  </a:t>
            </a:r>
            <a:r>
              <a:rPr kumimoji="0" lang="en-US" sz="2400" b="0" i="0" u="none" strike="noStrike" cap="none" normalizeH="0" baseline="0" dirty="0">
                <a:ln>
                  <a:noFill/>
                </a:ln>
                <a:solidFill>
                  <a:srgbClr val="000000"/>
                </a:solidFill>
                <a:effectLst/>
                <a:latin typeface="+mj-lt"/>
                <a:ea typeface="Times New Roman" pitchFamily="18" charset="0"/>
                <a:cs typeface="Times New Roman" pitchFamily="18" charset="0"/>
              </a:rPr>
              <a:t>or  H</a:t>
            </a:r>
            <a:r>
              <a:rPr kumimoji="0" lang="en-US" sz="2400" b="0" i="0" u="none" strike="noStrike" cap="none" normalizeH="0" baseline="-30000" dirty="0">
                <a:ln>
                  <a:noFill/>
                </a:ln>
                <a:solidFill>
                  <a:srgbClr val="000000"/>
                </a:solidFill>
                <a:effectLst/>
                <a:latin typeface="Adobe Fan Heiti Std B" pitchFamily="34" charset="-128"/>
                <a:ea typeface="Adobe Fan Heiti Std B" pitchFamily="34" charset="-128"/>
                <a:cs typeface="Times New Roman" pitchFamily="18" charset="0"/>
              </a:rPr>
              <a:t>1</a:t>
            </a:r>
          </a:p>
          <a:p>
            <a:pPr lvl="0" indent="457200" eaLnBrk="0" fontAlgn="base" hangingPunct="0">
              <a:spcBef>
                <a:spcPct val="0"/>
              </a:spcBef>
              <a:spcAft>
                <a:spcPct val="0"/>
              </a:spcAft>
            </a:pPr>
            <a:endParaRPr kumimoji="0" lang="en-US" sz="2400" b="0" i="0" u="none" strike="noStrike" cap="none" normalizeH="0" baseline="-30000" dirty="0">
              <a:ln>
                <a:noFill/>
              </a:ln>
              <a:solidFill>
                <a:srgbClr val="000000"/>
              </a:solidFill>
              <a:effectLst/>
              <a:latin typeface="+mj-lt"/>
              <a:ea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a:ln>
                  <a:noFill/>
                </a:ln>
                <a:solidFill>
                  <a:srgbClr val="000000"/>
                </a:solidFill>
                <a:effectLst/>
                <a:latin typeface="+mj-lt"/>
                <a:ea typeface="Times New Roman" pitchFamily="18" charset="0"/>
                <a:cs typeface="Times New Roman" pitchFamily="18" charset="0"/>
              </a:rPr>
              <a:t>-  It is a statement which is true if the null hypothesis is </a:t>
            </a:r>
          </a:p>
          <a:p>
            <a:pPr marL="0" marR="0" lvl="0" indent="45720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a:ln>
                  <a:noFill/>
                </a:ln>
                <a:solidFill>
                  <a:srgbClr val="000000"/>
                </a:solidFill>
                <a:effectLst/>
                <a:latin typeface="+mj-lt"/>
                <a:ea typeface="Times New Roman" pitchFamily="18" charset="0"/>
                <a:cs typeface="Times New Roman" pitchFamily="18" charset="0"/>
              </a:rPr>
              <a:t>   false</a:t>
            </a:r>
          </a:p>
          <a:p>
            <a:pPr marL="0" marR="0" lvl="0" indent="457200" algn="l" defTabSz="914400" rtl="0" eaLnBrk="0" fontAlgn="base" latinLnBrk="0" hangingPunct="0">
              <a:lnSpc>
                <a:spcPct val="100000"/>
              </a:lnSpc>
              <a:spcBef>
                <a:spcPct val="0"/>
              </a:spcBef>
              <a:spcAft>
                <a:spcPct val="0"/>
              </a:spcAft>
              <a:buClrTx/>
              <a:buSzTx/>
              <a:buFontTx/>
              <a:buNone/>
              <a:tabLst/>
            </a:pPr>
            <a:r>
              <a:rPr lang="en-US" sz="2400" dirty="0">
                <a:latin typeface="+mj-lt"/>
                <a:cs typeface="Arial" pitchFamily="34" charset="0"/>
              </a:rPr>
              <a:t>-Alternative hypothesis can be &lt;,&gt;,≠ type.</a:t>
            </a:r>
          </a:p>
          <a:p>
            <a:pPr marL="0" marR="0" lvl="0" indent="457200" algn="l" defTabSz="914400" rtl="0" eaLnBrk="0" fontAlgn="base" latinLnBrk="0" hangingPunct="0">
              <a:lnSpc>
                <a:spcPct val="100000"/>
              </a:lnSpc>
              <a:spcBef>
                <a:spcPct val="0"/>
              </a:spcBef>
              <a:spcAft>
                <a:spcPct val="0"/>
              </a:spcAft>
              <a:buClrTx/>
              <a:buSzTx/>
              <a:buFontTx/>
              <a:buNone/>
              <a:tabLst/>
            </a:pPr>
            <a:endParaRPr lang="en-US" sz="2400" dirty="0">
              <a:latin typeface="+mj-lt"/>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j-lt"/>
                <a:ea typeface="Times New Roman" pitchFamily="18" charset="0"/>
                <a:cs typeface="Times New Roman" pitchFamily="18" charset="0"/>
              </a:rPr>
              <a:t>-  The type of test (left-tail, right-tail, or two-tail is based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j-lt"/>
                <a:ea typeface="Times New Roman" pitchFamily="18" charset="0"/>
                <a:cs typeface="Times New Roman" pitchFamily="18" charset="0"/>
              </a:rPr>
              <a:t>   on the alternative hypothesis</a:t>
            </a:r>
          </a:p>
          <a:p>
            <a:pPr marL="0" marR="0" lvl="0" indent="457200" algn="l" defTabSz="914400" rtl="0" eaLnBrk="0" fontAlgn="base" latinLnBrk="0" hangingPunct="0">
              <a:lnSpc>
                <a:spcPct val="100000"/>
              </a:lnSpc>
              <a:spcBef>
                <a:spcPct val="0"/>
              </a:spcBef>
              <a:spcAft>
                <a:spcPct val="0"/>
              </a:spcAft>
              <a:buClrTx/>
              <a:buSzTx/>
              <a:buFontTx/>
              <a:buNone/>
              <a:tabLst/>
            </a:pPr>
            <a:endParaRPr lang="en-US" sz="2400" dirty="0">
              <a:solidFill>
                <a:srgbClr val="000000"/>
              </a:solidFill>
              <a:latin typeface="+mj-lt"/>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j-lt"/>
                <a:cs typeface="Times New Roman" pitchFamily="18" charset="0"/>
              </a:rPr>
              <a:t>- It</a:t>
            </a:r>
            <a:r>
              <a:rPr kumimoji="0" lang="en-US" sz="2400" b="0" i="0" u="none" strike="noStrike" cap="none" normalizeH="0" dirty="0">
                <a:ln>
                  <a:noFill/>
                </a:ln>
                <a:solidFill>
                  <a:srgbClr val="000000"/>
                </a:solidFill>
                <a:effectLst/>
                <a:latin typeface="+mj-lt"/>
                <a:cs typeface="Times New Roman" pitchFamily="18" charset="0"/>
              </a:rPr>
              <a:t> is also called research hypothesis.</a:t>
            </a:r>
            <a:endParaRPr kumimoji="0" lang="en-US" sz="2400" b="0" i="0" u="none" strike="noStrike" cap="none" normalizeH="0" baseline="0" dirty="0">
              <a:ln>
                <a:noFill/>
              </a:ln>
              <a:solidFill>
                <a:schemeClr val="tx1"/>
              </a:solidFill>
              <a:effectLst/>
              <a:latin typeface="+mj-lt"/>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graphicFrame>
        <p:nvGraphicFramePr>
          <p:cNvPr id="7" name="Diagram 6"/>
          <p:cNvGraphicFramePr/>
          <p:nvPr/>
        </p:nvGraphicFramePr>
        <p:xfrm>
          <a:off x="1447800" y="152400"/>
          <a:ext cx="7391400" cy="3189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7"/>
          <p:cNvSpPr txBox="1">
            <a:spLocks noChangeArrowheads="1"/>
          </p:cNvSpPr>
          <p:nvPr/>
        </p:nvSpPr>
        <p:spPr bwMode="auto">
          <a:xfrm>
            <a:off x="1066800" y="457200"/>
            <a:ext cx="2403475" cy="923925"/>
          </a:xfrm>
          <a:prstGeom prst="rect">
            <a:avLst/>
          </a:prstGeom>
          <a:solidFill>
            <a:srgbClr val="00FFFF"/>
          </a:solidFill>
          <a:ln w="9525">
            <a:noFill/>
            <a:miter lim="800000"/>
            <a:headEnd/>
            <a:tailEnd/>
          </a:ln>
        </p:spPr>
        <p:txBody>
          <a:bodyPr wrap="none">
            <a:spAutoFit/>
          </a:bodyPr>
          <a:lstStyle/>
          <a:p>
            <a:pPr eaLnBrk="0" hangingPunct="0"/>
            <a:r>
              <a:rPr lang="en-US"/>
              <a:t>The null hypothesis is</a:t>
            </a:r>
          </a:p>
          <a:p>
            <a:pPr eaLnBrk="0" hangingPunct="0"/>
            <a:r>
              <a:rPr lang="en-US"/>
              <a:t>usually stated as an </a:t>
            </a:r>
          </a:p>
          <a:p>
            <a:pPr eaLnBrk="0" hangingPunct="0"/>
            <a:r>
              <a:rPr lang="en-US"/>
              <a:t>equality …</a:t>
            </a:r>
          </a:p>
        </p:txBody>
      </p:sp>
      <p:sp>
        <p:nvSpPr>
          <p:cNvPr id="11" name="TextBox 8"/>
          <p:cNvSpPr txBox="1">
            <a:spLocks noChangeArrowheads="1"/>
          </p:cNvSpPr>
          <p:nvPr/>
        </p:nvSpPr>
        <p:spPr bwMode="auto">
          <a:xfrm>
            <a:off x="2895600" y="3352800"/>
            <a:ext cx="4572000" cy="646113"/>
          </a:xfrm>
          <a:prstGeom prst="rect">
            <a:avLst/>
          </a:prstGeom>
          <a:solidFill>
            <a:srgbClr val="00FFFF"/>
          </a:solidFill>
          <a:ln w="9525">
            <a:noFill/>
            <a:miter lim="800000"/>
            <a:headEnd/>
            <a:tailEnd/>
          </a:ln>
        </p:spPr>
        <p:txBody>
          <a:bodyPr>
            <a:spAutoFit/>
          </a:bodyPr>
          <a:lstStyle/>
          <a:p>
            <a:pPr eaLnBrk="0" hangingPunct="0"/>
            <a:r>
              <a:rPr lang="en-US"/>
              <a:t>… even though the alternative hypothesis can be either an equality or an inequality.</a:t>
            </a:r>
          </a:p>
        </p:txBody>
      </p:sp>
      <p:pic>
        <p:nvPicPr>
          <p:cNvPr id="12" name="Picture 11"/>
          <p:cNvPicPr>
            <a:picLocks noChangeAspect="1" noChangeArrowheads="1"/>
          </p:cNvPicPr>
          <p:nvPr/>
        </p:nvPicPr>
        <p:blipFill>
          <a:blip r:embed="rId7" cstate="print"/>
          <a:srcRect/>
          <a:stretch>
            <a:fillRect/>
          </a:stretch>
        </p:blipFill>
        <p:spPr bwMode="auto">
          <a:xfrm>
            <a:off x="1219200" y="4419600"/>
            <a:ext cx="7680377" cy="2362200"/>
          </a:xfrm>
          <a:prstGeom prst="rect">
            <a:avLst/>
          </a:prstGeom>
          <a:noFill/>
          <a:ln w="9525">
            <a:noFill/>
            <a:miter lim="800000"/>
            <a:headEnd/>
            <a:tailEnd/>
          </a:ln>
        </p:spPr>
      </p:pic>
      <p:sp>
        <p:nvSpPr>
          <p:cNvPr id="13" name="Rectangle 12"/>
          <p:cNvSpPr/>
          <p:nvPr/>
        </p:nvSpPr>
        <p:spPr>
          <a:xfrm>
            <a:off x="6400800" y="4800600"/>
            <a:ext cx="2362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 ( e.g., H</a:t>
            </a:r>
            <a:r>
              <a:rPr lang="en-US" sz="1000" dirty="0">
                <a:solidFill>
                  <a:schemeClr val="tx1"/>
                </a:solidFill>
                <a:latin typeface="Times New Roman" pitchFamily="18" charset="0"/>
                <a:cs typeface="Times New Roman" pitchFamily="18" charset="0"/>
              </a:rPr>
              <a:t>0</a:t>
            </a:r>
            <a:r>
              <a:rPr lang="en-US" sz="1600" dirty="0">
                <a:solidFill>
                  <a:schemeClr val="tx1"/>
                </a:solidFill>
                <a:latin typeface="Times New Roman" pitchFamily="18" charset="0"/>
                <a:cs typeface="Times New Roman" pitchFamily="18" charset="0"/>
              </a:rPr>
              <a:t>: </a:t>
            </a:r>
            <a:r>
              <a:rPr lang="en-US" sz="1600" dirty="0">
                <a:solidFill>
                  <a:schemeClr val="tx1"/>
                </a:solidFill>
                <a:latin typeface="Times New Roman" pitchFamily="18" charset="0"/>
                <a:cs typeface="Times New Roman" pitchFamily="18" charset="0"/>
                <a:sym typeface="Symbol"/>
              </a:rPr>
              <a:t> = 454 gram )</a:t>
            </a:r>
            <a:endParaRPr lang="en-US" sz="1600" dirty="0">
              <a:solidFill>
                <a:schemeClr val="tx1"/>
              </a:solidFill>
              <a:latin typeface="Times New Roman" pitchFamily="18" charset="0"/>
              <a:cs typeface="Times New Roman" pitchFamily="18" charset="0"/>
            </a:endParaRPr>
          </a:p>
        </p:txBody>
      </p:sp>
      <p:sp>
        <p:nvSpPr>
          <p:cNvPr id="16" name="Rectangle 15"/>
          <p:cNvSpPr/>
          <p:nvPr/>
        </p:nvSpPr>
        <p:spPr>
          <a:xfrm>
            <a:off x="6497783" y="6336405"/>
            <a:ext cx="2265215"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 ( e.g., H</a:t>
            </a:r>
            <a:r>
              <a:rPr lang="en-US" sz="1000" dirty="0">
                <a:solidFill>
                  <a:schemeClr val="tx1"/>
                </a:solidFill>
                <a:latin typeface="Times New Roman" pitchFamily="18" charset="0"/>
                <a:cs typeface="Times New Roman" pitchFamily="18" charset="0"/>
              </a:rPr>
              <a:t>a</a:t>
            </a:r>
            <a:r>
              <a:rPr lang="en-US" sz="1600" dirty="0">
                <a:solidFill>
                  <a:schemeClr val="tx1"/>
                </a:solidFill>
                <a:latin typeface="Times New Roman" pitchFamily="18" charset="0"/>
                <a:cs typeface="Times New Roman" pitchFamily="18" charset="0"/>
              </a:rPr>
              <a:t>: </a:t>
            </a:r>
            <a:r>
              <a:rPr lang="en-US" sz="1600" dirty="0">
                <a:solidFill>
                  <a:schemeClr val="tx1"/>
                </a:solidFill>
                <a:latin typeface="Times New Roman" pitchFamily="18" charset="0"/>
                <a:cs typeface="Times New Roman" pitchFamily="18" charset="0"/>
                <a:sym typeface="Symbol"/>
              </a:rPr>
              <a:t> ≠ 454 )</a:t>
            </a:r>
            <a:endParaRPr lang="en-US" sz="1600" dirty="0">
              <a:solidFill>
                <a:schemeClr val="tx1"/>
              </a:solidFill>
              <a:latin typeface="Times New Roman" pitchFamily="18" charset="0"/>
              <a:cs typeface="Times New Roman" pitchFamily="18" charset="0"/>
            </a:endParaRPr>
          </a:p>
        </p:txBody>
      </p:sp>
      <p:sp>
        <p:nvSpPr>
          <p:cNvPr id="17" name="Rectangle 16"/>
          <p:cNvSpPr/>
          <p:nvPr/>
        </p:nvSpPr>
        <p:spPr>
          <a:xfrm>
            <a:off x="6465276" y="5830456"/>
            <a:ext cx="2297724"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 ( e.g., H</a:t>
            </a:r>
            <a:r>
              <a:rPr lang="en-US" sz="1000" dirty="0">
                <a:solidFill>
                  <a:schemeClr val="tx1"/>
                </a:solidFill>
                <a:latin typeface="Times New Roman" pitchFamily="18" charset="0"/>
                <a:cs typeface="Times New Roman" pitchFamily="18" charset="0"/>
              </a:rPr>
              <a:t>a</a:t>
            </a:r>
            <a:r>
              <a:rPr lang="en-US" sz="1600" dirty="0">
                <a:solidFill>
                  <a:schemeClr val="tx1"/>
                </a:solidFill>
                <a:latin typeface="Times New Roman" pitchFamily="18" charset="0"/>
                <a:cs typeface="Times New Roman" pitchFamily="18" charset="0"/>
              </a:rPr>
              <a:t>: </a:t>
            </a:r>
            <a:r>
              <a:rPr lang="en-US" sz="1600" dirty="0">
                <a:solidFill>
                  <a:schemeClr val="tx1"/>
                </a:solidFill>
                <a:latin typeface="Times New Roman" pitchFamily="18" charset="0"/>
                <a:cs typeface="Times New Roman" pitchFamily="18" charset="0"/>
                <a:sym typeface="Symbol"/>
              </a:rPr>
              <a:t> &gt;454  )</a:t>
            </a:r>
            <a:endParaRPr lang="en-US" sz="1600" dirty="0">
              <a:solidFill>
                <a:schemeClr val="tx1"/>
              </a:solidFill>
              <a:latin typeface="Times New Roman" pitchFamily="18" charset="0"/>
              <a:cs typeface="Times New Roman" pitchFamily="18" charset="0"/>
            </a:endParaRPr>
          </a:p>
        </p:txBody>
      </p:sp>
      <p:sp>
        <p:nvSpPr>
          <p:cNvPr id="18" name="Rectangle 17"/>
          <p:cNvSpPr/>
          <p:nvPr/>
        </p:nvSpPr>
        <p:spPr>
          <a:xfrm>
            <a:off x="6475666" y="6084973"/>
            <a:ext cx="2287333"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 ( e.g., H</a:t>
            </a:r>
            <a:r>
              <a:rPr lang="en-US" sz="1000" dirty="0">
                <a:solidFill>
                  <a:schemeClr val="tx1"/>
                </a:solidFill>
                <a:latin typeface="Times New Roman" pitchFamily="18" charset="0"/>
                <a:cs typeface="Times New Roman" pitchFamily="18" charset="0"/>
              </a:rPr>
              <a:t>a</a:t>
            </a:r>
            <a:r>
              <a:rPr lang="en-US" sz="1600" dirty="0">
                <a:solidFill>
                  <a:schemeClr val="tx1"/>
                </a:solidFill>
                <a:latin typeface="Times New Roman" pitchFamily="18" charset="0"/>
                <a:cs typeface="Times New Roman" pitchFamily="18" charset="0"/>
              </a:rPr>
              <a:t>: </a:t>
            </a:r>
            <a:r>
              <a:rPr lang="en-US" sz="1600" dirty="0">
                <a:solidFill>
                  <a:schemeClr val="tx1"/>
                </a:solidFill>
                <a:latin typeface="Times New Roman" pitchFamily="18" charset="0"/>
                <a:cs typeface="Times New Roman" pitchFamily="18" charset="0"/>
                <a:sym typeface="Symbol"/>
              </a:rPr>
              <a:t> &lt; 454 )</a:t>
            </a:r>
            <a:endParaRPr lang="en-US" sz="1600" dirty="0">
              <a:solidFill>
                <a:schemeClr val="tx1"/>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95400" y="330875"/>
            <a:ext cx="7315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Identifying Hypotheses</a:t>
            </a:r>
          </a:p>
        </p:txBody>
      </p:sp>
      <p:sp>
        <p:nvSpPr>
          <p:cNvPr id="9" name="Rectangle 1"/>
          <p:cNvSpPr>
            <a:spLocks noChangeArrowheads="1"/>
          </p:cNvSpPr>
          <p:nvPr/>
        </p:nvSpPr>
        <p:spPr bwMode="auto">
          <a:xfrm>
            <a:off x="1295400" y="1397675"/>
            <a:ext cx="73914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b="1" i="0" u="sng" strike="noStrike" cap="none" normalizeH="0" baseline="0" dirty="0">
                <a:ln>
                  <a:noFill/>
                </a:ln>
                <a:effectLst/>
                <a:latin typeface="Times New Roman" pitchFamily="18" charset="0"/>
                <a:ea typeface="Times New Roman" pitchFamily="18" charset="0"/>
                <a:cs typeface="Times New Roman" pitchFamily="18" charset="0"/>
              </a:rPr>
              <a:t>Example:</a:t>
            </a:r>
            <a:r>
              <a:rPr kumimoji="0" lang="en-US" b="1" i="0" u="sng" strike="noStrike" cap="none" normalizeH="0" dirty="0">
                <a:ln>
                  <a:noFill/>
                </a:ln>
                <a:effectLst/>
                <a:latin typeface="Times New Roman" pitchFamily="18" charset="0"/>
                <a:ea typeface="Times New Roman" pitchFamily="18" charset="0"/>
                <a:cs typeface="Times New Roman" pitchFamily="18" charset="0"/>
              </a:rPr>
              <a:t> </a:t>
            </a:r>
            <a:r>
              <a:rPr kumimoji="0" lang="en-US"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Teenagers (age 15 to 20) make up 7% of the driving population. The article “More States Demand Teens Pass Rigorous Driving Tests” (</a:t>
            </a:r>
            <a:r>
              <a:rPr kumimoji="0" lang="en-US"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San Luis Obispo Tribune, </a:t>
            </a:r>
            <a:r>
              <a:rPr kumimoji="0" lang="en-US"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January 27, 2000) described a study of auto accidents conducted by the Insurance Institute for Highway Safety. The Institute found that 14% of the accidents studied involved teenage drivers. Suppose that this percentage was based on examining records from 500 randomly selected accidents. Does the study provide convincing evidence that the proportion of accidents involving teenage drivers differs from .7, the proportion of teens in the driving population</a:t>
            </a:r>
            <a:r>
              <a:rPr lang="en-US" dirty="0">
                <a:latin typeface="Times New Roman" pitchFamily="18" charset="0"/>
                <a:ea typeface="Times New Roman" pitchFamily="18" charset="0"/>
                <a:cs typeface="Times New Roman" pitchFamily="18" charset="0"/>
              </a:rPr>
              <a:t>? Use </a:t>
            </a:r>
            <a:r>
              <a:rPr lang="en-US" dirty="0">
                <a:sym typeface="Symbol"/>
              </a:rPr>
              <a:t> =.05.</a:t>
            </a:r>
            <a:endParaRPr kumimoji="0" lang="en-US" i="0" u="none" strike="noStrike" cap="none" normalizeH="0" baseline="0" dirty="0">
              <a:ln>
                <a:noFill/>
              </a:ln>
              <a:effectLst/>
              <a:latin typeface="Times New Roman" pitchFamily="18" charset="0"/>
              <a:cs typeface="Times New Roman" pitchFamily="18" charset="0"/>
            </a:endParaRPr>
          </a:p>
        </p:txBody>
      </p:sp>
      <p:sp>
        <p:nvSpPr>
          <p:cNvPr id="11" name="Rectangle 10"/>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cstate="print"/>
          <a:srcRect/>
          <a:stretch>
            <a:fillRect/>
          </a:stretch>
        </p:blipFill>
        <p:spPr bwMode="auto">
          <a:xfrm>
            <a:off x="1076325" y="1600200"/>
            <a:ext cx="8067675" cy="1828799"/>
          </a:xfrm>
          <a:prstGeom prst="rect">
            <a:avLst/>
          </a:prstGeom>
          <a:noFill/>
          <a:ln w="9525">
            <a:noFill/>
            <a:miter lim="800000"/>
            <a:headEnd/>
            <a:tailEnd/>
          </a:ln>
        </p:spPr>
      </p:pic>
      <p:sp>
        <p:nvSpPr>
          <p:cNvPr id="6" name="Rectangle 5"/>
          <p:cNvSpPr/>
          <p:nvPr/>
        </p:nvSpPr>
        <p:spPr>
          <a:xfrm>
            <a:off x="1295400" y="330875"/>
            <a:ext cx="7315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Identifying Hypotheses</a:t>
            </a:r>
          </a:p>
        </p:txBody>
      </p:sp>
      <p:sp>
        <p:nvSpPr>
          <p:cNvPr id="8" name="Rectangle 7"/>
          <p:cNvSpPr/>
          <p:nvPr/>
        </p:nvSpPr>
        <p:spPr>
          <a:xfrm>
            <a:off x="1981200" y="1638837"/>
            <a:ext cx="533400" cy="266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t>
            </a:r>
          </a:p>
        </p:txBody>
      </p:sp>
      <p:sp>
        <p:nvSpPr>
          <p:cNvPr id="9" name="Rectangle 8"/>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a:solidFill>
                  <a:schemeClr val="tx1"/>
                </a:solidFill>
                <a:latin typeface="Algerian" pitchFamily="82" charset="0"/>
              </a:rPr>
              <a:t>CHAPTER 8</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2&quot;/&gt;&lt;property id=&quot;20307&quot; value=&quot;256&quot;/&gt;&lt;/object&gt;&lt;object type=&quot;3&quot; unique_id=&quot;10005&quot;&gt;&lt;property id=&quot;20148&quot; value=&quot;5&quot;/&gt;&lt;property id=&quot;20300&quot; value=&quot;Slide 4&quot;/&gt;&lt;property id=&quot;20307&quot; value=&quot;259&quot;/&gt;&lt;/object&gt;&lt;object type=&quot;3&quot; unique_id=&quot;10006&quot;&gt;&lt;property id=&quot;20148&quot; value=&quot;5&quot;/&gt;&lt;property id=&quot;20300&quot; value=&quot;Slide 5&quot;/&gt;&lt;property id=&quot;20307&quot; value=&quot;260&quot;/&gt;&lt;/object&gt;&lt;object type=&quot;3&quot; unique_id=&quot;10007&quot;&gt;&lt;property id=&quot;20148&quot; value=&quot;5&quot;/&gt;&lt;property id=&quot;20300&quot; value=&quot;Slide 6&quot;/&gt;&lt;property id=&quot;20307&quot; value=&quot;309&quot;/&gt;&lt;/object&gt;&lt;object type=&quot;3&quot; unique_id=&quot;10008&quot;&gt;&lt;property id=&quot;20148&quot; value=&quot;5&quot;/&gt;&lt;property id=&quot;20300&quot; value=&quot;Slide 7&quot;/&gt;&lt;property id=&quot;20307&quot; value=&quot;311&quot;/&gt;&lt;/object&gt;&lt;object type=&quot;3&quot; unique_id=&quot;10009&quot;&gt;&lt;property id=&quot;20148&quot; value=&quot;5&quot;/&gt;&lt;property id=&quot;20300&quot; value=&quot;Slide 8&quot;/&gt;&lt;property id=&quot;20307&quot; value=&quot;312&quot;/&gt;&lt;/object&gt;&lt;object type=&quot;3&quot; unique_id=&quot;10010&quot;&gt;&lt;property id=&quot;20148&quot; value=&quot;5&quot;/&gt;&lt;property id=&quot;20300&quot; value=&quot;Slide 9&quot;/&gt;&lt;property id=&quot;20307&quot; value=&quot;302&quot;/&gt;&lt;/object&gt;&lt;object type=&quot;3&quot; unique_id=&quot;10011&quot;&gt;&lt;property id=&quot;20148&quot; value=&quot;5&quot;/&gt;&lt;property id=&quot;20300&quot; value=&quot;Slide 10&quot;/&gt;&lt;property id=&quot;20307&quot; value=&quot;262&quot;/&gt;&lt;/object&gt;&lt;object type=&quot;3&quot; unique_id=&quot;10012&quot;&gt;&lt;property id=&quot;20148&quot; value=&quot;5&quot;/&gt;&lt;property id=&quot;20300&quot; value=&quot;Slide 14&quot;/&gt;&lt;property id=&quot;20307&quot; value=&quot;263&quot;/&gt;&lt;/object&gt;&lt;object type=&quot;3&quot; unique_id=&quot;10013&quot;&gt;&lt;property id=&quot;20148&quot; value=&quot;5&quot;/&gt;&lt;property id=&quot;20300&quot; value=&quot;Slide 15&quot;/&gt;&lt;property id=&quot;20307&quot; value=&quot;310&quot;/&gt;&lt;/object&gt;&lt;object type=&quot;3&quot; unique_id=&quot;10014&quot;&gt;&lt;property id=&quot;20148&quot; value=&quot;5&quot;/&gt;&lt;property id=&quot;20300&quot; value=&quot;Slide 17&quot;/&gt;&lt;property id=&quot;20307&quot; value=&quot;264&quot;/&gt;&lt;/object&gt;&lt;object type=&quot;3&quot; unique_id=&quot;10016&quot;&gt;&lt;property id=&quot;20148&quot; value=&quot;5&quot;/&gt;&lt;property id=&quot;20300&quot; value=&quot;Slide 1&quot;/&gt;&lt;property id=&quot;20307&quot; value=&quot;321&quot;/&gt;&lt;/object&gt;&lt;object type=&quot;3&quot; unique_id=&quot;10017&quot;&gt;&lt;property id=&quot;20148&quot; value=&quot;5&quot;/&gt;&lt;property id=&quot;20300&quot; value=&quot;Slide 3&quot;/&gt;&lt;property id=&quot;20307&quot; value=&quot;320&quot;/&gt;&lt;/object&gt;&lt;object type=&quot;3&quot; unique_id=&quot;10018&quot;&gt;&lt;property id=&quot;20148&quot; value=&quot;5&quot;/&gt;&lt;property id=&quot;20300&quot; value=&quot;Slide 11&quot;/&gt;&lt;property id=&quot;20307&quot; value=&quot;324&quot;/&gt;&lt;/object&gt;&lt;object type=&quot;3&quot; unique_id=&quot;10019&quot;&gt;&lt;property id=&quot;20148&quot; value=&quot;5&quot;/&gt;&lt;property id=&quot;20300&quot; value=&quot;Slide 12&quot;/&gt;&lt;property id=&quot;20307&quot; value=&quot;322&quot;/&gt;&lt;/object&gt;&lt;object type=&quot;3&quot; unique_id=&quot;10020&quot;&gt;&lt;property id=&quot;20148&quot; value=&quot;5&quot;/&gt;&lt;property id=&quot;20300&quot; value=&quot;Slide 13&quot;/&gt;&lt;property id=&quot;20307&quot; value=&quot;314&quot;/&gt;&lt;/object&gt;&lt;object type=&quot;3&quot; unique_id=&quot;10021&quot;&gt;&lt;property id=&quot;20148&quot; value=&quot;5&quot;/&gt;&lt;property id=&quot;20300&quot; value=&quot;Slide 16&quot;/&gt;&lt;property id=&quot;20307&quot; value=&quot;315&quot;/&gt;&lt;/object&gt;&lt;object type=&quot;3&quot; unique_id=&quot;10022&quot;&gt;&lt;property id=&quot;20148&quot; value=&quot;5&quot;/&gt;&lt;property id=&quot;20300&quot; value=&quot;Slide 18&quot;/&gt;&lt;property id=&quot;20307&quot; value=&quot;323&quot;/&gt;&lt;/object&gt;&lt;object type=&quot;3&quot; unique_id=&quot;10023&quot;&gt;&lt;property id=&quot;20148&quot; value=&quot;5&quot;/&gt;&lt;property id=&quot;20300&quot; value=&quot;Slide 19&quot;/&gt;&lt;property id=&quot;20307&quot; value=&quot;319&quot;/&gt;&lt;/object&gt;&lt;object type=&quot;3&quot; unique_id=&quot;10024&quot;&gt;&lt;property id=&quot;20148&quot; value=&quot;5&quot;/&gt;&lt;property id=&quot;20300&quot; value=&quot;Slide 20&quot;/&gt;&lt;property id=&quot;20307&quot; value=&quot;325&quot;/&gt;&lt;/object&gt;&lt;object type=&quot;3&quot; unique_id=&quot;10025&quot;&gt;&lt;property id=&quot;20148&quot; value=&quot;5&quot;/&gt;&lt;property id=&quot;20300&quot; value=&quot;Slide 21&quot;/&gt;&lt;property id=&quot;20307&quot; value=&quot;313&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7012</TotalTime>
  <Words>1935</Words>
  <Application>Microsoft Office PowerPoint</Application>
  <PresentationFormat>On-screen Show (4:3)</PresentationFormat>
  <Paragraphs>246</Paragraphs>
  <Slides>30</Slides>
  <Notes>2</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6" baseType="lpstr">
      <vt:lpstr>Adobe Fan Heiti Std B</vt:lpstr>
      <vt:lpstr>Algerian</vt:lpstr>
      <vt:lpstr>Arial</vt:lpstr>
      <vt:lpstr>Bradley Hand ITC</vt:lpstr>
      <vt:lpstr>Calibri</vt:lpstr>
      <vt:lpstr>Cambria</vt:lpstr>
      <vt:lpstr>Forte</vt:lpstr>
      <vt:lpstr>Gill Sans MT</vt:lpstr>
      <vt:lpstr>Symbol</vt:lpstr>
      <vt:lpstr>Times New Roman</vt:lpstr>
      <vt:lpstr>Verdana</vt:lpstr>
      <vt:lpstr>Wingdings</vt:lpstr>
      <vt:lpstr>Wingdings 2</vt:lpstr>
      <vt:lpstr>WP Greek Helve</vt:lpstr>
      <vt:lpstr>Solstice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Maieasha</dc:creator>
  <cp:lastModifiedBy>saran</cp:lastModifiedBy>
  <cp:revision>430</cp:revision>
  <dcterms:created xsi:type="dcterms:W3CDTF">2011-08-11T13:22:03Z</dcterms:created>
  <dcterms:modified xsi:type="dcterms:W3CDTF">2022-01-12T05:14:08Z</dcterms:modified>
</cp:coreProperties>
</file>