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46" r:id="rId2"/>
    <p:sldId id="345" r:id="rId3"/>
    <p:sldId id="358" r:id="rId4"/>
    <p:sldId id="359" r:id="rId5"/>
    <p:sldId id="360" r:id="rId6"/>
    <p:sldId id="363" r:id="rId7"/>
    <p:sldId id="361" r:id="rId8"/>
    <p:sldId id="362" r:id="rId9"/>
    <p:sldId id="347" r:id="rId10"/>
    <p:sldId id="364" r:id="rId11"/>
    <p:sldId id="348" r:id="rId12"/>
    <p:sldId id="349" r:id="rId13"/>
    <p:sldId id="391" r:id="rId14"/>
    <p:sldId id="365" r:id="rId15"/>
    <p:sldId id="386" r:id="rId16"/>
    <p:sldId id="387" r:id="rId17"/>
    <p:sldId id="389" r:id="rId18"/>
    <p:sldId id="390" r:id="rId19"/>
    <p:sldId id="392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000" autoAdjust="0"/>
  </p:normalViewPr>
  <p:slideViewPr>
    <p:cSldViewPr>
      <p:cViewPr varScale="1">
        <p:scale>
          <a:sx n="68" d="100"/>
          <a:sy n="68" d="100"/>
        </p:scale>
        <p:origin x="16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7C7ACD-41AC-4210-9CFD-123927489A1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941544-E9D4-4A28-B294-ACC80985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6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1D10AB-E42B-410B-AE9F-91C4FC9B0A8E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81539F-1ED2-469D-A5B4-70FF57BD15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88CA58-505D-486C-BB12-DAAC92FE922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853640-7046-45A6-9124-63FCB19DC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990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CC00"/>
                </a:solidFill>
              </a:rPr>
              <a:t>Chapter 8: Inferences Based on a Single </a:t>
            </a:r>
          </a:p>
          <a:p>
            <a:r>
              <a:rPr lang="en-US" sz="3600" dirty="0">
                <a:solidFill>
                  <a:srgbClr val="00CC00"/>
                </a:solidFill>
              </a:rPr>
              <a:t>                 Sample: </a:t>
            </a:r>
            <a:r>
              <a:rPr lang="en-US" sz="3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Tests of Hypotheses</a:t>
            </a:r>
            <a:endParaRPr lang="en-US" sz="3600" i="1" dirty="0">
              <a:solidFill>
                <a:srgbClr val="00CC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5785" y="32766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8.5:   Test of Hypothesis about a Population Mean:  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        Student’s </a:t>
            </a:r>
            <a:r>
              <a:rPr lang="en-US" sz="2800" i="1" dirty="0">
                <a:solidFill>
                  <a:srgbClr val="FF0000"/>
                </a:solidFill>
              </a:rPr>
              <a:t>t</a:t>
            </a:r>
            <a:r>
              <a:rPr lang="en-US" sz="2800" dirty="0">
                <a:solidFill>
                  <a:srgbClr val="FF0000"/>
                </a:solidFill>
              </a:rPr>
              <a:t>-Statistic</a:t>
            </a:r>
          </a:p>
          <a:p>
            <a:pPr lvl="0"/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8.6:   Large-Sample Test of a Hypothesis about a  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        Population Proportion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7800" y="6096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CC00"/>
                </a:solidFill>
                <a:effectLst/>
                <a:latin typeface="+mj-lt"/>
                <a:ea typeface="Times New Roman" pitchFamily="18" charset="0"/>
                <a:cs typeface="Tahoma" pitchFamily="34" charset="0"/>
              </a:rPr>
              <a:t>Verify Normality Assumption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00CC00"/>
              </a:solidFill>
              <a:latin typeface="+mj-lt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371600"/>
            <a:ext cx="358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One way to check the normality assumption is to graph the distribution of data such as stem-and-leaf plot, </a:t>
            </a:r>
            <a:r>
              <a:rPr lang="en-US" sz="2000" dirty="0" err="1"/>
              <a:t>dotplot</a:t>
            </a:r>
            <a:r>
              <a:rPr lang="en-US" sz="2000" dirty="0"/>
              <a:t>, or </a:t>
            </a:r>
            <a:r>
              <a:rPr lang="en-US" sz="2000" dirty="0" err="1"/>
              <a:t>boxplot</a:t>
            </a:r>
            <a:r>
              <a:rPr lang="en-US" sz="2000" dirty="0"/>
              <a:t>. If the sample data are approximately normally distributed, then the population from which the sample is selected is very likely to be normal.  A </a:t>
            </a:r>
            <a:r>
              <a:rPr lang="en-US" sz="2000" dirty="0" err="1"/>
              <a:t>boxplot</a:t>
            </a:r>
            <a:r>
              <a:rPr lang="en-US" sz="2000" dirty="0"/>
              <a:t> for the sample data is displayed below. The distribution is approximately symmetric. Therefore, the assumption of normality appears to be reasonably satisfied.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295400"/>
            <a:ext cx="392006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524851"/>
            <a:ext cx="70104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/>
            <a:endParaRPr lang="en-US" altLang="ko-KR" sz="1000" dirty="0">
              <a:solidFill>
                <a:srgbClr val="33CC33"/>
              </a:solidFill>
              <a:latin typeface="+mj-lt"/>
              <a:ea typeface="Calibri" pitchFamily="34" charset="0"/>
              <a:cs typeface="Times New Roman" pitchFamily="18" charset="0"/>
            </a:endParaRPr>
          </a:p>
          <a:p>
            <a:pPr indent="457200" eaLnBrk="0" hangingPunct="0"/>
            <a:r>
              <a:rPr lang="en-US" altLang="ko-KR" sz="2400" dirty="0">
                <a:latin typeface="+mj-lt"/>
                <a:ea typeface="Calibri" pitchFamily="34" charset="0"/>
                <a:cs typeface="Times New Roman" pitchFamily="18" charset="0"/>
              </a:rPr>
              <a:t>We are given,  n = 10</a:t>
            </a:r>
          </a:p>
          <a:p>
            <a:pPr indent="457200" eaLnBrk="0" hangingPunct="0">
              <a:buFont typeface="Symbol" pitchFamily="18" charset="2"/>
              <a:buChar char=" "/>
            </a:pPr>
            <a:r>
              <a:rPr lang="en-US" sz="2400" dirty="0">
                <a:latin typeface="+mj-lt"/>
              </a:rPr>
              <a:t>                         = 39.18</a:t>
            </a:r>
          </a:p>
          <a:p>
            <a:pPr indent="457200" eaLnBrk="0" hangingPunct="0">
              <a:buFont typeface="Symbol" pitchFamily="18" charset="2"/>
              <a:buChar char=" "/>
            </a:pPr>
            <a:r>
              <a:rPr lang="en-US" sz="2400" dirty="0">
                <a:latin typeface="+mj-lt"/>
              </a:rPr>
              <a:t>                      s = 1.4963</a:t>
            </a:r>
          </a:p>
          <a:p>
            <a:pPr indent="457200" eaLnBrk="0" hangingPunct="0">
              <a:buFont typeface="Symbol" pitchFamily="18" charset="2"/>
              <a:buChar char=" "/>
            </a:pPr>
            <a:r>
              <a:rPr lang="en-US" altLang="ko-KR" sz="2400" dirty="0">
                <a:solidFill>
                  <a:srgbClr val="33CC33"/>
                </a:solidFill>
                <a:latin typeface="+mj-lt"/>
                <a:ea typeface="Calibri" pitchFamily="34" charset="0"/>
                <a:cs typeface="Times New Roman" pitchFamily="18" charset="0"/>
              </a:rPr>
              <a:t>                      </a:t>
            </a: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3699374" y="5099448"/>
          <a:ext cx="327421" cy="38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8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374" y="5099448"/>
                        <a:ext cx="327421" cy="386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295400" y="381000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iii)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Level of significance.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            = 0.05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295400" y="4018101"/>
            <a:ext cx="746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v)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Calculation of test statistic.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endParaRPr lang="en-US" sz="2400" b="1" i="1" dirty="0">
              <a:solidFill>
                <a:srgbClr val="0070C0"/>
              </a:solidFill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2743200" y="5930900"/>
          <a:ext cx="447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9" name="Equation" r:id="rId5" imgW="2197100" imgH="419100" progId="Equation.3">
                  <p:embed/>
                </p:oleObj>
              </mc:Choice>
              <mc:Fallback>
                <p:oleObj name="Equation" r:id="rId5" imgW="2197100" imgH="4191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930900"/>
                        <a:ext cx="447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95400" y="1818382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iv)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Rejection region.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           t &lt; -1.833</a:t>
            </a:r>
            <a:endParaRPr lang="en-US" sz="2000" dirty="0">
              <a:sym typeface="Symbol" pitchFamily="18" charset="2"/>
            </a:endParaRPr>
          </a:p>
        </p:txBody>
      </p:sp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1219200"/>
            <a:ext cx="40576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5867400" y="3886200"/>
            <a:ext cx="1371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= -1.833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3581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05400" y="2667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Symbol"/>
              </a:rPr>
              <a:t> =.05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38800" y="3048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6248400" y="4926013"/>
          <a:ext cx="23050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0" name="Equation" r:id="rId8" imgW="1307532" imgH="203112" progId="Equation.3">
                  <p:embed/>
                </p:oleObj>
              </mc:Choice>
              <mc:Fallback>
                <p:oleObj name="Equation" r:id="rId8" imgW="1307532" imgH="203112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926013"/>
                        <a:ext cx="23050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838200"/>
            <a:ext cx="716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vi)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Decision and Conclusion</a:t>
            </a:r>
          </a:p>
          <a:p>
            <a:endParaRPr lang="en-US" sz="2400" dirty="0"/>
          </a:p>
          <a:p>
            <a:r>
              <a:rPr lang="en-US" sz="2400" dirty="0"/>
              <a:t>Since t</a:t>
            </a:r>
            <a:r>
              <a:rPr lang="en-US" sz="2400" i="1" baseline="-25000" dirty="0"/>
              <a:t>cal </a:t>
            </a:r>
            <a:r>
              <a:rPr lang="en-US" sz="2400" dirty="0"/>
              <a:t> = -2.79 is less than -1.833 so we reject the null hypothesis.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+mj-lt"/>
                <a:ea typeface="Calibri"/>
              </a:rPr>
              <a:t>We conclude that there is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Calibri"/>
              </a:rPr>
              <a:t>sufficient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/>
              </a:rPr>
              <a:t>evidence at </a:t>
            </a:r>
            <a:r>
              <a:rPr lang="en-US" sz="2400" dirty="0">
                <a:solidFill>
                  <a:srgbClr val="000000"/>
                </a:solidFill>
                <a:latin typeface="Adobe Fan Heiti Std B"/>
                <a:ea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/>
              </a:rPr>
              <a:t>% level of significance  to </a:t>
            </a:r>
            <a:r>
              <a:rPr lang="en-US" sz="2400" b="1" dirty="0">
                <a:solidFill>
                  <a:srgbClr val="00B050"/>
                </a:solidFill>
                <a:latin typeface="+mj-lt"/>
                <a:ea typeface="Calibri"/>
              </a:rPr>
              <a:t>support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/>
              </a:rPr>
              <a:t>the claim that </a:t>
            </a:r>
            <a:r>
              <a:rPr lang="en-US" sz="2400" dirty="0"/>
              <a:t>the mean of all  “40 pound” bags from </a:t>
            </a:r>
            <a:r>
              <a:rPr lang="en-US" sz="2400" dirty="0" err="1"/>
              <a:t>Dogspal</a:t>
            </a:r>
            <a:r>
              <a:rPr lang="en-US" sz="2400" dirty="0"/>
              <a:t> is less than the 40.5 pounds stated by the company. </a:t>
            </a:r>
            <a:endParaRPr lang="en-US" sz="2400" dirty="0">
              <a:solidFill>
                <a:srgbClr val="000000"/>
              </a:solidFill>
              <a:latin typeface="+mj-lt"/>
              <a:ea typeface="Calibri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4655" y="533400"/>
            <a:ext cx="7162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Making Decision Using p-Value</a:t>
            </a:r>
          </a:p>
          <a:p>
            <a:endParaRPr lang="en-US" sz="1600" dirty="0">
              <a:ea typeface="Times New Roman" pitchFamily="18" charset="0"/>
              <a:cs typeface="Arial" pitchFamily="34" charset="0"/>
            </a:endParaRP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P-value=Pr(t&lt;-2.79)= ?</a:t>
            </a:r>
          </a:p>
          <a:p>
            <a:endParaRPr lang="en-US" dirty="0">
              <a:ea typeface="Times New Roman" pitchFamily="18" charset="0"/>
              <a:cs typeface="Arial" pitchFamily="34" charset="0"/>
            </a:endParaRP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Note Pr(t&gt;2.79)=Pr(t&lt;-2.79)</a:t>
            </a:r>
          </a:p>
          <a:p>
            <a:endParaRPr lang="en-US" dirty="0">
              <a:ea typeface="Times New Roman" pitchFamily="18" charset="0"/>
              <a:cs typeface="Arial" pitchFamily="34" charset="0"/>
            </a:endParaRP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Now in t table you will not find the exact probability for the point -2.79.</a:t>
            </a: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Look at the table for degree of freedom 9,  2.79 lies between 2.262 and 2.821.</a:t>
            </a:r>
          </a:p>
          <a:p>
            <a:endParaRPr lang="en-US" dirty="0">
              <a:ea typeface="Times New Roman" pitchFamily="18" charset="0"/>
              <a:cs typeface="Arial" pitchFamily="34" charset="0"/>
            </a:endParaRP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The probability difference  for those two points are .025-.010=.015 for point difference 2.821-2.262=.559</a:t>
            </a: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For (2.821-2.79)=.031 what is the probability difference?</a:t>
            </a:r>
          </a:p>
          <a:p>
            <a:endParaRPr lang="en-US" dirty="0">
              <a:ea typeface="Times New Roman" pitchFamily="18" charset="0"/>
              <a:cs typeface="Arial" pitchFamily="34" charset="0"/>
            </a:endParaRP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(.015/.559)*.031=.0008</a:t>
            </a: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Pr(t&gt;2.79)= </a:t>
            </a:r>
            <a:r>
              <a:rPr lang="en-US">
                <a:ea typeface="Times New Roman" pitchFamily="18" charset="0"/>
                <a:cs typeface="Arial" pitchFamily="34" charset="0"/>
              </a:rPr>
              <a:t>.01+.0008=.011=Pr(t</a:t>
            </a:r>
            <a:r>
              <a:rPr lang="en-US" dirty="0">
                <a:ea typeface="Times New Roman" pitchFamily="18" charset="0"/>
                <a:cs typeface="Arial" pitchFamily="34" charset="0"/>
              </a:rPr>
              <a:t>&lt;-2.79)=P-value&lt;.05(level of significance)</a:t>
            </a:r>
          </a:p>
          <a:p>
            <a:endParaRPr lang="en-US" dirty="0">
              <a:ea typeface="Times New Roman" pitchFamily="18" charset="0"/>
              <a:cs typeface="Arial" pitchFamily="34" charset="0"/>
            </a:endParaRPr>
          </a:p>
          <a:p>
            <a:r>
              <a:rPr lang="en-US" dirty="0">
                <a:ea typeface="Times New Roman" pitchFamily="18" charset="0"/>
                <a:cs typeface="Arial" pitchFamily="34" charset="0"/>
              </a:rPr>
              <a:t>We are going to reject H</a:t>
            </a:r>
            <a:r>
              <a:rPr lang="en-US" baseline="-25000" dirty="0">
                <a:ea typeface="Times New Roman" pitchFamily="18" charset="0"/>
                <a:cs typeface="Arial" pitchFamily="34" charset="0"/>
              </a:rPr>
              <a:t>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04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3000" y="381000"/>
            <a:ext cx="7772400" cy="4648200"/>
          </a:xfrm>
          <a:prstGeom prst="rect">
            <a:avLst/>
          </a:prstGeom>
        </p:spPr>
        <p:txBody>
          <a:bodyPr/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Exercise</a:t>
            </a:r>
          </a:p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sz="2000" noProof="0" dirty="0">
                <a:latin typeface="Times New Roman" pitchFamily="18" charset="0"/>
                <a:cs typeface="Times New Roman" pitchFamily="18" charset="0"/>
              </a:rPr>
              <a:t>1.For each of the following rejection regions what is the probability of Type I error(</a:t>
            </a:r>
            <a:r>
              <a:rPr lang="el-GR" sz="2000" noProof="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sz="2000" noProof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2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t&gt;</a:t>
            </a:r>
            <a:r>
              <a:rPr kumimoji="0" lang="en-IN" sz="2000" b="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1.440 when degrees of freedom is 6.</a:t>
            </a:r>
          </a:p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0" noProof="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-2.060 or t&gt;2.060 when degrees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freedom is 25</a:t>
            </a:r>
          </a:p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sz="2000" baseline="0" dirty="0">
                <a:latin typeface="Times New Roman" pitchFamily="18" charset="0"/>
                <a:cs typeface="Times New Roman" pitchFamily="18" charset="0"/>
              </a:rPr>
              <a:t>t&lt;-1.782 when degrees freedom 12</a:t>
            </a:r>
            <a:r>
              <a:rPr lang="en-US" sz="2000" baseline="0" dirty="0"/>
              <a:t>.</a:t>
            </a:r>
          </a:p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sz="2000" dirty="0"/>
              <a:t>2. Summary statistics for the scores of the 27 students who completed Dental Anxiety Scale questionnaire are sample mean as 10.6 and sample standard deviation 3.3. Scores 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0 to 20(extreme anxiety).  Conduct a test of hypothesis to determine whether the mean Dental Anxiety Scale Score for the population of college students differs from µ=11.  Use  </a:t>
            </a:r>
            <a:r>
              <a:rPr kumimoji="0" lang="el-GR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α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=.01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09600"/>
            <a:ext cx="72390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i="1" dirty="0" err="1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i</a:t>
            </a: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) </a:t>
            </a:r>
            <a:r>
              <a:rPr lang="en-US" sz="2400" b="1" i="1" dirty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Hypotheses.</a:t>
            </a: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rgbClr val="0070C0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rgbClr val="0070C0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rgbClr val="0070C0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rgbClr val="0070C0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308740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9200" y="5334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ii)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Tahoma" pitchFamily="34" charset="0"/>
              </a:rPr>
              <a:t>Test procedure. </a:t>
            </a:r>
            <a:endParaRPr kumimoji="0" lang="en-US" sz="2400" b="1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295400" y="381000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iii)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Level of significance.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        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295400" y="4202767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v)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Calculation of test statistic.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95400" y="1972270"/>
            <a:ext cx="7467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iv)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Rejection region.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114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6096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vi) </a:t>
            </a:r>
            <a:r>
              <a:rPr lang="en-US" sz="2400" b="1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Decision and 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668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4655" y="5334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CC00"/>
                </a:solidFill>
                <a:ea typeface="Times New Roman" pitchFamily="18" charset="0"/>
                <a:cs typeface="Arial" pitchFamily="34" charset="0"/>
              </a:rPr>
              <a:t>Making Decision Using p-Value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5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1905000"/>
            <a:ext cx="739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 Hypotheses: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743200" algn="ctr"/>
                <a:tab pos="5486400" algn="r"/>
              </a:tabLst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295400" y="2543889"/>
            <a:ext cx="7010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/>
              <a:t>Let </a:t>
            </a:r>
            <a:r>
              <a:rPr lang="en-US" sz="2000" dirty="0">
                <a:sym typeface="Symbol"/>
              </a:rPr>
              <a:t> </a:t>
            </a:r>
            <a:r>
              <a:rPr lang="en-US" sz="2000" dirty="0"/>
              <a:t> be </a:t>
            </a:r>
            <a:r>
              <a:rPr lang="en-US" sz="2000" dirty="0">
                <a:sym typeface="Symbol" pitchFamily="18" charset="2"/>
              </a:rPr>
              <a:t>the population mean.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000" dirty="0"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olidFill>
                  <a:srgbClr val="00B0F0"/>
                </a:solidFill>
                <a:sym typeface="Symbol" pitchFamily="18" charset="2"/>
              </a:rPr>
              <a:t>Null Hypothesis, </a:t>
            </a:r>
            <a:r>
              <a:rPr lang="en-US" sz="2000" dirty="0">
                <a:sym typeface="Symbol" pitchFamily="18" charset="2"/>
              </a:rPr>
              <a:t>H</a:t>
            </a:r>
            <a:r>
              <a:rPr lang="en-US" sz="1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: </a:t>
            </a:r>
            <a:r>
              <a:rPr lang="en-US" sz="2000" dirty="0">
                <a:sym typeface="Symbol"/>
              </a:rPr>
              <a:t></a:t>
            </a:r>
            <a:r>
              <a:rPr lang="en-US" sz="2000" dirty="0"/>
              <a:t> = </a:t>
            </a:r>
            <a:r>
              <a:rPr lang="en-US" sz="2000" dirty="0">
                <a:sym typeface="Symbol"/>
              </a:rPr>
              <a:t>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100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a specified value;   (in words)</a:t>
            </a:r>
            <a:endParaRPr lang="en-US" sz="2000" dirty="0"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olidFill>
                  <a:srgbClr val="00B0F0"/>
                </a:solidFill>
                <a:sym typeface="Symbol" pitchFamily="18" charset="2"/>
              </a:rPr>
              <a:t>Alternative hypothesis,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ym typeface="Symbol" pitchFamily="18" charset="2"/>
              </a:rPr>
              <a:t>        Ha: </a:t>
            </a:r>
            <a:r>
              <a:rPr lang="en-US" sz="2000" dirty="0">
                <a:sym typeface="Symbol"/>
              </a:rPr>
              <a:t></a:t>
            </a:r>
            <a:r>
              <a:rPr lang="en-US" sz="2000" dirty="0"/>
              <a:t> &gt; </a:t>
            </a:r>
            <a:r>
              <a:rPr lang="en-US" sz="2000" dirty="0">
                <a:sym typeface="Symbol"/>
              </a:rPr>
              <a:t>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100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a specified value; (in words)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/>
              <a:t>               or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	Ha: </a:t>
            </a:r>
            <a:r>
              <a:rPr lang="en-US" sz="2000" dirty="0">
                <a:sym typeface="Symbol"/>
              </a:rPr>
              <a:t></a:t>
            </a:r>
            <a:r>
              <a:rPr lang="en-US" sz="2000" dirty="0"/>
              <a:t> &lt; </a:t>
            </a:r>
            <a:r>
              <a:rPr lang="en-US" sz="2000" dirty="0">
                <a:sym typeface="Symbol"/>
              </a:rPr>
              <a:t>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100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a specified value; (in words)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/>
              <a:t>               or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sym typeface="Symbol" pitchFamily="18" charset="2"/>
              </a:rPr>
              <a:t>	Ha: </a:t>
            </a:r>
            <a:r>
              <a:rPr lang="en-US" sz="2000" dirty="0">
                <a:sym typeface="Symbol"/>
              </a:rPr>
              <a:t></a:t>
            </a:r>
            <a:r>
              <a:rPr lang="en-US" sz="2000" dirty="0"/>
              <a:t> ≠ </a:t>
            </a:r>
            <a:r>
              <a:rPr lang="en-US" sz="2000" dirty="0">
                <a:sym typeface="Symbol"/>
              </a:rPr>
              <a:t>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100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a specified value; (in words)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04800"/>
            <a:ext cx="72390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+mj-lt"/>
                <a:ea typeface="+mj-ea"/>
                <a:cs typeface="+mj-cs"/>
              </a:rPr>
              <a:t>8.5:  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 of Hypothesis about a Population  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    Mean:  Student’s </a:t>
            </a:r>
            <a:r>
              <a:rPr lang="en-US" sz="28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-Statistic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0" y="381000"/>
            <a:ext cx="74676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Test Statistic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lang="en-US" sz="2000" dirty="0"/>
              <a:t>We will perform a small sample t-test for the population mean.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743200" algn="ctr"/>
                <a:tab pos="5486400" algn="r"/>
              </a:tabLst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219200" y="1339334"/>
            <a:ext cx="76200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 anchor="ctr">
            <a:spAutoFit/>
          </a:bodyPr>
          <a:lstStyle/>
          <a:p>
            <a:pPr eaLnBrk="0" hangingPunct="0"/>
            <a:endParaRPr lang="en-US" sz="2400" dirty="0">
              <a:solidFill>
                <a:srgbClr val="33CC33"/>
              </a:solidFill>
              <a:ea typeface="Times New Roman" pitchFamily="18" charset="0"/>
              <a:cs typeface="Verdana" pitchFamily="34" charset="0"/>
            </a:endParaRPr>
          </a:p>
          <a:p>
            <a:pPr eaLnBrk="0" hangingPunct="0"/>
            <a:endParaRPr lang="en-US" sz="2400" dirty="0">
              <a:solidFill>
                <a:srgbClr val="33CC33"/>
              </a:solidFill>
              <a:ea typeface="Times New Roman" pitchFamily="18" charset="0"/>
              <a:cs typeface="Verdana" pitchFamily="34" charset="0"/>
            </a:endParaRPr>
          </a:p>
          <a:p>
            <a:pPr eaLnBrk="0" hangingPunct="0"/>
            <a:r>
              <a:rPr lang="en-US" sz="2400" u="sng" dirty="0">
                <a:solidFill>
                  <a:srgbClr val="33CC33"/>
                </a:solidFill>
                <a:ea typeface="Times New Roman" pitchFamily="18" charset="0"/>
                <a:cs typeface="Verdana" pitchFamily="34" charset="0"/>
              </a:rPr>
              <a:t>Required Conditions: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 The sample was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randomly selected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from the population of interest or there is some other indication that it was representative(implying randomness).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n&lt;30.</a:t>
            </a:r>
          </a:p>
          <a:p>
            <a:pPr eaLnBrk="0" hangingPunct="0">
              <a:buFontTx/>
              <a:buChar char="•"/>
            </a:pPr>
            <a:endParaRPr lang="en-US" sz="1000" dirty="0"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The original population is known to be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normal.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</a:p>
          <a:p>
            <a:pPr eaLnBrk="0" hangingPunct="0">
              <a:buFontTx/>
              <a:buChar char="•"/>
            </a:pPr>
            <a:endParaRPr lang="en-US" sz="1000" dirty="0"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 Population standard deviation (</a:t>
            </a:r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  <a:sym typeface="Symbol" pitchFamily="18" charset="2"/>
              </a:rPr>
              <a:t>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  <a:sym typeface="Symbol" pitchFamily="18" charset="2"/>
              </a:rPr>
              <a:t>)</a:t>
            </a:r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is unknown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Verdana" pitchFamily="34" charset="0"/>
              </a:rPr>
              <a:t>.</a:t>
            </a:r>
          </a:p>
          <a:p>
            <a:pPr eaLnBrk="0" hangingPunct="0"/>
            <a:endParaRPr lang="en-US" sz="2400" dirty="0">
              <a:ea typeface="Times New Roman" pitchFamily="18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95400" y="457200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Level of significance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 = ???  (usually given, if not choose  =.05)</a:t>
            </a:r>
            <a:endParaRPr lang="en-US" sz="2000" dirty="0">
              <a:sym typeface="Symbol" pitchFamily="18" charset="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84450" y="2514600"/>
          <a:ext cx="5746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Equation" r:id="rId3" imgW="355446" imgH="228501" progId="Equation.3">
                  <p:embed/>
                </p:oleObj>
              </mc:Choice>
              <mc:Fallback>
                <p:oleObj name="Equation" r:id="rId3" imgW="355446" imgH="228501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514600"/>
                        <a:ext cx="5746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643188" y="3200400"/>
          <a:ext cx="815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Equation" r:id="rId5" imgW="444307" imgH="228501" progId="Equation.3">
                  <p:embed/>
                </p:oleObj>
              </mc:Choice>
              <mc:Fallback>
                <p:oleObj name="Equation" r:id="rId5" imgW="444307" imgH="228501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200400"/>
                        <a:ext cx="8159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19556"/>
              </p:ext>
            </p:extLst>
          </p:nvPr>
        </p:nvGraphicFramePr>
        <p:xfrm>
          <a:off x="1771650" y="3810000"/>
          <a:ext cx="2166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0" name="Equation" r:id="rId7" imgW="1155700" imgH="228600" progId="Equation.3">
                  <p:embed/>
                </p:oleObj>
              </mc:Choice>
              <mc:Fallback>
                <p:oleObj name="Equation" r:id="rId7" imgW="1155700" imgH="228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810000"/>
                        <a:ext cx="21669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295400" y="1835765"/>
            <a:ext cx="7848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Rejection Region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                                    		if  upper tailed test (or Ha: &gt;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2000" dirty="0">
                <a:sym typeface="Symbol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400" dirty="0">
                <a:sym typeface="Symbol"/>
              </a:rPr>
              <a:t>		</a:t>
            </a:r>
            <a:r>
              <a:rPr lang="en-US" sz="2000" dirty="0">
                <a:sym typeface="Symbol"/>
              </a:rPr>
              <a:t>if  lower tailed test (or Ha: &lt; 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2000" dirty="0">
                <a:sym typeface="Symbol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ym typeface="Symbol"/>
              </a:rPr>
              <a:t> 		if  two-tailed test (or Ha: </a:t>
            </a:r>
            <a:r>
              <a:rPr lang="en-US" sz="2000" dirty="0"/>
              <a:t> ≠ </a:t>
            </a:r>
            <a:r>
              <a:rPr lang="en-US" sz="2000" dirty="0">
                <a:sym typeface="Symbol"/>
              </a:rPr>
              <a:t></a:t>
            </a:r>
            <a:r>
              <a:rPr lang="en-US" sz="2000" baseline="-25000" dirty="0">
                <a:sym typeface="Symbol"/>
              </a:rPr>
              <a:t>0</a:t>
            </a:r>
            <a:r>
              <a:rPr lang="en-US" sz="2000" dirty="0">
                <a:sym typeface="Symbol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sz="2000" dirty="0">
                <a:solidFill>
                  <a:srgbClr val="FF0000"/>
                </a:solidFill>
                <a:sym typeface="Symbol"/>
              </a:rPr>
              <a:t>Remember you have to find out the critical values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t</a:t>
            </a:r>
            <a:r>
              <a:rPr lang="el-GR" sz="2400" baseline="-25000" dirty="0">
                <a:solidFill>
                  <a:srgbClr val="FF0000"/>
                </a:solidFill>
                <a:latin typeface="PalatinoLinotype-Roman"/>
                <a:sym typeface="Symbol"/>
              </a:rPr>
              <a:t>α</a:t>
            </a:r>
            <a:r>
              <a:rPr lang="en-US" sz="2000" dirty="0">
                <a:solidFill>
                  <a:srgbClr val="FF0000"/>
                </a:solidFill>
                <a:sym typeface="Symbol"/>
              </a:rPr>
              <a:t> or t</a:t>
            </a:r>
            <a:r>
              <a:rPr lang="el-GR" sz="2000" baseline="-25000" dirty="0">
                <a:solidFill>
                  <a:srgbClr val="FF0000"/>
                </a:solidFill>
                <a:latin typeface="PalatinoLinotype-Roman"/>
                <a:sym typeface="Symbol"/>
              </a:rPr>
              <a:t>α</a:t>
            </a:r>
            <a:r>
              <a:rPr lang="en-IN" sz="2000" baseline="-25000" dirty="0">
                <a:solidFill>
                  <a:srgbClr val="FF0000"/>
                </a:solidFill>
                <a:latin typeface="PalatinoLinotype-Roman"/>
                <a:sym typeface="Symbol"/>
              </a:rPr>
              <a:t>/2</a:t>
            </a:r>
            <a:r>
              <a:rPr lang="en-IN" sz="2000" dirty="0">
                <a:solidFill>
                  <a:srgbClr val="FF0000"/>
                </a:solidFill>
                <a:latin typeface="PalatinoLinotype-Roman"/>
                <a:sym typeface="Symbol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+mj-lt"/>
                <a:sym typeface="Symbol"/>
              </a:rPr>
              <a:t>from t table</a:t>
            </a:r>
            <a:r>
              <a:rPr lang="en-US" sz="2000" dirty="0">
                <a:solidFill>
                  <a:srgbClr val="FF0000"/>
                </a:solidFill>
                <a:latin typeface="+mj-lt"/>
                <a:sym typeface="Symbol"/>
              </a:rPr>
              <a:t>   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19200" y="4724400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Calculation of test statistic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</p:txBody>
      </p:sp>
      <p:graphicFrame>
        <p:nvGraphicFramePr>
          <p:cNvPr id="9" name="Content Placeholder 9"/>
          <p:cNvGraphicFramePr>
            <a:graphicFrameLocks noChangeAspect="1"/>
          </p:cNvGraphicFramePr>
          <p:nvPr/>
        </p:nvGraphicFramePr>
        <p:xfrm>
          <a:off x="2713038" y="5195888"/>
          <a:ext cx="2816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1" name="Equation" r:id="rId9" imgW="1270000" imgH="419100" progId="Equation.3">
                  <p:embed/>
                </p:oleObj>
              </mc:Choice>
              <mc:Fallback>
                <p:oleObj name="Equation" r:id="rId9" imgW="1270000" imgH="4191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95888"/>
                        <a:ext cx="28162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19200" y="762000"/>
            <a:ext cx="74676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Decision and conclusion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endParaRPr lang="en-US" sz="2400" b="1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dirty="0"/>
              <a:t>If the calculated value of the proposed test statistic belongs to the rejection region, we reject H</a:t>
            </a:r>
            <a:r>
              <a:rPr lang="en-US" sz="2400" baseline="-25000" dirty="0"/>
              <a:t>0</a:t>
            </a:r>
            <a:r>
              <a:rPr lang="en-US" sz="2400" dirty="0"/>
              <a:t>;  otherwise we fail to reject H</a:t>
            </a:r>
            <a:r>
              <a:rPr lang="en-US" sz="2400" baseline="-25000" dirty="0"/>
              <a:t>0</a:t>
            </a:r>
            <a:r>
              <a:rPr lang="en-US" sz="2400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endParaRPr lang="en-US" sz="2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dirty="0"/>
              <a:t>Write the conclusion in the context.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sz="2000" dirty="0">
              <a:sym typeface="Symbo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8153400" cy="387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257800" y="2921358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= P (t &lt; t</a:t>
            </a:r>
            <a:r>
              <a:rPr lang="en-US" sz="800" dirty="0">
                <a:solidFill>
                  <a:schemeClr val="tx1"/>
                </a:solidFill>
              </a:rPr>
              <a:t>cal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5931" y="4064358"/>
            <a:ext cx="156371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= 2 *P (t &gt; |t</a:t>
            </a:r>
            <a:r>
              <a:rPr lang="en-US" sz="800" dirty="0">
                <a:solidFill>
                  <a:schemeClr val="tx1"/>
                </a:solidFill>
              </a:rPr>
              <a:t>cal|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0"/>
            <a:ext cx="8153400" cy="229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91400" y="7620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= P (t &gt; t</a:t>
            </a:r>
            <a:r>
              <a:rPr lang="en-US" sz="800" dirty="0">
                <a:solidFill>
                  <a:schemeClr val="tx1"/>
                </a:solidFill>
              </a:rPr>
              <a:t>cal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43000" y="6248400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sz="2400" b="1" dirty="0">
                <a:solidFill>
                  <a:srgbClr val="00B050"/>
                </a:solidFill>
              </a:rPr>
              <a:t>Decision Rule:</a:t>
            </a:r>
            <a:r>
              <a:rPr lang="en-US" sz="2400" dirty="0"/>
              <a:t>  If p value &lt; </a:t>
            </a:r>
            <a:r>
              <a:rPr lang="en-US" sz="2400" dirty="0">
                <a:sym typeface="Symbol"/>
              </a:rPr>
              <a:t>, we reject H</a:t>
            </a:r>
            <a:r>
              <a:rPr lang="en-US" sz="2400" baseline="-25000" dirty="0">
                <a:sym typeface="Symbol"/>
              </a:rPr>
              <a:t>0</a:t>
            </a:r>
            <a:endParaRPr lang="en-US" sz="2000" dirty="0">
              <a:sym typeface="Symbo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00" y="578823"/>
            <a:ext cx="7239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CC00"/>
                </a:solidFill>
              </a:rPr>
              <a:t>Example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ahom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Dogspal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 indicated that the weight of their </a:t>
            </a:r>
            <a:r>
              <a:rPr lang="en-US" sz="2000" dirty="0"/>
              <a:t>40 pound bags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of dog food had a mean of 40.5 pounds. This they have told us nothing about the distribution of weights or the population standard deviation. From a consumer point of view, bags that are too heavy are not an issue, but those that are too light make customers feel cheated. We have taken a random sample of 10 bags and found a sample mean and standard deviation from the sample.  Here is our raw data: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2" indent="228600" eaLnBrk="0" hangingPunct="0"/>
            <a:r>
              <a:rPr lang="en-US" altLang="ko-KR" sz="2400" dirty="0">
                <a:ea typeface="Batang" pitchFamily="18" charset="-127"/>
              </a:rPr>
              <a:t>37.25	     38.25       40.10     40.50     41.25</a:t>
            </a:r>
            <a:endParaRPr lang="en-US" altLang="ko-KR" sz="2400" dirty="0">
              <a:ea typeface="Gulim" pitchFamily="34" charset="-127"/>
            </a:endParaRPr>
          </a:p>
          <a:p>
            <a:pPr lvl="2" indent="228600" eaLnBrk="0" hangingPunct="0"/>
            <a:r>
              <a:rPr lang="en-US" altLang="ko-KR" sz="2400" dirty="0">
                <a:ea typeface="Batang" pitchFamily="18" charset="-127"/>
              </a:rPr>
              <a:t>39.45     37.00       39.25     38.00     40.75</a:t>
            </a:r>
            <a:endParaRPr lang="en-US" altLang="ko-KR" sz="2400" dirty="0">
              <a:ea typeface="Gulim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Conduct a test of significance to test the claim that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Dogspal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/>
              <a:t>40 pound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bags have less than 40.5 pounds of dog food in their bags. Use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 a significance level,  </a:t>
            </a:r>
            <a:r>
              <a:rPr lang="en-US" sz="2000" dirty="0">
                <a:sym typeface="Symbol"/>
              </a:rPr>
              <a:t> = .05.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676400"/>
            <a:ext cx="72390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Hypotheses.</a:t>
            </a: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 µ be the true mean weight of all “40 pound bags” packaged by </a:t>
            </a:r>
            <a:r>
              <a:rPr lang="en-US" sz="2400" dirty="0" err="1">
                <a:solidFill>
                  <a:schemeClr val="tx1"/>
                </a:solidFill>
              </a:rPr>
              <a:t>Dogspal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endParaRPr lang="en-US" sz="2400" b="1" i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:  µ = 40.5;  the mean of all  “40 pound” bags from </a:t>
            </a:r>
            <a:r>
              <a:rPr lang="en-US" sz="2400" dirty="0" err="1">
                <a:solidFill>
                  <a:schemeClr val="tx1"/>
                </a:solidFill>
              </a:rPr>
              <a:t>Dogspal</a:t>
            </a:r>
            <a:r>
              <a:rPr lang="en-US" sz="2400" dirty="0">
                <a:solidFill>
                  <a:schemeClr val="tx1"/>
                </a:solidFill>
              </a:rPr>
              <a:t> is 40.5 pounds, as stated by the company.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H</a:t>
            </a:r>
            <a:r>
              <a:rPr lang="en-US" sz="2400" baseline="-250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: µ &lt; 40.5; the mean of all  “40 pound” bags from </a:t>
            </a:r>
            <a:r>
              <a:rPr lang="en-US" sz="2400" dirty="0" err="1">
                <a:solidFill>
                  <a:schemeClr val="tx1"/>
                </a:solidFill>
              </a:rPr>
              <a:t>Dogspal</a:t>
            </a:r>
            <a:r>
              <a:rPr lang="en-US" sz="2400" dirty="0">
                <a:solidFill>
                  <a:schemeClr val="tx1"/>
                </a:solidFill>
              </a:rPr>
              <a:t> is less than the 40.5 pounds stated by the company.  </a:t>
            </a:r>
          </a:p>
          <a:p>
            <a:pPr marL="342900" lvl="0" indent="-342900">
              <a:buAutoNum type="arabicPeriod"/>
            </a:pPr>
            <a:endParaRPr lang="en-US" sz="2400" b="1" i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762000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CHAPTER 8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9200" y="253812"/>
            <a:ext cx="74676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Tahoma" pitchFamily="34" charset="0"/>
              </a:rPr>
              <a:t>2. Test procedure. </a:t>
            </a:r>
            <a:endParaRPr kumimoji="0" lang="en-US" sz="2400" b="1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We will perform a one sample t- test for the population mean.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en-US" sz="2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Conditions: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lang="en-US" altLang="ko-KR" sz="2400" dirty="0">
                <a:ea typeface="Times New Roman" pitchFamily="18" charset="0"/>
                <a:cs typeface="Tahoma" pitchFamily="34" charset="0"/>
              </a:rPr>
              <a:t> </a:t>
            </a:r>
            <a:r>
              <a:rPr lang="en-US" altLang="ko-KR" sz="2400" dirty="0" err="1">
                <a:ea typeface="Times New Roman" pitchFamily="18" charset="0"/>
                <a:cs typeface="Tahoma" pitchFamily="34" charset="0"/>
              </a:rPr>
              <a:t>i</a:t>
            </a:r>
            <a:r>
              <a:rPr lang="en-US" altLang="ko-KR" sz="2400" dirty="0">
                <a:ea typeface="Times New Roman" pitchFamily="18" charset="0"/>
                <a:cs typeface="Tahoma" pitchFamily="34" charset="0"/>
              </a:rPr>
              <a:t>)  We are told that the sample of 10 was a random sample.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AutoNum type="romanLcParenR" startAt="2"/>
              <a:tabLst>
                <a:tab pos="2743200" algn="ctr"/>
                <a:tab pos="5486400" algn="r"/>
              </a:tabLst>
            </a:pPr>
            <a:r>
              <a:rPr lang="en-US" altLang="ko-KR" sz="2400" dirty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We assume that the distribution of weights packaged by </a:t>
            </a:r>
            <a:r>
              <a:rPr lang="en-US" altLang="ko-KR" sz="2400" dirty="0" err="1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Dogspal</a:t>
            </a:r>
            <a:r>
              <a:rPr lang="en-US" altLang="ko-KR" sz="2400" dirty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 is normal. (It can be checked based on sample evidence)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</a:pPr>
            <a:endParaRPr lang="en-US" altLang="ko-KR" sz="2400" dirty="0">
              <a:ea typeface="Times New Roman" pitchFamily="18" charset="0"/>
              <a:cs typeface="Tahoma" pitchFamily="34" charset="0"/>
            </a:endParaRP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AutoNum type="romanLcParenR" startAt="2"/>
              <a:tabLst>
                <a:tab pos="2743200" algn="ctr"/>
                <a:tab pos="5486400" algn="r"/>
              </a:tabLst>
            </a:pPr>
            <a:r>
              <a:rPr lang="en-US" altLang="ko-KR" sz="2400" dirty="0">
                <a:ea typeface="Times New Roman" pitchFamily="18" charset="0"/>
                <a:cs typeface="Tahoma" pitchFamily="34" charset="0"/>
              </a:rPr>
              <a:t>The standard deviation of weights packaged by </a:t>
            </a:r>
            <a:r>
              <a:rPr lang="en-US" altLang="ko-KR" sz="2400" dirty="0" err="1">
                <a:ea typeface="Times New Roman" pitchFamily="18" charset="0"/>
                <a:cs typeface="Tahoma" pitchFamily="34" charset="0"/>
              </a:rPr>
              <a:t>Dogspal</a:t>
            </a:r>
            <a:r>
              <a:rPr lang="en-US" altLang="ko-KR" sz="2400" dirty="0">
                <a:ea typeface="Times New Roman" pitchFamily="18" charset="0"/>
                <a:cs typeface="Tahoma" pitchFamily="34" charset="0"/>
              </a:rPr>
              <a:t> is unknown.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endParaRPr kumimoji="0" lang="en-US" altLang="ko-KR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43200" algn="ctr"/>
                <a:tab pos="5486400" algn="r"/>
              </a:tabLst>
            </a:pPr>
            <a:r>
              <a:rPr kumimoji="0" lang="en-US" altLang="ko-KR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Therefore, we can perform the proposed t-test. </a:t>
            </a:r>
            <a:endParaRPr kumimoji="0" lang="en-US" altLang="ko-KR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26&quot;&gt;&lt;property id=&quot;20148&quot; value=&quot;5&quot;/&gt;&lt;property id=&quot;20300&quot; value=&quot;Slide 1&quot;/&gt;&lt;property id=&quot;20307&quot; value=&quot;346&quot;/&gt;&lt;/object&gt;&lt;object type=&quot;3&quot; unique_id=&quot;10027&quot;&gt;&lt;property id=&quot;20148&quot; value=&quot;5&quot;/&gt;&lt;property id=&quot;20300&quot; value=&quot;Slide 2&quot;/&gt;&lt;property id=&quot;20307&quot; value=&quot;345&quot;/&gt;&lt;/object&gt;&lt;object type=&quot;3&quot; unique_id=&quot;10028&quot;&gt;&lt;property id=&quot;20148&quot; value=&quot;5&quot;/&gt;&lt;property id=&quot;20300&quot; value=&quot;Slide 3&quot;/&gt;&lt;property id=&quot;20307&quot; value=&quot;358&quot;/&gt;&lt;/object&gt;&lt;object type=&quot;3&quot; unique_id=&quot;10029&quot;&gt;&lt;property id=&quot;20148&quot; value=&quot;5&quot;/&gt;&lt;property id=&quot;20300&quot; value=&quot;Slide 4&quot;/&gt;&lt;property id=&quot;20307&quot; value=&quot;359&quot;/&gt;&lt;/object&gt;&lt;object type=&quot;3&quot; unique_id=&quot;10030&quot;&gt;&lt;property id=&quot;20148&quot; value=&quot;5&quot;/&gt;&lt;property id=&quot;20300&quot; value=&quot;Slide 5&quot;/&gt;&lt;property id=&quot;20307&quot; value=&quot;360&quot;/&gt;&lt;/object&gt;&lt;object type=&quot;3&quot; unique_id=&quot;10031&quot;&gt;&lt;property id=&quot;20148&quot; value=&quot;5&quot;/&gt;&lt;property id=&quot;20300&quot; value=&quot;Slide 6&quot;/&gt;&lt;property id=&quot;20307&quot; value=&quot;363&quot;/&gt;&lt;/object&gt;&lt;object type=&quot;3&quot; unique_id=&quot;10032&quot;&gt;&lt;property id=&quot;20148&quot; value=&quot;5&quot;/&gt;&lt;property id=&quot;20300&quot; value=&quot;Slide 7&quot;/&gt;&lt;property id=&quot;20307&quot; value=&quot;361&quot;/&gt;&lt;/object&gt;&lt;object type=&quot;3&quot; unique_id=&quot;10033&quot;&gt;&lt;property id=&quot;20148&quot; value=&quot;5&quot;/&gt;&lt;property id=&quot;20300&quot; value=&quot;Slide 8&quot;/&gt;&lt;property id=&quot;20307&quot; value=&quot;362&quot;/&gt;&lt;/object&gt;&lt;object type=&quot;3&quot; unique_id=&quot;10034&quot;&gt;&lt;property id=&quot;20148&quot; value=&quot;5&quot;/&gt;&lt;property id=&quot;20300&quot; value=&quot;Slide 9&quot;/&gt;&lt;property id=&quot;20307&quot; value=&quot;347&quot;/&gt;&lt;/object&gt;&lt;object type=&quot;3&quot; unique_id=&quot;10035&quot;&gt;&lt;property id=&quot;20148&quot; value=&quot;5&quot;/&gt;&lt;property id=&quot;20300&quot; value=&quot;Slide 10&quot;/&gt;&lt;property id=&quot;20307&quot; value=&quot;364&quot;/&gt;&lt;/object&gt;&lt;object type=&quot;3&quot; unique_id=&quot;10036&quot;&gt;&lt;property id=&quot;20148&quot; value=&quot;5&quot;/&gt;&lt;property id=&quot;20300&quot; value=&quot;Slide 11&quot;/&gt;&lt;property id=&quot;20307&quot; value=&quot;348&quot;/&gt;&lt;/object&gt;&lt;object type=&quot;3&quot; unique_id=&quot;10037&quot;&gt;&lt;property id=&quot;20148&quot; value=&quot;5&quot;/&gt;&lt;property id=&quot;20300&quot; value=&quot;Slide 12&quot;/&gt;&lt;property id=&quot;20307&quot; value=&quot;349&quot;/&gt;&lt;/object&gt;&lt;object type=&quot;3&quot; unique_id=&quot;10038&quot;&gt;&lt;property id=&quot;20148&quot; value=&quot;5&quot;/&gt;&lt;property id=&quot;20300&quot; value=&quot;Slide 13&quot;/&gt;&lt;property id=&quot;20307&quot; value=&quot;356&quot;/&gt;&lt;/object&gt;&lt;object type=&quot;3&quot; unique_id=&quot;10039&quot;&gt;&lt;property id=&quot;20148&quot; value=&quot;5&quot;/&gt;&lt;property id=&quot;20300&quot; value=&quot;Slide 14&quot;/&gt;&lt;property id=&quot;20307&quot; value=&quot;365&quot;/&gt;&lt;/object&gt;&lt;object type=&quot;3&quot; unique_id=&quot;10040&quot;&gt;&lt;property id=&quot;20148&quot; value=&quot;5&quot;/&gt;&lt;property id=&quot;20300&quot; value=&quot;Slide 15&quot;/&gt;&lt;property id=&quot;20307&quot; value=&quot;35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7222</TotalTime>
  <Words>1184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Adobe Fan Heiti Std B</vt:lpstr>
      <vt:lpstr>Algerian</vt:lpstr>
      <vt:lpstr>Calibri</vt:lpstr>
      <vt:lpstr>Corbel</vt:lpstr>
      <vt:lpstr>Gill Sans MT</vt:lpstr>
      <vt:lpstr>PalatinoLinotype-Roman</vt:lpstr>
      <vt:lpstr>Symbol</vt:lpstr>
      <vt:lpstr>Times New Roman</vt:lpstr>
      <vt:lpstr>Verdana</vt:lpstr>
      <vt:lpstr>Wingdings</vt:lpstr>
      <vt:lpstr>Wingdings 2</vt:lpstr>
      <vt:lpstr>Solstice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Maieasha</dc:creator>
  <cp:lastModifiedBy>saran</cp:lastModifiedBy>
  <cp:revision>465</cp:revision>
  <dcterms:created xsi:type="dcterms:W3CDTF">2011-08-11T13:22:03Z</dcterms:created>
  <dcterms:modified xsi:type="dcterms:W3CDTF">2022-01-19T06:43:22Z</dcterms:modified>
</cp:coreProperties>
</file>