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4" r:id="rId4"/>
    <p:sldId id="257" r:id="rId5"/>
    <p:sldId id="259" r:id="rId6"/>
    <p:sldId id="258" r:id="rId7"/>
    <p:sldId id="261" r:id="rId8"/>
    <p:sldId id="265" r:id="rId9"/>
    <p:sldId id="263" r:id="rId10"/>
    <p:sldId id="262" r:id="rId11"/>
    <p:sldId id="266" r:id="rId12"/>
    <p:sldId id="267" r:id="rId13"/>
    <p:sldId id="269" r:id="rId14"/>
    <p:sldId id="270" r:id="rId15"/>
    <p:sldId id="271" r:id="rId16"/>
    <p:sldId id="268" r:id="rId17"/>
    <p:sldId id="275" r:id="rId18"/>
    <p:sldId id="282" r:id="rId19"/>
    <p:sldId id="283" r:id="rId20"/>
    <p:sldId id="277" r:id="rId21"/>
    <p:sldId id="280" r:id="rId22"/>
    <p:sldId id="284" r:id="rId23"/>
    <p:sldId id="278" r:id="rId24"/>
    <p:sldId id="273" r:id="rId25"/>
    <p:sldId id="274"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5BCBF-B5D6-49F6-9B8B-85E90764A59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21BC6CF2-8A6E-4E93-A599-E1F9E941C07F}">
      <dgm:prSet phldrT="[Text]"/>
      <dgm:spPr/>
      <dgm:t>
        <a:bodyPr/>
        <a:lstStyle/>
        <a:p>
          <a:r>
            <a:rPr lang="en-IN" dirty="0"/>
            <a:t>Feature extraction</a:t>
          </a:r>
        </a:p>
        <a:p>
          <a:r>
            <a:rPr lang="en-IN" dirty="0"/>
            <a:t>(4)</a:t>
          </a:r>
        </a:p>
      </dgm:t>
    </dgm:pt>
    <dgm:pt modelId="{86D1CAF2-59A2-43B2-BAF7-325A350C5FFC}" type="parTrans" cxnId="{A3459F3B-E43F-4810-9134-BF42D464ECAE}">
      <dgm:prSet/>
      <dgm:spPr/>
      <dgm:t>
        <a:bodyPr/>
        <a:lstStyle/>
        <a:p>
          <a:endParaRPr lang="en-IN"/>
        </a:p>
      </dgm:t>
    </dgm:pt>
    <dgm:pt modelId="{4EE2D241-9131-4146-8C03-D38264A5E9BA}" type="sibTrans" cxnId="{A3459F3B-E43F-4810-9134-BF42D464ECAE}">
      <dgm:prSet/>
      <dgm:spPr/>
      <dgm:t>
        <a:bodyPr/>
        <a:lstStyle/>
        <a:p>
          <a:endParaRPr lang="en-IN"/>
        </a:p>
      </dgm:t>
    </dgm:pt>
    <dgm:pt modelId="{88C78EF0-B601-42D3-A7A1-D5646CE06395}">
      <dgm:prSet phldrT="[Text]"/>
      <dgm:spPr/>
      <dgm:t>
        <a:bodyPr/>
        <a:lstStyle/>
        <a:p>
          <a:r>
            <a:rPr lang="en-IN" dirty="0"/>
            <a:t>Optimization</a:t>
          </a:r>
        </a:p>
        <a:p>
          <a:r>
            <a:rPr lang="en-IN" dirty="0"/>
            <a:t>(5)</a:t>
          </a:r>
        </a:p>
      </dgm:t>
    </dgm:pt>
    <dgm:pt modelId="{6A9C63D7-9363-4443-824B-875E00A3491E}" type="parTrans" cxnId="{FAF425DE-BC3F-4869-8090-23A7E60C1245}">
      <dgm:prSet/>
      <dgm:spPr/>
      <dgm:t>
        <a:bodyPr/>
        <a:lstStyle/>
        <a:p>
          <a:endParaRPr lang="en-IN"/>
        </a:p>
      </dgm:t>
    </dgm:pt>
    <dgm:pt modelId="{35AD9611-9EE5-495E-A506-4A806017F8BB}" type="sibTrans" cxnId="{FAF425DE-BC3F-4869-8090-23A7E60C1245}">
      <dgm:prSet/>
      <dgm:spPr/>
      <dgm:t>
        <a:bodyPr/>
        <a:lstStyle/>
        <a:p>
          <a:endParaRPr lang="en-IN"/>
        </a:p>
      </dgm:t>
    </dgm:pt>
    <dgm:pt modelId="{593B3F9C-4857-4D43-82BF-4AFEE28FE1AC}">
      <dgm:prSet phldrT="[Text]"/>
      <dgm:spPr/>
      <dgm:t>
        <a:bodyPr/>
        <a:lstStyle/>
        <a:p>
          <a:r>
            <a:rPr lang="en-IN" dirty="0"/>
            <a:t>Touching cell split</a:t>
          </a:r>
        </a:p>
        <a:p>
          <a:r>
            <a:rPr lang="en-IN" dirty="0"/>
            <a:t>(6)</a:t>
          </a:r>
        </a:p>
      </dgm:t>
    </dgm:pt>
    <dgm:pt modelId="{880DA0E8-FF80-40A6-8897-C7A486C7E280}" type="parTrans" cxnId="{5E382C9F-A388-4443-90EF-E2D8CBCBDDAC}">
      <dgm:prSet/>
      <dgm:spPr/>
      <dgm:t>
        <a:bodyPr/>
        <a:lstStyle/>
        <a:p>
          <a:endParaRPr lang="en-IN"/>
        </a:p>
      </dgm:t>
    </dgm:pt>
    <dgm:pt modelId="{B31D55B5-F3D9-4B18-822B-8DF47F068705}" type="sibTrans" cxnId="{5E382C9F-A388-4443-90EF-E2D8CBCBDDAC}">
      <dgm:prSet/>
      <dgm:spPr/>
      <dgm:t>
        <a:bodyPr/>
        <a:lstStyle/>
        <a:p>
          <a:endParaRPr lang="en-IN"/>
        </a:p>
      </dgm:t>
    </dgm:pt>
    <dgm:pt modelId="{21EC3754-85D8-42F3-A36F-A1FD8E99FFAE}" type="pres">
      <dgm:prSet presAssocID="{6285BCBF-B5D6-49F6-9B8B-85E90764A597}" presName="Name0" presStyleCnt="0">
        <dgm:presLayoutVars>
          <dgm:dir/>
          <dgm:animLvl val="lvl"/>
          <dgm:resizeHandles val="exact"/>
        </dgm:presLayoutVars>
      </dgm:prSet>
      <dgm:spPr/>
    </dgm:pt>
    <dgm:pt modelId="{918110DA-968A-406A-8A4F-BAA9266BC093}" type="pres">
      <dgm:prSet presAssocID="{21BC6CF2-8A6E-4E93-A599-E1F9E941C07F}" presName="parTxOnly" presStyleLbl="node1" presStyleIdx="0" presStyleCnt="3">
        <dgm:presLayoutVars>
          <dgm:chMax val="0"/>
          <dgm:chPref val="0"/>
          <dgm:bulletEnabled val="1"/>
        </dgm:presLayoutVars>
      </dgm:prSet>
      <dgm:spPr/>
    </dgm:pt>
    <dgm:pt modelId="{6F2D37CE-66A0-4179-8FCF-D9E016945539}" type="pres">
      <dgm:prSet presAssocID="{4EE2D241-9131-4146-8C03-D38264A5E9BA}" presName="parTxOnlySpace" presStyleCnt="0"/>
      <dgm:spPr/>
    </dgm:pt>
    <dgm:pt modelId="{C612B2E8-FD87-4484-A762-ADBDC686FF39}" type="pres">
      <dgm:prSet presAssocID="{88C78EF0-B601-42D3-A7A1-D5646CE06395}" presName="parTxOnly" presStyleLbl="node1" presStyleIdx="1" presStyleCnt="3">
        <dgm:presLayoutVars>
          <dgm:chMax val="0"/>
          <dgm:chPref val="0"/>
          <dgm:bulletEnabled val="1"/>
        </dgm:presLayoutVars>
      </dgm:prSet>
      <dgm:spPr/>
    </dgm:pt>
    <dgm:pt modelId="{AC4CF93A-D979-4897-9AD6-078FC53D5D9A}" type="pres">
      <dgm:prSet presAssocID="{35AD9611-9EE5-495E-A506-4A806017F8BB}" presName="parTxOnlySpace" presStyleCnt="0"/>
      <dgm:spPr/>
    </dgm:pt>
    <dgm:pt modelId="{64A74DD6-B086-49DE-8D84-1FE7AB0CC7CA}" type="pres">
      <dgm:prSet presAssocID="{593B3F9C-4857-4D43-82BF-4AFEE28FE1AC}" presName="parTxOnly" presStyleLbl="node1" presStyleIdx="2" presStyleCnt="3">
        <dgm:presLayoutVars>
          <dgm:chMax val="0"/>
          <dgm:chPref val="0"/>
          <dgm:bulletEnabled val="1"/>
        </dgm:presLayoutVars>
      </dgm:prSet>
      <dgm:spPr/>
    </dgm:pt>
  </dgm:ptLst>
  <dgm:cxnLst>
    <dgm:cxn modelId="{F812A110-8527-44BD-8C2B-7C4179B4BCB4}" type="presOf" srcId="{88C78EF0-B601-42D3-A7A1-D5646CE06395}" destId="{C612B2E8-FD87-4484-A762-ADBDC686FF39}" srcOrd="0" destOrd="0" presId="urn:microsoft.com/office/officeart/2005/8/layout/chevron1"/>
    <dgm:cxn modelId="{A3459F3B-E43F-4810-9134-BF42D464ECAE}" srcId="{6285BCBF-B5D6-49F6-9B8B-85E90764A597}" destId="{21BC6CF2-8A6E-4E93-A599-E1F9E941C07F}" srcOrd="0" destOrd="0" parTransId="{86D1CAF2-59A2-43B2-BAF7-325A350C5FFC}" sibTransId="{4EE2D241-9131-4146-8C03-D38264A5E9BA}"/>
    <dgm:cxn modelId="{335DF84E-4CED-4622-B6C2-E6E6E3023763}" type="presOf" srcId="{21BC6CF2-8A6E-4E93-A599-E1F9E941C07F}" destId="{918110DA-968A-406A-8A4F-BAA9266BC093}" srcOrd="0" destOrd="0" presId="urn:microsoft.com/office/officeart/2005/8/layout/chevron1"/>
    <dgm:cxn modelId="{32DD2191-EA4E-416E-8C5F-2A1A5A7CE620}" type="presOf" srcId="{593B3F9C-4857-4D43-82BF-4AFEE28FE1AC}" destId="{64A74DD6-B086-49DE-8D84-1FE7AB0CC7CA}" srcOrd="0" destOrd="0" presId="urn:microsoft.com/office/officeart/2005/8/layout/chevron1"/>
    <dgm:cxn modelId="{5E382C9F-A388-4443-90EF-E2D8CBCBDDAC}" srcId="{6285BCBF-B5D6-49F6-9B8B-85E90764A597}" destId="{593B3F9C-4857-4D43-82BF-4AFEE28FE1AC}" srcOrd="2" destOrd="0" parTransId="{880DA0E8-FF80-40A6-8897-C7A486C7E280}" sibTransId="{B31D55B5-F3D9-4B18-822B-8DF47F068705}"/>
    <dgm:cxn modelId="{FAF425DE-BC3F-4869-8090-23A7E60C1245}" srcId="{6285BCBF-B5D6-49F6-9B8B-85E90764A597}" destId="{88C78EF0-B601-42D3-A7A1-D5646CE06395}" srcOrd="1" destOrd="0" parTransId="{6A9C63D7-9363-4443-824B-875E00A3491E}" sibTransId="{35AD9611-9EE5-495E-A506-4A806017F8BB}"/>
    <dgm:cxn modelId="{F2A319E7-1812-4E89-8AF1-112A1B97564D}" type="presOf" srcId="{6285BCBF-B5D6-49F6-9B8B-85E90764A597}" destId="{21EC3754-85D8-42F3-A36F-A1FD8E99FFAE}" srcOrd="0" destOrd="0" presId="urn:microsoft.com/office/officeart/2005/8/layout/chevron1"/>
    <dgm:cxn modelId="{D4B99EBC-EEB5-422C-B5BF-1751F67EB22D}" type="presParOf" srcId="{21EC3754-85D8-42F3-A36F-A1FD8E99FFAE}" destId="{918110DA-968A-406A-8A4F-BAA9266BC093}" srcOrd="0" destOrd="0" presId="urn:microsoft.com/office/officeart/2005/8/layout/chevron1"/>
    <dgm:cxn modelId="{F9413083-7D41-4831-9B62-F5D6586CD54F}" type="presParOf" srcId="{21EC3754-85D8-42F3-A36F-A1FD8E99FFAE}" destId="{6F2D37CE-66A0-4179-8FCF-D9E016945539}" srcOrd="1" destOrd="0" presId="urn:microsoft.com/office/officeart/2005/8/layout/chevron1"/>
    <dgm:cxn modelId="{B440F971-E1C7-467A-9609-E52EDCAB9F3A}" type="presParOf" srcId="{21EC3754-85D8-42F3-A36F-A1FD8E99FFAE}" destId="{C612B2E8-FD87-4484-A762-ADBDC686FF39}" srcOrd="2" destOrd="0" presId="urn:microsoft.com/office/officeart/2005/8/layout/chevron1"/>
    <dgm:cxn modelId="{CACA453F-EF26-40A8-985E-568D6EE5DC48}" type="presParOf" srcId="{21EC3754-85D8-42F3-A36F-A1FD8E99FFAE}" destId="{AC4CF93A-D979-4897-9AD6-078FC53D5D9A}" srcOrd="3" destOrd="0" presId="urn:microsoft.com/office/officeart/2005/8/layout/chevron1"/>
    <dgm:cxn modelId="{1398B600-A143-49EF-9176-E7B464B84B2F}" type="presParOf" srcId="{21EC3754-85D8-42F3-A36F-A1FD8E99FFAE}" destId="{64A74DD6-B086-49DE-8D84-1FE7AB0CC7C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C4726-9499-4CD4-B7DD-9459220F8E19}" type="doc">
      <dgm:prSet loTypeId="urn:microsoft.com/office/officeart/2005/8/layout/chevron1" loCatId="process" qsTypeId="urn:microsoft.com/office/officeart/2005/8/quickstyle/simple1" qsCatId="simple" csTypeId="urn:microsoft.com/office/officeart/2005/8/colors/accent1_2" csCatId="accent1" phldr="1"/>
      <dgm:spPr/>
    </dgm:pt>
    <dgm:pt modelId="{E150CD9D-BA16-4FF6-B2D5-6D22B57C0302}">
      <dgm:prSet phldrT="[Text]" custT="1"/>
      <dgm:spPr/>
      <dgm:t>
        <a:bodyPr/>
        <a:lstStyle/>
        <a:p>
          <a:r>
            <a:rPr lang="en-IN" sz="2300" dirty="0"/>
            <a:t>Image collection</a:t>
          </a:r>
        </a:p>
        <a:p>
          <a:r>
            <a:rPr lang="en-IN" sz="2300" dirty="0"/>
            <a:t>(1)</a:t>
          </a:r>
        </a:p>
      </dgm:t>
    </dgm:pt>
    <dgm:pt modelId="{DF985F9C-962F-420C-814C-ED5FD890D720}" type="parTrans" cxnId="{6ED21DDB-BACB-4D06-9798-536FE5CEEEB3}">
      <dgm:prSet/>
      <dgm:spPr/>
      <dgm:t>
        <a:bodyPr/>
        <a:lstStyle/>
        <a:p>
          <a:endParaRPr lang="en-IN"/>
        </a:p>
      </dgm:t>
    </dgm:pt>
    <dgm:pt modelId="{3E681CAB-74EC-4728-AD9D-D5442AE9E4BB}" type="sibTrans" cxnId="{6ED21DDB-BACB-4D06-9798-536FE5CEEEB3}">
      <dgm:prSet/>
      <dgm:spPr/>
      <dgm:t>
        <a:bodyPr/>
        <a:lstStyle/>
        <a:p>
          <a:endParaRPr lang="en-IN"/>
        </a:p>
      </dgm:t>
    </dgm:pt>
    <dgm:pt modelId="{313EC3AF-5AE4-446D-B034-226A7E2B242D}">
      <dgm:prSet phldrT="[Text]" custT="1"/>
      <dgm:spPr/>
      <dgm:t>
        <a:bodyPr/>
        <a:lstStyle/>
        <a:p>
          <a:r>
            <a:rPr lang="en-IN" sz="2300" dirty="0"/>
            <a:t>Normalization</a:t>
          </a:r>
        </a:p>
        <a:p>
          <a:r>
            <a:rPr lang="en-IN" sz="2300" dirty="0"/>
            <a:t>(2)</a:t>
          </a:r>
        </a:p>
      </dgm:t>
    </dgm:pt>
    <dgm:pt modelId="{32A34862-193F-4E31-95BF-BE9B65FFF8D9}" type="parTrans" cxnId="{31FCD420-DF8B-4364-BCD3-87B09DA8897E}">
      <dgm:prSet/>
      <dgm:spPr/>
      <dgm:t>
        <a:bodyPr/>
        <a:lstStyle/>
        <a:p>
          <a:endParaRPr lang="en-IN"/>
        </a:p>
      </dgm:t>
    </dgm:pt>
    <dgm:pt modelId="{070B2E09-CB1E-45D8-85D6-0B9BB1883010}" type="sibTrans" cxnId="{31FCD420-DF8B-4364-BCD3-87B09DA8897E}">
      <dgm:prSet/>
      <dgm:spPr/>
      <dgm:t>
        <a:bodyPr/>
        <a:lstStyle/>
        <a:p>
          <a:endParaRPr lang="en-IN"/>
        </a:p>
      </dgm:t>
    </dgm:pt>
    <dgm:pt modelId="{329FBB2C-12D7-4905-B187-FCDE8863D5E3}">
      <dgm:prSet phldrT="[Text]" custT="1"/>
      <dgm:spPr/>
      <dgm:t>
        <a:bodyPr/>
        <a:lstStyle/>
        <a:p>
          <a:r>
            <a:rPr lang="en-IN" sz="2300" dirty="0"/>
            <a:t>Collection</a:t>
          </a:r>
          <a:r>
            <a:rPr lang="en-IN" sz="2600" dirty="0"/>
            <a:t> of </a:t>
          </a:r>
          <a:r>
            <a:rPr lang="en-IN" sz="2300" dirty="0"/>
            <a:t>training</a:t>
          </a:r>
          <a:r>
            <a:rPr lang="en-IN" sz="2600" dirty="0"/>
            <a:t> </a:t>
          </a:r>
          <a:r>
            <a:rPr lang="en-IN" sz="2300" dirty="0"/>
            <a:t>data (3)</a:t>
          </a:r>
        </a:p>
      </dgm:t>
    </dgm:pt>
    <dgm:pt modelId="{E5232AF7-DC6E-43A4-9170-22667AE883A3}" type="parTrans" cxnId="{4969090B-88E8-4E35-8140-88C712D928FA}">
      <dgm:prSet/>
      <dgm:spPr/>
      <dgm:t>
        <a:bodyPr/>
        <a:lstStyle/>
        <a:p>
          <a:endParaRPr lang="en-IN"/>
        </a:p>
      </dgm:t>
    </dgm:pt>
    <dgm:pt modelId="{50000C2C-A5A5-460C-9F90-382C89D08098}" type="sibTrans" cxnId="{4969090B-88E8-4E35-8140-88C712D928FA}">
      <dgm:prSet/>
      <dgm:spPr/>
      <dgm:t>
        <a:bodyPr/>
        <a:lstStyle/>
        <a:p>
          <a:endParaRPr lang="en-IN"/>
        </a:p>
      </dgm:t>
    </dgm:pt>
    <dgm:pt modelId="{F552B533-4A0D-46F7-9A13-6713FC030248}" type="pres">
      <dgm:prSet presAssocID="{F61C4726-9499-4CD4-B7DD-9459220F8E19}" presName="Name0" presStyleCnt="0">
        <dgm:presLayoutVars>
          <dgm:dir/>
          <dgm:animLvl val="lvl"/>
          <dgm:resizeHandles val="exact"/>
        </dgm:presLayoutVars>
      </dgm:prSet>
      <dgm:spPr/>
    </dgm:pt>
    <dgm:pt modelId="{0ED24DDD-F8A3-47B7-A6E4-D1F9367759F1}" type="pres">
      <dgm:prSet presAssocID="{E150CD9D-BA16-4FF6-B2D5-6D22B57C0302}" presName="parTxOnly" presStyleLbl="node1" presStyleIdx="0" presStyleCnt="3" custLinFactNeighborX="17539" custLinFactNeighborY="-47430">
        <dgm:presLayoutVars>
          <dgm:chMax val="0"/>
          <dgm:chPref val="0"/>
          <dgm:bulletEnabled val="1"/>
        </dgm:presLayoutVars>
      </dgm:prSet>
      <dgm:spPr/>
    </dgm:pt>
    <dgm:pt modelId="{036BB219-40AE-4D27-A4DA-F39EA2332947}" type="pres">
      <dgm:prSet presAssocID="{3E681CAB-74EC-4728-AD9D-D5442AE9E4BB}" presName="parTxOnlySpace" presStyleCnt="0"/>
      <dgm:spPr/>
    </dgm:pt>
    <dgm:pt modelId="{4C0685C2-DB38-4E1A-996F-D54DF382C7C6}" type="pres">
      <dgm:prSet presAssocID="{313EC3AF-5AE4-446D-B034-226A7E2B242D}" presName="parTxOnly" presStyleLbl="node1" presStyleIdx="1" presStyleCnt="3" custLinFactNeighborY="-47430">
        <dgm:presLayoutVars>
          <dgm:chMax val="0"/>
          <dgm:chPref val="0"/>
          <dgm:bulletEnabled val="1"/>
        </dgm:presLayoutVars>
      </dgm:prSet>
      <dgm:spPr/>
    </dgm:pt>
    <dgm:pt modelId="{963B02EA-5283-4B3D-AED1-B7F82445E680}" type="pres">
      <dgm:prSet presAssocID="{070B2E09-CB1E-45D8-85D6-0B9BB1883010}" presName="parTxOnlySpace" presStyleCnt="0"/>
      <dgm:spPr/>
    </dgm:pt>
    <dgm:pt modelId="{5EDCA789-4806-48FF-92BD-5271811290CA}" type="pres">
      <dgm:prSet presAssocID="{329FBB2C-12D7-4905-B187-FCDE8863D5E3}" presName="parTxOnly" presStyleLbl="node1" presStyleIdx="2" presStyleCnt="3" custLinFactNeighborY="-47430">
        <dgm:presLayoutVars>
          <dgm:chMax val="0"/>
          <dgm:chPref val="0"/>
          <dgm:bulletEnabled val="1"/>
        </dgm:presLayoutVars>
      </dgm:prSet>
      <dgm:spPr/>
    </dgm:pt>
  </dgm:ptLst>
  <dgm:cxnLst>
    <dgm:cxn modelId="{4969090B-88E8-4E35-8140-88C712D928FA}" srcId="{F61C4726-9499-4CD4-B7DD-9459220F8E19}" destId="{329FBB2C-12D7-4905-B187-FCDE8863D5E3}" srcOrd="2" destOrd="0" parTransId="{E5232AF7-DC6E-43A4-9170-22667AE883A3}" sibTransId="{50000C2C-A5A5-460C-9F90-382C89D08098}"/>
    <dgm:cxn modelId="{013CF50B-51B0-4D6C-80FB-5A458ED08338}" type="presOf" srcId="{329FBB2C-12D7-4905-B187-FCDE8863D5E3}" destId="{5EDCA789-4806-48FF-92BD-5271811290CA}" srcOrd="0" destOrd="0" presId="urn:microsoft.com/office/officeart/2005/8/layout/chevron1"/>
    <dgm:cxn modelId="{31FCD420-DF8B-4364-BCD3-87B09DA8897E}" srcId="{F61C4726-9499-4CD4-B7DD-9459220F8E19}" destId="{313EC3AF-5AE4-446D-B034-226A7E2B242D}" srcOrd="1" destOrd="0" parTransId="{32A34862-193F-4E31-95BF-BE9B65FFF8D9}" sibTransId="{070B2E09-CB1E-45D8-85D6-0B9BB1883010}"/>
    <dgm:cxn modelId="{38E19975-0145-4AAF-BADA-F99171A76F73}" type="presOf" srcId="{313EC3AF-5AE4-446D-B034-226A7E2B242D}" destId="{4C0685C2-DB38-4E1A-996F-D54DF382C7C6}" srcOrd="0" destOrd="0" presId="urn:microsoft.com/office/officeart/2005/8/layout/chevron1"/>
    <dgm:cxn modelId="{3ACE15B2-D7A4-456F-A0EC-9C7BE29C6A14}" type="presOf" srcId="{E150CD9D-BA16-4FF6-B2D5-6D22B57C0302}" destId="{0ED24DDD-F8A3-47B7-A6E4-D1F9367759F1}" srcOrd="0" destOrd="0" presId="urn:microsoft.com/office/officeart/2005/8/layout/chevron1"/>
    <dgm:cxn modelId="{34F472B6-6BC9-4535-AE27-6E14DFE85FFC}" type="presOf" srcId="{F61C4726-9499-4CD4-B7DD-9459220F8E19}" destId="{F552B533-4A0D-46F7-9A13-6713FC030248}" srcOrd="0" destOrd="0" presId="urn:microsoft.com/office/officeart/2005/8/layout/chevron1"/>
    <dgm:cxn modelId="{6ED21DDB-BACB-4D06-9798-536FE5CEEEB3}" srcId="{F61C4726-9499-4CD4-B7DD-9459220F8E19}" destId="{E150CD9D-BA16-4FF6-B2D5-6D22B57C0302}" srcOrd="0" destOrd="0" parTransId="{DF985F9C-962F-420C-814C-ED5FD890D720}" sibTransId="{3E681CAB-74EC-4728-AD9D-D5442AE9E4BB}"/>
    <dgm:cxn modelId="{5984361E-EA50-4EA3-871E-51D0B2E71E9C}" type="presParOf" srcId="{F552B533-4A0D-46F7-9A13-6713FC030248}" destId="{0ED24DDD-F8A3-47B7-A6E4-D1F9367759F1}" srcOrd="0" destOrd="0" presId="urn:microsoft.com/office/officeart/2005/8/layout/chevron1"/>
    <dgm:cxn modelId="{7957BA7E-F7A5-4F04-AA03-4529A15F834D}" type="presParOf" srcId="{F552B533-4A0D-46F7-9A13-6713FC030248}" destId="{036BB219-40AE-4D27-A4DA-F39EA2332947}" srcOrd="1" destOrd="0" presId="urn:microsoft.com/office/officeart/2005/8/layout/chevron1"/>
    <dgm:cxn modelId="{77E338CB-070F-4EF9-974C-04A3F4B21618}" type="presParOf" srcId="{F552B533-4A0D-46F7-9A13-6713FC030248}" destId="{4C0685C2-DB38-4E1A-996F-D54DF382C7C6}" srcOrd="2" destOrd="0" presId="urn:microsoft.com/office/officeart/2005/8/layout/chevron1"/>
    <dgm:cxn modelId="{17AE7AA7-B54E-49B7-9C59-A9C5B962B3D9}" type="presParOf" srcId="{F552B533-4A0D-46F7-9A13-6713FC030248}" destId="{963B02EA-5283-4B3D-AED1-B7F82445E680}" srcOrd="3" destOrd="0" presId="urn:microsoft.com/office/officeart/2005/8/layout/chevron1"/>
    <dgm:cxn modelId="{6BBE14DD-C3AB-4617-88E4-D20549291E3E}" type="presParOf" srcId="{F552B533-4A0D-46F7-9A13-6713FC030248}" destId="{5EDCA789-4806-48FF-92BD-5271811290CA}"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110DA-968A-406A-8A4F-BAA9266BC093}">
      <dsp:nvSpPr>
        <dsp:cNvPr id="0" name=""/>
        <dsp:cNvSpPr/>
      </dsp:nvSpPr>
      <dsp:spPr>
        <a:xfrm>
          <a:off x="2518" y="1327055"/>
          <a:ext cx="3068312" cy="122732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Feature extraction</a:t>
          </a:r>
        </a:p>
        <a:p>
          <a:pPr marL="0" lvl="0" indent="0" algn="ctr" defTabSz="1022350">
            <a:lnSpc>
              <a:spcPct val="90000"/>
            </a:lnSpc>
            <a:spcBef>
              <a:spcPct val="0"/>
            </a:spcBef>
            <a:spcAft>
              <a:spcPct val="35000"/>
            </a:spcAft>
            <a:buNone/>
          </a:pPr>
          <a:r>
            <a:rPr lang="en-IN" sz="2300" kern="1200" dirty="0"/>
            <a:t>(4)</a:t>
          </a:r>
        </a:p>
      </dsp:txBody>
      <dsp:txXfrm>
        <a:off x="616181" y="1327055"/>
        <a:ext cx="1840987" cy="1227325"/>
      </dsp:txXfrm>
    </dsp:sp>
    <dsp:sp modelId="{C612B2E8-FD87-4484-A762-ADBDC686FF39}">
      <dsp:nvSpPr>
        <dsp:cNvPr id="0" name=""/>
        <dsp:cNvSpPr/>
      </dsp:nvSpPr>
      <dsp:spPr>
        <a:xfrm>
          <a:off x="2763999" y="1327055"/>
          <a:ext cx="3068312" cy="122732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Optimization</a:t>
          </a:r>
        </a:p>
        <a:p>
          <a:pPr marL="0" lvl="0" indent="0" algn="ctr" defTabSz="1022350">
            <a:lnSpc>
              <a:spcPct val="90000"/>
            </a:lnSpc>
            <a:spcBef>
              <a:spcPct val="0"/>
            </a:spcBef>
            <a:spcAft>
              <a:spcPct val="35000"/>
            </a:spcAft>
            <a:buNone/>
          </a:pPr>
          <a:r>
            <a:rPr lang="en-IN" sz="2300" kern="1200" dirty="0"/>
            <a:t>(5)</a:t>
          </a:r>
        </a:p>
      </dsp:txBody>
      <dsp:txXfrm>
        <a:off x="3377662" y="1327055"/>
        <a:ext cx="1840987" cy="1227325"/>
      </dsp:txXfrm>
    </dsp:sp>
    <dsp:sp modelId="{64A74DD6-B086-49DE-8D84-1FE7AB0CC7CA}">
      <dsp:nvSpPr>
        <dsp:cNvPr id="0" name=""/>
        <dsp:cNvSpPr/>
      </dsp:nvSpPr>
      <dsp:spPr>
        <a:xfrm>
          <a:off x="5525481" y="1327055"/>
          <a:ext cx="3068312" cy="122732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Touching cell split</a:t>
          </a:r>
        </a:p>
        <a:p>
          <a:pPr marL="0" lvl="0" indent="0" algn="ctr" defTabSz="1022350">
            <a:lnSpc>
              <a:spcPct val="90000"/>
            </a:lnSpc>
            <a:spcBef>
              <a:spcPct val="0"/>
            </a:spcBef>
            <a:spcAft>
              <a:spcPct val="35000"/>
            </a:spcAft>
            <a:buNone/>
          </a:pPr>
          <a:r>
            <a:rPr lang="en-IN" sz="2300" kern="1200" dirty="0"/>
            <a:t>(6)</a:t>
          </a:r>
        </a:p>
      </dsp:txBody>
      <dsp:txXfrm>
        <a:off x="6139144" y="1327055"/>
        <a:ext cx="1840987" cy="1227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24DDD-F8A3-47B7-A6E4-D1F9367759F1}">
      <dsp:nvSpPr>
        <dsp:cNvPr id="0" name=""/>
        <dsp:cNvSpPr/>
      </dsp:nvSpPr>
      <dsp:spPr>
        <a:xfrm>
          <a:off x="53264" y="0"/>
          <a:ext cx="2901156" cy="116046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Image collection</a:t>
          </a:r>
        </a:p>
        <a:p>
          <a:pPr marL="0" lvl="0" indent="0" algn="ctr" defTabSz="1022350">
            <a:lnSpc>
              <a:spcPct val="90000"/>
            </a:lnSpc>
            <a:spcBef>
              <a:spcPct val="0"/>
            </a:spcBef>
            <a:spcAft>
              <a:spcPct val="35000"/>
            </a:spcAft>
            <a:buNone/>
          </a:pPr>
          <a:r>
            <a:rPr lang="en-IN" sz="2300" kern="1200" dirty="0"/>
            <a:t>(1)</a:t>
          </a:r>
        </a:p>
      </dsp:txBody>
      <dsp:txXfrm>
        <a:off x="633495" y="0"/>
        <a:ext cx="1740694" cy="1160462"/>
      </dsp:txXfrm>
    </dsp:sp>
    <dsp:sp modelId="{4C0685C2-DB38-4E1A-996F-D54DF382C7C6}">
      <dsp:nvSpPr>
        <dsp:cNvPr id="0" name=""/>
        <dsp:cNvSpPr/>
      </dsp:nvSpPr>
      <dsp:spPr>
        <a:xfrm>
          <a:off x="2613421" y="0"/>
          <a:ext cx="2901156" cy="116046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Normalization</a:t>
          </a:r>
        </a:p>
        <a:p>
          <a:pPr marL="0" lvl="0" indent="0" algn="ctr" defTabSz="1022350">
            <a:lnSpc>
              <a:spcPct val="90000"/>
            </a:lnSpc>
            <a:spcBef>
              <a:spcPct val="0"/>
            </a:spcBef>
            <a:spcAft>
              <a:spcPct val="35000"/>
            </a:spcAft>
            <a:buNone/>
          </a:pPr>
          <a:r>
            <a:rPr lang="en-IN" sz="2300" kern="1200" dirty="0"/>
            <a:t>(2)</a:t>
          </a:r>
        </a:p>
      </dsp:txBody>
      <dsp:txXfrm>
        <a:off x="3193652" y="0"/>
        <a:ext cx="1740694" cy="1160462"/>
      </dsp:txXfrm>
    </dsp:sp>
    <dsp:sp modelId="{5EDCA789-4806-48FF-92BD-5271811290CA}">
      <dsp:nvSpPr>
        <dsp:cNvPr id="0" name=""/>
        <dsp:cNvSpPr/>
      </dsp:nvSpPr>
      <dsp:spPr>
        <a:xfrm>
          <a:off x="5224462" y="0"/>
          <a:ext cx="2901156" cy="116046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Collection</a:t>
          </a:r>
          <a:r>
            <a:rPr lang="en-IN" sz="2600" kern="1200" dirty="0"/>
            <a:t> of </a:t>
          </a:r>
          <a:r>
            <a:rPr lang="en-IN" sz="2300" kern="1200" dirty="0"/>
            <a:t>training</a:t>
          </a:r>
          <a:r>
            <a:rPr lang="en-IN" sz="2600" kern="1200" dirty="0"/>
            <a:t> </a:t>
          </a:r>
          <a:r>
            <a:rPr lang="en-IN" sz="2300" kern="1200" dirty="0"/>
            <a:t>data (3)</a:t>
          </a:r>
        </a:p>
      </dsp:txBody>
      <dsp:txXfrm>
        <a:off x="5804693" y="0"/>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409464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199904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077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227952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158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3800344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127894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35282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3074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D891-D12E-4D4A-A2AE-7A7D360B5A4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70065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2BD891-D12E-4D4A-A2AE-7A7D360B5A4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308478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BD891-D12E-4D4A-A2AE-7A7D360B5A45}" type="datetimeFigureOut">
              <a:rPr lang="en-IN" smtClean="0"/>
              <a:t>16-08-2021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199539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2BD891-D12E-4D4A-A2AE-7A7D360B5A45}" type="datetimeFigureOut">
              <a:rPr lang="en-IN" smtClean="0"/>
              <a:t>16-08-2021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226439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BD891-D12E-4D4A-A2AE-7A7D360B5A45}" type="datetimeFigureOut">
              <a:rPr lang="en-IN" smtClean="0"/>
              <a:t>16-08-2021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297189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BD891-D12E-4D4A-A2AE-7A7D360B5A4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91137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BD891-D12E-4D4A-A2AE-7A7D360B5A4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403976-6961-4FAF-841F-7BFE58362F77}" type="slidenum">
              <a:rPr lang="en-IN" smtClean="0"/>
              <a:t>‹#›</a:t>
            </a:fld>
            <a:endParaRPr lang="en-IN"/>
          </a:p>
        </p:txBody>
      </p:sp>
    </p:spTree>
    <p:extLst>
      <p:ext uri="{BB962C8B-B14F-4D97-AF65-F5344CB8AC3E}">
        <p14:creationId xmlns:p14="http://schemas.microsoft.com/office/powerpoint/2010/main" val="170396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2BD891-D12E-4D4A-A2AE-7A7D360B5A45}" type="datetimeFigureOut">
              <a:rPr lang="en-IN" smtClean="0"/>
              <a:t>16-08-2021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403976-6961-4FAF-841F-7BFE58362F77}" type="slidenum">
              <a:rPr lang="en-IN" smtClean="0"/>
              <a:t>‹#›</a:t>
            </a:fld>
            <a:endParaRPr lang="en-IN"/>
          </a:p>
        </p:txBody>
      </p:sp>
    </p:spTree>
    <p:extLst>
      <p:ext uri="{BB962C8B-B14F-4D97-AF65-F5344CB8AC3E}">
        <p14:creationId xmlns:p14="http://schemas.microsoft.com/office/powerpoint/2010/main" val="3047724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6" Type="http://schemas.openxmlformats.org/officeDocument/2006/relationships/image" Target="../media/image27.png"/><Relationship Id="rId21" Type="http://schemas.openxmlformats.org/officeDocument/2006/relationships/image" Target="../media/image22.png"/><Relationship Id="rId42" Type="http://schemas.openxmlformats.org/officeDocument/2006/relationships/image" Target="../media/image43.png"/><Relationship Id="rId47" Type="http://schemas.openxmlformats.org/officeDocument/2006/relationships/image" Target="../media/image48.png"/><Relationship Id="rId63" Type="http://schemas.openxmlformats.org/officeDocument/2006/relationships/image" Target="../media/image64.png"/><Relationship Id="rId68" Type="http://schemas.openxmlformats.org/officeDocument/2006/relationships/image" Target="../media/image69.png"/><Relationship Id="rId84" Type="http://schemas.openxmlformats.org/officeDocument/2006/relationships/image" Target="../media/image85.png"/><Relationship Id="rId16" Type="http://schemas.openxmlformats.org/officeDocument/2006/relationships/image" Target="../media/image17.png"/><Relationship Id="rId11" Type="http://schemas.openxmlformats.org/officeDocument/2006/relationships/image" Target="../media/image12.png"/><Relationship Id="rId32" Type="http://schemas.openxmlformats.org/officeDocument/2006/relationships/image" Target="../media/image33.png"/><Relationship Id="rId37" Type="http://schemas.openxmlformats.org/officeDocument/2006/relationships/image" Target="../media/image38.png"/><Relationship Id="rId53" Type="http://schemas.openxmlformats.org/officeDocument/2006/relationships/image" Target="../media/image54.png"/><Relationship Id="rId58" Type="http://schemas.openxmlformats.org/officeDocument/2006/relationships/image" Target="../media/image59.png"/><Relationship Id="rId74" Type="http://schemas.openxmlformats.org/officeDocument/2006/relationships/image" Target="../media/image75.png"/><Relationship Id="rId79" Type="http://schemas.openxmlformats.org/officeDocument/2006/relationships/image" Target="../media/image80.png"/><Relationship Id="rId5" Type="http://schemas.openxmlformats.org/officeDocument/2006/relationships/image" Target="../media/image6.jpeg"/><Relationship Id="rId19" Type="http://schemas.openxmlformats.org/officeDocument/2006/relationships/image" Target="../media/image2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43" Type="http://schemas.openxmlformats.org/officeDocument/2006/relationships/image" Target="../media/image44.png"/><Relationship Id="rId48" Type="http://schemas.openxmlformats.org/officeDocument/2006/relationships/image" Target="../media/image49.png"/><Relationship Id="rId56" Type="http://schemas.openxmlformats.org/officeDocument/2006/relationships/image" Target="../media/image57.png"/><Relationship Id="rId64" Type="http://schemas.openxmlformats.org/officeDocument/2006/relationships/image" Target="../media/image65.png"/><Relationship Id="rId69" Type="http://schemas.openxmlformats.org/officeDocument/2006/relationships/image" Target="../media/image70.png"/><Relationship Id="rId77" Type="http://schemas.openxmlformats.org/officeDocument/2006/relationships/image" Target="../media/image78.png"/><Relationship Id="rId8" Type="http://schemas.openxmlformats.org/officeDocument/2006/relationships/image" Target="../media/image9.png"/><Relationship Id="rId51" Type="http://schemas.openxmlformats.org/officeDocument/2006/relationships/image" Target="../media/image52.png"/><Relationship Id="rId72" Type="http://schemas.openxmlformats.org/officeDocument/2006/relationships/image" Target="../media/image73.png"/><Relationship Id="rId80" Type="http://schemas.openxmlformats.org/officeDocument/2006/relationships/image" Target="../media/image81.png"/><Relationship Id="rId85" Type="http://schemas.openxmlformats.org/officeDocument/2006/relationships/image" Target="../media/image86.png"/><Relationship Id="rId3" Type="http://schemas.openxmlformats.org/officeDocument/2006/relationships/image" Target="../media/image4.jpe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 Id="rId46" Type="http://schemas.openxmlformats.org/officeDocument/2006/relationships/image" Target="../media/image47.png"/><Relationship Id="rId59" Type="http://schemas.openxmlformats.org/officeDocument/2006/relationships/image" Target="../media/image60.png"/><Relationship Id="rId67" Type="http://schemas.openxmlformats.org/officeDocument/2006/relationships/image" Target="../media/image68.png"/><Relationship Id="rId20" Type="http://schemas.openxmlformats.org/officeDocument/2006/relationships/image" Target="../media/image21.png"/><Relationship Id="rId41" Type="http://schemas.openxmlformats.org/officeDocument/2006/relationships/image" Target="../media/image42.png"/><Relationship Id="rId54" Type="http://schemas.openxmlformats.org/officeDocument/2006/relationships/image" Target="../media/image55.png"/><Relationship Id="rId62" Type="http://schemas.openxmlformats.org/officeDocument/2006/relationships/image" Target="../media/image63.png"/><Relationship Id="rId70" Type="http://schemas.openxmlformats.org/officeDocument/2006/relationships/image" Target="../media/image71.png"/><Relationship Id="rId75" Type="http://schemas.openxmlformats.org/officeDocument/2006/relationships/image" Target="../media/image76.png"/><Relationship Id="rId83"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7.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49" Type="http://schemas.openxmlformats.org/officeDocument/2006/relationships/image" Target="../media/image50.png"/><Relationship Id="rId57" Type="http://schemas.openxmlformats.org/officeDocument/2006/relationships/image" Target="../media/image58.png"/><Relationship Id="rId10" Type="http://schemas.openxmlformats.org/officeDocument/2006/relationships/image" Target="../media/image11.png"/><Relationship Id="rId31" Type="http://schemas.openxmlformats.org/officeDocument/2006/relationships/image" Target="../media/image32.png"/><Relationship Id="rId44" Type="http://schemas.openxmlformats.org/officeDocument/2006/relationships/image" Target="../media/image45.png"/><Relationship Id="rId52" Type="http://schemas.openxmlformats.org/officeDocument/2006/relationships/image" Target="../media/image53.png"/><Relationship Id="rId60" Type="http://schemas.openxmlformats.org/officeDocument/2006/relationships/image" Target="../media/image61.png"/><Relationship Id="rId65" Type="http://schemas.openxmlformats.org/officeDocument/2006/relationships/image" Target="../media/image66.png"/><Relationship Id="rId73" Type="http://schemas.openxmlformats.org/officeDocument/2006/relationships/image" Target="../media/image74.png"/><Relationship Id="rId78" Type="http://schemas.openxmlformats.org/officeDocument/2006/relationships/image" Target="../media/image79.png"/><Relationship Id="rId81" Type="http://schemas.openxmlformats.org/officeDocument/2006/relationships/image" Target="../media/image82.png"/><Relationship Id="rId4" Type="http://schemas.openxmlformats.org/officeDocument/2006/relationships/image" Target="../media/image5.jpeg"/><Relationship Id="rId9"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9.png"/><Relationship Id="rId39" Type="http://schemas.openxmlformats.org/officeDocument/2006/relationships/image" Target="../media/image40.png"/><Relationship Id="rId34" Type="http://schemas.openxmlformats.org/officeDocument/2006/relationships/image" Target="../media/image35.png"/><Relationship Id="rId50" Type="http://schemas.openxmlformats.org/officeDocument/2006/relationships/image" Target="../media/image51.png"/><Relationship Id="rId55" Type="http://schemas.openxmlformats.org/officeDocument/2006/relationships/image" Target="../media/image56.png"/><Relationship Id="rId76" Type="http://schemas.openxmlformats.org/officeDocument/2006/relationships/image" Target="../media/image77.png"/><Relationship Id="rId7" Type="http://schemas.openxmlformats.org/officeDocument/2006/relationships/image" Target="../media/image8.png"/><Relationship Id="rId71" Type="http://schemas.openxmlformats.org/officeDocument/2006/relationships/image" Target="../media/image72.png"/><Relationship Id="rId2" Type="http://schemas.openxmlformats.org/officeDocument/2006/relationships/image" Target="../media/image3.jpeg"/><Relationship Id="rId29" Type="http://schemas.openxmlformats.org/officeDocument/2006/relationships/image" Target="../media/image30.png"/><Relationship Id="rId24" Type="http://schemas.openxmlformats.org/officeDocument/2006/relationships/image" Target="../media/image25.png"/><Relationship Id="rId40" Type="http://schemas.openxmlformats.org/officeDocument/2006/relationships/image" Target="../media/image41.png"/><Relationship Id="rId45" Type="http://schemas.openxmlformats.org/officeDocument/2006/relationships/image" Target="../media/image46.png"/><Relationship Id="rId66" Type="http://schemas.openxmlformats.org/officeDocument/2006/relationships/image" Target="../media/image67.png"/><Relationship Id="rId61" Type="http://schemas.openxmlformats.org/officeDocument/2006/relationships/image" Target="../media/image62.png"/><Relationship Id="rId82" Type="http://schemas.openxmlformats.org/officeDocument/2006/relationships/image" Target="../media/image83.png"/></Relationships>
</file>

<file path=ppt/slides/_rels/slide8.xml.rels><?xml version="1.0" encoding="UTF-8" standalone="yes"?>
<Relationships xmlns="http://schemas.openxmlformats.org/package/2006/relationships"><Relationship Id="rId2" Type="http://schemas.openxmlformats.org/officeDocument/2006/relationships/image" Target="../media/image8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1B98-DA3F-4D6E-9E25-B97B66145E94}"/>
              </a:ext>
            </a:extLst>
          </p:cNvPr>
          <p:cNvSpPr>
            <a:spLocks noGrp="1"/>
          </p:cNvSpPr>
          <p:nvPr>
            <p:ph type="ctrTitle"/>
          </p:nvPr>
        </p:nvSpPr>
        <p:spPr>
          <a:xfrm>
            <a:off x="1507067" y="949911"/>
            <a:ext cx="7766936" cy="3977196"/>
          </a:xfrm>
        </p:spPr>
        <p:txBody>
          <a:bodyPr/>
          <a:lstStyle/>
          <a:p>
            <a:pPr algn="ctr"/>
            <a:r>
              <a:rPr lang="en-IN" sz="3200" dirty="0"/>
              <a:t>Partitioning Histopathological Images: An Integrated Framework for Supervised </a:t>
            </a:r>
            <a:r>
              <a:rPr lang="en-IN" sz="3200" dirty="0" err="1"/>
              <a:t>Color</a:t>
            </a:r>
            <a:r>
              <a:rPr lang="en-IN" sz="3200" dirty="0"/>
              <a:t>-Texture Segmentation and Cell Splitting </a:t>
            </a:r>
            <a:br>
              <a:rPr lang="en-IN" sz="3200" dirty="0"/>
            </a:br>
            <a:br>
              <a:rPr lang="en-IN" sz="3200" dirty="0"/>
            </a:br>
            <a:r>
              <a:rPr lang="en-IN" sz="1800" dirty="0"/>
              <a:t>Hui Kong, </a:t>
            </a:r>
            <a:r>
              <a:rPr lang="en-IN" sz="1800" dirty="0" err="1"/>
              <a:t>Metin</a:t>
            </a:r>
            <a:r>
              <a:rPr lang="en-IN" sz="1800" dirty="0"/>
              <a:t> </a:t>
            </a:r>
            <a:r>
              <a:rPr lang="en-IN" sz="1800" dirty="0" err="1"/>
              <a:t>Gurcan</a:t>
            </a:r>
            <a:r>
              <a:rPr lang="en-IN" sz="1800" dirty="0"/>
              <a:t>, Senior Member, IEEE, and Kamel </a:t>
            </a:r>
            <a:r>
              <a:rPr lang="en-IN" sz="1800" dirty="0" err="1"/>
              <a:t>Belkacem-Boussaid</a:t>
            </a:r>
            <a:r>
              <a:rPr lang="en-IN" sz="1800" dirty="0"/>
              <a:t>, Senior Member, IEEE</a:t>
            </a:r>
          </a:p>
        </p:txBody>
      </p:sp>
      <p:sp>
        <p:nvSpPr>
          <p:cNvPr id="3" name="Subtitle 2">
            <a:extLst>
              <a:ext uri="{FF2B5EF4-FFF2-40B4-BE49-F238E27FC236}">
                <a16:creationId xmlns:a16="http://schemas.microsoft.com/office/drawing/2014/main" id="{096BDBC1-350C-4B4D-B434-BA2AB6022CA6}"/>
              </a:ext>
            </a:extLst>
          </p:cNvPr>
          <p:cNvSpPr>
            <a:spLocks noGrp="1"/>
          </p:cNvSpPr>
          <p:nvPr>
            <p:ph type="subTitle" idx="1"/>
          </p:nvPr>
        </p:nvSpPr>
        <p:spPr>
          <a:xfrm>
            <a:off x="1507067" y="5027377"/>
            <a:ext cx="7766936" cy="1096899"/>
          </a:xfrm>
        </p:spPr>
        <p:txBody>
          <a:bodyPr>
            <a:normAutofit/>
          </a:bodyPr>
          <a:lstStyle/>
          <a:p>
            <a:r>
              <a:rPr lang="en-IN" dirty="0"/>
              <a:t>Implemented by:</a:t>
            </a:r>
          </a:p>
          <a:p>
            <a:r>
              <a:rPr lang="en-IN" dirty="0"/>
              <a:t>Luna Biswas</a:t>
            </a:r>
          </a:p>
          <a:p>
            <a:endParaRPr lang="en-IN" dirty="0"/>
          </a:p>
        </p:txBody>
      </p:sp>
    </p:spTree>
    <p:extLst>
      <p:ext uri="{BB962C8B-B14F-4D97-AF65-F5344CB8AC3E}">
        <p14:creationId xmlns:p14="http://schemas.microsoft.com/office/powerpoint/2010/main" val="124232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normAutofit/>
          </a:bodyPr>
          <a:lstStyle/>
          <a:p>
            <a:r>
              <a:rPr lang="en-IN" dirty="0"/>
              <a:t>(4) Feature extraction - Image shifting</a:t>
            </a:r>
            <a:br>
              <a:rPr lang="en-IN" dirty="0"/>
            </a:br>
            <a:r>
              <a:rPr lang="en-IN" dirty="0"/>
              <a:t> </a:t>
            </a:r>
          </a:p>
        </p:txBody>
      </p:sp>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247314"/>
            <a:ext cx="8237295" cy="49340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LFT feature extraction is equivalent to applying eight kernels below to the image</a:t>
            </a:r>
          </a:p>
          <a:p>
            <a:r>
              <a:rPr lang="en-IN" dirty="0" err="1"/>
              <a:t>getLFTmean</a:t>
            </a:r>
            <a:endParaRPr lang="en-IN" dirty="0"/>
          </a:p>
        </p:txBody>
      </p:sp>
      <p:pic>
        <p:nvPicPr>
          <p:cNvPr id="4" name="Picture 3">
            <a:extLst>
              <a:ext uri="{FF2B5EF4-FFF2-40B4-BE49-F238E27FC236}">
                <a16:creationId xmlns:a16="http://schemas.microsoft.com/office/drawing/2014/main" id="{4945C85B-7BF6-47E8-A16D-7D8D854E7B9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6619" y="1867083"/>
            <a:ext cx="5799661" cy="3051801"/>
          </a:xfrm>
          <a:prstGeom prst="rect">
            <a:avLst/>
          </a:prstGeom>
        </p:spPr>
      </p:pic>
      <p:pic>
        <p:nvPicPr>
          <p:cNvPr id="6" name="Picture 5">
            <a:extLst>
              <a:ext uri="{FF2B5EF4-FFF2-40B4-BE49-F238E27FC236}">
                <a16:creationId xmlns:a16="http://schemas.microsoft.com/office/drawing/2014/main" id="{49C0BD2D-5C5F-4C65-AC17-F52CA55595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94217" y="4892250"/>
            <a:ext cx="4347290" cy="1908529"/>
          </a:xfrm>
          <a:prstGeom prst="rect">
            <a:avLst/>
          </a:prstGeom>
        </p:spPr>
      </p:pic>
      <p:pic>
        <p:nvPicPr>
          <p:cNvPr id="8" name="Picture 7">
            <a:extLst>
              <a:ext uri="{FF2B5EF4-FFF2-40B4-BE49-F238E27FC236}">
                <a16:creationId xmlns:a16="http://schemas.microsoft.com/office/drawing/2014/main" id="{4EFE40E9-2D24-4486-93BC-72F8E4E01AE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08957" y="2867488"/>
            <a:ext cx="3139429" cy="3382399"/>
          </a:xfrm>
          <a:prstGeom prst="rect">
            <a:avLst/>
          </a:prstGeom>
        </p:spPr>
      </p:pic>
      <p:sp>
        <p:nvSpPr>
          <p:cNvPr id="9" name="TextBox 8">
            <a:extLst>
              <a:ext uri="{FF2B5EF4-FFF2-40B4-BE49-F238E27FC236}">
                <a16:creationId xmlns:a16="http://schemas.microsoft.com/office/drawing/2014/main" id="{299A2F2A-E89A-4213-BA16-850B865DDC24}"/>
              </a:ext>
            </a:extLst>
          </p:cNvPr>
          <p:cNvSpPr txBox="1"/>
          <p:nvPr/>
        </p:nvSpPr>
        <p:spPr>
          <a:xfrm>
            <a:off x="6476995" y="1802167"/>
            <a:ext cx="3139429" cy="1015663"/>
          </a:xfrm>
          <a:prstGeom prst="rect">
            <a:avLst/>
          </a:prstGeom>
          <a:noFill/>
        </p:spPr>
        <p:txBody>
          <a:bodyPr wrap="square" rtlCol="0">
            <a:spAutoFit/>
          </a:bodyPr>
          <a:lstStyle/>
          <a:p>
            <a:r>
              <a:rPr lang="en-IN" sz="1500" dirty="0">
                <a:solidFill>
                  <a:srgbClr val="3333FF"/>
                </a:solidFill>
              </a:rPr>
              <a:t>Code: </a:t>
            </a:r>
          </a:p>
          <a:p>
            <a:r>
              <a:rPr lang="en-IN" sz="1500" dirty="0">
                <a:solidFill>
                  <a:srgbClr val="3333FF"/>
                </a:solidFill>
              </a:rPr>
              <a:t>	package transform</a:t>
            </a:r>
          </a:p>
          <a:p>
            <a:r>
              <a:rPr lang="en-IN" sz="1500" dirty="0">
                <a:solidFill>
                  <a:srgbClr val="3333FF"/>
                </a:solidFill>
              </a:rPr>
              <a:t>	program localFourier.py</a:t>
            </a:r>
          </a:p>
          <a:p>
            <a:r>
              <a:rPr lang="en-IN" sz="1500" dirty="0">
                <a:solidFill>
                  <a:srgbClr val="3333FF"/>
                </a:solidFill>
              </a:rPr>
              <a:t>	function </a:t>
            </a:r>
            <a:r>
              <a:rPr lang="en-IN" sz="1500" dirty="0" err="1">
                <a:solidFill>
                  <a:srgbClr val="3333FF"/>
                </a:solidFill>
              </a:rPr>
              <a:t>getLFTmean</a:t>
            </a:r>
            <a:r>
              <a:rPr lang="en-IN" sz="1500" dirty="0">
                <a:solidFill>
                  <a:srgbClr val="3333FF"/>
                </a:solidFill>
              </a:rPr>
              <a:t>()</a:t>
            </a:r>
          </a:p>
        </p:txBody>
      </p:sp>
    </p:spTree>
    <p:extLst>
      <p:ext uri="{BB962C8B-B14F-4D97-AF65-F5344CB8AC3E}">
        <p14:creationId xmlns:p14="http://schemas.microsoft.com/office/powerpoint/2010/main" val="236005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(4) Feature extraction – Integral map </a:t>
            </a:r>
          </a:p>
        </p:txBody>
      </p:sp>
      <mc:AlternateContent xmlns:mc="http://schemas.openxmlformats.org/markup-compatibility/2006" xmlns:a14="http://schemas.microsoft.com/office/drawing/2010/main">
        <mc:Choice Requires="a14">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8237295" cy="491238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14:m>
                  <m:oMath xmlns:m="http://schemas.openxmlformats.org/officeDocument/2006/math">
                    <m:r>
                      <a:rPr lang="en-IN" b="0" i="1" smtClean="0">
                        <a:latin typeface="Cambria Math" panose="02040503050406030204" pitchFamily="18" charset="0"/>
                      </a:rPr>
                      <m:t>𝐼𝐼</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sSup>
                          <m:sSupPr>
                            <m:ctrlPr>
                              <a:rPr lang="en-IN" b="0" i="1" smtClean="0">
                                <a:latin typeface="Cambria Math" panose="02040503050406030204" pitchFamily="18" charset="0"/>
                              </a:rPr>
                            </m:ctrlPr>
                          </m:sSupPr>
                          <m:e>
                            <m:r>
                              <m:rPr>
                                <m:brk m:alnAt="23"/>
                              </m:rPr>
                              <a:rPr lang="en-IN" b="0" i="1" smtClean="0">
                                <a:latin typeface="Cambria Math" panose="02040503050406030204" pitchFamily="18" charset="0"/>
                              </a:rPr>
                              <m:t>𝑥</m:t>
                            </m:r>
                          </m:e>
                          <m:sup>
                            <m:r>
                              <a:rPr lang="en-IN" b="0" i="1" smtClean="0">
                                <a:latin typeface="Cambria Math" panose="02040503050406030204" pitchFamily="18" charset="0"/>
                              </a:rPr>
                              <m:t>′</m:t>
                            </m:r>
                          </m:sup>
                        </m:sSup>
                        <m:r>
                          <m:rPr>
                            <m:brk m:alnAt="23"/>
                          </m:rP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sub>
                      <m:sup/>
                      <m:e>
                        <m:r>
                          <a:rPr lang="en-IN" b="0" i="1" smtClean="0">
                            <a:latin typeface="Cambria Math" panose="02040503050406030204" pitchFamily="18" charset="0"/>
                          </a:rPr>
                          <m:t>𝐼</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nary>
                  </m:oMath>
                </a14:m>
                <a:endParaRPr lang="en-IN" b="0"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where </a:t>
                </a:r>
                <a14:m>
                  <m:oMath xmlns:m="http://schemas.openxmlformats.org/officeDocument/2006/math">
                    <m:r>
                      <a:rPr lang="en-IN" b="0" i="1" smtClean="0">
                        <a:latin typeface="Cambria Math" panose="02040503050406030204" pitchFamily="18" charset="0"/>
                      </a:rPr>
                      <m:t>𝐼𝐼</m:t>
                    </m:r>
                  </m:oMath>
                </a14:m>
                <a:r>
                  <a:rPr lang="en-IN" dirty="0"/>
                  <a:t> is the integral map and </a:t>
                </a:r>
                <a14:m>
                  <m:oMath xmlns:m="http://schemas.openxmlformats.org/officeDocument/2006/math">
                    <m:r>
                      <a:rPr lang="en-IN" i="1">
                        <a:latin typeface="Cambria Math" panose="02040503050406030204" pitchFamily="18" charset="0"/>
                      </a:rPr>
                      <m:t>𝐼</m:t>
                    </m:r>
                  </m:oMath>
                </a14:m>
                <a:r>
                  <a:rPr lang="en-IN" dirty="0"/>
                  <a:t> is the original 2-D matrix.</a:t>
                </a:r>
              </a:p>
              <a:p>
                <a:r>
                  <a:rPr lang="en-IN" dirty="0"/>
                  <a:t>Sum of D = sum (A+B+C+D) + sum(A) – sum(A+B) – sum(A+C) = p4+p1–p2–p3</a:t>
                </a:r>
              </a:p>
              <a:p>
                <a:endParaRPr lang="en-IN" dirty="0"/>
              </a:p>
            </p:txBody>
          </p:sp>
        </mc:Choice>
        <mc:Fallback xmlns="">
          <p:sp>
            <p:nvSpPr>
              <p:cNvPr id="221" name="Content Placeholder 2">
                <a:extLst>
                  <a:ext uri="{FF2B5EF4-FFF2-40B4-BE49-F238E27FC236}">
                    <a16:creationId xmlns:a16="http://schemas.microsoft.com/office/drawing/2014/main" id="{B12E6BD5-3462-49FB-BA5D-0FBACE2C4671}"/>
                  </a:ext>
                </a:extLst>
              </p:cNvPr>
              <p:cNvSpPr txBox="1">
                <a:spLocks noRot="1" noChangeAspect="1" noMove="1" noResize="1" noEditPoints="1" noAdjustHandles="1" noChangeArrowheads="1" noChangeShapeType="1" noTextEdit="1"/>
              </p:cNvSpPr>
              <p:nvPr/>
            </p:nvSpPr>
            <p:spPr>
              <a:xfrm>
                <a:off x="1306200" y="1612706"/>
                <a:ext cx="8237295" cy="4912381"/>
              </a:xfrm>
              <a:prstGeom prst="rect">
                <a:avLst/>
              </a:prstGeom>
              <a:blipFill>
                <a:blip r:embed="rId2"/>
                <a:stretch>
                  <a:fillRect l="-444" t="-720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653EAE79-3C4E-4B5B-B4F9-30C45BCCC2E0}"/>
              </a:ext>
            </a:extLst>
          </p:cNvPr>
          <p:cNvPicPr>
            <a:picLocks noChangeAspect="1"/>
          </p:cNvPicPr>
          <p:nvPr/>
        </p:nvPicPr>
        <p:blipFill>
          <a:blip r:embed="rId3"/>
          <a:stretch>
            <a:fillRect/>
          </a:stretch>
        </p:blipFill>
        <p:spPr>
          <a:xfrm>
            <a:off x="1470868" y="2059754"/>
            <a:ext cx="6995645" cy="3684097"/>
          </a:xfrm>
          <a:prstGeom prst="rect">
            <a:avLst/>
          </a:prstGeom>
        </p:spPr>
      </p:pic>
      <p:sp>
        <p:nvSpPr>
          <p:cNvPr id="6" name="TextBox 5">
            <a:extLst>
              <a:ext uri="{FF2B5EF4-FFF2-40B4-BE49-F238E27FC236}">
                <a16:creationId xmlns:a16="http://schemas.microsoft.com/office/drawing/2014/main" id="{20A24036-7606-473C-B2EE-D181E8D0CDC9}"/>
              </a:ext>
            </a:extLst>
          </p:cNvPr>
          <p:cNvSpPr txBox="1"/>
          <p:nvPr/>
        </p:nvSpPr>
        <p:spPr>
          <a:xfrm>
            <a:off x="5163094" y="1367162"/>
            <a:ext cx="3139429" cy="784830"/>
          </a:xfrm>
          <a:prstGeom prst="rect">
            <a:avLst/>
          </a:prstGeom>
          <a:noFill/>
        </p:spPr>
        <p:txBody>
          <a:bodyPr wrap="square" rtlCol="0">
            <a:spAutoFit/>
          </a:bodyPr>
          <a:lstStyle/>
          <a:p>
            <a:r>
              <a:rPr lang="en-IN" sz="1500" dirty="0">
                <a:solidFill>
                  <a:srgbClr val="3333FF"/>
                </a:solidFill>
              </a:rPr>
              <a:t>Code:  package transform</a:t>
            </a:r>
          </a:p>
          <a:p>
            <a:r>
              <a:rPr lang="en-IN" sz="1500" dirty="0">
                <a:solidFill>
                  <a:srgbClr val="3333FF"/>
                </a:solidFill>
              </a:rPr>
              <a:t>	   program localFourier.py</a:t>
            </a:r>
          </a:p>
          <a:p>
            <a:r>
              <a:rPr lang="en-IN" sz="1500" dirty="0">
                <a:solidFill>
                  <a:srgbClr val="3333FF"/>
                </a:solidFill>
              </a:rPr>
              <a:t>	   function </a:t>
            </a:r>
            <a:r>
              <a:rPr lang="en-IN" sz="1500" dirty="0" err="1">
                <a:solidFill>
                  <a:srgbClr val="3333FF"/>
                </a:solidFill>
              </a:rPr>
              <a:t>getLFTIntegral</a:t>
            </a:r>
            <a:r>
              <a:rPr lang="en-IN" sz="1500" dirty="0">
                <a:solidFill>
                  <a:srgbClr val="3333FF"/>
                </a:solidFill>
              </a:rPr>
              <a:t> ()</a:t>
            </a:r>
          </a:p>
        </p:txBody>
      </p:sp>
    </p:spTree>
    <p:extLst>
      <p:ext uri="{BB962C8B-B14F-4D97-AF65-F5344CB8AC3E}">
        <p14:creationId xmlns:p14="http://schemas.microsoft.com/office/powerpoint/2010/main" val="4143103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(5) Optimization </a:t>
            </a:r>
          </a:p>
        </p:txBody>
      </p:sp>
      <mc:AlternateContent xmlns:mc="http://schemas.openxmlformats.org/markup-compatibility/2006" xmlns:a14="http://schemas.microsoft.com/office/drawing/2010/main">
        <mc:Choice Requires="a14">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8237295" cy="45686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a:p>
                <a:r>
                  <a:rPr lang="en-IN" dirty="0"/>
                  <a:t>T</a:t>
                </a:r>
                <a:r>
                  <a:rPr lang="en-US" dirty="0"/>
                  <a:t>he learning of MDC space (or the coefficient matrix A) : Fisher–Rao discriminant analysis</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𝑃</m:t>
                              </m:r>
                            </m:e>
                            <m:sup>
                              <m:r>
                                <a:rPr lang="en-IN" i="1">
                                  <a:latin typeface="Cambria Math" panose="02040503050406030204" pitchFamily="18" charset="0"/>
                                </a:rPr>
                                <m:t>∗</m:t>
                              </m:r>
                            </m:sup>
                          </m:sSup>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𝑎𝑟𝑔</m:t>
                          </m:r>
                        </m:e>
                        <m:sub>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𝑃</m:t>
                          </m:r>
                        </m:sub>
                      </m:sSub>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max</m:t>
                          </m:r>
                        </m:fName>
                        <m:e>
                          <m:f>
                            <m:fPr>
                              <m:ctrlPr>
                                <a:rPr lang="en-IN" b="0" i="1" smtClean="0">
                                  <a:latin typeface="Cambria Math" panose="02040503050406030204" pitchFamily="18" charset="0"/>
                                </a:rPr>
                              </m:ctrlPr>
                            </m:fPr>
                            <m:num>
                              <m:r>
                                <m:rPr>
                                  <m:sty m:val="p"/>
                                </m:rPr>
                                <a:rPr lang="en-IN" b="0" i="0" smtClean="0">
                                  <a:latin typeface="Cambria Math" panose="02040503050406030204" pitchFamily="18" charset="0"/>
                                </a:rPr>
                                <m:t>det</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𝑇</m:t>
                                  </m:r>
                                </m:sup>
                              </m:sSup>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𝑏</m:t>
                                      </m:r>
                                    </m:sub>
                                  </m:sSub>
                                </m:e>
                              </m:acc>
                              <m:r>
                                <a:rPr lang="en-IN" b="0" i="1" smtClean="0">
                                  <a:latin typeface="Cambria Math" panose="02040503050406030204" pitchFamily="18" charset="0"/>
                                </a:rPr>
                                <m:t>𝑃</m:t>
                              </m:r>
                              <m:r>
                                <a:rPr lang="en-IN" b="0" i="1" smtClean="0">
                                  <a:latin typeface="Cambria Math" panose="02040503050406030204" pitchFamily="18" charset="0"/>
                                </a:rPr>
                                <m:t>)</m:t>
                              </m:r>
                            </m:num>
                            <m:den>
                              <m:r>
                                <m:rPr>
                                  <m:sty m:val="p"/>
                                </m:rPr>
                                <a:rPr lang="en-IN">
                                  <a:latin typeface="Cambria Math" panose="02040503050406030204" pitchFamily="18" charset="0"/>
                                </a:rPr>
                                <m:t>det</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𝑃</m:t>
                                  </m:r>
                                </m:e>
                                <m:sup>
                                  <m:r>
                                    <a:rPr lang="en-IN" i="1">
                                      <a:latin typeface="Cambria Math" panose="02040503050406030204" pitchFamily="18" charset="0"/>
                                    </a:rPr>
                                    <m:t>𝑇</m:t>
                                  </m:r>
                                </m:sup>
                              </m:sSup>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b="0" i="1" smtClean="0">
                                          <a:latin typeface="Cambria Math" panose="02040503050406030204" pitchFamily="18" charset="0"/>
                                        </a:rPr>
                                        <m:t>𝑤</m:t>
                                      </m:r>
                                    </m:sub>
                                  </m:sSub>
                                </m:e>
                              </m:acc>
                              <m:r>
                                <a:rPr lang="en-IN" i="1">
                                  <a:latin typeface="Cambria Math" panose="02040503050406030204" pitchFamily="18" charset="0"/>
                                </a:rPr>
                                <m:t>𝑃</m:t>
                              </m:r>
                              <m:r>
                                <a:rPr lang="en-IN" i="1">
                                  <a:latin typeface="Cambria Math" panose="02040503050406030204" pitchFamily="18" charset="0"/>
                                </a:rPr>
                                <m:t>)</m:t>
                              </m:r>
                            </m:den>
                          </m:f>
                        </m:e>
                      </m:func>
                    </m:oMath>
                  </m:oMathPara>
                </a14:m>
                <a:endParaRPr lang="en-IN" dirty="0"/>
              </a:p>
              <a:p>
                <a:pPr marL="0" indent="0">
                  <a:buNone/>
                </a:pPr>
                <a:r>
                  <a:rPr lang="en-IN" dirty="0"/>
                  <a:t>Where </a:t>
                </a:r>
                <a14:m>
                  <m:oMath xmlns:m="http://schemas.openxmlformats.org/officeDocument/2006/math">
                    <m:r>
                      <a:rPr lang="en-IN" b="0" i="1" smtClean="0">
                        <a:latin typeface="Cambria Math" panose="02040503050406030204" pitchFamily="18" charset="0"/>
                      </a:rPr>
                      <m:t>𝑃</m:t>
                    </m:r>
                  </m:oMath>
                </a14:m>
                <a:r>
                  <a:rPr lang="en-IN" dirty="0"/>
                  <a:t> is the projection matrix for LFT features extracted from MDC space, optimised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𝐴</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𝑃</m:t>
                        </m:r>
                      </m:e>
                      <m:sup>
                        <m:r>
                          <a:rPr lang="en-IN" i="1">
                            <a:latin typeface="Cambria Math" panose="02040503050406030204" pitchFamily="18" charset="0"/>
                          </a:rPr>
                          <m:t>∗</m:t>
                        </m:r>
                      </m:sup>
                    </m:sSup>
                  </m:oMath>
                </a14:m>
                <a:r>
                  <a:rPr lang="en-IN" dirty="0"/>
                  <a:t> for maximum ratio of inter-class </a:t>
                </a:r>
                <a:r>
                  <a:rPr lang="en-US" dirty="0"/>
                  <a:t>(between nuclei and extra-cellular region) covariance </a:t>
                </a:r>
                <a14:m>
                  <m:oMath xmlns:m="http://schemas.openxmlformats.org/officeDocument/2006/math">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𝑏</m:t>
                            </m:r>
                          </m:sub>
                        </m:sSub>
                      </m:e>
                    </m:acc>
                  </m:oMath>
                </a14:m>
                <a:r>
                  <a:rPr lang="en-US" dirty="0"/>
                  <a:t> and intra-class (within nuclei or extra-cellular region) covariance </a:t>
                </a:r>
                <a14:m>
                  <m:oMath xmlns:m="http://schemas.openxmlformats.org/officeDocument/2006/math">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𝑤</m:t>
                            </m:r>
                          </m:sub>
                        </m:sSub>
                      </m:e>
                    </m:acc>
                  </m:oMath>
                </a14:m>
                <a:r>
                  <a:rPr lang="en-US" dirty="0"/>
                  <a:t>.</a:t>
                </a:r>
                <a:r>
                  <a:rPr lang="en-IN" dirty="0"/>
                  <a:t>  </a:t>
                </a:r>
              </a:p>
              <a:p>
                <a:endParaRPr lang="en-IN" dirty="0"/>
              </a:p>
              <a:p>
                <a:r>
                  <a:rPr lang="en-IN" dirty="0"/>
                  <a:t>Implementation steps:</a:t>
                </a:r>
              </a:p>
              <a:p>
                <a:pPr lvl="1"/>
                <a:r>
                  <a:rPr lang="en-IN" dirty="0"/>
                  <a:t>Construction of covariance matrices (</a:t>
                </a:r>
                <a14:m>
                  <m:oMath xmlns:m="http://schemas.openxmlformats.org/officeDocument/2006/math">
                    <m:acc>
                      <m:accPr>
                        <m:chr m:val="̂"/>
                        <m:ctrlPr>
                          <a:rPr lang="en-IN" i="1" smtClean="0">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𝑏</m:t>
                            </m:r>
                          </m:sub>
                        </m:sSub>
                      </m:e>
                    </m:acc>
                  </m:oMath>
                </a14:m>
                <a:r>
                  <a:rPr lang="en-IN" dirty="0"/>
                  <a:t>, </a:t>
                </a:r>
                <a14:m>
                  <m:oMath xmlns:m="http://schemas.openxmlformats.org/officeDocument/2006/math">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𝑤</m:t>
                            </m:r>
                          </m:sub>
                        </m:sSub>
                      </m:e>
                    </m:acc>
                  </m:oMath>
                </a14:m>
                <a:r>
                  <a:rPr lang="en-IN" dirty="0"/>
                  <a:t>)</a:t>
                </a:r>
              </a:p>
              <a:p>
                <a:pPr lvl="1"/>
                <a:r>
                  <a:rPr lang="en-IN" dirty="0"/>
                  <a:t>Iterative Fisher-Rao optimization (determine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𝑃</m:t>
                        </m:r>
                      </m:e>
                      <m:sup>
                        <m:r>
                          <a:rPr lang="en-IN" i="1">
                            <a:latin typeface="Cambria Math" panose="02040503050406030204" pitchFamily="18" charset="0"/>
                          </a:rPr>
                          <m:t>∗</m:t>
                        </m:r>
                      </m:sup>
                    </m:sSup>
                  </m:oMath>
                </a14:m>
                <a:r>
                  <a:rPr lang="en-IN" dirty="0"/>
                  <a:t>)</a:t>
                </a:r>
              </a:p>
            </p:txBody>
          </p:sp>
        </mc:Choice>
        <mc:Fallback xmlns="">
          <p:sp>
            <p:nvSpPr>
              <p:cNvPr id="221" name="Content Placeholder 2">
                <a:extLst>
                  <a:ext uri="{FF2B5EF4-FFF2-40B4-BE49-F238E27FC236}">
                    <a16:creationId xmlns:a16="http://schemas.microsoft.com/office/drawing/2014/main" id="{B12E6BD5-3462-49FB-BA5D-0FBACE2C4671}"/>
                  </a:ext>
                </a:extLst>
              </p:cNvPr>
              <p:cNvSpPr txBox="1">
                <a:spLocks noRot="1" noChangeAspect="1" noMove="1" noResize="1" noEditPoints="1" noAdjustHandles="1" noChangeArrowheads="1" noChangeShapeType="1" noTextEdit="1"/>
              </p:cNvSpPr>
              <p:nvPr/>
            </p:nvSpPr>
            <p:spPr>
              <a:xfrm>
                <a:off x="1306200" y="1612706"/>
                <a:ext cx="8237295" cy="4568685"/>
              </a:xfrm>
              <a:prstGeom prst="rect">
                <a:avLst/>
              </a:prstGeom>
              <a:blipFill>
                <a:blip r:embed="rId2"/>
                <a:stretch>
                  <a:fillRect l="-592" r="-222"/>
                </a:stretch>
              </a:blipFill>
            </p:spPr>
            <p:txBody>
              <a:bodyPr/>
              <a:lstStyle/>
              <a:p>
                <a:r>
                  <a:rPr lang="en-IN">
                    <a:noFill/>
                  </a:rPr>
                  <a:t> </a:t>
                </a:r>
              </a:p>
            </p:txBody>
          </p:sp>
        </mc:Fallback>
      </mc:AlternateContent>
    </p:spTree>
    <p:extLst>
      <p:ext uri="{BB962C8B-B14F-4D97-AF65-F5344CB8AC3E}">
        <p14:creationId xmlns:p14="http://schemas.microsoft.com/office/powerpoint/2010/main" val="103905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(5) Optimization- Construction of covariance matrices </a:t>
            </a:r>
          </a:p>
        </p:txBody>
      </p:sp>
      <mc:AlternateContent xmlns:mc="http://schemas.openxmlformats.org/markup-compatibility/2006" xmlns:a14="http://schemas.microsoft.com/office/drawing/2010/main">
        <mc:Choice Requires="a14">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835683" y="1754748"/>
                <a:ext cx="9480169" cy="497452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Notations:</a:t>
                </a:r>
              </a:p>
              <a:p>
                <a:pPr marL="0" indent="0">
                  <a:buNone/>
                </a:pP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𝑖𝑗</m:t>
                        </m:r>
                      </m:sub>
                    </m:sSub>
                  </m:oMath>
                </a14:m>
                <a:r>
                  <a:rPr lang="en-IN" dirty="0"/>
                  <a:t> : LFT features in RGB space, of </a:t>
                </a:r>
                <a14:m>
                  <m:oMath xmlns:m="http://schemas.openxmlformats.org/officeDocument/2006/math">
                    <m:r>
                      <a:rPr lang="en-IN" b="0" i="1" smtClean="0">
                        <a:latin typeface="Cambria Math" panose="02040503050406030204" pitchFamily="18" charset="0"/>
                      </a:rPr>
                      <m:t>𝑗</m:t>
                    </m:r>
                  </m:oMath>
                </a14:m>
                <a:r>
                  <a:rPr lang="en-IN" dirty="0"/>
                  <a:t>th image patch of class </a:t>
                </a:r>
                <a14:m>
                  <m:oMath xmlns:m="http://schemas.openxmlformats.org/officeDocument/2006/math">
                    <m:r>
                      <a:rPr lang="en-IN" b="0" i="1" smtClean="0">
                        <a:latin typeface="Cambria Math" panose="02040503050406030204" pitchFamily="18" charset="0"/>
                      </a:rPr>
                      <m:t>𝑖</m:t>
                    </m:r>
                  </m:oMath>
                </a14:m>
                <a:r>
                  <a:rPr lang="en-IN" dirty="0"/>
                  <a:t> </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𝑀</m:t>
                        </m:r>
                      </m:e>
                      <m:sub>
                        <m:r>
                          <a:rPr lang="en-IN" b="0" i="1" smtClean="0">
                            <a:latin typeface="Cambria Math" panose="02040503050406030204" pitchFamily="18" charset="0"/>
                          </a:rPr>
                          <m:t>𝑖</m:t>
                        </m:r>
                      </m:sub>
                    </m:sSub>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𝑖</m:t>
                            </m:r>
                          </m:sub>
                        </m:s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𝑖</m:t>
                            </m:r>
                          </m:sub>
                        </m:sSub>
                      </m:e>
                    </m:nary>
                  </m:oMath>
                </a14:m>
                <a:r>
                  <a:rPr lang="en-IN" i="1" dirty="0">
                    <a:latin typeface="Cambria Math" panose="02040503050406030204" pitchFamily="18" charset="0"/>
                  </a:rPr>
                  <a:t> </a:t>
                </a:r>
                <a:r>
                  <a:rPr lang="en-IN" dirty="0"/>
                  <a:t>: mean LFT,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𝑖</m:t>
                        </m:r>
                      </m:sub>
                    </m:sSub>
                    <m:r>
                      <a:rPr lang="en-IN" i="1">
                        <a:latin typeface="Cambria Math" panose="02040503050406030204" pitchFamily="18" charset="0"/>
                      </a:rPr>
                      <m:t> </m:t>
                    </m:r>
                  </m:oMath>
                </a14:m>
                <a:r>
                  <a:rPr lang="en-IN" dirty="0"/>
                  <a:t>: number of samples of class </a:t>
                </a:r>
                <a14:m>
                  <m:oMath xmlns:m="http://schemas.openxmlformats.org/officeDocument/2006/math">
                    <m:r>
                      <a:rPr lang="en-IN" i="1">
                        <a:latin typeface="Cambria Math" panose="02040503050406030204" pitchFamily="18" charset="0"/>
                      </a:rPr>
                      <m:t>𝑖</m:t>
                    </m:r>
                  </m:oMath>
                </a14:m>
                <a:r>
                  <a:rPr lang="en-IN" dirty="0"/>
                  <a:t> </a:t>
                </a:r>
              </a:p>
              <a:p>
                <a:pPr marL="0" indent="0">
                  <a:buNone/>
                </a:pPr>
                <a14:m>
                  <m:oMath xmlns:m="http://schemas.openxmlformats.org/officeDocument/2006/math">
                    <m:r>
                      <a:rPr lang="en-IN" b="0" i="1" smtClean="0">
                        <a:latin typeface="Cambria Math" panose="02040503050406030204" pitchFamily="18" charset="0"/>
                      </a:rPr>
                      <m:t>𝑀</m:t>
                    </m:r>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𝑐</m:t>
                        </m:r>
                      </m:sup>
                      <m:e>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𝑖</m:t>
                                </m:r>
                              </m:sub>
                            </m:sSub>
                          </m:sup>
                          <m:e>
                            <m:sSub>
                              <m:sSubPr>
                                <m:ctrlPr>
                                  <a:rPr lang="en-IN" i="1">
                                    <a:latin typeface="Cambria Math" panose="02040503050406030204" pitchFamily="18" charset="0"/>
                                  </a:rPr>
                                </m:ctrlPr>
                              </m:sSubPr>
                              <m:e>
                                <m:r>
                                  <a:rPr lang="en-IN" i="1">
                                    <a:latin typeface="Cambria Math" panose="02040503050406030204" pitchFamily="18" charset="0"/>
                                  </a:rPr>
                                  <m:t>𝑄</m:t>
                                </m:r>
                              </m:e>
                              <m:sub>
                                <m:r>
                                  <a:rPr lang="en-IN" i="1">
                                    <a:latin typeface="Cambria Math" panose="02040503050406030204" pitchFamily="18" charset="0"/>
                                  </a:rPr>
                                  <m:t>𝑖𝑗</m:t>
                                </m:r>
                              </m:sub>
                            </m:sSub>
                            <m:r>
                              <a:rPr lang="en-IN" i="1">
                                <a:latin typeface="Cambria Math" panose="02040503050406030204" pitchFamily="18" charset="0"/>
                              </a:rPr>
                              <m:t>\</m:t>
                            </m:r>
                            <m:r>
                              <m:rPr>
                                <m:sty m:val="p"/>
                              </m:rPr>
                              <a:rPr lang="en-IN" b="0" i="1" smtClean="0">
                                <a:latin typeface="Cambria Math" panose="02040503050406030204" pitchFamily="18" charset="0"/>
                              </a:rPr>
                              <m:t>N</m:t>
                            </m:r>
                          </m:e>
                        </m:nary>
                      </m:e>
                    </m:nary>
                  </m:oMath>
                </a14:m>
                <a:r>
                  <a:rPr lang="en-IN" i="1" dirty="0">
                    <a:latin typeface="Cambria Math" panose="02040503050406030204" pitchFamily="18" charset="0"/>
                  </a:rPr>
                  <a:t> </a:t>
                </a:r>
                <a:r>
                  <a:rPr lang="en-IN" dirty="0"/>
                  <a:t>: mean LFT of all classes, N=</a:t>
                </a:r>
                <a14:m>
                  <m:oMath xmlns:m="http://schemas.openxmlformats.org/officeDocument/2006/math">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𝑐</m:t>
                        </m:r>
                      </m:sup>
                      <m:e>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𝑖</m:t>
                            </m:r>
                          </m:sub>
                        </m:sSub>
                      </m:e>
                    </m:nary>
                  </m:oMath>
                </a14:m>
                <a:endParaRPr lang="en-IN" dirty="0"/>
              </a:p>
              <a:p>
                <a:pPr marL="0" indent="0">
                  <a:buNone/>
                </a:pPr>
                <a14:m>
                  <m:oMath xmlns:m="http://schemas.openxmlformats.org/officeDocument/2006/math">
                    <m:acc>
                      <m:accPr>
                        <m:chr m:val="̂"/>
                        <m:ctrlPr>
                          <a:rPr lang="en-IN" b="0" i="1" smtClean="0">
                            <a:latin typeface="Cambria Math" panose="02040503050406030204" pitchFamily="18" charset="0"/>
                          </a:rPr>
                        </m:ctrlPr>
                      </m:accPr>
                      <m:e/>
                    </m:acc>
                  </m:oMath>
                </a14:m>
                <a:r>
                  <a:rPr lang="en-IN" i="1" dirty="0">
                    <a:latin typeface="Cambria Math" panose="02040503050406030204" pitchFamily="18" charset="0"/>
                  </a:rPr>
                  <a:t> </a:t>
                </a:r>
                <a:r>
                  <a:rPr lang="en-IN" dirty="0"/>
                  <a:t>: corresponding matrices in MDC space</a:t>
                </a:r>
              </a:p>
              <a:p>
                <a:r>
                  <a:rPr lang="en-IN" dirty="0"/>
                  <a:t>Due to linearity of equation for converting RGB to MDC space,</a:t>
                </a:r>
                <a:endParaRPr lang="en-IN" i="1" dirty="0">
                  <a:latin typeface="Cambria Math" panose="02040503050406030204" pitchFamily="18" charset="0"/>
                </a:endParaRPr>
              </a:p>
              <a:p>
                <a:pPr marL="0" indent="0" algn="ctr">
                  <a:buNone/>
                </a:pPr>
                <a14:m>
                  <m:oMath xmlns:m="http://schemas.openxmlformats.org/officeDocument/2006/math">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𝑏</m:t>
                            </m:r>
                          </m:sub>
                        </m:sSub>
                      </m:e>
                    </m:acc>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𝑐</m:t>
                        </m:r>
                      </m:sup>
                      <m:e>
                        <m:r>
                          <a:rPr lang="en-IN" b="0" i="1" smtClean="0">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b="0" i="1" smtClean="0">
                                    <a:latin typeface="Cambria Math" panose="02040503050406030204" pitchFamily="18" charset="0"/>
                                  </a:rPr>
                                  <m:t>𝑀</m:t>
                                </m:r>
                              </m:e>
                              <m:sub>
                                <m:r>
                                  <a:rPr lang="en-IN" b="0" i="1" smtClean="0">
                                    <a:latin typeface="Cambria Math" panose="02040503050406030204" pitchFamily="18" charset="0"/>
                                  </a:rPr>
                                  <m:t>𝑖</m:t>
                                </m:r>
                              </m:sub>
                            </m:sSub>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𝑀</m:t>
                            </m:r>
                          </m:e>
                        </m:acc>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e>
                            </m:acc>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𝑀</m:t>
                                </m:r>
                              </m:e>
                            </m:acc>
                            <m:r>
                              <a:rPr lang="en-IN" b="0" i="1" smtClean="0">
                                <a:latin typeface="Cambria Math" panose="02040503050406030204" pitchFamily="18" charset="0"/>
                              </a:rPr>
                              <m:t>)</m:t>
                            </m:r>
                          </m:e>
                          <m:sup>
                            <m:r>
                              <a:rPr lang="en-IN" b="0" i="1" smtClean="0">
                                <a:latin typeface="Cambria Math" panose="02040503050406030204" pitchFamily="18" charset="0"/>
                              </a:rPr>
                              <m:t>𝑇</m:t>
                            </m:r>
                          </m:sup>
                        </m:sSup>
                      </m:e>
                    </m:nary>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𝑐</m:t>
                        </m:r>
                      </m:den>
                    </m:f>
                    <m:r>
                      <a:rPr lang="en-IN" i="1">
                        <a:latin typeface="Cambria Math" panose="02040503050406030204" pitchFamily="18" charset="0"/>
                      </a:rPr>
                      <m:t> </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𝑐</m:t>
                        </m:r>
                      </m:sup>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𝑀</m:t>
                            </m:r>
                          </m:e>
                        </m:d>
                        <m:r>
                          <a:rPr lang="en-IN" b="0" i="1" smtClean="0">
                            <a:latin typeface="Cambria Math" panose="02040503050406030204" pitchFamily="18" charset="0"/>
                          </a:rPr>
                          <m:t>𝐴</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𝑀</m:t>
                            </m:r>
                            <m:r>
                              <a:rPr lang="en-IN" i="1">
                                <a:latin typeface="Cambria Math" panose="02040503050406030204" pitchFamily="18" charset="0"/>
                              </a:rPr>
                              <m:t>)</m:t>
                            </m:r>
                          </m:e>
                          <m:sup>
                            <m:r>
                              <a:rPr lang="en-IN" i="1">
                                <a:latin typeface="Cambria Math" panose="02040503050406030204" pitchFamily="18" charset="0"/>
                              </a:rPr>
                              <m:t>𝑇</m:t>
                            </m:r>
                          </m:sup>
                        </m:sSup>
                        <m:r>
                          <a:rPr lang="en-IN" b="0" i="1" smtClean="0">
                            <a:latin typeface="Cambria Math" panose="02040503050406030204" pitchFamily="18" charset="0"/>
                          </a:rPr>
                          <m:t>=</m:t>
                        </m:r>
                      </m:e>
                    </m:nary>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𝑐</m:t>
                        </m:r>
                      </m:den>
                    </m:f>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𝜑</m:t>
                        </m:r>
                      </m:e>
                      <m:sub>
                        <m:r>
                          <a:rPr lang="en-IN" b="0" i="1" smtClean="0">
                            <a:latin typeface="Cambria Math" panose="02040503050406030204" pitchFamily="18" charset="0"/>
                            <a:ea typeface="Cambria Math" panose="02040503050406030204" pitchFamily="18" charset="0"/>
                          </a:rPr>
                          <m:t>𝑏</m:t>
                        </m:r>
                      </m:sub>
                    </m:sSub>
                    <m:sSub>
                      <m:sSubPr>
                        <m:ctrlPr>
                          <a:rPr lang="en-IN"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𝑏</m:t>
                        </m:r>
                      </m:sub>
                    </m:sSub>
                    <m:sSubSup>
                      <m:sSubSupPr>
                        <m:ctrlPr>
                          <a:rPr lang="en-IN" i="1" smtClean="0">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𝜑</m:t>
                        </m:r>
                      </m:e>
                      <m:sub>
                        <m:r>
                          <a:rPr lang="en-IN" b="0" i="1" smtClean="0">
                            <a:latin typeface="Cambria Math" panose="02040503050406030204" pitchFamily="18" charset="0"/>
                            <a:ea typeface="Cambria Math" panose="02040503050406030204" pitchFamily="18" charset="0"/>
                          </a:rPr>
                          <m:t>𝑏</m:t>
                        </m:r>
                      </m:sub>
                      <m:sup>
                        <m:r>
                          <a:rPr lang="en-IN" b="0" i="1" smtClean="0">
                            <a:latin typeface="Cambria Math" panose="02040503050406030204" pitchFamily="18" charset="0"/>
                            <a:ea typeface="Cambria Math" panose="02040503050406030204" pitchFamily="18" charset="0"/>
                          </a:rPr>
                          <m:t>𝑇</m:t>
                        </m:r>
                      </m:sup>
                    </m:sSubSup>
                    <m:sSubSup>
                      <m:sSubSupPr>
                        <m:ctrlPr>
                          <a:rPr lang="en-IN" i="1" smtClean="0">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𝑏</m:t>
                        </m:r>
                      </m:sub>
                      <m:sup>
                        <m:r>
                          <a:rPr lang="en-IN" b="0" i="1" smtClean="0">
                            <a:latin typeface="Cambria Math" panose="02040503050406030204" pitchFamily="18" charset="0"/>
                            <a:ea typeface="Cambria Math" panose="02040503050406030204" pitchFamily="18" charset="0"/>
                          </a:rPr>
                          <m:t>𝑇</m:t>
                        </m:r>
                      </m:sup>
                    </m:sSubSup>
                  </m:oMath>
                </a14:m>
                <a:endParaRPr lang="en-IN" dirty="0"/>
              </a:p>
              <a:p>
                <a:pPr marL="0" indent="0" algn="ctr">
                  <a:buNone/>
                </a:pPr>
                <a14:m>
                  <m:oMath xmlns:m="http://schemas.openxmlformats.org/officeDocument/2006/math">
                    <m:acc>
                      <m:accPr>
                        <m:chr m:val="̂"/>
                        <m:ctrlPr>
                          <a:rPr lang="en-IN" i="1" smtClean="0">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b="0" i="1" smtClean="0">
                                <a:latin typeface="Cambria Math" panose="02040503050406030204" pitchFamily="18" charset="0"/>
                              </a:rPr>
                              <m:t>𝑤</m:t>
                            </m:r>
                          </m:sub>
                        </m:sSub>
                      </m:e>
                    </m:acc>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𝑁</m:t>
                        </m:r>
                      </m:den>
                    </m:f>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𝑐</m:t>
                        </m:r>
                      </m:sup>
                      <m:e>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𝑖</m:t>
                                </m:r>
                              </m:sub>
                            </m:sSub>
                          </m:sup>
                          <m:e>
                            <m:r>
                              <a:rPr lang="en-IN" i="1">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b="0" i="1" smtClean="0">
                                        <a:latin typeface="Cambria Math" panose="02040503050406030204" pitchFamily="18" charset="0"/>
                                      </a:rPr>
                                      <m:t>𝑄</m:t>
                                    </m:r>
                                  </m:e>
                                  <m:sub>
                                    <m:r>
                                      <a:rPr lang="en-IN" i="1">
                                        <a:latin typeface="Cambria Math" panose="02040503050406030204" pitchFamily="18" charset="0"/>
                                      </a:rPr>
                                      <m:t>𝑖</m:t>
                                    </m:r>
                                    <m:r>
                                      <a:rPr lang="en-IN" b="0" i="1" smtClean="0">
                                        <a:latin typeface="Cambria Math" panose="02040503050406030204" pitchFamily="18" charset="0"/>
                                      </a:rPr>
                                      <m:t>𝑗</m:t>
                                    </m:r>
                                  </m:sub>
                                </m:sSub>
                              </m:e>
                            </m:acc>
                            <m:r>
                              <a:rPr lang="en-IN" i="1">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e>
                            </m:acc>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𝑄</m:t>
                                        </m:r>
                                      </m:e>
                                      <m:sub>
                                        <m:r>
                                          <a:rPr lang="en-IN" i="1">
                                            <a:latin typeface="Cambria Math" panose="02040503050406030204" pitchFamily="18" charset="0"/>
                                          </a:rPr>
                                          <m:t>𝑖𝑗</m:t>
                                        </m:r>
                                      </m:sub>
                                    </m:sSub>
                                  </m:e>
                                </m:acc>
                                <m:r>
                                  <a:rPr lang="en-IN" i="1">
                                    <a:latin typeface="Cambria Math" panose="02040503050406030204" pitchFamily="18" charset="0"/>
                                  </a:rPr>
                                  <m:t>−</m:t>
                                </m:r>
                                <m:acc>
                                  <m:accPr>
                                    <m:chr m:val="̂"/>
                                    <m:ctrlPr>
                                      <a:rPr lang="en-IN" i="1">
                                        <a:latin typeface="Cambria Math" panose="02040503050406030204" pitchFamily="18" charset="0"/>
                                      </a:rPr>
                                    </m:ctrlPr>
                                  </m:accPr>
                                  <m:e>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e>
                                </m:acc>
                                <m:r>
                                  <a:rPr lang="en-IN" i="1">
                                    <a:latin typeface="Cambria Math" panose="02040503050406030204" pitchFamily="18" charset="0"/>
                                  </a:rPr>
                                  <m:t>)</m:t>
                                </m:r>
                              </m:e>
                              <m:sup>
                                <m:r>
                                  <a:rPr lang="en-IN" i="1">
                                    <a:latin typeface="Cambria Math" panose="02040503050406030204" pitchFamily="18" charset="0"/>
                                  </a:rPr>
                                  <m:t>𝑇</m:t>
                                </m:r>
                              </m:sup>
                            </m:sSup>
                          </m:e>
                        </m:nary>
                      </m:e>
                    </m:nary>
                  </m:oMath>
                </a14:m>
                <a:r>
                  <a:rPr lang="en-IN" dirty="0"/>
                  <a:t>=</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𝑁</m:t>
                        </m:r>
                      </m:den>
                    </m:f>
                    <m:r>
                      <a:rPr lang="en-IN" i="1">
                        <a:latin typeface="Cambria Math" panose="02040503050406030204" pitchFamily="18" charset="0"/>
                      </a:rPr>
                      <m:t> </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𝑐</m:t>
                        </m:r>
                      </m:sup>
                      <m:e>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𝑖</m:t>
                                </m:r>
                              </m:sub>
                            </m:sSub>
                          </m:sup>
                          <m:e>
                            <m:r>
                              <a:rPr lang="en-IN" i="1">
                                <a:latin typeface="Cambria Math" panose="02040503050406030204" pitchFamily="18" charset="0"/>
                              </a:rPr>
                              <m:t>(</m:t>
                            </m:r>
                            <m:sSub>
                              <m:sSubPr>
                                <m:ctrlPr>
                                  <a:rPr lang="en-IN" i="1" smtClean="0">
                                    <a:latin typeface="Cambria Math" panose="02040503050406030204" pitchFamily="18" charset="0"/>
                                  </a:rPr>
                                </m:ctrlPr>
                              </m:sSubPr>
                              <m:e>
                                <m:r>
                                  <a:rPr lang="en-IN" i="1">
                                    <a:latin typeface="Cambria Math" panose="02040503050406030204" pitchFamily="18" charset="0"/>
                                  </a:rPr>
                                  <m:t>𝑄</m:t>
                                </m:r>
                              </m:e>
                              <m:sub>
                                <m:r>
                                  <a:rPr lang="en-IN" i="1">
                                    <a:latin typeface="Cambria Math" panose="02040503050406030204" pitchFamily="18" charset="0"/>
                                  </a:rPr>
                                  <m:t>𝑖𝑗</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𝐴</m:t>
                            </m:r>
                            <m:sSup>
                              <m:sSupPr>
                                <m:ctrlPr>
                                  <a:rPr lang="en-IN" i="1">
                                    <a:latin typeface="Cambria Math" panose="02040503050406030204" pitchFamily="18" charset="0"/>
                                  </a:rPr>
                                </m:ctrlPr>
                              </m:sSupPr>
                              <m:e>
                                <m:r>
                                  <a:rPr lang="en-IN" i="1">
                                    <a:latin typeface="Cambria Math" panose="02040503050406030204" pitchFamily="18" charset="0"/>
                                  </a:rPr>
                                  <m:t>𝐴</m:t>
                                </m:r>
                              </m:e>
                              <m:sup>
                                <m:r>
                                  <a:rPr lang="en-IN" i="1">
                                    <a:latin typeface="Cambria Math" panose="02040503050406030204" pitchFamily="18" charset="0"/>
                                  </a:rPr>
                                  <m:t>𝑇</m:t>
                                </m:r>
                              </m:sup>
                            </m:sSup>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𝑄</m:t>
                                    </m:r>
                                  </m:e>
                                  <m:sub>
                                    <m:r>
                                      <a:rPr lang="en-IN" i="1">
                                        <a:latin typeface="Cambria Math" panose="02040503050406030204" pitchFamily="18" charset="0"/>
                                      </a:rPr>
                                      <m:t>𝑖𝑗</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r>
                                  <a:rPr lang="en-IN" i="1">
                                    <a:latin typeface="Cambria Math" panose="02040503050406030204" pitchFamily="18" charset="0"/>
                                  </a:rPr>
                                  <m:t>)</m:t>
                                </m:r>
                              </m:e>
                              <m:sup>
                                <m:r>
                                  <a:rPr lang="en-IN" i="1">
                                    <a:latin typeface="Cambria Math" panose="02040503050406030204" pitchFamily="18" charset="0"/>
                                  </a:rPr>
                                  <m:t>𝑇</m:t>
                                </m:r>
                              </m:sup>
                            </m:sSup>
                          </m:e>
                        </m:nary>
                      </m:e>
                    </m:nary>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𝑁</m:t>
                        </m:r>
                      </m:den>
                    </m:f>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𝜑</m:t>
                        </m:r>
                      </m:e>
                      <m:sub>
                        <m:r>
                          <a:rPr lang="en-IN" b="0" i="1" smtClean="0">
                            <a:latin typeface="Cambria Math" panose="02040503050406030204" pitchFamily="18" charset="0"/>
                            <a:ea typeface="Cambria Math" panose="02040503050406030204" pitchFamily="18" charset="0"/>
                          </a:rPr>
                          <m:t>𝑤</m:t>
                        </m:r>
                      </m:sub>
                    </m:sSub>
                    <m:sSub>
                      <m:sSubPr>
                        <m:ctrlPr>
                          <a:rPr lang="en-IN"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𝑤</m:t>
                        </m:r>
                      </m:sub>
                    </m:sSub>
                    <m:sSubSup>
                      <m:sSubSupPr>
                        <m:ctrlPr>
                          <a:rPr lang="en-IN" i="1" smtClean="0">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𝜑</m:t>
                        </m:r>
                      </m:e>
                      <m:sub>
                        <m:r>
                          <a:rPr lang="en-IN" b="0" i="1" smtClean="0">
                            <a:latin typeface="Cambria Math" panose="02040503050406030204" pitchFamily="18" charset="0"/>
                            <a:ea typeface="Cambria Math" panose="02040503050406030204" pitchFamily="18" charset="0"/>
                          </a:rPr>
                          <m:t>𝑤</m:t>
                        </m:r>
                      </m:sub>
                      <m:sup>
                        <m:r>
                          <a:rPr lang="en-IN" b="0" i="1" smtClean="0">
                            <a:latin typeface="Cambria Math" panose="02040503050406030204" pitchFamily="18" charset="0"/>
                            <a:ea typeface="Cambria Math" panose="02040503050406030204" pitchFamily="18" charset="0"/>
                          </a:rPr>
                          <m:t>𝑇</m:t>
                        </m:r>
                      </m:sup>
                    </m:sSubSup>
                    <m:sSubSup>
                      <m:sSubSupPr>
                        <m:ctrlPr>
                          <a:rPr lang="en-IN" i="1" smtClean="0">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𝑤</m:t>
                        </m:r>
                      </m:sub>
                      <m:sup>
                        <m:r>
                          <a:rPr lang="en-IN" b="0" i="1" smtClean="0">
                            <a:latin typeface="Cambria Math" panose="02040503050406030204" pitchFamily="18" charset="0"/>
                            <a:ea typeface="Cambria Math" panose="02040503050406030204" pitchFamily="18" charset="0"/>
                          </a:rPr>
                          <m:t>𝑇</m:t>
                        </m:r>
                      </m:sup>
                    </m:sSubSup>
                  </m:oMath>
                </a14:m>
                <a:endParaRPr lang="en-IN" b="0" dirty="0">
                  <a:ea typeface="Cambria Math" panose="02040503050406030204" pitchFamily="18" charset="0"/>
                </a:endParaRPr>
              </a:p>
              <a:p>
                <a:pPr marL="0" indent="0">
                  <a:buNone/>
                </a:pPr>
                <a:r>
                  <a:rPr lang="en-IN" dirty="0"/>
                  <a:t>Where </a:t>
                </a:r>
                <a14:m>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𝜑</m:t>
                        </m:r>
                      </m:e>
                      <m:sub>
                        <m:r>
                          <a:rPr lang="en-IN" b="0" i="1" smtClean="0">
                            <a:latin typeface="Cambria Math" panose="02040503050406030204" pitchFamily="18" charset="0"/>
                            <a:ea typeface="Cambria Math" panose="02040503050406030204" pitchFamily="18" charset="0"/>
                          </a:rPr>
                          <m:t>𝑏</m:t>
                        </m:r>
                      </m:sub>
                    </m:sSub>
                  </m:oMath>
                </a14:m>
                <a:r>
                  <a:rPr lang="en-IN" dirty="0"/>
                  <a:t>=[</a:t>
                </a: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b="0" i="1" smtClean="0">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𝑀</m:t>
                        </m:r>
                      </m:e>
                    </m:d>
                  </m:oMath>
                </a14:m>
                <a:r>
                  <a:rPr lang="en-IN" dirty="0"/>
                  <a:t>,…, </a:t>
                </a: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b="0" i="1" smtClean="0">
                                <a:latin typeface="Cambria Math" panose="02040503050406030204" pitchFamily="18" charset="0"/>
                              </a:rPr>
                              <m:t>𝑐</m:t>
                            </m:r>
                          </m:sub>
                        </m:sSub>
                        <m:r>
                          <a:rPr lang="en-IN" i="1">
                            <a:latin typeface="Cambria Math" panose="02040503050406030204" pitchFamily="18" charset="0"/>
                          </a:rPr>
                          <m:t>−</m:t>
                        </m:r>
                        <m:r>
                          <a:rPr lang="en-IN" i="1">
                            <a:latin typeface="Cambria Math" panose="02040503050406030204" pitchFamily="18" charset="0"/>
                          </a:rPr>
                          <m:t>𝑀</m:t>
                        </m:r>
                      </m:e>
                    </m:d>
                  </m:oMath>
                </a14:m>
                <a:r>
                  <a:rPr lang="en-IN" dirty="0"/>
                  <a:t>],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e>
                      <m:sub>
                        <m:r>
                          <a:rPr lang="en-IN" i="1">
                            <a:latin typeface="Cambria Math" panose="02040503050406030204" pitchFamily="18" charset="0"/>
                            <a:ea typeface="Cambria Math" panose="02040503050406030204" pitchFamily="18" charset="0"/>
                          </a:rPr>
                          <m:t>𝑏</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d>
                          <m:dPr>
                            <m:ctrlPr>
                              <a:rPr lang="en-IN" i="1">
                                <a:latin typeface="Cambria Math" panose="02040503050406030204" pitchFamily="18" charset="0"/>
                                <a:ea typeface="Cambria Math" panose="02040503050406030204" pitchFamily="18" charset="0"/>
                              </a:rPr>
                            </m:ctrlPr>
                          </m:dPr>
                          <m:e>
                            <m:m>
                              <m:mPr>
                                <m:mcs>
                                  <m:mc>
                                    <m:mcPr>
                                      <m:count m:val="2"/>
                                      <m:mcJc m:val="center"/>
                                    </m:mcPr>
                                  </m:mc>
                                </m:mcs>
                                <m:ctrlPr>
                                  <a:rPr lang="en-IN" i="1">
                                    <a:latin typeface="Cambria Math" panose="02040503050406030204" pitchFamily="18" charset="0"/>
                                    <a:ea typeface="Cambria Math" panose="02040503050406030204" pitchFamily="18" charset="0"/>
                                  </a:rPr>
                                </m:ctrlPr>
                              </m:mPr>
                              <m:mr>
                                <m:e>
                                  <m:r>
                                    <m:rPr>
                                      <m:brk m:alnAt="7"/>
                                    </m:rPr>
                                    <a:rPr lang="en-IN" i="1">
                                      <a:latin typeface="Cambria Math" panose="02040503050406030204" pitchFamily="18" charset="0"/>
                                      <a:ea typeface="Cambria Math" panose="02040503050406030204" pitchFamily="18" charset="0"/>
                                    </a:rPr>
                                    <m:t>𝐴</m:t>
                                  </m:r>
                                </m:e>
                                <m:e>
                                  <m:r>
                                    <a:rPr lang="en-IN" i="1">
                                      <a:latin typeface="Cambria Math" panose="02040503050406030204" pitchFamily="18" charset="0"/>
                                      <a:ea typeface="Cambria Math" panose="02040503050406030204" pitchFamily="18" charset="0"/>
                                    </a:rPr>
                                    <m:t>0</m:t>
                                  </m:r>
                                </m:e>
                              </m:mr>
                              <m:mr>
                                <m:e>
                                  <m:r>
                                    <a:rPr lang="en-IN" i="1">
                                      <a:latin typeface="Cambria Math" panose="02040503050406030204" pitchFamily="18" charset="0"/>
                                      <a:ea typeface="Cambria Math" panose="02040503050406030204" pitchFamily="18" charset="0"/>
                                    </a:rPr>
                                    <m:t>0</m:t>
                                  </m:r>
                                </m:e>
                                <m:e>
                                  <m:r>
                                    <a:rPr lang="en-IN" i="1">
                                      <a:latin typeface="Cambria Math" panose="02040503050406030204" pitchFamily="18" charset="0"/>
                                      <a:ea typeface="Cambria Math" panose="02040503050406030204" pitchFamily="18" charset="0"/>
                                    </a:rPr>
                                    <m:t>𝐴</m:t>
                                  </m:r>
                                </m:e>
                              </m:mr>
                            </m:m>
                          </m:e>
                        </m:d>
                      </m:e>
                      <m:sub>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m:t>
                        </m:r>
                      </m:sub>
                    </m:sSub>
                  </m:oMath>
                </a14:m>
                <a:endParaRPr lang="en-IN" dirty="0"/>
              </a:p>
              <a:p>
                <a:pPr marL="0" indent="0">
                  <a:buNone/>
                </a:pPr>
                <a14:m>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𝜑</m:t>
                        </m:r>
                      </m:e>
                      <m:sub>
                        <m:r>
                          <a:rPr lang="en-IN" b="0" i="1" smtClean="0">
                            <a:latin typeface="Cambria Math" panose="02040503050406030204" pitchFamily="18" charset="0"/>
                            <a:ea typeface="Cambria Math" panose="02040503050406030204" pitchFamily="18" charset="0"/>
                          </a:rPr>
                          <m:t>𝑤</m:t>
                        </m:r>
                      </m:sub>
                    </m:sSub>
                  </m:oMath>
                </a14:m>
                <a:r>
                  <a:rPr lang="en-IN" dirty="0"/>
                  <a:t>=[</a:t>
                </a: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b="0" i="1" smtClean="0">
                                <a:latin typeface="Cambria Math" panose="02040503050406030204" pitchFamily="18" charset="0"/>
                              </a:rPr>
                              <m:t>1</m:t>
                            </m:r>
                          </m:sub>
                        </m:sSub>
                      </m:e>
                    </m:d>
                  </m:oMath>
                </a14:m>
                <a:r>
                  <a:rPr lang="en-IN" dirty="0"/>
                  <a:t>,…,</a:t>
                </a: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𝑄</m:t>
                            </m:r>
                          </m:e>
                          <m:sub>
                            <m:r>
                              <a:rPr lang="en-IN" b="0" i="1" smtClean="0">
                                <a:latin typeface="Cambria Math" panose="02040503050406030204" pitchFamily="18" charset="0"/>
                              </a:rPr>
                              <m:t>𝑐</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𝑐</m:t>
                                </m:r>
                              </m:sub>
                            </m:sSub>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b="0" i="1" smtClean="0">
                                <a:latin typeface="Cambria Math" panose="02040503050406030204" pitchFamily="18" charset="0"/>
                              </a:rPr>
                              <m:t>𝑐</m:t>
                            </m:r>
                          </m:sub>
                        </m:sSub>
                      </m:e>
                    </m:d>
                  </m:oMath>
                </a14:m>
                <a:r>
                  <a:rPr lang="en-IN" dirty="0"/>
                  <a:t>],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𝑠</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d>
                          <m:dPr>
                            <m:ctrlPr>
                              <a:rPr lang="en-IN" b="0" i="1" smtClean="0">
                                <a:latin typeface="Cambria Math" panose="02040503050406030204" pitchFamily="18" charset="0"/>
                                <a:ea typeface="Cambria Math" panose="02040503050406030204" pitchFamily="18" charset="0"/>
                              </a:rPr>
                            </m:ctrlPr>
                          </m:dPr>
                          <m:e>
                            <m:m>
                              <m:mPr>
                                <m:mcs>
                                  <m:mc>
                                    <m:mcPr>
                                      <m:count m:val="3"/>
                                      <m:mcJc m:val="center"/>
                                    </m:mcPr>
                                  </m:mc>
                                </m:mcs>
                                <m:ctrlPr>
                                  <a:rPr lang="en-IN" b="0" i="1" smtClean="0">
                                    <a:latin typeface="Cambria Math" panose="02040503050406030204" pitchFamily="18" charset="0"/>
                                    <a:ea typeface="Cambria Math" panose="02040503050406030204" pitchFamily="18" charset="0"/>
                                  </a:rPr>
                                </m:ctrlPr>
                              </m:mPr>
                              <m:mr>
                                <m:e>
                                  <m:r>
                                    <m:rPr>
                                      <m:brk m:alnAt="7"/>
                                    </m:rPr>
                                    <a:rPr lang="en-IN" b="0" i="1" smtClean="0">
                                      <a:latin typeface="Cambria Math" panose="02040503050406030204" pitchFamily="18" charset="0"/>
                                      <a:ea typeface="Cambria Math" panose="02040503050406030204" pitchFamily="18" charset="0"/>
                                    </a:rPr>
                                    <m:t>𝐴</m:t>
                                  </m:r>
                                </m:e>
                                <m:e>
                                  <m:r>
                                    <a:rPr lang="en-IN" b="0"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ea typeface="Cambria Math" panose="02040503050406030204" pitchFamily="18" charset="0"/>
                                    </a:rPr>
                                    <m:t>0</m:t>
                                  </m:r>
                                </m:e>
                                <m:e>
                                  <m:r>
                                    <a:rPr lang="en-IN" b="0"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𝐴</m:t>
                                  </m:r>
                                </m:e>
                              </m:mr>
                            </m:m>
                          </m:e>
                        </m:d>
                      </m:e>
                      <m:sub>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𝑁</m:t>
                        </m:r>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𝑁</m:t>
                        </m:r>
                        <m:r>
                          <a:rPr lang="en-IN" b="0" i="1" smtClean="0">
                            <a:latin typeface="Cambria Math" panose="02040503050406030204" pitchFamily="18" charset="0"/>
                            <a:ea typeface="Cambria Math" panose="02040503050406030204" pitchFamily="18" charset="0"/>
                          </a:rPr>
                          <m:t>)</m:t>
                        </m:r>
                      </m:sub>
                    </m:sSub>
                  </m:oMath>
                </a14:m>
                <a:endParaRPr lang="en-IN" dirty="0"/>
              </a:p>
              <a:p>
                <a:pPr marL="0" indent="0" algn="ctr">
                  <a:buNone/>
                </a:pPr>
                <a:endParaRPr lang="en-IN" dirty="0"/>
              </a:p>
            </p:txBody>
          </p:sp>
        </mc:Choice>
        <mc:Fallback xmlns="">
          <p:sp>
            <p:nvSpPr>
              <p:cNvPr id="221" name="Content Placeholder 2">
                <a:extLst>
                  <a:ext uri="{FF2B5EF4-FFF2-40B4-BE49-F238E27FC236}">
                    <a16:creationId xmlns:a16="http://schemas.microsoft.com/office/drawing/2014/main" id="{B12E6BD5-3462-49FB-BA5D-0FBACE2C4671}"/>
                  </a:ext>
                </a:extLst>
              </p:cNvPr>
              <p:cNvSpPr txBox="1">
                <a:spLocks noRot="1" noChangeAspect="1" noMove="1" noResize="1" noEditPoints="1" noAdjustHandles="1" noChangeArrowheads="1" noChangeShapeType="1" noTextEdit="1"/>
              </p:cNvSpPr>
              <p:nvPr/>
            </p:nvSpPr>
            <p:spPr>
              <a:xfrm>
                <a:off x="835683" y="1754748"/>
                <a:ext cx="9480169" cy="4974526"/>
              </a:xfrm>
              <a:prstGeom prst="rect">
                <a:avLst/>
              </a:prstGeom>
              <a:blipFill>
                <a:blip r:embed="rId2"/>
                <a:stretch>
                  <a:fillRect l="-386" t="-980"/>
                </a:stretch>
              </a:blipFill>
            </p:spPr>
            <p:txBody>
              <a:bodyPr/>
              <a:lstStyle/>
              <a:p>
                <a:r>
                  <a:rPr lang="en-IN">
                    <a:noFill/>
                  </a:rPr>
                  <a:t> </a:t>
                </a:r>
              </a:p>
            </p:txBody>
          </p:sp>
        </mc:Fallback>
      </mc:AlternateContent>
    </p:spTree>
    <p:extLst>
      <p:ext uri="{BB962C8B-B14F-4D97-AF65-F5344CB8AC3E}">
        <p14:creationId xmlns:p14="http://schemas.microsoft.com/office/powerpoint/2010/main" val="260076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(5) Optimization- Iterative Fisher-Rao optimization </a:t>
            </a:r>
          </a:p>
        </p:txBody>
      </p:sp>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8237295" cy="45686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77C05DEA-C5A2-4E3F-A6C7-4027E14F1CD0}"/>
              </a:ext>
            </a:extLst>
          </p:cNvPr>
          <p:cNvPicPr>
            <a:picLocks noChangeAspect="1"/>
          </p:cNvPicPr>
          <p:nvPr/>
        </p:nvPicPr>
        <p:blipFill>
          <a:blip r:embed="rId2"/>
          <a:stretch>
            <a:fillRect/>
          </a:stretch>
        </p:blipFill>
        <p:spPr>
          <a:xfrm>
            <a:off x="753859" y="1841886"/>
            <a:ext cx="5943600" cy="3990975"/>
          </a:xfrm>
          <a:prstGeom prst="rect">
            <a:avLst/>
          </a:prstGeom>
        </p:spPr>
      </p:pic>
      <p:sp>
        <p:nvSpPr>
          <p:cNvPr id="6" name="TextBox 5">
            <a:extLst>
              <a:ext uri="{FF2B5EF4-FFF2-40B4-BE49-F238E27FC236}">
                <a16:creationId xmlns:a16="http://schemas.microsoft.com/office/drawing/2014/main" id="{296ECE58-CC43-4C11-BDA9-712C60123487}"/>
              </a:ext>
            </a:extLst>
          </p:cNvPr>
          <p:cNvSpPr txBox="1"/>
          <p:nvPr/>
        </p:nvSpPr>
        <p:spPr>
          <a:xfrm>
            <a:off x="6823219" y="1740021"/>
            <a:ext cx="3139429" cy="1246495"/>
          </a:xfrm>
          <a:prstGeom prst="rect">
            <a:avLst/>
          </a:prstGeom>
          <a:noFill/>
        </p:spPr>
        <p:txBody>
          <a:bodyPr wrap="square" rtlCol="0">
            <a:spAutoFit/>
          </a:bodyPr>
          <a:lstStyle/>
          <a:p>
            <a:r>
              <a:rPr lang="en-IN" sz="1500" dirty="0">
                <a:solidFill>
                  <a:srgbClr val="3333FF"/>
                </a:solidFill>
              </a:rPr>
              <a:t>Code:  package classification</a:t>
            </a:r>
          </a:p>
          <a:p>
            <a:r>
              <a:rPr lang="en-IN" sz="1500" dirty="0">
                <a:solidFill>
                  <a:srgbClr val="3333FF"/>
                </a:solidFill>
              </a:rPr>
              <a:t>	   program lda.py</a:t>
            </a:r>
          </a:p>
          <a:p>
            <a:r>
              <a:rPr lang="en-IN" sz="1500" dirty="0">
                <a:solidFill>
                  <a:srgbClr val="3333FF"/>
                </a:solidFill>
              </a:rPr>
              <a:t>	  </a:t>
            </a:r>
          </a:p>
          <a:p>
            <a:r>
              <a:rPr lang="en-IN" sz="1500" dirty="0">
                <a:solidFill>
                  <a:srgbClr val="3333FF"/>
                </a:solidFill>
              </a:rPr>
              <a:t>           package </a:t>
            </a:r>
            <a:r>
              <a:rPr lang="en-IN" sz="1500" dirty="0" err="1">
                <a:solidFill>
                  <a:srgbClr val="3333FF"/>
                </a:solidFill>
              </a:rPr>
              <a:t>dataplot</a:t>
            </a:r>
            <a:endParaRPr lang="en-IN" sz="1500" dirty="0">
              <a:solidFill>
                <a:srgbClr val="3333FF"/>
              </a:solidFill>
            </a:endParaRPr>
          </a:p>
          <a:p>
            <a:r>
              <a:rPr lang="en-IN" sz="1500" dirty="0">
                <a:solidFill>
                  <a:srgbClr val="3333FF"/>
                </a:solidFill>
              </a:rPr>
              <a:t>	   program plot.py</a:t>
            </a:r>
          </a:p>
        </p:txBody>
      </p:sp>
      <p:pic>
        <p:nvPicPr>
          <p:cNvPr id="7" name="Picture 6">
            <a:extLst>
              <a:ext uri="{FF2B5EF4-FFF2-40B4-BE49-F238E27FC236}">
                <a16:creationId xmlns:a16="http://schemas.microsoft.com/office/drawing/2014/main" id="{4C0FE036-BF9E-4BFB-90F5-3CE0B077F1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33464" y="5081410"/>
            <a:ext cx="3238223" cy="1458804"/>
          </a:xfrm>
          <a:prstGeom prst="rect">
            <a:avLst/>
          </a:prstGeom>
        </p:spPr>
      </p:pic>
    </p:spTree>
    <p:extLst>
      <p:ext uri="{BB962C8B-B14F-4D97-AF65-F5344CB8AC3E}">
        <p14:creationId xmlns:p14="http://schemas.microsoft.com/office/powerpoint/2010/main" val="427316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(5) Optimization- Iterative Fisher-Rao optimization - results</a:t>
            </a:r>
          </a:p>
        </p:txBody>
      </p:sp>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8237295" cy="45686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graphicFrame>
        <p:nvGraphicFramePr>
          <p:cNvPr id="5" name="Table 7">
            <a:extLst>
              <a:ext uri="{FF2B5EF4-FFF2-40B4-BE49-F238E27FC236}">
                <a16:creationId xmlns:a16="http://schemas.microsoft.com/office/drawing/2014/main" id="{B0DCDDDC-6F14-4FB3-9030-9D989AA81BA7}"/>
              </a:ext>
            </a:extLst>
          </p:cNvPr>
          <p:cNvGraphicFramePr>
            <a:graphicFrameLocks noGrp="1"/>
          </p:cNvGraphicFramePr>
          <p:nvPr>
            <p:extLst>
              <p:ext uri="{D42A27DB-BD31-4B8C-83A1-F6EECF244321}">
                <p14:modId xmlns:p14="http://schemas.microsoft.com/office/powerpoint/2010/main" val="906972057"/>
              </p:ext>
            </p:extLst>
          </p:nvPr>
        </p:nvGraphicFramePr>
        <p:xfrm>
          <a:off x="913411" y="1980296"/>
          <a:ext cx="8127999" cy="4404360"/>
        </p:xfrm>
        <a:graphic>
          <a:graphicData uri="http://schemas.openxmlformats.org/drawingml/2006/table">
            <a:tbl>
              <a:tblPr firstRow="1" bandRow="1">
                <a:tableStyleId>{5C22544A-7EE6-4342-B048-85BDC9FD1C3A}</a:tableStyleId>
              </a:tblPr>
              <a:tblGrid>
                <a:gridCol w="1883055">
                  <a:extLst>
                    <a:ext uri="{9D8B030D-6E8A-4147-A177-3AD203B41FA5}">
                      <a16:colId xmlns:a16="http://schemas.microsoft.com/office/drawing/2014/main" val="3952275683"/>
                    </a:ext>
                  </a:extLst>
                </a:gridCol>
                <a:gridCol w="3116062">
                  <a:extLst>
                    <a:ext uri="{9D8B030D-6E8A-4147-A177-3AD203B41FA5}">
                      <a16:colId xmlns:a16="http://schemas.microsoft.com/office/drawing/2014/main" val="2634763002"/>
                    </a:ext>
                  </a:extLst>
                </a:gridCol>
                <a:gridCol w="3128882">
                  <a:extLst>
                    <a:ext uri="{9D8B030D-6E8A-4147-A177-3AD203B41FA5}">
                      <a16:colId xmlns:a16="http://schemas.microsoft.com/office/drawing/2014/main" val="632969798"/>
                    </a:ext>
                  </a:extLst>
                </a:gridCol>
              </a:tblGrid>
              <a:tr h="370840">
                <a:tc>
                  <a:txBody>
                    <a:bodyPr/>
                    <a:lstStyle/>
                    <a:p>
                      <a:endParaRPr lang="en-IN" dirty="0"/>
                    </a:p>
                  </a:txBody>
                  <a:tcPr/>
                </a:tc>
                <a:tc>
                  <a:txBody>
                    <a:bodyPr/>
                    <a:lstStyle/>
                    <a:p>
                      <a:r>
                        <a:rPr lang="en-IN" dirty="0"/>
                        <a:t>Image Type 1</a:t>
                      </a:r>
                    </a:p>
                  </a:txBody>
                  <a:tcPr/>
                </a:tc>
                <a:tc>
                  <a:txBody>
                    <a:bodyPr/>
                    <a:lstStyle/>
                    <a:p>
                      <a:r>
                        <a:rPr lang="en-IN" dirty="0"/>
                        <a:t>Image Type 2</a:t>
                      </a:r>
                    </a:p>
                  </a:txBody>
                  <a:tcPr/>
                </a:tc>
                <a:extLst>
                  <a:ext uri="{0D108BD9-81ED-4DB2-BD59-A6C34878D82A}">
                    <a16:rowId xmlns:a16="http://schemas.microsoft.com/office/drawing/2014/main" val="1926726992"/>
                  </a:ext>
                </a:extLst>
              </a:tr>
              <a:tr h="370840">
                <a:tc>
                  <a:txBody>
                    <a:bodyPr/>
                    <a:lstStyle/>
                    <a:p>
                      <a:r>
                        <a:rPr lang="en-IN" sz="1600" dirty="0"/>
                        <a:t>A*</a:t>
                      </a:r>
                    </a:p>
                  </a:txBody>
                  <a:tcPr/>
                </a:tc>
                <a:tc>
                  <a:txBody>
                    <a:bodyPr/>
                    <a:lstStyle/>
                    <a:p>
                      <a:r>
                        <a:rPr lang="en-IN" sz="1200" dirty="0"/>
                        <a:t> [[-0.75333141  1.43670891 -1.06533492]</a:t>
                      </a:r>
                    </a:p>
                    <a:p>
                      <a:r>
                        <a:rPr lang="en-IN" sz="1200" dirty="0"/>
                        <a:t> [-0.0386781  -1.88313552  0.19268587]</a:t>
                      </a:r>
                    </a:p>
                    <a:p>
                      <a:r>
                        <a:rPr lang="en-IN" sz="1200" dirty="0"/>
                        <a:t> [-0.25842227  0.40582022  0.9000814 ]]</a:t>
                      </a:r>
                    </a:p>
                  </a:txBody>
                  <a:tcPr/>
                </a:tc>
                <a:tc>
                  <a:txBody>
                    <a:bodyPr/>
                    <a:lstStyle/>
                    <a:p>
                      <a:r>
                        <a:rPr lang="en-IN" sz="1200" kern="1200" dirty="0">
                          <a:solidFill>
                            <a:schemeClr val="dk1"/>
                          </a:solidFill>
                          <a:latin typeface="+mn-lt"/>
                          <a:ea typeface="+mn-ea"/>
                          <a:cs typeface="+mn-cs"/>
                        </a:rPr>
                        <a:t>[[ 0.29262545  0.37943054  0.6201555 ]</a:t>
                      </a:r>
                    </a:p>
                    <a:p>
                      <a:r>
                        <a:rPr lang="en-IN" sz="1200" kern="1200" dirty="0">
                          <a:solidFill>
                            <a:schemeClr val="dk1"/>
                          </a:solidFill>
                          <a:latin typeface="+mn-lt"/>
                          <a:ea typeface="+mn-ea"/>
                          <a:cs typeface="+mn-cs"/>
                        </a:rPr>
                        <a:t> [ 0.46058635 -1.26796741 -0.09822927]</a:t>
                      </a:r>
                    </a:p>
                    <a:p>
                      <a:r>
                        <a:rPr lang="en-IN" sz="1200" kern="1200" dirty="0">
                          <a:solidFill>
                            <a:schemeClr val="dk1"/>
                          </a:solidFill>
                          <a:latin typeface="+mn-lt"/>
                          <a:ea typeface="+mn-ea"/>
                          <a:cs typeface="+mn-cs"/>
                        </a:rPr>
                        <a:t> [-2.06987755 -0.90791054 -0.1073818 ]]</a:t>
                      </a:r>
                    </a:p>
                  </a:txBody>
                  <a:tcPr/>
                </a:tc>
                <a:extLst>
                  <a:ext uri="{0D108BD9-81ED-4DB2-BD59-A6C34878D82A}">
                    <a16:rowId xmlns:a16="http://schemas.microsoft.com/office/drawing/2014/main" val="1669388128"/>
                  </a:ext>
                </a:extLst>
              </a:tr>
              <a:tr h="370840">
                <a:tc>
                  <a:txBody>
                    <a:bodyPr/>
                    <a:lstStyle/>
                    <a:p>
                      <a:r>
                        <a:rPr lang="en-IN" sz="1600" dirty="0"/>
                        <a:t>t (interval in J for convergence)</a:t>
                      </a:r>
                    </a:p>
                  </a:txBody>
                  <a:tcPr/>
                </a:tc>
                <a:tc>
                  <a:txBody>
                    <a:bodyPr/>
                    <a:lstStyle/>
                    <a:p>
                      <a:r>
                        <a:rPr lang="en-IN" sz="1200" dirty="0"/>
                        <a:t>0.00001</a:t>
                      </a:r>
                    </a:p>
                    <a:p>
                      <a:r>
                        <a:rPr lang="en-IN" sz="1200" dirty="0"/>
                        <a:t>Converged after 5 steps</a:t>
                      </a:r>
                    </a:p>
                  </a:txBody>
                  <a:tcPr/>
                </a:tc>
                <a:tc>
                  <a:txBody>
                    <a:bodyPr/>
                    <a:lstStyle/>
                    <a:p>
                      <a:r>
                        <a:rPr lang="en-IN" sz="1200" dirty="0"/>
                        <a:t>0.00001</a:t>
                      </a:r>
                    </a:p>
                    <a:p>
                      <a:r>
                        <a:rPr lang="en-IN" sz="1200" dirty="0"/>
                        <a:t>Converged after 5 steps</a:t>
                      </a:r>
                    </a:p>
                    <a:p>
                      <a:endParaRPr lang="en-IN" sz="1200" dirty="0"/>
                    </a:p>
                  </a:txBody>
                  <a:tcPr/>
                </a:tc>
                <a:extLst>
                  <a:ext uri="{0D108BD9-81ED-4DB2-BD59-A6C34878D82A}">
                    <a16:rowId xmlns:a16="http://schemas.microsoft.com/office/drawing/2014/main" val="2093403299"/>
                  </a:ext>
                </a:extLst>
              </a:tr>
              <a:tr h="370840">
                <a:tc>
                  <a:txBody>
                    <a:bodyPr/>
                    <a:lstStyle/>
                    <a:p>
                      <a:r>
                        <a:rPr lang="en-IN" sz="1600" dirty="0"/>
                        <a:t>J* in MDC space</a:t>
                      </a:r>
                    </a:p>
                  </a:txBody>
                  <a:tcPr/>
                </a:tc>
                <a:tc>
                  <a:txBody>
                    <a:bodyPr/>
                    <a:lstStyle/>
                    <a:p>
                      <a:r>
                        <a:rPr lang="en-IN" sz="1200" kern="1200" dirty="0">
                          <a:solidFill>
                            <a:schemeClr val="dk1"/>
                          </a:solidFill>
                          <a:latin typeface="+mn-lt"/>
                          <a:ea typeface="+mn-ea"/>
                          <a:cs typeface="+mn-cs"/>
                        </a:rPr>
                        <a:t>0.21067343407967515</a:t>
                      </a:r>
                    </a:p>
                  </a:txBody>
                  <a:tcPr/>
                </a:tc>
                <a:tc>
                  <a:txBody>
                    <a:bodyPr/>
                    <a:lstStyle/>
                    <a:p>
                      <a:r>
                        <a:rPr lang="en-IN" sz="1200" dirty="0"/>
                        <a:t>0.0023232204857797406</a:t>
                      </a:r>
                      <a:endParaRPr lang="en-IN" sz="1200" kern="1200" dirty="0">
                        <a:solidFill>
                          <a:schemeClr val="dk1"/>
                        </a:solidFill>
                        <a:latin typeface="+mn-lt"/>
                        <a:ea typeface="+mn-ea"/>
                        <a:cs typeface="+mn-cs"/>
                      </a:endParaRPr>
                    </a:p>
                  </a:txBody>
                  <a:tcPr/>
                </a:tc>
                <a:extLst>
                  <a:ext uri="{0D108BD9-81ED-4DB2-BD59-A6C34878D82A}">
                    <a16:rowId xmlns:a16="http://schemas.microsoft.com/office/drawing/2014/main" val="4938941"/>
                  </a:ext>
                </a:extLst>
              </a:tr>
              <a:tr h="370840">
                <a:tc>
                  <a:txBody>
                    <a:bodyPr/>
                    <a:lstStyle/>
                    <a:p>
                      <a:r>
                        <a:rPr lang="en-IN" sz="1600" dirty="0"/>
                        <a:t>J* in RGB space</a:t>
                      </a:r>
                    </a:p>
                  </a:txBody>
                  <a:tcPr/>
                </a:tc>
                <a:tc>
                  <a:txBody>
                    <a:bodyPr/>
                    <a:lstStyle/>
                    <a:p>
                      <a:r>
                        <a:rPr lang="en-IN" sz="1200" dirty="0"/>
                        <a:t>0.04839291647985899</a:t>
                      </a:r>
                    </a:p>
                  </a:txBody>
                  <a:tcPr/>
                </a:tc>
                <a:tc>
                  <a:txBody>
                    <a:bodyPr/>
                    <a:lstStyle/>
                    <a:p>
                      <a:r>
                        <a:rPr lang="en-IN" sz="1200" kern="1200" dirty="0">
                          <a:solidFill>
                            <a:schemeClr val="dk1"/>
                          </a:solidFill>
                          <a:latin typeface="+mn-lt"/>
                          <a:ea typeface="+mn-ea"/>
                          <a:cs typeface="+mn-cs"/>
                        </a:rPr>
                        <a:t>0. 0005676431394596465</a:t>
                      </a:r>
                      <a:endParaRPr lang="en-IN" sz="1200" dirty="0"/>
                    </a:p>
                  </a:txBody>
                  <a:tcPr/>
                </a:tc>
                <a:extLst>
                  <a:ext uri="{0D108BD9-81ED-4DB2-BD59-A6C34878D82A}">
                    <a16:rowId xmlns:a16="http://schemas.microsoft.com/office/drawing/2014/main" val="931081689"/>
                  </a:ext>
                </a:extLst>
              </a:tr>
              <a:tr h="370840">
                <a:tc>
                  <a:txBody>
                    <a:bodyPr/>
                    <a:lstStyle/>
                    <a:p>
                      <a:r>
                        <a:rPr lang="en-IN" sz="1600" dirty="0"/>
                        <a:t>Plot of J</a:t>
                      </a:r>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txBody>
                  <a:tcPr/>
                </a:tc>
                <a:tc>
                  <a:txBody>
                    <a:bodyPr/>
                    <a:lstStyle/>
                    <a:p>
                      <a:endParaRPr lang="en-IN" dirty="0"/>
                    </a:p>
                  </a:txBody>
                  <a:tcPr/>
                </a:tc>
                <a:extLst>
                  <a:ext uri="{0D108BD9-81ED-4DB2-BD59-A6C34878D82A}">
                    <a16:rowId xmlns:a16="http://schemas.microsoft.com/office/drawing/2014/main" val="3814494180"/>
                  </a:ext>
                </a:extLst>
              </a:tr>
            </a:tbl>
          </a:graphicData>
        </a:graphic>
      </p:graphicFrame>
      <p:pic>
        <p:nvPicPr>
          <p:cNvPr id="9" name="Picture 8">
            <a:extLst>
              <a:ext uri="{FF2B5EF4-FFF2-40B4-BE49-F238E27FC236}">
                <a16:creationId xmlns:a16="http://schemas.microsoft.com/office/drawing/2014/main" id="{2FF300E7-6A70-4F1D-9F75-D3B3A2321C4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12467" y="4429956"/>
            <a:ext cx="2467402" cy="1850551"/>
          </a:xfrm>
          <a:prstGeom prst="rect">
            <a:avLst/>
          </a:prstGeom>
        </p:spPr>
      </p:pic>
      <p:pic>
        <p:nvPicPr>
          <p:cNvPr id="4" name="Picture 3">
            <a:extLst>
              <a:ext uri="{FF2B5EF4-FFF2-40B4-BE49-F238E27FC236}">
                <a16:creationId xmlns:a16="http://schemas.microsoft.com/office/drawing/2014/main" id="{F654EB00-F5FE-446F-8323-599D55F034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60770" y="4458808"/>
            <a:ext cx="2467402" cy="1850552"/>
          </a:xfrm>
          <a:prstGeom prst="rect">
            <a:avLst/>
          </a:prstGeom>
        </p:spPr>
      </p:pic>
    </p:spTree>
    <p:extLst>
      <p:ext uri="{BB962C8B-B14F-4D97-AF65-F5344CB8AC3E}">
        <p14:creationId xmlns:p14="http://schemas.microsoft.com/office/powerpoint/2010/main" val="72892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(6) Segmentation</a:t>
            </a:r>
          </a:p>
        </p:txBody>
      </p:sp>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10561950" cy="51214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Based on learnt A*, histogram equalised RGB image is transformed to MDC space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row 1: RGB channels, row2: RGB channels after histogram equalization, row3 : MDC channels</a:t>
            </a:r>
            <a:r>
              <a:rPr lang="en-IN" sz="1600" dirty="0"/>
              <a:t> </a:t>
            </a:r>
          </a:p>
        </p:txBody>
      </p:sp>
      <p:pic>
        <p:nvPicPr>
          <p:cNvPr id="196" name="Picture 195">
            <a:extLst>
              <a:ext uri="{FF2B5EF4-FFF2-40B4-BE49-F238E27FC236}">
                <a16:creationId xmlns:a16="http://schemas.microsoft.com/office/drawing/2014/main" id="{12DCFD13-8488-4667-A0FA-1AF0C827B5FB}"/>
              </a:ext>
            </a:extLst>
          </p:cNvPr>
          <p:cNvPicPr>
            <a:picLocks noChangeAspect="1"/>
          </p:cNvPicPr>
          <p:nvPr/>
        </p:nvPicPr>
        <p:blipFill>
          <a:blip r:embed="rId2"/>
          <a:stretch>
            <a:fillRect/>
          </a:stretch>
        </p:blipFill>
        <p:spPr>
          <a:xfrm>
            <a:off x="152400" y="2133600"/>
            <a:ext cx="11830050" cy="3962400"/>
          </a:xfrm>
          <a:prstGeom prst="rect">
            <a:avLst/>
          </a:prstGeom>
        </p:spPr>
      </p:pic>
    </p:spTree>
    <p:extLst>
      <p:ext uri="{BB962C8B-B14F-4D97-AF65-F5344CB8AC3E}">
        <p14:creationId xmlns:p14="http://schemas.microsoft.com/office/powerpoint/2010/main" val="129999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(6) Segmentation-continued</a:t>
            </a:r>
          </a:p>
        </p:txBody>
      </p:sp>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8237295" cy="51214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8 x 3 LFT feature matrices are extracted 11 x 11 neighbourhoods using  integral map and projected by learnt P* to get more compact 3 x 3 feature matrices.</a:t>
            </a:r>
          </a:p>
          <a:p>
            <a:r>
              <a:rPr lang="en-IN" dirty="0"/>
              <a:t>Number of samples are reduces to 20 positive and 20 negative using K-Means algorithm (K=20).</a:t>
            </a:r>
          </a:p>
          <a:p>
            <a:r>
              <a:rPr lang="en-IN" dirty="0"/>
              <a:t>Class labels are decided using K-NN classifier (K=9).</a:t>
            </a:r>
          </a:p>
        </p:txBody>
      </p:sp>
      <p:sp>
        <p:nvSpPr>
          <p:cNvPr id="9" name="TextBox 8">
            <a:extLst>
              <a:ext uri="{FF2B5EF4-FFF2-40B4-BE49-F238E27FC236}">
                <a16:creationId xmlns:a16="http://schemas.microsoft.com/office/drawing/2014/main" id="{24A54056-531F-4D74-854F-F8650A239993}"/>
              </a:ext>
            </a:extLst>
          </p:cNvPr>
          <p:cNvSpPr txBox="1"/>
          <p:nvPr/>
        </p:nvSpPr>
        <p:spPr>
          <a:xfrm>
            <a:off x="1632094" y="3942608"/>
            <a:ext cx="3139429" cy="1938992"/>
          </a:xfrm>
          <a:prstGeom prst="rect">
            <a:avLst/>
          </a:prstGeom>
          <a:noFill/>
        </p:spPr>
        <p:txBody>
          <a:bodyPr wrap="square" rtlCol="0">
            <a:spAutoFit/>
          </a:bodyPr>
          <a:lstStyle/>
          <a:p>
            <a:r>
              <a:rPr lang="en-IN" sz="1500" dirty="0">
                <a:solidFill>
                  <a:srgbClr val="3333FF"/>
                </a:solidFill>
              </a:rPr>
              <a:t>Code:  cellSegmentation.py  </a:t>
            </a:r>
          </a:p>
          <a:p>
            <a:r>
              <a:rPr lang="en-IN" sz="1500" dirty="0">
                <a:solidFill>
                  <a:srgbClr val="3333FF"/>
                </a:solidFill>
              </a:rPr>
              <a:t>           </a:t>
            </a:r>
          </a:p>
          <a:p>
            <a:r>
              <a:rPr lang="en-IN" sz="1500" dirty="0">
                <a:solidFill>
                  <a:srgbClr val="3333FF"/>
                </a:solidFill>
              </a:rPr>
              <a:t>	   package transform</a:t>
            </a:r>
          </a:p>
          <a:p>
            <a:r>
              <a:rPr lang="en-IN" sz="1500" dirty="0">
                <a:solidFill>
                  <a:srgbClr val="3333FF"/>
                </a:solidFill>
              </a:rPr>
              <a:t>	   program mdc.py</a:t>
            </a:r>
          </a:p>
          <a:p>
            <a:endParaRPr lang="en-IN" sz="1500" dirty="0">
              <a:solidFill>
                <a:srgbClr val="3333FF"/>
              </a:solidFill>
            </a:endParaRPr>
          </a:p>
          <a:p>
            <a:r>
              <a:rPr lang="en-IN" sz="1500" dirty="0">
                <a:solidFill>
                  <a:srgbClr val="3333FF"/>
                </a:solidFill>
              </a:rPr>
              <a:t>           package classification</a:t>
            </a:r>
          </a:p>
          <a:p>
            <a:r>
              <a:rPr lang="en-IN" sz="1500" dirty="0">
                <a:solidFill>
                  <a:srgbClr val="3333FF"/>
                </a:solidFill>
              </a:rPr>
              <a:t>	   kmean.py	   </a:t>
            </a:r>
          </a:p>
          <a:p>
            <a:r>
              <a:rPr lang="en-IN" sz="1500" dirty="0">
                <a:solidFill>
                  <a:srgbClr val="3333FF"/>
                </a:solidFill>
              </a:rPr>
              <a:t>	   knn.py</a:t>
            </a:r>
          </a:p>
        </p:txBody>
      </p:sp>
    </p:spTree>
    <p:extLst>
      <p:ext uri="{BB962C8B-B14F-4D97-AF65-F5344CB8AC3E}">
        <p14:creationId xmlns:p14="http://schemas.microsoft.com/office/powerpoint/2010/main" val="1967846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a:xfrm>
            <a:off x="677334" y="609600"/>
            <a:ext cx="9531986" cy="1320800"/>
          </a:xfrm>
        </p:spPr>
        <p:txBody>
          <a:bodyPr/>
          <a:lstStyle/>
          <a:p>
            <a:r>
              <a:rPr lang="en-IN" dirty="0"/>
              <a:t>(6) Segmentation result – image 1 (Actual)</a:t>
            </a:r>
          </a:p>
        </p:txBody>
      </p:sp>
      <p:sp>
        <p:nvSpPr>
          <p:cNvPr id="7" name="Title 1">
            <a:extLst>
              <a:ext uri="{FF2B5EF4-FFF2-40B4-BE49-F238E27FC236}">
                <a16:creationId xmlns:a16="http://schemas.microsoft.com/office/drawing/2014/main" id="{F86014C4-6019-434F-A45A-C374A9EF86C1}"/>
              </a:ext>
            </a:extLst>
          </p:cNvPr>
          <p:cNvSpPr txBox="1">
            <a:spLocks/>
          </p:cNvSpPr>
          <p:nvPr/>
        </p:nvSpPr>
        <p:spPr>
          <a:xfrm>
            <a:off x="8311978" y="3216275"/>
            <a:ext cx="1584498" cy="6731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a:t>Actual image in RGB space </a:t>
            </a:r>
          </a:p>
        </p:txBody>
      </p:sp>
      <p:pic>
        <p:nvPicPr>
          <p:cNvPr id="4" name="Picture 3">
            <a:extLst>
              <a:ext uri="{FF2B5EF4-FFF2-40B4-BE49-F238E27FC236}">
                <a16:creationId xmlns:a16="http://schemas.microsoft.com/office/drawing/2014/main" id="{E65165C3-B25F-4DA1-AD8D-3BEE4FDA05D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81674" y="1268018"/>
            <a:ext cx="6730304" cy="5112217"/>
          </a:xfrm>
          <a:prstGeom prst="rect">
            <a:avLst/>
          </a:prstGeom>
        </p:spPr>
      </p:pic>
    </p:spTree>
    <p:extLst>
      <p:ext uri="{BB962C8B-B14F-4D97-AF65-F5344CB8AC3E}">
        <p14:creationId xmlns:p14="http://schemas.microsoft.com/office/powerpoint/2010/main" val="23934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a:xfrm>
            <a:off x="677333" y="609600"/>
            <a:ext cx="10055769" cy="1320800"/>
          </a:xfrm>
        </p:spPr>
        <p:txBody>
          <a:bodyPr/>
          <a:lstStyle/>
          <a:p>
            <a:r>
              <a:rPr lang="en-IN" dirty="0"/>
              <a:t>(6) Segmentation result – image 1 (segmented)</a:t>
            </a:r>
          </a:p>
        </p:txBody>
      </p:sp>
      <p:pic>
        <p:nvPicPr>
          <p:cNvPr id="6" name="Picture 5">
            <a:extLst>
              <a:ext uri="{FF2B5EF4-FFF2-40B4-BE49-F238E27FC236}">
                <a16:creationId xmlns:a16="http://schemas.microsoft.com/office/drawing/2014/main" id="{3516573B-1144-47F6-9605-BF5FBF30AC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81675" y="1268019"/>
            <a:ext cx="6730304" cy="5112217"/>
          </a:xfrm>
          <a:prstGeom prst="rect">
            <a:avLst/>
          </a:prstGeom>
        </p:spPr>
      </p:pic>
      <p:sp>
        <p:nvSpPr>
          <p:cNvPr id="7" name="Title 1">
            <a:extLst>
              <a:ext uri="{FF2B5EF4-FFF2-40B4-BE49-F238E27FC236}">
                <a16:creationId xmlns:a16="http://schemas.microsoft.com/office/drawing/2014/main" id="{F86014C4-6019-434F-A45A-C374A9EF86C1}"/>
              </a:ext>
            </a:extLst>
          </p:cNvPr>
          <p:cNvSpPr txBox="1">
            <a:spLocks/>
          </p:cNvSpPr>
          <p:nvPr/>
        </p:nvSpPr>
        <p:spPr>
          <a:xfrm>
            <a:off x="8311978" y="3216275"/>
            <a:ext cx="1584498" cy="6731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1600" b="0" i="0" u="none" strike="noStrike" kern="1200" cap="none" spc="0" normalizeH="0" baseline="0" noProof="0" dirty="0">
                <a:ln>
                  <a:noFill/>
                </a:ln>
                <a:solidFill>
                  <a:srgbClr val="90C226"/>
                </a:solidFill>
                <a:effectLst/>
                <a:uLnTx/>
                <a:uFillTx/>
                <a:latin typeface="Trebuchet MS" panose="020B0603020202020204"/>
                <a:ea typeface="+mj-ea"/>
                <a:cs typeface="+mj-cs"/>
              </a:rPr>
              <a:t>K-NN on MDC </a:t>
            </a:r>
          </a:p>
        </p:txBody>
      </p:sp>
    </p:spTree>
    <p:extLst>
      <p:ext uri="{BB962C8B-B14F-4D97-AF65-F5344CB8AC3E}">
        <p14:creationId xmlns:p14="http://schemas.microsoft.com/office/powerpoint/2010/main" val="428570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Context</a:t>
            </a:r>
          </a:p>
        </p:txBody>
      </p:sp>
      <p:sp>
        <p:nvSpPr>
          <p:cNvPr id="3" name="Content Placeholder 2">
            <a:extLst>
              <a:ext uri="{FF2B5EF4-FFF2-40B4-BE49-F238E27FC236}">
                <a16:creationId xmlns:a16="http://schemas.microsoft.com/office/drawing/2014/main" id="{BFB2DD5D-E52E-4E6A-8A04-12C482A0105A}"/>
              </a:ext>
            </a:extLst>
          </p:cNvPr>
          <p:cNvSpPr>
            <a:spLocks noGrp="1"/>
          </p:cNvSpPr>
          <p:nvPr>
            <p:ph idx="1"/>
          </p:nvPr>
        </p:nvSpPr>
        <p:spPr>
          <a:xfrm>
            <a:off x="677334" y="1864311"/>
            <a:ext cx="8596668" cy="4177051"/>
          </a:xfrm>
        </p:spPr>
        <p:txBody>
          <a:bodyPr>
            <a:normAutofit fontScale="92500" lnSpcReduction="10000"/>
          </a:bodyPr>
          <a:lstStyle/>
          <a:p>
            <a:r>
              <a:rPr lang="en-US" dirty="0"/>
              <a:t>For quantitative analysis of histopathological images, such as grading systems of lymphoma diseases, quantification of features is usually carried out on single cells, before categorizing them by classification algorithms.</a:t>
            </a:r>
          </a:p>
          <a:p>
            <a:r>
              <a:rPr lang="en-US" dirty="0"/>
              <a:t>The success of an automatic cell analysis system largely depends on the quality of cell segmentation from the background and extra-cellular regions, and the splitting of the interweaved cells.</a:t>
            </a:r>
          </a:p>
          <a:p>
            <a:r>
              <a:rPr lang="en-US" dirty="0"/>
              <a:t>Segmentation of cell images is difficult due to </a:t>
            </a:r>
          </a:p>
          <a:p>
            <a:pPr lvl="1"/>
            <a:r>
              <a:rPr lang="en-US" dirty="0"/>
              <a:t>Overlapping / touching nuclei</a:t>
            </a:r>
          </a:p>
          <a:p>
            <a:pPr lvl="1"/>
            <a:r>
              <a:rPr lang="en-US" dirty="0"/>
              <a:t>Wide variation of nucleus sizes and shapes</a:t>
            </a:r>
          </a:p>
          <a:p>
            <a:pPr lvl="1"/>
            <a:r>
              <a:rPr lang="en-US" dirty="0"/>
              <a:t>Non-uniformity of staining</a:t>
            </a:r>
          </a:p>
          <a:p>
            <a:pPr lvl="1"/>
            <a:r>
              <a:rPr lang="en-US" dirty="0"/>
              <a:t>Changing contrast between the nuclei and background among different sections (due to illumination inconsistency)</a:t>
            </a:r>
          </a:p>
          <a:p>
            <a:r>
              <a:rPr lang="en-US" dirty="0"/>
              <a:t>This paper proposed an integrated framework that can be used to deal with the outlined issues in computer-assisted histopathological image analysis.</a:t>
            </a:r>
          </a:p>
        </p:txBody>
      </p:sp>
    </p:spTree>
    <p:extLst>
      <p:ext uri="{BB962C8B-B14F-4D97-AF65-F5344CB8AC3E}">
        <p14:creationId xmlns:p14="http://schemas.microsoft.com/office/powerpoint/2010/main" val="65458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a:xfrm>
            <a:off x="677334" y="609600"/>
            <a:ext cx="9603008" cy="1320800"/>
          </a:xfrm>
        </p:spPr>
        <p:txBody>
          <a:bodyPr/>
          <a:lstStyle/>
          <a:p>
            <a:r>
              <a:rPr lang="en-IN" dirty="0"/>
              <a:t>(6) Segmentation result – image 1-comparison </a:t>
            </a:r>
          </a:p>
        </p:txBody>
      </p:sp>
      <p:pic>
        <p:nvPicPr>
          <p:cNvPr id="4" name="Picture 3">
            <a:extLst>
              <a:ext uri="{FF2B5EF4-FFF2-40B4-BE49-F238E27FC236}">
                <a16:creationId xmlns:a16="http://schemas.microsoft.com/office/drawing/2014/main" id="{531A2BE4-03BD-49A2-9FD2-1A87C9AB750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81675" y="1268020"/>
            <a:ext cx="6730303" cy="5112216"/>
          </a:xfrm>
          <a:prstGeom prst="rect">
            <a:avLst/>
          </a:prstGeom>
        </p:spPr>
      </p:pic>
      <p:sp>
        <p:nvSpPr>
          <p:cNvPr id="5" name="Title 1">
            <a:extLst>
              <a:ext uri="{FF2B5EF4-FFF2-40B4-BE49-F238E27FC236}">
                <a16:creationId xmlns:a16="http://schemas.microsoft.com/office/drawing/2014/main" id="{5618EEC8-52DF-4128-A42D-75CCA756E5D6}"/>
              </a:ext>
            </a:extLst>
          </p:cNvPr>
          <p:cNvSpPr txBox="1">
            <a:spLocks/>
          </p:cNvSpPr>
          <p:nvPr/>
        </p:nvSpPr>
        <p:spPr>
          <a:xfrm>
            <a:off x="8356357" y="3216275"/>
            <a:ext cx="2298348" cy="15510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a:t>K-NN on RGB </a:t>
            </a:r>
          </a:p>
          <a:p>
            <a:r>
              <a:rPr lang="en-IN" sz="1600" dirty="0"/>
              <a:t>(Segmentation quality is inferior to the result obtained in this implementation)  </a:t>
            </a:r>
          </a:p>
        </p:txBody>
      </p:sp>
    </p:spTree>
    <p:extLst>
      <p:ext uri="{BB962C8B-B14F-4D97-AF65-F5344CB8AC3E}">
        <p14:creationId xmlns:p14="http://schemas.microsoft.com/office/powerpoint/2010/main" val="338228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a:xfrm>
            <a:off x="677334" y="609600"/>
            <a:ext cx="9221268" cy="1320800"/>
          </a:xfrm>
        </p:spPr>
        <p:txBody>
          <a:bodyPr/>
          <a:lstStyle/>
          <a:p>
            <a:r>
              <a:rPr lang="en-IN" dirty="0"/>
              <a:t>(6) Segmentation result – image 2 (Actual)</a:t>
            </a:r>
          </a:p>
        </p:txBody>
      </p:sp>
      <p:pic>
        <p:nvPicPr>
          <p:cNvPr id="4" name="Picture 3">
            <a:extLst>
              <a:ext uri="{FF2B5EF4-FFF2-40B4-BE49-F238E27FC236}">
                <a16:creationId xmlns:a16="http://schemas.microsoft.com/office/drawing/2014/main" id="{4D24C640-6666-4AD5-901A-B3DC3377BF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14890" y="1520310"/>
            <a:ext cx="5157410" cy="4804290"/>
          </a:xfrm>
          <a:prstGeom prst="rect">
            <a:avLst/>
          </a:prstGeom>
        </p:spPr>
      </p:pic>
      <p:sp>
        <p:nvSpPr>
          <p:cNvPr id="7" name="Title 1">
            <a:extLst>
              <a:ext uri="{FF2B5EF4-FFF2-40B4-BE49-F238E27FC236}">
                <a16:creationId xmlns:a16="http://schemas.microsoft.com/office/drawing/2014/main" id="{6DFE88ED-EFCD-4802-BF6A-6768C8D0B6C2}"/>
              </a:ext>
            </a:extLst>
          </p:cNvPr>
          <p:cNvSpPr txBox="1">
            <a:spLocks/>
          </p:cNvSpPr>
          <p:nvPr/>
        </p:nvSpPr>
        <p:spPr>
          <a:xfrm>
            <a:off x="7237779" y="3305052"/>
            <a:ext cx="1584498" cy="6731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a:t>Actual image in RGB space </a:t>
            </a:r>
          </a:p>
        </p:txBody>
      </p:sp>
    </p:spTree>
    <p:extLst>
      <p:ext uri="{BB962C8B-B14F-4D97-AF65-F5344CB8AC3E}">
        <p14:creationId xmlns:p14="http://schemas.microsoft.com/office/powerpoint/2010/main" val="1658243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2FED937-9C39-41F8-B004-2F9F0501ABB0}"/>
              </a:ext>
            </a:extLst>
          </p:cNvPr>
          <p:cNvSpPr txBox="1">
            <a:spLocks/>
          </p:cNvSpPr>
          <p:nvPr/>
        </p:nvSpPr>
        <p:spPr>
          <a:xfrm>
            <a:off x="7130878" y="3216275"/>
            <a:ext cx="1584498" cy="6731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1600" b="0" i="0" u="none" strike="noStrike" kern="1200" cap="none" spc="0" normalizeH="0" baseline="0" noProof="0" dirty="0">
                <a:ln>
                  <a:noFill/>
                </a:ln>
                <a:solidFill>
                  <a:srgbClr val="90C226"/>
                </a:solidFill>
                <a:effectLst/>
                <a:uLnTx/>
                <a:uFillTx/>
                <a:latin typeface="Trebuchet MS" panose="020B0603020202020204"/>
                <a:ea typeface="+mj-ea"/>
                <a:cs typeface="+mj-cs"/>
              </a:rPr>
              <a:t>K-NN on MDC </a:t>
            </a:r>
          </a:p>
        </p:txBody>
      </p:sp>
      <p:pic>
        <p:nvPicPr>
          <p:cNvPr id="6" name="Picture 5">
            <a:extLst>
              <a:ext uri="{FF2B5EF4-FFF2-40B4-BE49-F238E27FC236}">
                <a16:creationId xmlns:a16="http://schemas.microsoft.com/office/drawing/2014/main" id="{08306D0F-6A02-4729-9E82-260E21F075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14890" y="1520310"/>
            <a:ext cx="5157410" cy="4804290"/>
          </a:xfrm>
          <a:prstGeom prst="rect">
            <a:avLst/>
          </a:prstGeom>
        </p:spPr>
      </p:pic>
      <p:sp>
        <p:nvSpPr>
          <p:cNvPr id="8" name="Title 1">
            <a:extLst>
              <a:ext uri="{FF2B5EF4-FFF2-40B4-BE49-F238E27FC236}">
                <a16:creationId xmlns:a16="http://schemas.microsoft.com/office/drawing/2014/main" id="{2B23F743-348C-48B7-9335-8F3BE11AA7EB}"/>
              </a:ext>
            </a:extLst>
          </p:cNvPr>
          <p:cNvSpPr>
            <a:spLocks noGrp="1"/>
          </p:cNvSpPr>
          <p:nvPr>
            <p:ph type="title"/>
          </p:nvPr>
        </p:nvSpPr>
        <p:spPr>
          <a:xfrm>
            <a:off x="677333" y="609600"/>
            <a:ext cx="10055769" cy="1320800"/>
          </a:xfrm>
        </p:spPr>
        <p:txBody>
          <a:bodyPr/>
          <a:lstStyle/>
          <a:p>
            <a:r>
              <a:rPr lang="en-IN" dirty="0"/>
              <a:t>(6) Segmentation result – image 2 (segmented)</a:t>
            </a:r>
          </a:p>
        </p:txBody>
      </p:sp>
    </p:spTree>
    <p:extLst>
      <p:ext uri="{BB962C8B-B14F-4D97-AF65-F5344CB8AC3E}">
        <p14:creationId xmlns:p14="http://schemas.microsoft.com/office/powerpoint/2010/main" val="1080103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97BE27-B6A8-4B08-8EBA-F41BA3623E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14890" y="1524000"/>
            <a:ext cx="5157410" cy="4804290"/>
          </a:xfrm>
          <a:prstGeom prst="rect">
            <a:avLst/>
          </a:prstGeom>
        </p:spPr>
      </p:pic>
      <p:sp>
        <p:nvSpPr>
          <p:cNvPr id="6" name="Title 1">
            <a:extLst>
              <a:ext uri="{FF2B5EF4-FFF2-40B4-BE49-F238E27FC236}">
                <a16:creationId xmlns:a16="http://schemas.microsoft.com/office/drawing/2014/main" id="{0B71FFE0-54BE-4EDC-9FE5-0A5D614EBA6A}"/>
              </a:ext>
            </a:extLst>
          </p:cNvPr>
          <p:cNvSpPr txBox="1">
            <a:spLocks/>
          </p:cNvSpPr>
          <p:nvPr/>
        </p:nvSpPr>
        <p:spPr>
          <a:xfrm>
            <a:off x="7095726" y="3216275"/>
            <a:ext cx="2298348" cy="15510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a:t>K-NN on RGB </a:t>
            </a:r>
          </a:p>
          <a:p>
            <a:r>
              <a:rPr lang="en-IN" sz="1600" dirty="0"/>
              <a:t>(Segmentation quality is inferior to the result obtained in this implementation)  </a:t>
            </a:r>
          </a:p>
        </p:txBody>
      </p:sp>
      <p:sp>
        <p:nvSpPr>
          <p:cNvPr id="7" name="Title 1">
            <a:extLst>
              <a:ext uri="{FF2B5EF4-FFF2-40B4-BE49-F238E27FC236}">
                <a16:creationId xmlns:a16="http://schemas.microsoft.com/office/drawing/2014/main" id="{F2666A77-B797-4E2A-AD6D-59C27D92AC33}"/>
              </a:ext>
            </a:extLst>
          </p:cNvPr>
          <p:cNvSpPr>
            <a:spLocks noGrp="1"/>
          </p:cNvSpPr>
          <p:nvPr>
            <p:ph type="title"/>
          </p:nvPr>
        </p:nvSpPr>
        <p:spPr>
          <a:xfrm>
            <a:off x="677334" y="609600"/>
            <a:ext cx="9603008" cy="1320800"/>
          </a:xfrm>
        </p:spPr>
        <p:txBody>
          <a:bodyPr/>
          <a:lstStyle/>
          <a:p>
            <a:r>
              <a:rPr lang="en-IN" dirty="0"/>
              <a:t>(6) Segmentation result – image 2-comparison </a:t>
            </a:r>
          </a:p>
        </p:txBody>
      </p:sp>
    </p:spTree>
    <p:extLst>
      <p:ext uri="{BB962C8B-B14F-4D97-AF65-F5344CB8AC3E}">
        <p14:creationId xmlns:p14="http://schemas.microsoft.com/office/powerpoint/2010/main" val="408210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Learnings</a:t>
            </a:r>
          </a:p>
        </p:txBody>
      </p:sp>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8237295" cy="45686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a:p>
            <a:r>
              <a:rPr lang="en-IN" dirty="0"/>
              <a:t>Local Fourier Transform</a:t>
            </a:r>
          </a:p>
          <a:p>
            <a:r>
              <a:rPr lang="en-IN" dirty="0"/>
              <a:t>Efficient LFT feature extraction using image shift</a:t>
            </a:r>
          </a:p>
          <a:p>
            <a:r>
              <a:rPr lang="en-IN" dirty="0"/>
              <a:t>Integral map</a:t>
            </a:r>
          </a:p>
          <a:p>
            <a:r>
              <a:rPr lang="en-IN" dirty="0"/>
              <a:t>Fisher-Rao optimization</a:t>
            </a:r>
          </a:p>
          <a:p>
            <a:r>
              <a:rPr lang="en-IN" dirty="0"/>
              <a:t>Matrix operations using Python NumPy package</a:t>
            </a:r>
          </a:p>
          <a:p>
            <a:r>
              <a:rPr lang="en-IN" dirty="0"/>
              <a:t>Scikit and OpenCV packages</a:t>
            </a:r>
          </a:p>
        </p:txBody>
      </p:sp>
    </p:spTree>
    <p:extLst>
      <p:ext uri="{BB962C8B-B14F-4D97-AF65-F5344CB8AC3E}">
        <p14:creationId xmlns:p14="http://schemas.microsoft.com/office/powerpoint/2010/main" val="6186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References</a:t>
            </a:r>
          </a:p>
        </p:txBody>
      </p:sp>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8237295" cy="45686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a:p>
            <a:r>
              <a:rPr lang="en-US" dirty="0"/>
              <a:t>F. Zhou, J.-F. Feng, and Q. Y. Shi, “Texture feature based on local </a:t>
            </a:r>
            <a:r>
              <a:rPr lang="en-US" dirty="0" err="1"/>
              <a:t>fourier</a:t>
            </a:r>
            <a:r>
              <a:rPr lang="en-US" dirty="0"/>
              <a:t> transform,” in Proc. IEEE Int. Conf. Image Process., 2001, pp. 610–613.</a:t>
            </a:r>
          </a:p>
          <a:p>
            <a:r>
              <a:rPr lang="en-IN" dirty="0" err="1"/>
              <a:t>H.Yu,M</a:t>
            </a:r>
            <a:r>
              <a:rPr lang="en-IN" dirty="0"/>
              <a:t>. Li, H.-J. Zhang, and J. Feng, “</a:t>
            </a:r>
            <a:r>
              <a:rPr lang="en-IN" dirty="0" err="1"/>
              <a:t>Color</a:t>
            </a:r>
            <a:r>
              <a:rPr lang="en-IN" dirty="0"/>
              <a:t> texture moments for content-based image retrieval,” in Proc. IEEE Int. Conf. Image Process., 2002, vol. 3, pp. 929–933.</a:t>
            </a:r>
          </a:p>
          <a:p>
            <a:r>
              <a:rPr lang="en-US" dirty="0"/>
              <a:t>Eigenvalue and Generalized Eigenvalue Problems: Tutorial </a:t>
            </a:r>
            <a:r>
              <a:rPr lang="en-IN" dirty="0"/>
              <a:t>Benyamin </a:t>
            </a:r>
            <a:r>
              <a:rPr lang="en-IN" dirty="0" err="1"/>
              <a:t>Ghojogh</a:t>
            </a:r>
            <a:r>
              <a:rPr lang="en-IN" dirty="0"/>
              <a:t>, Fakhri </a:t>
            </a:r>
            <a:r>
              <a:rPr lang="en-IN" dirty="0" err="1"/>
              <a:t>Karray</a:t>
            </a:r>
            <a:r>
              <a:rPr lang="en-IN" dirty="0"/>
              <a:t>, Mark Crowley </a:t>
            </a:r>
          </a:p>
          <a:p>
            <a:r>
              <a:rPr lang="en-US" dirty="0"/>
              <a:t>R. O. </a:t>
            </a:r>
            <a:r>
              <a:rPr lang="en-US" dirty="0" err="1"/>
              <a:t>Duda</a:t>
            </a:r>
            <a:r>
              <a:rPr lang="en-US" dirty="0"/>
              <a:t>, P. E. Hart, and D. G. Stork, Pattern Classification, 2nd ed. New York: Wiley, 2001.</a:t>
            </a:r>
            <a:endParaRPr lang="en-IN" dirty="0"/>
          </a:p>
        </p:txBody>
      </p:sp>
    </p:spTree>
    <p:extLst>
      <p:ext uri="{BB962C8B-B14F-4D97-AF65-F5344CB8AC3E}">
        <p14:creationId xmlns:p14="http://schemas.microsoft.com/office/powerpoint/2010/main" val="499482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FD40-370A-4DED-B0F5-C38EDE11C356}"/>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296211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Goals</a:t>
            </a:r>
          </a:p>
        </p:txBody>
      </p:sp>
      <p:sp>
        <p:nvSpPr>
          <p:cNvPr id="3" name="Content Placeholder 2">
            <a:extLst>
              <a:ext uri="{FF2B5EF4-FFF2-40B4-BE49-F238E27FC236}">
                <a16:creationId xmlns:a16="http://schemas.microsoft.com/office/drawing/2014/main" id="{BFB2DD5D-E52E-4E6A-8A04-12C482A0105A}"/>
              </a:ext>
            </a:extLst>
          </p:cNvPr>
          <p:cNvSpPr>
            <a:spLocks noGrp="1"/>
          </p:cNvSpPr>
          <p:nvPr>
            <p:ph idx="1"/>
          </p:nvPr>
        </p:nvSpPr>
        <p:spPr/>
        <p:txBody>
          <a:bodyPr>
            <a:normAutofit/>
          </a:bodyPr>
          <a:lstStyle/>
          <a:p>
            <a:pPr>
              <a:buFont typeface="+mj-lt"/>
              <a:buAutoNum type="arabicPeriod"/>
            </a:pPr>
            <a:r>
              <a:rPr lang="en-US" dirty="0"/>
              <a:t>To develop a segmentation algorithm which can partition histopathological images as cell regions, background and extra-cellular areas.</a:t>
            </a:r>
          </a:p>
          <a:p>
            <a:pPr lvl="1"/>
            <a:r>
              <a:rPr lang="en-US" dirty="0"/>
              <a:t>	Reason : The color and texture of the cell regions typically do not exhibit uniform 	statistical characteristics, but segmentation of these cells into perceptually or 	semantically uniform regions is highly desired for subsequent feature 	quantification or cell-type classification purposes.</a:t>
            </a:r>
          </a:p>
          <a:p>
            <a:pPr lvl="1"/>
            <a:endParaRPr lang="en-US" dirty="0"/>
          </a:p>
          <a:p>
            <a:pPr>
              <a:buFont typeface="+mj-lt"/>
              <a:buAutoNum type="arabicPeriod"/>
            </a:pPr>
            <a:r>
              <a:rPr lang="en-US" dirty="0"/>
              <a:t>To develop a splitting algorithm for touching cells.</a:t>
            </a:r>
          </a:p>
          <a:p>
            <a:pPr lvl="1"/>
            <a:r>
              <a:rPr lang="en-US" dirty="0"/>
              <a:t>Reason : both feature quantization and cell-type classification depend to a large extent on shape, size and the interior texture characteristic of each individual cell, the overlapping of cells may result in a misleading cell-type classification. </a:t>
            </a:r>
          </a:p>
        </p:txBody>
      </p:sp>
    </p:spTree>
    <p:extLst>
      <p:ext uri="{BB962C8B-B14F-4D97-AF65-F5344CB8AC3E}">
        <p14:creationId xmlns:p14="http://schemas.microsoft.com/office/powerpoint/2010/main" val="317118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7A5F-1011-4A54-B90B-137DB4B867DB}"/>
              </a:ext>
            </a:extLst>
          </p:cNvPr>
          <p:cNvSpPr>
            <a:spLocks noGrp="1"/>
          </p:cNvSpPr>
          <p:nvPr>
            <p:ph type="title"/>
          </p:nvPr>
        </p:nvSpPr>
        <p:spPr>
          <a:xfrm>
            <a:off x="677334" y="618478"/>
            <a:ext cx="8596668" cy="1320800"/>
          </a:xfrm>
        </p:spPr>
        <p:txBody>
          <a:bodyPr/>
          <a:lstStyle/>
          <a:p>
            <a:r>
              <a:rPr lang="en-IN" dirty="0"/>
              <a:t>Steps followed for implementation</a:t>
            </a:r>
          </a:p>
        </p:txBody>
      </p:sp>
      <p:graphicFrame>
        <p:nvGraphicFramePr>
          <p:cNvPr id="4" name="Content Placeholder 3">
            <a:extLst>
              <a:ext uri="{FF2B5EF4-FFF2-40B4-BE49-F238E27FC236}">
                <a16:creationId xmlns:a16="http://schemas.microsoft.com/office/drawing/2014/main" id="{AB4CE911-407B-40B8-9E08-343CB6F5860C}"/>
              </a:ext>
            </a:extLst>
          </p:cNvPr>
          <p:cNvGraphicFramePr>
            <a:graphicFrameLocks noGrp="1"/>
          </p:cNvGraphicFramePr>
          <p:nvPr>
            <p:ph idx="1"/>
            <p:extLst>
              <p:ext uri="{D42A27DB-BD31-4B8C-83A1-F6EECF244321}">
                <p14:modId xmlns:p14="http://schemas.microsoft.com/office/powerpoint/2010/main" val="1038576463"/>
              </p:ext>
            </p:extLst>
          </p:nvPr>
        </p:nvGraphicFramePr>
        <p:xfrm>
          <a:off x="1272667" y="2675493"/>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C3E3C950-CE3A-4B95-822D-27F4CDBCD35E}"/>
              </a:ext>
            </a:extLst>
          </p:cNvPr>
          <p:cNvGraphicFramePr/>
          <p:nvPr>
            <p:extLst>
              <p:ext uri="{D42A27DB-BD31-4B8C-83A1-F6EECF244321}">
                <p14:modId xmlns:p14="http://schemas.microsoft.com/office/powerpoint/2010/main" val="989594704"/>
              </p:ext>
            </p:extLst>
          </p:nvPr>
        </p:nvGraphicFramePr>
        <p:xfrm>
          <a:off x="1272667" y="2237174"/>
          <a:ext cx="8128000" cy="182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4292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(1) Image collection</a:t>
            </a:r>
          </a:p>
        </p:txBody>
      </p:sp>
      <p:sp>
        <p:nvSpPr>
          <p:cNvPr id="3" name="Content Placeholder 2">
            <a:extLst>
              <a:ext uri="{FF2B5EF4-FFF2-40B4-BE49-F238E27FC236}">
                <a16:creationId xmlns:a16="http://schemas.microsoft.com/office/drawing/2014/main" id="{BFB2DD5D-E52E-4E6A-8A04-12C482A0105A}"/>
              </a:ext>
            </a:extLst>
          </p:cNvPr>
          <p:cNvSpPr>
            <a:spLocks noGrp="1"/>
          </p:cNvSpPr>
          <p:nvPr>
            <p:ph idx="1"/>
          </p:nvPr>
        </p:nvSpPr>
        <p:spPr>
          <a:xfrm>
            <a:off x="677334" y="1509205"/>
            <a:ext cx="8596668" cy="5220070"/>
          </a:xfrm>
        </p:spPr>
        <p:txBody>
          <a:bodyPr>
            <a:normAutofit/>
          </a:bodyPr>
          <a:lstStyle/>
          <a:p>
            <a:r>
              <a:rPr lang="en-IN" dirty="0"/>
              <a:t>Challenges faced</a:t>
            </a:r>
          </a:p>
          <a:p>
            <a:pPr lvl="1"/>
            <a:r>
              <a:rPr lang="en-IN" dirty="0"/>
              <a:t>Unavailability of histopathological images </a:t>
            </a:r>
          </a:p>
          <a:p>
            <a:pPr lvl="2"/>
            <a:r>
              <a:rPr lang="en-IN" dirty="0"/>
              <a:t>With high resolution </a:t>
            </a:r>
          </a:p>
          <a:p>
            <a:pPr lvl="3"/>
            <a:r>
              <a:rPr lang="en-IN" dirty="0"/>
              <a:t>At least 2000 x 2000 pixels, so that 11 x 11 pixels training samples can be collected from the image</a:t>
            </a:r>
          </a:p>
          <a:p>
            <a:pPr lvl="2"/>
            <a:r>
              <a:rPr lang="en-IN" dirty="0"/>
              <a:t>With dense and overlapping cell structures</a:t>
            </a:r>
          </a:p>
          <a:p>
            <a:pPr lvl="2"/>
            <a:r>
              <a:rPr lang="en-IN" dirty="0"/>
              <a:t>Multiple images of the same type</a:t>
            </a:r>
          </a:p>
          <a:p>
            <a:r>
              <a:rPr lang="en-IN" dirty="0"/>
              <a:t>Following two images were collected and used for developing and testing the segmentation model.</a:t>
            </a:r>
          </a:p>
          <a:p>
            <a:endParaRPr lang="en-IN" dirty="0"/>
          </a:p>
          <a:p>
            <a:endParaRPr lang="en-IN" dirty="0"/>
          </a:p>
          <a:p>
            <a:endParaRPr lang="en-IN" dirty="0"/>
          </a:p>
          <a:p>
            <a:endParaRPr lang="en-IN" dirty="0"/>
          </a:p>
          <a:p>
            <a:r>
              <a:rPr lang="en-IN" dirty="0"/>
              <a:t>2296 x 1744 pixels		  	2220 x 2068 pixels</a:t>
            </a:r>
          </a:p>
        </p:txBody>
      </p:sp>
      <p:pic>
        <p:nvPicPr>
          <p:cNvPr id="5" name="Picture 4">
            <a:extLst>
              <a:ext uri="{FF2B5EF4-FFF2-40B4-BE49-F238E27FC236}">
                <a16:creationId xmlns:a16="http://schemas.microsoft.com/office/drawing/2014/main" id="{FFDF57CC-D599-41B0-BF01-AC2375D9AA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11376" y="4545683"/>
            <a:ext cx="1606622" cy="1220361"/>
          </a:xfrm>
          <a:prstGeom prst="rect">
            <a:avLst/>
          </a:prstGeom>
        </p:spPr>
      </p:pic>
      <p:pic>
        <p:nvPicPr>
          <p:cNvPr id="7" name="Picture 6">
            <a:extLst>
              <a:ext uri="{FF2B5EF4-FFF2-40B4-BE49-F238E27FC236}">
                <a16:creationId xmlns:a16="http://schemas.microsoft.com/office/drawing/2014/main" id="{4CF8C598-E149-4DF1-BB8A-3F5E73A7306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92847" y="4322695"/>
            <a:ext cx="1606622" cy="1496619"/>
          </a:xfrm>
          <a:prstGeom prst="rect">
            <a:avLst/>
          </a:prstGeom>
        </p:spPr>
      </p:pic>
    </p:spTree>
    <p:extLst>
      <p:ext uri="{BB962C8B-B14F-4D97-AF65-F5344CB8AC3E}">
        <p14:creationId xmlns:p14="http://schemas.microsoft.com/office/powerpoint/2010/main" val="233405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(2) &amp; (3) Normalization and collection of training images </a:t>
            </a:r>
          </a:p>
        </p:txBody>
      </p:sp>
      <p:sp>
        <p:nvSpPr>
          <p:cNvPr id="3" name="Content Placeholder 2">
            <a:extLst>
              <a:ext uri="{FF2B5EF4-FFF2-40B4-BE49-F238E27FC236}">
                <a16:creationId xmlns:a16="http://schemas.microsoft.com/office/drawing/2014/main" id="{BFB2DD5D-E52E-4E6A-8A04-12C482A0105A}"/>
              </a:ext>
            </a:extLst>
          </p:cNvPr>
          <p:cNvSpPr>
            <a:spLocks noGrp="1"/>
          </p:cNvSpPr>
          <p:nvPr>
            <p:ph idx="1"/>
          </p:nvPr>
        </p:nvSpPr>
        <p:spPr/>
        <p:txBody>
          <a:bodyPr/>
          <a:lstStyle/>
          <a:p>
            <a:r>
              <a:rPr lang="en-US" dirty="0"/>
              <a:t>Due to the nonuniform staining, and especially, the varying contrast between the nuclei and extra-cellular regions across different sections (caused by inconsistent illumination), histopathological images usually exhibit inconsistent colors</a:t>
            </a:r>
            <a:r>
              <a:rPr lang="en-IN" dirty="0"/>
              <a:t>. </a:t>
            </a:r>
            <a:r>
              <a:rPr lang="en-US" dirty="0"/>
              <a:t>Therefore, it is desirable to normalize the contrast across different section images. To do this, we transform the original section images by applying histogram equalization to each channel of the RGB color space.</a:t>
            </a:r>
          </a:p>
          <a:p>
            <a:r>
              <a:rPr lang="en-US" dirty="0"/>
              <a:t>From each of the transformed images, we manually mark locations in the nuclei and extra-cellular regions, respectively. An 11 x 11 local neighborhood at each marked location is cropped as a training image patch. </a:t>
            </a:r>
            <a:endParaRPr lang="en-IN" dirty="0"/>
          </a:p>
        </p:txBody>
      </p:sp>
    </p:spTree>
    <p:extLst>
      <p:ext uri="{BB962C8B-B14F-4D97-AF65-F5344CB8AC3E}">
        <p14:creationId xmlns:p14="http://schemas.microsoft.com/office/powerpoint/2010/main" val="353702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(2) &amp; (3) Normalization and collection of training images - continued </a:t>
            </a:r>
          </a:p>
        </p:txBody>
      </p:sp>
      <p:pic>
        <p:nvPicPr>
          <p:cNvPr id="7" name="Content Placeholder 6">
            <a:extLst>
              <a:ext uri="{FF2B5EF4-FFF2-40B4-BE49-F238E27FC236}">
                <a16:creationId xmlns:a16="http://schemas.microsoft.com/office/drawing/2014/main" id="{A9D9D8B4-9977-47EB-B464-DF5F807E83E3}"/>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365160" y="3378999"/>
            <a:ext cx="2025989" cy="1538904"/>
          </a:xfrm>
        </p:spPr>
      </p:pic>
      <p:pic>
        <p:nvPicPr>
          <p:cNvPr id="4" name="Picture 3">
            <a:extLst>
              <a:ext uri="{FF2B5EF4-FFF2-40B4-BE49-F238E27FC236}">
                <a16:creationId xmlns:a16="http://schemas.microsoft.com/office/drawing/2014/main" id="{D6BF5B60-AA62-45AD-B33E-41B69125A1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65160" y="1830167"/>
            <a:ext cx="2025989" cy="1538904"/>
          </a:xfrm>
          <a:prstGeom prst="rect">
            <a:avLst/>
          </a:prstGeom>
        </p:spPr>
      </p:pic>
      <p:pic>
        <p:nvPicPr>
          <p:cNvPr id="5" name="Picture 4">
            <a:extLst>
              <a:ext uri="{FF2B5EF4-FFF2-40B4-BE49-F238E27FC236}">
                <a16:creationId xmlns:a16="http://schemas.microsoft.com/office/drawing/2014/main" id="{4439C340-2B7C-487D-99BE-370AF017B0E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11630" y="1830167"/>
            <a:ext cx="2025989" cy="1538904"/>
          </a:xfrm>
          <a:prstGeom prst="rect">
            <a:avLst/>
          </a:prstGeom>
        </p:spPr>
      </p:pic>
      <p:pic>
        <p:nvPicPr>
          <p:cNvPr id="9" name="Picture 8">
            <a:extLst>
              <a:ext uri="{FF2B5EF4-FFF2-40B4-BE49-F238E27FC236}">
                <a16:creationId xmlns:a16="http://schemas.microsoft.com/office/drawing/2014/main" id="{E94352E6-A249-43E2-ACC6-67B45FFEBA5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32994" y="3379361"/>
            <a:ext cx="2003607" cy="1538525"/>
          </a:xfrm>
          <a:prstGeom prst="rect">
            <a:avLst/>
          </a:prstGeom>
        </p:spPr>
      </p:pic>
      <p:pic>
        <p:nvPicPr>
          <p:cNvPr id="13" name="Picture 12">
            <a:extLst>
              <a:ext uri="{FF2B5EF4-FFF2-40B4-BE49-F238E27FC236}">
                <a16:creationId xmlns:a16="http://schemas.microsoft.com/office/drawing/2014/main" id="{1D06D1DB-9A29-4CF5-A295-D386CC7F288E}"/>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529482" y="4930966"/>
            <a:ext cx="178085" cy="178085"/>
          </a:xfrm>
          <a:prstGeom prst="rect">
            <a:avLst/>
          </a:prstGeom>
        </p:spPr>
      </p:pic>
      <p:pic>
        <p:nvPicPr>
          <p:cNvPr id="15" name="Picture 14">
            <a:extLst>
              <a:ext uri="{FF2B5EF4-FFF2-40B4-BE49-F238E27FC236}">
                <a16:creationId xmlns:a16="http://schemas.microsoft.com/office/drawing/2014/main" id="{99CBA908-6875-4F48-935A-9460DB82519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556118" y="5081881"/>
            <a:ext cx="178085" cy="178085"/>
          </a:xfrm>
          <a:prstGeom prst="rect">
            <a:avLst/>
          </a:prstGeom>
        </p:spPr>
      </p:pic>
      <p:pic>
        <p:nvPicPr>
          <p:cNvPr id="17" name="Picture 16">
            <a:extLst>
              <a:ext uri="{FF2B5EF4-FFF2-40B4-BE49-F238E27FC236}">
                <a16:creationId xmlns:a16="http://schemas.microsoft.com/office/drawing/2014/main" id="{B0978648-CE41-41D5-B0C0-7A2529FEBFC6}"/>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751423" y="5081882"/>
            <a:ext cx="178085" cy="178085"/>
          </a:xfrm>
          <a:prstGeom prst="rect">
            <a:avLst/>
          </a:prstGeom>
        </p:spPr>
      </p:pic>
      <p:pic>
        <p:nvPicPr>
          <p:cNvPr id="19" name="Picture 18">
            <a:extLst>
              <a:ext uri="{FF2B5EF4-FFF2-40B4-BE49-F238E27FC236}">
                <a16:creationId xmlns:a16="http://schemas.microsoft.com/office/drawing/2014/main" id="{3045950D-4177-4B0E-BE5A-F73DB8DB348F}"/>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928983" y="5081888"/>
            <a:ext cx="178079" cy="178079"/>
          </a:xfrm>
          <a:prstGeom prst="rect">
            <a:avLst/>
          </a:prstGeom>
        </p:spPr>
      </p:pic>
      <p:pic>
        <p:nvPicPr>
          <p:cNvPr id="21" name="Picture 20">
            <a:extLst>
              <a:ext uri="{FF2B5EF4-FFF2-40B4-BE49-F238E27FC236}">
                <a16:creationId xmlns:a16="http://schemas.microsoft.com/office/drawing/2014/main" id="{6D0778C7-2E52-4C60-8443-E8E873D4054D}"/>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6115416" y="5081882"/>
            <a:ext cx="178078" cy="178078"/>
          </a:xfrm>
          <a:prstGeom prst="rect">
            <a:avLst/>
          </a:prstGeom>
        </p:spPr>
      </p:pic>
      <p:pic>
        <p:nvPicPr>
          <p:cNvPr id="23" name="Picture 22">
            <a:extLst>
              <a:ext uri="{FF2B5EF4-FFF2-40B4-BE49-F238E27FC236}">
                <a16:creationId xmlns:a16="http://schemas.microsoft.com/office/drawing/2014/main" id="{1CC3F803-6BB6-49C0-BF27-2E91DD62E2A7}"/>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5609383" y="4939839"/>
            <a:ext cx="178085" cy="178085"/>
          </a:xfrm>
          <a:prstGeom prst="rect">
            <a:avLst/>
          </a:prstGeom>
        </p:spPr>
      </p:pic>
      <p:pic>
        <p:nvPicPr>
          <p:cNvPr id="25" name="Picture 24">
            <a:extLst>
              <a:ext uri="{FF2B5EF4-FFF2-40B4-BE49-F238E27FC236}">
                <a16:creationId xmlns:a16="http://schemas.microsoft.com/office/drawing/2014/main" id="{745C55BD-99FA-4B8C-B621-A059ABDD8089}"/>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5778283" y="4931186"/>
            <a:ext cx="173166" cy="173166"/>
          </a:xfrm>
          <a:prstGeom prst="rect">
            <a:avLst/>
          </a:prstGeom>
        </p:spPr>
      </p:pic>
      <p:pic>
        <p:nvPicPr>
          <p:cNvPr id="27" name="Picture 26">
            <a:extLst>
              <a:ext uri="{FF2B5EF4-FFF2-40B4-BE49-F238E27FC236}">
                <a16:creationId xmlns:a16="http://schemas.microsoft.com/office/drawing/2014/main" id="{633115C2-0BE3-49C7-BF98-081A4E2BF4F3}"/>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8648410" y="3566660"/>
            <a:ext cx="115253" cy="115253"/>
          </a:xfrm>
          <a:prstGeom prst="rect">
            <a:avLst/>
          </a:prstGeom>
        </p:spPr>
      </p:pic>
      <p:pic>
        <p:nvPicPr>
          <p:cNvPr id="29" name="Picture 28">
            <a:extLst>
              <a:ext uri="{FF2B5EF4-FFF2-40B4-BE49-F238E27FC236}">
                <a16:creationId xmlns:a16="http://schemas.microsoft.com/office/drawing/2014/main" id="{7A3F2303-A9C5-47B4-B82C-86370D89EBF7}"/>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648410" y="3566660"/>
            <a:ext cx="115253" cy="115253"/>
          </a:xfrm>
          <a:prstGeom prst="rect">
            <a:avLst/>
          </a:prstGeom>
        </p:spPr>
      </p:pic>
      <p:pic>
        <p:nvPicPr>
          <p:cNvPr id="31" name="Picture 30">
            <a:extLst>
              <a:ext uri="{FF2B5EF4-FFF2-40B4-BE49-F238E27FC236}">
                <a16:creationId xmlns:a16="http://schemas.microsoft.com/office/drawing/2014/main" id="{8649B557-5855-44E3-801A-42745509BC22}"/>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5946730" y="4926495"/>
            <a:ext cx="178078" cy="178078"/>
          </a:xfrm>
          <a:prstGeom prst="rect">
            <a:avLst/>
          </a:prstGeom>
        </p:spPr>
      </p:pic>
      <p:pic>
        <p:nvPicPr>
          <p:cNvPr id="33" name="Picture 32">
            <a:extLst>
              <a:ext uri="{FF2B5EF4-FFF2-40B4-BE49-F238E27FC236}">
                <a16:creationId xmlns:a16="http://schemas.microsoft.com/office/drawing/2014/main" id="{9090AF8E-CBC5-41C1-A057-330FA6B84541}"/>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6115284" y="4924059"/>
            <a:ext cx="180633" cy="180633"/>
          </a:xfrm>
          <a:prstGeom prst="rect">
            <a:avLst/>
          </a:prstGeom>
        </p:spPr>
      </p:pic>
      <p:pic>
        <p:nvPicPr>
          <p:cNvPr id="35" name="Picture 34">
            <a:extLst>
              <a:ext uri="{FF2B5EF4-FFF2-40B4-BE49-F238E27FC236}">
                <a16:creationId xmlns:a16="http://schemas.microsoft.com/office/drawing/2014/main" id="{93143837-ED6A-4FFB-82CE-91D063597D13}"/>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5360806" y="4930961"/>
            <a:ext cx="178085" cy="178085"/>
          </a:xfrm>
          <a:prstGeom prst="rect">
            <a:avLst/>
          </a:prstGeom>
        </p:spPr>
      </p:pic>
      <p:pic>
        <p:nvPicPr>
          <p:cNvPr id="36" name="Picture 35">
            <a:extLst>
              <a:ext uri="{FF2B5EF4-FFF2-40B4-BE49-F238E27FC236}">
                <a16:creationId xmlns:a16="http://schemas.microsoft.com/office/drawing/2014/main" id="{7CB1B4E6-CEC6-4023-896A-B851CC8C368B}"/>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362278" y="5101119"/>
            <a:ext cx="178085" cy="178085"/>
          </a:xfrm>
          <a:prstGeom prst="rect">
            <a:avLst/>
          </a:prstGeom>
        </p:spPr>
      </p:pic>
      <p:pic>
        <p:nvPicPr>
          <p:cNvPr id="37" name="Picture 36">
            <a:extLst>
              <a:ext uri="{FF2B5EF4-FFF2-40B4-BE49-F238E27FC236}">
                <a16:creationId xmlns:a16="http://schemas.microsoft.com/office/drawing/2014/main" id="{4C11D692-089A-4B6E-8B56-3EDD5FF33DB8}"/>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566471" y="5252033"/>
            <a:ext cx="178085" cy="178085"/>
          </a:xfrm>
          <a:prstGeom prst="rect">
            <a:avLst/>
          </a:prstGeom>
        </p:spPr>
      </p:pic>
      <p:pic>
        <p:nvPicPr>
          <p:cNvPr id="38" name="Picture 37">
            <a:extLst>
              <a:ext uri="{FF2B5EF4-FFF2-40B4-BE49-F238E27FC236}">
                <a16:creationId xmlns:a16="http://schemas.microsoft.com/office/drawing/2014/main" id="{1AB25D02-B200-43B9-840D-2A3C699EE7F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752898" y="5252034"/>
            <a:ext cx="178085" cy="178085"/>
          </a:xfrm>
          <a:prstGeom prst="rect">
            <a:avLst/>
          </a:prstGeom>
        </p:spPr>
      </p:pic>
      <p:pic>
        <p:nvPicPr>
          <p:cNvPr id="39" name="Picture 38">
            <a:extLst>
              <a:ext uri="{FF2B5EF4-FFF2-40B4-BE49-F238E27FC236}">
                <a16:creationId xmlns:a16="http://schemas.microsoft.com/office/drawing/2014/main" id="{9DAB9182-35A6-4F96-BEEE-289DD47B58E4}"/>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939336" y="5252040"/>
            <a:ext cx="178079" cy="178079"/>
          </a:xfrm>
          <a:prstGeom prst="rect">
            <a:avLst/>
          </a:prstGeom>
        </p:spPr>
      </p:pic>
      <p:pic>
        <p:nvPicPr>
          <p:cNvPr id="40" name="Picture 39">
            <a:extLst>
              <a:ext uri="{FF2B5EF4-FFF2-40B4-BE49-F238E27FC236}">
                <a16:creationId xmlns:a16="http://schemas.microsoft.com/office/drawing/2014/main" id="{F2EB0E50-7017-4564-9D6C-FAB47F9BB4D6}"/>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6116891" y="5252034"/>
            <a:ext cx="178078" cy="178078"/>
          </a:xfrm>
          <a:prstGeom prst="rect">
            <a:avLst/>
          </a:prstGeom>
        </p:spPr>
      </p:pic>
      <p:pic>
        <p:nvPicPr>
          <p:cNvPr id="41" name="Picture 40">
            <a:extLst>
              <a:ext uri="{FF2B5EF4-FFF2-40B4-BE49-F238E27FC236}">
                <a16:creationId xmlns:a16="http://schemas.microsoft.com/office/drawing/2014/main" id="{5CB7148C-99D2-4B8F-B1CF-DD96EFA078A6}"/>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5557590" y="5420712"/>
            <a:ext cx="178085" cy="178085"/>
          </a:xfrm>
          <a:prstGeom prst="rect">
            <a:avLst/>
          </a:prstGeom>
        </p:spPr>
      </p:pic>
      <p:pic>
        <p:nvPicPr>
          <p:cNvPr id="42" name="Picture 41">
            <a:extLst>
              <a:ext uri="{FF2B5EF4-FFF2-40B4-BE49-F238E27FC236}">
                <a16:creationId xmlns:a16="http://schemas.microsoft.com/office/drawing/2014/main" id="{A28A0384-A325-4057-8E54-09EC1C3DDB7D}"/>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5753124" y="5429815"/>
            <a:ext cx="173166" cy="173166"/>
          </a:xfrm>
          <a:prstGeom prst="rect">
            <a:avLst/>
          </a:prstGeom>
        </p:spPr>
      </p:pic>
      <p:pic>
        <p:nvPicPr>
          <p:cNvPr id="43" name="Picture 42">
            <a:extLst>
              <a:ext uri="{FF2B5EF4-FFF2-40B4-BE49-F238E27FC236}">
                <a16:creationId xmlns:a16="http://schemas.microsoft.com/office/drawing/2014/main" id="{FD93ACCA-C38B-4940-901F-75648820357F}"/>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5948205" y="5425126"/>
            <a:ext cx="178078" cy="178078"/>
          </a:xfrm>
          <a:prstGeom prst="rect">
            <a:avLst/>
          </a:prstGeom>
        </p:spPr>
      </p:pic>
      <p:pic>
        <p:nvPicPr>
          <p:cNvPr id="44" name="Picture 43">
            <a:extLst>
              <a:ext uri="{FF2B5EF4-FFF2-40B4-BE49-F238E27FC236}">
                <a16:creationId xmlns:a16="http://schemas.microsoft.com/office/drawing/2014/main" id="{DD1EB867-3A35-4A28-A579-84C07A5D8D26}"/>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6116759" y="5422688"/>
            <a:ext cx="180633" cy="180633"/>
          </a:xfrm>
          <a:prstGeom prst="rect">
            <a:avLst/>
          </a:prstGeom>
        </p:spPr>
      </p:pic>
      <p:pic>
        <p:nvPicPr>
          <p:cNvPr id="45" name="Picture 44">
            <a:extLst>
              <a:ext uri="{FF2B5EF4-FFF2-40B4-BE49-F238E27FC236}">
                <a16:creationId xmlns:a16="http://schemas.microsoft.com/office/drawing/2014/main" id="{236B5CDE-E142-4280-A094-4CFCB167E1E5}"/>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5362281" y="5287546"/>
            <a:ext cx="178085" cy="178085"/>
          </a:xfrm>
          <a:prstGeom prst="rect">
            <a:avLst/>
          </a:prstGeom>
        </p:spPr>
      </p:pic>
      <p:pic>
        <p:nvPicPr>
          <p:cNvPr id="46" name="Picture 45">
            <a:extLst>
              <a:ext uri="{FF2B5EF4-FFF2-40B4-BE49-F238E27FC236}">
                <a16:creationId xmlns:a16="http://schemas.microsoft.com/office/drawing/2014/main" id="{5664A21E-4EA5-49B0-AF33-74566A30C2CA}"/>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362280" y="5589398"/>
            <a:ext cx="178085" cy="178085"/>
          </a:xfrm>
          <a:prstGeom prst="rect">
            <a:avLst/>
          </a:prstGeom>
        </p:spPr>
      </p:pic>
      <p:pic>
        <p:nvPicPr>
          <p:cNvPr id="47" name="Picture 46">
            <a:extLst>
              <a:ext uri="{FF2B5EF4-FFF2-40B4-BE49-F238E27FC236}">
                <a16:creationId xmlns:a16="http://schemas.microsoft.com/office/drawing/2014/main" id="{058A46A6-5A7E-42A0-87D9-628225B40323}"/>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557597" y="5589391"/>
            <a:ext cx="178085" cy="178085"/>
          </a:xfrm>
          <a:prstGeom prst="rect">
            <a:avLst/>
          </a:prstGeom>
        </p:spPr>
      </p:pic>
      <p:pic>
        <p:nvPicPr>
          <p:cNvPr id="48" name="Picture 47">
            <a:extLst>
              <a:ext uri="{FF2B5EF4-FFF2-40B4-BE49-F238E27FC236}">
                <a16:creationId xmlns:a16="http://schemas.microsoft.com/office/drawing/2014/main" id="{2239697B-B364-4C4C-A0B9-0EE213FC9CF4}"/>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752900" y="5589392"/>
            <a:ext cx="178085" cy="178085"/>
          </a:xfrm>
          <a:prstGeom prst="rect">
            <a:avLst/>
          </a:prstGeom>
        </p:spPr>
      </p:pic>
      <p:pic>
        <p:nvPicPr>
          <p:cNvPr id="49" name="Picture 48">
            <a:extLst>
              <a:ext uri="{FF2B5EF4-FFF2-40B4-BE49-F238E27FC236}">
                <a16:creationId xmlns:a16="http://schemas.microsoft.com/office/drawing/2014/main" id="{2A825569-997F-4EAD-A5A4-D48069CB8FC7}"/>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930460" y="5589398"/>
            <a:ext cx="178079" cy="178079"/>
          </a:xfrm>
          <a:prstGeom prst="rect">
            <a:avLst/>
          </a:prstGeom>
        </p:spPr>
      </p:pic>
      <p:pic>
        <p:nvPicPr>
          <p:cNvPr id="50" name="Picture 49">
            <a:extLst>
              <a:ext uri="{FF2B5EF4-FFF2-40B4-BE49-F238E27FC236}">
                <a16:creationId xmlns:a16="http://schemas.microsoft.com/office/drawing/2014/main" id="{8E54C884-6C27-4431-8072-970731D1137B}"/>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6116893" y="5589392"/>
            <a:ext cx="178078" cy="178078"/>
          </a:xfrm>
          <a:prstGeom prst="rect">
            <a:avLst/>
          </a:prstGeom>
        </p:spPr>
      </p:pic>
      <p:pic>
        <p:nvPicPr>
          <p:cNvPr id="52" name="Picture 51">
            <a:extLst>
              <a:ext uri="{FF2B5EF4-FFF2-40B4-BE49-F238E27FC236}">
                <a16:creationId xmlns:a16="http://schemas.microsoft.com/office/drawing/2014/main" id="{BB010952-B008-4ABB-8249-088A8D4760B6}"/>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6451142" y="4893823"/>
            <a:ext cx="213893" cy="213893"/>
          </a:xfrm>
          <a:prstGeom prst="rect">
            <a:avLst/>
          </a:prstGeom>
        </p:spPr>
      </p:pic>
      <p:pic>
        <p:nvPicPr>
          <p:cNvPr id="54" name="Picture 53">
            <a:extLst>
              <a:ext uri="{FF2B5EF4-FFF2-40B4-BE49-F238E27FC236}">
                <a16:creationId xmlns:a16="http://schemas.microsoft.com/office/drawing/2014/main" id="{A0586431-9E5F-419A-AA25-9A9812D4D32D}"/>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flipH="1" flipV="1">
            <a:off x="6307235" y="4904326"/>
            <a:ext cx="185193" cy="185193"/>
          </a:xfrm>
          <a:prstGeom prst="rect">
            <a:avLst/>
          </a:prstGeom>
        </p:spPr>
      </p:pic>
      <p:pic>
        <p:nvPicPr>
          <p:cNvPr id="56" name="Picture 55">
            <a:extLst>
              <a:ext uri="{FF2B5EF4-FFF2-40B4-BE49-F238E27FC236}">
                <a16:creationId xmlns:a16="http://schemas.microsoft.com/office/drawing/2014/main" id="{46319297-5703-4DAB-AB90-5ECA98BD0D45}"/>
              </a:ext>
            </a:extLst>
          </p:cNvPr>
          <p:cNvPicPr>
            <a:picLocks noChangeAspect="1"/>
          </p:cNvPicPr>
          <p:nvPr/>
        </p:nvPicPr>
        <p:blipFill>
          <a:blip r:embed="rId18">
            <a:extLst>
              <a:ext uri="{28A0092B-C50C-407E-A947-70E740481C1C}">
                <a14:useLocalDpi xmlns:a14="http://schemas.microsoft.com/office/drawing/2010/main"/>
              </a:ext>
            </a:extLst>
          </a:blip>
          <a:stretch>
            <a:fillRect/>
          </a:stretch>
        </p:blipFill>
        <p:spPr>
          <a:xfrm flipH="1" flipV="1">
            <a:off x="6673216" y="4884945"/>
            <a:ext cx="213931" cy="213931"/>
          </a:xfrm>
          <a:prstGeom prst="rect">
            <a:avLst/>
          </a:prstGeom>
        </p:spPr>
      </p:pic>
      <p:pic>
        <p:nvPicPr>
          <p:cNvPr id="58" name="Picture 57">
            <a:extLst>
              <a:ext uri="{FF2B5EF4-FFF2-40B4-BE49-F238E27FC236}">
                <a16:creationId xmlns:a16="http://schemas.microsoft.com/office/drawing/2014/main" id="{D073D65D-1E5F-44FA-AABD-E3F735FC66D6}"/>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6872609" y="5581335"/>
            <a:ext cx="180633" cy="180633"/>
          </a:xfrm>
          <a:prstGeom prst="rect">
            <a:avLst/>
          </a:prstGeom>
        </p:spPr>
      </p:pic>
      <p:pic>
        <p:nvPicPr>
          <p:cNvPr id="60" name="Picture 59">
            <a:extLst>
              <a:ext uri="{FF2B5EF4-FFF2-40B4-BE49-F238E27FC236}">
                <a16:creationId xmlns:a16="http://schemas.microsoft.com/office/drawing/2014/main" id="{50EB89EA-8FA5-4344-96BA-E2A6208A46D1}"/>
              </a:ext>
            </a:extLst>
          </p:cNvPr>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6869838" y="4904157"/>
            <a:ext cx="182061" cy="182061"/>
          </a:xfrm>
          <a:prstGeom prst="rect">
            <a:avLst/>
          </a:prstGeom>
        </p:spPr>
      </p:pic>
      <p:pic>
        <p:nvPicPr>
          <p:cNvPr id="62" name="Picture 61">
            <a:extLst>
              <a:ext uri="{FF2B5EF4-FFF2-40B4-BE49-F238E27FC236}">
                <a16:creationId xmlns:a16="http://schemas.microsoft.com/office/drawing/2014/main" id="{F29FB503-DD81-4B2C-925B-4B45D4C80277}"/>
              </a:ext>
            </a:extLst>
          </p:cNvPr>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7082342" y="4903587"/>
            <a:ext cx="194403" cy="194403"/>
          </a:xfrm>
          <a:prstGeom prst="rect">
            <a:avLst/>
          </a:prstGeom>
        </p:spPr>
      </p:pic>
      <p:pic>
        <p:nvPicPr>
          <p:cNvPr id="64" name="Picture 63">
            <a:extLst>
              <a:ext uri="{FF2B5EF4-FFF2-40B4-BE49-F238E27FC236}">
                <a16:creationId xmlns:a16="http://schemas.microsoft.com/office/drawing/2014/main" id="{489897DA-66F7-4939-8E36-D0DB7DE59D31}"/>
              </a:ext>
            </a:extLst>
          </p:cNvPr>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6301729" y="4948608"/>
            <a:ext cx="180633" cy="180633"/>
          </a:xfrm>
          <a:prstGeom prst="rect">
            <a:avLst/>
          </a:prstGeom>
        </p:spPr>
      </p:pic>
      <p:pic>
        <p:nvPicPr>
          <p:cNvPr id="66" name="Picture 65">
            <a:extLst>
              <a:ext uri="{FF2B5EF4-FFF2-40B4-BE49-F238E27FC236}">
                <a16:creationId xmlns:a16="http://schemas.microsoft.com/office/drawing/2014/main" id="{1345DDE8-5351-4689-9367-550AD7AB062D}"/>
              </a:ext>
            </a:extLst>
          </p:cNvPr>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6488782" y="5109025"/>
            <a:ext cx="166942" cy="166942"/>
          </a:xfrm>
          <a:prstGeom prst="rect">
            <a:avLst/>
          </a:prstGeom>
        </p:spPr>
      </p:pic>
      <p:pic>
        <p:nvPicPr>
          <p:cNvPr id="68" name="Picture 67">
            <a:extLst>
              <a:ext uri="{FF2B5EF4-FFF2-40B4-BE49-F238E27FC236}">
                <a16:creationId xmlns:a16="http://schemas.microsoft.com/office/drawing/2014/main" id="{6C7A3BF0-4C1A-495E-9ED6-A184FCE3FBBF}"/>
              </a:ext>
            </a:extLst>
          </p:cNvPr>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6709481" y="5081147"/>
            <a:ext cx="194403" cy="194403"/>
          </a:xfrm>
          <a:prstGeom prst="rect">
            <a:avLst/>
          </a:prstGeom>
        </p:spPr>
      </p:pic>
      <p:pic>
        <p:nvPicPr>
          <p:cNvPr id="70" name="Picture 69">
            <a:extLst>
              <a:ext uri="{FF2B5EF4-FFF2-40B4-BE49-F238E27FC236}">
                <a16:creationId xmlns:a16="http://schemas.microsoft.com/office/drawing/2014/main" id="{014CD716-C79A-4388-858D-D7522F09B24E}"/>
              </a:ext>
            </a:extLst>
          </p:cNvPr>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6922541" y="5107778"/>
            <a:ext cx="194403" cy="194403"/>
          </a:xfrm>
          <a:prstGeom prst="rect">
            <a:avLst/>
          </a:prstGeom>
        </p:spPr>
      </p:pic>
      <p:pic>
        <p:nvPicPr>
          <p:cNvPr id="72" name="Picture 71">
            <a:extLst>
              <a:ext uri="{FF2B5EF4-FFF2-40B4-BE49-F238E27FC236}">
                <a16:creationId xmlns:a16="http://schemas.microsoft.com/office/drawing/2014/main" id="{51DF6484-94CC-41F8-9CDA-A9722EE190FE}"/>
              </a:ext>
            </a:extLst>
          </p:cNvPr>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7136141" y="5126069"/>
            <a:ext cx="182677" cy="182677"/>
          </a:xfrm>
          <a:prstGeom prst="rect">
            <a:avLst/>
          </a:prstGeom>
        </p:spPr>
      </p:pic>
      <p:pic>
        <p:nvPicPr>
          <p:cNvPr id="74" name="Picture 73">
            <a:extLst>
              <a:ext uri="{FF2B5EF4-FFF2-40B4-BE49-F238E27FC236}">
                <a16:creationId xmlns:a16="http://schemas.microsoft.com/office/drawing/2014/main" id="{10D42FDA-DAE0-46B5-B589-DC92583D7FBD}"/>
              </a:ext>
            </a:extLst>
          </p:cNvPr>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6320962" y="5136518"/>
            <a:ext cx="148102" cy="148102"/>
          </a:xfrm>
          <a:prstGeom prst="rect">
            <a:avLst/>
          </a:prstGeom>
        </p:spPr>
      </p:pic>
      <p:pic>
        <p:nvPicPr>
          <p:cNvPr id="76" name="Picture 75">
            <a:extLst>
              <a:ext uri="{FF2B5EF4-FFF2-40B4-BE49-F238E27FC236}">
                <a16:creationId xmlns:a16="http://schemas.microsoft.com/office/drawing/2014/main" id="{6AAA9945-3FD4-47D2-92EE-B1E3CB366C3A}"/>
              </a:ext>
            </a:extLst>
          </p:cNvPr>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6507999" y="5296919"/>
            <a:ext cx="134784" cy="134784"/>
          </a:xfrm>
          <a:prstGeom prst="rect">
            <a:avLst/>
          </a:prstGeom>
        </p:spPr>
      </p:pic>
      <p:pic>
        <p:nvPicPr>
          <p:cNvPr id="78" name="Picture 77">
            <a:extLst>
              <a:ext uri="{FF2B5EF4-FFF2-40B4-BE49-F238E27FC236}">
                <a16:creationId xmlns:a16="http://schemas.microsoft.com/office/drawing/2014/main" id="{E9AFB661-75B6-42EB-B804-A3F1C3EAAA85}"/>
              </a:ext>
            </a:extLst>
          </p:cNvPr>
          <p:cNvPicPr>
            <a:picLocks noChangeAspect="1"/>
          </p:cNvPicPr>
          <p:nvPr/>
        </p:nvPicPr>
        <p:blipFill>
          <a:blip r:embed="rId28">
            <a:extLst>
              <a:ext uri="{28A0092B-C50C-407E-A947-70E740481C1C}">
                <a14:useLocalDpi xmlns:a14="http://schemas.microsoft.com/office/drawing/2010/main"/>
              </a:ext>
            </a:extLst>
          </a:blip>
          <a:stretch>
            <a:fillRect/>
          </a:stretch>
        </p:blipFill>
        <p:spPr>
          <a:xfrm>
            <a:off x="6713079" y="5333317"/>
            <a:ext cx="115253" cy="115253"/>
          </a:xfrm>
          <a:prstGeom prst="rect">
            <a:avLst/>
          </a:prstGeom>
        </p:spPr>
      </p:pic>
      <p:pic>
        <p:nvPicPr>
          <p:cNvPr id="80" name="Picture 79">
            <a:extLst>
              <a:ext uri="{FF2B5EF4-FFF2-40B4-BE49-F238E27FC236}">
                <a16:creationId xmlns:a16="http://schemas.microsoft.com/office/drawing/2014/main" id="{2D12C512-CCF8-4212-93C8-8073F543B7A6}"/>
              </a:ext>
            </a:extLst>
          </p:cNvPr>
          <p:cNvPicPr>
            <a:picLocks noChangeAspect="1"/>
          </p:cNvPicPr>
          <p:nvPr/>
        </p:nvPicPr>
        <p:blipFill>
          <a:blip r:embed="rId29">
            <a:extLst>
              <a:ext uri="{28A0092B-C50C-407E-A947-70E740481C1C}">
                <a14:useLocalDpi xmlns:a14="http://schemas.microsoft.com/office/drawing/2010/main"/>
              </a:ext>
            </a:extLst>
          </a:blip>
          <a:stretch>
            <a:fillRect/>
          </a:stretch>
        </p:blipFill>
        <p:spPr>
          <a:xfrm>
            <a:off x="6943894" y="5377706"/>
            <a:ext cx="115253" cy="115253"/>
          </a:xfrm>
          <a:prstGeom prst="rect">
            <a:avLst/>
          </a:prstGeom>
        </p:spPr>
      </p:pic>
      <p:pic>
        <p:nvPicPr>
          <p:cNvPr id="82" name="Picture 81">
            <a:extLst>
              <a:ext uri="{FF2B5EF4-FFF2-40B4-BE49-F238E27FC236}">
                <a16:creationId xmlns:a16="http://schemas.microsoft.com/office/drawing/2014/main" id="{5FE28F69-39BA-4E05-97A4-2E4C561BE349}"/>
              </a:ext>
            </a:extLst>
          </p:cNvPr>
          <p:cNvPicPr>
            <a:picLocks noChangeAspect="1"/>
          </p:cNvPicPr>
          <p:nvPr/>
        </p:nvPicPr>
        <p:blipFill>
          <a:blip r:embed="rId30">
            <a:extLst>
              <a:ext uri="{28A0092B-C50C-407E-A947-70E740481C1C}">
                <a14:useLocalDpi xmlns:a14="http://schemas.microsoft.com/office/drawing/2010/main"/>
              </a:ext>
            </a:extLst>
          </a:blip>
          <a:stretch>
            <a:fillRect/>
          </a:stretch>
        </p:blipFill>
        <p:spPr>
          <a:xfrm>
            <a:off x="7128111" y="5313345"/>
            <a:ext cx="164078" cy="164078"/>
          </a:xfrm>
          <a:prstGeom prst="rect">
            <a:avLst/>
          </a:prstGeom>
        </p:spPr>
      </p:pic>
      <p:pic>
        <p:nvPicPr>
          <p:cNvPr id="84" name="Picture 83">
            <a:extLst>
              <a:ext uri="{FF2B5EF4-FFF2-40B4-BE49-F238E27FC236}">
                <a16:creationId xmlns:a16="http://schemas.microsoft.com/office/drawing/2014/main" id="{3E896FD1-594C-4283-8138-75FDB93242DC}"/>
              </a:ext>
            </a:extLst>
          </p:cNvPr>
          <p:cNvPicPr>
            <a:picLocks noChangeAspect="1"/>
          </p:cNvPicPr>
          <p:nvPr/>
        </p:nvPicPr>
        <p:blipFill>
          <a:blip r:embed="rId31">
            <a:extLst>
              <a:ext uri="{28A0092B-C50C-407E-A947-70E740481C1C}">
                <a14:useLocalDpi xmlns:a14="http://schemas.microsoft.com/office/drawing/2010/main"/>
              </a:ext>
            </a:extLst>
          </a:blip>
          <a:stretch>
            <a:fillRect/>
          </a:stretch>
        </p:blipFill>
        <p:spPr>
          <a:xfrm>
            <a:off x="6302392" y="5275987"/>
            <a:ext cx="166014" cy="166014"/>
          </a:xfrm>
          <a:prstGeom prst="rect">
            <a:avLst/>
          </a:prstGeom>
        </p:spPr>
      </p:pic>
      <p:pic>
        <p:nvPicPr>
          <p:cNvPr id="86" name="Picture 85">
            <a:extLst>
              <a:ext uri="{FF2B5EF4-FFF2-40B4-BE49-F238E27FC236}">
                <a16:creationId xmlns:a16="http://schemas.microsoft.com/office/drawing/2014/main" id="{66CA5C6F-9C95-4DE8-9EA7-42039AE8E682}"/>
              </a:ext>
            </a:extLst>
          </p:cNvPr>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6477940" y="5435533"/>
            <a:ext cx="184876" cy="184876"/>
          </a:xfrm>
          <a:prstGeom prst="rect">
            <a:avLst/>
          </a:prstGeom>
        </p:spPr>
      </p:pic>
      <p:pic>
        <p:nvPicPr>
          <p:cNvPr id="88" name="Picture 87">
            <a:extLst>
              <a:ext uri="{FF2B5EF4-FFF2-40B4-BE49-F238E27FC236}">
                <a16:creationId xmlns:a16="http://schemas.microsoft.com/office/drawing/2014/main" id="{FDF0C795-DC03-43FF-9C1F-213F0BFEEB5A}"/>
              </a:ext>
            </a:extLst>
          </p:cNvPr>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6694686" y="5421460"/>
            <a:ext cx="162419" cy="162419"/>
          </a:xfrm>
          <a:prstGeom prst="rect">
            <a:avLst/>
          </a:prstGeom>
        </p:spPr>
      </p:pic>
      <p:pic>
        <p:nvPicPr>
          <p:cNvPr id="90" name="Picture 89">
            <a:extLst>
              <a:ext uri="{FF2B5EF4-FFF2-40B4-BE49-F238E27FC236}">
                <a16:creationId xmlns:a16="http://schemas.microsoft.com/office/drawing/2014/main" id="{AC13382E-9CDC-4AED-9064-86A0C47032A8}"/>
              </a:ext>
            </a:extLst>
          </p:cNvPr>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6880124" y="5420469"/>
            <a:ext cx="182060" cy="182060"/>
          </a:xfrm>
          <a:prstGeom prst="rect">
            <a:avLst/>
          </a:prstGeom>
        </p:spPr>
      </p:pic>
      <p:pic>
        <p:nvPicPr>
          <p:cNvPr id="92" name="Picture 91">
            <a:extLst>
              <a:ext uri="{FF2B5EF4-FFF2-40B4-BE49-F238E27FC236}">
                <a16:creationId xmlns:a16="http://schemas.microsoft.com/office/drawing/2014/main" id="{6B9CF481-C896-4FFF-84AD-7CC30EEEBC24}"/>
              </a:ext>
            </a:extLst>
          </p:cNvPr>
          <p:cNvPicPr>
            <a:picLocks noChangeAspect="1"/>
          </p:cNvPicPr>
          <p:nvPr/>
        </p:nvPicPr>
        <p:blipFill>
          <a:blip r:embed="rId35">
            <a:extLst>
              <a:ext uri="{28A0092B-C50C-407E-A947-70E740481C1C}">
                <a14:useLocalDpi xmlns:a14="http://schemas.microsoft.com/office/drawing/2010/main"/>
              </a:ext>
            </a:extLst>
          </a:blip>
          <a:stretch>
            <a:fillRect/>
          </a:stretch>
        </p:blipFill>
        <p:spPr>
          <a:xfrm>
            <a:off x="7129492" y="5519935"/>
            <a:ext cx="133662" cy="133662"/>
          </a:xfrm>
          <a:prstGeom prst="rect">
            <a:avLst/>
          </a:prstGeom>
        </p:spPr>
      </p:pic>
      <p:pic>
        <p:nvPicPr>
          <p:cNvPr id="93" name="Picture 92">
            <a:extLst>
              <a:ext uri="{FF2B5EF4-FFF2-40B4-BE49-F238E27FC236}">
                <a16:creationId xmlns:a16="http://schemas.microsoft.com/office/drawing/2014/main" id="{3D837AC7-0B97-48EE-8210-B6CFB3581433}"/>
              </a:ext>
            </a:extLst>
          </p:cNvPr>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6321583" y="5438979"/>
            <a:ext cx="166942" cy="166942"/>
          </a:xfrm>
          <a:prstGeom prst="rect">
            <a:avLst/>
          </a:prstGeom>
        </p:spPr>
      </p:pic>
      <p:pic>
        <p:nvPicPr>
          <p:cNvPr id="94" name="Picture 93">
            <a:extLst>
              <a:ext uri="{FF2B5EF4-FFF2-40B4-BE49-F238E27FC236}">
                <a16:creationId xmlns:a16="http://schemas.microsoft.com/office/drawing/2014/main" id="{71A034C2-4888-4597-B267-E82E5D0651F3}"/>
              </a:ext>
            </a:extLst>
          </p:cNvPr>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6498429" y="5580313"/>
            <a:ext cx="182677" cy="182677"/>
          </a:xfrm>
          <a:prstGeom prst="rect">
            <a:avLst/>
          </a:prstGeom>
        </p:spPr>
      </p:pic>
      <p:pic>
        <p:nvPicPr>
          <p:cNvPr id="95" name="Picture 94">
            <a:extLst>
              <a:ext uri="{FF2B5EF4-FFF2-40B4-BE49-F238E27FC236}">
                <a16:creationId xmlns:a16="http://schemas.microsoft.com/office/drawing/2014/main" id="{78D7152A-695C-4727-B5DA-48246CCE093D}"/>
              </a:ext>
            </a:extLst>
          </p:cNvPr>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6693825" y="5598156"/>
            <a:ext cx="180633" cy="180633"/>
          </a:xfrm>
          <a:prstGeom prst="rect">
            <a:avLst/>
          </a:prstGeom>
        </p:spPr>
      </p:pic>
      <p:pic>
        <p:nvPicPr>
          <p:cNvPr id="96" name="Picture 95">
            <a:extLst>
              <a:ext uri="{FF2B5EF4-FFF2-40B4-BE49-F238E27FC236}">
                <a16:creationId xmlns:a16="http://schemas.microsoft.com/office/drawing/2014/main" id="{D0C2968C-F0F0-4357-82E4-3C479DC6199B}"/>
              </a:ext>
            </a:extLst>
          </p:cNvPr>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7150500" y="5637573"/>
            <a:ext cx="115253" cy="115253"/>
          </a:xfrm>
          <a:prstGeom prst="rect">
            <a:avLst/>
          </a:prstGeom>
        </p:spPr>
      </p:pic>
      <p:pic>
        <p:nvPicPr>
          <p:cNvPr id="99" name="Picture 98">
            <a:extLst>
              <a:ext uri="{FF2B5EF4-FFF2-40B4-BE49-F238E27FC236}">
                <a16:creationId xmlns:a16="http://schemas.microsoft.com/office/drawing/2014/main" id="{4CCDD65D-A1FF-4E30-927F-1FB26FA675EB}"/>
              </a:ext>
            </a:extLst>
          </p:cNvPr>
          <p:cNvPicPr>
            <a:picLocks noChangeAspect="1"/>
          </p:cNvPicPr>
          <p:nvPr/>
        </p:nvPicPr>
        <p:blipFill>
          <a:blip r:embed="rId36">
            <a:extLst>
              <a:ext uri="{28A0092B-C50C-407E-A947-70E740481C1C}">
                <a14:useLocalDpi xmlns:a14="http://schemas.microsoft.com/office/drawing/2010/main"/>
              </a:ext>
            </a:extLst>
          </a:blip>
          <a:stretch>
            <a:fillRect/>
          </a:stretch>
        </p:blipFill>
        <p:spPr>
          <a:xfrm>
            <a:off x="7292863" y="5060843"/>
            <a:ext cx="180233" cy="180233"/>
          </a:xfrm>
          <a:prstGeom prst="rect">
            <a:avLst/>
          </a:prstGeom>
        </p:spPr>
      </p:pic>
      <p:pic>
        <p:nvPicPr>
          <p:cNvPr id="101" name="Picture 100">
            <a:extLst>
              <a:ext uri="{FF2B5EF4-FFF2-40B4-BE49-F238E27FC236}">
                <a16:creationId xmlns:a16="http://schemas.microsoft.com/office/drawing/2014/main" id="{4D6B4D65-B65E-4388-A53F-3000470685D5}"/>
              </a:ext>
            </a:extLst>
          </p:cNvPr>
          <p:cNvPicPr>
            <a:picLocks noChangeAspect="1"/>
          </p:cNvPicPr>
          <p:nvPr/>
        </p:nvPicPr>
        <p:blipFill>
          <a:blip r:embed="rId37">
            <a:extLst>
              <a:ext uri="{28A0092B-C50C-407E-A947-70E740481C1C}">
                <a14:useLocalDpi xmlns:a14="http://schemas.microsoft.com/office/drawing/2010/main"/>
              </a:ext>
            </a:extLst>
          </a:blip>
          <a:stretch>
            <a:fillRect/>
          </a:stretch>
        </p:blipFill>
        <p:spPr>
          <a:xfrm>
            <a:off x="7475239" y="4888112"/>
            <a:ext cx="153402" cy="153402"/>
          </a:xfrm>
          <a:prstGeom prst="rect">
            <a:avLst/>
          </a:prstGeom>
        </p:spPr>
      </p:pic>
      <p:pic>
        <p:nvPicPr>
          <p:cNvPr id="103" name="Picture 102">
            <a:extLst>
              <a:ext uri="{FF2B5EF4-FFF2-40B4-BE49-F238E27FC236}">
                <a16:creationId xmlns:a16="http://schemas.microsoft.com/office/drawing/2014/main" id="{6B21C31D-D714-4BB2-8966-2CD5184AD47A}"/>
              </a:ext>
            </a:extLst>
          </p:cNvPr>
          <p:cNvPicPr>
            <a:picLocks noChangeAspect="1"/>
          </p:cNvPicPr>
          <p:nvPr/>
        </p:nvPicPr>
        <p:blipFill>
          <a:blip r:embed="rId38">
            <a:extLst>
              <a:ext uri="{28A0092B-C50C-407E-A947-70E740481C1C}">
                <a14:useLocalDpi xmlns:a14="http://schemas.microsoft.com/office/drawing/2010/main"/>
              </a:ext>
            </a:extLst>
          </a:blip>
          <a:stretch>
            <a:fillRect/>
          </a:stretch>
        </p:blipFill>
        <p:spPr>
          <a:xfrm>
            <a:off x="7636245" y="4880440"/>
            <a:ext cx="168742" cy="168742"/>
          </a:xfrm>
          <a:prstGeom prst="rect">
            <a:avLst/>
          </a:prstGeom>
        </p:spPr>
      </p:pic>
      <p:pic>
        <p:nvPicPr>
          <p:cNvPr id="105" name="Picture 104">
            <a:extLst>
              <a:ext uri="{FF2B5EF4-FFF2-40B4-BE49-F238E27FC236}">
                <a16:creationId xmlns:a16="http://schemas.microsoft.com/office/drawing/2014/main" id="{B7C7DD85-AD28-4D8F-BB20-1C1F305D09AB}"/>
              </a:ext>
            </a:extLst>
          </p:cNvPr>
          <p:cNvPicPr>
            <a:picLocks noChangeAspect="1"/>
          </p:cNvPicPr>
          <p:nvPr/>
        </p:nvPicPr>
        <p:blipFill>
          <a:blip r:embed="rId39">
            <a:extLst>
              <a:ext uri="{28A0092B-C50C-407E-A947-70E740481C1C}">
                <a14:useLocalDpi xmlns:a14="http://schemas.microsoft.com/office/drawing/2010/main"/>
              </a:ext>
            </a:extLst>
          </a:blip>
          <a:stretch>
            <a:fillRect/>
          </a:stretch>
        </p:blipFill>
        <p:spPr>
          <a:xfrm>
            <a:off x="7768202" y="4896994"/>
            <a:ext cx="153402" cy="153402"/>
          </a:xfrm>
          <a:prstGeom prst="rect">
            <a:avLst/>
          </a:prstGeom>
        </p:spPr>
      </p:pic>
      <p:pic>
        <p:nvPicPr>
          <p:cNvPr id="107" name="Picture 106">
            <a:extLst>
              <a:ext uri="{FF2B5EF4-FFF2-40B4-BE49-F238E27FC236}">
                <a16:creationId xmlns:a16="http://schemas.microsoft.com/office/drawing/2014/main" id="{1AC06F6F-8B56-4134-A480-D954EE02973A}"/>
              </a:ext>
            </a:extLst>
          </p:cNvPr>
          <p:cNvPicPr>
            <a:picLocks noChangeAspect="1"/>
          </p:cNvPicPr>
          <p:nvPr/>
        </p:nvPicPr>
        <p:blipFill>
          <a:blip r:embed="rId40">
            <a:extLst>
              <a:ext uri="{28A0092B-C50C-407E-A947-70E740481C1C}">
                <a14:useLocalDpi xmlns:a14="http://schemas.microsoft.com/office/drawing/2010/main"/>
              </a:ext>
            </a:extLst>
          </a:blip>
          <a:stretch>
            <a:fillRect/>
          </a:stretch>
        </p:blipFill>
        <p:spPr>
          <a:xfrm>
            <a:off x="8061169" y="4896986"/>
            <a:ext cx="153402" cy="153402"/>
          </a:xfrm>
          <a:prstGeom prst="rect">
            <a:avLst/>
          </a:prstGeom>
        </p:spPr>
      </p:pic>
      <p:pic>
        <p:nvPicPr>
          <p:cNvPr id="109" name="Picture 108">
            <a:extLst>
              <a:ext uri="{FF2B5EF4-FFF2-40B4-BE49-F238E27FC236}">
                <a16:creationId xmlns:a16="http://schemas.microsoft.com/office/drawing/2014/main" id="{964327C7-9D44-437C-89CC-357FE018B4B1}"/>
              </a:ext>
            </a:extLst>
          </p:cNvPr>
          <p:cNvPicPr>
            <a:picLocks noChangeAspect="1"/>
          </p:cNvPicPr>
          <p:nvPr/>
        </p:nvPicPr>
        <p:blipFill>
          <a:blip r:embed="rId41">
            <a:extLst>
              <a:ext uri="{28A0092B-C50C-407E-A947-70E740481C1C}">
                <a14:useLocalDpi xmlns:a14="http://schemas.microsoft.com/office/drawing/2010/main"/>
              </a:ext>
            </a:extLst>
          </a:blip>
          <a:stretch>
            <a:fillRect/>
          </a:stretch>
        </p:blipFill>
        <p:spPr>
          <a:xfrm>
            <a:off x="7282517" y="4917338"/>
            <a:ext cx="181975" cy="181975"/>
          </a:xfrm>
          <a:prstGeom prst="rect">
            <a:avLst/>
          </a:prstGeom>
        </p:spPr>
      </p:pic>
      <p:pic>
        <p:nvPicPr>
          <p:cNvPr id="111" name="Picture 110">
            <a:extLst>
              <a:ext uri="{FF2B5EF4-FFF2-40B4-BE49-F238E27FC236}">
                <a16:creationId xmlns:a16="http://schemas.microsoft.com/office/drawing/2014/main" id="{6D92E4EB-DCC3-4DDD-BC94-8AD37F8C98B1}"/>
              </a:ext>
            </a:extLst>
          </p:cNvPr>
          <p:cNvPicPr>
            <a:picLocks noChangeAspect="1"/>
          </p:cNvPicPr>
          <p:nvPr/>
        </p:nvPicPr>
        <p:blipFill>
          <a:blip r:embed="rId42">
            <a:extLst>
              <a:ext uri="{28A0092B-C50C-407E-A947-70E740481C1C}">
                <a14:useLocalDpi xmlns:a14="http://schemas.microsoft.com/office/drawing/2010/main"/>
              </a:ext>
            </a:extLst>
          </a:blip>
          <a:stretch>
            <a:fillRect/>
          </a:stretch>
        </p:blipFill>
        <p:spPr>
          <a:xfrm>
            <a:off x="7485321" y="5040242"/>
            <a:ext cx="168742" cy="168742"/>
          </a:xfrm>
          <a:prstGeom prst="rect">
            <a:avLst/>
          </a:prstGeom>
        </p:spPr>
      </p:pic>
      <p:pic>
        <p:nvPicPr>
          <p:cNvPr id="113" name="Picture 112">
            <a:extLst>
              <a:ext uri="{FF2B5EF4-FFF2-40B4-BE49-F238E27FC236}">
                <a16:creationId xmlns:a16="http://schemas.microsoft.com/office/drawing/2014/main" id="{2D83B377-7ED7-4592-AFD3-ED54E8B481B3}"/>
              </a:ext>
            </a:extLst>
          </p:cNvPr>
          <p:cNvPicPr>
            <a:picLocks noChangeAspect="1"/>
          </p:cNvPicPr>
          <p:nvPr/>
        </p:nvPicPr>
        <p:blipFill>
          <a:blip r:embed="rId43">
            <a:extLst>
              <a:ext uri="{28A0092B-C50C-407E-A947-70E740481C1C}">
                <a14:useLocalDpi xmlns:a14="http://schemas.microsoft.com/office/drawing/2010/main"/>
              </a:ext>
            </a:extLst>
          </a:blip>
          <a:stretch>
            <a:fillRect/>
          </a:stretch>
        </p:blipFill>
        <p:spPr>
          <a:xfrm>
            <a:off x="7627808" y="5049558"/>
            <a:ext cx="185616" cy="185616"/>
          </a:xfrm>
          <a:prstGeom prst="rect">
            <a:avLst/>
          </a:prstGeom>
        </p:spPr>
      </p:pic>
      <p:pic>
        <p:nvPicPr>
          <p:cNvPr id="115" name="Picture 114">
            <a:extLst>
              <a:ext uri="{FF2B5EF4-FFF2-40B4-BE49-F238E27FC236}">
                <a16:creationId xmlns:a16="http://schemas.microsoft.com/office/drawing/2014/main" id="{755CA6C8-BECD-42B7-A235-6E4CEA2264C7}"/>
              </a:ext>
            </a:extLst>
          </p:cNvPr>
          <p:cNvPicPr>
            <a:picLocks noChangeAspect="1"/>
          </p:cNvPicPr>
          <p:nvPr/>
        </p:nvPicPr>
        <p:blipFill>
          <a:blip r:embed="rId44">
            <a:extLst>
              <a:ext uri="{28A0092B-C50C-407E-A947-70E740481C1C}">
                <a14:useLocalDpi xmlns:a14="http://schemas.microsoft.com/office/drawing/2010/main"/>
              </a:ext>
            </a:extLst>
          </a:blip>
          <a:stretch>
            <a:fillRect/>
          </a:stretch>
        </p:blipFill>
        <p:spPr>
          <a:xfrm>
            <a:off x="7769853" y="5049560"/>
            <a:ext cx="185616" cy="185616"/>
          </a:xfrm>
          <a:prstGeom prst="rect">
            <a:avLst/>
          </a:prstGeom>
        </p:spPr>
      </p:pic>
      <p:pic>
        <p:nvPicPr>
          <p:cNvPr id="117" name="Picture 116">
            <a:extLst>
              <a:ext uri="{FF2B5EF4-FFF2-40B4-BE49-F238E27FC236}">
                <a16:creationId xmlns:a16="http://schemas.microsoft.com/office/drawing/2014/main" id="{C2BF1C88-F95A-4B5C-BF31-8E97DBB4581D}"/>
              </a:ext>
            </a:extLst>
          </p:cNvPr>
          <p:cNvPicPr>
            <a:picLocks noChangeAspect="1"/>
          </p:cNvPicPr>
          <p:nvPr/>
        </p:nvPicPr>
        <p:blipFill>
          <a:blip r:embed="rId45">
            <a:extLst>
              <a:ext uri="{28A0092B-C50C-407E-A947-70E740481C1C}">
                <a14:useLocalDpi xmlns:a14="http://schemas.microsoft.com/office/drawing/2010/main"/>
              </a:ext>
            </a:extLst>
          </a:blip>
          <a:stretch>
            <a:fillRect/>
          </a:stretch>
        </p:blipFill>
        <p:spPr>
          <a:xfrm>
            <a:off x="7920329" y="4889319"/>
            <a:ext cx="168742" cy="168742"/>
          </a:xfrm>
          <a:prstGeom prst="rect">
            <a:avLst/>
          </a:prstGeom>
        </p:spPr>
      </p:pic>
      <p:pic>
        <p:nvPicPr>
          <p:cNvPr id="121" name="Picture 120">
            <a:extLst>
              <a:ext uri="{FF2B5EF4-FFF2-40B4-BE49-F238E27FC236}">
                <a16:creationId xmlns:a16="http://schemas.microsoft.com/office/drawing/2014/main" id="{52C90C91-1FAA-46A7-BDD0-D2F7DB9A3D34}"/>
              </a:ext>
            </a:extLst>
          </p:cNvPr>
          <p:cNvPicPr>
            <a:picLocks noChangeAspect="1"/>
          </p:cNvPicPr>
          <p:nvPr/>
        </p:nvPicPr>
        <p:blipFill>
          <a:blip r:embed="rId46">
            <a:extLst>
              <a:ext uri="{28A0092B-C50C-407E-A947-70E740481C1C}">
                <a14:useLocalDpi xmlns:a14="http://schemas.microsoft.com/office/drawing/2010/main"/>
              </a:ext>
            </a:extLst>
          </a:blip>
          <a:stretch>
            <a:fillRect/>
          </a:stretch>
        </p:blipFill>
        <p:spPr>
          <a:xfrm>
            <a:off x="7511956" y="5173406"/>
            <a:ext cx="168742" cy="168742"/>
          </a:xfrm>
          <a:prstGeom prst="rect">
            <a:avLst/>
          </a:prstGeom>
        </p:spPr>
      </p:pic>
      <p:pic>
        <p:nvPicPr>
          <p:cNvPr id="123" name="Picture 122">
            <a:extLst>
              <a:ext uri="{FF2B5EF4-FFF2-40B4-BE49-F238E27FC236}">
                <a16:creationId xmlns:a16="http://schemas.microsoft.com/office/drawing/2014/main" id="{06372B04-3C41-4496-8D7B-D9FCBA85CB3A}"/>
              </a:ext>
            </a:extLst>
          </p:cNvPr>
          <p:cNvPicPr>
            <a:picLocks noChangeAspect="1"/>
          </p:cNvPicPr>
          <p:nvPr/>
        </p:nvPicPr>
        <p:blipFill>
          <a:blip r:embed="rId47">
            <a:extLst>
              <a:ext uri="{28A0092B-C50C-407E-A947-70E740481C1C}">
                <a14:useLocalDpi xmlns:a14="http://schemas.microsoft.com/office/drawing/2010/main"/>
              </a:ext>
            </a:extLst>
          </a:blip>
          <a:stretch>
            <a:fillRect/>
          </a:stretch>
        </p:blipFill>
        <p:spPr>
          <a:xfrm>
            <a:off x="7645560" y="5227112"/>
            <a:ext cx="185616" cy="185616"/>
          </a:xfrm>
          <a:prstGeom prst="rect">
            <a:avLst/>
          </a:prstGeom>
        </p:spPr>
      </p:pic>
      <p:pic>
        <p:nvPicPr>
          <p:cNvPr id="125" name="Picture 124">
            <a:extLst>
              <a:ext uri="{FF2B5EF4-FFF2-40B4-BE49-F238E27FC236}">
                <a16:creationId xmlns:a16="http://schemas.microsoft.com/office/drawing/2014/main" id="{8A49ADED-CF05-49AB-A64C-8878744D964F}"/>
              </a:ext>
            </a:extLst>
          </p:cNvPr>
          <p:cNvPicPr>
            <a:picLocks noChangeAspect="1"/>
          </p:cNvPicPr>
          <p:nvPr/>
        </p:nvPicPr>
        <p:blipFill>
          <a:blip r:embed="rId47">
            <a:extLst>
              <a:ext uri="{28A0092B-C50C-407E-A947-70E740481C1C}">
                <a14:useLocalDpi xmlns:a14="http://schemas.microsoft.com/office/drawing/2010/main"/>
              </a:ext>
            </a:extLst>
          </a:blip>
          <a:stretch>
            <a:fillRect/>
          </a:stretch>
        </p:blipFill>
        <p:spPr>
          <a:xfrm>
            <a:off x="7903014" y="5235991"/>
            <a:ext cx="185616" cy="185616"/>
          </a:xfrm>
          <a:prstGeom prst="rect">
            <a:avLst/>
          </a:prstGeom>
        </p:spPr>
      </p:pic>
      <p:pic>
        <p:nvPicPr>
          <p:cNvPr id="127" name="Picture 126">
            <a:extLst>
              <a:ext uri="{FF2B5EF4-FFF2-40B4-BE49-F238E27FC236}">
                <a16:creationId xmlns:a16="http://schemas.microsoft.com/office/drawing/2014/main" id="{8726914D-5EE6-4A03-9AC5-F15A4590DEA6}"/>
              </a:ext>
            </a:extLst>
          </p:cNvPr>
          <p:cNvPicPr>
            <a:picLocks noChangeAspect="1"/>
          </p:cNvPicPr>
          <p:nvPr/>
        </p:nvPicPr>
        <p:blipFill>
          <a:blip r:embed="rId48">
            <a:extLst>
              <a:ext uri="{28A0092B-C50C-407E-A947-70E740481C1C}">
                <a14:useLocalDpi xmlns:a14="http://schemas.microsoft.com/office/drawing/2010/main"/>
              </a:ext>
            </a:extLst>
          </a:blip>
          <a:stretch>
            <a:fillRect/>
          </a:stretch>
        </p:blipFill>
        <p:spPr>
          <a:xfrm>
            <a:off x="8036182" y="5058434"/>
            <a:ext cx="185616" cy="185616"/>
          </a:xfrm>
          <a:prstGeom prst="rect">
            <a:avLst/>
          </a:prstGeom>
        </p:spPr>
      </p:pic>
      <p:pic>
        <p:nvPicPr>
          <p:cNvPr id="129" name="Picture 128">
            <a:extLst>
              <a:ext uri="{FF2B5EF4-FFF2-40B4-BE49-F238E27FC236}">
                <a16:creationId xmlns:a16="http://schemas.microsoft.com/office/drawing/2014/main" id="{E639C989-5EA2-49FF-985C-7FD05C65E598}"/>
              </a:ext>
            </a:extLst>
          </p:cNvPr>
          <p:cNvPicPr>
            <a:picLocks noChangeAspect="1"/>
          </p:cNvPicPr>
          <p:nvPr/>
        </p:nvPicPr>
        <p:blipFill>
          <a:blip r:embed="rId49">
            <a:extLst>
              <a:ext uri="{28A0092B-C50C-407E-A947-70E740481C1C}">
                <a14:useLocalDpi xmlns:a14="http://schemas.microsoft.com/office/drawing/2010/main"/>
              </a:ext>
            </a:extLst>
          </a:blip>
          <a:stretch>
            <a:fillRect/>
          </a:stretch>
        </p:blipFill>
        <p:spPr>
          <a:xfrm>
            <a:off x="7299329" y="5395789"/>
            <a:ext cx="185616" cy="185616"/>
          </a:xfrm>
          <a:prstGeom prst="rect">
            <a:avLst/>
          </a:prstGeom>
        </p:spPr>
      </p:pic>
      <p:pic>
        <p:nvPicPr>
          <p:cNvPr id="131" name="Picture 130">
            <a:extLst>
              <a:ext uri="{FF2B5EF4-FFF2-40B4-BE49-F238E27FC236}">
                <a16:creationId xmlns:a16="http://schemas.microsoft.com/office/drawing/2014/main" id="{B3AA82F4-585F-459D-AA1A-699607116506}"/>
              </a:ext>
            </a:extLst>
          </p:cNvPr>
          <p:cNvPicPr>
            <a:picLocks noChangeAspect="1"/>
          </p:cNvPicPr>
          <p:nvPr/>
        </p:nvPicPr>
        <p:blipFill>
          <a:blip r:embed="rId50">
            <a:extLst>
              <a:ext uri="{28A0092B-C50C-407E-A947-70E740481C1C}">
                <a14:useLocalDpi xmlns:a14="http://schemas.microsoft.com/office/drawing/2010/main"/>
              </a:ext>
            </a:extLst>
          </a:blip>
          <a:stretch>
            <a:fillRect/>
          </a:stretch>
        </p:blipFill>
        <p:spPr>
          <a:xfrm>
            <a:off x="7485763" y="5395792"/>
            <a:ext cx="185616" cy="185616"/>
          </a:xfrm>
          <a:prstGeom prst="rect">
            <a:avLst/>
          </a:prstGeom>
        </p:spPr>
      </p:pic>
      <p:pic>
        <p:nvPicPr>
          <p:cNvPr id="133" name="Picture 132">
            <a:extLst>
              <a:ext uri="{FF2B5EF4-FFF2-40B4-BE49-F238E27FC236}">
                <a16:creationId xmlns:a16="http://schemas.microsoft.com/office/drawing/2014/main" id="{55A07D7E-EBA7-422C-8A1E-6610ED83A7D5}"/>
              </a:ext>
            </a:extLst>
          </p:cNvPr>
          <p:cNvPicPr>
            <a:picLocks noChangeAspect="1"/>
          </p:cNvPicPr>
          <p:nvPr/>
        </p:nvPicPr>
        <p:blipFill>
          <a:blip r:embed="rId51">
            <a:extLst>
              <a:ext uri="{28A0092B-C50C-407E-A947-70E740481C1C}">
                <a14:useLocalDpi xmlns:a14="http://schemas.microsoft.com/office/drawing/2010/main"/>
              </a:ext>
            </a:extLst>
          </a:blip>
          <a:stretch>
            <a:fillRect/>
          </a:stretch>
        </p:blipFill>
        <p:spPr>
          <a:xfrm>
            <a:off x="7476157" y="5226669"/>
            <a:ext cx="168742" cy="168742"/>
          </a:xfrm>
          <a:prstGeom prst="rect">
            <a:avLst/>
          </a:prstGeom>
        </p:spPr>
      </p:pic>
      <p:pic>
        <p:nvPicPr>
          <p:cNvPr id="135" name="Picture 134">
            <a:extLst>
              <a:ext uri="{FF2B5EF4-FFF2-40B4-BE49-F238E27FC236}">
                <a16:creationId xmlns:a16="http://schemas.microsoft.com/office/drawing/2014/main" id="{98952EEB-08AD-4D03-9C7A-1A68E2BE50E9}"/>
              </a:ext>
            </a:extLst>
          </p:cNvPr>
          <p:cNvPicPr>
            <a:picLocks noChangeAspect="1"/>
          </p:cNvPicPr>
          <p:nvPr/>
        </p:nvPicPr>
        <p:blipFill>
          <a:blip r:embed="rId52">
            <a:extLst>
              <a:ext uri="{28A0092B-C50C-407E-A947-70E740481C1C}">
                <a14:useLocalDpi xmlns:a14="http://schemas.microsoft.com/office/drawing/2010/main"/>
              </a:ext>
            </a:extLst>
          </a:blip>
          <a:stretch>
            <a:fillRect/>
          </a:stretch>
        </p:blipFill>
        <p:spPr>
          <a:xfrm>
            <a:off x="7867508" y="5404669"/>
            <a:ext cx="185616" cy="185616"/>
          </a:xfrm>
          <a:prstGeom prst="rect">
            <a:avLst/>
          </a:prstGeom>
        </p:spPr>
      </p:pic>
      <p:pic>
        <p:nvPicPr>
          <p:cNvPr id="137" name="Picture 136">
            <a:extLst>
              <a:ext uri="{FF2B5EF4-FFF2-40B4-BE49-F238E27FC236}">
                <a16:creationId xmlns:a16="http://schemas.microsoft.com/office/drawing/2014/main" id="{C1A6019B-58F5-4B02-A122-362384007740}"/>
              </a:ext>
            </a:extLst>
          </p:cNvPr>
          <p:cNvPicPr>
            <a:picLocks noChangeAspect="1"/>
          </p:cNvPicPr>
          <p:nvPr/>
        </p:nvPicPr>
        <p:blipFill>
          <a:blip r:embed="rId52">
            <a:extLst>
              <a:ext uri="{28A0092B-C50C-407E-A947-70E740481C1C}">
                <a14:useLocalDpi xmlns:a14="http://schemas.microsoft.com/office/drawing/2010/main"/>
              </a:ext>
            </a:extLst>
          </a:blip>
          <a:stretch>
            <a:fillRect/>
          </a:stretch>
        </p:blipFill>
        <p:spPr>
          <a:xfrm>
            <a:off x="7911894" y="5049557"/>
            <a:ext cx="185616" cy="185616"/>
          </a:xfrm>
          <a:prstGeom prst="rect">
            <a:avLst/>
          </a:prstGeom>
        </p:spPr>
      </p:pic>
      <p:pic>
        <p:nvPicPr>
          <p:cNvPr id="139" name="Picture 138">
            <a:extLst>
              <a:ext uri="{FF2B5EF4-FFF2-40B4-BE49-F238E27FC236}">
                <a16:creationId xmlns:a16="http://schemas.microsoft.com/office/drawing/2014/main" id="{07438F1B-9370-4695-976F-52FB4E65B708}"/>
              </a:ext>
            </a:extLst>
          </p:cNvPr>
          <p:cNvPicPr>
            <a:picLocks noChangeAspect="1"/>
          </p:cNvPicPr>
          <p:nvPr/>
        </p:nvPicPr>
        <p:blipFill>
          <a:blip r:embed="rId53">
            <a:extLst>
              <a:ext uri="{28A0092B-C50C-407E-A947-70E740481C1C}">
                <a14:useLocalDpi xmlns:a14="http://schemas.microsoft.com/office/drawing/2010/main"/>
              </a:ext>
            </a:extLst>
          </a:blip>
          <a:stretch>
            <a:fillRect/>
          </a:stretch>
        </p:blipFill>
        <p:spPr>
          <a:xfrm>
            <a:off x="7681072" y="5413543"/>
            <a:ext cx="185616" cy="185616"/>
          </a:xfrm>
          <a:prstGeom prst="rect">
            <a:avLst/>
          </a:prstGeom>
        </p:spPr>
      </p:pic>
      <p:pic>
        <p:nvPicPr>
          <p:cNvPr id="141" name="Picture 140">
            <a:extLst>
              <a:ext uri="{FF2B5EF4-FFF2-40B4-BE49-F238E27FC236}">
                <a16:creationId xmlns:a16="http://schemas.microsoft.com/office/drawing/2014/main" id="{B47FC78C-AEC4-466D-B107-64AB6741A25D}"/>
              </a:ext>
            </a:extLst>
          </p:cNvPr>
          <p:cNvPicPr>
            <a:picLocks noChangeAspect="1"/>
          </p:cNvPicPr>
          <p:nvPr/>
        </p:nvPicPr>
        <p:blipFill>
          <a:blip r:embed="rId54">
            <a:extLst>
              <a:ext uri="{28A0092B-C50C-407E-A947-70E740481C1C}">
                <a14:useLocalDpi xmlns:a14="http://schemas.microsoft.com/office/drawing/2010/main"/>
              </a:ext>
            </a:extLst>
          </a:blip>
          <a:stretch>
            <a:fillRect/>
          </a:stretch>
        </p:blipFill>
        <p:spPr>
          <a:xfrm>
            <a:off x="7778325" y="5235591"/>
            <a:ext cx="204178" cy="204178"/>
          </a:xfrm>
          <a:prstGeom prst="rect">
            <a:avLst/>
          </a:prstGeom>
        </p:spPr>
      </p:pic>
      <p:pic>
        <p:nvPicPr>
          <p:cNvPr id="143" name="Picture 142">
            <a:extLst>
              <a:ext uri="{FF2B5EF4-FFF2-40B4-BE49-F238E27FC236}">
                <a16:creationId xmlns:a16="http://schemas.microsoft.com/office/drawing/2014/main" id="{3EC3575E-60D8-4962-A20A-37D4E0A4F1CF}"/>
              </a:ext>
            </a:extLst>
          </p:cNvPr>
          <p:cNvPicPr>
            <a:picLocks noChangeAspect="1"/>
          </p:cNvPicPr>
          <p:nvPr/>
        </p:nvPicPr>
        <p:blipFill>
          <a:blip r:embed="rId55">
            <a:extLst>
              <a:ext uri="{28A0092B-C50C-407E-A947-70E740481C1C}">
                <a14:useLocalDpi xmlns:a14="http://schemas.microsoft.com/office/drawing/2010/main"/>
              </a:ext>
            </a:extLst>
          </a:blip>
          <a:stretch>
            <a:fillRect/>
          </a:stretch>
        </p:blipFill>
        <p:spPr>
          <a:xfrm>
            <a:off x="7671755" y="5581781"/>
            <a:ext cx="168742" cy="168742"/>
          </a:xfrm>
          <a:prstGeom prst="rect">
            <a:avLst/>
          </a:prstGeom>
        </p:spPr>
      </p:pic>
      <p:pic>
        <p:nvPicPr>
          <p:cNvPr id="145" name="Picture 144">
            <a:extLst>
              <a:ext uri="{FF2B5EF4-FFF2-40B4-BE49-F238E27FC236}">
                <a16:creationId xmlns:a16="http://schemas.microsoft.com/office/drawing/2014/main" id="{6C4BE956-C0CA-4756-B3C6-DA066CF04EA9}"/>
              </a:ext>
            </a:extLst>
          </p:cNvPr>
          <p:cNvPicPr>
            <a:picLocks noChangeAspect="1"/>
          </p:cNvPicPr>
          <p:nvPr/>
        </p:nvPicPr>
        <p:blipFill>
          <a:blip r:embed="rId55">
            <a:extLst>
              <a:ext uri="{28A0092B-C50C-407E-A947-70E740481C1C}">
                <a14:useLocalDpi xmlns:a14="http://schemas.microsoft.com/office/drawing/2010/main"/>
              </a:ext>
            </a:extLst>
          </a:blip>
          <a:stretch>
            <a:fillRect/>
          </a:stretch>
        </p:blipFill>
        <p:spPr>
          <a:xfrm>
            <a:off x="8062372" y="5581781"/>
            <a:ext cx="168742" cy="168742"/>
          </a:xfrm>
          <a:prstGeom prst="rect">
            <a:avLst/>
          </a:prstGeom>
        </p:spPr>
      </p:pic>
      <p:pic>
        <p:nvPicPr>
          <p:cNvPr id="147" name="Picture 146">
            <a:extLst>
              <a:ext uri="{FF2B5EF4-FFF2-40B4-BE49-F238E27FC236}">
                <a16:creationId xmlns:a16="http://schemas.microsoft.com/office/drawing/2014/main" id="{9FC8ACBB-19DB-44F9-9CC7-BF0F131FC48E}"/>
              </a:ext>
            </a:extLst>
          </p:cNvPr>
          <p:cNvPicPr>
            <a:picLocks noChangeAspect="1"/>
          </p:cNvPicPr>
          <p:nvPr/>
        </p:nvPicPr>
        <p:blipFill>
          <a:blip r:embed="rId56">
            <a:extLst>
              <a:ext uri="{28A0092B-C50C-407E-A947-70E740481C1C}">
                <a14:useLocalDpi xmlns:a14="http://schemas.microsoft.com/office/drawing/2010/main"/>
              </a:ext>
            </a:extLst>
          </a:blip>
          <a:stretch>
            <a:fillRect/>
          </a:stretch>
        </p:blipFill>
        <p:spPr>
          <a:xfrm>
            <a:off x="8062372" y="5244425"/>
            <a:ext cx="168742" cy="168742"/>
          </a:xfrm>
          <a:prstGeom prst="rect">
            <a:avLst/>
          </a:prstGeom>
        </p:spPr>
      </p:pic>
      <p:pic>
        <p:nvPicPr>
          <p:cNvPr id="149" name="Picture 148">
            <a:extLst>
              <a:ext uri="{FF2B5EF4-FFF2-40B4-BE49-F238E27FC236}">
                <a16:creationId xmlns:a16="http://schemas.microsoft.com/office/drawing/2014/main" id="{F3A7031D-0B88-49E6-8A1D-AEA10F793AE0}"/>
              </a:ext>
            </a:extLst>
          </p:cNvPr>
          <p:cNvPicPr>
            <a:picLocks noChangeAspect="1"/>
          </p:cNvPicPr>
          <p:nvPr/>
        </p:nvPicPr>
        <p:blipFill>
          <a:blip r:embed="rId57">
            <a:extLst>
              <a:ext uri="{28A0092B-C50C-407E-A947-70E740481C1C}">
                <a14:useLocalDpi xmlns:a14="http://schemas.microsoft.com/office/drawing/2010/main"/>
              </a:ext>
            </a:extLst>
          </a:blip>
          <a:stretch>
            <a:fillRect/>
          </a:stretch>
        </p:blipFill>
        <p:spPr>
          <a:xfrm>
            <a:off x="7308209" y="5564464"/>
            <a:ext cx="185616" cy="185616"/>
          </a:xfrm>
          <a:prstGeom prst="rect">
            <a:avLst/>
          </a:prstGeom>
        </p:spPr>
      </p:pic>
      <p:pic>
        <p:nvPicPr>
          <p:cNvPr id="151" name="Picture 150">
            <a:extLst>
              <a:ext uri="{FF2B5EF4-FFF2-40B4-BE49-F238E27FC236}">
                <a16:creationId xmlns:a16="http://schemas.microsoft.com/office/drawing/2014/main" id="{5738E394-583F-49AD-A769-F71A72936207}"/>
              </a:ext>
            </a:extLst>
          </p:cNvPr>
          <p:cNvPicPr>
            <a:picLocks noChangeAspect="1"/>
          </p:cNvPicPr>
          <p:nvPr/>
        </p:nvPicPr>
        <p:blipFill>
          <a:blip r:embed="rId58">
            <a:extLst>
              <a:ext uri="{28A0092B-C50C-407E-A947-70E740481C1C}">
                <a14:useLocalDpi xmlns:a14="http://schemas.microsoft.com/office/drawing/2010/main"/>
              </a:ext>
            </a:extLst>
          </a:blip>
          <a:stretch>
            <a:fillRect/>
          </a:stretch>
        </p:blipFill>
        <p:spPr>
          <a:xfrm>
            <a:off x="7503516" y="5564465"/>
            <a:ext cx="185616" cy="185616"/>
          </a:xfrm>
          <a:prstGeom prst="rect">
            <a:avLst/>
          </a:prstGeom>
        </p:spPr>
      </p:pic>
      <p:pic>
        <p:nvPicPr>
          <p:cNvPr id="153" name="Picture 152">
            <a:extLst>
              <a:ext uri="{FF2B5EF4-FFF2-40B4-BE49-F238E27FC236}">
                <a16:creationId xmlns:a16="http://schemas.microsoft.com/office/drawing/2014/main" id="{4E81ABD9-EB88-4E59-B837-0C2E04B6C28D}"/>
              </a:ext>
            </a:extLst>
          </p:cNvPr>
          <p:cNvPicPr>
            <a:picLocks noChangeAspect="1"/>
          </p:cNvPicPr>
          <p:nvPr/>
        </p:nvPicPr>
        <p:blipFill>
          <a:blip r:embed="rId59">
            <a:extLst>
              <a:ext uri="{28A0092B-C50C-407E-A947-70E740481C1C}">
                <a14:useLocalDpi xmlns:a14="http://schemas.microsoft.com/office/drawing/2010/main"/>
              </a:ext>
            </a:extLst>
          </a:blip>
          <a:stretch>
            <a:fillRect/>
          </a:stretch>
        </p:blipFill>
        <p:spPr>
          <a:xfrm>
            <a:off x="7742781" y="5581779"/>
            <a:ext cx="168742" cy="168742"/>
          </a:xfrm>
          <a:prstGeom prst="rect">
            <a:avLst/>
          </a:prstGeom>
        </p:spPr>
      </p:pic>
      <p:pic>
        <p:nvPicPr>
          <p:cNvPr id="155" name="Picture 154">
            <a:extLst>
              <a:ext uri="{FF2B5EF4-FFF2-40B4-BE49-F238E27FC236}">
                <a16:creationId xmlns:a16="http://schemas.microsoft.com/office/drawing/2014/main" id="{5714B341-6526-470E-83CE-15992BD57B5F}"/>
              </a:ext>
            </a:extLst>
          </p:cNvPr>
          <p:cNvPicPr>
            <a:picLocks noChangeAspect="1"/>
          </p:cNvPicPr>
          <p:nvPr/>
        </p:nvPicPr>
        <p:blipFill>
          <a:blip r:embed="rId60">
            <a:extLst>
              <a:ext uri="{28A0092B-C50C-407E-A947-70E740481C1C}">
                <a14:useLocalDpi xmlns:a14="http://schemas.microsoft.com/office/drawing/2010/main"/>
              </a:ext>
            </a:extLst>
          </a:blip>
          <a:stretch>
            <a:fillRect/>
          </a:stretch>
        </p:blipFill>
        <p:spPr>
          <a:xfrm>
            <a:off x="7902582" y="5581779"/>
            <a:ext cx="168742" cy="168742"/>
          </a:xfrm>
          <a:prstGeom prst="rect">
            <a:avLst/>
          </a:prstGeom>
        </p:spPr>
      </p:pic>
      <p:pic>
        <p:nvPicPr>
          <p:cNvPr id="157" name="Picture 156">
            <a:extLst>
              <a:ext uri="{FF2B5EF4-FFF2-40B4-BE49-F238E27FC236}">
                <a16:creationId xmlns:a16="http://schemas.microsoft.com/office/drawing/2014/main" id="{B07E84F9-92E1-4AFF-8CF0-3681390EEF8A}"/>
              </a:ext>
            </a:extLst>
          </p:cNvPr>
          <p:cNvPicPr>
            <a:picLocks noChangeAspect="1"/>
          </p:cNvPicPr>
          <p:nvPr/>
        </p:nvPicPr>
        <p:blipFill>
          <a:blip r:embed="rId61">
            <a:extLst>
              <a:ext uri="{28A0092B-C50C-407E-A947-70E740481C1C}">
                <a14:useLocalDpi xmlns:a14="http://schemas.microsoft.com/office/drawing/2010/main"/>
              </a:ext>
            </a:extLst>
          </a:blip>
          <a:stretch>
            <a:fillRect/>
          </a:stretch>
        </p:blipFill>
        <p:spPr>
          <a:xfrm>
            <a:off x="8045062" y="5404665"/>
            <a:ext cx="185616" cy="185616"/>
          </a:xfrm>
          <a:prstGeom prst="rect">
            <a:avLst/>
          </a:prstGeom>
        </p:spPr>
      </p:pic>
      <p:pic>
        <p:nvPicPr>
          <p:cNvPr id="159" name="Picture 158">
            <a:extLst>
              <a:ext uri="{FF2B5EF4-FFF2-40B4-BE49-F238E27FC236}">
                <a16:creationId xmlns:a16="http://schemas.microsoft.com/office/drawing/2014/main" id="{6134E48D-23BF-44AF-9082-87C708A1C929}"/>
              </a:ext>
            </a:extLst>
          </p:cNvPr>
          <p:cNvPicPr>
            <a:picLocks noChangeAspect="1"/>
          </p:cNvPicPr>
          <p:nvPr/>
        </p:nvPicPr>
        <p:blipFill>
          <a:blip r:embed="rId62">
            <a:extLst>
              <a:ext uri="{28A0092B-C50C-407E-A947-70E740481C1C}">
                <a14:useLocalDpi xmlns:a14="http://schemas.microsoft.com/office/drawing/2010/main"/>
              </a:ext>
            </a:extLst>
          </a:blip>
          <a:stretch>
            <a:fillRect/>
          </a:stretch>
        </p:blipFill>
        <p:spPr>
          <a:xfrm>
            <a:off x="8222170" y="4898196"/>
            <a:ext cx="168742" cy="168742"/>
          </a:xfrm>
          <a:prstGeom prst="rect">
            <a:avLst/>
          </a:prstGeom>
        </p:spPr>
      </p:pic>
      <p:pic>
        <p:nvPicPr>
          <p:cNvPr id="161" name="Picture 160">
            <a:extLst>
              <a:ext uri="{FF2B5EF4-FFF2-40B4-BE49-F238E27FC236}">
                <a16:creationId xmlns:a16="http://schemas.microsoft.com/office/drawing/2014/main" id="{4E16A2EE-0653-438C-8BBE-980A4238BB15}"/>
              </a:ext>
            </a:extLst>
          </p:cNvPr>
          <p:cNvPicPr>
            <a:picLocks noChangeAspect="1"/>
          </p:cNvPicPr>
          <p:nvPr/>
        </p:nvPicPr>
        <p:blipFill>
          <a:blip r:embed="rId63">
            <a:extLst>
              <a:ext uri="{28A0092B-C50C-407E-A947-70E740481C1C}">
                <a14:useLocalDpi xmlns:a14="http://schemas.microsoft.com/office/drawing/2010/main"/>
              </a:ext>
            </a:extLst>
          </a:blip>
          <a:stretch>
            <a:fillRect/>
          </a:stretch>
        </p:blipFill>
        <p:spPr>
          <a:xfrm>
            <a:off x="8381966" y="4898197"/>
            <a:ext cx="168742" cy="168742"/>
          </a:xfrm>
          <a:prstGeom prst="rect">
            <a:avLst/>
          </a:prstGeom>
        </p:spPr>
      </p:pic>
      <p:pic>
        <p:nvPicPr>
          <p:cNvPr id="163" name="Picture 162">
            <a:extLst>
              <a:ext uri="{FF2B5EF4-FFF2-40B4-BE49-F238E27FC236}">
                <a16:creationId xmlns:a16="http://schemas.microsoft.com/office/drawing/2014/main" id="{F5982E05-1E0D-41E6-A13C-B3FA3D08CEA0}"/>
              </a:ext>
            </a:extLst>
          </p:cNvPr>
          <p:cNvPicPr>
            <a:picLocks noChangeAspect="1"/>
          </p:cNvPicPr>
          <p:nvPr/>
        </p:nvPicPr>
        <p:blipFill>
          <a:blip r:embed="rId64">
            <a:extLst>
              <a:ext uri="{28A0092B-C50C-407E-A947-70E740481C1C}">
                <a14:useLocalDpi xmlns:a14="http://schemas.microsoft.com/office/drawing/2010/main"/>
              </a:ext>
            </a:extLst>
          </a:blip>
          <a:stretch>
            <a:fillRect/>
          </a:stretch>
        </p:blipFill>
        <p:spPr>
          <a:xfrm>
            <a:off x="8550643" y="4889322"/>
            <a:ext cx="168742" cy="168742"/>
          </a:xfrm>
          <a:prstGeom prst="rect">
            <a:avLst/>
          </a:prstGeom>
        </p:spPr>
      </p:pic>
      <p:pic>
        <p:nvPicPr>
          <p:cNvPr id="165" name="Picture 164">
            <a:extLst>
              <a:ext uri="{FF2B5EF4-FFF2-40B4-BE49-F238E27FC236}">
                <a16:creationId xmlns:a16="http://schemas.microsoft.com/office/drawing/2014/main" id="{C0ECC64E-0638-4B86-B460-1C0AFBC82C95}"/>
              </a:ext>
            </a:extLst>
          </p:cNvPr>
          <p:cNvPicPr>
            <a:picLocks noChangeAspect="1"/>
          </p:cNvPicPr>
          <p:nvPr/>
        </p:nvPicPr>
        <p:blipFill>
          <a:blip r:embed="rId64">
            <a:extLst>
              <a:ext uri="{28A0092B-C50C-407E-A947-70E740481C1C}">
                <a14:useLocalDpi xmlns:a14="http://schemas.microsoft.com/office/drawing/2010/main"/>
              </a:ext>
            </a:extLst>
          </a:blip>
          <a:stretch>
            <a:fillRect/>
          </a:stretch>
        </p:blipFill>
        <p:spPr>
          <a:xfrm>
            <a:off x="8710444" y="4889322"/>
            <a:ext cx="168742" cy="168742"/>
          </a:xfrm>
          <a:prstGeom prst="rect">
            <a:avLst/>
          </a:prstGeom>
        </p:spPr>
      </p:pic>
      <p:pic>
        <p:nvPicPr>
          <p:cNvPr id="167" name="Picture 166">
            <a:extLst>
              <a:ext uri="{FF2B5EF4-FFF2-40B4-BE49-F238E27FC236}">
                <a16:creationId xmlns:a16="http://schemas.microsoft.com/office/drawing/2014/main" id="{AEB5A7CD-BB16-4757-A0D7-732ACFF47456}"/>
              </a:ext>
            </a:extLst>
          </p:cNvPr>
          <p:cNvPicPr>
            <a:picLocks noChangeAspect="1"/>
          </p:cNvPicPr>
          <p:nvPr/>
        </p:nvPicPr>
        <p:blipFill>
          <a:blip r:embed="rId65">
            <a:extLst>
              <a:ext uri="{28A0092B-C50C-407E-A947-70E740481C1C}">
                <a14:useLocalDpi xmlns:a14="http://schemas.microsoft.com/office/drawing/2010/main"/>
              </a:ext>
            </a:extLst>
          </a:blip>
          <a:stretch>
            <a:fillRect/>
          </a:stretch>
        </p:blipFill>
        <p:spPr>
          <a:xfrm>
            <a:off x="8861363" y="4898197"/>
            <a:ext cx="168742" cy="168742"/>
          </a:xfrm>
          <a:prstGeom prst="rect">
            <a:avLst/>
          </a:prstGeom>
        </p:spPr>
      </p:pic>
      <p:pic>
        <p:nvPicPr>
          <p:cNvPr id="169" name="Picture 168">
            <a:extLst>
              <a:ext uri="{FF2B5EF4-FFF2-40B4-BE49-F238E27FC236}">
                <a16:creationId xmlns:a16="http://schemas.microsoft.com/office/drawing/2014/main" id="{CCBD2B0E-151C-4263-AEA7-20B63CC60D11}"/>
              </a:ext>
            </a:extLst>
          </p:cNvPr>
          <p:cNvPicPr>
            <a:picLocks noChangeAspect="1"/>
          </p:cNvPicPr>
          <p:nvPr/>
        </p:nvPicPr>
        <p:blipFill>
          <a:blip r:embed="rId66">
            <a:extLst>
              <a:ext uri="{28A0092B-C50C-407E-A947-70E740481C1C}">
                <a14:useLocalDpi xmlns:a14="http://schemas.microsoft.com/office/drawing/2010/main"/>
              </a:ext>
            </a:extLst>
          </a:blip>
          <a:stretch>
            <a:fillRect/>
          </a:stretch>
        </p:blipFill>
        <p:spPr>
          <a:xfrm>
            <a:off x="8222168" y="5084629"/>
            <a:ext cx="168742" cy="168742"/>
          </a:xfrm>
          <a:prstGeom prst="rect">
            <a:avLst/>
          </a:prstGeom>
        </p:spPr>
      </p:pic>
      <p:pic>
        <p:nvPicPr>
          <p:cNvPr id="171" name="Picture 170">
            <a:extLst>
              <a:ext uri="{FF2B5EF4-FFF2-40B4-BE49-F238E27FC236}">
                <a16:creationId xmlns:a16="http://schemas.microsoft.com/office/drawing/2014/main" id="{506FA680-16AF-47E1-9662-37673E1EDFE1}"/>
              </a:ext>
            </a:extLst>
          </p:cNvPr>
          <p:cNvPicPr>
            <a:picLocks noChangeAspect="1"/>
          </p:cNvPicPr>
          <p:nvPr/>
        </p:nvPicPr>
        <p:blipFill>
          <a:blip r:embed="rId67">
            <a:extLst>
              <a:ext uri="{28A0092B-C50C-407E-A947-70E740481C1C}">
                <a14:useLocalDpi xmlns:a14="http://schemas.microsoft.com/office/drawing/2010/main"/>
              </a:ext>
            </a:extLst>
          </a:blip>
          <a:stretch>
            <a:fillRect/>
          </a:stretch>
        </p:blipFill>
        <p:spPr>
          <a:xfrm>
            <a:off x="8381970" y="5066872"/>
            <a:ext cx="168742" cy="168742"/>
          </a:xfrm>
          <a:prstGeom prst="rect">
            <a:avLst/>
          </a:prstGeom>
        </p:spPr>
      </p:pic>
      <p:pic>
        <p:nvPicPr>
          <p:cNvPr id="173" name="Picture 172">
            <a:extLst>
              <a:ext uri="{FF2B5EF4-FFF2-40B4-BE49-F238E27FC236}">
                <a16:creationId xmlns:a16="http://schemas.microsoft.com/office/drawing/2014/main" id="{47BE6058-5AA7-4D6D-8110-5AE893392ADF}"/>
              </a:ext>
            </a:extLst>
          </p:cNvPr>
          <p:cNvPicPr>
            <a:picLocks noChangeAspect="1"/>
          </p:cNvPicPr>
          <p:nvPr/>
        </p:nvPicPr>
        <p:blipFill>
          <a:blip r:embed="rId68">
            <a:extLst>
              <a:ext uri="{28A0092B-C50C-407E-A947-70E740481C1C}">
                <a14:useLocalDpi xmlns:a14="http://schemas.microsoft.com/office/drawing/2010/main"/>
              </a:ext>
            </a:extLst>
          </a:blip>
          <a:stretch>
            <a:fillRect/>
          </a:stretch>
        </p:blipFill>
        <p:spPr>
          <a:xfrm>
            <a:off x="8532888" y="5066873"/>
            <a:ext cx="168742" cy="168742"/>
          </a:xfrm>
          <a:prstGeom prst="rect">
            <a:avLst/>
          </a:prstGeom>
        </p:spPr>
      </p:pic>
      <p:pic>
        <p:nvPicPr>
          <p:cNvPr id="175" name="Picture 174">
            <a:extLst>
              <a:ext uri="{FF2B5EF4-FFF2-40B4-BE49-F238E27FC236}">
                <a16:creationId xmlns:a16="http://schemas.microsoft.com/office/drawing/2014/main" id="{9602D399-4132-4C26-B73F-C5CC8A9ED9C3}"/>
              </a:ext>
            </a:extLst>
          </p:cNvPr>
          <p:cNvPicPr>
            <a:picLocks noChangeAspect="1"/>
          </p:cNvPicPr>
          <p:nvPr/>
        </p:nvPicPr>
        <p:blipFill>
          <a:blip r:embed="rId69">
            <a:extLst>
              <a:ext uri="{28A0092B-C50C-407E-A947-70E740481C1C}">
                <a14:useLocalDpi xmlns:a14="http://schemas.microsoft.com/office/drawing/2010/main"/>
              </a:ext>
            </a:extLst>
          </a:blip>
          <a:stretch>
            <a:fillRect/>
          </a:stretch>
        </p:blipFill>
        <p:spPr>
          <a:xfrm>
            <a:off x="8701566" y="5057998"/>
            <a:ext cx="168742" cy="168742"/>
          </a:xfrm>
          <a:prstGeom prst="rect">
            <a:avLst/>
          </a:prstGeom>
        </p:spPr>
      </p:pic>
      <p:pic>
        <p:nvPicPr>
          <p:cNvPr id="177" name="Picture 176">
            <a:extLst>
              <a:ext uri="{FF2B5EF4-FFF2-40B4-BE49-F238E27FC236}">
                <a16:creationId xmlns:a16="http://schemas.microsoft.com/office/drawing/2014/main" id="{9387F2AD-F95F-44B6-8A09-A64C99F595EA}"/>
              </a:ext>
            </a:extLst>
          </p:cNvPr>
          <p:cNvPicPr>
            <a:picLocks noChangeAspect="1"/>
          </p:cNvPicPr>
          <p:nvPr/>
        </p:nvPicPr>
        <p:blipFill>
          <a:blip r:embed="rId70">
            <a:extLst>
              <a:ext uri="{28A0092B-C50C-407E-A947-70E740481C1C}">
                <a14:useLocalDpi xmlns:a14="http://schemas.microsoft.com/office/drawing/2010/main"/>
              </a:ext>
            </a:extLst>
          </a:blip>
          <a:stretch>
            <a:fillRect/>
          </a:stretch>
        </p:blipFill>
        <p:spPr>
          <a:xfrm>
            <a:off x="8870242" y="5057996"/>
            <a:ext cx="168742" cy="168742"/>
          </a:xfrm>
          <a:prstGeom prst="rect">
            <a:avLst/>
          </a:prstGeom>
        </p:spPr>
      </p:pic>
      <p:pic>
        <p:nvPicPr>
          <p:cNvPr id="179" name="Picture 178">
            <a:extLst>
              <a:ext uri="{FF2B5EF4-FFF2-40B4-BE49-F238E27FC236}">
                <a16:creationId xmlns:a16="http://schemas.microsoft.com/office/drawing/2014/main" id="{8842A7B5-5AFC-486A-AD43-3B57F1B62AF7}"/>
              </a:ext>
            </a:extLst>
          </p:cNvPr>
          <p:cNvPicPr>
            <a:picLocks noChangeAspect="1"/>
          </p:cNvPicPr>
          <p:nvPr/>
        </p:nvPicPr>
        <p:blipFill>
          <a:blip r:embed="rId71">
            <a:extLst>
              <a:ext uri="{28A0092B-C50C-407E-A947-70E740481C1C}">
                <a14:useLocalDpi xmlns:a14="http://schemas.microsoft.com/office/drawing/2010/main"/>
              </a:ext>
            </a:extLst>
          </a:blip>
          <a:stretch>
            <a:fillRect/>
          </a:stretch>
        </p:blipFill>
        <p:spPr>
          <a:xfrm>
            <a:off x="8231045" y="5253307"/>
            <a:ext cx="168742" cy="168742"/>
          </a:xfrm>
          <a:prstGeom prst="rect">
            <a:avLst/>
          </a:prstGeom>
        </p:spPr>
      </p:pic>
      <p:pic>
        <p:nvPicPr>
          <p:cNvPr id="181" name="Picture 180">
            <a:extLst>
              <a:ext uri="{FF2B5EF4-FFF2-40B4-BE49-F238E27FC236}">
                <a16:creationId xmlns:a16="http://schemas.microsoft.com/office/drawing/2014/main" id="{DEE081FD-9E6F-4BB0-A90D-B28DB4C89660}"/>
              </a:ext>
            </a:extLst>
          </p:cNvPr>
          <p:cNvPicPr>
            <a:picLocks noChangeAspect="1"/>
          </p:cNvPicPr>
          <p:nvPr/>
        </p:nvPicPr>
        <p:blipFill>
          <a:blip r:embed="rId71">
            <a:extLst>
              <a:ext uri="{28A0092B-C50C-407E-A947-70E740481C1C}">
                <a14:useLocalDpi xmlns:a14="http://schemas.microsoft.com/office/drawing/2010/main"/>
              </a:ext>
            </a:extLst>
          </a:blip>
          <a:stretch>
            <a:fillRect/>
          </a:stretch>
        </p:blipFill>
        <p:spPr>
          <a:xfrm>
            <a:off x="8390844" y="5244427"/>
            <a:ext cx="168742" cy="168742"/>
          </a:xfrm>
          <a:prstGeom prst="rect">
            <a:avLst/>
          </a:prstGeom>
        </p:spPr>
      </p:pic>
      <p:pic>
        <p:nvPicPr>
          <p:cNvPr id="183" name="Picture 182">
            <a:extLst>
              <a:ext uri="{FF2B5EF4-FFF2-40B4-BE49-F238E27FC236}">
                <a16:creationId xmlns:a16="http://schemas.microsoft.com/office/drawing/2014/main" id="{969E782E-8FA2-4741-9CA5-949A21257159}"/>
              </a:ext>
            </a:extLst>
          </p:cNvPr>
          <p:cNvPicPr>
            <a:picLocks noChangeAspect="1"/>
          </p:cNvPicPr>
          <p:nvPr/>
        </p:nvPicPr>
        <p:blipFill>
          <a:blip r:embed="rId72">
            <a:extLst>
              <a:ext uri="{28A0092B-C50C-407E-A947-70E740481C1C}">
                <a14:useLocalDpi xmlns:a14="http://schemas.microsoft.com/office/drawing/2010/main"/>
              </a:ext>
            </a:extLst>
          </a:blip>
          <a:stretch>
            <a:fillRect/>
          </a:stretch>
        </p:blipFill>
        <p:spPr>
          <a:xfrm>
            <a:off x="8550644" y="5244428"/>
            <a:ext cx="168742" cy="168742"/>
          </a:xfrm>
          <a:prstGeom prst="rect">
            <a:avLst/>
          </a:prstGeom>
        </p:spPr>
      </p:pic>
      <p:pic>
        <p:nvPicPr>
          <p:cNvPr id="185" name="Picture 184">
            <a:extLst>
              <a:ext uri="{FF2B5EF4-FFF2-40B4-BE49-F238E27FC236}">
                <a16:creationId xmlns:a16="http://schemas.microsoft.com/office/drawing/2014/main" id="{2DB315F5-6C0A-449E-BF21-2C008BFA237F}"/>
              </a:ext>
            </a:extLst>
          </p:cNvPr>
          <p:cNvPicPr>
            <a:picLocks noChangeAspect="1"/>
          </p:cNvPicPr>
          <p:nvPr/>
        </p:nvPicPr>
        <p:blipFill>
          <a:blip r:embed="rId73">
            <a:extLst>
              <a:ext uri="{28A0092B-C50C-407E-A947-70E740481C1C}">
                <a14:useLocalDpi xmlns:a14="http://schemas.microsoft.com/office/drawing/2010/main"/>
              </a:ext>
            </a:extLst>
          </a:blip>
          <a:stretch>
            <a:fillRect/>
          </a:stretch>
        </p:blipFill>
        <p:spPr>
          <a:xfrm>
            <a:off x="8683810" y="5235549"/>
            <a:ext cx="168742" cy="168742"/>
          </a:xfrm>
          <a:prstGeom prst="rect">
            <a:avLst/>
          </a:prstGeom>
        </p:spPr>
      </p:pic>
      <p:pic>
        <p:nvPicPr>
          <p:cNvPr id="187" name="Picture 186">
            <a:extLst>
              <a:ext uri="{FF2B5EF4-FFF2-40B4-BE49-F238E27FC236}">
                <a16:creationId xmlns:a16="http://schemas.microsoft.com/office/drawing/2014/main" id="{5E70C983-0D85-4099-BFEA-33032C67A504}"/>
              </a:ext>
            </a:extLst>
          </p:cNvPr>
          <p:cNvPicPr>
            <a:picLocks noChangeAspect="1"/>
          </p:cNvPicPr>
          <p:nvPr/>
        </p:nvPicPr>
        <p:blipFill>
          <a:blip r:embed="rId74">
            <a:extLst>
              <a:ext uri="{28A0092B-C50C-407E-A947-70E740481C1C}">
                <a14:useLocalDpi xmlns:a14="http://schemas.microsoft.com/office/drawing/2010/main"/>
              </a:ext>
            </a:extLst>
          </a:blip>
          <a:stretch>
            <a:fillRect/>
          </a:stretch>
        </p:blipFill>
        <p:spPr>
          <a:xfrm>
            <a:off x="8861363" y="5235549"/>
            <a:ext cx="168742" cy="168742"/>
          </a:xfrm>
          <a:prstGeom prst="rect">
            <a:avLst/>
          </a:prstGeom>
        </p:spPr>
      </p:pic>
      <p:pic>
        <p:nvPicPr>
          <p:cNvPr id="189" name="Picture 188">
            <a:extLst>
              <a:ext uri="{FF2B5EF4-FFF2-40B4-BE49-F238E27FC236}">
                <a16:creationId xmlns:a16="http://schemas.microsoft.com/office/drawing/2014/main" id="{C3D0C272-B7FC-4BDC-81E3-9D4EAE221B0D}"/>
              </a:ext>
            </a:extLst>
          </p:cNvPr>
          <p:cNvPicPr>
            <a:picLocks noChangeAspect="1"/>
          </p:cNvPicPr>
          <p:nvPr/>
        </p:nvPicPr>
        <p:blipFill>
          <a:blip r:embed="rId74">
            <a:extLst>
              <a:ext uri="{28A0092B-C50C-407E-A947-70E740481C1C}">
                <a14:useLocalDpi xmlns:a14="http://schemas.microsoft.com/office/drawing/2010/main"/>
              </a:ext>
            </a:extLst>
          </a:blip>
          <a:stretch>
            <a:fillRect/>
          </a:stretch>
        </p:blipFill>
        <p:spPr>
          <a:xfrm>
            <a:off x="8231045" y="5421980"/>
            <a:ext cx="168742" cy="168742"/>
          </a:xfrm>
          <a:prstGeom prst="rect">
            <a:avLst/>
          </a:prstGeom>
        </p:spPr>
      </p:pic>
      <p:pic>
        <p:nvPicPr>
          <p:cNvPr id="191" name="Picture 190">
            <a:extLst>
              <a:ext uri="{FF2B5EF4-FFF2-40B4-BE49-F238E27FC236}">
                <a16:creationId xmlns:a16="http://schemas.microsoft.com/office/drawing/2014/main" id="{C3B2170C-FC48-4313-B5C7-97BF0E5DD303}"/>
              </a:ext>
            </a:extLst>
          </p:cNvPr>
          <p:cNvPicPr>
            <a:picLocks noChangeAspect="1"/>
          </p:cNvPicPr>
          <p:nvPr/>
        </p:nvPicPr>
        <p:blipFill>
          <a:blip r:embed="rId74">
            <a:extLst>
              <a:ext uri="{28A0092B-C50C-407E-A947-70E740481C1C}">
                <a14:useLocalDpi xmlns:a14="http://schemas.microsoft.com/office/drawing/2010/main"/>
              </a:ext>
            </a:extLst>
          </a:blip>
          <a:stretch>
            <a:fillRect/>
          </a:stretch>
        </p:blipFill>
        <p:spPr>
          <a:xfrm>
            <a:off x="8408600" y="5421980"/>
            <a:ext cx="168742" cy="168742"/>
          </a:xfrm>
          <a:prstGeom prst="rect">
            <a:avLst/>
          </a:prstGeom>
        </p:spPr>
      </p:pic>
      <p:pic>
        <p:nvPicPr>
          <p:cNvPr id="193" name="Picture 192">
            <a:extLst>
              <a:ext uri="{FF2B5EF4-FFF2-40B4-BE49-F238E27FC236}">
                <a16:creationId xmlns:a16="http://schemas.microsoft.com/office/drawing/2014/main" id="{65B80EBA-ED10-470B-9CF4-D1507DBFAD17}"/>
              </a:ext>
            </a:extLst>
          </p:cNvPr>
          <p:cNvPicPr>
            <a:picLocks noChangeAspect="1"/>
          </p:cNvPicPr>
          <p:nvPr/>
        </p:nvPicPr>
        <p:blipFill>
          <a:blip r:embed="rId74">
            <a:extLst>
              <a:ext uri="{28A0092B-C50C-407E-A947-70E740481C1C}">
                <a14:useLocalDpi xmlns:a14="http://schemas.microsoft.com/office/drawing/2010/main"/>
              </a:ext>
            </a:extLst>
          </a:blip>
          <a:stretch>
            <a:fillRect/>
          </a:stretch>
        </p:blipFill>
        <p:spPr>
          <a:xfrm>
            <a:off x="8559521" y="5413104"/>
            <a:ext cx="168742" cy="168742"/>
          </a:xfrm>
          <a:prstGeom prst="rect">
            <a:avLst/>
          </a:prstGeom>
        </p:spPr>
      </p:pic>
      <p:pic>
        <p:nvPicPr>
          <p:cNvPr id="195" name="Picture 194">
            <a:extLst>
              <a:ext uri="{FF2B5EF4-FFF2-40B4-BE49-F238E27FC236}">
                <a16:creationId xmlns:a16="http://schemas.microsoft.com/office/drawing/2014/main" id="{A99C8552-0394-4BA6-A586-B2F2116D73A4}"/>
              </a:ext>
            </a:extLst>
          </p:cNvPr>
          <p:cNvPicPr>
            <a:picLocks noChangeAspect="1"/>
          </p:cNvPicPr>
          <p:nvPr/>
        </p:nvPicPr>
        <p:blipFill>
          <a:blip r:embed="rId75">
            <a:extLst>
              <a:ext uri="{28A0092B-C50C-407E-A947-70E740481C1C}">
                <a14:useLocalDpi xmlns:a14="http://schemas.microsoft.com/office/drawing/2010/main"/>
              </a:ext>
            </a:extLst>
          </a:blip>
          <a:stretch>
            <a:fillRect/>
          </a:stretch>
        </p:blipFill>
        <p:spPr>
          <a:xfrm>
            <a:off x="8701566" y="5413103"/>
            <a:ext cx="168742" cy="168742"/>
          </a:xfrm>
          <a:prstGeom prst="rect">
            <a:avLst/>
          </a:prstGeom>
        </p:spPr>
      </p:pic>
      <p:pic>
        <p:nvPicPr>
          <p:cNvPr id="197" name="Picture 196">
            <a:extLst>
              <a:ext uri="{FF2B5EF4-FFF2-40B4-BE49-F238E27FC236}">
                <a16:creationId xmlns:a16="http://schemas.microsoft.com/office/drawing/2014/main" id="{A7C40C96-A578-4635-AD99-4321B3316BDE}"/>
              </a:ext>
            </a:extLst>
          </p:cNvPr>
          <p:cNvPicPr>
            <a:picLocks noChangeAspect="1"/>
          </p:cNvPicPr>
          <p:nvPr/>
        </p:nvPicPr>
        <p:blipFill>
          <a:blip r:embed="rId76">
            <a:extLst>
              <a:ext uri="{28A0092B-C50C-407E-A947-70E740481C1C}">
                <a14:useLocalDpi xmlns:a14="http://schemas.microsoft.com/office/drawing/2010/main"/>
              </a:ext>
            </a:extLst>
          </a:blip>
          <a:stretch>
            <a:fillRect/>
          </a:stretch>
        </p:blipFill>
        <p:spPr>
          <a:xfrm>
            <a:off x="8879119" y="5404227"/>
            <a:ext cx="168742" cy="168742"/>
          </a:xfrm>
          <a:prstGeom prst="rect">
            <a:avLst/>
          </a:prstGeom>
        </p:spPr>
      </p:pic>
      <p:pic>
        <p:nvPicPr>
          <p:cNvPr id="199" name="Picture 198">
            <a:extLst>
              <a:ext uri="{FF2B5EF4-FFF2-40B4-BE49-F238E27FC236}">
                <a16:creationId xmlns:a16="http://schemas.microsoft.com/office/drawing/2014/main" id="{630D62CE-AD92-4DF8-842E-BEA0B14E565F}"/>
              </a:ext>
            </a:extLst>
          </p:cNvPr>
          <p:cNvPicPr>
            <a:picLocks noChangeAspect="1"/>
          </p:cNvPicPr>
          <p:nvPr/>
        </p:nvPicPr>
        <p:blipFill>
          <a:blip r:embed="rId76">
            <a:extLst>
              <a:ext uri="{28A0092B-C50C-407E-A947-70E740481C1C}">
                <a14:useLocalDpi xmlns:a14="http://schemas.microsoft.com/office/drawing/2010/main"/>
              </a:ext>
            </a:extLst>
          </a:blip>
          <a:stretch>
            <a:fillRect/>
          </a:stretch>
        </p:blipFill>
        <p:spPr>
          <a:xfrm>
            <a:off x="8222168" y="5581780"/>
            <a:ext cx="168742" cy="168742"/>
          </a:xfrm>
          <a:prstGeom prst="rect">
            <a:avLst/>
          </a:prstGeom>
        </p:spPr>
      </p:pic>
      <p:pic>
        <p:nvPicPr>
          <p:cNvPr id="201" name="Picture 200">
            <a:extLst>
              <a:ext uri="{FF2B5EF4-FFF2-40B4-BE49-F238E27FC236}">
                <a16:creationId xmlns:a16="http://schemas.microsoft.com/office/drawing/2014/main" id="{6B63AECD-FAC4-43AA-9CBA-6139558E9AC3}"/>
              </a:ext>
            </a:extLst>
          </p:cNvPr>
          <p:cNvPicPr>
            <a:picLocks noChangeAspect="1"/>
          </p:cNvPicPr>
          <p:nvPr/>
        </p:nvPicPr>
        <p:blipFill>
          <a:blip r:embed="rId77">
            <a:extLst>
              <a:ext uri="{28A0092B-C50C-407E-A947-70E740481C1C}">
                <a14:useLocalDpi xmlns:a14="http://schemas.microsoft.com/office/drawing/2010/main"/>
              </a:ext>
            </a:extLst>
          </a:blip>
          <a:stretch>
            <a:fillRect/>
          </a:stretch>
        </p:blipFill>
        <p:spPr>
          <a:xfrm>
            <a:off x="8390845" y="5581779"/>
            <a:ext cx="168742" cy="168742"/>
          </a:xfrm>
          <a:prstGeom prst="rect">
            <a:avLst/>
          </a:prstGeom>
        </p:spPr>
      </p:pic>
      <p:pic>
        <p:nvPicPr>
          <p:cNvPr id="203" name="Picture 202">
            <a:extLst>
              <a:ext uri="{FF2B5EF4-FFF2-40B4-BE49-F238E27FC236}">
                <a16:creationId xmlns:a16="http://schemas.microsoft.com/office/drawing/2014/main" id="{D147FDE1-D9C2-4CB2-83A7-61E0D0A6F571}"/>
              </a:ext>
            </a:extLst>
          </p:cNvPr>
          <p:cNvPicPr>
            <a:picLocks noChangeAspect="1"/>
          </p:cNvPicPr>
          <p:nvPr/>
        </p:nvPicPr>
        <p:blipFill>
          <a:blip r:embed="rId78">
            <a:extLst>
              <a:ext uri="{28A0092B-C50C-407E-A947-70E740481C1C}">
                <a14:useLocalDpi xmlns:a14="http://schemas.microsoft.com/office/drawing/2010/main"/>
              </a:ext>
            </a:extLst>
          </a:blip>
          <a:stretch>
            <a:fillRect/>
          </a:stretch>
        </p:blipFill>
        <p:spPr>
          <a:xfrm>
            <a:off x="8559519" y="5572903"/>
            <a:ext cx="168742" cy="168742"/>
          </a:xfrm>
          <a:prstGeom prst="rect">
            <a:avLst/>
          </a:prstGeom>
        </p:spPr>
      </p:pic>
      <p:pic>
        <p:nvPicPr>
          <p:cNvPr id="205" name="Picture 204">
            <a:extLst>
              <a:ext uri="{FF2B5EF4-FFF2-40B4-BE49-F238E27FC236}">
                <a16:creationId xmlns:a16="http://schemas.microsoft.com/office/drawing/2014/main" id="{C3C49EDB-2561-4C95-AFA6-1770C9632489}"/>
              </a:ext>
            </a:extLst>
          </p:cNvPr>
          <p:cNvPicPr>
            <a:picLocks noChangeAspect="1"/>
          </p:cNvPicPr>
          <p:nvPr/>
        </p:nvPicPr>
        <p:blipFill>
          <a:blip r:embed="rId79">
            <a:extLst>
              <a:ext uri="{28A0092B-C50C-407E-A947-70E740481C1C}">
                <a14:useLocalDpi xmlns:a14="http://schemas.microsoft.com/office/drawing/2010/main"/>
              </a:ext>
            </a:extLst>
          </a:blip>
          <a:stretch>
            <a:fillRect/>
          </a:stretch>
        </p:blipFill>
        <p:spPr>
          <a:xfrm>
            <a:off x="8701566" y="5572903"/>
            <a:ext cx="168742" cy="168742"/>
          </a:xfrm>
          <a:prstGeom prst="rect">
            <a:avLst/>
          </a:prstGeom>
        </p:spPr>
      </p:pic>
      <p:pic>
        <p:nvPicPr>
          <p:cNvPr id="207" name="Picture 206">
            <a:extLst>
              <a:ext uri="{FF2B5EF4-FFF2-40B4-BE49-F238E27FC236}">
                <a16:creationId xmlns:a16="http://schemas.microsoft.com/office/drawing/2014/main" id="{80767536-8EDA-4043-B2F4-04B0D349ADFD}"/>
              </a:ext>
            </a:extLst>
          </p:cNvPr>
          <p:cNvPicPr>
            <a:picLocks noChangeAspect="1"/>
          </p:cNvPicPr>
          <p:nvPr/>
        </p:nvPicPr>
        <p:blipFill>
          <a:blip r:embed="rId80">
            <a:extLst>
              <a:ext uri="{28A0092B-C50C-407E-A947-70E740481C1C}">
                <a14:useLocalDpi xmlns:a14="http://schemas.microsoft.com/office/drawing/2010/main"/>
              </a:ext>
            </a:extLst>
          </a:blip>
          <a:stretch>
            <a:fillRect/>
          </a:stretch>
        </p:blipFill>
        <p:spPr>
          <a:xfrm>
            <a:off x="8879119" y="5572899"/>
            <a:ext cx="168742" cy="168742"/>
          </a:xfrm>
          <a:prstGeom prst="rect">
            <a:avLst/>
          </a:prstGeom>
        </p:spPr>
      </p:pic>
      <p:pic>
        <p:nvPicPr>
          <p:cNvPr id="209" name="Picture 208">
            <a:extLst>
              <a:ext uri="{FF2B5EF4-FFF2-40B4-BE49-F238E27FC236}">
                <a16:creationId xmlns:a16="http://schemas.microsoft.com/office/drawing/2014/main" id="{D647456C-5D34-492B-B832-E96766F716C4}"/>
              </a:ext>
            </a:extLst>
          </p:cNvPr>
          <p:cNvPicPr>
            <a:picLocks noChangeAspect="1"/>
          </p:cNvPicPr>
          <p:nvPr/>
        </p:nvPicPr>
        <p:blipFill>
          <a:blip r:embed="rId81">
            <a:extLst>
              <a:ext uri="{28A0092B-C50C-407E-A947-70E740481C1C}">
                <a14:useLocalDpi xmlns:a14="http://schemas.microsoft.com/office/drawing/2010/main"/>
              </a:ext>
            </a:extLst>
          </a:blip>
          <a:stretch>
            <a:fillRect/>
          </a:stretch>
        </p:blipFill>
        <p:spPr>
          <a:xfrm>
            <a:off x="9038915" y="4889316"/>
            <a:ext cx="168742" cy="168742"/>
          </a:xfrm>
          <a:prstGeom prst="rect">
            <a:avLst/>
          </a:prstGeom>
        </p:spPr>
      </p:pic>
      <p:pic>
        <p:nvPicPr>
          <p:cNvPr id="211" name="Picture 210">
            <a:extLst>
              <a:ext uri="{FF2B5EF4-FFF2-40B4-BE49-F238E27FC236}">
                <a16:creationId xmlns:a16="http://schemas.microsoft.com/office/drawing/2014/main" id="{77ACCC5A-C68E-4C9F-BF20-26239912F8E4}"/>
              </a:ext>
            </a:extLst>
          </p:cNvPr>
          <p:cNvPicPr>
            <a:picLocks noChangeAspect="1"/>
          </p:cNvPicPr>
          <p:nvPr/>
        </p:nvPicPr>
        <p:blipFill>
          <a:blip r:embed="rId82">
            <a:extLst>
              <a:ext uri="{28A0092B-C50C-407E-A947-70E740481C1C}">
                <a14:useLocalDpi xmlns:a14="http://schemas.microsoft.com/office/drawing/2010/main"/>
              </a:ext>
            </a:extLst>
          </a:blip>
          <a:stretch>
            <a:fillRect/>
          </a:stretch>
        </p:blipFill>
        <p:spPr>
          <a:xfrm>
            <a:off x="9030043" y="5057997"/>
            <a:ext cx="168742" cy="168742"/>
          </a:xfrm>
          <a:prstGeom prst="rect">
            <a:avLst/>
          </a:prstGeom>
        </p:spPr>
      </p:pic>
      <p:pic>
        <p:nvPicPr>
          <p:cNvPr id="213" name="Picture 212">
            <a:extLst>
              <a:ext uri="{FF2B5EF4-FFF2-40B4-BE49-F238E27FC236}">
                <a16:creationId xmlns:a16="http://schemas.microsoft.com/office/drawing/2014/main" id="{A3685518-8146-4D39-A833-DFF085A75802}"/>
              </a:ext>
            </a:extLst>
          </p:cNvPr>
          <p:cNvPicPr>
            <a:picLocks noChangeAspect="1"/>
          </p:cNvPicPr>
          <p:nvPr/>
        </p:nvPicPr>
        <p:blipFill>
          <a:blip r:embed="rId83">
            <a:extLst>
              <a:ext uri="{28A0092B-C50C-407E-A947-70E740481C1C}">
                <a14:useLocalDpi xmlns:a14="http://schemas.microsoft.com/office/drawing/2010/main"/>
              </a:ext>
            </a:extLst>
          </a:blip>
          <a:stretch>
            <a:fillRect/>
          </a:stretch>
        </p:blipFill>
        <p:spPr>
          <a:xfrm>
            <a:off x="9030039" y="5226671"/>
            <a:ext cx="168742" cy="168742"/>
          </a:xfrm>
          <a:prstGeom prst="rect">
            <a:avLst/>
          </a:prstGeom>
        </p:spPr>
      </p:pic>
      <p:pic>
        <p:nvPicPr>
          <p:cNvPr id="215" name="Picture 214">
            <a:extLst>
              <a:ext uri="{FF2B5EF4-FFF2-40B4-BE49-F238E27FC236}">
                <a16:creationId xmlns:a16="http://schemas.microsoft.com/office/drawing/2014/main" id="{5140B036-5815-4062-8F87-6CB0B6FA7C79}"/>
              </a:ext>
            </a:extLst>
          </p:cNvPr>
          <p:cNvPicPr>
            <a:picLocks noChangeAspect="1"/>
          </p:cNvPicPr>
          <p:nvPr/>
        </p:nvPicPr>
        <p:blipFill>
          <a:blip r:embed="rId84">
            <a:extLst>
              <a:ext uri="{28A0092B-C50C-407E-A947-70E740481C1C}">
                <a14:useLocalDpi xmlns:a14="http://schemas.microsoft.com/office/drawing/2010/main"/>
              </a:ext>
            </a:extLst>
          </a:blip>
          <a:stretch>
            <a:fillRect/>
          </a:stretch>
        </p:blipFill>
        <p:spPr>
          <a:xfrm>
            <a:off x="9038913" y="5413105"/>
            <a:ext cx="168742" cy="168742"/>
          </a:xfrm>
          <a:prstGeom prst="rect">
            <a:avLst/>
          </a:prstGeom>
        </p:spPr>
      </p:pic>
      <p:pic>
        <p:nvPicPr>
          <p:cNvPr id="217" name="Picture 216">
            <a:extLst>
              <a:ext uri="{FF2B5EF4-FFF2-40B4-BE49-F238E27FC236}">
                <a16:creationId xmlns:a16="http://schemas.microsoft.com/office/drawing/2014/main" id="{4E59A117-B259-4D2F-80B3-5D404F55F088}"/>
              </a:ext>
            </a:extLst>
          </p:cNvPr>
          <p:cNvPicPr>
            <a:picLocks noChangeAspect="1"/>
          </p:cNvPicPr>
          <p:nvPr/>
        </p:nvPicPr>
        <p:blipFill>
          <a:blip r:embed="rId85">
            <a:extLst>
              <a:ext uri="{28A0092B-C50C-407E-A947-70E740481C1C}">
                <a14:useLocalDpi xmlns:a14="http://schemas.microsoft.com/office/drawing/2010/main"/>
              </a:ext>
            </a:extLst>
          </a:blip>
          <a:stretch>
            <a:fillRect/>
          </a:stretch>
        </p:blipFill>
        <p:spPr>
          <a:xfrm>
            <a:off x="9038917" y="5572904"/>
            <a:ext cx="168742" cy="168742"/>
          </a:xfrm>
          <a:prstGeom prst="rect">
            <a:avLst/>
          </a:prstGeom>
        </p:spPr>
      </p:pic>
      <p:pic>
        <p:nvPicPr>
          <p:cNvPr id="218" name="Picture 217">
            <a:extLst>
              <a:ext uri="{FF2B5EF4-FFF2-40B4-BE49-F238E27FC236}">
                <a16:creationId xmlns:a16="http://schemas.microsoft.com/office/drawing/2014/main" id="{ED42492A-7777-493A-B7A3-3D4D01035ADC}"/>
              </a:ext>
            </a:extLst>
          </p:cNvPr>
          <p:cNvPicPr>
            <a:picLocks noChangeAspect="1"/>
          </p:cNvPicPr>
          <p:nvPr/>
        </p:nvPicPr>
        <p:blipFill>
          <a:blip r:embed="rId47">
            <a:extLst>
              <a:ext uri="{28A0092B-C50C-407E-A947-70E740481C1C}">
                <a14:useLocalDpi xmlns:a14="http://schemas.microsoft.com/office/drawing/2010/main"/>
              </a:ext>
            </a:extLst>
          </a:blip>
          <a:stretch>
            <a:fillRect/>
          </a:stretch>
        </p:blipFill>
        <p:spPr>
          <a:xfrm>
            <a:off x="7297861" y="5234522"/>
            <a:ext cx="169180" cy="169180"/>
          </a:xfrm>
          <a:prstGeom prst="rect">
            <a:avLst/>
          </a:prstGeom>
        </p:spPr>
      </p:pic>
      <p:pic>
        <p:nvPicPr>
          <p:cNvPr id="219" name="Picture 218">
            <a:extLst>
              <a:ext uri="{FF2B5EF4-FFF2-40B4-BE49-F238E27FC236}">
                <a16:creationId xmlns:a16="http://schemas.microsoft.com/office/drawing/2014/main" id="{1D2358ED-48A5-4243-8C4A-F24040F360F9}"/>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5363760" y="5448824"/>
            <a:ext cx="178085" cy="178085"/>
          </a:xfrm>
          <a:prstGeom prst="rect">
            <a:avLst/>
          </a:prstGeom>
        </p:spPr>
      </p:pic>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4283465" cy="49212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a:p>
            <a:r>
              <a:rPr lang="en-IN" dirty="0"/>
              <a:t>Original training images</a:t>
            </a:r>
          </a:p>
          <a:p>
            <a:endParaRPr lang="en-IN" dirty="0"/>
          </a:p>
          <a:p>
            <a:endParaRPr lang="en-IN" dirty="0"/>
          </a:p>
          <a:p>
            <a:endParaRPr lang="en-IN" dirty="0"/>
          </a:p>
          <a:p>
            <a:r>
              <a:rPr lang="en-IN" dirty="0"/>
              <a:t>Training images after histogram equalization</a:t>
            </a:r>
          </a:p>
          <a:p>
            <a:pPr lvl="1"/>
            <a:r>
              <a:rPr lang="en-IN" dirty="0">
                <a:solidFill>
                  <a:srgbClr val="3333FF"/>
                </a:solidFill>
              </a:rPr>
              <a:t>Code : histogramEqualisation.py</a:t>
            </a:r>
          </a:p>
          <a:p>
            <a:endParaRPr lang="en-IN" dirty="0"/>
          </a:p>
          <a:p>
            <a:r>
              <a:rPr lang="en-IN" dirty="0"/>
              <a:t>Small positive (left) and negative (right) image patches extracted from nuclear and extra-cellular regions of each training image</a:t>
            </a:r>
          </a:p>
          <a:p>
            <a:pPr lvl="1"/>
            <a:r>
              <a:rPr lang="en-IN" dirty="0">
                <a:solidFill>
                  <a:srgbClr val="3333FF"/>
                </a:solidFill>
              </a:rPr>
              <a:t>Code: sampleCollection.py</a:t>
            </a:r>
          </a:p>
          <a:p>
            <a:endParaRPr lang="en-IN" dirty="0"/>
          </a:p>
        </p:txBody>
      </p:sp>
    </p:spTree>
    <p:extLst>
      <p:ext uri="{BB962C8B-B14F-4D97-AF65-F5344CB8AC3E}">
        <p14:creationId xmlns:p14="http://schemas.microsoft.com/office/powerpoint/2010/main" val="111169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(4) Feature extraction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B2DD5D-E52E-4E6A-8A04-12C482A0105A}"/>
                  </a:ext>
                </a:extLst>
              </p:cNvPr>
              <p:cNvSpPr>
                <a:spLocks noGrp="1"/>
              </p:cNvSpPr>
              <p:nvPr>
                <p:ph idx="1"/>
              </p:nvPr>
            </p:nvSpPr>
            <p:spPr>
              <a:xfrm>
                <a:off x="677334" y="1367161"/>
                <a:ext cx="8596668" cy="5086905"/>
              </a:xfrm>
            </p:spPr>
            <p:txBody>
              <a:bodyPr>
                <a:normAutofit fontScale="92500" lnSpcReduction="20000"/>
              </a:bodyPr>
              <a:lstStyle/>
              <a:p>
                <a:r>
                  <a:rPr lang="en-US" dirty="0"/>
                  <a:t>Most Discriminant Color (MDC) space : to enhance segmentation performance</a:t>
                </a:r>
              </a:p>
              <a:p>
                <a:pPr lvl="1"/>
                <a:r>
                  <a:rPr lang="en-US" dirty="0"/>
                  <a:t>Linear combination of the RGB color space, where the extracted texture features can achieve optimum class separation. </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𝐼</m:t>
                          </m:r>
                        </m:e>
                      </m:acc>
                      <m:r>
                        <a:rPr lang="en-US"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rPr>
                        <m:t>𝐴</m:t>
                      </m:r>
                    </m:oMath>
                  </m:oMathPara>
                </a14:m>
                <a:endParaRPr lang="en-US" dirty="0"/>
              </a:p>
              <a:p>
                <a:pPr marL="457200" lvl="1" indent="0">
                  <a:buNone/>
                </a:pPr>
                <a14:m>
                  <m:oMath xmlns:m="http://schemas.openxmlformats.org/officeDocument/2006/math">
                    <m:r>
                      <a:rPr lang="en-IN" b="0" i="1" smtClean="0">
                        <a:latin typeface="Cambria Math" panose="02040503050406030204" pitchFamily="18" charset="0"/>
                      </a:rPr>
                      <m:t>𝐼</m:t>
                    </m:r>
                    <m:r>
                      <a:rPr lang="en-US" i="1" smtClean="0">
                        <a:latin typeface="Cambria Math" panose="02040503050406030204" pitchFamily="18" charset="0"/>
                      </a:rPr>
                      <m:t>=</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𝑟</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b="0" i="1" smtClean="0">
                            <a:latin typeface="Cambria Math" panose="02040503050406030204" pitchFamily="18" charset="0"/>
                          </a:rPr>
                          <m:t>𝑔</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b="0" i="1" smtClean="0">
                            <a:latin typeface="Cambria Math" panose="02040503050406030204" pitchFamily="18" charset="0"/>
                          </a:rPr>
                          <m:t>𝑏</m:t>
                        </m:r>
                      </m:sub>
                    </m:sSub>
                    <m:r>
                      <a:rPr lang="en-IN" b="0" i="1" smtClean="0">
                        <a:latin typeface="Cambria Math" panose="02040503050406030204" pitchFamily="18" charset="0"/>
                      </a:rPr>
                      <m:t>]</m:t>
                    </m:r>
                  </m:oMath>
                </a14:m>
                <a:r>
                  <a:rPr lang="en-US" dirty="0"/>
                  <a:t> ,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𝐼</m:t>
                        </m:r>
                      </m:e>
                    </m:acc>
                    <m:r>
                      <a:rPr lang="en-IN" i="1">
                        <a:latin typeface="Cambria Math" panose="02040503050406030204" pitchFamily="18" charset="0"/>
                      </a:rPr>
                      <m:t> </m:t>
                    </m:r>
                    <m:r>
                      <a:rPr lang="en-US" i="1">
                        <a:latin typeface="Cambria Math" panose="02040503050406030204" pitchFamily="18" charset="0"/>
                      </a:rPr>
                      <m: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𝑚</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𝑐</m:t>
                        </m:r>
                      </m:sub>
                    </m:sSub>
                    <m:r>
                      <a:rPr lang="en-IN" i="1">
                        <a:latin typeface="Cambria Math" panose="02040503050406030204" pitchFamily="18" charset="0"/>
                      </a:rPr>
                      <m:t>]</m:t>
                    </m:r>
                  </m:oMath>
                </a14:m>
                <a:r>
                  <a:rPr lang="en-US" dirty="0"/>
                  <a:t> are the corresponding images in RGB and MDC spaces</a:t>
                </a:r>
              </a:p>
              <a:p>
                <a:pPr marL="457200" lvl="1" indent="0">
                  <a:buNone/>
                </a:pPr>
                <a14:m>
                  <m:oMath xmlns:m="http://schemas.openxmlformats.org/officeDocument/2006/math">
                    <m:r>
                      <a:rPr lang="en-IN" b="0" i="1" smtClean="0">
                        <a:latin typeface="Cambria Math" panose="02040503050406030204" pitchFamily="18" charset="0"/>
                      </a:rPr>
                      <m:t>𝐴</m:t>
                    </m:r>
                  </m:oMath>
                </a14:m>
                <a:r>
                  <a:rPr lang="en-US" dirty="0"/>
                  <a:t> is a </a:t>
                </a: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×3</m:t>
                    </m:r>
                  </m:oMath>
                </a14:m>
                <a:r>
                  <a:rPr lang="en-US" dirty="0"/>
                  <a:t> coefficient matrix for constructing MDC from RGB color space, and is learnt by maximizing the classification performance in iterative optimization process.</a:t>
                </a:r>
              </a:p>
              <a:p>
                <a:r>
                  <a:rPr lang="en-US" dirty="0"/>
                  <a:t>Local Fourier Transform (LFT) features : to extract the context texture feature from each channel of MDC</a:t>
                </a:r>
              </a:p>
              <a:p>
                <a:pPr marL="457200" lvl="1" indent="0" algn="ctr">
                  <a:buNone/>
                </a:pPr>
                <a:r>
                  <a:rPr lang="pt-BR" dirty="0"/>
                  <a:t>X</a:t>
                </a:r>
                <a14:m>
                  <m:oMath xmlns:m="http://schemas.openxmlformats.org/officeDocument/2006/math">
                    <m:d>
                      <m:dPr>
                        <m:ctrlPr>
                          <a:rPr lang="pt-BR" i="1" smtClean="0">
                            <a:latin typeface="Cambria Math" panose="02040503050406030204" pitchFamily="18" charset="0"/>
                          </a:rPr>
                        </m:ctrlPr>
                      </m:dPr>
                      <m:e>
                        <m:r>
                          <a:rPr lang="en-IN" b="0" i="1" smtClean="0">
                            <a:latin typeface="Cambria Math" panose="02040503050406030204" pitchFamily="18" charset="0"/>
                          </a:rPr>
                          <m:t>𝑘</m:t>
                        </m:r>
                      </m:e>
                    </m:d>
                    <m:r>
                      <a:rPr lang="pt-BR" i="1" smtClean="0">
                        <a:latin typeface="Cambria Math" panose="02040503050406030204" pitchFamily="18" charset="0"/>
                      </a:rPr>
                      <m:t>=</m:t>
                    </m:r>
                    <m:r>
                      <a:rPr lang="en-IN" b="0" i="1" smtClean="0">
                        <a:latin typeface="Cambria Math" panose="02040503050406030204" pitchFamily="18" charset="0"/>
                      </a:rPr>
                      <m:t>𝐷𝐹𝑇</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en-IN" i="1">
                            <a:latin typeface="Cambria Math" panose="02040503050406030204" pitchFamily="18" charset="0"/>
                          </a:rPr>
                          <m:t>𝑁</m:t>
                        </m:r>
                        <m:r>
                          <a:rPr lang="en-IN" i="1">
                            <a:latin typeface="Cambria Math" panose="02040503050406030204" pitchFamily="18" charset="0"/>
                          </a:rPr>
                          <m:t>−1</m:t>
                        </m:r>
                      </m:sup>
                      <m:e>
                        <m:d>
                          <m:dPr>
                            <m:ctrlPr>
                              <a:rPr lang="pt-BR"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𝑗</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2</m:t>
                                        </m:r>
                                        <m:r>
                                          <a:rPr lang="en-IN" i="1">
                                            <a:latin typeface="Cambria Math" panose="02040503050406030204" pitchFamily="18" charset="0"/>
                                            <a:ea typeface="Cambria Math" panose="02040503050406030204" pitchFamily="18" charset="0"/>
                                          </a:rPr>
                                          <m:t>𝜋</m:t>
                                        </m:r>
                                      </m:num>
                                      <m:den>
                                        <m:r>
                                          <a:rPr lang="en-IN" i="1">
                                            <a:latin typeface="Cambria Math" panose="02040503050406030204" pitchFamily="18" charset="0"/>
                                          </a:rPr>
                                          <m:t>𝑁</m:t>
                                        </m:r>
                                      </m:den>
                                    </m:f>
                                  </m:e>
                                </m:d>
                                <m:r>
                                  <a:rPr lang="en-IN" i="1">
                                    <a:latin typeface="Cambria Math" panose="02040503050406030204" pitchFamily="18" charset="0"/>
                                  </a:rPr>
                                  <m:t>𝑘𝑛</m:t>
                                </m:r>
                              </m:sup>
                            </m:sSup>
                            <m:r>
                              <a:rPr lang="pt-BR" i="1">
                                <a:latin typeface="Cambria Math" panose="02040503050406030204" pitchFamily="18" charset="0"/>
                              </a:rPr>
                              <m:t> </m:t>
                            </m:r>
                          </m:e>
                        </m:d>
                      </m:e>
                    </m:nary>
                  </m:oMath>
                </a14:m>
                <a:endParaRPr lang="en-US" dirty="0"/>
              </a:p>
              <a:p>
                <a:pPr marL="457200" lvl="1" indent="0">
                  <a:buNone/>
                </a:pPr>
                <a:r>
                  <a:rPr lang="en-US" dirty="0"/>
                  <a:t>Where DFT : Discrete Fourier Transform</a:t>
                </a:r>
              </a:p>
              <a:p>
                <a:pPr marL="457200" lvl="1" indent="0">
                  <a:buNone/>
                </a:pPr>
                <a:r>
                  <a:rPr lang="en-US" dirty="0"/>
                  <a:t>N : 8 for 8 neighborhoods of a pixel</a:t>
                </a:r>
              </a:p>
              <a:p>
                <a:pPr marL="457200" lvl="1" indent="0">
                  <a:buNone/>
                </a:pPr>
                <a14:m>
                  <m:oMath xmlns:m="http://schemas.openxmlformats.org/officeDocument/2006/math">
                    <m:r>
                      <a:rPr lang="en-IN" i="1" smtClean="0">
                        <a:latin typeface="Cambria Math" panose="02040503050406030204" pitchFamily="18" charset="0"/>
                      </a:rPr>
                      <m:t>𝑥</m:t>
                    </m:r>
                    <m:r>
                      <a:rPr lang="en-IN" i="1" smtClean="0">
                        <a:latin typeface="Cambria Math" panose="02040503050406030204" pitchFamily="18" charset="0"/>
                      </a:rPr>
                      <m:t>(</m:t>
                    </m:r>
                    <m:r>
                      <a:rPr lang="en-IN" i="1" smtClean="0">
                        <a:latin typeface="Cambria Math" panose="02040503050406030204" pitchFamily="18" charset="0"/>
                      </a:rPr>
                      <m:t>𝑛</m:t>
                    </m:r>
                    <m:r>
                      <a:rPr lang="en-IN" i="1" smtClean="0">
                        <a:latin typeface="Cambria Math" panose="02040503050406030204" pitchFamily="18" charset="0"/>
                      </a:rPr>
                      <m:t>)</m:t>
                    </m:r>
                  </m:oMath>
                </a14:m>
                <a:r>
                  <a:rPr lang="en-US" dirty="0"/>
                  <a:t> is the gray value of the neighboring pixel</a:t>
                </a:r>
              </a:p>
              <a:p>
                <a:pPr marL="457200" lvl="1" indent="0">
                  <a:buNone/>
                </a:pPr>
                <a:r>
                  <a:rPr lang="en-US" dirty="0"/>
                  <a:t>For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=1,…,8</m:t>
                    </m:r>
                  </m:oMath>
                </a14:m>
                <a:r>
                  <a:rPr lang="en-US" dirty="0"/>
                  <a:t>, we get 8 LFT maps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𝑘</m:t>
                        </m:r>
                      </m:sub>
                    </m:sSub>
                  </m:oMath>
                </a14:m>
                <a:r>
                  <a:rPr lang="en-US" dirty="0"/>
                  <a:t>s.</a:t>
                </a:r>
              </a:p>
              <a:p>
                <a:pPr lvl="1"/>
                <a:r>
                  <a:rPr lang="en-US" dirty="0"/>
                  <a:t>Total </a:t>
                </a:r>
                <a14:m>
                  <m:oMath xmlns:m="http://schemas.openxmlformats.org/officeDocument/2006/math">
                    <m:r>
                      <a:rPr lang="en-IN" b="0" i="1" smtClean="0">
                        <a:latin typeface="Cambria Math" panose="02040503050406030204" pitchFamily="18" charset="0"/>
                      </a:rPr>
                      <m:t>8</m:t>
                    </m:r>
                    <m:r>
                      <a:rPr lang="en-IN" b="0" i="1" smtClean="0">
                        <a:latin typeface="Cambria Math" panose="02040503050406030204" pitchFamily="18" charset="0"/>
                        <a:ea typeface="Cambria Math" panose="02040503050406030204" pitchFamily="18" charset="0"/>
                      </a:rPr>
                      <m:t>×3</m:t>
                    </m:r>
                  </m:oMath>
                </a14:m>
                <a:r>
                  <a:rPr lang="en-US" dirty="0"/>
                  <a:t> LFTs from all 3 channels</a:t>
                </a:r>
              </a:p>
              <a:p>
                <a:pPr lvl="1"/>
                <a14:m>
                  <m:oMath xmlns:m="http://schemas.openxmlformats.org/officeDocument/2006/math">
                    <m:r>
                      <a:rPr lang="en-IN" b="0" i="1" smtClean="0">
                        <a:latin typeface="Cambria Math" panose="02040503050406030204" pitchFamily="18" charset="0"/>
                      </a:rPr>
                      <m:t>8</m:t>
                    </m:r>
                    <m:r>
                      <a:rPr lang="en-IN" b="0" i="1" smtClean="0">
                        <a:latin typeface="Cambria Math" panose="02040503050406030204" pitchFamily="18" charset="0"/>
                        <a:ea typeface="Cambria Math" panose="02040503050406030204" pitchFamily="18" charset="0"/>
                      </a:rPr>
                      <m:t>×3 </m:t>
                    </m:r>
                  </m:oMath>
                </a14:m>
                <a:r>
                  <a:rPr lang="en-US" dirty="0"/>
                  <a:t> mean LFT matrix is calculated for each sample training image patch by taking mean of all </a:t>
                </a:r>
                <a14:m>
                  <m:oMath xmlns:m="http://schemas.openxmlformats.org/officeDocument/2006/math">
                    <m:r>
                      <a:rPr lang="en-IN" i="1" dirty="0" smtClean="0">
                        <a:latin typeface="Cambria Math" panose="02040503050406030204" pitchFamily="18" charset="0"/>
                      </a:rPr>
                      <m:t>1</m:t>
                    </m:r>
                    <m:r>
                      <a:rPr lang="en-IN" b="0" i="1" dirty="0" smtClean="0">
                        <a:latin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11</m:t>
                    </m:r>
                  </m:oMath>
                </a14:m>
                <a:r>
                  <a:rPr lang="en-US" dirty="0"/>
                  <a:t> pixels </a:t>
                </a:r>
              </a:p>
            </p:txBody>
          </p:sp>
        </mc:Choice>
        <mc:Fallback xmlns="">
          <p:sp>
            <p:nvSpPr>
              <p:cNvPr id="3" name="Content Placeholder 2">
                <a:extLst>
                  <a:ext uri="{FF2B5EF4-FFF2-40B4-BE49-F238E27FC236}">
                    <a16:creationId xmlns:a16="http://schemas.microsoft.com/office/drawing/2014/main" id="{BFB2DD5D-E52E-4E6A-8A04-12C482A0105A}"/>
                  </a:ext>
                </a:extLst>
              </p:cNvPr>
              <p:cNvSpPr>
                <a:spLocks noGrp="1" noRot="1" noChangeAspect="1" noMove="1" noResize="1" noEditPoints="1" noAdjustHandles="1" noChangeArrowheads="1" noChangeShapeType="1" noTextEdit="1"/>
              </p:cNvSpPr>
              <p:nvPr>
                <p:ph idx="1"/>
              </p:nvPr>
            </p:nvSpPr>
            <p:spPr>
              <a:xfrm>
                <a:off x="677334" y="1367161"/>
                <a:ext cx="8596668" cy="5086905"/>
              </a:xfrm>
              <a:blipFill>
                <a:blip r:embed="rId2"/>
                <a:stretch>
                  <a:fillRect l="-71" t="-1317"/>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624B21AD-F17A-4C16-9547-FD23F67ACE7E}"/>
              </a:ext>
            </a:extLst>
          </p:cNvPr>
          <p:cNvGraphicFramePr>
            <a:graphicFrameLocks noGrp="1"/>
          </p:cNvGraphicFramePr>
          <p:nvPr>
            <p:extLst>
              <p:ext uri="{D42A27DB-BD31-4B8C-83A1-F6EECF244321}">
                <p14:modId xmlns:p14="http://schemas.microsoft.com/office/powerpoint/2010/main" val="2741607099"/>
              </p:ext>
            </p:extLst>
          </p:nvPr>
        </p:nvGraphicFramePr>
        <p:xfrm>
          <a:off x="5831643" y="4572576"/>
          <a:ext cx="1421413" cy="1020357"/>
        </p:xfrm>
        <a:graphic>
          <a:graphicData uri="http://schemas.openxmlformats.org/drawingml/2006/table">
            <a:tbl>
              <a:tblPr firstRow="1" bandRow="1">
                <a:tableStyleId>{5940675A-B579-460E-94D1-54222C63F5DA}</a:tableStyleId>
              </a:tblPr>
              <a:tblGrid>
                <a:gridCol w="471663">
                  <a:extLst>
                    <a:ext uri="{9D8B030D-6E8A-4147-A177-3AD203B41FA5}">
                      <a16:colId xmlns:a16="http://schemas.microsoft.com/office/drawing/2014/main" val="3895157759"/>
                    </a:ext>
                  </a:extLst>
                </a:gridCol>
                <a:gridCol w="487263">
                  <a:extLst>
                    <a:ext uri="{9D8B030D-6E8A-4147-A177-3AD203B41FA5}">
                      <a16:colId xmlns:a16="http://schemas.microsoft.com/office/drawing/2014/main" val="4176654632"/>
                    </a:ext>
                  </a:extLst>
                </a:gridCol>
                <a:gridCol w="462487">
                  <a:extLst>
                    <a:ext uri="{9D8B030D-6E8A-4147-A177-3AD203B41FA5}">
                      <a16:colId xmlns:a16="http://schemas.microsoft.com/office/drawing/2014/main" val="2293653687"/>
                    </a:ext>
                  </a:extLst>
                </a:gridCol>
              </a:tblGrid>
              <a:tr h="340119">
                <a:tc>
                  <a:txBody>
                    <a:bodyPr/>
                    <a:lstStyle/>
                    <a:p>
                      <a:pPr algn="ctr"/>
                      <a:r>
                        <a:rPr lang="en-IN" sz="1100" dirty="0"/>
                        <a:t>x(0)</a:t>
                      </a:r>
                    </a:p>
                  </a:txBody>
                  <a:tcPr anchor="ctr"/>
                </a:tc>
                <a:tc>
                  <a:txBody>
                    <a:bodyPr/>
                    <a:lstStyle/>
                    <a:p>
                      <a:pPr algn="ctr"/>
                      <a:r>
                        <a:rPr lang="en-IN" sz="1100" dirty="0"/>
                        <a:t>x(7)</a:t>
                      </a:r>
                    </a:p>
                  </a:txBody>
                  <a:tcPr anchor="ctr"/>
                </a:tc>
                <a:tc>
                  <a:txBody>
                    <a:bodyPr/>
                    <a:lstStyle/>
                    <a:p>
                      <a:pPr algn="ctr"/>
                      <a:r>
                        <a:rPr lang="en-IN" sz="1100" dirty="0"/>
                        <a:t>x(6)</a:t>
                      </a:r>
                    </a:p>
                  </a:txBody>
                  <a:tcPr anchor="ctr"/>
                </a:tc>
                <a:extLst>
                  <a:ext uri="{0D108BD9-81ED-4DB2-BD59-A6C34878D82A}">
                    <a16:rowId xmlns:a16="http://schemas.microsoft.com/office/drawing/2014/main" val="2326803940"/>
                  </a:ext>
                </a:extLst>
              </a:tr>
              <a:tr h="340119">
                <a:tc>
                  <a:txBody>
                    <a:bodyPr/>
                    <a:lstStyle/>
                    <a:p>
                      <a:pPr algn="ctr"/>
                      <a:r>
                        <a:rPr lang="en-IN" sz="1100" dirty="0"/>
                        <a:t>x(1)</a:t>
                      </a:r>
                    </a:p>
                  </a:txBody>
                  <a:tcPr anchor="ctr"/>
                </a:tc>
                <a:tc>
                  <a:txBody>
                    <a:bodyPr/>
                    <a:lstStyle/>
                    <a:p>
                      <a:pPr algn="ctr"/>
                      <a:r>
                        <a:rPr lang="en-IN" sz="1100" dirty="0"/>
                        <a:t>(</a:t>
                      </a:r>
                      <a:r>
                        <a:rPr lang="en-IN" sz="1100" dirty="0" err="1"/>
                        <a:t>x,y</a:t>
                      </a:r>
                      <a:r>
                        <a:rPr lang="en-IN" sz="1100" dirty="0"/>
                        <a:t>)</a:t>
                      </a:r>
                    </a:p>
                  </a:txBody>
                  <a:tcPr anchor="ctr"/>
                </a:tc>
                <a:tc>
                  <a:txBody>
                    <a:bodyPr/>
                    <a:lstStyle/>
                    <a:p>
                      <a:pPr algn="ctr"/>
                      <a:r>
                        <a:rPr lang="en-IN" sz="1100" dirty="0"/>
                        <a:t>x(5)</a:t>
                      </a:r>
                    </a:p>
                  </a:txBody>
                  <a:tcPr anchor="ctr"/>
                </a:tc>
                <a:extLst>
                  <a:ext uri="{0D108BD9-81ED-4DB2-BD59-A6C34878D82A}">
                    <a16:rowId xmlns:a16="http://schemas.microsoft.com/office/drawing/2014/main" val="1471483562"/>
                  </a:ext>
                </a:extLst>
              </a:tr>
              <a:tr h="340119">
                <a:tc>
                  <a:txBody>
                    <a:bodyPr/>
                    <a:lstStyle/>
                    <a:p>
                      <a:pPr algn="ctr"/>
                      <a:r>
                        <a:rPr lang="en-IN" sz="1100" dirty="0"/>
                        <a:t>x(2)</a:t>
                      </a:r>
                    </a:p>
                  </a:txBody>
                  <a:tcPr anchor="ctr"/>
                </a:tc>
                <a:tc>
                  <a:txBody>
                    <a:bodyPr/>
                    <a:lstStyle/>
                    <a:p>
                      <a:pPr algn="ctr"/>
                      <a:r>
                        <a:rPr lang="en-IN" sz="1100" dirty="0"/>
                        <a:t>x(3)</a:t>
                      </a:r>
                    </a:p>
                  </a:txBody>
                  <a:tcPr anchor="ctr"/>
                </a:tc>
                <a:tc>
                  <a:txBody>
                    <a:bodyPr/>
                    <a:lstStyle/>
                    <a:p>
                      <a:pPr algn="ctr"/>
                      <a:r>
                        <a:rPr lang="en-IN" sz="1100" dirty="0"/>
                        <a:t>x(4)</a:t>
                      </a:r>
                    </a:p>
                  </a:txBody>
                  <a:tcPr anchor="ctr"/>
                </a:tc>
                <a:extLst>
                  <a:ext uri="{0D108BD9-81ED-4DB2-BD59-A6C34878D82A}">
                    <a16:rowId xmlns:a16="http://schemas.microsoft.com/office/drawing/2014/main" val="3448482155"/>
                  </a:ext>
                </a:extLst>
              </a:tr>
            </a:tbl>
          </a:graphicData>
        </a:graphic>
      </p:graphicFrame>
    </p:spTree>
    <p:extLst>
      <p:ext uri="{BB962C8B-B14F-4D97-AF65-F5344CB8AC3E}">
        <p14:creationId xmlns:p14="http://schemas.microsoft.com/office/powerpoint/2010/main" val="213216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B063-B3DC-421A-8117-3683EF0D3CEC}"/>
              </a:ext>
            </a:extLst>
          </p:cNvPr>
          <p:cNvSpPr>
            <a:spLocks noGrp="1"/>
          </p:cNvSpPr>
          <p:nvPr>
            <p:ph type="title"/>
          </p:nvPr>
        </p:nvSpPr>
        <p:spPr/>
        <p:txBody>
          <a:bodyPr/>
          <a:lstStyle/>
          <a:p>
            <a:r>
              <a:rPr lang="en-IN" dirty="0"/>
              <a:t>(4) Feature extraction - continued </a:t>
            </a:r>
          </a:p>
        </p:txBody>
      </p:sp>
      <p:sp>
        <p:nvSpPr>
          <p:cNvPr id="221" name="Content Placeholder 2">
            <a:extLst>
              <a:ext uri="{FF2B5EF4-FFF2-40B4-BE49-F238E27FC236}">
                <a16:creationId xmlns:a16="http://schemas.microsoft.com/office/drawing/2014/main" id="{B12E6BD5-3462-49FB-BA5D-0FBACE2C4671}"/>
              </a:ext>
            </a:extLst>
          </p:cNvPr>
          <p:cNvSpPr txBox="1">
            <a:spLocks/>
          </p:cNvSpPr>
          <p:nvPr/>
        </p:nvSpPr>
        <p:spPr>
          <a:xfrm>
            <a:off x="1306200" y="1612706"/>
            <a:ext cx="8237295" cy="45686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a:p>
            <a:r>
              <a:rPr lang="en-IN" dirty="0"/>
              <a:t>Efficient LFT feature extraction</a:t>
            </a:r>
          </a:p>
          <a:p>
            <a:pPr marL="0" indent="0">
              <a:buNone/>
            </a:pPr>
            <a:r>
              <a:rPr lang="en-IN" dirty="0"/>
              <a:t>	Calculating LFTs from 11 x 11 neighbourhood of each pixel, for large images (2000 x 2000 pixels) is extremely time-consuming.</a:t>
            </a:r>
          </a:p>
          <a:p>
            <a:pPr lvl="1"/>
            <a:r>
              <a:rPr lang="en-IN" dirty="0"/>
              <a:t>Image shifting – for mean LFT of a pixel from </a:t>
            </a:r>
          </a:p>
          <a:p>
            <a:pPr lvl="1"/>
            <a:r>
              <a:rPr lang="en-IN" dirty="0"/>
              <a:t>Integral map  </a:t>
            </a:r>
          </a:p>
          <a:p>
            <a:pPr lvl="2"/>
            <a:r>
              <a:rPr lang="en-IN" dirty="0"/>
              <a:t>intermediate representation of LFT map for fast calculation of mean LFT from 11 x 11 neighbourhood of any pixel in a big image</a:t>
            </a:r>
          </a:p>
        </p:txBody>
      </p:sp>
    </p:spTree>
    <p:extLst>
      <p:ext uri="{BB962C8B-B14F-4D97-AF65-F5344CB8AC3E}">
        <p14:creationId xmlns:p14="http://schemas.microsoft.com/office/powerpoint/2010/main" val="22442310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1724</TotalTime>
  <Words>1724</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Cambria Math</vt:lpstr>
      <vt:lpstr>Trebuchet MS</vt:lpstr>
      <vt:lpstr>Wingdings 3</vt:lpstr>
      <vt:lpstr>Facet</vt:lpstr>
      <vt:lpstr>Partitioning Histopathological Images: An Integrated Framework for Supervised Color-Texture Segmentation and Cell Splitting   Hui Kong, Metin Gurcan, Senior Member, IEEE, and Kamel Belkacem-Boussaid, Senior Member, IEEE</vt:lpstr>
      <vt:lpstr>Context</vt:lpstr>
      <vt:lpstr>Goals</vt:lpstr>
      <vt:lpstr>Steps followed for implementation</vt:lpstr>
      <vt:lpstr>(1) Image collection</vt:lpstr>
      <vt:lpstr>(2) &amp; (3) Normalization and collection of training images </vt:lpstr>
      <vt:lpstr>(2) &amp; (3) Normalization and collection of training images - continued </vt:lpstr>
      <vt:lpstr>(4) Feature extraction</vt:lpstr>
      <vt:lpstr>(4) Feature extraction - continued </vt:lpstr>
      <vt:lpstr>(4) Feature extraction - Image shifting  </vt:lpstr>
      <vt:lpstr>(4) Feature extraction – Integral map </vt:lpstr>
      <vt:lpstr>(5) Optimization </vt:lpstr>
      <vt:lpstr>(5) Optimization- Construction of covariance matrices </vt:lpstr>
      <vt:lpstr>(5) Optimization- Iterative Fisher-Rao optimization </vt:lpstr>
      <vt:lpstr>(5) Optimization- Iterative Fisher-Rao optimization - results</vt:lpstr>
      <vt:lpstr>(6) Segmentation</vt:lpstr>
      <vt:lpstr>(6) Segmentation-continued</vt:lpstr>
      <vt:lpstr>(6) Segmentation result – image 1 (Actual)</vt:lpstr>
      <vt:lpstr>(6) Segmentation result – image 1 (segmented)</vt:lpstr>
      <vt:lpstr>(6) Segmentation result – image 1-comparison </vt:lpstr>
      <vt:lpstr>(6) Segmentation result – image 2 (Actual)</vt:lpstr>
      <vt:lpstr>(6) Segmentation result – image 2 (segmented)</vt:lpstr>
      <vt:lpstr>(6) Segmentation result – image 2-comparison </vt:lpstr>
      <vt:lpstr>Learnings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Partitioning Histopathological Images: An Integrated Framework for Supervised Color-Texture Segmentation and Cell Splitting  Hui Kong*, Metin Gurcan, Senior Member, IEEE, and Kamel Belkacem-Boussaid, Senior Member, IEEE</dc:title>
  <dc:creator>Luna Biswas</dc:creator>
  <cp:lastModifiedBy>Luna Biswas</cp:lastModifiedBy>
  <cp:revision>140</cp:revision>
  <dcterms:created xsi:type="dcterms:W3CDTF">2021-08-03T13:47:55Z</dcterms:created>
  <dcterms:modified xsi:type="dcterms:W3CDTF">2021-08-16T06:11:30Z</dcterms:modified>
</cp:coreProperties>
</file>