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60" d="100"/>
          <a:sy n="60" d="100"/>
        </p:scale>
        <p:origin x="52"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B70108-1475-40CA-BBF3-46811232EDC1}" type="datetimeFigureOut">
              <a:rPr lang="en-IN" smtClean="0"/>
              <a:t>05-08-2025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B0A690-8486-4D13-A4E2-0E63E1ACF27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3096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B70108-1475-40CA-BBF3-46811232EDC1}" type="datetimeFigureOut">
              <a:rPr lang="en-IN" smtClean="0"/>
              <a:t>05-08-2025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B0A690-8486-4D13-A4E2-0E63E1ACF27B}" type="slidenum">
              <a:rPr lang="en-IN" smtClean="0"/>
              <a:t>‹#›</a:t>
            </a:fld>
            <a:endParaRPr lang="en-IN"/>
          </a:p>
        </p:txBody>
      </p:sp>
    </p:spTree>
    <p:extLst>
      <p:ext uri="{BB962C8B-B14F-4D97-AF65-F5344CB8AC3E}">
        <p14:creationId xmlns:p14="http://schemas.microsoft.com/office/powerpoint/2010/main" val="15627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B70108-1475-40CA-BBF3-46811232EDC1}" type="datetimeFigureOut">
              <a:rPr lang="en-IN" smtClean="0"/>
              <a:t>05-08-2025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B0A690-8486-4D13-A4E2-0E63E1ACF27B}" type="slidenum">
              <a:rPr lang="en-IN" smtClean="0"/>
              <a:t>‹#›</a:t>
            </a:fld>
            <a:endParaRPr lang="en-IN"/>
          </a:p>
        </p:txBody>
      </p:sp>
    </p:spTree>
    <p:extLst>
      <p:ext uri="{BB962C8B-B14F-4D97-AF65-F5344CB8AC3E}">
        <p14:creationId xmlns:p14="http://schemas.microsoft.com/office/powerpoint/2010/main" val="780869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B70108-1475-40CA-BBF3-46811232EDC1}" type="datetimeFigureOut">
              <a:rPr lang="en-IN" smtClean="0"/>
              <a:t>05-08-2025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B0A690-8486-4D13-A4E2-0E63E1ACF27B}" type="slidenum">
              <a:rPr lang="en-IN" smtClean="0"/>
              <a:t>‹#›</a:t>
            </a:fld>
            <a:endParaRPr lang="en-IN"/>
          </a:p>
        </p:txBody>
      </p:sp>
    </p:spTree>
    <p:extLst>
      <p:ext uri="{BB962C8B-B14F-4D97-AF65-F5344CB8AC3E}">
        <p14:creationId xmlns:p14="http://schemas.microsoft.com/office/powerpoint/2010/main" val="3433477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B70108-1475-40CA-BBF3-46811232EDC1}" type="datetimeFigureOut">
              <a:rPr lang="en-IN" smtClean="0"/>
              <a:t>05-08-2025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B0A690-8486-4D13-A4E2-0E63E1ACF27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944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B70108-1475-40CA-BBF3-46811232EDC1}" type="datetimeFigureOut">
              <a:rPr lang="en-IN" smtClean="0"/>
              <a:t>05-08-2025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B0A690-8486-4D13-A4E2-0E63E1ACF27B}" type="slidenum">
              <a:rPr lang="en-IN" smtClean="0"/>
              <a:t>‹#›</a:t>
            </a:fld>
            <a:endParaRPr lang="en-IN"/>
          </a:p>
        </p:txBody>
      </p:sp>
    </p:spTree>
    <p:extLst>
      <p:ext uri="{BB962C8B-B14F-4D97-AF65-F5344CB8AC3E}">
        <p14:creationId xmlns:p14="http://schemas.microsoft.com/office/powerpoint/2010/main" val="835577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B70108-1475-40CA-BBF3-46811232EDC1}" type="datetimeFigureOut">
              <a:rPr lang="en-IN" smtClean="0"/>
              <a:t>05-08-2025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B0A690-8486-4D13-A4E2-0E63E1ACF27B}" type="slidenum">
              <a:rPr lang="en-IN" smtClean="0"/>
              <a:t>‹#›</a:t>
            </a:fld>
            <a:endParaRPr lang="en-IN"/>
          </a:p>
        </p:txBody>
      </p:sp>
    </p:spTree>
    <p:extLst>
      <p:ext uri="{BB962C8B-B14F-4D97-AF65-F5344CB8AC3E}">
        <p14:creationId xmlns:p14="http://schemas.microsoft.com/office/powerpoint/2010/main" val="1930431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B70108-1475-40CA-BBF3-46811232EDC1}" type="datetimeFigureOut">
              <a:rPr lang="en-IN" smtClean="0"/>
              <a:t>05-08-2025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B0A690-8486-4D13-A4E2-0E63E1ACF27B}" type="slidenum">
              <a:rPr lang="en-IN" smtClean="0"/>
              <a:t>‹#›</a:t>
            </a:fld>
            <a:endParaRPr lang="en-IN"/>
          </a:p>
        </p:txBody>
      </p:sp>
    </p:spTree>
    <p:extLst>
      <p:ext uri="{BB962C8B-B14F-4D97-AF65-F5344CB8AC3E}">
        <p14:creationId xmlns:p14="http://schemas.microsoft.com/office/powerpoint/2010/main" val="2339570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1B70108-1475-40CA-BBF3-46811232EDC1}" type="datetimeFigureOut">
              <a:rPr lang="en-IN" smtClean="0"/>
              <a:t>05-08-2025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93B0A690-8486-4D13-A4E2-0E63E1ACF27B}" type="slidenum">
              <a:rPr lang="en-IN" smtClean="0"/>
              <a:t>‹#›</a:t>
            </a:fld>
            <a:endParaRPr lang="en-IN"/>
          </a:p>
        </p:txBody>
      </p:sp>
    </p:spTree>
    <p:extLst>
      <p:ext uri="{BB962C8B-B14F-4D97-AF65-F5344CB8AC3E}">
        <p14:creationId xmlns:p14="http://schemas.microsoft.com/office/powerpoint/2010/main" val="4212766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1B70108-1475-40CA-BBF3-46811232EDC1}" type="datetimeFigureOut">
              <a:rPr lang="en-IN" smtClean="0"/>
              <a:t>05-08-2025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3B0A690-8486-4D13-A4E2-0E63E1ACF27B}" type="slidenum">
              <a:rPr lang="en-IN" smtClean="0"/>
              <a:t>‹#›</a:t>
            </a:fld>
            <a:endParaRPr lang="en-IN"/>
          </a:p>
        </p:txBody>
      </p:sp>
    </p:spTree>
    <p:extLst>
      <p:ext uri="{BB962C8B-B14F-4D97-AF65-F5344CB8AC3E}">
        <p14:creationId xmlns:p14="http://schemas.microsoft.com/office/powerpoint/2010/main" val="2934566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B70108-1475-40CA-BBF3-46811232EDC1}" type="datetimeFigureOut">
              <a:rPr lang="en-IN" smtClean="0"/>
              <a:t>05-08-2025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B0A690-8486-4D13-A4E2-0E63E1ACF27B}" type="slidenum">
              <a:rPr lang="en-IN" smtClean="0"/>
              <a:t>‹#›</a:t>
            </a:fld>
            <a:endParaRPr lang="en-IN"/>
          </a:p>
        </p:txBody>
      </p:sp>
    </p:spTree>
    <p:extLst>
      <p:ext uri="{BB962C8B-B14F-4D97-AF65-F5344CB8AC3E}">
        <p14:creationId xmlns:p14="http://schemas.microsoft.com/office/powerpoint/2010/main" val="2160688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1B70108-1475-40CA-BBF3-46811232EDC1}" type="datetimeFigureOut">
              <a:rPr lang="en-IN" smtClean="0"/>
              <a:t>05-08-2025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3B0A690-8486-4D13-A4E2-0E63E1ACF27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82369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9A8ED-4109-9A26-178A-1519D891746D}"/>
              </a:ext>
            </a:extLst>
          </p:cNvPr>
          <p:cNvSpPr>
            <a:spLocks noGrp="1"/>
          </p:cNvSpPr>
          <p:nvPr>
            <p:ph type="ctrTitle"/>
          </p:nvPr>
        </p:nvSpPr>
        <p:spPr/>
        <p:txBody>
          <a:bodyPr/>
          <a:lstStyle/>
          <a:p>
            <a:r>
              <a:rPr lang="en-IN" dirty="0"/>
              <a:t>CI/CD</a:t>
            </a:r>
          </a:p>
        </p:txBody>
      </p:sp>
      <p:sp>
        <p:nvSpPr>
          <p:cNvPr id="3" name="Subtitle 2">
            <a:extLst>
              <a:ext uri="{FF2B5EF4-FFF2-40B4-BE49-F238E27FC236}">
                <a16:creationId xmlns:a16="http://schemas.microsoft.com/office/drawing/2014/main" id="{734AC425-93EC-69A2-1645-1AD89FAC2BD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45871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28DD-1542-2942-1E24-87C23B7A1477}"/>
              </a:ext>
            </a:extLst>
          </p:cNvPr>
          <p:cNvSpPr>
            <a:spLocks noGrp="1"/>
          </p:cNvSpPr>
          <p:nvPr>
            <p:ph type="title"/>
          </p:nvPr>
        </p:nvSpPr>
        <p:spPr/>
        <p:txBody>
          <a:bodyPr/>
          <a:lstStyle/>
          <a:p>
            <a:r>
              <a:rPr lang="en-IN" b="1" dirty="0"/>
              <a:t>CI Workflow</a:t>
            </a:r>
            <a:endParaRPr lang="en-IN" dirty="0"/>
          </a:p>
        </p:txBody>
      </p:sp>
      <p:sp>
        <p:nvSpPr>
          <p:cNvPr id="3" name="Content Placeholder 2">
            <a:extLst>
              <a:ext uri="{FF2B5EF4-FFF2-40B4-BE49-F238E27FC236}">
                <a16:creationId xmlns:a16="http://schemas.microsoft.com/office/drawing/2014/main" id="{ADFE5713-1A78-28A1-C49C-07770E1515FE}"/>
              </a:ext>
            </a:extLst>
          </p:cNvPr>
          <p:cNvSpPr>
            <a:spLocks noGrp="1"/>
          </p:cNvSpPr>
          <p:nvPr>
            <p:ph idx="1"/>
          </p:nvPr>
        </p:nvSpPr>
        <p:spPr/>
        <p:txBody>
          <a:bodyPr/>
          <a:lstStyle/>
          <a:p>
            <a:r>
              <a:rPr lang="en-US" dirty="0"/>
              <a:t>Once the developer commits their code to a version control system like Git, it triggers the CI pipeline which fetches the changes and runs automated build and unit tests.</a:t>
            </a:r>
          </a:p>
          <a:p>
            <a:r>
              <a:rPr lang="en-US" dirty="0"/>
              <a:t> Based on the status of the step, the server then notifies the concerned developer whether the integration of the new code to the existing code base was a success or a failure.</a:t>
            </a:r>
          </a:p>
          <a:p>
            <a:r>
              <a:rPr lang="en-US" dirty="0"/>
              <a:t>This helps in finding and addressing the bugs much more quickly, makes the team more productive by freeing the developers from manual tasks, and helps teams deliver updates to their customers more frequently.</a:t>
            </a:r>
            <a:endParaRPr lang="en-IN" dirty="0"/>
          </a:p>
        </p:txBody>
      </p:sp>
    </p:spTree>
    <p:extLst>
      <p:ext uri="{BB962C8B-B14F-4D97-AF65-F5344CB8AC3E}">
        <p14:creationId xmlns:p14="http://schemas.microsoft.com/office/powerpoint/2010/main" val="1402273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17C2A-B561-B530-7EF6-0DC73014E6D7}"/>
              </a:ext>
            </a:extLst>
          </p:cNvPr>
          <p:cNvSpPr>
            <a:spLocks noGrp="1"/>
          </p:cNvSpPr>
          <p:nvPr>
            <p:ph type="title"/>
          </p:nvPr>
        </p:nvSpPr>
        <p:spPr/>
        <p:txBody>
          <a:bodyPr/>
          <a:lstStyle/>
          <a:p>
            <a:r>
              <a:rPr lang="en-IN" b="1" dirty="0"/>
              <a:t>CI and CD Workflow</a:t>
            </a:r>
            <a:br>
              <a:rPr lang="en-IN" b="1" dirty="0"/>
            </a:br>
            <a:endParaRPr lang="en-IN" dirty="0"/>
          </a:p>
        </p:txBody>
      </p:sp>
      <p:pic>
        <p:nvPicPr>
          <p:cNvPr id="2050" name="Picture 2" descr="CI and CD Workflow">
            <a:extLst>
              <a:ext uri="{FF2B5EF4-FFF2-40B4-BE49-F238E27FC236}">
                <a16:creationId xmlns:a16="http://schemas.microsoft.com/office/drawing/2014/main" id="{27DAAF4B-212F-A492-2299-1C2D2479C0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7912" y="1576388"/>
            <a:ext cx="8012851" cy="4260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18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F8270-4841-E16C-EA66-747C1F5DD78D}"/>
              </a:ext>
            </a:extLst>
          </p:cNvPr>
          <p:cNvSpPr>
            <a:spLocks noGrp="1"/>
          </p:cNvSpPr>
          <p:nvPr>
            <p:ph type="title"/>
          </p:nvPr>
        </p:nvSpPr>
        <p:spPr/>
        <p:txBody>
          <a:bodyPr/>
          <a:lstStyle/>
          <a:p>
            <a:r>
              <a:rPr lang="en-IN" b="1" dirty="0"/>
              <a:t>CI and CD Workflow</a:t>
            </a:r>
            <a:br>
              <a:rPr lang="en-IN" b="1" dirty="0"/>
            </a:br>
            <a:endParaRPr lang="en-IN" dirty="0"/>
          </a:p>
        </p:txBody>
      </p:sp>
      <p:sp>
        <p:nvSpPr>
          <p:cNvPr id="3" name="Content Placeholder 2">
            <a:extLst>
              <a:ext uri="{FF2B5EF4-FFF2-40B4-BE49-F238E27FC236}">
                <a16:creationId xmlns:a16="http://schemas.microsoft.com/office/drawing/2014/main" id="{D4202C9C-EB78-093B-8563-2ACDEA982200}"/>
              </a:ext>
            </a:extLst>
          </p:cNvPr>
          <p:cNvSpPr>
            <a:spLocks noGrp="1"/>
          </p:cNvSpPr>
          <p:nvPr>
            <p:ph idx="1"/>
          </p:nvPr>
        </p:nvSpPr>
        <p:spPr/>
        <p:txBody>
          <a:bodyPr/>
          <a:lstStyle/>
          <a:p>
            <a:r>
              <a:rPr lang="en-US" dirty="0"/>
              <a:t>We have seen how Continuous Integration automates the process of building, testing, and packaging the source code as soon as it is committed to the code repository by the developers. </a:t>
            </a:r>
          </a:p>
          <a:p>
            <a:r>
              <a:rPr lang="en-US" dirty="0"/>
              <a:t>Once the CI step is completed, the code is deployed to the staging environment where it undergoes further automated testing (like Acceptance testing, Regression testing, etc.).</a:t>
            </a:r>
          </a:p>
          <a:p>
            <a:r>
              <a:rPr lang="en-US" dirty="0"/>
              <a:t> Finally, it is deployed to the production environment for the final release of the product.</a:t>
            </a:r>
            <a:endParaRPr lang="en-IN" dirty="0"/>
          </a:p>
        </p:txBody>
      </p:sp>
    </p:spTree>
    <p:extLst>
      <p:ext uri="{BB962C8B-B14F-4D97-AF65-F5344CB8AC3E}">
        <p14:creationId xmlns:p14="http://schemas.microsoft.com/office/powerpoint/2010/main" val="1641556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D39F5-08FA-0B26-ED99-3A31EA8351FC}"/>
              </a:ext>
            </a:extLst>
          </p:cNvPr>
          <p:cNvSpPr>
            <a:spLocks noGrp="1"/>
          </p:cNvSpPr>
          <p:nvPr>
            <p:ph type="title"/>
          </p:nvPr>
        </p:nvSpPr>
        <p:spPr/>
        <p:txBody>
          <a:bodyPr/>
          <a:lstStyle/>
          <a:p>
            <a:r>
              <a:rPr lang="en-IN" dirty="0"/>
              <a:t>Why CI/CD important</a:t>
            </a:r>
          </a:p>
        </p:txBody>
      </p:sp>
      <p:sp>
        <p:nvSpPr>
          <p:cNvPr id="3" name="Content Placeholder 2">
            <a:extLst>
              <a:ext uri="{FF2B5EF4-FFF2-40B4-BE49-F238E27FC236}">
                <a16:creationId xmlns:a16="http://schemas.microsoft.com/office/drawing/2014/main" id="{03A6B964-2C36-F3F4-6905-BB557BE235B8}"/>
              </a:ext>
            </a:extLst>
          </p:cNvPr>
          <p:cNvSpPr>
            <a:spLocks noGrp="1"/>
          </p:cNvSpPr>
          <p:nvPr>
            <p:ph idx="1"/>
          </p:nvPr>
        </p:nvSpPr>
        <p:spPr/>
        <p:txBody>
          <a:bodyPr/>
          <a:lstStyle/>
          <a:p>
            <a:r>
              <a:rPr lang="en-US" dirty="0"/>
              <a:t>CI/CD tool helps in the automaton of software delivery process from writing code step to deploying it in live production environment. </a:t>
            </a:r>
          </a:p>
          <a:p>
            <a:r>
              <a:rPr lang="en-US" dirty="0"/>
              <a:t>When developers push code, CI/CD tools like Jenkins, </a:t>
            </a:r>
            <a:r>
              <a:rPr lang="en-US" dirty="0" err="1"/>
              <a:t>Github</a:t>
            </a:r>
            <a:r>
              <a:rPr lang="en-US" dirty="0"/>
              <a:t> Actions </a:t>
            </a:r>
            <a:r>
              <a:rPr lang="en-US" dirty="0" err="1"/>
              <a:t>etc</a:t>
            </a:r>
            <a:r>
              <a:rPr lang="en-US" dirty="0"/>
              <a:t> automatically build the application, run tests to catch the bugs in the early stage and deploy the code to servers in a consistent and authentic way. </a:t>
            </a:r>
          </a:p>
          <a:p>
            <a:r>
              <a:rPr lang="en-US" dirty="0"/>
              <a:t>This automation enables faster feedback, reduces manual errors and speeds up the release cycle. As a result, teams can deliver high quality software faster and more efficient way after this.</a:t>
            </a:r>
            <a:endParaRPr lang="en-IN" dirty="0"/>
          </a:p>
        </p:txBody>
      </p:sp>
    </p:spTree>
    <p:extLst>
      <p:ext uri="{BB962C8B-B14F-4D97-AF65-F5344CB8AC3E}">
        <p14:creationId xmlns:p14="http://schemas.microsoft.com/office/powerpoint/2010/main" val="996529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5DBD7-DF40-E1A0-AE77-800908FAAD0E}"/>
              </a:ext>
            </a:extLst>
          </p:cNvPr>
          <p:cNvSpPr>
            <a:spLocks noGrp="1"/>
          </p:cNvSpPr>
          <p:nvPr>
            <p:ph type="title"/>
          </p:nvPr>
        </p:nvSpPr>
        <p:spPr/>
        <p:txBody>
          <a:bodyPr/>
          <a:lstStyle/>
          <a:p>
            <a:r>
              <a:rPr lang="en-US" b="1" dirty="0"/>
              <a:t>What are the Benefits of CI/CD?</a:t>
            </a:r>
            <a:br>
              <a:rPr lang="en-US" b="1" dirty="0"/>
            </a:br>
            <a:endParaRPr lang="en-IN" dirty="0"/>
          </a:p>
        </p:txBody>
      </p:sp>
      <p:sp>
        <p:nvSpPr>
          <p:cNvPr id="3" name="Content Placeholder 2">
            <a:extLst>
              <a:ext uri="{FF2B5EF4-FFF2-40B4-BE49-F238E27FC236}">
                <a16:creationId xmlns:a16="http://schemas.microsoft.com/office/drawing/2014/main" id="{67CC7CCE-F995-7D8B-2274-3D996A973468}"/>
              </a:ext>
            </a:extLst>
          </p:cNvPr>
          <p:cNvSpPr>
            <a:spLocks noGrp="1"/>
          </p:cNvSpPr>
          <p:nvPr>
            <p:ph idx="1"/>
          </p:nvPr>
        </p:nvSpPr>
        <p:spPr/>
        <p:txBody>
          <a:bodyPr>
            <a:normAutofit/>
          </a:bodyPr>
          <a:lstStyle/>
          <a:p>
            <a:pPr fontAlgn="base"/>
            <a:r>
              <a:rPr lang="en-US" b="1" dirty="0"/>
              <a:t>Improves Software Quality &amp; Security:</a:t>
            </a:r>
            <a:r>
              <a:rPr lang="en-US" dirty="0"/>
              <a:t> Automated testing helps catch bugs early, making the software more reliable and secure.</a:t>
            </a:r>
          </a:p>
          <a:p>
            <a:pPr fontAlgn="base"/>
            <a:r>
              <a:rPr lang="en-US" b="1" dirty="0"/>
              <a:t>Makes Code More Profitable:</a:t>
            </a:r>
            <a:r>
              <a:rPr lang="en-US" dirty="0"/>
              <a:t> By reducing errors, companies spend less time fixing issues and more time delivering value.</a:t>
            </a:r>
          </a:p>
          <a:p>
            <a:pPr fontAlgn="base"/>
            <a:r>
              <a:rPr lang="en-US" b="1" dirty="0"/>
              <a:t>Speeds Up Product Releases:</a:t>
            </a:r>
            <a:r>
              <a:rPr lang="en-US" dirty="0"/>
              <a:t> CI/CD pipelines help roll out new features faster, keeping customers happy.</a:t>
            </a:r>
          </a:p>
          <a:p>
            <a:pPr fontAlgn="base"/>
            <a:r>
              <a:rPr lang="en-US" b="1" dirty="0"/>
              <a:t>Reduces Developer Workload:</a:t>
            </a:r>
            <a:r>
              <a:rPr lang="en-US" dirty="0"/>
              <a:t> Automation takes care of repetitive tasks, allowing developers to focus on innovation.</a:t>
            </a:r>
          </a:p>
          <a:p>
            <a:pPr fontAlgn="base"/>
            <a:r>
              <a:rPr lang="en-US" b="1" dirty="0"/>
              <a:t>Gives a Competitive Edge:</a:t>
            </a:r>
            <a:r>
              <a:rPr lang="en-US" dirty="0"/>
              <a:t> Faster updates help businesses stay ahead of their competitors.</a:t>
            </a:r>
          </a:p>
          <a:p>
            <a:endParaRPr lang="en-IN" dirty="0"/>
          </a:p>
        </p:txBody>
      </p:sp>
    </p:spTree>
    <p:extLst>
      <p:ext uri="{BB962C8B-B14F-4D97-AF65-F5344CB8AC3E}">
        <p14:creationId xmlns:p14="http://schemas.microsoft.com/office/powerpoint/2010/main" val="14257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0D8C-20F5-C750-A175-FCBA33C5121D}"/>
              </a:ext>
            </a:extLst>
          </p:cNvPr>
          <p:cNvSpPr>
            <a:spLocks noGrp="1"/>
          </p:cNvSpPr>
          <p:nvPr>
            <p:ph type="title"/>
          </p:nvPr>
        </p:nvSpPr>
        <p:spPr/>
        <p:txBody>
          <a:bodyPr/>
          <a:lstStyle/>
          <a:p>
            <a:r>
              <a:rPr lang="en-US" b="1" dirty="0"/>
              <a:t>What are the Benefits of CI/CD?</a:t>
            </a:r>
            <a:br>
              <a:rPr lang="en-US" b="1" dirty="0"/>
            </a:br>
            <a:endParaRPr lang="en-IN" dirty="0"/>
          </a:p>
        </p:txBody>
      </p:sp>
      <p:sp>
        <p:nvSpPr>
          <p:cNvPr id="3" name="Content Placeholder 2">
            <a:extLst>
              <a:ext uri="{FF2B5EF4-FFF2-40B4-BE49-F238E27FC236}">
                <a16:creationId xmlns:a16="http://schemas.microsoft.com/office/drawing/2014/main" id="{A9E688A8-8852-24F3-D21F-07B039C6ACA3}"/>
              </a:ext>
            </a:extLst>
          </p:cNvPr>
          <p:cNvSpPr>
            <a:spLocks noGrp="1"/>
          </p:cNvSpPr>
          <p:nvPr>
            <p:ph idx="1"/>
          </p:nvPr>
        </p:nvSpPr>
        <p:spPr/>
        <p:txBody>
          <a:bodyPr/>
          <a:lstStyle/>
          <a:p>
            <a:pPr fontAlgn="base"/>
            <a:r>
              <a:rPr lang="en-US" b="1" dirty="0"/>
              <a:t>Attracts Skilled Professionals:</a:t>
            </a:r>
            <a:r>
              <a:rPr lang="en-US" dirty="0"/>
              <a:t> A well-structured CI/CD process creates an efficient work environment that appeals to top talent.</a:t>
            </a:r>
          </a:p>
          <a:p>
            <a:pPr fontAlgn="base"/>
            <a:r>
              <a:rPr lang="en-US" b="1" dirty="0"/>
              <a:t>Eliminates Bottlenecks:</a:t>
            </a:r>
            <a:r>
              <a:rPr lang="en-US" dirty="0"/>
              <a:t> By moving away from slow, step-by-step processes, teams can work more efficiently.</a:t>
            </a:r>
          </a:p>
          <a:p>
            <a:endParaRPr lang="en-IN" dirty="0"/>
          </a:p>
        </p:txBody>
      </p:sp>
    </p:spTree>
    <p:extLst>
      <p:ext uri="{BB962C8B-B14F-4D97-AF65-F5344CB8AC3E}">
        <p14:creationId xmlns:p14="http://schemas.microsoft.com/office/powerpoint/2010/main" val="1650885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ACF86-FF27-EB98-8A44-72CC3738A3A1}"/>
              </a:ext>
            </a:extLst>
          </p:cNvPr>
          <p:cNvSpPr>
            <a:spLocks noGrp="1"/>
          </p:cNvSpPr>
          <p:nvPr>
            <p:ph type="title"/>
          </p:nvPr>
        </p:nvSpPr>
        <p:spPr/>
        <p:txBody>
          <a:bodyPr/>
          <a:lstStyle/>
          <a:p>
            <a:r>
              <a:rPr lang="en-US" b="1" dirty="0"/>
              <a:t>What is CI/CD Pipelines?</a:t>
            </a:r>
            <a:br>
              <a:rPr lang="en-US" b="1" dirty="0"/>
            </a:br>
            <a:endParaRPr lang="en-IN" dirty="0"/>
          </a:p>
        </p:txBody>
      </p:sp>
      <p:sp>
        <p:nvSpPr>
          <p:cNvPr id="3" name="Content Placeholder 2">
            <a:extLst>
              <a:ext uri="{FF2B5EF4-FFF2-40B4-BE49-F238E27FC236}">
                <a16:creationId xmlns:a16="http://schemas.microsoft.com/office/drawing/2014/main" id="{B0179F85-0C3B-D469-718D-AE49C6535C26}"/>
              </a:ext>
            </a:extLst>
          </p:cNvPr>
          <p:cNvSpPr>
            <a:spLocks noGrp="1"/>
          </p:cNvSpPr>
          <p:nvPr>
            <p:ph idx="1"/>
          </p:nvPr>
        </p:nvSpPr>
        <p:spPr/>
        <p:txBody>
          <a:bodyPr>
            <a:normAutofit/>
          </a:bodyPr>
          <a:lstStyle/>
          <a:p>
            <a:r>
              <a:rPr lang="en-US" b="1" dirty="0"/>
              <a:t>Continuous Integration and Continuous Delivery(CI/CD) </a:t>
            </a:r>
            <a:r>
              <a:rPr lang="en-US" dirty="0"/>
              <a:t>refers to the set of processes where you can made multiple changes to the code simultaneously to improve software delivery while a CI/CD pipeline is a process that takes your code from development to production automatically and smoothly.</a:t>
            </a:r>
          </a:p>
          <a:p>
            <a:pPr fontAlgn="base"/>
            <a:r>
              <a:rPr lang="en-US" dirty="0" err="1"/>
              <a:t>While,</a:t>
            </a:r>
            <a:r>
              <a:rPr lang="en-US" b="1" dirty="0" err="1"/>
              <a:t>CI</a:t>
            </a:r>
            <a:r>
              <a:rPr lang="en-US" b="1" dirty="0"/>
              <a:t>/CD pipeline </a:t>
            </a:r>
            <a:r>
              <a:rPr lang="en-US" dirty="0"/>
              <a:t>is the combination of automated steps that helps software development teams to deliver code in quick, secure and efficient way. In simple words we can CI/CD pipeline is a process of taking your code from development to production environment automatically and smoothly.</a:t>
            </a:r>
          </a:p>
          <a:p>
            <a:endParaRPr lang="en-IN" dirty="0"/>
          </a:p>
        </p:txBody>
      </p:sp>
    </p:spTree>
    <p:extLst>
      <p:ext uri="{BB962C8B-B14F-4D97-AF65-F5344CB8AC3E}">
        <p14:creationId xmlns:p14="http://schemas.microsoft.com/office/powerpoint/2010/main" val="1948001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6C8FF-8A6A-15A3-F6A4-4A01352477A7}"/>
              </a:ext>
            </a:extLst>
          </p:cNvPr>
          <p:cNvSpPr>
            <a:spLocks noGrp="1"/>
          </p:cNvSpPr>
          <p:nvPr>
            <p:ph type="title"/>
          </p:nvPr>
        </p:nvSpPr>
        <p:spPr/>
        <p:txBody>
          <a:bodyPr/>
          <a:lstStyle/>
          <a:p>
            <a:r>
              <a:rPr lang="en-IN" dirty="0"/>
              <a:t>Steps in CI/CD pipeline</a:t>
            </a:r>
          </a:p>
        </p:txBody>
      </p:sp>
      <p:sp>
        <p:nvSpPr>
          <p:cNvPr id="3" name="Content Placeholder 2">
            <a:extLst>
              <a:ext uri="{FF2B5EF4-FFF2-40B4-BE49-F238E27FC236}">
                <a16:creationId xmlns:a16="http://schemas.microsoft.com/office/drawing/2014/main" id="{AB12DFB0-34E1-8CAB-F106-7772C3CE3ADA}"/>
              </a:ext>
            </a:extLst>
          </p:cNvPr>
          <p:cNvSpPr>
            <a:spLocks noGrp="1"/>
          </p:cNvSpPr>
          <p:nvPr>
            <p:ph idx="1"/>
          </p:nvPr>
        </p:nvSpPr>
        <p:spPr/>
        <p:txBody>
          <a:bodyPr/>
          <a:lstStyle/>
          <a:p>
            <a:pPr fontAlgn="base"/>
            <a:r>
              <a:rPr lang="en-US" b="1" dirty="0"/>
              <a:t>Source Stage</a:t>
            </a:r>
          </a:p>
          <a:p>
            <a:pPr lvl="1" fontAlgn="base"/>
            <a:r>
              <a:rPr lang="en-US" dirty="0"/>
              <a:t>A developer writes code using any IDEs like </a:t>
            </a:r>
            <a:r>
              <a:rPr lang="en-US" dirty="0" err="1"/>
              <a:t>VSCode</a:t>
            </a:r>
            <a:r>
              <a:rPr lang="en-US" dirty="0"/>
              <a:t> or </a:t>
            </a:r>
            <a:r>
              <a:rPr lang="en-US" dirty="0" err="1"/>
              <a:t>Pycharm</a:t>
            </a:r>
            <a:r>
              <a:rPr lang="en-US" dirty="0"/>
              <a:t>. After writing the complete code pushes that code to shared repository(like </a:t>
            </a:r>
            <a:r>
              <a:rPr lang="en-US" dirty="0" err="1"/>
              <a:t>Github,Gitlab</a:t>
            </a:r>
            <a:r>
              <a:rPr lang="en-US" dirty="0"/>
              <a:t>). The </a:t>
            </a:r>
            <a:r>
              <a:rPr lang="en-US" dirty="0" err="1"/>
              <a:t>Github</a:t>
            </a:r>
            <a:r>
              <a:rPr lang="en-US" dirty="0"/>
              <a:t> stores everything like Code, test scripts, documentation and even build files.</a:t>
            </a:r>
          </a:p>
          <a:p>
            <a:pPr fontAlgn="base"/>
            <a:r>
              <a:rPr lang="en-US" b="1" dirty="0"/>
              <a:t>Build Stage</a:t>
            </a:r>
          </a:p>
          <a:p>
            <a:pPr lvl="1" fontAlgn="base"/>
            <a:r>
              <a:rPr lang="en-US" dirty="0"/>
              <a:t>Once the code is </a:t>
            </a:r>
            <a:r>
              <a:rPr lang="en-US" dirty="0" err="1"/>
              <a:t>pushed,a</a:t>
            </a:r>
            <a:r>
              <a:rPr lang="en-US" dirty="0"/>
              <a:t> CI tool like </a:t>
            </a:r>
            <a:r>
              <a:rPr lang="en-US" dirty="0" err="1"/>
              <a:t>Github</a:t>
            </a:r>
            <a:r>
              <a:rPr lang="en-US" dirty="0"/>
              <a:t> Actions or Jenkins is triggered automatically. The pipeline pulls the code, install all the dependencies, compiles the code and packages it.</a:t>
            </a:r>
          </a:p>
          <a:p>
            <a:pPr fontAlgn="base"/>
            <a:endParaRPr lang="en-US" dirty="0"/>
          </a:p>
          <a:p>
            <a:endParaRPr lang="en-IN" dirty="0"/>
          </a:p>
        </p:txBody>
      </p:sp>
    </p:spTree>
    <p:extLst>
      <p:ext uri="{BB962C8B-B14F-4D97-AF65-F5344CB8AC3E}">
        <p14:creationId xmlns:p14="http://schemas.microsoft.com/office/powerpoint/2010/main" val="1048531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D1F50-2784-AA44-864B-66C410ADA7F9}"/>
              </a:ext>
            </a:extLst>
          </p:cNvPr>
          <p:cNvSpPr>
            <a:spLocks noGrp="1"/>
          </p:cNvSpPr>
          <p:nvPr>
            <p:ph type="title"/>
          </p:nvPr>
        </p:nvSpPr>
        <p:spPr/>
        <p:txBody>
          <a:bodyPr/>
          <a:lstStyle/>
          <a:p>
            <a:r>
              <a:rPr lang="en-IN" dirty="0"/>
              <a:t>Steps in CI/CD pipeline</a:t>
            </a:r>
          </a:p>
        </p:txBody>
      </p:sp>
      <p:sp>
        <p:nvSpPr>
          <p:cNvPr id="3" name="Content Placeholder 2">
            <a:extLst>
              <a:ext uri="{FF2B5EF4-FFF2-40B4-BE49-F238E27FC236}">
                <a16:creationId xmlns:a16="http://schemas.microsoft.com/office/drawing/2014/main" id="{8F378E67-9D58-28FC-0A9C-AD000554CC7E}"/>
              </a:ext>
            </a:extLst>
          </p:cNvPr>
          <p:cNvSpPr>
            <a:spLocks noGrp="1"/>
          </p:cNvSpPr>
          <p:nvPr>
            <p:ph idx="1"/>
          </p:nvPr>
        </p:nvSpPr>
        <p:spPr/>
        <p:txBody>
          <a:bodyPr>
            <a:normAutofit/>
          </a:bodyPr>
          <a:lstStyle/>
          <a:p>
            <a:pPr fontAlgn="base"/>
            <a:r>
              <a:rPr lang="en-US" b="1" dirty="0"/>
              <a:t>Test Stage</a:t>
            </a:r>
          </a:p>
          <a:p>
            <a:pPr lvl="1" fontAlgn="base"/>
            <a:r>
              <a:rPr lang="en-US" dirty="0"/>
              <a:t>After the build is ready, a series of automated tests are run:</a:t>
            </a:r>
          </a:p>
          <a:p>
            <a:pPr lvl="2" fontAlgn="base"/>
            <a:r>
              <a:rPr lang="en-US" b="1" dirty="0"/>
              <a:t>Unit tests</a:t>
            </a:r>
            <a:r>
              <a:rPr lang="en-US" dirty="0"/>
              <a:t> to check small pieces of code</a:t>
            </a:r>
          </a:p>
          <a:p>
            <a:pPr lvl="2" fontAlgn="base"/>
            <a:r>
              <a:rPr lang="en-US" b="1" dirty="0"/>
              <a:t>Integration tests</a:t>
            </a:r>
            <a:r>
              <a:rPr lang="en-US" dirty="0"/>
              <a:t> to check how components work together</a:t>
            </a:r>
          </a:p>
          <a:p>
            <a:pPr lvl="2" fontAlgn="base"/>
            <a:r>
              <a:rPr lang="en-US" b="1" dirty="0"/>
              <a:t>Static code analysis</a:t>
            </a:r>
            <a:r>
              <a:rPr lang="en-US" dirty="0"/>
              <a:t> by using </a:t>
            </a:r>
            <a:r>
              <a:rPr lang="en-US" dirty="0" err="1"/>
              <a:t>Synk</a:t>
            </a:r>
            <a:r>
              <a:rPr lang="en-US" dirty="0"/>
              <a:t> or SonarQube for security issues.</a:t>
            </a:r>
          </a:p>
          <a:p>
            <a:pPr lvl="2" fontAlgn="base"/>
            <a:r>
              <a:rPr lang="en-US" b="1" dirty="0"/>
              <a:t>User Acceptance Tests (UAT) </a:t>
            </a:r>
            <a:r>
              <a:rPr lang="en-US" dirty="0"/>
              <a:t>by using tools like Selenium to validate functionality.</a:t>
            </a:r>
          </a:p>
          <a:p>
            <a:pPr lvl="1" fontAlgn="base"/>
            <a:r>
              <a:rPr lang="en-US" dirty="0"/>
              <a:t>If all tests pass, the pipeline continues.</a:t>
            </a:r>
          </a:p>
          <a:p>
            <a:pPr lvl="1" fontAlgn="base"/>
            <a:r>
              <a:rPr lang="en-US" dirty="0"/>
              <a:t>If any tests fails, the pipeline will stop working and report the issue. The test reports are integrated into </a:t>
            </a:r>
            <a:r>
              <a:rPr lang="en-US" dirty="0" err="1"/>
              <a:t>Github</a:t>
            </a:r>
            <a:r>
              <a:rPr lang="en-US" dirty="0"/>
              <a:t> Actions or Jenkins.</a:t>
            </a:r>
          </a:p>
          <a:p>
            <a:endParaRPr lang="en-IN" dirty="0"/>
          </a:p>
        </p:txBody>
      </p:sp>
    </p:spTree>
    <p:extLst>
      <p:ext uri="{BB962C8B-B14F-4D97-AF65-F5344CB8AC3E}">
        <p14:creationId xmlns:p14="http://schemas.microsoft.com/office/powerpoint/2010/main" val="3666895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7ECA0-03D3-1239-1234-C9A1E6C37F1D}"/>
              </a:ext>
            </a:extLst>
          </p:cNvPr>
          <p:cNvSpPr>
            <a:spLocks noGrp="1"/>
          </p:cNvSpPr>
          <p:nvPr>
            <p:ph type="title"/>
          </p:nvPr>
        </p:nvSpPr>
        <p:spPr/>
        <p:txBody>
          <a:bodyPr/>
          <a:lstStyle/>
          <a:p>
            <a:r>
              <a:rPr lang="en-IN" dirty="0"/>
              <a:t>Steps in CI/CD pipeline</a:t>
            </a:r>
          </a:p>
        </p:txBody>
      </p:sp>
      <p:sp>
        <p:nvSpPr>
          <p:cNvPr id="3" name="Content Placeholder 2">
            <a:extLst>
              <a:ext uri="{FF2B5EF4-FFF2-40B4-BE49-F238E27FC236}">
                <a16:creationId xmlns:a16="http://schemas.microsoft.com/office/drawing/2014/main" id="{96C4B5B6-86B9-3353-ECD8-C1D24FEC49EA}"/>
              </a:ext>
            </a:extLst>
          </p:cNvPr>
          <p:cNvSpPr>
            <a:spLocks noGrp="1"/>
          </p:cNvSpPr>
          <p:nvPr>
            <p:ph idx="1"/>
          </p:nvPr>
        </p:nvSpPr>
        <p:spPr/>
        <p:txBody>
          <a:bodyPr>
            <a:normAutofit/>
          </a:bodyPr>
          <a:lstStyle/>
          <a:p>
            <a:pPr fontAlgn="base"/>
            <a:r>
              <a:rPr lang="en-US" b="1" dirty="0"/>
              <a:t>Deployment Stage</a:t>
            </a:r>
          </a:p>
          <a:p>
            <a:pPr lvl="1" fontAlgn="base"/>
            <a:r>
              <a:rPr lang="en-US" dirty="0"/>
              <a:t>If tests pass, the pipeline deploys the app:</a:t>
            </a:r>
          </a:p>
          <a:p>
            <a:pPr lvl="2" fontAlgn="base"/>
            <a:r>
              <a:rPr lang="en-US" dirty="0"/>
              <a:t>First, it is deployed to a staging server for final checks.</a:t>
            </a:r>
          </a:p>
          <a:p>
            <a:pPr lvl="2" fontAlgn="base"/>
            <a:r>
              <a:rPr lang="en-US" dirty="0"/>
              <a:t>After approval, it automatically goes to production server where users can use it.</a:t>
            </a:r>
          </a:p>
          <a:p>
            <a:pPr lvl="3" fontAlgn="base"/>
            <a:r>
              <a:rPr lang="en-US" dirty="0"/>
              <a:t>For example:</a:t>
            </a:r>
          </a:p>
          <a:p>
            <a:pPr lvl="3" fontAlgn="base"/>
            <a:r>
              <a:rPr lang="en-US" dirty="0"/>
              <a:t>The app is packaged into a </a:t>
            </a:r>
            <a:r>
              <a:rPr lang="en-US" b="1" dirty="0"/>
              <a:t>Docker image</a:t>
            </a:r>
            <a:r>
              <a:rPr lang="en-US" dirty="0"/>
              <a:t> and stored in </a:t>
            </a:r>
            <a:r>
              <a:rPr lang="en-US" b="1" dirty="0"/>
              <a:t>Docker Hub</a:t>
            </a:r>
            <a:endParaRPr lang="en-US" dirty="0"/>
          </a:p>
          <a:p>
            <a:pPr lvl="3" fontAlgn="base"/>
            <a:r>
              <a:rPr lang="en-US" dirty="0"/>
              <a:t>Then it’s deployed using </a:t>
            </a:r>
            <a:r>
              <a:rPr lang="en-US" b="1" dirty="0"/>
              <a:t>Ansible</a:t>
            </a:r>
            <a:r>
              <a:rPr lang="en-US" dirty="0"/>
              <a:t>, which sets up the server and runs the app</a:t>
            </a:r>
          </a:p>
          <a:p>
            <a:pPr lvl="2" fontAlgn="base"/>
            <a:r>
              <a:rPr lang="en-US" dirty="0"/>
              <a:t>With this CI/CD pipeline:</a:t>
            </a:r>
          </a:p>
          <a:p>
            <a:pPr lvl="2" fontAlgn="base"/>
            <a:r>
              <a:rPr lang="en-US" dirty="0"/>
              <a:t>Every time developer pushes code, the app is automatically built, tested, and deployed.</a:t>
            </a:r>
          </a:p>
          <a:p>
            <a:pPr lvl="2" fontAlgn="base"/>
            <a:r>
              <a:rPr lang="en-US" dirty="0"/>
              <a:t>Teams catch bugs early, reduce manual work, and release features faster with more confidence.</a:t>
            </a:r>
          </a:p>
          <a:p>
            <a:endParaRPr lang="en-IN" dirty="0"/>
          </a:p>
        </p:txBody>
      </p:sp>
    </p:spTree>
    <p:extLst>
      <p:ext uri="{BB962C8B-B14F-4D97-AF65-F5344CB8AC3E}">
        <p14:creationId xmlns:p14="http://schemas.microsoft.com/office/powerpoint/2010/main" val="1868656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3AF1F-C79C-E454-A392-5B6183F92739}"/>
              </a:ext>
            </a:extLst>
          </p:cNvPr>
          <p:cNvSpPr>
            <a:spLocks noGrp="1"/>
          </p:cNvSpPr>
          <p:nvPr>
            <p:ph type="title"/>
          </p:nvPr>
        </p:nvSpPr>
        <p:spPr/>
        <p:txBody>
          <a:bodyPr/>
          <a:lstStyle/>
          <a:p>
            <a:r>
              <a:rPr lang="en-IN" dirty="0"/>
              <a:t>What is CI/CD</a:t>
            </a:r>
          </a:p>
        </p:txBody>
      </p:sp>
      <p:sp>
        <p:nvSpPr>
          <p:cNvPr id="3" name="Content Placeholder 2">
            <a:extLst>
              <a:ext uri="{FF2B5EF4-FFF2-40B4-BE49-F238E27FC236}">
                <a16:creationId xmlns:a16="http://schemas.microsoft.com/office/drawing/2014/main" id="{5FB7AFCD-AE0F-E3A2-A1FE-2A2A74B7698C}"/>
              </a:ext>
            </a:extLst>
          </p:cNvPr>
          <p:cNvSpPr>
            <a:spLocks noGrp="1"/>
          </p:cNvSpPr>
          <p:nvPr>
            <p:ph idx="1"/>
          </p:nvPr>
        </p:nvSpPr>
        <p:spPr/>
        <p:txBody>
          <a:bodyPr/>
          <a:lstStyle/>
          <a:p>
            <a:r>
              <a:rPr lang="en-US" b="1" dirty="0"/>
              <a:t>CI/CD</a:t>
            </a:r>
            <a:r>
              <a:rPr lang="en-US" dirty="0"/>
              <a:t> is the practice of automating the integration of code changes from multiple developers into a single codebase. </a:t>
            </a:r>
          </a:p>
          <a:p>
            <a:r>
              <a:rPr lang="en-US" dirty="0"/>
              <a:t>It is a software development practice where the developers commit their work frequently to the central code repository (</a:t>
            </a:r>
            <a:r>
              <a:rPr lang="en-US" dirty="0" err="1"/>
              <a:t>Github</a:t>
            </a:r>
            <a:r>
              <a:rPr lang="en-US" dirty="0"/>
              <a:t> or Stash).</a:t>
            </a:r>
          </a:p>
          <a:p>
            <a:r>
              <a:rPr lang="en-US" dirty="0"/>
              <a:t> Then there are automated tools that build the newly committed code and do a code review, </a:t>
            </a:r>
            <a:r>
              <a:rPr lang="en-US" dirty="0" err="1"/>
              <a:t>etc</a:t>
            </a:r>
            <a:r>
              <a:rPr lang="en-US" dirty="0"/>
              <a:t> as required upon integration.</a:t>
            </a:r>
            <a:endParaRPr lang="en-IN" dirty="0"/>
          </a:p>
        </p:txBody>
      </p:sp>
    </p:spTree>
    <p:extLst>
      <p:ext uri="{BB962C8B-B14F-4D97-AF65-F5344CB8AC3E}">
        <p14:creationId xmlns:p14="http://schemas.microsoft.com/office/powerpoint/2010/main" val="3249587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A3F54-27A6-C583-1BC2-7359F8B0FCC4}"/>
              </a:ext>
            </a:extLst>
          </p:cNvPr>
          <p:cNvSpPr>
            <a:spLocks noGrp="1"/>
          </p:cNvSpPr>
          <p:nvPr>
            <p:ph type="title"/>
          </p:nvPr>
        </p:nvSpPr>
        <p:spPr/>
        <p:txBody>
          <a:bodyPr/>
          <a:lstStyle/>
          <a:p>
            <a:r>
              <a:rPr lang="en-IN" dirty="0"/>
              <a:t>What is CI/CD</a:t>
            </a:r>
          </a:p>
        </p:txBody>
      </p:sp>
      <p:sp>
        <p:nvSpPr>
          <p:cNvPr id="3" name="Content Placeholder 2">
            <a:extLst>
              <a:ext uri="{FF2B5EF4-FFF2-40B4-BE49-F238E27FC236}">
                <a16:creationId xmlns:a16="http://schemas.microsoft.com/office/drawing/2014/main" id="{10BD0321-9E0C-B009-843B-F261490FB10A}"/>
              </a:ext>
            </a:extLst>
          </p:cNvPr>
          <p:cNvSpPr>
            <a:spLocks noGrp="1"/>
          </p:cNvSpPr>
          <p:nvPr>
            <p:ph idx="1"/>
          </p:nvPr>
        </p:nvSpPr>
        <p:spPr/>
        <p:txBody>
          <a:bodyPr/>
          <a:lstStyle/>
          <a:p>
            <a:r>
              <a:rPr lang="en-US" dirty="0"/>
              <a:t>The key goals of Continuous Integration are to find and address bugs quicker, make the process of integrating code across a team of developers easier, improve software quality, and reduce the time it takes to release new feature updates. </a:t>
            </a:r>
          </a:p>
          <a:p>
            <a:r>
              <a:rPr lang="en-US" dirty="0"/>
              <a:t>Some popular CI tools are </a:t>
            </a:r>
            <a:r>
              <a:rPr lang="en-US" b="1" dirty="0"/>
              <a:t>Jenkins, TeamCity, and Bamboo</a:t>
            </a:r>
            <a:r>
              <a:rPr lang="en-US" dirty="0"/>
              <a:t>.</a:t>
            </a:r>
            <a:endParaRPr lang="en-IN" dirty="0"/>
          </a:p>
        </p:txBody>
      </p:sp>
    </p:spTree>
    <p:extLst>
      <p:ext uri="{BB962C8B-B14F-4D97-AF65-F5344CB8AC3E}">
        <p14:creationId xmlns:p14="http://schemas.microsoft.com/office/powerpoint/2010/main" val="1551701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8FE6F-4A2E-41B7-60D5-79BC0A691526}"/>
              </a:ext>
            </a:extLst>
          </p:cNvPr>
          <p:cNvSpPr>
            <a:spLocks noGrp="1"/>
          </p:cNvSpPr>
          <p:nvPr>
            <p:ph type="title"/>
          </p:nvPr>
        </p:nvSpPr>
        <p:spPr/>
        <p:txBody>
          <a:bodyPr/>
          <a:lstStyle/>
          <a:p>
            <a:r>
              <a:rPr lang="en-IN" b="1" dirty="0"/>
              <a:t>Continuous Integration</a:t>
            </a:r>
            <a:br>
              <a:rPr lang="en-IN" b="1" dirty="0"/>
            </a:br>
            <a:endParaRPr lang="en-IN" dirty="0"/>
          </a:p>
        </p:txBody>
      </p:sp>
      <p:sp>
        <p:nvSpPr>
          <p:cNvPr id="3" name="Content Placeholder 2">
            <a:extLst>
              <a:ext uri="{FF2B5EF4-FFF2-40B4-BE49-F238E27FC236}">
                <a16:creationId xmlns:a16="http://schemas.microsoft.com/office/drawing/2014/main" id="{4CC30FE5-F055-6281-E764-D04A80469717}"/>
              </a:ext>
            </a:extLst>
          </p:cNvPr>
          <p:cNvSpPr>
            <a:spLocks noGrp="1"/>
          </p:cNvSpPr>
          <p:nvPr>
            <p:ph idx="1"/>
          </p:nvPr>
        </p:nvSpPr>
        <p:spPr/>
        <p:txBody>
          <a:bodyPr/>
          <a:lstStyle/>
          <a:p>
            <a:r>
              <a:rPr lang="en-US" dirty="0"/>
              <a:t>With </a:t>
            </a:r>
            <a:r>
              <a:rPr lang="en-US" b="1" dirty="0"/>
              <a:t>Continuous Integration</a:t>
            </a:r>
            <a:r>
              <a:rPr lang="en-US" dirty="0"/>
              <a:t>, developers frequently commit to a shared common repository using a version control system such as Git. </a:t>
            </a:r>
          </a:p>
          <a:p>
            <a:r>
              <a:rPr lang="en-US" dirty="0"/>
              <a:t>A continuous integration pipeline can automatically run builds, store the artifacts, run unit tests, and even conduct code reviews using tools like Sonar.</a:t>
            </a:r>
          </a:p>
          <a:p>
            <a:r>
              <a:rPr lang="en-US" dirty="0"/>
              <a:t> We can configure the CI pipeline to be triggered every time there is a commit/merge in the codebase.</a:t>
            </a:r>
            <a:endParaRPr lang="en-IN" dirty="0"/>
          </a:p>
        </p:txBody>
      </p:sp>
    </p:spTree>
    <p:extLst>
      <p:ext uri="{BB962C8B-B14F-4D97-AF65-F5344CB8AC3E}">
        <p14:creationId xmlns:p14="http://schemas.microsoft.com/office/powerpoint/2010/main" val="3178236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28C8F-7117-6F3B-5F14-13C55706EBF3}"/>
              </a:ext>
            </a:extLst>
          </p:cNvPr>
          <p:cNvSpPr>
            <a:spLocks noGrp="1"/>
          </p:cNvSpPr>
          <p:nvPr>
            <p:ph type="title"/>
          </p:nvPr>
        </p:nvSpPr>
        <p:spPr/>
        <p:txBody>
          <a:bodyPr/>
          <a:lstStyle/>
          <a:p>
            <a:r>
              <a:rPr lang="en-IN" b="1" dirty="0"/>
              <a:t>Continuous Delivery</a:t>
            </a:r>
            <a:br>
              <a:rPr lang="en-IN" b="1" dirty="0"/>
            </a:br>
            <a:endParaRPr lang="en-IN" dirty="0"/>
          </a:p>
        </p:txBody>
      </p:sp>
      <p:sp>
        <p:nvSpPr>
          <p:cNvPr id="3" name="Content Placeholder 2">
            <a:extLst>
              <a:ext uri="{FF2B5EF4-FFF2-40B4-BE49-F238E27FC236}">
                <a16:creationId xmlns:a16="http://schemas.microsoft.com/office/drawing/2014/main" id="{504F25EB-1275-9DB1-9C48-69BDCABE399C}"/>
              </a:ext>
            </a:extLst>
          </p:cNvPr>
          <p:cNvSpPr>
            <a:spLocks noGrp="1"/>
          </p:cNvSpPr>
          <p:nvPr>
            <p:ph idx="1"/>
          </p:nvPr>
        </p:nvSpPr>
        <p:spPr/>
        <p:txBody>
          <a:bodyPr/>
          <a:lstStyle/>
          <a:p>
            <a:r>
              <a:rPr lang="en-US" b="1" dirty="0"/>
              <a:t>Continuous delivery </a:t>
            </a:r>
            <a:r>
              <a:rPr lang="en-US" dirty="0"/>
              <a:t>helps developers test their code in a production-similar environment, hence preventing any last-moment or post-production surprises. </a:t>
            </a:r>
          </a:p>
          <a:p>
            <a:r>
              <a:rPr lang="en-US" dirty="0"/>
              <a:t>These tests may include UI testing, load testing, integration testing, etc.</a:t>
            </a:r>
          </a:p>
          <a:p>
            <a:r>
              <a:rPr lang="en-US" dirty="0"/>
              <a:t>By automating the software release process, CD contributes to low-risk releases, lower costs, better software quality, improved productivity levels, and most importantly, it helps us deliver updates to customers faster and more frequently.</a:t>
            </a:r>
            <a:endParaRPr lang="en-IN" dirty="0"/>
          </a:p>
        </p:txBody>
      </p:sp>
    </p:spTree>
    <p:extLst>
      <p:ext uri="{BB962C8B-B14F-4D97-AF65-F5344CB8AC3E}">
        <p14:creationId xmlns:p14="http://schemas.microsoft.com/office/powerpoint/2010/main" val="278483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20232-B174-AA1D-D693-3355CE54FC19}"/>
              </a:ext>
            </a:extLst>
          </p:cNvPr>
          <p:cNvSpPr>
            <a:spLocks noGrp="1"/>
          </p:cNvSpPr>
          <p:nvPr>
            <p:ph type="title"/>
          </p:nvPr>
        </p:nvSpPr>
        <p:spPr/>
        <p:txBody>
          <a:bodyPr/>
          <a:lstStyle/>
          <a:p>
            <a:r>
              <a:rPr lang="en-US" b="1" dirty="0"/>
              <a:t>Continuous Delivery</a:t>
            </a:r>
            <a:r>
              <a:rPr lang="en-US" dirty="0"/>
              <a:t> </a:t>
            </a:r>
            <a:endParaRPr lang="en-IN" dirty="0"/>
          </a:p>
        </p:txBody>
      </p:sp>
      <p:sp>
        <p:nvSpPr>
          <p:cNvPr id="3" name="Content Placeholder 2">
            <a:extLst>
              <a:ext uri="{FF2B5EF4-FFF2-40B4-BE49-F238E27FC236}">
                <a16:creationId xmlns:a16="http://schemas.microsoft.com/office/drawing/2014/main" id="{4904EB17-628D-9CA5-2E81-224EB332074C}"/>
              </a:ext>
            </a:extLst>
          </p:cNvPr>
          <p:cNvSpPr>
            <a:spLocks noGrp="1"/>
          </p:cNvSpPr>
          <p:nvPr>
            <p:ph idx="1"/>
          </p:nvPr>
        </p:nvSpPr>
        <p:spPr/>
        <p:txBody>
          <a:bodyPr/>
          <a:lstStyle/>
          <a:p>
            <a:r>
              <a:rPr lang="en-US" b="1" dirty="0"/>
              <a:t>Continuous Delivery</a:t>
            </a:r>
            <a:r>
              <a:rPr lang="en-US" dirty="0"/>
              <a:t> is carried out after Continuous Integration to make sure that we can release new changes to our customers quickly in an error-free way. </a:t>
            </a:r>
          </a:p>
          <a:p>
            <a:r>
              <a:rPr lang="en-US" dirty="0"/>
              <a:t>This includes running integration and regression tests in the staging area (similar to the production environment) so that the final release is not broken in production. </a:t>
            </a:r>
          </a:p>
          <a:p>
            <a:r>
              <a:rPr lang="en-US" dirty="0"/>
              <a:t>It ensures automation of the release process so that we have a release-ready product at all times and we can deploy our application at any point in time. </a:t>
            </a:r>
            <a:endParaRPr lang="en-IN" dirty="0"/>
          </a:p>
        </p:txBody>
      </p:sp>
    </p:spTree>
    <p:extLst>
      <p:ext uri="{BB962C8B-B14F-4D97-AF65-F5344CB8AC3E}">
        <p14:creationId xmlns:p14="http://schemas.microsoft.com/office/powerpoint/2010/main" val="2794741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119C7-EB7A-4468-9EFF-9E05DC114406}"/>
              </a:ext>
            </a:extLst>
          </p:cNvPr>
          <p:cNvSpPr>
            <a:spLocks noGrp="1"/>
          </p:cNvSpPr>
          <p:nvPr>
            <p:ph type="title"/>
          </p:nvPr>
        </p:nvSpPr>
        <p:spPr/>
        <p:txBody>
          <a:bodyPr/>
          <a:lstStyle/>
          <a:p>
            <a:r>
              <a:rPr lang="en-US" dirty="0"/>
              <a:t>Continuous Delivery</a:t>
            </a:r>
            <a:endParaRPr lang="en-IN" dirty="0"/>
          </a:p>
        </p:txBody>
      </p:sp>
      <p:sp>
        <p:nvSpPr>
          <p:cNvPr id="3" name="Content Placeholder 2">
            <a:extLst>
              <a:ext uri="{FF2B5EF4-FFF2-40B4-BE49-F238E27FC236}">
                <a16:creationId xmlns:a16="http://schemas.microsoft.com/office/drawing/2014/main" id="{0799FD10-DE36-6D1A-C945-0BE6EDE8A277}"/>
              </a:ext>
            </a:extLst>
          </p:cNvPr>
          <p:cNvSpPr>
            <a:spLocks noGrp="1"/>
          </p:cNvSpPr>
          <p:nvPr>
            <p:ph idx="1"/>
          </p:nvPr>
        </p:nvSpPr>
        <p:spPr/>
        <p:txBody>
          <a:bodyPr/>
          <a:lstStyle/>
          <a:p>
            <a:r>
              <a:rPr lang="en-US" dirty="0"/>
              <a:t>Continuous Delivery automates the entire software release process. </a:t>
            </a:r>
          </a:p>
          <a:p>
            <a:r>
              <a:rPr lang="en-US" dirty="0"/>
              <a:t>The final decision to deploy to a live production environment can be triggered by the developer/project lead as required. </a:t>
            </a:r>
          </a:p>
          <a:p>
            <a:r>
              <a:rPr lang="en-US" dirty="0"/>
              <a:t>Some popular CD tools are AWS </a:t>
            </a:r>
            <a:r>
              <a:rPr lang="en-US" dirty="0" err="1"/>
              <a:t>CodeDeploy</a:t>
            </a:r>
            <a:r>
              <a:rPr lang="en-US" dirty="0"/>
              <a:t>, Jenkins, and GitLab.</a:t>
            </a:r>
            <a:endParaRPr lang="en-IN" dirty="0"/>
          </a:p>
        </p:txBody>
      </p:sp>
    </p:spTree>
    <p:extLst>
      <p:ext uri="{BB962C8B-B14F-4D97-AF65-F5344CB8AC3E}">
        <p14:creationId xmlns:p14="http://schemas.microsoft.com/office/powerpoint/2010/main" val="640499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E1573-8B58-7A2D-11B9-1460394170D3}"/>
              </a:ext>
            </a:extLst>
          </p:cNvPr>
          <p:cNvSpPr>
            <a:spLocks noGrp="1"/>
          </p:cNvSpPr>
          <p:nvPr>
            <p:ph type="title"/>
          </p:nvPr>
        </p:nvSpPr>
        <p:spPr/>
        <p:txBody>
          <a:bodyPr/>
          <a:lstStyle/>
          <a:p>
            <a:r>
              <a:rPr lang="en-IN" b="1" dirty="0"/>
              <a:t>Continuous Deployment</a:t>
            </a:r>
            <a:br>
              <a:rPr lang="en-IN" b="1" dirty="0"/>
            </a:br>
            <a:endParaRPr lang="en-IN" dirty="0"/>
          </a:p>
        </p:txBody>
      </p:sp>
      <p:sp>
        <p:nvSpPr>
          <p:cNvPr id="3" name="Content Placeholder 2">
            <a:extLst>
              <a:ext uri="{FF2B5EF4-FFF2-40B4-BE49-F238E27FC236}">
                <a16:creationId xmlns:a16="http://schemas.microsoft.com/office/drawing/2014/main" id="{D3F4ABD0-F68C-BEA4-13C0-B998B75A4FA8}"/>
              </a:ext>
            </a:extLst>
          </p:cNvPr>
          <p:cNvSpPr>
            <a:spLocks noGrp="1"/>
          </p:cNvSpPr>
          <p:nvPr>
            <p:ph idx="1"/>
          </p:nvPr>
        </p:nvSpPr>
        <p:spPr/>
        <p:txBody>
          <a:bodyPr/>
          <a:lstStyle/>
          <a:p>
            <a:r>
              <a:rPr lang="en-US" dirty="0"/>
              <a:t>The final stage of CI and CD will be continuous deployment.</a:t>
            </a:r>
          </a:p>
          <a:p>
            <a:r>
              <a:rPr lang="en-US" dirty="0"/>
              <a:t> It's an extension of continuous delivery, which automate the proper code to the code repository, continuous deployment will automate the related app for production purpose because there is not having any manual gate at the stage of the pipeline before production, continuous deployment relies on high automation.</a:t>
            </a:r>
            <a:endParaRPr lang="en-IN" dirty="0"/>
          </a:p>
        </p:txBody>
      </p:sp>
    </p:spTree>
    <p:extLst>
      <p:ext uri="{BB962C8B-B14F-4D97-AF65-F5344CB8AC3E}">
        <p14:creationId xmlns:p14="http://schemas.microsoft.com/office/powerpoint/2010/main" val="190248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46A02-E5A8-9749-FD51-16899D55D1E0}"/>
              </a:ext>
            </a:extLst>
          </p:cNvPr>
          <p:cNvSpPr>
            <a:spLocks noGrp="1"/>
          </p:cNvSpPr>
          <p:nvPr>
            <p:ph type="title"/>
          </p:nvPr>
        </p:nvSpPr>
        <p:spPr/>
        <p:txBody>
          <a:bodyPr/>
          <a:lstStyle/>
          <a:p>
            <a:r>
              <a:rPr lang="en-IN" b="1" dirty="0"/>
              <a:t>CI Workflow</a:t>
            </a:r>
            <a:br>
              <a:rPr lang="en-IN" b="1" dirty="0"/>
            </a:br>
            <a:endParaRPr lang="en-IN" dirty="0"/>
          </a:p>
        </p:txBody>
      </p:sp>
      <p:pic>
        <p:nvPicPr>
          <p:cNvPr id="1026" name="Picture 2" descr="CI Workflow">
            <a:extLst>
              <a:ext uri="{FF2B5EF4-FFF2-40B4-BE49-F238E27FC236}">
                <a16:creationId xmlns:a16="http://schemas.microsoft.com/office/drawing/2014/main" id="{05F680D6-C938-EB3C-DA3F-8ABD768B84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633" y="1422881"/>
            <a:ext cx="8705850" cy="444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032297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59</TotalTime>
  <Words>1366</Words>
  <Application>Microsoft Office PowerPoint</Application>
  <PresentationFormat>Widescreen</PresentationFormat>
  <Paragraphs>78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Retrospect</vt:lpstr>
      <vt:lpstr>CI/CD</vt:lpstr>
      <vt:lpstr>What is CI/CD</vt:lpstr>
      <vt:lpstr>What is CI/CD</vt:lpstr>
      <vt:lpstr>Continuous Integration </vt:lpstr>
      <vt:lpstr>Continuous Delivery </vt:lpstr>
      <vt:lpstr>Continuous Delivery </vt:lpstr>
      <vt:lpstr>Continuous Delivery</vt:lpstr>
      <vt:lpstr>Continuous Deployment </vt:lpstr>
      <vt:lpstr>CI Workflow </vt:lpstr>
      <vt:lpstr>CI Workflow</vt:lpstr>
      <vt:lpstr>CI and CD Workflow </vt:lpstr>
      <vt:lpstr>CI and CD Workflow </vt:lpstr>
      <vt:lpstr>Why CI/CD important</vt:lpstr>
      <vt:lpstr>What are the Benefits of CI/CD? </vt:lpstr>
      <vt:lpstr>What are the Benefits of CI/CD? </vt:lpstr>
      <vt:lpstr>What is CI/CD Pipelines? </vt:lpstr>
      <vt:lpstr>Steps in CI/CD pipeline</vt:lpstr>
      <vt:lpstr>Steps in CI/CD pipeline</vt:lpstr>
      <vt:lpstr>Steps in CI/CD pipeline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Sujata Batra</dc:creator>
  <cp:lastModifiedBy>Sujata Batra</cp:lastModifiedBy>
  <cp:revision>2</cp:revision>
  <dcterms:created xsi:type="dcterms:W3CDTF">2025-08-04T22:03:45Z</dcterms:created>
  <dcterms:modified xsi:type="dcterms:W3CDTF">2025-08-04T23:03:14Z</dcterms:modified>
</cp:coreProperties>
</file>