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4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3" r:id="rId14"/>
    <p:sldId id="275" r:id="rId15"/>
    <p:sldId id="274" r:id="rId16"/>
    <p:sldId id="276" r:id="rId17"/>
    <p:sldId id="277" r:id="rId18"/>
    <p:sldId id="278" r:id="rId19"/>
    <p:sldId id="279" r:id="rId20"/>
    <p:sldId id="280" r:id="rId21"/>
    <p:sldId id="281" r:id="rId22"/>
    <p:sldId id="282" r:id="rId23"/>
    <p:sldId id="284" r:id="rId24"/>
    <p:sldId id="271" r:id="rId25"/>
    <p:sldId id="272" r:id="rId26"/>
    <p:sldId id="270" r:id="rId27"/>
    <p:sldId id="285" r:id="rId28"/>
    <p:sldId id="286" r:id="rId29"/>
    <p:sldId id="287" r:id="rId30"/>
    <p:sldId id="288" r:id="rId31"/>
    <p:sldId id="289" r:id="rId32"/>
    <p:sldId id="291" r:id="rId33"/>
    <p:sldId id="292" r:id="rId34"/>
    <p:sldId id="293" r:id="rId35"/>
    <p:sldId id="269" r:id="rId36"/>
    <p:sldId id="294" r:id="rId37"/>
    <p:sldId id="295" r:id="rId38"/>
    <p:sldId id="296" r:id="rId39"/>
    <p:sldId id="297" r:id="rId40"/>
    <p:sldId id="298" r:id="rId41"/>
    <p:sldId id="299" r:id="rId42"/>
    <p:sldId id="256"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80" r:id="rId61"/>
    <p:sldId id="381" r:id="rId62"/>
    <p:sldId id="382" r:id="rId63"/>
    <p:sldId id="383" r:id="rId64"/>
    <p:sldId id="384" r:id="rId65"/>
    <p:sldId id="385" r:id="rId66"/>
    <p:sldId id="386" r:id="rId67"/>
    <p:sldId id="387" r:id="rId68"/>
    <p:sldId id="388" r:id="rId69"/>
    <p:sldId id="389" r:id="rId70"/>
    <p:sldId id="390" r:id="rId71"/>
    <p:sldId id="391" r:id="rId72"/>
    <p:sldId id="392" r:id="rId73"/>
    <p:sldId id="393" r:id="rId74"/>
    <p:sldId id="394" r:id="rId75"/>
    <p:sldId id="395" r:id="rId76"/>
    <p:sldId id="396" r:id="rId77"/>
    <p:sldId id="397" r:id="rId78"/>
    <p:sldId id="398" r:id="rId79"/>
    <p:sldId id="399" r:id="rId80"/>
    <p:sldId id="400" r:id="rId81"/>
    <p:sldId id="401" r:id="rId82"/>
    <p:sldId id="317" r:id="rId83"/>
    <p:sldId id="318" r:id="rId84"/>
    <p:sldId id="319" r:id="rId85"/>
    <p:sldId id="320" r:id="rId86"/>
    <p:sldId id="321" r:id="rId87"/>
    <p:sldId id="322" r:id="rId88"/>
    <p:sldId id="323" r:id="rId89"/>
    <p:sldId id="324" r:id="rId90"/>
    <p:sldId id="325" r:id="rId91"/>
    <p:sldId id="326" r:id="rId92"/>
    <p:sldId id="327" r:id="rId93"/>
    <p:sldId id="283" r:id="rId94"/>
    <p:sldId id="328" r:id="rId95"/>
    <p:sldId id="329" r:id="rId96"/>
    <p:sldId id="330" r:id="rId97"/>
    <p:sldId id="331" r:id="rId98"/>
    <p:sldId id="332" r:id="rId99"/>
    <p:sldId id="343" r:id="rId100"/>
    <p:sldId id="402" r:id="rId101"/>
    <p:sldId id="344" r:id="rId102"/>
    <p:sldId id="376" r:id="rId103"/>
    <p:sldId id="377" r:id="rId104"/>
    <p:sldId id="345" r:id="rId105"/>
    <p:sldId id="346" r:id="rId106"/>
    <p:sldId id="347" r:id="rId107"/>
    <p:sldId id="348" r:id="rId108"/>
    <p:sldId id="349" r:id="rId109"/>
    <p:sldId id="361" r:id="rId110"/>
    <p:sldId id="362" r:id="rId111"/>
    <p:sldId id="363" r:id="rId112"/>
    <p:sldId id="364" r:id="rId113"/>
    <p:sldId id="365" r:id="rId114"/>
    <p:sldId id="403" r:id="rId115"/>
    <p:sldId id="404" r:id="rId116"/>
    <p:sldId id="405" r:id="rId117"/>
    <p:sldId id="360" r:id="rId118"/>
    <p:sldId id="366" r:id="rId119"/>
    <p:sldId id="406" r:id="rId120"/>
    <p:sldId id="350" r:id="rId121"/>
    <p:sldId id="355" r:id="rId122"/>
    <p:sldId id="356" r:id="rId123"/>
    <p:sldId id="351" r:id="rId124"/>
    <p:sldId id="354" r:id="rId125"/>
    <p:sldId id="352" r:id="rId126"/>
    <p:sldId id="353" r:id="rId127"/>
    <p:sldId id="357" r:id="rId128"/>
    <p:sldId id="358" r:id="rId129"/>
    <p:sldId id="359" r:id="rId130"/>
    <p:sldId id="375" r:id="rId131"/>
    <p:sldId id="378" r:id="rId132"/>
    <p:sldId id="379" r:id="rId133"/>
    <p:sldId id="407" r:id="rId134"/>
    <p:sldId id="408" r:id="rId135"/>
    <p:sldId id="409" r:id="rId136"/>
    <p:sldId id="410" r:id="rId137"/>
    <p:sldId id="411" r:id="rId138"/>
    <p:sldId id="367" r:id="rId139"/>
    <p:sldId id="368" r:id="rId140"/>
    <p:sldId id="369" r:id="rId141"/>
    <p:sldId id="370" r:id="rId142"/>
    <p:sldId id="371" r:id="rId143"/>
    <p:sldId id="372" r:id="rId144"/>
    <p:sldId id="373" r:id="rId145"/>
    <p:sldId id="374" r:id="rId146"/>
    <p:sldId id="412" r:id="rId1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3404" autoAdjust="0"/>
  </p:normalViewPr>
  <p:slideViewPr>
    <p:cSldViewPr snapToGrid="0">
      <p:cViewPr varScale="1">
        <p:scale>
          <a:sx n="60" d="100"/>
          <a:sy n="60" d="100"/>
        </p:scale>
        <p:origin x="91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presProps" Target="pres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hyperlink" Target="https://neon.com/postgresql/postgresql-tutorial/postgresql-array" TargetMode="External"/><Relationship Id="rId5" Type="http://schemas.openxmlformats.org/officeDocument/2006/relationships/image" Target="../media/image9.svg"/><Relationship Id="rId4" Type="http://schemas.openxmlformats.org/officeDocument/2006/relationships/image" Target="../media/image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hyperlink" Target="https://neon.com/postgresql/postgresql-tutorial/postgresql-array" TargetMode="External"/><Relationship Id="rId2" Type="http://schemas.openxmlformats.org/officeDocument/2006/relationships/image" Target="../media/image7.svg"/><Relationship Id="rId1"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EEBD03-B025-4D90-9E76-4E07109C12D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6C5C8D1-6BD2-45E0-8C29-E2051AA54ED0}">
      <dgm:prSet/>
      <dgm:spPr/>
      <dgm:t>
        <a:bodyPr/>
        <a:lstStyle/>
        <a:p>
          <a:r>
            <a:rPr lang="en-US" dirty="0"/>
            <a:t>Boolean</a:t>
          </a:r>
        </a:p>
      </dgm:t>
    </dgm:pt>
    <dgm:pt modelId="{F2AF921E-D0A5-4E1D-9C55-327C123C25FD}" type="parTrans" cxnId="{41654670-BEDC-420E-9307-C56B972323F7}">
      <dgm:prSet/>
      <dgm:spPr/>
      <dgm:t>
        <a:bodyPr/>
        <a:lstStyle/>
        <a:p>
          <a:endParaRPr lang="en-US"/>
        </a:p>
      </dgm:t>
    </dgm:pt>
    <dgm:pt modelId="{0639CE95-5A79-4A08-83F0-9CBDC5AE998D}" type="sibTrans" cxnId="{41654670-BEDC-420E-9307-C56B972323F7}">
      <dgm:prSet/>
      <dgm:spPr/>
      <dgm:t>
        <a:bodyPr/>
        <a:lstStyle/>
        <a:p>
          <a:endParaRPr lang="en-US"/>
        </a:p>
      </dgm:t>
    </dgm:pt>
    <dgm:pt modelId="{43BF6CD5-0F7A-401E-8C44-F9AC54F9B9EC}">
      <dgm:prSet/>
      <dgm:spPr/>
      <dgm:t>
        <a:bodyPr/>
        <a:lstStyle/>
        <a:p>
          <a:r>
            <a:rPr lang="en-US"/>
            <a:t>A Boolean data type can hold one of three possible values: true, false, or null.</a:t>
          </a:r>
        </a:p>
      </dgm:t>
    </dgm:pt>
    <dgm:pt modelId="{71340154-A661-49DE-B196-3D6ED5059402}" type="parTrans" cxnId="{29625FE1-E425-4B94-AD1D-4012E2008EEC}">
      <dgm:prSet/>
      <dgm:spPr/>
      <dgm:t>
        <a:bodyPr/>
        <a:lstStyle/>
        <a:p>
          <a:endParaRPr lang="en-US"/>
        </a:p>
      </dgm:t>
    </dgm:pt>
    <dgm:pt modelId="{EBB7ABCE-BE31-4619-BA33-D82789525626}" type="sibTrans" cxnId="{29625FE1-E425-4B94-AD1D-4012E2008EEC}">
      <dgm:prSet/>
      <dgm:spPr/>
      <dgm:t>
        <a:bodyPr/>
        <a:lstStyle/>
        <a:p>
          <a:endParaRPr lang="en-US"/>
        </a:p>
      </dgm:t>
    </dgm:pt>
    <dgm:pt modelId="{F869DD7A-C3ED-4A30-BEF7-2A2288480523}">
      <dgm:prSet/>
      <dgm:spPr/>
      <dgm:t>
        <a:bodyPr/>
        <a:lstStyle/>
        <a:p>
          <a:r>
            <a:rPr lang="en-US"/>
            <a:t>Character types such as char, varchar, and text.</a:t>
          </a:r>
        </a:p>
      </dgm:t>
    </dgm:pt>
    <dgm:pt modelId="{A36628ED-DB9C-4765-B81F-1E2228041F74}" type="parTrans" cxnId="{B554D7EA-A253-4309-BA35-A434F1344D44}">
      <dgm:prSet/>
      <dgm:spPr/>
      <dgm:t>
        <a:bodyPr/>
        <a:lstStyle/>
        <a:p>
          <a:endParaRPr lang="en-US"/>
        </a:p>
      </dgm:t>
    </dgm:pt>
    <dgm:pt modelId="{B952C514-6790-46ED-943F-6313D6B403D1}" type="sibTrans" cxnId="{B554D7EA-A253-4309-BA35-A434F1344D44}">
      <dgm:prSet/>
      <dgm:spPr/>
      <dgm:t>
        <a:bodyPr/>
        <a:lstStyle/>
        <a:p>
          <a:endParaRPr lang="en-US"/>
        </a:p>
      </dgm:t>
    </dgm:pt>
    <dgm:pt modelId="{87CA3B7E-CC37-4434-B250-8F8CC536DF67}">
      <dgm:prSet/>
      <dgm:spPr/>
      <dgm:t>
        <a:bodyPr/>
        <a:lstStyle/>
        <a:p>
          <a:r>
            <a:rPr lang="en-US"/>
            <a:t>CHAR(n) is the fixed-length character with space padded. If you insert a string that is shorter than the length of the column, PostgreSQL pads spaces. If you insert a string that is longer than the length of the column, PostgreSQL will issue an error.</a:t>
          </a:r>
        </a:p>
      </dgm:t>
    </dgm:pt>
    <dgm:pt modelId="{D333CC26-3A56-499B-9E4C-3E7BF49D527F}" type="parTrans" cxnId="{8A2ABD79-2848-4744-A8B9-FF31E34BB1BA}">
      <dgm:prSet/>
      <dgm:spPr/>
      <dgm:t>
        <a:bodyPr/>
        <a:lstStyle/>
        <a:p>
          <a:endParaRPr lang="en-US"/>
        </a:p>
      </dgm:t>
    </dgm:pt>
    <dgm:pt modelId="{7ACAE1FD-8CEC-4F4C-A09D-F7B6715C911B}" type="sibTrans" cxnId="{8A2ABD79-2848-4744-A8B9-FF31E34BB1BA}">
      <dgm:prSet/>
      <dgm:spPr/>
      <dgm:t>
        <a:bodyPr/>
        <a:lstStyle/>
        <a:p>
          <a:endParaRPr lang="en-US"/>
        </a:p>
      </dgm:t>
    </dgm:pt>
    <dgm:pt modelId="{4966399A-8DD1-47C4-9EEF-10D6AABA0100}">
      <dgm:prSet/>
      <dgm:spPr/>
      <dgm:t>
        <a:bodyPr/>
        <a:lstStyle/>
        <a:p>
          <a:r>
            <a:rPr lang="en-US"/>
            <a:t>VARCHAR(n) is the variable-length character string. The VARCHAR(n) allows you to store up to n characters. PostgreSQL does not pad spaces when the stored string is shorter than the length of the column.</a:t>
          </a:r>
        </a:p>
      </dgm:t>
    </dgm:pt>
    <dgm:pt modelId="{A7964146-DCBB-4055-B13A-488E291F4188}" type="parTrans" cxnId="{BD33CE79-8FE7-4380-A092-CD74EBADCD22}">
      <dgm:prSet/>
      <dgm:spPr/>
      <dgm:t>
        <a:bodyPr/>
        <a:lstStyle/>
        <a:p>
          <a:endParaRPr lang="en-US"/>
        </a:p>
      </dgm:t>
    </dgm:pt>
    <dgm:pt modelId="{3E88055A-8159-4694-A97C-47A898935F04}" type="sibTrans" cxnId="{BD33CE79-8FE7-4380-A092-CD74EBADCD22}">
      <dgm:prSet/>
      <dgm:spPr/>
      <dgm:t>
        <a:bodyPr/>
        <a:lstStyle/>
        <a:p>
          <a:endParaRPr lang="en-US"/>
        </a:p>
      </dgm:t>
    </dgm:pt>
    <dgm:pt modelId="{BBBB0A84-E34F-4DD0-BC79-612B56D78DD4}">
      <dgm:prSet/>
      <dgm:spPr/>
      <dgm:t>
        <a:bodyPr/>
        <a:lstStyle/>
        <a:p>
          <a:r>
            <a:rPr lang="en-US"/>
            <a:t>TEXT is the variable-length character string. Theoretically, text data is a character string with unlimited length.</a:t>
          </a:r>
        </a:p>
      </dgm:t>
    </dgm:pt>
    <dgm:pt modelId="{2112805A-92EC-4109-A104-0218A1071012}" type="parTrans" cxnId="{7B322BD7-2DA7-4FFB-AD4E-2BCE5F0C2C9D}">
      <dgm:prSet/>
      <dgm:spPr/>
      <dgm:t>
        <a:bodyPr/>
        <a:lstStyle/>
        <a:p>
          <a:endParaRPr lang="en-US"/>
        </a:p>
      </dgm:t>
    </dgm:pt>
    <dgm:pt modelId="{32D12CAC-3E31-46CF-9A6A-5088724BCD11}" type="sibTrans" cxnId="{7B322BD7-2DA7-4FFB-AD4E-2BCE5F0C2C9D}">
      <dgm:prSet/>
      <dgm:spPr/>
      <dgm:t>
        <a:bodyPr/>
        <a:lstStyle/>
        <a:p>
          <a:endParaRPr lang="en-US"/>
        </a:p>
      </dgm:t>
    </dgm:pt>
    <dgm:pt modelId="{C012CA0A-DB38-4AB3-927E-33EC8A70E0C3}" type="pres">
      <dgm:prSet presAssocID="{B5EEBD03-B025-4D90-9E76-4E07109C12D6}" presName="linear" presStyleCnt="0">
        <dgm:presLayoutVars>
          <dgm:animLvl val="lvl"/>
          <dgm:resizeHandles val="exact"/>
        </dgm:presLayoutVars>
      </dgm:prSet>
      <dgm:spPr/>
    </dgm:pt>
    <dgm:pt modelId="{C195B0CF-95DA-4DB8-AC52-B13A6A183049}" type="pres">
      <dgm:prSet presAssocID="{26C5C8D1-6BD2-45E0-8C29-E2051AA54ED0}" presName="parentText" presStyleLbl="node1" presStyleIdx="0" presStyleCnt="2">
        <dgm:presLayoutVars>
          <dgm:chMax val="0"/>
          <dgm:bulletEnabled val="1"/>
        </dgm:presLayoutVars>
      </dgm:prSet>
      <dgm:spPr/>
    </dgm:pt>
    <dgm:pt modelId="{AA5513D5-AF02-4488-B4FE-32B55F3D201F}" type="pres">
      <dgm:prSet presAssocID="{26C5C8D1-6BD2-45E0-8C29-E2051AA54ED0}" presName="childText" presStyleLbl="revTx" presStyleIdx="0" presStyleCnt="2">
        <dgm:presLayoutVars>
          <dgm:bulletEnabled val="1"/>
        </dgm:presLayoutVars>
      </dgm:prSet>
      <dgm:spPr/>
    </dgm:pt>
    <dgm:pt modelId="{7B9E7C12-415F-4636-A836-1763E78BE45D}" type="pres">
      <dgm:prSet presAssocID="{F869DD7A-C3ED-4A30-BEF7-2A2288480523}" presName="parentText" presStyleLbl="node1" presStyleIdx="1" presStyleCnt="2">
        <dgm:presLayoutVars>
          <dgm:chMax val="0"/>
          <dgm:bulletEnabled val="1"/>
        </dgm:presLayoutVars>
      </dgm:prSet>
      <dgm:spPr/>
    </dgm:pt>
    <dgm:pt modelId="{0FFAD757-2EE7-42AB-AF9B-364253CA79D8}" type="pres">
      <dgm:prSet presAssocID="{F869DD7A-C3ED-4A30-BEF7-2A2288480523}" presName="childText" presStyleLbl="revTx" presStyleIdx="1" presStyleCnt="2">
        <dgm:presLayoutVars>
          <dgm:bulletEnabled val="1"/>
        </dgm:presLayoutVars>
      </dgm:prSet>
      <dgm:spPr/>
    </dgm:pt>
  </dgm:ptLst>
  <dgm:cxnLst>
    <dgm:cxn modelId="{7CC4A71F-E567-4311-9341-1A999A8BEF91}" type="presOf" srcId="{BBBB0A84-E34F-4DD0-BC79-612B56D78DD4}" destId="{0FFAD757-2EE7-42AB-AF9B-364253CA79D8}" srcOrd="0" destOrd="2" presId="urn:microsoft.com/office/officeart/2005/8/layout/vList2"/>
    <dgm:cxn modelId="{79C1B336-BF1B-4D8C-B52B-212136541EFB}" type="presOf" srcId="{43BF6CD5-0F7A-401E-8C44-F9AC54F9B9EC}" destId="{AA5513D5-AF02-4488-B4FE-32B55F3D201F}" srcOrd="0" destOrd="0" presId="urn:microsoft.com/office/officeart/2005/8/layout/vList2"/>
    <dgm:cxn modelId="{6E377539-3C01-4F16-8BE1-30696F5627D0}" type="presOf" srcId="{4966399A-8DD1-47C4-9EEF-10D6AABA0100}" destId="{0FFAD757-2EE7-42AB-AF9B-364253CA79D8}" srcOrd="0" destOrd="1" presId="urn:microsoft.com/office/officeart/2005/8/layout/vList2"/>
    <dgm:cxn modelId="{43CEB247-22BE-46DE-AE93-CEE9A41E424E}" type="presOf" srcId="{26C5C8D1-6BD2-45E0-8C29-E2051AA54ED0}" destId="{C195B0CF-95DA-4DB8-AC52-B13A6A183049}" srcOrd="0" destOrd="0" presId="urn:microsoft.com/office/officeart/2005/8/layout/vList2"/>
    <dgm:cxn modelId="{41654670-BEDC-420E-9307-C56B972323F7}" srcId="{B5EEBD03-B025-4D90-9E76-4E07109C12D6}" destId="{26C5C8D1-6BD2-45E0-8C29-E2051AA54ED0}" srcOrd="0" destOrd="0" parTransId="{F2AF921E-D0A5-4E1D-9C55-327C123C25FD}" sibTransId="{0639CE95-5A79-4A08-83F0-9CBDC5AE998D}"/>
    <dgm:cxn modelId="{8A2ABD79-2848-4744-A8B9-FF31E34BB1BA}" srcId="{F869DD7A-C3ED-4A30-BEF7-2A2288480523}" destId="{87CA3B7E-CC37-4434-B250-8F8CC536DF67}" srcOrd="0" destOrd="0" parTransId="{D333CC26-3A56-499B-9E4C-3E7BF49D527F}" sibTransId="{7ACAE1FD-8CEC-4F4C-A09D-F7B6715C911B}"/>
    <dgm:cxn modelId="{BD33CE79-8FE7-4380-A092-CD74EBADCD22}" srcId="{F869DD7A-C3ED-4A30-BEF7-2A2288480523}" destId="{4966399A-8DD1-47C4-9EEF-10D6AABA0100}" srcOrd="1" destOrd="0" parTransId="{A7964146-DCBB-4055-B13A-488E291F4188}" sibTransId="{3E88055A-8159-4694-A97C-47A898935F04}"/>
    <dgm:cxn modelId="{94B8237F-1EAE-422D-ABC8-5D2224AE9593}" type="presOf" srcId="{F869DD7A-C3ED-4A30-BEF7-2A2288480523}" destId="{7B9E7C12-415F-4636-A836-1763E78BE45D}" srcOrd="0" destOrd="0" presId="urn:microsoft.com/office/officeart/2005/8/layout/vList2"/>
    <dgm:cxn modelId="{F76AE8A0-4941-4B7D-B8A5-96C160236205}" type="presOf" srcId="{87CA3B7E-CC37-4434-B250-8F8CC536DF67}" destId="{0FFAD757-2EE7-42AB-AF9B-364253CA79D8}" srcOrd="0" destOrd="0" presId="urn:microsoft.com/office/officeart/2005/8/layout/vList2"/>
    <dgm:cxn modelId="{483EC8D2-60E5-470F-9127-04910D891367}" type="presOf" srcId="{B5EEBD03-B025-4D90-9E76-4E07109C12D6}" destId="{C012CA0A-DB38-4AB3-927E-33EC8A70E0C3}" srcOrd="0" destOrd="0" presId="urn:microsoft.com/office/officeart/2005/8/layout/vList2"/>
    <dgm:cxn modelId="{7B322BD7-2DA7-4FFB-AD4E-2BCE5F0C2C9D}" srcId="{F869DD7A-C3ED-4A30-BEF7-2A2288480523}" destId="{BBBB0A84-E34F-4DD0-BC79-612B56D78DD4}" srcOrd="2" destOrd="0" parTransId="{2112805A-92EC-4109-A104-0218A1071012}" sibTransId="{32D12CAC-3E31-46CF-9A6A-5088724BCD11}"/>
    <dgm:cxn modelId="{29625FE1-E425-4B94-AD1D-4012E2008EEC}" srcId="{26C5C8D1-6BD2-45E0-8C29-E2051AA54ED0}" destId="{43BF6CD5-0F7A-401E-8C44-F9AC54F9B9EC}" srcOrd="0" destOrd="0" parTransId="{71340154-A661-49DE-B196-3D6ED5059402}" sibTransId="{EBB7ABCE-BE31-4619-BA33-D82789525626}"/>
    <dgm:cxn modelId="{B554D7EA-A253-4309-BA35-A434F1344D44}" srcId="{B5EEBD03-B025-4D90-9E76-4E07109C12D6}" destId="{F869DD7A-C3ED-4A30-BEF7-2A2288480523}" srcOrd="1" destOrd="0" parTransId="{A36628ED-DB9C-4765-B81F-1E2228041F74}" sibTransId="{B952C514-6790-46ED-943F-6313D6B403D1}"/>
    <dgm:cxn modelId="{35B349E5-592B-49D8-998E-4EA242131ABB}" type="presParOf" srcId="{C012CA0A-DB38-4AB3-927E-33EC8A70E0C3}" destId="{C195B0CF-95DA-4DB8-AC52-B13A6A183049}" srcOrd="0" destOrd="0" presId="urn:microsoft.com/office/officeart/2005/8/layout/vList2"/>
    <dgm:cxn modelId="{39E0C88B-4524-4DD3-AC1F-C8CF7EB168EE}" type="presParOf" srcId="{C012CA0A-DB38-4AB3-927E-33EC8A70E0C3}" destId="{AA5513D5-AF02-4488-B4FE-32B55F3D201F}" srcOrd="1" destOrd="0" presId="urn:microsoft.com/office/officeart/2005/8/layout/vList2"/>
    <dgm:cxn modelId="{CBEA36F3-2B0E-4BF7-969F-9612899DBD57}" type="presParOf" srcId="{C012CA0A-DB38-4AB3-927E-33EC8A70E0C3}" destId="{7B9E7C12-415F-4636-A836-1763E78BE45D}" srcOrd="2" destOrd="0" presId="urn:microsoft.com/office/officeart/2005/8/layout/vList2"/>
    <dgm:cxn modelId="{C83A9353-AC38-4261-B95F-ABCD17CE78AD}" type="presParOf" srcId="{C012CA0A-DB38-4AB3-927E-33EC8A70E0C3}" destId="{0FFAD757-2EE7-42AB-AF9B-364253CA79D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FC9B79-D346-40C4-9B79-6F416497332F}"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34BDC2E6-6A74-4B18-BBF8-A8D31DF2B80D}">
      <dgm:prSet/>
      <dgm:spPr/>
      <dgm:t>
        <a:bodyPr/>
        <a:lstStyle/>
        <a:p>
          <a:pPr>
            <a:defRPr b="1"/>
          </a:pPr>
          <a:r>
            <a:rPr lang="en-US"/>
            <a:t>Temporal types such as date, time, timestamp, and interval</a:t>
          </a:r>
        </a:p>
      </dgm:t>
    </dgm:pt>
    <dgm:pt modelId="{931B50EA-3B26-42D7-8655-E9B85B9F46FD}" type="parTrans" cxnId="{F2184857-E628-42E5-9445-1AC0852CE315}">
      <dgm:prSet/>
      <dgm:spPr/>
      <dgm:t>
        <a:bodyPr/>
        <a:lstStyle/>
        <a:p>
          <a:endParaRPr lang="en-US"/>
        </a:p>
      </dgm:t>
    </dgm:pt>
    <dgm:pt modelId="{1CF514BE-E26E-4EC3-A02F-F0842334B0B7}" type="sibTrans" cxnId="{F2184857-E628-42E5-9445-1AC0852CE315}">
      <dgm:prSet/>
      <dgm:spPr/>
      <dgm:t>
        <a:bodyPr/>
        <a:lstStyle/>
        <a:p>
          <a:endParaRPr lang="en-US"/>
        </a:p>
      </dgm:t>
    </dgm:pt>
    <dgm:pt modelId="{196C2C0E-D661-4EF1-9883-9559529EE17D}">
      <dgm:prSet/>
      <dgm:spPr/>
      <dgm:t>
        <a:bodyPr/>
        <a:lstStyle/>
        <a:p>
          <a:r>
            <a:rPr lang="en-US"/>
            <a:t>PostgreSQL has five main temporal data types:</a:t>
          </a:r>
        </a:p>
      </dgm:t>
    </dgm:pt>
    <dgm:pt modelId="{4E2E148E-9881-4DFA-80A7-053996F18B00}" type="parTrans" cxnId="{A20747D2-B670-4485-929B-3C483E5FB859}">
      <dgm:prSet/>
      <dgm:spPr/>
      <dgm:t>
        <a:bodyPr/>
        <a:lstStyle/>
        <a:p>
          <a:endParaRPr lang="en-US"/>
        </a:p>
      </dgm:t>
    </dgm:pt>
    <dgm:pt modelId="{08A863DF-DA11-4CA8-B30F-716258364283}" type="sibTrans" cxnId="{A20747D2-B670-4485-929B-3C483E5FB859}">
      <dgm:prSet/>
      <dgm:spPr/>
      <dgm:t>
        <a:bodyPr/>
        <a:lstStyle/>
        <a:p>
          <a:endParaRPr lang="en-US"/>
        </a:p>
      </dgm:t>
    </dgm:pt>
    <dgm:pt modelId="{5F72048E-7432-4B0A-91A5-9A9055359FD4}">
      <dgm:prSet/>
      <dgm:spPr/>
      <dgm:t>
        <a:bodyPr/>
        <a:lstStyle/>
        <a:p>
          <a:r>
            <a:rPr lang="en-US"/>
            <a:t>DATE stores the dates only.</a:t>
          </a:r>
        </a:p>
      </dgm:t>
    </dgm:pt>
    <dgm:pt modelId="{BB64DF18-3669-49F2-8227-B1B9726C9D0C}" type="parTrans" cxnId="{DA4E094A-2A1A-4880-A1D1-2689AA73F341}">
      <dgm:prSet/>
      <dgm:spPr/>
      <dgm:t>
        <a:bodyPr/>
        <a:lstStyle/>
        <a:p>
          <a:endParaRPr lang="en-US"/>
        </a:p>
      </dgm:t>
    </dgm:pt>
    <dgm:pt modelId="{110496E3-0AD7-498D-8F5F-A7F210D0AA52}" type="sibTrans" cxnId="{DA4E094A-2A1A-4880-A1D1-2689AA73F341}">
      <dgm:prSet/>
      <dgm:spPr/>
      <dgm:t>
        <a:bodyPr/>
        <a:lstStyle/>
        <a:p>
          <a:endParaRPr lang="en-US"/>
        </a:p>
      </dgm:t>
    </dgm:pt>
    <dgm:pt modelId="{53CB98A0-214C-4C2D-8D66-C53C95429778}">
      <dgm:prSet/>
      <dgm:spPr/>
      <dgm:t>
        <a:bodyPr/>
        <a:lstStyle/>
        <a:p>
          <a:r>
            <a:rPr lang="en-US"/>
            <a:t>TIME stores the time of day values.</a:t>
          </a:r>
        </a:p>
      </dgm:t>
    </dgm:pt>
    <dgm:pt modelId="{08D862F0-E1AC-40A1-B12E-7672AD289E83}" type="parTrans" cxnId="{44FCAD58-9844-4455-9F67-7BAE35DD3786}">
      <dgm:prSet/>
      <dgm:spPr/>
      <dgm:t>
        <a:bodyPr/>
        <a:lstStyle/>
        <a:p>
          <a:endParaRPr lang="en-US"/>
        </a:p>
      </dgm:t>
    </dgm:pt>
    <dgm:pt modelId="{033606D4-4C63-4F6C-85B8-D3A31BC5ED9F}" type="sibTrans" cxnId="{44FCAD58-9844-4455-9F67-7BAE35DD3786}">
      <dgm:prSet/>
      <dgm:spPr/>
      <dgm:t>
        <a:bodyPr/>
        <a:lstStyle/>
        <a:p>
          <a:endParaRPr lang="en-US"/>
        </a:p>
      </dgm:t>
    </dgm:pt>
    <dgm:pt modelId="{0EF71162-E139-49E7-AB5D-5F164706A17A}">
      <dgm:prSet/>
      <dgm:spPr/>
      <dgm:t>
        <a:bodyPr/>
        <a:lstStyle/>
        <a:p>
          <a:r>
            <a:rPr lang="en-US"/>
            <a:t>TIMESTAMP stores both date and time values.</a:t>
          </a:r>
        </a:p>
      </dgm:t>
    </dgm:pt>
    <dgm:pt modelId="{D511B47A-C647-47D8-A351-202DBEE10A51}" type="parTrans" cxnId="{B333396D-A89F-4F9F-9D35-C2B50679B4ED}">
      <dgm:prSet/>
      <dgm:spPr/>
      <dgm:t>
        <a:bodyPr/>
        <a:lstStyle/>
        <a:p>
          <a:endParaRPr lang="en-US"/>
        </a:p>
      </dgm:t>
    </dgm:pt>
    <dgm:pt modelId="{574F9BF0-02D5-47E4-A809-1B9BB9180B39}" type="sibTrans" cxnId="{B333396D-A89F-4F9F-9D35-C2B50679B4ED}">
      <dgm:prSet/>
      <dgm:spPr/>
      <dgm:t>
        <a:bodyPr/>
        <a:lstStyle/>
        <a:p>
          <a:endParaRPr lang="en-US"/>
        </a:p>
      </dgm:t>
    </dgm:pt>
    <dgm:pt modelId="{8EEC4533-6A91-4D69-99AF-6BDC982B3CF1}">
      <dgm:prSet/>
      <dgm:spPr/>
      <dgm:t>
        <a:bodyPr/>
        <a:lstStyle/>
        <a:p>
          <a:r>
            <a:rPr lang="en-US"/>
            <a:t>TIMESTAMPTZ is a timezone-aware timestamp data type. It is the abbreviation for timestamp with the time zone.</a:t>
          </a:r>
        </a:p>
      </dgm:t>
    </dgm:pt>
    <dgm:pt modelId="{6C6DB74A-257A-4008-9027-4C0A772856EB}" type="parTrans" cxnId="{0DFFEA4A-71D2-4C11-9E38-0643200C9E6F}">
      <dgm:prSet/>
      <dgm:spPr/>
      <dgm:t>
        <a:bodyPr/>
        <a:lstStyle/>
        <a:p>
          <a:endParaRPr lang="en-US"/>
        </a:p>
      </dgm:t>
    </dgm:pt>
    <dgm:pt modelId="{5B92A610-4D15-4DBD-BB3C-17B0744C97EC}" type="sibTrans" cxnId="{0DFFEA4A-71D2-4C11-9E38-0643200C9E6F}">
      <dgm:prSet/>
      <dgm:spPr/>
      <dgm:t>
        <a:bodyPr/>
        <a:lstStyle/>
        <a:p>
          <a:endParaRPr lang="en-US"/>
        </a:p>
      </dgm:t>
    </dgm:pt>
    <dgm:pt modelId="{61B0849A-718A-4FEA-96EF-694493FFE577}">
      <dgm:prSet/>
      <dgm:spPr/>
      <dgm:t>
        <a:bodyPr/>
        <a:lstStyle/>
        <a:p>
          <a:r>
            <a:rPr lang="en-US"/>
            <a:t>INTERVAL stores periods.</a:t>
          </a:r>
        </a:p>
      </dgm:t>
    </dgm:pt>
    <dgm:pt modelId="{1F532025-A5F8-4130-8978-E7FC97BC61DC}" type="parTrans" cxnId="{269A6117-F6A7-44D7-AE8F-D8EE08B37547}">
      <dgm:prSet/>
      <dgm:spPr/>
      <dgm:t>
        <a:bodyPr/>
        <a:lstStyle/>
        <a:p>
          <a:endParaRPr lang="en-US"/>
        </a:p>
      </dgm:t>
    </dgm:pt>
    <dgm:pt modelId="{8DDF7DE8-B061-4133-92E2-3C9023A1139C}" type="sibTrans" cxnId="{269A6117-F6A7-44D7-AE8F-D8EE08B37547}">
      <dgm:prSet/>
      <dgm:spPr/>
      <dgm:t>
        <a:bodyPr/>
        <a:lstStyle/>
        <a:p>
          <a:endParaRPr lang="en-US"/>
        </a:p>
      </dgm:t>
    </dgm:pt>
    <dgm:pt modelId="{B3D358E0-A192-4877-821D-388482DDC316}">
      <dgm:prSet/>
      <dgm:spPr/>
      <dgm:t>
        <a:bodyPr/>
        <a:lstStyle/>
        <a:p>
          <a:pPr>
            <a:defRPr b="1"/>
          </a:pPr>
          <a:r>
            <a:rPr lang="en-US"/>
            <a:t>UUID for storing Universally Unique Identifiers</a:t>
          </a:r>
        </a:p>
      </dgm:t>
    </dgm:pt>
    <dgm:pt modelId="{9B767599-E6C3-421D-A664-7C3A7490F940}" type="parTrans" cxnId="{3FEB273D-1F4D-4E05-8AAA-692CADE1B563}">
      <dgm:prSet/>
      <dgm:spPr/>
      <dgm:t>
        <a:bodyPr/>
        <a:lstStyle/>
        <a:p>
          <a:endParaRPr lang="en-US"/>
        </a:p>
      </dgm:t>
    </dgm:pt>
    <dgm:pt modelId="{FBE66D40-F02F-4DFE-AD0B-90A8E6C23A26}" type="sibTrans" cxnId="{3FEB273D-1F4D-4E05-8AAA-692CADE1B563}">
      <dgm:prSet/>
      <dgm:spPr/>
      <dgm:t>
        <a:bodyPr/>
        <a:lstStyle/>
        <a:p>
          <a:endParaRPr lang="en-US"/>
        </a:p>
      </dgm:t>
    </dgm:pt>
    <dgm:pt modelId="{FFE72CD4-2516-4168-8AC1-AFD37B26AC86}">
      <dgm:prSet/>
      <dgm:spPr/>
      <dgm:t>
        <a:bodyPr/>
        <a:lstStyle/>
        <a:p>
          <a:r>
            <a:rPr lang="en-US"/>
            <a:t>The UUID data type allows you to store Universal Unique Identifiers defined by RFC 4122 . The UUID values guarantee a better uniqueness than SERIAL and can be used to hide sensitive data exposed to the public such as values of id in URL.</a:t>
          </a:r>
        </a:p>
      </dgm:t>
    </dgm:pt>
    <dgm:pt modelId="{5A692525-03D8-4142-A2FC-29B72C649B79}" type="parTrans" cxnId="{787FF602-234D-4809-BBCE-8F9D550615C4}">
      <dgm:prSet/>
      <dgm:spPr/>
      <dgm:t>
        <a:bodyPr/>
        <a:lstStyle/>
        <a:p>
          <a:endParaRPr lang="en-US"/>
        </a:p>
      </dgm:t>
    </dgm:pt>
    <dgm:pt modelId="{574806FB-FEAE-4570-BFCA-FFB25766342E}" type="sibTrans" cxnId="{787FF602-234D-4809-BBCE-8F9D550615C4}">
      <dgm:prSet/>
      <dgm:spPr/>
      <dgm:t>
        <a:bodyPr/>
        <a:lstStyle/>
        <a:p>
          <a:endParaRPr lang="en-US"/>
        </a:p>
      </dgm:t>
    </dgm:pt>
    <dgm:pt modelId="{D941A2E4-9E53-4694-9284-C095110195FD}" type="pres">
      <dgm:prSet presAssocID="{47FC9B79-D346-40C4-9B79-6F416497332F}" presName="root" presStyleCnt="0">
        <dgm:presLayoutVars>
          <dgm:dir/>
          <dgm:resizeHandles val="exact"/>
        </dgm:presLayoutVars>
      </dgm:prSet>
      <dgm:spPr/>
    </dgm:pt>
    <dgm:pt modelId="{F7103FD0-3B26-45A0-809D-2462B27114D4}" type="pres">
      <dgm:prSet presAssocID="{34BDC2E6-6A74-4B18-BBF8-A8D31DF2B80D}" presName="compNode" presStyleCnt="0"/>
      <dgm:spPr/>
    </dgm:pt>
    <dgm:pt modelId="{641E51D2-12A3-4CAB-9B40-85EC2D62B2F7}" type="pres">
      <dgm:prSet presAssocID="{34BDC2E6-6A74-4B18-BBF8-A8D31DF2B80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04FC5927-3891-49E0-B3E8-4B813B680B87}" type="pres">
      <dgm:prSet presAssocID="{34BDC2E6-6A74-4B18-BBF8-A8D31DF2B80D}" presName="iconSpace" presStyleCnt="0"/>
      <dgm:spPr/>
    </dgm:pt>
    <dgm:pt modelId="{5498B648-0B2A-464D-88F7-2472E5C70961}" type="pres">
      <dgm:prSet presAssocID="{34BDC2E6-6A74-4B18-BBF8-A8D31DF2B80D}" presName="parTx" presStyleLbl="revTx" presStyleIdx="0" presStyleCnt="4">
        <dgm:presLayoutVars>
          <dgm:chMax val="0"/>
          <dgm:chPref val="0"/>
        </dgm:presLayoutVars>
      </dgm:prSet>
      <dgm:spPr/>
    </dgm:pt>
    <dgm:pt modelId="{0A80A411-D716-48D2-AB1B-CCA8C2F4BB7B}" type="pres">
      <dgm:prSet presAssocID="{34BDC2E6-6A74-4B18-BBF8-A8D31DF2B80D}" presName="txSpace" presStyleCnt="0"/>
      <dgm:spPr/>
    </dgm:pt>
    <dgm:pt modelId="{DACBB19B-55F2-430A-B46C-DE5E5C9E4FD4}" type="pres">
      <dgm:prSet presAssocID="{34BDC2E6-6A74-4B18-BBF8-A8D31DF2B80D}" presName="desTx" presStyleLbl="revTx" presStyleIdx="1" presStyleCnt="4">
        <dgm:presLayoutVars/>
      </dgm:prSet>
      <dgm:spPr/>
    </dgm:pt>
    <dgm:pt modelId="{7EC4A140-4613-4B8B-BF87-12373D52568B}" type="pres">
      <dgm:prSet presAssocID="{1CF514BE-E26E-4EC3-A02F-F0842334B0B7}" presName="sibTrans" presStyleCnt="0"/>
      <dgm:spPr/>
    </dgm:pt>
    <dgm:pt modelId="{48C93E0E-708D-4E01-8897-0045C3825CFD}" type="pres">
      <dgm:prSet presAssocID="{B3D358E0-A192-4877-821D-388482DDC316}" presName="compNode" presStyleCnt="0"/>
      <dgm:spPr/>
    </dgm:pt>
    <dgm:pt modelId="{4F6173FE-EF38-4308-8566-13DAE039C0D4}" type="pres">
      <dgm:prSet presAssocID="{B3D358E0-A192-4877-821D-388482DDC31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ger Print"/>
        </a:ext>
      </dgm:extLst>
    </dgm:pt>
    <dgm:pt modelId="{34ED8EC4-49FE-4F5D-BA41-D3323D39BF03}" type="pres">
      <dgm:prSet presAssocID="{B3D358E0-A192-4877-821D-388482DDC316}" presName="iconSpace" presStyleCnt="0"/>
      <dgm:spPr/>
    </dgm:pt>
    <dgm:pt modelId="{D576A4A2-BA0C-4184-998B-AA89E8045392}" type="pres">
      <dgm:prSet presAssocID="{B3D358E0-A192-4877-821D-388482DDC316}" presName="parTx" presStyleLbl="revTx" presStyleIdx="2" presStyleCnt="4">
        <dgm:presLayoutVars>
          <dgm:chMax val="0"/>
          <dgm:chPref val="0"/>
        </dgm:presLayoutVars>
      </dgm:prSet>
      <dgm:spPr/>
    </dgm:pt>
    <dgm:pt modelId="{69FAACA0-C2A5-4153-8D47-0444EDE736C1}" type="pres">
      <dgm:prSet presAssocID="{B3D358E0-A192-4877-821D-388482DDC316}" presName="txSpace" presStyleCnt="0"/>
      <dgm:spPr/>
    </dgm:pt>
    <dgm:pt modelId="{08ECA334-D5BA-4B1D-B692-108C43A5C1E3}" type="pres">
      <dgm:prSet presAssocID="{B3D358E0-A192-4877-821D-388482DDC316}" presName="desTx" presStyleLbl="revTx" presStyleIdx="3" presStyleCnt="4">
        <dgm:presLayoutVars/>
      </dgm:prSet>
      <dgm:spPr/>
    </dgm:pt>
  </dgm:ptLst>
  <dgm:cxnLst>
    <dgm:cxn modelId="{787FF602-234D-4809-BBCE-8F9D550615C4}" srcId="{B3D358E0-A192-4877-821D-388482DDC316}" destId="{FFE72CD4-2516-4168-8AC1-AFD37B26AC86}" srcOrd="0" destOrd="0" parTransId="{5A692525-03D8-4142-A2FC-29B72C649B79}" sibTransId="{574806FB-FEAE-4570-BFCA-FFB25766342E}"/>
    <dgm:cxn modelId="{9E7EEF13-6ECB-4F31-AD8D-0EA8B3734E67}" type="presOf" srcId="{47FC9B79-D346-40C4-9B79-6F416497332F}" destId="{D941A2E4-9E53-4694-9284-C095110195FD}" srcOrd="0" destOrd="0" presId="urn:microsoft.com/office/officeart/2018/2/layout/IconLabelDescriptionList"/>
    <dgm:cxn modelId="{FAB10517-1C09-4274-8CBF-F5876D542816}" type="presOf" srcId="{FFE72CD4-2516-4168-8AC1-AFD37B26AC86}" destId="{08ECA334-D5BA-4B1D-B692-108C43A5C1E3}" srcOrd="0" destOrd="0" presId="urn:microsoft.com/office/officeart/2018/2/layout/IconLabelDescriptionList"/>
    <dgm:cxn modelId="{269A6117-F6A7-44D7-AE8F-D8EE08B37547}" srcId="{196C2C0E-D661-4EF1-9883-9559529EE17D}" destId="{61B0849A-718A-4FEA-96EF-694493FFE577}" srcOrd="4" destOrd="0" parTransId="{1F532025-A5F8-4130-8978-E7FC97BC61DC}" sibTransId="{8DDF7DE8-B061-4133-92E2-3C9023A1139C}"/>
    <dgm:cxn modelId="{3FEB273D-1F4D-4E05-8AAA-692CADE1B563}" srcId="{47FC9B79-D346-40C4-9B79-6F416497332F}" destId="{B3D358E0-A192-4877-821D-388482DDC316}" srcOrd="1" destOrd="0" parTransId="{9B767599-E6C3-421D-A664-7C3A7490F940}" sibTransId="{FBE66D40-F02F-4DFE-AD0B-90A8E6C23A26}"/>
    <dgm:cxn modelId="{DA4E094A-2A1A-4880-A1D1-2689AA73F341}" srcId="{196C2C0E-D661-4EF1-9883-9559529EE17D}" destId="{5F72048E-7432-4B0A-91A5-9A9055359FD4}" srcOrd="0" destOrd="0" parTransId="{BB64DF18-3669-49F2-8227-B1B9726C9D0C}" sibTransId="{110496E3-0AD7-498D-8F5F-A7F210D0AA52}"/>
    <dgm:cxn modelId="{0DFFEA4A-71D2-4C11-9E38-0643200C9E6F}" srcId="{196C2C0E-D661-4EF1-9883-9559529EE17D}" destId="{8EEC4533-6A91-4D69-99AF-6BDC982B3CF1}" srcOrd="3" destOrd="0" parTransId="{6C6DB74A-257A-4008-9027-4C0A772856EB}" sibTransId="{5B92A610-4D15-4DBD-BB3C-17B0744C97EC}"/>
    <dgm:cxn modelId="{B333396D-A89F-4F9F-9D35-C2B50679B4ED}" srcId="{196C2C0E-D661-4EF1-9883-9559529EE17D}" destId="{0EF71162-E139-49E7-AB5D-5F164706A17A}" srcOrd="2" destOrd="0" parTransId="{D511B47A-C647-47D8-A351-202DBEE10A51}" sibTransId="{574F9BF0-02D5-47E4-A809-1B9BB9180B39}"/>
    <dgm:cxn modelId="{F2184857-E628-42E5-9445-1AC0852CE315}" srcId="{47FC9B79-D346-40C4-9B79-6F416497332F}" destId="{34BDC2E6-6A74-4B18-BBF8-A8D31DF2B80D}" srcOrd="0" destOrd="0" parTransId="{931B50EA-3B26-42D7-8655-E9B85B9F46FD}" sibTransId="{1CF514BE-E26E-4EC3-A02F-F0842334B0B7}"/>
    <dgm:cxn modelId="{44FCAD58-9844-4455-9F67-7BAE35DD3786}" srcId="{196C2C0E-D661-4EF1-9883-9559529EE17D}" destId="{53CB98A0-214C-4C2D-8D66-C53C95429778}" srcOrd="1" destOrd="0" parTransId="{08D862F0-E1AC-40A1-B12E-7672AD289E83}" sibTransId="{033606D4-4C63-4F6C-85B8-D3A31BC5ED9F}"/>
    <dgm:cxn modelId="{EDC4397E-45C6-4B95-8BD3-098AED5E2A25}" type="presOf" srcId="{B3D358E0-A192-4877-821D-388482DDC316}" destId="{D576A4A2-BA0C-4184-998B-AA89E8045392}" srcOrd="0" destOrd="0" presId="urn:microsoft.com/office/officeart/2018/2/layout/IconLabelDescriptionList"/>
    <dgm:cxn modelId="{D0347187-305B-4373-98E8-B6F044A30EB2}" type="presOf" srcId="{5F72048E-7432-4B0A-91A5-9A9055359FD4}" destId="{DACBB19B-55F2-430A-B46C-DE5E5C9E4FD4}" srcOrd="0" destOrd="1" presId="urn:microsoft.com/office/officeart/2018/2/layout/IconLabelDescriptionList"/>
    <dgm:cxn modelId="{7C58FE8A-5BD1-414D-A099-4D9654D69B00}" type="presOf" srcId="{196C2C0E-D661-4EF1-9883-9559529EE17D}" destId="{DACBB19B-55F2-430A-B46C-DE5E5C9E4FD4}" srcOrd="0" destOrd="0" presId="urn:microsoft.com/office/officeart/2018/2/layout/IconLabelDescriptionList"/>
    <dgm:cxn modelId="{0C626E90-D8BD-4C18-AD5C-CE24AD2D44F1}" type="presOf" srcId="{34BDC2E6-6A74-4B18-BBF8-A8D31DF2B80D}" destId="{5498B648-0B2A-464D-88F7-2472E5C70961}" srcOrd="0" destOrd="0" presId="urn:microsoft.com/office/officeart/2018/2/layout/IconLabelDescriptionList"/>
    <dgm:cxn modelId="{10DF9F9B-2E1A-4AEB-BBDD-8DDA6A2278E2}" type="presOf" srcId="{61B0849A-718A-4FEA-96EF-694493FFE577}" destId="{DACBB19B-55F2-430A-B46C-DE5E5C9E4FD4}" srcOrd="0" destOrd="5" presId="urn:microsoft.com/office/officeart/2018/2/layout/IconLabelDescriptionList"/>
    <dgm:cxn modelId="{2E88E1B0-3271-47BB-9DCF-5319A2F6BBA2}" type="presOf" srcId="{53CB98A0-214C-4C2D-8D66-C53C95429778}" destId="{DACBB19B-55F2-430A-B46C-DE5E5C9E4FD4}" srcOrd="0" destOrd="2" presId="urn:microsoft.com/office/officeart/2018/2/layout/IconLabelDescriptionList"/>
    <dgm:cxn modelId="{6E6C86B1-99E6-4805-8388-1003F22BC51C}" type="presOf" srcId="{0EF71162-E139-49E7-AB5D-5F164706A17A}" destId="{DACBB19B-55F2-430A-B46C-DE5E5C9E4FD4}" srcOrd="0" destOrd="3" presId="urn:microsoft.com/office/officeart/2018/2/layout/IconLabelDescriptionList"/>
    <dgm:cxn modelId="{A20747D2-B670-4485-929B-3C483E5FB859}" srcId="{34BDC2E6-6A74-4B18-BBF8-A8D31DF2B80D}" destId="{196C2C0E-D661-4EF1-9883-9559529EE17D}" srcOrd="0" destOrd="0" parTransId="{4E2E148E-9881-4DFA-80A7-053996F18B00}" sibTransId="{08A863DF-DA11-4CA8-B30F-716258364283}"/>
    <dgm:cxn modelId="{DC326ED6-990B-4169-9A1C-2C9E9DC971C6}" type="presOf" srcId="{8EEC4533-6A91-4D69-99AF-6BDC982B3CF1}" destId="{DACBB19B-55F2-430A-B46C-DE5E5C9E4FD4}" srcOrd="0" destOrd="4" presId="urn:microsoft.com/office/officeart/2018/2/layout/IconLabelDescriptionList"/>
    <dgm:cxn modelId="{26CEB253-99A7-470D-ACEC-C748ADF3ADAF}" type="presParOf" srcId="{D941A2E4-9E53-4694-9284-C095110195FD}" destId="{F7103FD0-3B26-45A0-809D-2462B27114D4}" srcOrd="0" destOrd="0" presId="urn:microsoft.com/office/officeart/2018/2/layout/IconLabelDescriptionList"/>
    <dgm:cxn modelId="{B6456E26-3484-468D-9806-74CE9774E885}" type="presParOf" srcId="{F7103FD0-3B26-45A0-809D-2462B27114D4}" destId="{641E51D2-12A3-4CAB-9B40-85EC2D62B2F7}" srcOrd="0" destOrd="0" presId="urn:microsoft.com/office/officeart/2018/2/layout/IconLabelDescriptionList"/>
    <dgm:cxn modelId="{0890B333-1D0C-4519-BE06-2BD620DDC520}" type="presParOf" srcId="{F7103FD0-3B26-45A0-809D-2462B27114D4}" destId="{04FC5927-3891-49E0-B3E8-4B813B680B87}" srcOrd="1" destOrd="0" presId="urn:microsoft.com/office/officeart/2018/2/layout/IconLabelDescriptionList"/>
    <dgm:cxn modelId="{7816DAFF-AC94-42BF-8BE4-23382CBB14E5}" type="presParOf" srcId="{F7103FD0-3B26-45A0-809D-2462B27114D4}" destId="{5498B648-0B2A-464D-88F7-2472E5C70961}" srcOrd="2" destOrd="0" presId="urn:microsoft.com/office/officeart/2018/2/layout/IconLabelDescriptionList"/>
    <dgm:cxn modelId="{A3C26476-7A47-40DE-A007-4D6D18732181}" type="presParOf" srcId="{F7103FD0-3B26-45A0-809D-2462B27114D4}" destId="{0A80A411-D716-48D2-AB1B-CCA8C2F4BB7B}" srcOrd="3" destOrd="0" presId="urn:microsoft.com/office/officeart/2018/2/layout/IconLabelDescriptionList"/>
    <dgm:cxn modelId="{7208DB3A-D110-4E84-857A-E7A4A3F853EE}" type="presParOf" srcId="{F7103FD0-3B26-45A0-809D-2462B27114D4}" destId="{DACBB19B-55F2-430A-B46C-DE5E5C9E4FD4}" srcOrd="4" destOrd="0" presId="urn:microsoft.com/office/officeart/2018/2/layout/IconLabelDescriptionList"/>
    <dgm:cxn modelId="{C7560BD3-290C-4C4B-869F-36E147DA5733}" type="presParOf" srcId="{D941A2E4-9E53-4694-9284-C095110195FD}" destId="{7EC4A140-4613-4B8B-BF87-12373D52568B}" srcOrd="1" destOrd="0" presId="urn:microsoft.com/office/officeart/2018/2/layout/IconLabelDescriptionList"/>
    <dgm:cxn modelId="{2423C178-3D91-4842-9B6A-B71D65AD05DE}" type="presParOf" srcId="{D941A2E4-9E53-4694-9284-C095110195FD}" destId="{48C93E0E-708D-4E01-8897-0045C3825CFD}" srcOrd="2" destOrd="0" presId="urn:microsoft.com/office/officeart/2018/2/layout/IconLabelDescriptionList"/>
    <dgm:cxn modelId="{BB72EA06-6A5E-4940-8434-9EC5EF073C83}" type="presParOf" srcId="{48C93E0E-708D-4E01-8897-0045C3825CFD}" destId="{4F6173FE-EF38-4308-8566-13DAE039C0D4}" srcOrd="0" destOrd="0" presId="urn:microsoft.com/office/officeart/2018/2/layout/IconLabelDescriptionList"/>
    <dgm:cxn modelId="{47E127C1-80FF-4947-A2CD-2F2C609C1BF7}" type="presParOf" srcId="{48C93E0E-708D-4E01-8897-0045C3825CFD}" destId="{34ED8EC4-49FE-4F5D-BA41-D3323D39BF03}" srcOrd="1" destOrd="0" presId="urn:microsoft.com/office/officeart/2018/2/layout/IconLabelDescriptionList"/>
    <dgm:cxn modelId="{882BF521-46E2-4724-BBB5-5A5E0676BDE6}" type="presParOf" srcId="{48C93E0E-708D-4E01-8897-0045C3825CFD}" destId="{D576A4A2-BA0C-4184-998B-AA89E8045392}" srcOrd="2" destOrd="0" presId="urn:microsoft.com/office/officeart/2018/2/layout/IconLabelDescriptionList"/>
    <dgm:cxn modelId="{CF4EA815-0F36-49B6-B5F5-5D3221820109}" type="presParOf" srcId="{48C93E0E-708D-4E01-8897-0045C3825CFD}" destId="{69FAACA0-C2A5-4153-8D47-0444EDE736C1}" srcOrd="3" destOrd="0" presId="urn:microsoft.com/office/officeart/2018/2/layout/IconLabelDescriptionList"/>
    <dgm:cxn modelId="{3D298534-4A4F-4189-A6B4-94A10C685266}" type="presParOf" srcId="{48C93E0E-708D-4E01-8897-0045C3825CFD}" destId="{08ECA334-D5BA-4B1D-B692-108C43A5C1E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AFC3E5-9664-4C36-9C38-3E3346A56612}"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72F5E729-D1B3-4C57-9772-E206300ECE28}">
      <dgm:prSet/>
      <dgm:spPr/>
      <dgm:t>
        <a:bodyPr/>
        <a:lstStyle/>
        <a:p>
          <a:pPr>
            <a:defRPr b="1"/>
          </a:pPr>
          <a:r>
            <a:rPr lang="en-US"/>
            <a:t>Array for storing array strings, numbers, etc.</a:t>
          </a:r>
        </a:p>
      </dgm:t>
    </dgm:pt>
    <dgm:pt modelId="{BEE72A22-CDA4-4605-9225-B96D7AD356FF}" type="parTrans" cxnId="{8E13AC53-8B19-41C9-8A2F-BFDB62233A79}">
      <dgm:prSet/>
      <dgm:spPr/>
      <dgm:t>
        <a:bodyPr/>
        <a:lstStyle/>
        <a:p>
          <a:endParaRPr lang="en-US"/>
        </a:p>
      </dgm:t>
    </dgm:pt>
    <dgm:pt modelId="{15E675AD-5086-45A5-AA4F-6E88B86C4A68}" type="sibTrans" cxnId="{8E13AC53-8B19-41C9-8A2F-BFDB62233A79}">
      <dgm:prSet/>
      <dgm:spPr/>
      <dgm:t>
        <a:bodyPr/>
        <a:lstStyle/>
        <a:p>
          <a:endParaRPr lang="en-US"/>
        </a:p>
      </dgm:t>
    </dgm:pt>
    <dgm:pt modelId="{2650B844-133F-4213-9896-0588C3994209}">
      <dgm:prSet/>
      <dgm:spPr/>
      <dgm:t>
        <a:bodyPr/>
        <a:lstStyle/>
        <a:p>
          <a:r>
            <a:rPr lang="en-US"/>
            <a:t>In PostgreSQL, you can store an </a:t>
          </a:r>
          <a:r>
            <a:rPr lang="en-US">
              <a:hlinkClick xmlns:r="http://schemas.openxmlformats.org/officeDocument/2006/relationships" r:id="rId1"/>
            </a:rPr>
            <a:t>array</a:t>
          </a:r>
          <a:r>
            <a:rPr lang="en-US"/>
            <a:t> of strings, an array of integers, etc., in array columns. The array comes in handy in some situations e.g., storing days of the week, and months of the year.</a:t>
          </a:r>
        </a:p>
      </dgm:t>
    </dgm:pt>
    <dgm:pt modelId="{A5C655D3-8A33-4017-BFF7-D57BA7FB42AD}" type="parTrans" cxnId="{25AFA263-E312-4306-A15C-26BE87DF3239}">
      <dgm:prSet/>
      <dgm:spPr/>
      <dgm:t>
        <a:bodyPr/>
        <a:lstStyle/>
        <a:p>
          <a:endParaRPr lang="en-US"/>
        </a:p>
      </dgm:t>
    </dgm:pt>
    <dgm:pt modelId="{2E90FE5E-5F93-46F2-9AA4-F0644CA11F59}" type="sibTrans" cxnId="{25AFA263-E312-4306-A15C-26BE87DF3239}">
      <dgm:prSet/>
      <dgm:spPr/>
      <dgm:t>
        <a:bodyPr/>
        <a:lstStyle/>
        <a:p>
          <a:endParaRPr lang="en-US"/>
        </a:p>
      </dgm:t>
    </dgm:pt>
    <dgm:pt modelId="{A3FFF9EB-2ACF-45B0-AF5D-E9E9FED5DAB4}">
      <dgm:prSet/>
      <dgm:spPr/>
      <dgm:t>
        <a:bodyPr/>
        <a:lstStyle/>
        <a:p>
          <a:pPr>
            <a:defRPr b="1"/>
          </a:pPr>
          <a:r>
            <a:rPr lang="en-US"/>
            <a:t>JSON stores JSON data</a:t>
          </a:r>
        </a:p>
      </dgm:t>
    </dgm:pt>
    <dgm:pt modelId="{7294248C-54AA-4E0E-BBE6-9BD7F796B1AD}" type="parTrans" cxnId="{7EB5EE75-8EDA-4ADD-B78C-00387C56ED5F}">
      <dgm:prSet/>
      <dgm:spPr/>
      <dgm:t>
        <a:bodyPr/>
        <a:lstStyle/>
        <a:p>
          <a:endParaRPr lang="en-US"/>
        </a:p>
      </dgm:t>
    </dgm:pt>
    <dgm:pt modelId="{8148729F-E332-4F83-8B53-E8E9D5400AC8}" type="sibTrans" cxnId="{7EB5EE75-8EDA-4ADD-B78C-00387C56ED5F}">
      <dgm:prSet/>
      <dgm:spPr/>
      <dgm:t>
        <a:bodyPr/>
        <a:lstStyle/>
        <a:p>
          <a:endParaRPr lang="en-US"/>
        </a:p>
      </dgm:t>
    </dgm:pt>
    <dgm:pt modelId="{20DBC567-88A4-4516-A7D3-66B61C62DB98}">
      <dgm:prSet/>
      <dgm:spPr/>
      <dgm:t>
        <a:bodyPr/>
        <a:lstStyle/>
        <a:p>
          <a:r>
            <a:rPr lang="en-US"/>
            <a:t>PostgreSQL provides two JSON data types: </a:t>
          </a:r>
        </a:p>
      </dgm:t>
    </dgm:pt>
    <dgm:pt modelId="{3C84DA90-F89C-4B99-A952-1CAA85ED6CC4}" type="parTrans" cxnId="{8094A324-D897-49A5-936F-7D74BCECC646}">
      <dgm:prSet/>
      <dgm:spPr/>
      <dgm:t>
        <a:bodyPr/>
        <a:lstStyle/>
        <a:p>
          <a:endParaRPr lang="en-US"/>
        </a:p>
      </dgm:t>
    </dgm:pt>
    <dgm:pt modelId="{5DFEA3D6-2D84-4018-B0A3-20D4E28C003F}" type="sibTrans" cxnId="{8094A324-D897-49A5-936F-7D74BCECC646}">
      <dgm:prSet/>
      <dgm:spPr/>
      <dgm:t>
        <a:bodyPr/>
        <a:lstStyle/>
        <a:p>
          <a:endParaRPr lang="en-US"/>
        </a:p>
      </dgm:t>
    </dgm:pt>
    <dgm:pt modelId="{CF95962F-8647-475D-9784-54738520498B}">
      <dgm:prSet/>
      <dgm:spPr/>
      <dgm:t>
        <a:bodyPr/>
        <a:lstStyle/>
        <a:p>
          <a:r>
            <a:rPr lang="en-US"/>
            <a:t>JSON : The JSON data type stores plain JSON data that requires reparsing for each processing.</a:t>
          </a:r>
        </a:p>
      </dgm:t>
    </dgm:pt>
    <dgm:pt modelId="{BD8CD803-4C68-44BF-B9AD-A0B4EA36EF1B}" type="parTrans" cxnId="{987031B5-BEDD-4B7A-9BD5-B6EC86C7E1F2}">
      <dgm:prSet/>
      <dgm:spPr/>
      <dgm:t>
        <a:bodyPr/>
        <a:lstStyle/>
        <a:p>
          <a:endParaRPr lang="en-US"/>
        </a:p>
      </dgm:t>
    </dgm:pt>
    <dgm:pt modelId="{421A1384-EB96-47A4-9EF8-DB2E6549578C}" type="sibTrans" cxnId="{987031B5-BEDD-4B7A-9BD5-B6EC86C7E1F2}">
      <dgm:prSet/>
      <dgm:spPr/>
      <dgm:t>
        <a:bodyPr/>
        <a:lstStyle/>
        <a:p>
          <a:endParaRPr lang="en-US"/>
        </a:p>
      </dgm:t>
    </dgm:pt>
    <dgm:pt modelId="{5EE628B1-7E51-4FBA-A897-1B988184627D}">
      <dgm:prSet/>
      <dgm:spPr/>
      <dgm:t>
        <a:bodyPr/>
        <a:lstStyle/>
        <a:p>
          <a:r>
            <a:rPr lang="en-US"/>
            <a:t>JSONB : The JSONB data type stores JSON data in a binary format which is faster to process but slower to insert. In addition, JSONB supports indexing, which can be an advantage.</a:t>
          </a:r>
        </a:p>
      </dgm:t>
    </dgm:pt>
    <dgm:pt modelId="{9C9598A7-92BD-491C-B5C4-E6F98CDE64EE}" type="parTrans" cxnId="{EA14D784-5FCC-4FBF-9096-B8A92365919A}">
      <dgm:prSet/>
      <dgm:spPr/>
      <dgm:t>
        <a:bodyPr/>
        <a:lstStyle/>
        <a:p>
          <a:endParaRPr lang="en-US"/>
        </a:p>
      </dgm:t>
    </dgm:pt>
    <dgm:pt modelId="{FDACD4CC-1F99-4939-B8A2-719715A8AFCB}" type="sibTrans" cxnId="{EA14D784-5FCC-4FBF-9096-B8A92365919A}">
      <dgm:prSet/>
      <dgm:spPr/>
      <dgm:t>
        <a:bodyPr/>
        <a:lstStyle/>
        <a:p>
          <a:endParaRPr lang="en-US"/>
        </a:p>
      </dgm:t>
    </dgm:pt>
    <dgm:pt modelId="{895FF64E-1292-413C-BD2B-02BB0B7312AD}" type="pres">
      <dgm:prSet presAssocID="{ABAFC3E5-9664-4C36-9C38-3E3346A56612}" presName="root" presStyleCnt="0">
        <dgm:presLayoutVars>
          <dgm:dir/>
          <dgm:resizeHandles val="exact"/>
        </dgm:presLayoutVars>
      </dgm:prSet>
      <dgm:spPr/>
    </dgm:pt>
    <dgm:pt modelId="{27AEB152-215B-4641-967C-22673CF21D0D}" type="pres">
      <dgm:prSet presAssocID="{72F5E729-D1B3-4C57-9772-E206300ECE28}" presName="compNode" presStyleCnt="0"/>
      <dgm:spPr/>
    </dgm:pt>
    <dgm:pt modelId="{4C6C788E-96ED-4902-A8BC-02EEBA5649C8}" type="pres">
      <dgm:prSet presAssocID="{72F5E729-D1B3-4C57-9772-E206300ECE28}"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Open Folder"/>
        </a:ext>
      </dgm:extLst>
    </dgm:pt>
    <dgm:pt modelId="{531491F3-19B5-42D9-8576-45194462C382}" type="pres">
      <dgm:prSet presAssocID="{72F5E729-D1B3-4C57-9772-E206300ECE28}" presName="iconSpace" presStyleCnt="0"/>
      <dgm:spPr/>
    </dgm:pt>
    <dgm:pt modelId="{28AFA54B-8C6E-4A61-9A45-C0F01717A017}" type="pres">
      <dgm:prSet presAssocID="{72F5E729-D1B3-4C57-9772-E206300ECE28}" presName="parTx" presStyleLbl="revTx" presStyleIdx="0" presStyleCnt="4">
        <dgm:presLayoutVars>
          <dgm:chMax val="0"/>
          <dgm:chPref val="0"/>
        </dgm:presLayoutVars>
      </dgm:prSet>
      <dgm:spPr/>
    </dgm:pt>
    <dgm:pt modelId="{1F0CE968-104D-413C-B133-B9B5C9A93F21}" type="pres">
      <dgm:prSet presAssocID="{72F5E729-D1B3-4C57-9772-E206300ECE28}" presName="txSpace" presStyleCnt="0"/>
      <dgm:spPr/>
    </dgm:pt>
    <dgm:pt modelId="{70A63AD5-A025-42C2-8E8B-7ECF6FE0481D}" type="pres">
      <dgm:prSet presAssocID="{72F5E729-D1B3-4C57-9772-E206300ECE28}" presName="desTx" presStyleLbl="revTx" presStyleIdx="1" presStyleCnt="4">
        <dgm:presLayoutVars/>
      </dgm:prSet>
      <dgm:spPr/>
    </dgm:pt>
    <dgm:pt modelId="{1657521A-4C4C-43A4-B395-F4C9061E6580}" type="pres">
      <dgm:prSet presAssocID="{15E675AD-5086-45A5-AA4F-6E88B86C4A68}" presName="sibTrans" presStyleCnt="0"/>
      <dgm:spPr/>
    </dgm:pt>
    <dgm:pt modelId="{D89162D1-40DE-4C91-AD46-B6F642B02A5B}" type="pres">
      <dgm:prSet presAssocID="{A3FFF9EB-2ACF-45B0-AF5D-E9E9FED5DAB4}" presName="compNode" presStyleCnt="0"/>
      <dgm:spPr/>
    </dgm:pt>
    <dgm:pt modelId="{5395987E-A43A-4699-849F-6CFF7D0AA6E3}" type="pres">
      <dgm:prSet presAssocID="{A3FFF9EB-2ACF-45B0-AF5D-E9E9FED5DAB4}"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atabase"/>
        </a:ext>
      </dgm:extLst>
    </dgm:pt>
    <dgm:pt modelId="{4877C579-53BA-4C90-A2D1-031B0708B00C}" type="pres">
      <dgm:prSet presAssocID="{A3FFF9EB-2ACF-45B0-AF5D-E9E9FED5DAB4}" presName="iconSpace" presStyleCnt="0"/>
      <dgm:spPr/>
    </dgm:pt>
    <dgm:pt modelId="{CCDD1C13-28C4-4D9E-9A5E-56B85996AD29}" type="pres">
      <dgm:prSet presAssocID="{A3FFF9EB-2ACF-45B0-AF5D-E9E9FED5DAB4}" presName="parTx" presStyleLbl="revTx" presStyleIdx="2" presStyleCnt="4">
        <dgm:presLayoutVars>
          <dgm:chMax val="0"/>
          <dgm:chPref val="0"/>
        </dgm:presLayoutVars>
      </dgm:prSet>
      <dgm:spPr/>
    </dgm:pt>
    <dgm:pt modelId="{D857CCFA-15C1-4669-A4B5-C3FE20E57845}" type="pres">
      <dgm:prSet presAssocID="{A3FFF9EB-2ACF-45B0-AF5D-E9E9FED5DAB4}" presName="txSpace" presStyleCnt="0"/>
      <dgm:spPr/>
    </dgm:pt>
    <dgm:pt modelId="{A72F3F6E-6D6B-4D54-8B21-2B5F4C41C5EE}" type="pres">
      <dgm:prSet presAssocID="{A3FFF9EB-2ACF-45B0-AF5D-E9E9FED5DAB4}" presName="desTx" presStyleLbl="revTx" presStyleIdx="3" presStyleCnt="4">
        <dgm:presLayoutVars/>
      </dgm:prSet>
      <dgm:spPr/>
    </dgm:pt>
  </dgm:ptLst>
  <dgm:cxnLst>
    <dgm:cxn modelId="{D734F615-5001-4D55-9318-FD284A0B52A2}" type="presOf" srcId="{72F5E729-D1B3-4C57-9772-E206300ECE28}" destId="{28AFA54B-8C6E-4A61-9A45-C0F01717A017}" srcOrd="0" destOrd="0" presId="urn:microsoft.com/office/officeart/2018/2/layout/IconLabelDescriptionList"/>
    <dgm:cxn modelId="{8094A324-D897-49A5-936F-7D74BCECC646}" srcId="{A3FFF9EB-2ACF-45B0-AF5D-E9E9FED5DAB4}" destId="{20DBC567-88A4-4516-A7D3-66B61C62DB98}" srcOrd="0" destOrd="0" parTransId="{3C84DA90-F89C-4B99-A952-1CAA85ED6CC4}" sibTransId="{5DFEA3D6-2D84-4018-B0A3-20D4E28C003F}"/>
    <dgm:cxn modelId="{A5043826-44E9-484E-8892-166F7DA793C8}" type="presOf" srcId="{20DBC567-88A4-4516-A7D3-66B61C62DB98}" destId="{A72F3F6E-6D6B-4D54-8B21-2B5F4C41C5EE}" srcOrd="0" destOrd="0" presId="urn:microsoft.com/office/officeart/2018/2/layout/IconLabelDescriptionList"/>
    <dgm:cxn modelId="{25AFA263-E312-4306-A15C-26BE87DF3239}" srcId="{72F5E729-D1B3-4C57-9772-E206300ECE28}" destId="{2650B844-133F-4213-9896-0588C3994209}" srcOrd="0" destOrd="0" parTransId="{A5C655D3-8A33-4017-BFF7-D57BA7FB42AD}" sibTransId="{2E90FE5E-5F93-46F2-9AA4-F0644CA11F59}"/>
    <dgm:cxn modelId="{B97ED76B-B702-4AF5-B2F5-0DB8F6EE0FE3}" type="presOf" srcId="{ABAFC3E5-9664-4C36-9C38-3E3346A56612}" destId="{895FF64E-1292-413C-BD2B-02BB0B7312AD}" srcOrd="0" destOrd="0" presId="urn:microsoft.com/office/officeart/2018/2/layout/IconLabelDescriptionList"/>
    <dgm:cxn modelId="{96DFF871-82D0-417F-B3C4-9F8C8E4DE18D}" type="presOf" srcId="{5EE628B1-7E51-4FBA-A897-1B988184627D}" destId="{A72F3F6E-6D6B-4D54-8B21-2B5F4C41C5EE}" srcOrd="0" destOrd="2" presId="urn:microsoft.com/office/officeart/2018/2/layout/IconLabelDescriptionList"/>
    <dgm:cxn modelId="{8E13AC53-8B19-41C9-8A2F-BFDB62233A79}" srcId="{ABAFC3E5-9664-4C36-9C38-3E3346A56612}" destId="{72F5E729-D1B3-4C57-9772-E206300ECE28}" srcOrd="0" destOrd="0" parTransId="{BEE72A22-CDA4-4605-9225-B96D7AD356FF}" sibTransId="{15E675AD-5086-45A5-AA4F-6E88B86C4A68}"/>
    <dgm:cxn modelId="{7EB5EE75-8EDA-4ADD-B78C-00387C56ED5F}" srcId="{ABAFC3E5-9664-4C36-9C38-3E3346A56612}" destId="{A3FFF9EB-2ACF-45B0-AF5D-E9E9FED5DAB4}" srcOrd="1" destOrd="0" parTransId="{7294248C-54AA-4E0E-BBE6-9BD7F796B1AD}" sibTransId="{8148729F-E332-4F83-8B53-E8E9D5400AC8}"/>
    <dgm:cxn modelId="{EA14D784-5FCC-4FBF-9096-B8A92365919A}" srcId="{20DBC567-88A4-4516-A7D3-66B61C62DB98}" destId="{5EE628B1-7E51-4FBA-A897-1B988184627D}" srcOrd="1" destOrd="0" parTransId="{9C9598A7-92BD-491C-B5C4-E6F98CDE64EE}" sibTransId="{FDACD4CC-1F99-4939-B8A2-719715A8AFCB}"/>
    <dgm:cxn modelId="{F2477E86-38BA-4FB1-AAEC-73E86B1522C4}" type="presOf" srcId="{CF95962F-8647-475D-9784-54738520498B}" destId="{A72F3F6E-6D6B-4D54-8B21-2B5F4C41C5EE}" srcOrd="0" destOrd="1" presId="urn:microsoft.com/office/officeart/2018/2/layout/IconLabelDescriptionList"/>
    <dgm:cxn modelId="{987031B5-BEDD-4B7A-9BD5-B6EC86C7E1F2}" srcId="{20DBC567-88A4-4516-A7D3-66B61C62DB98}" destId="{CF95962F-8647-475D-9784-54738520498B}" srcOrd="0" destOrd="0" parTransId="{BD8CD803-4C68-44BF-B9AD-A0B4EA36EF1B}" sibTransId="{421A1384-EB96-47A4-9EF8-DB2E6549578C}"/>
    <dgm:cxn modelId="{70B1A2C8-FAF7-4BF4-97AF-8AC0A47C9680}" type="presOf" srcId="{2650B844-133F-4213-9896-0588C3994209}" destId="{70A63AD5-A025-42C2-8E8B-7ECF6FE0481D}" srcOrd="0" destOrd="0" presId="urn:microsoft.com/office/officeart/2018/2/layout/IconLabelDescriptionList"/>
    <dgm:cxn modelId="{50A012CA-7ED7-4E80-9BD3-36ED330A36BB}" type="presOf" srcId="{A3FFF9EB-2ACF-45B0-AF5D-E9E9FED5DAB4}" destId="{CCDD1C13-28C4-4D9E-9A5E-56B85996AD29}" srcOrd="0" destOrd="0" presId="urn:microsoft.com/office/officeart/2018/2/layout/IconLabelDescriptionList"/>
    <dgm:cxn modelId="{9A0FA184-08E6-4C10-861E-A53CB5342E03}" type="presParOf" srcId="{895FF64E-1292-413C-BD2B-02BB0B7312AD}" destId="{27AEB152-215B-4641-967C-22673CF21D0D}" srcOrd="0" destOrd="0" presId="urn:microsoft.com/office/officeart/2018/2/layout/IconLabelDescriptionList"/>
    <dgm:cxn modelId="{9573ABE8-B662-4E14-AD38-62F37C68DAF3}" type="presParOf" srcId="{27AEB152-215B-4641-967C-22673CF21D0D}" destId="{4C6C788E-96ED-4902-A8BC-02EEBA5649C8}" srcOrd="0" destOrd="0" presId="urn:microsoft.com/office/officeart/2018/2/layout/IconLabelDescriptionList"/>
    <dgm:cxn modelId="{D6869048-A5BA-4342-A9E9-65CFCF434B68}" type="presParOf" srcId="{27AEB152-215B-4641-967C-22673CF21D0D}" destId="{531491F3-19B5-42D9-8576-45194462C382}" srcOrd="1" destOrd="0" presId="urn:microsoft.com/office/officeart/2018/2/layout/IconLabelDescriptionList"/>
    <dgm:cxn modelId="{EDFC5CB7-5A15-4A2D-AD8B-4100EAB40E7B}" type="presParOf" srcId="{27AEB152-215B-4641-967C-22673CF21D0D}" destId="{28AFA54B-8C6E-4A61-9A45-C0F01717A017}" srcOrd="2" destOrd="0" presId="urn:microsoft.com/office/officeart/2018/2/layout/IconLabelDescriptionList"/>
    <dgm:cxn modelId="{8B95248B-12BF-4AC7-B8BB-7B002BF25E43}" type="presParOf" srcId="{27AEB152-215B-4641-967C-22673CF21D0D}" destId="{1F0CE968-104D-413C-B133-B9B5C9A93F21}" srcOrd="3" destOrd="0" presId="urn:microsoft.com/office/officeart/2018/2/layout/IconLabelDescriptionList"/>
    <dgm:cxn modelId="{C243EF7E-8610-4CE5-AAC9-8CAB98FAFB71}" type="presParOf" srcId="{27AEB152-215B-4641-967C-22673CF21D0D}" destId="{70A63AD5-A025-42C2-8E8B-7ECF6FE0481D}" srcOrd="4" destOrd="0" presId="urn:microsoft.com/office/officeart/2018/2/layout/IconLabelDescriptionList"/>
    <dgm:cxn modelId="{1142E462-72D3-466D-B8F9-802088E3E91F}" type="presParOf" srcId="{895FF64E-1292-413C-BD2B-02BB0B7312AD}" destId="{1657521A-4C4C-43A4-B395-F4C9061E6580}" srcOrd="1" destOrd="0" presId="urn:microsoft.com/office/officeart/2018/2/layout/IconLabelDescriptionList"/>
    <dgm:cxn modelId="{6FA17F6F-2DE7-449F-AF9B-ABB70760C855}" type="presParOf" srcId="{895FF64E-1292-413C-BD2B-02BB0B7312AD}" destId="{D89162D1-40DE-4C91-AD46-B6F642B02A5B}" srcOrd="2" destOrd="0" presId="urn:microsoft.com/office/officeart/2018/2/layout/IconLabelDescriptionList"/>
    <dgm:cxn modelId="{9604C6C4-7DD2-4979-B689-B748B6C326BC}" type="presParOf" srcId="{D89162D1-40DE-4C91-AD46-B6F642B02A5B}" destId="{5395987E-A43A-4699-849F-6CFF7D0AA6E3}" srcOrd="0" destOrd="0" presId="urn:microsoft.com/office/officeart/2018/2/layout/IconLabelDescriptionList"/>
    <dgm:cxn modelId="{116F14A0-5FD9-4174-9A7C-5D66A4C9142C}" type="presParOf" srcId="{D89162D1-40DE-4C91-AD46-B6F642B02A5B}" destId="{4877C579-53BA-4C90-A2D1-031B0708B00C}" srcOrd="1" destOrd="0" presId="urn:microsoft.com/office/officeart/2018/2/layout/IconLabelDescriptionList"/>
    <dgm:cxn modelId="{0B6BF713-26F7-4D48-99CF-494EAA83CC4E}" type="presParOf" srcId="{D89162D1-40DE-4C91-AD46-B6F642B02A5B}" destId="{CCDD1C13-28C4-4D9E-9A5E-56B85996AD29}" srcOrd="2" destOrd="0" presId="urn:microsoft.com/office/officeart/2018/2/layout/IconLabelDescriptionList"/>
    <dgm:cxn modelId="{AE498843-4871-4D72-B7CA-A9487A929E2E}" type="presParOf" srcId="{D89162D1-40DE-4C91-AD46-B6F642B02A5B}" destId="{D857CCFA-15C1-4669-A4B5-C3FE20E57845}" srcOrd="3" destOrd="0" presId="urn:microsoft.com/office/officeart/2018/2/layout/IconLabelDescriptionList"/>
    <dgm:cxn modelId="{D6003046-E069-4CD8-93AB-9B1251E5F19B}" type="presParOf" srcId="{D89162D1-40DE-4C91-AD46-B6F642B02A5B}" destId="{A72F3F6E-6D6B-4D54-8B21-2B5F4C41C5E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CCB2C3-9A83-4FE9-9D9B-8F4B1959DE3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E1DE15A-E2FA-4AE3-9137-121EC62CB18D}">
      <dgm:prSet/>
      <dgm:spPr/>
      <dgm:t>
        <a:bodyPr/>
        <a:lstStyle/>
        <a:p>
          <a:r>
            <a:rPr lang="en-US" b="1"/>
            <a:t>Syntax :</a:t>
          </a:r>
          <a:r>
            <a:rPr lang="en-US"/>
            <a:t> ALTER TABLE table_name action;</a:t>
          </a:r>
          <a:br>
            <a:rPr lang="en-US"/>
          </a:br>
          <a:endParaRPr lang="en-US"/>
        </a:p>
      </dgm:t>
    </dgm:pt>
    <dgm:pt modelId="{98C547EE-0350-42DA-A2C5-5BFE4CC2058F}" type="parTrans" cxnId="{625D4DA1-4159-4E74-BC31-3EE6AA3718E2}">
      <dgm:prSet/>
      <dgm:spPr/>
      <dgm:t>
        <a:bodyPr/>
        <a:lstStyle/>
        <a:p>
          <a:endParaRPr lang="en-US"/>
        </a:p>
      </dgm:t>
    </dgm:pt>
    <dgm:pt modelId="{BD4E9A4E-BDAA-4A6B-9D9F-3C96A54A9B48}" type="sibTrans" cxnId="{625D4DA1-4159-4E74-BC31-3EE6AA3718E2}">
      <dgm:prSet/>
      <dgm:spPr/>
      <dgm:t>
        <a:bodyPr/>
        <a:lstStyle/>
        <a:p>
          <a:endParaRPr lang="en-US"/>
        </a:p>
      </dgm:t>
    </dgm:pt>
    <dgm:pt modelId="{84F53C85-8A94-4891-84D3-41227240A9B6}">
      <dgm:prSet/>
      <dgm:spPr/>
      <dgm:t>
        <a:bodyPr/>
        <a:lstStyle/>
        <a:p>
          <a:r>
            <a:rPr lang="en-US"/>
            <a:t>PostgreSQL provides you with many actions:</a:t>
          </a:r>
        </a:p>
      </dgm:t>
    </dgm:pt>
    <dgm:pt modelId="{808B606C-A21F-45E6-9013-DC54E8138261}" type="parTrans" cxnId="{625AAE17-A70D-4A4E-99F5-A73593579B5C}">
      <dgm:prSet/>
      <dgm:spPr/>
      <dgm:t>
        <a:bodyPr/>
        <a:lstStyle/>
        <a:p>
          <a:endParaRPr lang="en-US"/>
        </a:p>
      </dgm:t>
    </dgm:pt>
    <dgm:pt modelId="{C109CDFD-6452-4F57-A3C6-603F15F5B8CF}" type="sibTrans" cxnId="{625AAE17-A70D-4A4E-99F5-A73593579B5C}">
      <dgm:prSet/>
      <dgm:spPr/>
      <dgm:t>
        <a:bodyPr/>
        <a:lstStyle/>
        <a:p>
          <a:endParaRPr lang="en-US"/>
        </a:p>
      </dgm:t>
    </dgm:pt>
    <dgm:pt modelId="{8CD82FA3-FAA1-4F8E-8CAB-87F18D218955}">
      <dgm:prSet/>
      <dgm:spPr/>
      <dgm:t>
        <a:bodyPr/>
        <a:lstStyle/>
        <a:p>
          <a:r>
            <a:rPr lang="en-US"/>
            <a:t>Add a column</a:t>
          </a:r>
        </a:p>
      </dgm:t>
    </dgm:pt>
    <dgm:pt modelId="{D78712BC-59E8-4FBD-B669-522C20C3894F}" type="parTrans" cxnId="{999ED0C1-EA20-4C03-BD4F-9C381925F5AE}">
      <dgm:prSet/>
      <dgm:spPr/>
      <dgm:t>
        <a:bodyPr/>
        <a:lstStyle/>
        <a:p>
          <a:endParaRPr lang="en-US"/>
        </a:p>
      </dgm:t>
    </dgm:pt>
    <dgm:pt modelId="{0FE7436B-2A05-4D65-BF8B-97675B4717A6}" type="sibTrans" cxnId="{999ED0C1-EA20-4C03-BD4F-9C381925F5AE}">
      <dgm:prSet/>
      <dgm:spPr/>
      <dgm:t>
        <a:bodyPr/>
        <a:lstStyle/>
        <a:p>
          <a:endParaRPr lang="en-US"/>
        </a:p>
      </dgm:t>
    </dgm:pt>
    <dgm:pt modelId="{D051C399-3950-4BB0-B31E-E39136E28FCB}">
      <dgm:prSet/>
      <dgm:spPr/>
      <dgm:t>
        <a:bodyPr/>
        <a:lstStyle/>
        <a:p>
          <a:r>
            <a:rPr lang="en-US"/>
            <a:t>Syntax : ALTER TABLE table_name</a:t>
          </a:r>
          <a:br>
            <a:rPr lang="en-US"/>
          </a:br>
          <a:r>
            <a:rPr lang="en-US"/>
            <a:t>ADD COLUMN column_name datatype column_constraint;</a:t>
          </a:r>
          <a:br>
            <a:rPr lang="en-US"/>
          </a:br>
          <a:endParaRPr lang="en-US"/>
        </a:p>
      </dgm:t>
    </dgm:pt>
    <dgm:pt modelId="{72FB06AE-7CFB-46B6-B399-1E0851C15045}" type="parTrans" cxnId="{F9C56017-5EF4-49F4-9DC0-2A67FD616C1D}">
      <dgm:prSet/>
      <dgm:spPr/>
      <dgm:t>
        <a:bodyPr/>
        <a:lstStyle/>
        <a:p>
          <a:endParaRPr lang="en-US"/>
        </a:p>
      </dgm:t>
    </dgm:pt>
    <dgm:pt modelId="{94CA7DCA-8B20-4F6C-A678-5170E7FEBFF1}" type="sibTrans" cxnId="{F9C56017-5EF4-49F4-9DC0-2A67FD616C1D}">
      <dgm:prSet/>
      <dgm:spPr/>
      <dgm:t>
        <a:bodyPr/>
        <a:lstStyle/>
        <a:p>
          <a:endParaRPr lang="en-US"/>
        </a:p>
      </dgm:t>
    </dgm:pt>
    <dgm:pt modelId="{327F6051-AF0A-4440-BEAA-30ABDB17E78B}">
      <dgm:prSet/>
      <dgm:spPr/>
      <dgm:t>
        <a:bodyPr/>
        <a:lstStyle/>
        <a:p>
          <a:r>
            <a:rPr lang="en-US"/>
            <a:t>Drop a column</a:t>
          </a:r>
        </a:p>
      </dgm:t>
    </dgm:pt>
    <dgm:pt modelId="{4D5A163C-B9DE-418A-98B9-25627A69964D}" type="parTrans" cxnId="{7DA82943-7ADE-4322-A266-53E04A771162}">
      <dgm:prSet/>
      <dgm:spPr/>
      <dgm:t>
        <a:bodyPr/>
        <a:lstStyle/>
        <a:p>
          <a:endParaRPr lang="en-US"/>
        </a:p>
      </dgm:t>
    </dgm:pt>
    <dgm:pt modelId="{C88BB40D-22C8-403C-A2CE-5F76F4D89D48}" type="sibTrans" cxnId="{7DA82943-7ADE-4322-A266-53E04A771162}">
      <dgm:prSet/>
      <dgm:spPr/>
      <dgm:t>
        <a:bodyPr/>
        <a:lstStyle/>
        <a:p>
          <a:endParaRPr lang="en-US"/>
        </a:p>
      </dgm:t>
    </dgm:pt>
    <dgm:pt modelId="{F5411C18-FE6F-4CE9-94EE-6A06F55A851E}">
      <dgm:prSet/>
      <dgm:spPr/>
      <dgm:t>
        <a:bodyPr/>
        <a:lstStyle/>
        <a:p>
          <a:r>
            <a:rPr lang="en-US"/>
            <a:t>Syntax : ALTER TABLE table_name</a:t>
          </a:r>
          <a:br>
            <a:rPr lang="en-US"/>
          </a:br>
          <a:r>
            <a:rPr lang="en-US"/>
            <a:t>DROP COLUMN column_name;</a:t>
          </a:r>
          <a:br>
            <a:rPr lang="en-US"/>
          </a:br>
          <a:endParaRPr lang="en-US"/>
        </a:p>
      </dgm:t>
    </dgm:pt>
    <dgm:pt modelId="{901EE0D8-B7FE-4893-9355-3E13AA66641C}" type="parTrans" cxnId="{3BC5CCFF-3221-4A8A-B97C-CE1B08649CD4}">
      <dgm:prSet/>
      <dgm:spPr/>
      <dgm:t>
        <a:bodyPr/>
        <a:lstStyle/>
        <a:p>
          <a:endParaRPr lang="en-US"/>
        </a:p>
      </dgm:t>
    </dgm:pt>
    <dgm:pt modelId="{0AF1FCA6-C0E8-456E-BC92-86D32B8F6D90}" type="sibTrans" cxnId="{3BC5CCFF-3221-4A8A-B97C-CE1B08649CD4}">
      <dgm:prSet/>
      <dgm:spPr/>
      <dgm:t>
        <a:bodyPr/>
        <a:lstStyle/>
        <a:p>
          <a:endParaRPr lang="en-US"/>
        </a:p>
      </dgm:t>
    </dgm:pt>
    <dgm:pt modelId="{7A97C268-ED76-46A2-91E8-81F196440BD9}">
      <dgm:prSet/>
      <dgm:spPr/>
      <dgm:t>
        <a:bodyPr/>
        <a:lstStyle/>
        <a:p>
          <a:r>
            <a:rPr lang="en-US"/>
            <a:t>Rename a column</a:t>
          </a:r>
        </a:p>
      </dgm:t>
    </dgm:pt>
    <dgm:pt modelId="{5AC18496-FC38-4710-8F85-088EA7220E0F}" type="parTrans" cxnId="{C619BBB8-C58C-4A73-9ED3-4828350110AE}">
      <dgm:prSet/>
      <dgm:spPr/>
      <dgm:t>
        <a:bodyPr/>
        <a:lstStyle/>
        <a:p>
          <a:endParaRPr lang="en-US"/>
        </a:p>
      </dgm:t>
    </dgm:pt>
    <dgm:pt modelId="{081E60E0-CD16-4F62-9E87-85C18833D5EC}" type="sibTrans" cxnId="{C619BBB8-C58C-4A73-9ED3-4828350110AE}">
      <dgm:prSet/>
      <dgm:spPr/>
      <dgm:t>
        <a:bodyPr/>
        <a:lstStyle/>
        <a:p>
          <a:endParaRPr lang="en-US"/>
        </a:p>
      </dgm:t>
    </dgm:pt>
    <dgm:pt modelId="{35D04F07-61EC-43CA-9515-475E20B9F9F3}">
      <dgm:prSet/>
      <dgm:spPr/>
      <dgm:t>
        <a:bodyPr/>
        <a:lstStyle/>
        <a:p>
          <a:r>
            <a:rPr lang="en-US"/>
            <a:t>Syntax : ALTER TABLE table_name</a:t>
          </a:r>
          <a:br>
            <a:rPr lang="en-US"/>
          </a:br>
          <a:r>
            <a:rPr lang="en-US"/>
            <a:t>RENAME COLUMN column_name</a:t>
          </a:r>
          <a:br>
            <a:rPr lang="en-US"/>
          </a:br>
          <a:r>
            <a:rPr lang="en-US"/>
            <a:t>TO new_column_name;</a:t>
          </a:r>
        </a:p>
      </dgm:t>
    </dgm:pt>
    <dgm:pt modelId="{00F099BD-9E78-45DF-98BB-4C8B251375F2}" type="parTrans" cxnId="{BCA8EB78-696F-4921-8601-23298C038F88}">
      <dgm:prSet/>
      <dgm:spPr/>
      <dgm:t>
        <a:bodyPr/>
        <a:lstStyle/>
        <a:p>
          <a:endParaRPr lang="en-US"/>
        </a:p>
      </dgm:t>
    </dgm:pt>
    <dgm:pt modelId="{09FF8FC1-D652-4300-B732-6EABBE297A5C}" type="sibTrans" cxnId="{BCA8EB78-696F-4921-8601-23298C038F88}">
      <dgm:prSet/>
      <dgm:spPr/>
      <dgm:t>
        <a:bodyPr/>
        <a:lstStyle/>
        <a:p>
          <a:endParaRPr lang="en-US"/>
        </a:p>
      </dgm:t>
    </dgm:pt>
    <dgm:pt modelId="{02BCA204-1A20-410D-BD9B-F1A8EF196144}" type="pres">
      <dgm:prSet presAssocID="{ACCCB2C3-9A83-4FE9-9D9B-8F4B1959DE33}" presName="linear" presStyleCnt="0">
        <dgm:presLayoutVars>
          <dgm:animLvl val="lvl"/>
          <dgm:resizeHandles val="exact"/>
        </dgm:presLayoutVars>
      </dgm:prSet>
      <dgm:spPr/>
    </dgm:pt>
    <dgm:pt modelId="{22D4DEE7-41CA-4083-9072-1D6E71809A10}" type="pres">
      <dgm:prSet presAssocID="{3E1DE15A-E2FA-4AE3-9137-121EC62CB18D}" presName="parentText" presStyleLbl="node1" presStyleIdx="0" presStyleCnt="2">
        <dgm:presLayoutVars>
          <dgm:chMax val="0"/>
          <dgm:bulletEnabled val="1"/>
        </dgm:presLayoutVars>
      </dgm:prSet>
      <dgm:spPr/>
    </dgm:pt>
    <dgm:pt modelId="{C7410B4D-B329-472D-BFC6-A09771A1CB98}" type="pres">
      <dgm:prSet presAssocID="{BD4E9A4E-BDAA-4A6B-9D9F-3C96A54A9B48}" presName="spacer" presStyleCnt="0"/>
      <dgm:spPr/>
    </dgm:pt>
    <dgm:pt modelId="{B52EBEF5-CA31-4565-9B0B-D03D4F272BBE}" type="pres">
      <dgm:prSet presAssocID="{84F53C85-8A94-4891-84D3-41227240A9B6}" presName="parentText" presStyleLbl="node1" presStyleIdx="1" presStyleCnt="2">
        <dgm:presLayoutVars>
          <dgm:chMax val="0"/>
          <dgm:bulletEnabled val="1"/>
        </dgm:presLayoutVars>
      </dgm:prSet>
      <dgm:spPr/>
    </dgm:pt>
    <dgm:pt modelId="{1C150828-AC3C-4EC7-AD30-78B05C757B89}" type="pres">
      <dgm:prSet presAssocID="{84F53C85-8A94-4891-84D3-41227240A9B6}" presName="childText" presStyleLbl="revTx" presStyleIdx="0" presStyleCnt="1">
        <dgm:presLayoutVars>
          <dgm:bulletEnabled val="1"/>
        </dgm:presLayoutVars>
      </dgm:prSet>
      <dgm:spPr/>
    </dgm:pt>
  </dgm:ptLst>
  <dgm:cxnLst>
    <dgm:cxn modelId="{5659AC13-B4AF-4744-A41F-7B2E94E55E6D}" type="presOf" srcId="{84F53C85-8A94-4891-84D3-41227240A9B6}" destId="{B52EBEF5-CA31-4565-9B0B-D03D4F272BBE}" srcOrd="0" destOrd="0" presId="urn:microsoft.com/office/officeart/2005/8/layout/vList2"/>
    <dgm:cxn modelId="{F9C56017-5EF4-49F4-9DC0-2A67FD616C1D}" srcId="{8CD82FA3-FAA1-4F8E-8CAB-87F18D218955}" destId="{D051C399-3950-4BB0-B31E-E39136E28FCB}" srcOrd="0" destOrd="0" parTransId="{72FB06AE-7CFB-46B6-B399-1E0851C15045}" sibTransId="{94CA7DCA-8B20-4F6C-A678-5170E7FEBFF1}"/>
    <dgm:cxn modelId="{625AAE17-A70D-4A4E-99F5-A73593579B5C}" srcId="{ACCCB2C3-9A83-4FE9-9D9B-8F4B1959DE33}" destId="{84F53C85-8A94-4891-84D3-41227240A9B6}" srcOrd="1" destOrd="0" parTransId="{808B606C-A21F-45E6-9013-DC54E8138261}" sibTransId="{C109CDFD-6452-4F57-A3C6-603F15F5B8CF}"/>
    <dgm:cxn modelId="{6E3DA03F-962F-4D87-8908-485C9713A5B6}" type="presOf" srcId="{ACCCB2C3-9A83-4FE9-9D9B-8F4B1959DE33}" destId="{02BCA204-1A20-410D-BD9B-F1A8EF196144}" srcOrd="0" destOrd="0" presId="urn:microsoft.com/office/officeart/2005/8/layout/vList2"/>
    <dgm:cxn modelId="{7DA82943-7ADE-4322-A266-53E04A771162}" srcId="{84F53C85-8A94-4891-84D3-41227240A9B6}" destId="{327F6051-AF0A-4440-BEAA-30ABDB17E78B}" srcOrd="1" destOrd="0" parTransId="{4D5A163C-B9DE-418A-98B9-25627A69964D}" sibTransId="{C88BB40D-22C8-403C-A2CE-5F76F4D89D48}"/>
    <dgm:cxn modelId="{6C7F8A55-76B9-4C1F-A069-D6359FA2258B}" type="presOf" srcId="{3E1DE15A-E2FA-4AE3-9137-121EC62CB18D}" destId="{22D4DEE7-41CA-4083-9072-1D6E71809A10}" srcOrd="0" destOrd="0" presId="urn:microsoft.com/office/officeart/2005/8/layout/vList2"/>
    <dgm:cxn modelId="{BCA8EB78-696F-4921-8601-23298C038F88}" srcId="{7A97C268-ED76-46A2-91E8-81F196440BD9}" destId="{35D04F07-61EC-43CA-9515-475E20B9F9F3}" srcOrd="0" destOrd="0" parTransId="{00F099BD-9E78-45DF-98BB-4C8B251375F2}" sibTransId="{09FF8FC1-D652-4300-B732-6EABBE297A5C}"/>
    <dgm:cxn modelId="{C427C559-E743-492C-9D82-F7154F684590}" type="presOf" srcId="{7A97C268-ED76-46A2-91E8-81F196440BD9}" destId="{1C150828-AC3C-4EC7-AD30-78B05C757B89}" srcOrd="0" destOrd="4" presId="urn:microsoft.com/office/officeart/2005/8/layout/vList2"/>
    <dgm:cxn modelId="{DFDF2E7F-A815-4174-84F2-608F9F604ACF}" type="presOf" srcId="{327F6051-AF0A-4440-BEAA-30ABDB17E78B}" destId="{1C150828-AC3C-4EC7-AD30-78B05C757B89}" srcOrd="0" destOrd="2" presId="urn:microsoft.com/office/officeart/2005/8/layout/vList2"/>
    <dgm:cxn modelId="{D895EF83-F3E8-4C60-9C2A-FDF43602D637}" type="presOf" srcId="{35D04F07-61EC-43CA-9515-475E20B9F9F3}" destId="{1C150828-AC3C-4EC7-AD30-78B05C757B89}" srcOrd="0" destOrd="5" presId="urn:microsoft.com/office/officeart/2005/8/layout/vList2"/>
    <dgm:cxn modelId="{685E378A-089C-4E8D-B711-A14FF1ECF6AC}" type="presOf" srcId="{8CD82FA3-FAA1-4F8E-8CAB-87F18D218955}" destId="{1C150828-AC3C-4EC7-AD30-78B05C757B89}" srcOrd="0" destOrd="0" presId="urn:microsoft.com/office/officeart/2005/8/layout/vList2"/>
    <dgm:cxn modelId="{625D4DA1-4159-4E74-BC31-3EE6AA3718E2}" srcId="{ACCCB2C3-9A83-4FE9-9D9B-8F4B1959DE33}" destId="{3E1DE15A-E2FA-4AE3-9137-121EC62CB18D}" srcOrd="0" destOrd="0" parTransId="{98C547EE-0350-42DA-A2C5-5BFE4CC2058F}" sibTransId="{BD4E9A4E-BDAA-4A6B-9D9F-3C96A54A9B48}"/>
    <dgm:cxn modelId="{54559EB4-9AEA-420B-83EE-ADE56F17A5AE}" type="presOf" srcId="{F5411C18-FE6F-4CE9-94EE-6A06F55A851E}" destId="{1C150828-AC3C-4EC7-AD30-78B05C757B89}" srcOrd="0" destOrd="3" presId="urn:microsoft.com/office/officeart/2005/8/layout/vList2"/>
    <dgm:cxn modelId="{C619BBB8-C58C-4A73-9ED3-4828350110AE}" srcId="{84F53C85-8A94-4891-84D3-41227240A9B6}" destId="{7A97C268-ED76-46A2-91E8-81F196440BD9}" srcOrd="2" destOrd="0" parTransId="{5AC18496-FC38-4710-8F85-088EA7220E0F}" sibTransId="{081E60E0-CD16-4F62-9E87-85C18833D5EC}"/>
    <dgm:cxn modelId="{999ED0C1-EA20-4C03-BD4F-9C381925F5AE}" srcId="{84F53C85-8A94-4891-84D3-41227240A9B6}" destId="{8CD82FA3-FAA1-4F8E-8CAB-87F18D218955}" srcOrd="0" destOrd="0" parTransId="{D78712BC-59E8-4FBD-B669-522C20C3894F}" sibTransId="{0FE7436B-2A05-4D65-BF8B-97675B4717A6}"/>
    <dgm:cxn modelId="{DED01FEC-D48A-474F-AEA3-F3B1AB1B888C}" type="presOf" srcId="{D051C399-3950-4BB0-B31E-E39136E28FCB}" destId="{1C150828-AC3C-4EC7-AD30-78B05C757B89}" srcOrd="0" destOrd="1" presId="urn:microsoft.com/office/officeart/2005/8/layout/vList2"/>
    <dgm:cxn modelId="{3BC5CCFF-3221-4A8A-B97C-CE1B08649CD4}" srcId="{327F6051-AF0A-4440-BEAA-30ABDB17E78B}" destId="{F5411C18-FE6F-4CE9-94EE-6A06F55A851E}" srcOrd="0" destOrd="0" parTransId="{901EE0D8-B7FE-4893-9355-3E13AA66641C}" sibTransId="{0AF1FCA6-C0E8-456E-BC92-86D32B8F6D90}"/>
    <dgm:cxn modelId="{6B3DAD7F-55F5-45AD-A10C-8822CABDC49C}" type="presParOf" srcId="{02BCA204-1A20-410D-BD9B-F1A8EF196144}" destId="{22D4DEE7-41CA-4083-9072-1D6E71809A10}" srcOrd="0" destOrd="0" presId="urn:microsoft.com/office/officeart/2005/8/layout/vList2"/>
    <dgm:cxn modelId="{5374BBED-7371-42ED-9806-F040DA723BD9}" type="presParOf" srcId="{02BCA204-1A20-410D-BD9B-F1A8EF196144}" destId="{C7410B4D-B329-472D-BFC6-A09771A1CB98}" srcOrd="1" destOrd="0" presId="urn:microsoft.com/office/officeart/2005/8/layout/vList2"/>
    <dgm:cxn modelId="{9F74E4EA-1339-4071-928D-CE9520003ED2}" type="presParOf" srcId="{02BCA204-1A20-410D-BD9B-F1A8EF196144}" destId="{B52EBEF5-CA31-4565-9B0B-D03D4F272BBE}" srcOrd="2" destOrd="0" presId="urn:microsoft.com/office/officeart/2005/8/layout/vList2"/>
    <dgm:cxn modelId="{C7ABFB25-A0D6-4DB1-803C-74AEB6557611}" type="presParOf" srcId="{02BCA204-1A20-410D-BD9B-F1A8EF196144}" destId="{1C150828-AC3C-4EC7-AD30-78B05C757B8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5B0CF-95DA-4DB8-AC52-B13A6A183049}">
      <dsp:nvSpPr>
        <dsp:cNvPr id="0" name=""/>
        <dsp:cNvSpPr/>
      </dsp:nvSpPr>
      <dsp:spPr>
        <a:xfrm>
          <a:off x="0" y="69840"/>
          <a:ext cx="10058399" cy="5756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Boolean</a:t>
          </a:r>
        </a:p>
      </dsp:txBody>
      <dsp:txXfrm>
        <a:off x="28100" y="97940"/>
        <a:ext cx="10002199" cy="519439"/>
      </dsp:txXfrm>
    </dsp:sp>
    <dsp:sp modelId="{AA5513D5-AF02-4488-B4FE-32B55F3D201F}">
      <dsp:nvSpPr>
        <dsp:cNvPr id="0" name=""/>
        <dsp:cNvSpPr/>
      </dsp:nvSpPr>
      <dsp:spPr>
        <a:xfrm>
          <a:off x="0" y="645480"/>
          <a:ext cx="10058399"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A Boolean data type can hold one of three possible values: true, false, or null.</a:t>
          </a:r>
        </a:p>
      </dsp:txBody>
      <dsp:txXfrm>
        <a:off x="0" y="645480"/>
        <a:ext cx="10058399" cy="397440"/>
      </dsp:txXfrm>
    </dsp:sp>
    <dsp:sp modelId="{7B9E7C12-415F-4636-A836-1763E78BE45D}">
      <dsp:nvSpPr>
        <dsp:cNvPr id="0" name=""/>
        <dsp:cNvSpPr/>
      </dsp:nvSpPr>
      <dsp:spPr>
        <a:xfrm>
          <a:off x="0" y="1042920"/>
          <a:ext cx="10058399" cy="5756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Character types such as char, varchar, and text.</a:t>
          </a:r>
        </a:p>
      </dsp:txBody>
      <dsp:txXfrm>
        <a:off x="28100" y="1071020"/>
        <a:ext cx="10002199" cy="519439"/>
      </dsp:txXfrm>
    </dsp:sp>
    <dsp:sp modelId="{0FFAD757-2EE7-42AB-AF9B-364253CA79D8}">
      <dsp:nvSpPr>
        <dsp:cNvPr id="0" name=""/>
        <dsp:cNvSpPr/>
      </dsp:nvSpPr>
      <dsp:spPr>
        <a:xfrm>
          <a:off x="0" y="1618559"/>
          <a:ext cx="10058399" cy="233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CHAR(n) is the fixed-length character with space padded. If you insert a string that is shorter than the length of the column, PostgreSQL pads spaces. If you insert a string that is longer than the length of the column, PostgreSQL will issue an error.</a:t>
          </a:r>
        </a:p>
        <a:p>
          <a:pPr marL="171450" lvl="1" indent="-171450" algn="l" defTabSz="844550">
            <a:lnSpc>
              <a:spcPct val="90000"/>
            </a:lnSpc>
            <a:spcBef>
              <a:spcPct val="0"/>
            </a:spcBef>
            <a:spcAft>
              <a:spcPct val="20000"/>
            </a:spcAft>
            <a:buChar char="•"/>
          </a:pPr>
          <a:r>
            <a:rPr lang="en-US" sz="1900" kern="1200"/>
            <a:t>VARCHAR(n) is the variable-length character string. The VARCHAR(n) allows you to store up to n characters. PostgreSQL does not pad spaces when the stored string is shorter than the length of the column.</a:t>
          </a:r>
        </a:p>
        <a:p>
          <a:pPr marL="171450" lvl="1" indent="-171450" algn="l" defTabSz="844550">
            <a:lnSpc>
              <a:spcPct val="90000"/>
            </a:lnSpc>
            <a:spcBef>
              <a:spcPct val="0"/>
            </a:spcBef>
            <a:spcAft>
              <a:spcPct val="20000"/>
            </a:spcAft>
            <a:buChar char="•"/>
          </a:pPr>
          <a:r>
            <a:rPr lang="en-US" sz="1900" kern="1200"/>
            <a:t>TEXT is the variable-length character string. Theoretically, text data is a character string with unlimited length.</a:t>
          </a:r>
        </a:p>
      </dsp:txBody>
      <dsp:txXfrm>
        <a:off x="0" y="1618559"/>
        <a:ext cx="10058399" cy="2334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1E51D2-12A3-4CAB-9B40-85EC2D62B2F7}">
      <dsp:nvSpPr>
        <dsp:cNvPr id="0" name=""/>
        <dsp:cNvSpPr/>
      </dsp:nvSpPr>
      <dsp:spPr>
        <a:xfrm>
          <a:off x="335787" y="107027"/>
          <a:ext cx="1510523" cy="12520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98B648-0B2A-464D-88F7-2472E5C70961}">
      <dsp:nvSpPr>
        <dsp:cNvPr id="0" name=""/>
        <dsp:cNvSpPr/>
      </dsp:nvSpPr>
      <dsp:spPr>
        <a:xfrm>
          <a:off x="335787" y="1493993"/>
          <a:ext cx="4315781" cy="536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a:t>Temporal types such as date, time, timestamp, and interval</a:t>
          </a:r>
        </a:p>
      </dsp:txBody>
      <dsp:txXfrm>
        <a:off x="335787" y="1493993"/>
        <a:ext cx="4315781" cy="536582"/>
      </dsp:txXfrm>
    </dsp:sp>
    <dsp:sp modelId="{DACBB19B-55F2-430A-B46C-DE5E5C9E4FD4}">
      <dsp:nvSpPr>
        <dsp:cNvPr id="0" name=""/>
        <dsp:cNvSpPr/>
      </dsp:nvSpPr>
      <dsp:spPr>
        <a:xfrm>
          <a:off x="335787" y="2093339"/>
          <a:ext cx="4315781" cy="1585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t>PostgreSQL has five main temporal data types:</a:t>
          </a:r>
        </a:p>
        <a:p>
          <a:pPr marL="114300" lvl="1" indent="-114300" algn="l" defTabSz="622300">
            <a:lnSpc>
              <a:spcPct val="90000"/>
            </a:lnSpc>
            <a:spcBef>
              <a:spcPct val="0"/>
            </a:spcBef>
            <a:spcAft>
              <a:spcPct val="15000"/>
            </a:spcAft>
            <a:buChar char="•"/>
          </a:pPr>
          <a:r>
            <a:rPr lang="en-US" sz="1400" kern="1200"/>
            <a:t>DATE stores the dates only.</a:t>
          </a:r>
        </a:p>
        <a:p>
          <a:pPr marL="114300" lvl="1" indent="-114300" algn="l" defTabSz="622300">
            <a:lnSpc>
              <a:spcPct val="90000"/>
            </a:lnSpc>
            <a:spcBef>
              <a:spcPct val="0"/>
            </a:spcBef>
            <a:spcAft>
              <a:spcPct val="15000"/>
            </a:spcAft>
            <a:buChar char="•"/>
          </a:pPr>
          <a:r>
            <a:rPr lang="en-US" sz="1400" kern="1200"/>
            <a:t>TIME stores the time of day values.</a:t>
          </a:r>
        </a:p>
        <a:p>
          <a:pPr marL="114300" lvl="1" indent="-114300" algn="l" defTabSz="622300">
            <a:lnSpc>
              <a:spcPct val="90000"/>
            </a:lnSpc>
            <a:spcBef>
              <a:spcPct val="0"/>
            </a:spcBef>
            <a:spcAft>
              <a:spcPct val="15000"/>
            </a:spcAft>
            <a:buChar char="•"/>
          </a:pPr>
          <a:r>
            <a:rPr lang="en-US" sz="1400" kern="1200"/>
            <a:t>TIMESTAMP stores both date and time values.</a:t>
          </a:r>
        </a:p>
        <a:p>
          <a:pPr marL="114300" lvl="1" indent="-114300" algn="l" defTabSz="622300">
            <a:lnSpc>
              <a:spcPct val="90000"/>
            </a:lnSpc>
            <a:spcBef>
              <a:spcPct val="0"/>
            </a:spcBef>
            <a:spcAft>
              <a:spcPct val="15000"/>
            </a:spcAft>
            <a:buChar char="•"/>
          </a:pPr>
          <a:r>
            <a:rPr lang="en-US" sz="1400" kern="1200"/>
            <a:t>TIMESTAMPTZ is a timezone-aware timestamp data type. It is the abbreviation for timestamp with the time zone.</a:t>
          </a:r>
        </a:p>
        <a:p>
          <a:pPr marL="114300" lvl="1" indent="-114300" algn="l" defTabSz="622300">
            <a:lnSpc>
              <a:spcPct val="90000"/>
            </a:lnSpc>
            <a:spcBef>
              <a:spcPct val="0"/>
            </a:spcBef>
            <a:spcAft>
              <a:spcPct val="15000"/>
            </a:spcAft>
            <a:buChar char="•"/>
          </a:pPr>
          <a:r>
            <a:rPr lang="en-US" sz="1400" kern="1200"/>
            <a:t>INTERVAL stores periods.</a:t>
          </a:r>
        </a:p>
      </dsp:txBody>
      <dsp:txXfrm>
        <a:off x="335787" y="2093339"/>
        <a:ext cx="4315781" cy="1585713"/>
      </dsp:txXfrm>
    </dsp:sp>
    <dsp:sp modelId="{4F6173FE-EF38-4308-8566-13DAE039C0D4}">
      <dsp:nvSpPr>
        <dsp:cNvPr id="0" name=""/>
        <dsp:cNvSpPr/>
      </dsp:nvSpPr>
      <dsp:spPr>
        <a:xfrm>
          <a:off x="5406830" y="107027"/>
          <a:ext cx="1510523" cy="12520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76A4A2-BA0C-4184-998B-AA89E8045392}">
      <dsp:nvSpPr>
        <dsp:cNvPr id="0" name=""/>
        <dsp:cNvSpPr/>
      </dsp:nvSpPr>
      <dsp:spPr>
        <a:xfrm>
          <a:off x="5406830" y="1493993"/>
          <a:ext cx="4315781" cy="536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a:t>UUID for storing Universally Unique Identifiers</a:t>
          </a:r>
        </a:p>
      </dsp:txBody>
      <dsp:txXfrm>
        <a:off x="5406830" y="1493993"/>
        <a:ext cx="4315781" cy="536582"/>
      </dsp:txXfrm>
    </dsp:sp>
    <dsp:sp modelId="{08ECA334-D5BA-4B1D-B692-108C43A5C1E3}">
      <dsp:nvSpPr>
        <dsp:cNvPr id="0" name=""/>
        <dsp:cNvSpPr/>
      </dsp:nvSpPr>
      <dsp:spPr>
        <a:xfrm>
          <a:off x="5406830" y="2093339"/>
          <a:ext cx="4315781" cy="1585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t>The UUID data type allows you to store Universal Unique Identifiers defined by RFC 4122 . The UUID values guarantee a better uniqueness than SERIAL and can be used to hide sensitive data exposed to the public such as values of id in URL.</a:t>
          </a:r>
        </a:p>
      </dsp:txBody>
      <dsp:txXfrm>
        <a:off x="5406830" y="2093339"/>
        <a:ext cx="4315781" cy="15857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C788E-96ED-4902-A8BC-02EEBA5649C8}">
      <dsp:nvSpPr>
        <dsp:cNvPr id="0" name=""/>
        <dsp:cNvSpPr/>
      </dsp:nvSpPr>
      <dsp:spPr>
        <a:xfrm>
          <a:off x="335787" y="277891"/>
          <a:ext cx="1510523" cy="12887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AFA54B-8C6E-4A61-9A45-C0F01717A017}">
      <dsp:nvSpPr>
        <dsp:cNvPr id="0" name=""/>
        <dsp:cNvSpPr/>
      </dsp:nvSpPr>
      <dsp:spPr>
        <a:xfrm>
          <a:off x="335787" y="1705578"/>
          <a:ext cx="4315781" cy="552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a:t>Array for storing array strings, numbers, etc.</a:t>
          </a:r>
        </a:p>
      </dsp:txBody>
      <dsp:txXfrm>
        <a:off x="335787" y="1705578"/>
        <a:ext cx="4315781" cy="552336"/>
      </dsp:txXfrm>
    </dsp:sp>
    <dsp:sp modelId="{70A63AD5-A025-42C2-8E8B-7ECF6FE0481D}">
      <dsp:nvSpPr>
        <dsp:cNvPr id="0" name=""/>
        <dsp:cNvSpPr/>
      </dsp:nvSpPr>
      <dsp:spPr>
        <a:xfrm>
          <a:off x="335787" y="2322520"/>
          <a:ext cx="4315781" cy="1185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t>In PostgreSQL, you can store an </a:t>
          </a:r>
          <a:r>
            <a:rPr lang="en-US" sz="1400" kern="1200">
              <a:hlinkClick xmlns:r="http://schemas.openxmlformats.org/officeDocument/2006/relationships" r:id="rId3"/>
            </a:rPr>
            <a:t>array</a:t>
          </a:r>
          <a:r>
            <a:rPr lang="en-US" sz="1400" kern="1200"/>
            <a:t> of strings, an array of integers, etc., in array columns. The array comes in handy in some situations e.g., storing days of the week, and months of the year.</a:t>
          </a:r>
        </a:p>
      </dsp:txBody>
      <dsp:txXfrm>
        <a:off x="335787" y="2322520"/>
        <a:ext cx="4315781" cy="1185668"/>
      </dsp:txXfrm>
    </dsp:sp>
    <dsp:sp modelId="{5395987E-A43A-4699-849F-6CFF7D0AA6E3}">
      <dsp:nvSpPr>
        <dsp:cNvPr id="0" name=""/>
        <dsp:cNvSpPr/>
      </dsp:nvSpPr>
      <dsp:spPr>
        <a:xfrm>
          <a:off x="5406830" y="277891"/>
          <a:ext cx="1510523" cy="128878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DD1C13-28C4-4D9E-9A5E-56B85996AD29}">
      <dsp:nvSpPr>
        <dsp:cNvPr id="0" name=""/>
        <dsp:cNvSpPr/>
      </dsp:nvSpPr>
      <dsp:spPr>
        <a:xfrm>
          <a:off x="5406830" y="1705578"/>
          <a:ext cx="4315781" cy="552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a:t>JSON stores JSON data</a:t>
          </a:r>
        </a:p>
      </dsp:txBody>
      <dsp:txXfrm>
        <a:off x="5406830" y="1705578"/>
        <a:ext cx="4315781" cy="552336"/>
      </dsp:txXfrm>
    </dsp:sp>
    <dsp:sp modelId="{A72F3F6E-6D6B-4D54-8B21-2B5F4C41C5EE}">
      <dsp:nvSpPr>
        <dsp:cNvPr id="0" name=""/>
        <dsp:cNvSpPr/>
      </dsp:nvSpPr>
      <dsp:spPr>
        <a:xfrm>
          <a:off x="5406830" y="2322520"/>
          <a:ext cx="4315781" cy="1185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t>PostgreSQL provides two JSON data types: </a:t>
          </a:r>
        </a:p>
        <a:p>
          <a:pPr marL="114300" lvl="1" indent="-114300" algn="l" defTabSz="622300">
            <a:lnSpc>
              <a:spcPct val="90000"/>
            </a:lnSpc>
            <a:spcBef>
              <a:spcPct val="0"/>
            </a:spcBef>
            <a:spcAft>
              <a:spcPct val="15000"/>
            </a:spcAft>
            <a:buChar char="•"/>
          </a:pPr>
          <a:r>
            <a:rPr lang="en-US" sz="1400" kern="1200"/>
            <a:t>JSON : The JSON data type stores plain JSON data that requires reparsing for each processing.</a:t>
          </a:r>
        </a:p>
        <a:p>
          <a:pPr marL="114300" lvl="1" indent="-114300" algn="l" defTabSz="622300">
            <a:lnSpc>
              <a:spcPct val="90000"/>
            </a:lnSpc>
            <a:spcBef>
              <a:spcPct val="0"/>
            </a:spcBef>
            <a:spcAft>
              <a:spcPct val="15000"/>
            </a:spcAft>
            <a:buChar char="•"/>
          </a:pPr>
          <a:r>
            <a:rPr lang="en-US" sz="1400" kern="1200"/>
            <a:t>JSONB : The JSONB data type stores JSON data in a binary format which is faster to process but slower to insert. In addition, JSONB supports indexing, which can be an advantage.</a:t>
          </a:r>
        </a:p>
      </dsp:txBody>
      <dsp:txXfrm>
        <a:off x="5406830" y="2322520"/>
        <a:ext cx="4315781" cy="11856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4DEE7-41CA-4083-9072-1D6E71809A10}">
      <dsp:nvSpPr>
        <dsp:cNvPr id="0" name=""/>
        <dsp:cNvSpPr/>
      </dsp:nvSpPr>
      <dsp:spPr>
        <a:xfrm>
          <a:off x="0" y="47196"/>
          <a:ext cx="6797675" cy="9547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Syntax :</a:t>
          </a:r>
          <a:r>
            <a:rPr lang="en-US" sz="2400" kern="1200"/>
            <a:t> ALTER TABLE table_name action;</a:t>
          </a:r>
          <a:br>
            <a:rPr lang="en-US" sz="2400" kern="1200"/>
          </a:br>
          <a:endParaRPr lang="en-US" sz="2400" kern="1200"/>
        </a:p>
      </dsp:txBody>
      <dsp:txXfrm>
        <a:off x="46606" y="93802"/>
        <a:ext cx="6704463" cy="861507"/>
      </dsp:txXfrm>
    </dsp:sp>
    <dsp:sp modelId="{B52EBEF5-CA31-4565-9B0B-D03D4F272BBE}">
      <dsp:nvSpPr>
        <dsp:cNvPr id="0" name=""/>
        <dsp:cNvSpPr/>
      </dsp:nvSpPr>
      <dsp:spPr>
        <a:xfrm>
          <a:off x="0" y="1071036"/>
          <a:ext cx="6797675" cy="954719"/>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PostgreSQL provides you with many actions:</a:t>
          </a:r>
        </a:p>
      </dsp:txBody>
      <dsp:txXfrm>
        <a:off x="46606" y="1117642"/>
        <a:ext cx="6704463" cy="861507"/>
      </dsp:txXfrm>
    </dsp:sp>
    <dsp:sp modelId="{1C150828-AC3C-4EC7-AD30-78B05C757B89}">
      <dsp:nvSpPr>
        <dsp:cNvPr id="0" name=""/>
        <dsp:cNvSpPr/>
      </dsp:nvSpPr>
      <dsp:spPr>
        <a:xfrm>
          <a:off x="0" y="2025756"/>
          <a:ext cx="6797675" cy="357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Add a column</a:t>
          </a:r>
        </a:p>
        <a:p>
          <a:pPr marL="342900" lvl="2" indent="-171450" algn="l" defTabSz="844550">
            <a:lnSpc>
              <a:spcPct val="90000"/>
            </a:lnSpc>
            <a:spcBef>
              <a:spcPct val="0"/>
            </a:spcBef>
            <a:spcAft>
              <a:spcPct val="20000"/>
            </a:spcAft>
            <a:buChar char="•"/>
          </a:pPr>
          <a:r>
            <a:rPr lang="en-US" sz="1900" kern="1200"/>
            <a:t>Syntax : ALTER TABLE table_name</a:t>
          </a:r>
          <a:br>
            <a:rPr lang="en-US" sz="1900" kern="1200"/>
          </a:br>
          <a:r>
            <a:rPr lang="en-US" sz="1900" kern="1200"/>
            <a:t>ADD COLUMN column_name datatype column_constraint;</a:t>
          </a:r>
          <a:br>
            <a:rPr lang="en-US" sz="1900" kern="1200"/>
          </a:br>
          <a:endParaRPr lang="en-US" sz="1900" kern="1200"/>
        </a:p>
        <a:p>
          <a:pPr marL="171450" lvl="1" indent="-171450" algn="l" defTabSz="844550">
            <a:lnSpc>
              <a:spcPct val="90000"/>
            </a:lnSpc>
            <a:spcBef>
              <a:spcPct val="0"/>
            </a:spcBef>
            <a:spcAft>
              <a:spcPct val="20000"/>
            </a:spcAft>
            <a:buChar char="•"/>
          </a:pPr>
          <a:r>
            <a:rPr lang="en-US" sz="1900" kern="1200"/>
            <a:t>Drop a column</a:t>
          </a:r>
        </a:p>
        <a:p>
          <a:pPr marL="342900" lvl="2" indent="-171450" algn="l" defTabSz="844550">
            <a:lnSpc>
              <a:spcPct val="90000"/>
            </a:lnSpc>
            <a:spcBef>
              <a:spcPct val="0"/>
            </a:spcBef>
            <a:spcAft>
              <a:spcPct val="20000"/>
            </a:spcAft>
            <a:buChar char="•"/>
          </a:pPr>
          <a:r>
            <a:rPr lang="en-US" sz="1900" kern="1200"/>
            <a:t>Syntax : ALTER TABLE table_name</a:t>
          </a:r>
          <a:br>
            <a:rPr lang="en-US" sz="1900" kern="1200"/>
          </a:br>
          <a:r>
            <a:rPr lang="en-US" sz="1900" kern="1200"/>
            <a:t>DROP COLUMN column_name;</a:t>
          </a:r>
          <a:br>
            <a:rPr lang="en-US" sz="1900" kern="1200"/>
          </a:br>
          <a:endParaRPr lang="en-US" sz="1900" kern="1200"/>
        </a:p>
        <a:p>
          <a:pPr marL="171450" lvl="1" indent="-171450" algn="l" defTabSz="844550">
            <a:lnSpc>
              <a:spcPct val="90000"/>
            </a:lnSpc>
            <a:spcBef>
              <a:spcPct val="0"/>
            </a:spcBef>
            <a:spcAft>
              <a:spcPct val="20000"/>
            </a:spcAft>
            <a:buChar char="•"/>
          </a:pPr>
          <a:r>
            <a:rPr lang="en-US" sz="1900" kern="1200"/>
            <a:t>Rename a column</a:t>
          </a:r>
        </a:p>
        <a:p>
          <a:pPr marL="342900" lvl="2" indent="-171450" algn="l" defTabSz="844550">
            <a:lnSpc>
              <a:spcPct val="90000"/>
            </a:lnSpc>
            <a:spcBef>
              <a:spcPct val="0"/>
            </a:spcBef>
            <a:spcAft>
              <a:spcPct val="20000"/>
            </a:spcAft>
            <a:buChar char="•"/>
          </a:pPr>
          <a:r>
            <a:rPr lang="en-US" sz="1900" kern="1200"/>
            <a:t>Syntax : ALTER TABLE table_name</a:t>
          </a:r>
          <a:br>
            <a:rPr lang="en-US" sz="1900" kern="1200"/>
          </a:br>
          <a:r>
            <a:rPr lang="en-US" sz="1900" kern="1200"/>
            <a:t>RENAME COLUMN column_name</a:t>
          </a:r>
          <a:br>
            <a:rPr lang="en-US" sz="1900" kern="1200"/>
          </a:br>
          <a:r>
            <a:rPr lang="en-US" sz="1900" kern="1200"/>
            <a:t>TO new_column_name;</a:t>
          </a:r>
        </a:p>
      </dsp:txBody>
      <dsp:txXfrm>
        <a:off x="0" y="2025756"/>
        <a:ext cx="6797675" cy="35769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91DB3-BFF5-4CA9-AE49-047CCB147432}" type="datetimeFigureOut">
              <a:rPr lang="en-IN" smtClean="0"/>
              <a:t>21-07-2025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E5B59-91B7-4BAD-A367-277A7B667E60}" type="slidenum">
              <a:rPr lang="en-IN" smtClean="0"/>
              <a:t>‹#›</a:t>
            </a:fld>
            <a:endParaRPr lang="en-IN"/>
          </a:p>
        </p:txBody>
      </p:sp>
    </p:spTree>
    <p:extLst>
      <p:ext uri="{BB962C8B-B14F-4D97-AF65-F5344CB8AC3E}">
        <p14:creationId xmlns:p14="http://schemas.microsoft.com/office/powerpoint/2010/main" val="209108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image" Target="../media/image33.png"/></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image" Target="../media/image45.wmf"/></Relationships>
</file>

<file path=ppt/notesSlides/_rels/note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image" Target="../media/image50.png"/></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 Target="../slides/slide55.xml"/><Relationship Id="rId1" Type="http://schemas.openxmlformats.org/officeDocument/2006/relationships/notesMaster" Target="../notesMasters/notesMaster1.xml"/><Relationship Id="rId4" Type="http://schemas.openxmlformats.org/officeDocument/2006/relationships/image" Target="../media/image52.wmf"/></Relationships>
</file>

<file path=ppt/notesSlides/_rels/note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 Target="../slides/slide56.xml"/><Relationship Id="rId1" Type="http://schemas.openxmlformats.org/officeDocument/2006/relationships/notesMaster" Target="../notesMasters/notesMaster1.xml"/><Relationship Id="rId4" Type="http://schemas.openxmlformats.org/officeDocument/2006/relationships/image" Target="../media/image55.wmf"/></Relationships>
</file>

<file path=ppt/notesSlides/_rels/note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 Target="../slides/slide57.xml"/><Relationship Id="rId1" Type="http://schemas.openxmlformats.org/officeDocument/2006/relationships/notesMaster" Target="../notesMasters/notesMaster1.xml"/><Relationship Id="rId4" Type="http://schemas.openxmlformats.org/officeDocument/2006/relationships/image" Target="../media/image58.wmf"/></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 Target="../slides/slide62.xml"/><Relationship Id="rId1" Type="http://schemas.openxmlformats.org/officeDocument/2006/relationships/notesMaster" Target="../notesMasters/notesMaster1.xml"/><Relationship Id="rId4" Type="http://schemas.openxmlformats.org/officeDocument/2006/relationships/image" Target="../media/image64.wmf"/></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slide" Target="../slides/slide72.xml"/><Relationship Id="rId1" Type="http://schemas.openxmlformats.org/officeDocument/2006/relationships/notesMaster" Target="../notesMasters/notesMaster1.xml"/><Relationship Id="rId4" Type="http://schemas.openxmlformats.org/officeDocument/2006/relationships/image" Target="../media/image80.png"/></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slide" Target="../slides/slide75.xml"/><Relationship Id="rId1" Type="http://schemas.openxmlformats.org/officeDocument/2006/relationships/notesMaster" Target="../notesMasters/notesMaster1.xml"/><Relationship Id="rId4" Type="http://schemas.openxmlformats.org/officeDocument/2006/relationships/image" Target="../media/image89.png"/></Relationships>
</file>

<file path=ppt/notesSlides/_rels/notesSlide5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image" Target="../media/image15.png"/></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D6017C-576E-4913-8780-ACBDC5F0577C}" type="slidenum">
              <a:rPr lang="en-US" smtClean="0"/>
              <a:t>1</a:t>
            </a:fld>
            <a:endParaRPr lang="en-US"/>
          </a:p>
        </p:txBody>
      </p:sp>
    </p:spTree>
    <p:extLst>
      <p:ext uri="{BB962C8B-B14F-4D97-AF65-F5344CB8AC3E}">
        <p14:creationId xmlns:p14="http://schemas.microsoft.com/office/powerpoint/2010/main" val="2371234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A228C8AB-77EF-112A-3CCE-DDC769118ECB}"/>
              </a:ext>
            </a:extLst>
          </p:cNvPr>
          <p:cNvSpPr>
            <a:spLocks noGrp="1" noRot="1" noChangeAspect="1" noChangeArrowheads="1" noTextEdit="1"/>
          </p:cNvSpPr>
          <p:nvPr>
            <p:ph type="sldImg"/>
          </p:nvPr>
        </p:nvSpPr>
        <p:spPr>
          <a:ln/>
        </p:spPr>
      </p:sp>
      <p:sp>
        <p:nvSpPr>
          <p:cNvPr id="51203" name="Rectangle 5">
            <a:extLst>
              <a:ext uri="{FF2B5EF4-FFF2-40B4-BE49-F238E27FC236}">
                <a16:creationId xmlns:a16="http://schemas.microsoft.com/office/drawing/2014/main" id="{51FC1A15-3686-C6F8-B3EE-F9374F7D2B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a:extLst>
              <a:ext uri="{FF2B5EF4-FFF2-40B4-BE49-F238E27FC236}">
                <a16:creationId xmlns:a16="http://schemas.microsoft.com/office/drawing/2014/main" id="{15ACC89F-35C1-437D-2B95-D652FE2D2460}"/>
              </a:ext>
            </a:extLst>
          </p:cNvPr>
          <p:cNvSpPr>
            <a:spLocks noGrp="1" noRot="1" noChangeAspect="1" noChangeArrowheads="1" noTextEdit="1"/>
          </p:cNvSpPr>
          <p:nvPr>
            <p:ph type="sldImg"/>
          </p:nvPr>
        </p:nvSpPr>
        <p:spPr>
          <a:ln/>
        </p:spPr>
      </p:sp>
      <p:sp>
        <p:nvSpPr>
          <p:cNvPr id="52227" name="Rectangle 7">
            <a:extLst>
              <a:ext uri="{FF2B5EF4-FFF2-40B4-BE49-F238E27FC236}">
                <a16:creationId xmlns:a16="http://schemas.microsoft.com/office/drawing/2014/main" id="{300A39F4-27C3-7606-B6A9-8DE8C8081E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a:extLst>
              <a:ext uri="{FF2B5EF4-FFF2-40B4-BE49-F238E27FC236}">
                <a16:creationId xmlns:a16="http://schemas.microsoft.com/office/drawing/2014/main" id="{C95075F9-D3BA-5DD8-3AC8-EEDE193743A0}"/>
              </a:ext>
            </a:extLst>
          </p:cNvPr>
          <p:cNvSpPr>
            <a:spLocks noGrp="1" noRot="1" noChangeAspect="1" noChangeArrowheads="1" noTextEdit="1"/>
          </p:cNvSpPr>
          <p:nvPr>
            <p:ph type="sldImg"/>
          </p:nvPr>
        </p:nvSpPr>
        <p:spPr>
          <a:ln/>
        </p:spPr>
      </p:sp>
      <p:sp>
        <p:nvSpPr>
          <p:cNvPr id="53251" name="Rectangle 5">
            <a:extLst>
              <a:ext uri="{FF2B5EF4-FFF2-40B4-BE49-F238E27FC236}">
                <a16:creationId xmlns:a16="http://schemas.microsoft.com/office/drawing/2014/main" id="{465B48D0-C185-7552-48B4-FC9B044DD2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a:extLst>
              <a:ext uri="{FF2B5EF4-FFF2-40B4-BE49-F238E27FC236}">
                <a16:creationId xmlns:a16="http://schemas.microsoft.com/office/drawing/2014/main" id="{2B7E5C2B-6177-1845-1647-73834DEF80C8}"/>
              </a:ext>
            </a:extLst>
          </p:cNvPr>
          <p:cNvSpPr>
            <a:spLocks noGrp="1" noRot="1" noChangeAspect="1" noChangeArrowheads="1" noTextEdit="1"/>
          </p:cNvSpPr>
          <p:nvPr>
            <p:ph type="sldImg"/>
          </p:nvPr>
        </p:nvSpPr>
        <p:spPr>
          <a:ln/>
        </p:spPr>
      </p:sp>
      <p:sp>
        <p:nvSpPr>
          <p:cNvPr id="54275" name="Rectangle 7">
            <a:extLst>
              <a:ext uri="{FF2B5EF4-FFF2-40B4-BE49-F238E27FC236}">
                <a16:creationId xmlns:a16="http://schemas.microsoft.com/office/drawing/2014/main" id="{C74BD902-7BD8-C9C4-4BF8-4AA5B048B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a:extLst>
              <a:ext uri="{FF2B5EF4-FFF2-40B4-BE49-F238E27FC236}">
                <a16:creationId xmlns:a16="http://schemas.microsoft.com/office/drawing/2014/main" id="{EBEA76A1-6F3A-AB75-5296-981EC31A3C16}"/>
              </a:ext>
            </a:extLst>
          </p:cNvPr>
          <p:cNvSpPr>
            <a:spLocks noGrp="1" noRot="1" noChangeAspect="1" noChangeArrowheads="1" noTextEdit="1"/>
          </p:cNvSpPr>
          <p:nvPr>
            <p:ph type="sldImg"/>
          </p:nvPr>
        </p:nvSpPr>
        <p:spPr>
          <a:ln/>
        </p:spPr>
      </p:sp>
      <p:sp>
        <p:nvSpPr>
          <p:cNvPr id="55299" name="Rectangle 5">
            <a:extLst>
              <a:ext uri="{FF2B5EF4-FFF2-40B4-BE49-F238E27FC236}">
                <a16:creationId xmlns:a16="http://schemas.microsoft.com/office/drawing/2014/main" id="{92DB238D-2976-0C8F-4B90-A67F2C79F7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958421E-70F5-B2F0-F27A-C379C2F494E3}"/>
              </a:ext>
            </a:extLst>
          </p:cNvPr>
          <p:cNvSpPr>
            <a:spLocks noChangeArrowheads="1"/>
          </p:cNvSpPr>
          <p:nvPr/>
        </p:nvSpPr>
        <p:spPr bwMode="auto">
          <a:xfrm>
            <a:off x="3959225" y="-1588"/>
            <a:ext cx="3033713"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56323" name="Rectangle 3">
            <a:extLst>
              <a:ext uri="{FF2B5EF4-FFF2-40B4-BE49-F238E27FC236}">
                <a16:creationId xmlns:a16="http://schemas.microsoft.com/office/drawing/2014/main" id="{53704E13-0AF8-7220-949D-C5FD6169A690}"/>
              </a:ext>
            </a:extLst>
          </p:cNvPr>
          <p:cNvSpPr>
            <a:spLocks noChangeArrowheads="1"/>
          </p:cNvSpPr>
          <p:nvPr/>
        </p:nvSpPr>
        <p:spPr bwMode="auto">
          <a:xfrm>
            <a:off x="-3175" y="-1588"/>
            <a:ext cx="3030538"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56324" name="Rectangle 6">
            <a:extLst>
              <a:ext uri="{FF2B5EF4-FFF2-40B4-BE49-F238E27FC236}">
                <a16:creationId xmlns:a16="http://schemas.microsoft.com/office/drawing/2014/main" id="{AF774984-A8B3-24C6-FDE3-EAF1E3AB0810}"/>
              </a:ext>
            </a:extLst>
          </p:cNvPr>
          <p:cNvSpPr>
            <a:spLocks noGrp="1" noRot="1" noChangeAspect="1" noChangeArrowheads="1" noTextEdit="1"/>
          </p:cNvSpPr>
          <p:nvPr>
            <p:ph type="sldImg"/>
          </p:nvPr>
        </p:nvSpPr>
        <p:spPr>
          <a:ln/>
        </p:spPr>
      </p:sp>
      <p:sp>
        <p:nvSpPr>
          <p:cNvPr id="56325" name="Rectangle 7">
            <a:extLst>
              <a:ext uri="{FF2B5EF4-FFF2-40B4-BE49-F238E27FC236}">
                <a16:creationId xmlns:a16="http://schemas.microsoft.com/office/drawing/2014/main" id="{5F57B9BE-DF1F-8DFF-64F8-58F11F5F65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6D032818-0141-221A-2114-E1B6056C15E0}"/>
              </a:ext>
            </a:extLst>
          </p:cNvPr>
          <p:cNvSpPr>
            <a:spLocks noGrp="1" noRot="1" noChangeAspect="1" noChangeArrowheads="1" noTextEdit="1"/>
          </p:cNvSpPr>
          <p:nvPr>
            <p:ph type="sldImg"/>
          </p:nvPr>
        </p:nvSpPr>
        <p:spPr>
          <a:ln/>
        </p:spPr>
      </p:sp>
      <p:sp>
        <p:nvSpPr>
          <p:cNvPr id="58371" name="Rectangle 8">
            <a:extLst>
              <a:ext uri="{FF2B5EF4-FFF2-40B4-BE49-F238E27FC236}">
                <a16:creationId xmlns:a16="http://schemas.microsoft.com/office/drawing/2014/main" id="{50212D97-AF04-20E5-3CF9-8F418A1A5F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en-US" dirty="0"/>
          </a:p>
        </p:txBody>
      </p:sp>
      <p:grpSp>
        <p:nvGrpSpPr>
          <p:cNvPr id="58372" name="Group 10">
            <a:extLst>
              <a:ext uri="{FF2B5EF4-FFF2-40B4-BE49-F238E27FC236}">
                <a16:creationId xmlns:a16="http://schemas.microsoft.com/office/drawing/2014/main" id="{AA1E65D8-DE0B-0744-7EE6-CF585D8ABDBA}"/>
              </a:ext>
            </a:extLst>
          </p:cNvPr>
          <p:cNvGrpSpPr>
            <a:grpSpLocks/>
          </p:cNvGrpSpPr>
          <p:nvPr/>
        </p:nvGrpSpPr>
        <p:grpSpPr bwMode="auto">
          <a:xfrm>
            <a:off x="660400" y="6751638"/>
            <a:ext cx="5299075" cy="2163762"/>
            <a:chOff x="416" y="4253"/>
            <a:chExt cx="3338" cy="1363"/>
          </a:xfrm>
        </p:grpSpPr>
        <p:pic>
          <p:nvPicPr>
            <p:cNvPr id="58373" name="Picture 4">
              <a:extLst>
                <a:ext uri="{FF2B5EF4-FFF2-40B4-BE49-F238E27FC236}">
                  <a16:creationId xmlns:a16="http://schemas.microsoft.com/office/drawing/2014/main" id="{1A45CEE7-AD02-520F-FB03-192E44F28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16" y="4253"/>
              <a:ext cx="3233"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58374" name="Picture 5">
              <a:extLst>
                <a:ext uri="{FF2B5EF4-FFF2-40B4-BE49-F238E27FC236}">
                  <a16:creationId xmlns:a16="http://schemas.microsoft.com/office/drawing/2014/main" id="{4C37F692-7EE6-B16E-8C7F-8530A58ABC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28" y="5475"/>
              <a:ext cx="322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58375" name="Text Box 6">
              <a:extLst>
                <a:ext uri="{FF2B5EF4-FFF2-40B4-BE49-F238E27FC236}">
                  <a16:creationId xmlns:a16="http://schemas.microsoft.com/office/drawing/2014/main" id="{01F665BD-31D6-7687-B99C-14CAD8E82750}"/>
                </a:ext>
              </a:extLst>
            </p:cNvPr>
            <p:cNvSpPr txBox="1">
              <a:spLocks noChangeArrowheads="1"/>
            </p:cNvSpPr>
            <p:nvPr/>
          </p:nvSpPr>
          <p:spPr bwMode="gray">
            <a:xfrm>
              <a:off x="516" y="5330"/>
              <a:ext cx="22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401" tIns="12401" rIns="12401" bIns="12401">
              <a:spAutoFit/>
            </a:bodyPr>
            <a:lstStyle>
              <a:lvl1pPr defTabSz="803275" eaLnBrk="0" hangingPunct="0">
                <a:defRPr sz="2300" b="1">
                  <a:solidFill>
                    <a:schemeClr val="tx1"/>
                  </a:solidFill>
                  <a:latin typeface="Arial" panose="020B0604020202020204" pitchFamily="34" charset="0"/>
                </a:defRPr>
              </a:lvl1pPr>
              <a:lvl2pPr marL="742950" indent="-285750" defTabSz="803275" eaLnBrk="0" hangingPunct="0">
                <a:defRPr sz="2300" b="1">
                  <a:solidFill>
                    <a:schemeClr val="tx1"/>
                  </a:solidFill>
                  <a:latin typeface="Arial" panose="020B0604020202020204" pitchFamily="34" charset="0"/>
                </a:defRPr>
              </a:lvl2pPr>
              <a:lvl3pPr marL="1143000" indent="-228600" defTabSz="803275" eaLnBrk="0" hangingPunct="0">
                <a:defRPr sz="2300" b="1">
                  <a:solidFill>
                    <a:schemeClr val="tx1"/>
                  </a:solidFill>
                  <a:latin typeface="Arial" panose="020B0604020202020204" pitchFamily="34" charset="0"/>
                </a:defRPr>
              </a:lvl3pPr>
              <a:lvl4pPr marL="1600200" indent="-228600" defTabSz="803275" eaLnBrk="0" hangingPunct="0">
                <a:defRPr sz="2300" b="1">
                  <a:solidFill>
                    <a:schemeClr val="tx1"/>
                  </a:solidFill>
                  <a:latin typeface="Arial" panose="020B0604020202020204" pitchFamily="34" charset="0"/>
                </a:defRPr>
              </a:lvl4pPr>
              <a:lvl5pPr marL="2057400" indent="-228600" defTabSz="803275" eaLnBrk="0" hangingPunct="0">
                <a:defRPr sz="2300" b="1">
                  <a:solidFill>
                    <a:schemeClr val="tx1"/>
                  </a:solidFill>
                  <a:latin typeface="Arial" panose="020B0604020202020204" pitchFamily="34" charset="0"/>
                </a:defRPr>
              </a:lvl5pPr>
              <a:lvl6pPr marL="2514600" indent="-228600" algn="ctr" defTabSz="80327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defTabSz="80327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defTabSz="80327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defTabSz="80327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r>
                <a:rPr lang="en-US" altLang="en-US"/>
                <a:t>…</a:t>
              </a:r>
            </a:p>
          </p:txBody>
        </p:sp>
      </p:gr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a:extLst>
              <a:ext uri="{FF2B5EF4-FFF2-40B4-BE49-F238E27FC236}">
                <a16:creationId xmlns:a16="http://schemas.microsoft.com/office/drawing/2014/main" id="{502EBD2E-76E6-2B1C-C291-1FBAC5EA32A6}"/>
              </a:ext>
            </a:extLst>
          </p:cNvPr>
          <p:cNvSpPr>
            <a:spLocks noGrp="1" noRot="1" noChangeAspect="1" noChangeArrowheads="1" noTextEdit="1"/>
          </p:cNvSpPr>
          <p:nvPr>
            <p:ph type="sldImg"/>
          </p:nvPr>
        </p:nvSpPr>
        <p:spPr>
          <a:ln/>
        </p:spPr>
      </p:sp>
      <p:sp>
        <p:nvSpPr>
          <p:cNvPr id="60419" name="Rectangle 5">
            <a:extLst>
              <a:ext uri="{FF2B5EF4-FFF2-40B4-BE49-F238E27FC236}">
                <a16:creationId xmlns:a16="http://schemas.microsoft.com/office/drawing/2014/main" id="{5DF1D815-3DF5-D33D-EAEE-0AB7FD80FC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4">
            <a:extLst>
              <a:ext uri="{FF2B5EF4-FFF2-40B4-BE49-F238E27FC236}">
                <a16:creationId xmlns:a16="http://schemas.microsoft.com/office/drawing/2014/main" id="{6E73C311-8544-9B36-47B3-0CB46552C562}"/>
              </a:ext>
            </a:extLst>
          </p:cNvPr>
          <p:cNvSpPr>
            <a:spLocks noGrp="1" noRot="1" noChangeAspect="1" noChangeArrowheads="1" noTextEdit="1"/>
          </p:cNvSpPr>
          <p:nvPr>
            <p:ph type="sldImg"/>
          </p:nvPr>
        </p:nvSpPr>
        <p:spPr>
          <a:ln/>
        </p:spPr>
      </p:sp>
      <p:sp>
        <p:nvSpPr>
          <p:cNvPr id="38915" name="Rectangle 5">
            <a:extLst>
              <a:ext uri="{FF2B5EF4-FFF2-40B4-BE49-F238E27FC236}">
                <a16:creationId xmlns:a16="http://schemas.microsoft.com/office/drawing/2014/main" id="{CCAE8759-9EF7-F0E6-72F1-945181CA79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a:extLst>
              <a:ext uri="{FF2B5EF4-FFF2-40B4-BE49-F238E27FC236}">
                <a16:creationId xmlns:a16="http://schemas.microsoft.com/office/drawing/2014/main" id="{0B571EFD-E022-0F4B-2430-D07AD15A291A}"/>
              </a:ext>
            </a:extLst>
          </p:cNvPr>
          <p:cNvSpPr>
            <a:spLocks noGrp="1" noRot="1" noChangeAspect="1" noChangeArrowheads="1" noTextEdit="1"/>
          </p:cNvSpPr>
          <p:nvPr>
            <p:ph type="sldImg"/>
          </p:nvPr>
        </p:nvSpPr>
        <p:spPr>
          <a:ln/>
        </p:spPr>
      </p:sp>
      <p:sp>
        <p:nvSpPr>
          <p:cNvPr id="39939" name="Rectangle 5">
            <a:extLst>
              <a:ext uri="{FF2B5EF4-FFF2-40B4-BE49-F238E27FC236}">
                <a16:creationId xmlns:a16="http://schemas.microsoft.com/office/drawing/2014/main" id="{E9A52E6E-C744-44A6-FFF7-B86AF1E911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Limiting Rows Using a Selection</a:t>
            </a:r>
          </a:p>
          <a:p>
            <a:pPr lvl="1" eaLnBrk="1" hangingPunct="1"/>
            <a:r>
              <a:rPr lang="en-US" altLang="en-US"/>
              <a:t>In the example in the slide, suppose that you want to display all the employees in department 90. The rows with a value of 90 in the </a:t>
            </a:r>
            <a:r>
              <a:rPr lang="en-US" altLang="en-US">
                <a:latin typeface="Courier New" panose="02070309020205020404" pitchFamily="49" charset="0"/>
              </a:rPr>
              <a:t>DEPARTMENT_ID</a:t>
            </a:r>
            <a:r>
              <a:rPr lang="en-US" altLang="en-US"/>
              <a:t> column are the only ones that are  returned. This method of restriction is the basis </a:t>
            </a:r>
            <a:r>
              <a:rPr lang="en-US" altLang="en-US">
                <a:solidFill>
                  <a:schemeClr val="tx1"/>
                </a:solidFill>
              </a:rPr>
              <a:t>of the </a:t>
            </a:r>
            <a:r>
              <a:rPr lang="en-US" altLang="en-US">
                <a:solidFill>
                  <a:schemeClr val="tx1"/>
                </a:solidFill>
                <a:latin typeface="Courier New" panose="02070309020205020404" pitchFamily="49" charset="0"/>
              </a:rPr>
              <a:t>WHERE</a:t>
            </a:r>
            <a:r>
              <a:rPr lang="en-US" altLang="en-US">
                <a:solidFill>
                  <a:schemeClr val="tx1"/>
                </a:solidFill>
              </a:rPr>
              <a:t> clause in SQL</a:t>
            </a:r>
            <a:r>
              <a:rPr lang="en-US" altLang="en-US"/>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4E5B59-91B7-4BAD-A367-277A7B667E60}" type="slidenum">
              <a:rPr lang="en-IN" smtClean="0"/>
              <a:t>24</a:t>
            </a:fld>
            <a:endParaRPr lang="en-IN"/>
          </a:p>
        </p:txBody>
      </p:sp>
    </p:spTree>
    <p:extLst>
      <p:ext uri="{BB962C8B-B14F-4D97-AF65-F5344CB8AC3E}">
        <p14:creationId xmlns:p14="http://schemas.microsoft.com/office/powerpoint/2010/main" val="3005768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a16="http://schemas.microsoft.com/office/drawing/2014/main" id="{10E11A43-73C0-6760-E64E-28D116F42CBD}"/>
              </a:ext>
            </a:extLst>
          </p:cNvPr>
          <p:cNvSpPr>
            <a:spLocks noGrp="1" noRot="1" noChangeAspect="1" noChangeArrowheads="1" noTextEdit="1"/>
          </p:cNvSpPr>
          <p:nvPr>
            <p:ph type="sldImg"/>
          </p:nvPr>
        </p:nvSpPr>
        <p:spPr>
          <a:ln/>
        </p:spPr>
      </p:sp>
      <p:sp>
        <p:nvSpPr>
          <p:cNvPr id="40963" name="Rectangle 5">
            <a:extLst>
              <a:ext uri="{FF2B5EF4-FFF2-40B4-BE49-F238E27FC236}">
                <a16:creationId xmlns:a16="http://schemas.microsoft.com/office/drawing/2014/main" id="{85A4A39E-ECA4-59F5-DBCE-E2C5AFB0EC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Limiting the Rows That Are Selected</a:t>
            </a:r>
          </a:p>
          <a:p>
            <a:pPr lvl="1" eaLnBrk="1" hangingPunct="1"/>
            <a:r>
              <a:rPr lang="en-US" altLang="en-US"/>
              <a:t>You can restrict the rows that are returned from </a:t>
            </a:r>
            <a:r>
              <a:rPr lang="en-US" altLang="en-US">
                <a:solidFill>
                  <a:schemeClr val="tx1"/>
                </a:solidFill>
              </a:rPr>
              <a:t>the query by using the </a:t>
            </a:r>
            <a:r>
              <a:rPr lang="en-US" altLang="en-US">
                <a:solidFill>
                  <a:schemeClr val="tx1"/>
                </a:solidFill>
                <a:latin typeface="Courier New" panose="02070309020205020404" pitchFamily="49" charset="0"/>
              </a:rPr>
              <a:t>WHERE</a:t>
            </a:r>
            <a:r>
              <a:rPr lang="en-US" altLang="en-US">
                <a:solidFill>
                  <a:schemeClr val="tx1"/>
                </a:solidFill>
              </a:rPr>
              <a:t> clause. A </a:t>
            </a:r>
            <a:r>
              <a:rPr lang="en-US" altLang="en-US">
                <a:solidFill>
                  <a:schemeClr val="tx1"/>
                </a:solidFill>
                <a:latin typeface="Courier New" panose="02070309020205020404" pitchFamily="49" charset="0"/>
              </a:rPr>
              <a:t>WHERE</a:t>
            </a:r>
            <a:r>
              <a:rPr lang="en-US" altLang="en-US">
                <a:solidFill>
                  <a:schemeClr val="tx1"/>
                </a:solidFill>
              </a:rPr>
              <a:t> clause contains a condition that must be met, and it directly follows the </a:t>
            </a:r>
            <a:r>
              <a:rPr lang="en-US" altLang="en-US">
                <a:solidFill>
                  <a:schemeClr val="tx1"/>
                </a:solidFill>
                <a:latin typeface="Courier New" panose="02070309020205020404" pitchFamily="49" charset="0"/>
              </a:rPr>
              <a:t>FROM</a:t>
            </a:r>
            <a:r>
              <a:rPr lang="en-US" altLang="en-US">
                <a:solidFill>
                  <a:schemeClr val="tx1"/>
                </a:solidFill>
              </a:rPr>
              <a:t> clause. If the condition is true, the row meeting the condition is returned.</a:t>
            </a:r>
          </a:p>
          <a:p>
            <a:pPr lvl="1" eaLnBrk="1" hangingPunct="1"/>
            <a:r>
              <a:rPr lang="en-US" altLang="en-US">
                <a:solidFill>
                  <a:schemeClr val="tx1"/>
                </a:solidFill>
              </a:rPr>
              <a:t>In the syntax:</a:t>
            </a:r>
          </a:p>
          <a:p>
            <a:pPr eaLnBrk="1" hangingPunct="1">
              <a:spcBef>
                <a:spcPct val="0"/>
              </a:spcBef>
            </a:pPr>
            <a:r>
              <a:rPr lang="en-US" altLang="en-US" b="0">
                <a:latin typeface="Times New Roman" panose="02020603050405020304" pitchFamily="18" charset="0"/>
              </a:rPr>
              <a:t>	</a:t>
            </a:r>
            <a:r>
              <a:rPr lang="en-US" altLang="en-US" b="0">
                <a:latin typeface="Courier New" panose="02070309020205020404" pitchFamily="49" charset="0"/>
              </a:rPr>
              <a:t>WHERE</a:t>
            </a:r>
            <a:r>
              <a:rPr lang="en-US" altLang="en-US">
                <a:latin typeface="Times New Roman" panose="02020603050405020304" pitchFamily="18" charset="0"/>
              </a:rPr>
              <a:t>		</a:t>
            </a:r>
            <a:r>
              <a:rPr lang="en-US" altLang="en-US" b="0">
                <a:latin typeface="Times New Roman" panose="02020603050405020304" pitchFamily="18" charset="0"/>
              </a:rPr>
              <a:t>restricts the query to rows that meet a condition</a:t>
            </a:r>
            <a:r>
              <a:rPr lang="en-US" altLang="en-US">
                <a:latin typeface="Times New Roman" panose="02020603050405020304" pitchFamily="18" charset="0"/>
              </a:rPr>
              <a:t>	</a:t>
            </a:r>
          </a:p>
          <a:p>
            <a:pPr eaLnBrk="1" hangingPunct="1">
              <a:spcBef>
                <a:spcPct val="0"/>
              </a:spcBef>
            </a:pPr>
            <a:r>
              <a:rPr lang="en-US" altLang="en-US" b="0" i="1">
                <a:latin typeface="Times New Roman" panose="02020603050405020304" pitchFamily="18" charset="0"/>
              </a:rPr>
              <a:t>	</a:t>
            </a:r>
            <a:r>
              <a:rPr lang="en-US" altLang="en-US" b="0" i="1">
                <a:latin typeface="Courier New" panose="02070309020205020404" pitchFamily="49" charset="0"/>
              </a:rPr>
              <a:t>condition</a:t>
            </a:r>
            <a:r>
              <a:rPr lang="en-US" altLang="en-US">
                <a:latin typeface="Times New Roman" panose="02020603050405020304" pitchFamily="18" charset="0"/>
              </a:rPr>
              <a:t>		</a:t>
            </a:r>
            <a:r>
              <a:rPr lang="en-US" altLang="en-US" b="0">
                <a:latin typeface="Times New Roman" panose="02020603050405020304" pitchFamily="18" charset="0"/>
              </a:rPr>
              <a:t>is composed of column names, expressions, 							constants, and a comparison operator</a:t>
            </a:r>
            <a:r>
              <a:rPr lang="en-US" altLang="en-US">
                <a:latin typeface="Times New Roman" panose="02020603050405020304" pitchFamily="18" charset="0"/>
              </a:rPr>
              <a:t>	</a:t>
            </a:r>
            <a:endParaRPr lang="en-US" altLang="en-US">
              <a:latin typeface="Arial" panose="020B0604020202020204" pitchFamily="34" charset="0"/>
            </a:endParaRPr>
          </a:p>
          <a:p>
            <a:pPr lvl="1" eaLnBrk="1" hangingPunct="1"/>
            <a:r>
              <a:rPr lang="en-US" altLang="en-US">
                <a:solidFill>
                  <a:schemeClr val="tx1"/>
                </a:solidFill>
              </a:rPr>
              <a:t>The </a:t>
            </a:r>
            <a:r>
              <a:rPr lang="en-US" altLang="en-US">
                <a:solidFill>
                  <a:schemeClr val="tx1"/>
                </a:solidFill>
                <a:latin typeface="Courier New" panose="02070309020205020404" pitchFamily="49" charset="0"/>
              </a:rPr>
              <a:t>WHERE</a:t>
            </a:r>
            <a:r>
              <a:rPr lang="en-US" altLang="en-US">
                <a:solidFill>
                  <a:schemeClr val="tx1"/>
                </a:solidFill>
              </a:rPr>
              <a:t> clause can compare values in columns, literal values, arithmetic expressions, or functions. It consists of three elements:</a:t>
            </a:r>
          </a:p>
          <a:p>
            <a:pPr lvl="2" eaLnBrk="1" hangingPunct="1"/>
            <a:r>
              <a:rPr lang="en-US" altLang="en-US">
                <a:solidFill>
                  <a:schemeClr val="tx1"/>
                </a:solidFill>
              </a:rPr>
              <a:t>Column name</a:t>
            </a:r>
          </a:p>
          <a:p>
            <a:pPr lvl="2" eaLnBrk="1" hangingPunct="1"/>
            <a:r>
              <a:rPr lang="en-US" altLang="en-US">
                <a:solidFill>
                  <a:schemeClr val="tx1"/>
                </a:solidFill>
              </a:rPr>
              <a:t>Comparison condition</a:t>
            </a:r>
          </a:p>
          <a:p>
            <a:pPr lvl="2" eaLnBrk="1" hangingPunct="1"/>
            <a:r>
              <a:rPr lang="en-US" altLang="en-US">
                <a:solidFill>
                  <a:schemeClr val="tx1"/>
                </a:solidFill>
              </a:rPr>
              <a:t>Column name, constant, or list of values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a:extLst>
              <a:ext uri="{FF2B5EF4-FFF2-40B4-BE49-F238E27FC236}">
                <a16:creationId xmlns:a16="http://schemas.microsoft.com/office/drawing/2014/main" id="{D58C8348-13B2-E282-707D-377B5FDF8AEA}"/>
              </a:ext>
            </a:extLst>
          </p:cNvPr>
          <p:cNvSpPr>
            <a:spLocks noGrp="1" noRot="1" noChangeAspect="1" noChangeArrowheads="1" noTextEdit="1"/>
          </p:cNvSpPr>
          <p:nvPr>
            <p:ph type="sldImg"/>
          </p:nvPr>
        </p:nvSpPr>
        <p:spPr>
          <a:ln/>
        </p:spPr>
      </p:sp>
      <p:sp>
        <p:nvSpPr>
          <p:cNvPr id="41987" name="Rectangle 5">
            <a:extLst>
              <a:ext uri="{FF2B5EF4-FFF2-40B4-BE49-F238E27FC236}">
                <a16:creationId xmlns:a16="http://schemas.microsoft.com/office/drawing/2014/main" id="{DF3B124F-C9F4-555A-3854-746E50079C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solidFill>
                  <a:srgbClr val="000000"/>
                </a:solidFill>
                <a:latin typeface="Arial" panose="020B0604020202020204" pitchFamily="34" charset="0"/>
              </a:rPr>
              <a:t>Using the </a:t>
            </a:r>
            <a:r>
              <a:rPr lang="en-US" altLang="en-US">
                <a:solidFill>
                  <a:srgbClr val="000000"/>
                </a:solidFill>
                <a:latin typeface="Courier New" panose="02070309020205020404" pitchFamily="49" charset="0"/>
              </a:rPr>
              <a:t>WHERE</a:t>
            </a:r>
            <a:r>
              <a:rPr lang="en-US" altLang="en-US">
                <a:solidFill>
                  <a:srgbClr val="000000"/>
                </a:solidFill>
                <a:latin typeface="Arial" panose="020B0604020202020204" pitchFamily="34" charset="0"/>
              </a:rPr>
              <a:t> Clause</a:t>
            </a:r>
            <a:endParaRPr lang="en-US" altLang="en-US">
              <a:latin typeface="Arial" panose="020B0604020202020204" pitchFamily="34" charset="0"/>
            </a:endParaRPr>
          </a:p>
          <a:p>
            <a:pPr lvl="1" eaLnBrk="1" hangingPunct="1"/>
            <a:r>
              <a:rPr lang="en-US" altLang="en-US"/>
              <a:t>In the example, the </a:t>
            </a:r>
            <a:r>
              <a:rPr lang="en-US" altLang="en-US">
                <a:latin typeface="Courier New" panose="02070309020205020404" pitchFamily="49" charset="0"/>
              </a:rPr>
              <a:t>SELECT</a:t>
            </a:r>
            <a:r>
              <a:rPr lang="en-US" altLang="en-US"/>
              <a:t> statement retrieves the employee ID, name, job ID, and department number of all employees who are in department 90.</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a:extLst>
              <a:ext uri="{FF2B5EF4-FFF2-40B4-BE49-F238E27FC236}">
                <a16:creationId xmlns:a16="http://schemas.microsoft.com/office/drawing/2014/main" id="{D91E97DC-0C36-2682-343F-84B49EE03D23}"/>
              </a:ext>
            </a:extLst>
          </p:cNvPr>
          <p:cNvSpPr>
            <a:spLocks noGrp="1" noRot="1" noChangeAspect="1" noChangeArrowheads="1" noTextEdit="1"/>
          </p:cNvSpPr>
          <p:nvPr>
            <p:ph type="sldImg"/>
          </p:nvPr>
        </p:nvSpPr>
        <p:spPr>
          <a:ln/>
        </p:spPr>
      </p:sp>
      <p:sp>
        <p:nvSpPr>
          <p:cNvPr id="43011" name="Rectangle 5">
            <a:extLst>
              <a:ext uri="{FF2B5EF4-FFF2-40B4-BE49-F238E27FC236}">
                <a16:creationId xmlns:a16="http://schemas.microsoft.com/office/drawing/2014/main" id="{5D539A64-7675-A46D-C821-1499A81719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Character Strings and Dates</a:t>
            </a:r>
          </a:p>
          <a:p>
            <a:pPr lvl="1" eaLnBrk="1" hangingPunct="1"/>
            <a:r>
              <a:rPr lang="en-US" altLang="en-US">
                <a:solidFill>
                  <a:schemeClr val="tx1"/>
                </a:solidFill>
              </a:rPr>
              <a:t>Character strings and dates in the </a:t>
            </a:r>
            <a:r>
              <a:rPr lang="en-US" altLang="en-US">
                <a:solidFill>
                  <a:schemeClr val="tx1"/>
                </a:solidFill>
                <a:latin typeface="Courier New" panose="02070309020205020404" pitchFamily="49" charset="0"/>
              </a:rPr>
              <a:t>WHERE</a:t>
            </a:r>
            <a:r>
              <a:rPr lang="en-US" altLang="en-US">
                <a:solidFill>
                  <a:schemeClr val="tx1"/>
                </a:solidFill>
              </a:rPr>
              <a:t> clause must be enclosed by single quotation marks (</a:t>
            </a:r>
            <a:r>
              <a:rPr lang="en-US" altLang="en-US">
                <a:solidFill>
                  <a:schemeClr val="tx1"/>
                </a:solidFill>
                <a:latin typeface="Courier New" panose="02070309020205020404" pitchFamily="49" charset="0"/>
              </a:rPr>
              <a:t>''</a:t>
            </a:r>
            <a:r>
              <a:rPr lang="en-US" altLang="en-US">
                <a:solidFill>
                  <a:schemeClr val="tx1"/>
                </a:solidFill>
              </a:rPr>
              <a:t>). Number constants, however, should not be enclosed by single quotation marks.</a:t>
            </a:r>
            <a:endParaRPr lang="en-US" altLang="en-US" b="1">
              <a:solidFill>
                <a:schemeClr val="tx1"/>
              </a:solidFill>
            </a:endParaRPr>
          </a:p>
          <a:p>
            <a:pPr lvl="1" eaLnBrk="1" hangingPunct="1"/>
            <a:r>
              <a:rPr lang="en-US" altLang="en-US">
                <a:solidFill>
                  <a:schemeClr val="tx1"/>
                </a:solidFill>
              </a:rPr>
              <a:t>All character searches are case-sensitive. In the following example, no rows are returned because the </a:t>
            </a:r>
            <a:r>
              <a:rPr lang="en-US" altLang="en-US">
                <a:solidFill>
                  <a:schemeClr val="tx1"/>
                </a:solidFill>
                <a:latin typeface="Courier New" panose="02070309020205020404" pitchFamily="49" charset="0"/>
              </a:rPr>
              <a:t>EMPLOYEES</a:t>
            </a:r>
            <a:r>
              <a:rPr lang="en-US" altLang="en-US">
                <a:solidFill>
                  <a:schemeClr val="tx1"/>
                </a:solidFill>
              </a:rPr>
              <a:t> table stores all the last names in mixed case:</a:t>
            </a:r>
          </a:p>
          <a:p>
            <a:pPr lvl="4" eaLnBrk="1" hangingPunct="1"/>
            <a:r>
              <a:rPr lang="en-US" altLang="en-US">
                <a:solidFill>
                  <a:schemeClr val="tx1"/>
                </a:solidFill>
              </a:rPr>
              <a:t>SELECT last_name, job_id, department_id</a:t>
            </a:r>
          </a:p>
          <a:p>
            <a:pPr lvl="4" eaLnBrk="1" hangingPunct="1"/>
            <a:r>
              <a:rPr lang="en-US" altLang="en-US">
                <a:solidFill>
                  <a:schemeClr val="tx1"/>
                </a:solidFill>
              </a:rPr>
              <a:t>FROM   employees</a:t>
            </a:r>
          </a:p>
          <a:p>
            <a:pPr lvl="4" eaLnBrk="1" hangingPunct="1"/>
            <a:r>
              <a:rPr lang="en-US" altLang="en-US">
                <a:solidFill>
                  <a:schemeClr val="tx1"/>
                </a:solidFill>
              </a:rPr>
              <a:t>WHERE  last_name = 'WHALEN';</a:t>
            </a:r>
          </a:p>
          <a:p>
            <a:pPr lvl="1" eaLnBrk="1" hangingPunct="1">
              <a:spcBef>
                <a:spcPct val="65000"/>
              </a:spcBef>
            </a:pPr>
            <a:r>
              <a:rPr lang="en-US" altLang="en-US">
                <a:solidFill>
                  <a:schemeClr val="tx1"/>
                </a:solidFill>
              </a:rPr>
              <a:t>Oracle databases store dates in an internal numeric format, representing the century, year, month, day, hours, minutes, and seconds. The default date display is DD-MON-RR. </a:t>
            </a:r>
          </a:p>
          <a:p>
            <a:pPr lvl="1" eaLnBrk="1" hangingPunct="1"/>
            <a:r>
              <a:rPr lang="en-US" altLang="en-US" b="1">
                <a:solidFill>
                  <a:schemeClr val="tx1"/>
                </a:solidFill>
              </a:rPr>
              <a:t>Note:</a:t>
            </a:r>
            <a:r>
              <a:rPr lang="en-US" altLang="en-US">
                <a:solidFill>
                  <a:schemeClr val="tx1"/>
                </a:solidFill>
              </a:rPr>
              <a:t> For details about the RR format and about changing the default date format, see the next lesson.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55AA12B-6DF6-A074-16A9-4CBCED3EEB07}"/>
              </a:ext>
            </a:extLst>
          </p:cNvPr>
          <p:cNvSpPr>
            <a:spLocks noChangeArrowheads="1"/>
          </p:cNvSpPr>
          <p:nvPr/>
        </p:nvSpPr>
        <p:spPr bwMode="auto">
          <a:xfrm>
            <a:off x="3959225" y="-1588"/>
            <a:ext cx="3032125"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sp>
        <p:nvSpPr>
          <p:cNvPr id="44035" name="Rectangle 3">
            <a:extLst>
              <a:ext uri="{FF2B5EF4-FFF2-40B4-BE49-F238E27FC236}">
                <a16:creationId xmlns:a16="http://schemas.microsoft.com/office/drawing/2014/main" id="{DB6A0D4F-08E9-3D28-C887-8BB138CE61BB}"/>
              </a:ext>
            </a:extLst>
          </p:cNvPr>
          <p:cNvSpPr>
            <a:spLocks noChangeArrowheads="1"/>
          </p:cNvSpPr>
          <p:nvPr/>
        </p:nvSpPr>
        <p:spPr bwMode="auto">
          <a:xfrm>
            <a:off x="-1588" y="-1588"/>
            <a:ext cx="3027363"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sp>
        <p:nvSpPr>
          <p:cNvPr id="44036" name="Rectangle 6">
            <a:extLst>
              <a:ext uri="{FF2B5EF4-FFF2-40B4-BE49-F238E27FC236}">
                <a16:creationId xmlns:a16="http://schemas.microsoft.com/office/drawing/2014/main" id="{8D6E5565-CA76-EDB7-DAC7-62F2775C54D0}"/>
              </a:ext>
            </a:extLst>
          </p:cNvPr>
          <p:cNvSpPr>
            <a:spLocks noGrp="1" noRot="1" noChangeAspect="1" noChangeArrowheads="1" noTextEdit="1"/>
          </p:cNvSpPr>
          <p:nvPr>
            <p:ph type="sldImg"/>
          </p:nvPr>
        </p:nvSpPr>
        <p:spPr>
          <a:ln/>
        </p:spPr>
      </p:sp>
      <p:sp>
        <p:nvSpPr>
          <p:cNvPr id="44037" name="Rectangle 7">
            <a:extLst>
              <a:ext uri="{FF2B5EF4-FFF2-40B4-BE49-F238E27FC236}">
                <a16:creationId xmlns:a16="http://schemas.microsoft.com/office/drawing/2014/main" id="{AE2C99D9-7962-A902-5743-A10AB6F094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Comparison Conditions</a:t>
            </a:r>
          </a:p>
          <a:p>
            <a:pPr lvl="1" eaLnBrk="1" hangingPunct="1"/>
            <a:r>
              <a:rPr lang="en-US" altLang="en-US"/>
              <a:t>Comparison conditions are used in conditions that compare one expression to another value or expression. They are used in the </a:t>
            </a:r>
            <a:r>
              <a:rPr lang="en-US" altLang="en-US">
                <a:latin typeface="Courier New" panose="02070309020205020404" pitchFamily="49" charset="0"/>
              </a:rPr>
              <a:t>WHERE</a:t>
            </a:r>
            <a:r>
              <a:rPr lang="en-US" altLang="en-US"/>
              <a:t> clause in the following format:</a:t>
            </a:r>
          </a:p>
          <a:p>
            <a:pPr lvl="1" eaLnBrk="1" hangingPunct="1"/>
            <a:r>
              <a:rPr lang="en-US" altLang="en-US" b="1"/>
              <a:t>Syntax</a:t>
            </a:r>
            <a:r>
              <a:rPr lang="en-US" altLang="en-US"/>
              <a:t> </a:t>
            </a:r>
          </a:p>
          <a:p>
            <a:pPr eaLnBrk="1" hangingPunct="1">
              <a:lnSpc>
                <a:spcPct val="95000"/>
              </a:lnSpc>
            </a:pPr>
            <a:endParaRPr lang="en-US" altLang="en-US" sz="400">
              <a:latin typeface="Arial" panose="020B0604020202020204" pitchFamily="34" charset="0"/>
            </a:endParaRPr>
          </a:p>
          <a:p>
            <a:pPr lvl="1" eaLnBrk="1" hangingPunct="1">
              <a:lnSpc>
                <a:spcPct val="95000"/>
              </a:lnSpc>
            </a:pPr>
            <a:r>
              <a:rPr lang="en-US" altLang="en-US" b="1">
                <a:latin typeface="Courier New" panose="02070309020205020404" pitchFamily="49" charset="0"/>
              </a:rPr>
              <a:t> </a:t>
            </a:r>
            <a:r>
              <a:rPr lang="en-US" altLang="en-US" sz="1100" b="1">
                <a:latin typeface="Courier New" panose="02070309020205020404" pitchFamily="49" charset="0"/>
              </a:rPr>
              <a:t>	</a:t>
            </a:r>
            <a:r>
              <a:rPr lang="en-US" altLang="en-US" sz="1100">
                <a:latin typeface="Courier New" panose="02070309020205020404" pitchFamily="49" charset="0"/>
              </a:rPr>
              <a:t>... WHERE </a:t>
            </a:r>
            <a:r>
              <a:rPr lang="en-US" altLang="en-US" sz="1100" i="1">
                <a:latin typeface="Courier New" panose="02070309020205020404" pitchFamily="49" charset="0"/>
              </a:rPr>
              <a:t>expr operator value</a:t>
            </a:r>
          </a:p>
          <a:p>
            <a:pPr lvl="1" eaLnBrk="1" hangingPunct="1">
              <a:lnSpc>
                <a:spcPct val="95000"/>
              </a:lnSpc>
            </a:pPr>
            <a:endParaRPr lang="en-US" altLang="en-US" sz="500" i="1">
              <a:latin typeface="Courier New" panose="02070309020205020404" pitchFamily="49" charset="0"/>
            </a:endParaRPr>
          </a:p>
          <a:p>
            <a:pPr lvl="1" eaLnBrk="1" hangingPunct="1"/>
            <a:r>
              <a:rPr lang="en-US" altLang="en-US" b="1"/>
              <a:t>Example</a:t>
            </a:r>
            <a:endParaRPr lang="en-US" altLang="en-US"/>
          </a:p>
          <a:p>
            <a:pPr eaLnBrk="1" hangingPunct="1">
              <a:lnSpc>
                <a:spcPct val="80000"/>
              </a:lnSpc>
              <a:spcBef>
                <a:spcPct val="0"/>
              </a:spcBef>
            </a:pPr>
            <a:endParaRPr lang="en-US" altLang="en-US" sz="400" i="1">
              <a:latin typeface="Arial" panose="020B0604020202020204" pitchFamily="34" charset="0"/>
            </a:endParaRPr>
          </a:p>
          <a:p>
            <a:pPr lvl="1" eaLnBrk="1" hangingPunct="1">
              <a:spcBef>
                <a:spcPct val="0"/>
              </a:spcBef>
            </a:pPr>
            <a:r>
              <a:rPr lang="en-US" altLang="en-US" b="1">
                <a:latin typeface="Courier New" panose="02070309020205020404" pitchFamily="49" charset="0"/>
              </a:rPr>
              <a:t>	</a:t>
            </a:r>
            <a:r>
              <a:rPr lang="en-US" altLang="en-US" sz="1100">
                <a:latin typeface="Courier New" panose="02070309020205020404" pitchFamily="49" charset="0"/>
              </a:rPr>
              <a:t>... WHERE hire_date = '01-JAN-95'</a:t>
            </a:r>
          </a:p>
          <a:p>
            <a:pPr lvl="1" eaLnBrk="1" hangingPunct="1">
              <a:spcBef>
                <a:spcPct val="0"/>
              </a:spcBef>
            </a:pPr>
            <a:r>
              <a:rPr lang="en-US" altLang="en-US" sz="1100">
                <a:latin typeface="Courier New" panose="02070309020205020404" pitchFamily="49" charset="0"/>
              </a:rPr>
              <a:t>	... WHERE salary &gt;= 6000</a:t>
            </a:r>
          </a:p>
          <a:p>
            <a:pPr lvl="1" eaLnBrk="1" hangingPunct="1">
              <a:spcBef>
                <a:spcPct val="0"/>
              </a:spcBef>
            </a:pPr>
            <a:r>
              <a:rPr lang="en-US" altLang="en-US" sz="1100">
                <a:latin typeface="Courier New" panose="02070309020205020404" pitchFamily="49" charset="0"/>
              </a:rPr>
              <a:t>	... WHERE last_name = 'Smith'</a:t>
            </a:r>
          </a:p>
          <a:p>
            <a:pPr lvl="1" eaLnBrk="1" hangingPunct="1"/>
            <a:r>
              <a:rPr lang="en-US" altLang="en-US"/>
              <a:t>An </a:t>
            </a:r>
            <a:r>
              <a:rPr lang="en-US" altLang="en-US">
                <a:solidFill>
                  <a:schemeClr val="tx1"/>
                </a:solidFill>
              </a:rPr>
              <a:t>alias cannot be used in the </a:t>
            </a:r>
            <a:r>
              <a:rPr lang="en-US" altLang="en-US">
                <a:solidFill>
                  <a:schemeClr val="tx1"/>
                </a:solidFill>
                <a:latin typeface="Courier New" panose="02070309020205020404" pitchFamily="49" charset="0"/>
              </a:rPr>
              <a:t>WHERE</a:t>
            </a:r>
            <a:r>
              <a:rPr lang="en-US" altLang="en-US">
                <a:solidFill>
                  <a:schemeClr val="tx1"/>
                </a:solidFill>
              </a:rPr>
              <a:t> clause.</a:t>
            </a:r>
            <a:endParaRPr lang="en-US" altLang="en-US" b="1">
              <a:solidFill>
                <a:schemeClr val="tx1"/>
              </a:solidFill>
              <a:latin typeface="Courier New" panose="02070309020205020404" pitchFamily="49" charset="0"/>
            </a:endParaRPr>
          </a:p>
          <a:p>
            <a:pPr lvl="1" eaLnBrk="1" hangingPunct="1"/>
            <a:r>
              <a:rPr lang="en-US" altLang="en-US" b="1">
                <a:solidFill>
                  <a:schemeClr val="tx1"/>
                </a:solidFill>
              </a:rPr>
              <a:t>Note:</a:t>
            </a:r>
            <a:r>
              <a:rPr lang="en-US" altLang="en-US">
                <a:solidFill>
                  <a:schemeClr val="tx1"/>
                </a:solidFill>
              </a:rPr>
              <a:t> The symbols </a:t>
            </a:r>
            <a:r>
              <a:rPr lang="en-US" altLang="en-US">
                <a:solidFill>
                  <a:schemeClr val="tx1"/>
                </a:solidFill>
                <a:latin typeface="Courier New" panose="02070309020205020404" pitchFamily="49" charset="0"/>
              </a:rPr>
              <a:t>!=</a:t>
            </a:r>
            <a:r>
              <a:rPr lang="en-US" altLang="en-US">
                <a:solidFill>
                  <a:schemeClr val="tx1"/>
                </a:solidFill>
              </a:rPr>
              <a:t>  and </a:t>
            </a:r>
            <a:r>
              <a:rPr lang="en-US" altLang="en-US">
                <a:solidFill>
                  <a:schemeClr val="tx1"/>
                </a:solidFill>
                <a:latin typeface="Courier New" panose="02070309020205020404" pitchFamily="49" charset="0"/>
              </a:rPr>
              <a:t>^=</a:t>
            </a:r>
            <a:r>
              <a:rPr lang="en-US" altLang="en-US">
                <a:solidFill>
                  <a:schemeClr val="tx1"/>
                </a:solidFill>
              </a:rPr>
              <a:t> can also represent the</a:t>
            </a:r>
            <a:r>
              <a:rPr lang="en-US" altLang="en-US"/>
              <a:t> </a:t>
            </a:r>
            <a:r>
              <a:rPr lang="en-US" altLang="en-US" i="1"/>
              <a:t>not equal to</a:t>
            </a:r>
            <a:r>
              <a:rPr lang="en-US" altLang="en-US"/>
              <a:t> condition.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a:extLst>
              <a:ext uri="{FF2B5EF4-FFF2-40B4-BE49-F238E27FC236}">
                <a16:creationId xmlns:a16="http://schemas.microsoft.com/office/drawing/2014/main" id="{E0F53B89-B7A6-0FAC-DB79-40F948F2D353}"/>
              </a:ext>
            </a:extLst>
          </p:cNvPr>
          <p:cNvSpPr>
            <a:spLocks noGrp="1" noRot="1" noChangeAspect="1" noChangeArrowheads="1" noTextEdit="1"/>
          </p:cNvSpPr>
          <p:nvPr>
            <p:ph type="sldImg"/>
          </p:nvPr>
        </p:nvSpPr>
        <p:spPr>
          <a:ln/>
        </p:spPr>
      </p:sp>
      <p:sp>
        <p:nvSpPr>
          <p:cNvPr id="45059" name="Rectangle 5">
            <a:extLst>
              <a:ext uri="{FF2B5EF4-FFF2-40B4-BE49-F238E27FC236}">
                <a16:creationId xmlns:a16="http://schemas.microsoft.com/office/drawing/2014/main" id="{2F01FF72-F39B-D59F-9F3E-356D5B72B1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Using Comparison Conditions</a:t>
            </a:r>
          </a:p>
          <a:p>
            <a:pPr lvl="1" eaLnBrk="1" hangingPunct="1"/>
            <a:r>
              <a:rPr lang="en-US" altLang="en-US"/>
              <a:t>In the example, the </a:t>
            </a:r>
            <a:r>
              <a:rPr lang="en-US" altLang="en-US">
                <a:solidFill>
                  <a:schemeClr val="tx1"/>
                </a:solidFill>
                <a:latin typeface="Courier New" panose="02070309020205020404" pitchFamily="49" charset="0"/>
              </a:rPr>
              <a:t>SELECT</a:t>
            </a:r>
            <a:r>
              <a:rPr lang="en-US" altLang="en-US">
                <a:solidFill>
                  <a:schemeClr val="tx1"/>
                </a:solidFill>
              </a:rPr>
              <a:t> statement retrieves the last name and salary from the </a:t>
            </a:r>
            <a:r>
              <a:rPr lang="en-US" altLang="en-US">
                <a:solidFill>
                  <a:schemeClr val="tx1"/>
                </a:solidFill>
                <a:latin typeface="Courier New" panose="02070309020205020404" pitchFamily="49" charset="0"/>
              </a:rPr>
              <a:t>EMPLOYEES</a:t>
            </a:r>
            <a:r>
              <a:rPr lang="en-US" altLang="en-US">
                <a:solidFill>
                  <a:schemeClr val="tx1"/>
                </a:solidFill>
              </a:rPr>
              <a:t> table for any employee whose salary is less than or equal to $3,000. Note that there is an explicit value supplied to the </a:t>
            </a:r>
            <a:r>
              <a:rPr lang="en-US" altLang="en-US">
                <a:solidFill>
                  <a:schemeClr val="tx1"/>
                </a:solidFill>
                <a:latin typeface="Courier New" panose="02070309020205020404" pitchFamily="49" charset="0"/>
              </a:rPr>
              <a:t>WHERE</a:t>
            </a:r>
            <a:r>
              <a:rPr lang="en-US" altLang="en-US">
                <a:solidFill>
                  <a:schemeClr val="tx1"/>
                </a:solidFill>
              </a:rPr>
              <a:t> clause</a:t>
            </a:r>
            <a:r>
              <a:rPr lang="en-US" altLang="en-US"/>
              <a:t>. The explicit value of </a:t>
            </a:r>
            <a:r>
              <a:rPr lang="en-US" altLang="en-US">
                <a:latin typeface="Courier New" panose="02070309020205020404" pitchFamily="49" charset="0"/>
              </a:rPr>
              <a:t>3000</a:t>
            </a:r>
            <a:r>
              <a:rPr lang="en-US" altLang="en-US"/>
              <a:t> is compared to the salary value in the </a:t>
            </a:r>
            <a:r>
              <a:rPr lang="en-US" altLang="en-US">
                <a:latin typeface="Courier New" panose="02070309020205020404" pitchFamily="49" charset="0"/>
              </a:rPr>
              <a:t>SALARY</a:t>
            </a:r>
            <a:r>
              <a:rPr lang="en-US" altLang="en-US"/>
              <a:t> column of the </a:t>
            </a:r>
            <a:r>
              <a:rPr lang="en-US" altLang="en-US">
                <a:latin typeface="Courier New" panose="02070309020205020404" pitchFamily="49" charset="0"/>
              </a:rPr>
              <a:t>EMPLOYEES</a:t>
            </a:r>
            <a:r>
              <a:rPr lang="en-US" altLang="en-US"/>
              <a:t> table.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a:extLst>
              <a:ext uri="{FF2B5EF4-FFF2-40B4-BE49-F238E27FC236}">
                <a16:creationId xmlns:a16="http://schemas.microsoft.com/office/drawing/2014/main" id="{5E7CE144-8AE9-F850-FD23-B4004414DDC8}"/>
              </a:ext>
            </a:extLst>
          </p:cNvPr>
          <p:cNvSpPr>
            <a:spLocks noGrp="1" noRot="1" noChangeAspect="1" noChangeArrowheads="1" noTextEdit="1"/>
          </p:cNvSpPr>
          <p:nvPr>
            <p:ph type="sldImg"/>
          </p:nvPr>
        </p:nvSpPr>
        <p:spPr>
          <a:ln/>
        </p:spPr>
      </p:sp>
      <p:sp>
        <p:nvSpPr>
          <p:cNvPr id="382981" name="Rectangle 5">
            <a:extLst>
              <a:ext uri="{FF2B5EF4-FFF2-40B4-BE49-F238E27FC236}">
                <a16:creationId xmlns:a16="http://schemas.microsoft.com/office/drawing/2014/main" id="{6DA11860-67A6-8C7B-AA56-252A1DBEAB39}"/>
              </a:ext>
            </a:extLst>
          </p:cNvPr>
          <p:cNvSpPr>
            <a:spLocks noGrp="1" noChangeArrowheads="1"/>
          </p:cNvSpPr>
          <p:nvPr>
            <p:ph type="body" idx="1"/>
          </p:nvPr>
        </p:nvSpPr>
        <p:spPr/>
        <p:txBody>
          <a:bodyPr/>
          <a:lstStyle/>
          <a:p>
            <a:pPr eaLnBrk="1" hangingPunct="1">
              <a:buFont typeface="Arial" charset="0"/>
              <a:buNone/>
              <a:defRPr/>
            </a:pPr>
            <a:r>
              <a:rPr lang="en-US"/>
              <a:t>Using the </a:t>
            </a:r>
            <a:r>
              <a:rPr lang="en-US">
                <a:latin typeface="Courier New" pitchFamily="49" charset="0"/>
              </a:rPr>
              <a:t>BETWEEN</a:t>
            </a:r>
            <a:r>
              <a:rPr lang="en-US"/>
              <a:t> Condition</a:t>
            </a:r>
          </a:p>
          <a:p>
            <a:pPr lvl="1" eaLnBrk="1" hangingPunct="1">
              <a:defRPr/>
            </a:pPr>
            <a:r>
              <a:rPr lang="en-US">
                <a:solidFill>
                  <a:schemeClr val="tx1"/>
                </a:solidFill>
              </a:rPr>
              <a:t>You can display rows based on a range of values using the </a:t>
            </a:r>
            <a:r>
              <a:rPr lang="en-US">
                <a:solidFill>
                  <a:schemeClr val="tx1"/>
                </a:solidFill>
                <a:latin typeface="Courier New" pitchFamily="49" charset="0"/>
              </a:rPr>
              <a:t>BETWEEN</a:t>
            </a:r>
            <a:r>
              <a:rPr lang="en-US">
                <a:solidFill>
                  <a:schemeClr val="tx1"/>
                </a:solidFill>
              </a:rPr>
              <a:t> range condition. The range that you specify contains a lower limit and an upper limit.</a:t>
            </a:r>
          </a:p>
          <a:p>
            <a:pPr lvl="1" eaLnBrk="1" hangingPunct="1">
              <a:lnSpc>
                <a:spcPct val="95000"/>
              </a:lnSpc>
              <a:spcBef>
                <a:spcPct val="35000"/>
              </a:spcBef>
              <a:defRPr/>
            </a:pPr>
            <a:r>
              <a:rPr lang="en-US">
                <a:solidFill>
                  <a:schemeClr val="tx1"/>
                </a:solidFill>
              </a:rPr>
              <a:t>The </a:t>
            </a:r>
            <a:r>
              <a:rPr lang="en-US">
                <a:solidFill>
                  <a:schemeClr val="tx1"/>
                </a:solidFill>
                <a:latin typeface="Courier New" pitchFamily="49" charset="0"/>
              </a:rPr>
              <a:t>SELECT</a:t>
            </a:r>
            <a:r>
              <a:rPr lang="en-US">
                <a:solidFill>
                  <a:schemeClr val="tx1"/>
                </a:solidFill>
              </a:rPr>
              <a:t> statement in the slide returns rows from the </a:t>
            </a:r>
            <a:r>
              <a:rPr lang="en-US">
                <a:solidFill>
                  <a:schemeClr val="tx1"/>
                </a:solidFill>
                <a:latin typeface="Courier New" pitchFamily="49" charset="0"/>
              </a:rPr>
              <a:t>EMPLOYEES</a:t>
            </a:r>
            <a:r>
              <a:rPr lang="en-US">
                <a:solidFill>
                  <a:schemeClr val="tx1"/>
                </a:solidFill>
              </a:rPr>
              <a:t> table for any employee whose salary is between $2,500 and $3,500.</a:t>
            </a:r>
            <a:endParaRPr lang="en-US" sz="2500" b="1">
              <a:solidFill>
                <a:schemeClr val="tx1"/>
              </a:solidFill>
              <a:effectLst>
                <a:outerShdw blurRad="38100" dist="38100" dir="2700000" algn="tl">
                  <a:srgbClr val="C0C0C0"/>
                </a:outerShdw>
              </a:effectLst>
              <a:latin typeface="Arial" charset="0"/>
            </a:endParaRPr>
          </a:p>
          <a:p>
            <a:pPr lvl="1" eaLnBrk="1" hangingPunct="1">
              <a:defRPr/>
            </a:pPr>
            <a:r>
              <a:rPr lang="en-US">
                <a:solidFill>
                  <a:schemeClr val="tx1"/>
                </a:solidFill>
              </a:rPr>
              <a:t>Values that are specified with the </a:t>
            </a:r>
            <a:r>
              <a:rPr lang="en-US">
                <a:solidFill>
                  <a:schemeClr val="tx1"/>
                </a:solidFill>
                <a:latin typeface="Courier New" pitchFamily="49" charset="0"/>
              </a:rPr>
              <a:t>BETWEEN</a:t>
            </a:r>
            <a:r>
              <a:rPr lang="en-US">
                <a:solidFill>
                  <a:schemeClr val="tx1"/>
                </a:solidFill>
              </a:rPr>
              <a:t> condition are inclusive. You must specify</a:t>
            </a:r>
            <a:r>
              <a:rPr lang="en-US"/>
              <a:t> the lower limit first.</a:t>
            </a:r>
          </a:p>
          <a:p>
            <a:pPr lvl="1" eaLnBrk="1" hangingPunct="1">
              <a:defRPr/>
            </a:pPr>
            <a:r>
              <a:rPr lang="en-US"/>
              <a:t>You can also use the </a:t>
            </a:r>
            <a:r>
              <a:rPr lang="en-US">
                <a:latin typeface="Courier New" pitchFamily="49" charset="0"/>
              </a:rPr>
              <a:t>BETWEEN</a:t>
            </a:r>
            <a:r>
              <a:rPr lang="en-US"/>
              <a:t> condition on character values:</a:t>
            </a:r>
          </a:p>
          <a:p>
            <a:pPr lvl="4" eaLnBrk="1" hangingPunct="1">
              <a:defRPr/>
            </a:pPr>
            <a:r>
              <a:rPr lang="en-US"/>
              <a:t>SELECT last_name </a:t>
            </a:r>
            <a:br>
              <a:rPr lang="en-US"/>
            </a:br>
            <a:r>
              <a:rPr lang="en-US"/>
              <a:t>FROM   employees </a:t>
            </a:r>
            <a:br>
              <a:rPr lang="en-US"/>
            </a:br>
            <a:r>
              <a:rPr lang="en-US"/>
              <a:t>WHERE  last_name BETWEEN 'King' AND 'Smith';</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
            <a:extLst>
              <a:ext uri="{FF2B5EF4-FFF2-40B4-BE49-F238E27FC236}">
                <a16:creationId xmlns:a16="http://schemas.microsoft.com/office/drawing/2014/main" id="{C18A93C8-F171-AC91-AC5E-A56C88DA4C84}"/>
              </a:ext>
            </a:extLst>
          </p:cNvPr>
          <p:cNvSpPr>
            <a:spLocks noGrp="1" noRot="1" noChangeAspect="1" noChangeArrowheads="1" noTextEdit="1"/>
          </p:cNvSpPr>
          <p:nvPr>
            <p:ph type="sldImg"/>
          </p:nvPr>
        </p:nvSpPr>
        <p:spPr>
          <a:ln/>
        </p:spPr>
      </p:sp>
      <p:sp>
        <p:nvSpPr>
          <p:cNvPr id="47107" name="Rectangle 11">
            <a:extLst>
              <a:ext uri="{FF2B5EF4-FFF2-40B4-BE49-F238E27FC236}">
                <a16:creationId xmlns:a16="http://schemas.microsoft.com/office/drawing/2014/main" id="{944B5DD9-11C2-2C04-20A9-E338C5BC4D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Using the </a:t>
            </a:r>
            <a:r>
              <a:rPr lang="en-US" altLang="en-US">
                <a:latin typeface="Courier New" panose="02070309020205020404" pitchFamily="49" charset="0"/>
              </a:rPr>
              <a:t>IN</a:t>
            </a:r>
            <a:r>
              <a:rPr lang="en-US" altLang="en-US">
                <a:latin typeface="Arial" panose="020B0604020202020204" pitchFamily="34" charset="0"/>
              </a:rPr>
              <a:t> Condition</a:t>
            </a:r>
          </a:p>
          <a:p>
            <a:pPr lvl="1" eaLnBrk="1" hangingPunct="1"/>
            <a:r>
              <a:rPr lang="en-US" altLang="en-US"/>
              <a:t>To test for values in a specified set of values, use the </a:t>
            </a:r>
            <a:r>
              <a:rPr lang="en-US" altLang="en-US">
                <a:latin typeface="Courier New" panose="02070309020205020404" pitchFamily="49" charset="0"/>
              </a:rPr>
              <a:t>IN</a:t>
            </a:r>
            <a:r>
              <a:rPr lang="en-US" altLang="en-US"/>
              <a:t> condition. The </a:t>
            </a:r>
            <a:r>
              <a:rPr lang="en-US" altLang="en-US">
                <a:latin typeface="Courier New" panose="02070309020205020404" pitchFamily="49" charset="0"/>
              </a:rPr>
              <a:t>IN</a:t>
            </a:r>
            <a:r>
              <a:rPr lang="en-US" altLang="en-US"/>
              <a:t> condition is also known as the </a:t>
            </a:r>
            <a:r>
              <a:rPr lang="en-US" altLang="en-US" i="1"/>
              <a:t>membership condition.</a:t>
            </a:r>
          </a:p>
          <a:p>
            <a:pPr lvl="1" eaLnBrk="1" hangingPunct="1"/>
            <a:r>
              <a:rPr lang="en-US" altLang="en-US"/>
              <a:t>The slide example displays employee numbers, last names, salaries, and manager’s employee numbers for all the employees whose manager’s employee number is 100, 101, or 201.</a:t>
            </a:r>
          </a:p>
          <a:p>
            <a:pPr lvl="1" eaLnBrk="1" hangingPunct="1"/>
            <a:r>
              <a:rPr lang="en-US" altLang="en-US"/>
              <a:t>The </a:t>
            </a:r>
            <a:r>
              <a:rPr lang="en-US" altLang="en-US">
                <a:latin typeface="Courier New" panose="02070309020205020404" pitchFamily="49" charset="0"/>
              </a:rPr>
              <a:t>IN</a:t>
            </a:r>
            <a:r>
              <a:rPr lang="en-US" altLang="en-US"/>
              <a:t> condition can be used with any data type. The following example returns a row from the </a:t>
            </a:r>
            <a:r>
              <a:rPr lang="en-US" altLang="en-US">
                <a:latin typeface="Courier New" panose="02070309020205020404" pitchFamily="49" charset="0"/>
              </a:rPr>
              <a:t>EMPLOYEES</a:t>
            </a:r>
            <a:r>
              <a:rPr lang="en-US" altLang="en-US"/>
              <a:t> table for any employee whose last name is included in the list of names in the </a:t>
            </a:r>
            <a:r>
              <a:rPr lang="en-US" altLang="en-US">
                <a:latin typeface="Courier New" panose="02070309020205020404" pitchFamily="49" charset="0"/>
              </a:rPr>
              <a:t>WHERE</a:t>
            </a:r>
            <a:r>
              <a:rPr lang="en-US" altLang="en-US"/>
              <a:t> clause:</a:t>
            </a:r>
          </a:p>
          <a:p>
            <a:pPr lvl="4" eaLnBrk="1" hangingPunct="1"/>
            <a:r>
              <a:rPr lang="en-US" altLang="en-US"/>
              <a:t>SELECT employee_id, manager_id, department_id</a:t>
            </a:r>
          </a:p>
          <a:p>
            <a:pPr lvl="4" eaLnBrk="1" hangingPunct="1"/>
            <a:r>
              <a:rPr lang="en-US" altLang="en-US"/>
              <a:t>FROM   employees</a:t>
            </a:r>
          </a:p>
          <a:p>
            <a:pPr lvl="4" eaLnBrk="1" hangingPunct="1"/>
            <a:r>
              <a:rPr lang="en-US" altLang="en-US"/>
              <a:t>WHERE  last_name IN ('Hartstein', 'Vargas');</a:t>
            </a:r>
          </a:p>
          <a:p>
            <a:pPr lvl="1" eaLnBrk="1" hangingPunct="1"/>
            <a:r>
              <a:rPr lang="en-US" altLang="en-US"/>
              <a:t>If characters or dates are used in the list, they must be enclosed by single quotation marks (</a:t>
            </a:r>
            <a:r>
              <a:rPr lang="en-US" altLang="en-US">
                <a:latin typeface="Courier New" panose="02070309020205020404" pitchFamily="49" charset="0"/>
              </a:rPr>
              <a:t>''</a:t>
            </a:r>
            <a:r>
              <a:rPr lang="en-US" altLang="en-US"/>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6">
            <a:extLst>
              <a:ext uri="{FF2B5EF4-FFF2-40B4-BE49-F238E27FC236}">
                <a16:creationId xmlns:a16="http://schemas.microsoft.com/office/drawing/2014/main" id="{76469404-5502-DC5B-65B1-21F38FB9B5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Using the </a:t>
            </a:r>
            <a:r>
              <a:rPr lang="en-US" altLang="en-US">
                <a:latin typeface="Courier New" panose="02070309020205020404" pitchFamily="49" charset="0"/>
              </a:rPr>
              <a:t>LIKE</a:t>
            </a:r>
            <a:r>
              <a:rPr lang="en-US" altLang="en-US">
                <a:latin typeface="Arial" panose="020B0604020202020204" pitchFamily="34" charset="0"/>
              </a:rPr>
              <a:t> Condition</a:t>
            </a:r>
          </a:p>
          <a:p>
            <a:pPr lvl="1" eaLnBrk="1" hangingPunct="1"/>
            <a:r>
              <a:rPr lang="en-US" altLang="en-US"/>
              <a:t>You may not always know </a:t>
            </a:r>
            <a:r>
              <a:rPr lang="en-US" altLang="en-US">
                <a:solidFill>
                  <a:schemeClr val="tx1"/>
                </a:solidFill>
              </a:rPr>
              <a:t>the exact value to search for. You can select rows that match a character pattern by using the </a:t>
            </a:r>
            <a:r>
              <a:rPr lang="en-US" altLang="en-US">
                <a:solidFill>
                  <a:schemeClr val="tx1"/>
                </a:solidFill>
                <a:latin typeface="Courier New" panose="02070309020205020404" pitchFamily="49" charset="0"/>
              </a:rPr>
              <a:t>LIKE</a:t>
            </a:r>
            <a:r>
              <a:rPr lang="en-US" altLang="en-US">
                <a:solidFill>
                  <a:schemeClr val="tx1"/>
                </a:solidFill>
              </a:rPr>
              <a:t> condition. The character pattern</a:t>
            </a:r>
            <a:r>
              <a:rPr lang="en-US" altLang="en-US">
                <a:solidFill>
                  <a:schemeClr val="tx1"/>
                </a:solidFill>
                <a:cs typeface="Times New Roman" panose="02020603050405020304" pitchFamily="18" charset="0"/>
              </a:rPr>
              <a:t>–</a:t>
            </a:r>
            <a:r>
              <a:rPr lang="en-US" altLang="en-US">
                <a:solidFill>
                  <a:schemeClr val="tx1"/>
                </a:solidFill>
              </a:rPr>
              <a:t>matching operation is referred to as a </a:t>
            </a:r>
            <a:r>
              <a:rPr lang="en-US" altLang="en-US" i="1">
                <a:solidFill>
                  <a:schemeClr val="tx1"/>
                </a:solidFill>
              </a:rPr>
              <a:t>wildcard </a:t>
            </a:r>
            <a:r>
              <a:rPr lang="en-US" altLang="en-US">
                <a:solidFill>
                  <a:schemeClr val="tx1"/>
                </a:solidFill>
              </a:rPr>
              <a:t>search. Two symbols can be used to construct the search string. </a:t>
            </a:r>
          </a:p>
          <a:p>
            <a:pPr lvl="1" eaLnBrk="1" hangingPunct="1"/>
            <a:endParaRPr lang="en-US" altLang="en-US">
              <a:solidFill>
                <a:schemeClr val="tx1"/>
              </a:solidFill>
            </a:endParaRPr>
          </a:p>
          <a:p>
            <a:pPr lvl="1" eaLnBrk="1" hangingPunct="1"/>
            <a:endParaRPr lang="en-US" altLang="en-US">
              <a:solidFill>
                <a:schemeClr val="tx1"/>
              </a:solidFill>
            </a:endParaRPr>
          </a:p>
          <a:p>
            <a:pPr lvl="1" eaLnBrk="1" hangingPunct="1"/>
            <a:endParaRPr lang="en-US" altLang="en-US" sz="500"/>
          </a:p>
          <a:p>
            <a:pPr lvl="1" eaLnBrk="1" hangingPunct="1"/>
            <a:endParaRPr lang="en-US" altLang="en-US"/>
          </a:p>
          <a:p>
            <a:pPr lvl="1" eaLnBrk="1" hangingPunct="1"/>
            <a:endParaRPr lang="en-US" altLang="en-US"/>
          </a:p>
          <a:p>
            <a:pPr lvl="1" eaLnBrk="1" hangingPunct="1"/>
            <a:r>
              <a:rPr lang="en-US" altLang="en-US"/>
              <a:t>The </a:t>
            </a:r>
            <a:r>
              <a:rPr lang="en-US" altLang="en-US">
                <a:latin typeface="Courier New" panose="02070309020205020404" pitchFamily="49" charset="0"/>
              </a:rPr>
              <a:t>SELECT</a:t>
            </a:r>
            <a:r>
              <a:rPr lang="en-US" altLang="en-US"/>
              <a:t> statement in the slide returns the employee first name from the </a:t>
            </a:r>
            <a:r>
              <a:rPr lang="en-US" altLang="en-US">
                <a:latin typeface="Courier New" panose="02070309020205020404" pitchFamily="49" charset="0"/>
              </a:rPr>
              <a:t>EMPLOYEES</a:t>
            </a:r>
            <a:r>
              <a:rPr lang="en-US" altLang="en-US"/>
              <a:t> table for any employee whose first name begins with the letter </a:t>
            </a:r>
            <a:r>
              <a:rPr lang="en-US" altLang="en-US" i="1"/>
              <a:t>S</a:t>
            </a:r>
            <a:r>
              <a:rPr lang="en-US" altLang="en-US"/>
              <a:t>. Note the uppercase </a:t>
            </a:r>
            <a:r>
              <a:rPr lang="en-US" altLang="en-US" i="1"/>
              <a:t>S</a:t>
            </a:r>
            <a:r>
              <a:rPr lang="en-US" altLang="en-US"/>
              <a:t>. Names beginning with an </a:t>
            </a:r>
            <a:r>
              <a:rPr lang="en-US" altLang="en-US" i="1"/>
              <a:t>s</a:t>
            </a:r>
            <a:r>
              <a:rPr lang="en-US" altLang="en-US"/>
              <a:t> are not returned. </a:t>
            </a:r>
          </a:p>
          <a:p>
            <a:pPr lvl="1" eaLnBrk="1" hangingPunct="1"/>
            <a:r>
              <a:rPr lang="en-US" altLang="en-US"/>
              <a:t>The </a:t>
            </a:r>
            <a:r>
              <a:rPr lang="en-US" altLang="en-US">
                <a:latin typeface="Courier New" panose="02070309020205020404" pitchFamily="49" charset="0"/>
              </a:rPr>
              <a:t>LIKE</a:t>
            </a:r>
            <a:r>
              <a:rPr lang="en-US" altLang="en-US"/>
              <a:t> condition can be used as a shortcut for some </a:t>
            </a:r>
            <a:r>
              <a:rPr lang="en-US" altLang="en-US">
                <a:latin typeface="Courier New" panose="02070309020205020404" pitchFamily="49" charset="0"/>
              </a:rPr>
              <a:t>BETWEEN</a:t>
            </a:r>
            <a:r>
              <a:rPr lang="en-US" altLang="en-US"/>
              <a:t> comparisons. The following example displays the last names and hire dates of all employees who joined between January 1995 and December 1995: </a:t>
            </a:r>
            <a:endParaRPr lang="en-US" altLang="en-US">
              <a:latin typeface="Courier New" panose="02070309020205020404" pitchFamily="49" charset="0"/>
            </a:endParaRPr>
          </a:p>
          <a:p>
            <a:pPr lvl="4" eaLnBrk="1" hangingPunct="1"/>
            <a:r>
              <a:rPr lang="en-US" altLang="en-US"/>
              <a:t>SELECT last_name, hire_date</a:t>
            </a:r>
          </a:p>
          <a:p>
            <a:pPr lvl="4" eaLnBrk="1" hangingPunct="1"/>
            <a:r>
              <a:rPr lang="en-US" altLang="en-US"/>
              <a:t>FROM   employees</a:t>
            </a:r>
          </a:p>
          <a:p>
            <a:pPr lvl="4" eaLnBrk="1" hangingPunct="1"/>
            <a:r>
              <a:rPr lang="en-US" altLang="en-US"/>
              <a:t>WHERE  hire_date LIKE '%95';</a:t>
            </a:r>
          </a:p>
        </p:txBody>
      </p:sp>
      <p:graphicFrame>
        <p:nvGraphicFramePr>
          <p:cNvPr id="1026" name="Object 4">
            <a:extLst>
              <a:ext uri="{FF2B5EF4-FFF2-40B4-BE49-F238E27FC236}">
                <a16:creationId xmlns:a16="http://schemas.microsoft.com/office/drawing/2014/main" id="{7E062B37-3144-A8E2-7BD7-851DD3BD4F9C}"/>
              </a:ext>
            </a:extLst>
          </p:cNvPr>
          <p:cNvGraphicFramePr>
            <a:graphicFrameLocks/>
          </p:cNvGraphicFramePr>
          <p:nvPr/>
        </p:nvGraphicFramePr>
        <p:xfrm>
          <a:off x="581025" y="6115050"/>
          <a:ext cx="5705475" cy="1019175"/>
        </p:xfrm>
        <a:graphic>
          <a:graphicData uri="http://schemas.openxmlformats.org/presentationml/2006/ole">
            <mc:AlternateContent xmlns:mc="http://schemas.openxmlformats.org/markup-compatibility/2006">
              <mc:Choice xmlns:v="urn:schemas-microsoft-com:vml" Requires="v">
                <p:oleObj name="Document" r:id="rId3" imgW="5706000" imgH="1024200" progId="Word.Document.8">
                  <p:embed/>
                </p:oleObj>
              </mc:Choice>
              <mc:Fallback>
                <p:oleObj name="Document" r:id="rId3" imgW="5706000" imgH="1024200" progId="Word.Document.8">
                  <p:embed/>
                  <p:pic>
                    <p:nvPicPr>
                      <p:cNvPr id="1026" name="Object 4">
                        <a:extLst>
                          <a:ext uri="{FF2B5EF4-FFF2-40B4-BE49-F238E27FC236}">
                            <a16:creationId xmlns:a16="http://schemas.microsoft.com/office/drawing/2014/main" id="{7E062B37-3144-A8E2-7BD7-851DD3BD4F9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25" y="6115050"/>
                        <a:ext cx="570547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5">
            <a:extLst>
              <a:ext uri="{FF2B5EF4-FFF2-40B4-BE49-F238E27FC236}">
                <a16:creationId xmlns:a16="http://schemas.microsoft.com/office/drawing/2014/main" id="{32B36369-0256-D80D-25D2-96073FB2874C}"/>
              </a:ext>
            </a:extLst>
          </p:cNvPr>
          <p:cNvSpPr>
            <a:spLocks noGrp="1" noRot="1" noChangeAspect="1" noChangeArrowheads="1" noTextEdit="1"/>
          </p:cNvSpPr>
          <p:nvPr>
            <p:ph type="sldImg"/>
          </p:nvPr>
        </p:nvSpPr>
        <p:spPr>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a:extLst>
              <a:ext uri="{FF2B5EF4-FFF2-40B4-BE49-F238E27FC236}">
                <a16:creationId xmlns:a16="http://schemas.microsoft.com/office/drawing/2014/main" id="{38D6C240-888A-66A6-717E-3B20F8CF1496}"/>
              </a:ext>
            </a:extLst>
          </p:cNvPr>
          <p:cNvSpPr>
            <a:spLocks noGrp="1" noRot="1" noChangeAspect="1" noChangeArrowheads="1" noTextEdit="1"/>
          </p:cNvSpPr>
          <p:nvPr>
            <p:ph type="sldImg"/>
          </p:nvPr>
        </p:nvSpPr>
        <p:spPr>
          <a:ln/>
        </p:spPr>
      </p:sp>
      <p:sp>
        <p:nvSpPr>
          <p:cNvPr id="48131" name="Rectangle 6">
            <a:extLst>
              <a:ext uri="{FF2B5EF4-FFF2-40B4-BE49-F238E27FC236}">
                <a16:creationId xmlns:a16="http://schemas.microsoft.com/office/drawing/2014/main" id="{097C6129-C9AA-B5E5-7FBC-BDBFC98843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a:latin typeface="Arial" panose="020B0604020202020204" pitchFamily="34" charset="0"/>
              </a:rPr>
              <a:t>Combining Wildcard Characters</a:t>
            </a:r>
          </a:p>
          <a:p>
            <a:pPr lvl="1" eaLnBrk="1" hangingPunct="1"/>
            <a:r>
              <a:rPr lang="en-US" altLang="en-US"/>
              <a:t>The </a:t>
            </a:r>
            <a:r>
              <a:rPr lang="en-US" altLang="en-US">
                <a:latin typeface="Courier New" panose="02070309020205020404" pitchFamily="49" charset="0"/>
              </a:rPr>
              <a:t>%</a:t>
            </a:r>
            <a:r>
              <a:rPr lang="en-US" altLang="en-US"/>
              <a:t> and </a:t>
            </a:r>
            <a:r>
              <a:rPr lang="en-US" altLang="en-US">
                <a:latin typeface="Courier New" panose="02070309020205020404" pitchFamily="49" charset="0"/>
              </a:rPr>
              <a:t>_</a:t>
            </a:r>
            <a:r>
              <a:rPr lang="en-US" altLang="en-US"/>
              <a:t> symbols can be used in any combination with literal characters. The example in the slide displays the names of all employees whose last names have the letter </a:t>
            </a:r>
            <a:r>
              <a:rPr lang="en-US" altLang="en-US" i="1"/>
              <a:t>o</a:t>
            </a:r>
            <a:r>
              <a:rPr lang="en-US" altLang="en-US"/>
              <a:t> as the second character.</a:t>
            </a:r>
          </a:p>
          <a:p>
            <a:pPr lvl="1" eaLnBrk="1" hangingPunct="1"/>
            <a:r>
              <a:rPr lang="en-US" altLang="en-US" b="1">
                <a:latin typeface="Courier New" panose="02070309020205020404" pitchFamily="49" charset="0"/>
              </a:rPr>
              <a:t>ESCAPE</a:t>
            </a:r>
            <a:r>
              <a:rPr lang="en-US" altLang="en-US" b="1"/>
              <a:t> Option</a:t>
            </a:r>
          </a:p>
          <a:p>
            <a:pPr lvl="1" eaLnBrk="1" hangingPunct="1"/>
            <a:r>
              <a:rPr lang="en-US" altLang="en-US">
                <a:solidFill>
                  <a:schemeClr val="tx1"/>
                </a:solidFill>
              </a:rPr>
              <a:t>When you need to have an exact match for the actual </a:t>
            </a:r>
            <a:r>
              <a:rPr lang="en-US" altLang="en-US" i="1">
                <a:solidFill>
                  <a:schemeClr val="tx1"/>
                </a:solidFill>
              </a:rPr>
              <a:t>%</a:t>
            </a:r>
            <a:r>
              <a:rPr lang="en-US" altLang="en-US">
                <a:solidFill>
                  <a:schemeClr val="tx1"/>
                </a:solidFill>
              </a:rPr>
              <a:t> and </a:t>
            </a:r>
            <a:r>
              <a:rPr lang="en-US" altLang="en-US" i="1">
                <a:solidFill>
                  <a:schemeClr val="tx1"/>
                </a:solidFill>
              </a:rPr>
              <a:t>_</a:t>
            </a:r>
            <a:r>
              <a:rPr lang="en-US" altLang="en-US">
                <a:solidFill>
                  <a:schemeClr val="tx1"/>
                </a:solidFill>
              </a:rPr>
              <a:t> characters, use the </a:t>
            </a:r>
            <a:r>
              <a:rPr lang="en-US" altLang="en-US">
                <a:solidFill>
                  <a:schemeClr val="tx1"/>
                </a:solidFill>
                <a:latin typeface="Courier New" panose="02070309020205020404" pitchFamily="49" charset="0"/>
              </a:rPr>
              <a:t>ESCAPE</a:t>
            </a:r>
            <a:r>
              <a:rPr lang="en-US" altLang="en-US">
                <a:solidFill>
                  <a:schemeClr val="tx1"/>
                </a:solidFill>
              </a:rPr>
              <a:t> option. This option specifies what the escape character is. If you want to search for strings that contain ‘SA_’, you can use the following SQL statement:</a:t>
            </a:r>
          </a:p>
          <a:p>
            <a:pPr lvl="4" eaLnBrk="1" hangingPunct="1"/>
            <a:r>
              <a:rPr lang="en-US" altLang="en-US"/>
              <a:t>SELECT employee_id, last_name, job_id</a:t>
            </a:r>
          </a:p>
          <a:p>
            <a:pPr lvl="4" eaLnBrk="1" hangingPunct="1"/>
            <a:r>
              <a:rPr lang="en-US" altLang="en-US"/>
              <a:t>FROM   employees WHERE  job_id LIKE '%SA\_%' ESCAPE '\';</a:t>
            </a:r>
          </a:p>
          <a:p>
            <a:pPr lvl="1" eaLnBrk="1" hangingPunct="1">
              <a:lnSpc>
                <a:spcPct val="90000"/>
              </a:lnSpc>
              <a:spcBef>
                <a:spcPct val="0"/>
              </a:spcBef>
            </a:pPr>
            <a:endParaRPr lang="en-US" altLang="en-US">
              <a:latin typeface="Courier New" panose="02070309020205020404" pitchFamily="49" charset="0"/>
            </a:endParaRPr>
          </a:p>
          <a:p>
            <a:pPr lvl="1" eaLnBrk="1" hangingPunct="1">
              <a:lnSpc>
                <a:spcPct val="90000"/>
              </a:lnSpc>
              <a:spcBef>
                <a:spcPct val="0"/>
              </a:spcBef>
            </a:pPr>
            <a:r>
              <a:rPr lang="en-US" altLang="en-US">
                <a:latin typeface="Courier New" panose="02070309020205020404" pitchFamily="49" charset="0"/>
              </a:rPr>
              <a:t>  </a:t>
            </a:r>
          </a:p>
          <a:p>
            <a:pPr lvl="1" eaLnBrk="1" hangingPunct="1">
              <a:lnSpc>
                <a:spcPct val="90000"/>
              </a:lnSpc>
              <a:spcBef>
                <a:spcPct val="0"/>
              </a:spcBef>
            </a:pPr>
            <a:endParaRPr lang="en-US" altLang="en-US">
              <a:latin typeface="Courier New" panose="02070309020205020404" pitchFamily="49" charset="0"/>
            </a:endParaRPr>
          </a:p>
          <a:p>
            <a:pPr lvl="1" eaLnBrk="1" hangingPunct="1">
              <a:lnSpc>
                <a:spcPct val="90000"/>
              </a:lnSpc>
              <a:spcBef>
                <a:spcPct val="0"/>
              </a:spcBef>
            </a:pPr>
            <a:endParaRPr lang="en-US" altLang="en-US">
              <a:latin typeface="Courier New" panose="02070309020205020404" pitchFamily="49" charset="0"/>
            </a:endParaRPr>
          </a:p>
          <a:p>
            <a:pPr lvl="1" eaLnBrk="1" hangingPunct="1">
              <a:lnSpc>
                <a:spcPct val="90000"/>
              </a:lnSpc>
              <a:spcBef>
                <a:spcPct val="0"/>
              </a:spcBef>
            </a:pPr>
            <a:endParaRPr lang="en-US" altLang="en-US"/>
          </a:p>
          <a:p>
            <a:pPr lvl="1" eaLnBrk="1" hangingPunct="1">
              <a:lnSpc>
                <a:spcPct val="90000"/>
              </a:lnSpc>
              <a:spcBef>
                <a:spcPct val="0"/>
              </a:spcBef>
            </a:pPr>
            <a:br>
              <a:rPr lang="en-US" altLang="en-US"/>
            </a:br>
            <a:endParaRPr lang="en-US" altLang="en-US"/>
          </a:p>
          <a:p>
            <a:pPr lvl="1" eaLnBrk="1" hangingPunct="1">
              <a:lnSpc>
                <a:spcPct val="90000"/>
              </a:lnSpc>
              <a:spcBef>
                <a:spcPct val="0"/>
              </a:spcBef>
            </a:pPr>
            <a:r>
              <a:rPr lang="en-US" altLang="en-US"/>
              <a:t>The </a:t>
            </a:r>
            <a:r>
              <a:rPr lang="en-US" altLang="en-US">
                <a:latin typeface="Courier New" panose="02070309020205020404" pitchFamily="49" charset="0"/>
              </a:rPr>
              <a:t>ESCAPE</a:t>
            </a:r>
            <a:r>
              <a:rPr lang="en-US" altLang="en-US"/>
              <a:t> option identifies the backslash (\) as the escape character. In the pattern, the escape character precedes the underscore (_). This causes the Oracle Server to interpret the underscore literally.</a:t>
            </a:r>
          </a:p>
        </p:txBody>
      </p:sp>
      <p:pic>
        <p:nvPicPr>
          <p:cNvPr id="48132" name="Picture 4">
            <a:extLst>
              <a:ext uri="{FF2B5EF4-FFF2-40B4-BE49-F238E27FC236}">
                <a16:creationId xmlns:a16="http://schemas.microsoft.com/office/drawing/2014/main" id="{FB1E72FC-51A1-B88C-F121-E8AD482BF0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380" b="2380"/>
          <a:stretch>
            <a:fillRect/>
          </a:stretch>
        </p:blipFill>
        <p:spPr bwMode="gray">
          <a:xfrm>
            <a:off x="739775" y="7156450"/>
            <a:ext cx="551021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3E193DF0-AAA2-0E19-B2FE-A1594289CDC4}"/>
              </a:ext>
            </a:extLst>
          </p:cNvPr>
          <p:cNvSpPr>
            <a:spLocks noGrp="1" noRot="1" noChangeAspect="1" noChangeArrowheads="1" noTextEdit="1"/>
          </p:cNvSpPr>
          <p:nvPr>
            <p:ph type="sldImg"/>
          </p:nvPr>
        </p:nvSpPr>
        <p:spPr>
          <a:ln/>
        </p:spPr>
      </p:sp>
      <p:sp>
        <p:nvSpPr>
          <p:cNvPr id="49155" name="Rectangle 8">
            <a:extLst>
              <a:ext uri="{FF2B5EF4-FFF2-40B4-BE49-F238E27FC236}">
                <a16:creationId xmlns:a16="http://schemas.microsoft.com/office/drawing/2014/main" id="{BE11C074-7470-3A74-09C7-5AEA5AB036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5000"/>
              </a:lnSpc>
            </a:pPr>
            <a:r>
              <a:rPr lang="en-US" altLang="en-US">
                <a:latin typeface="Arial" panose="020B0604020202020204" pitchFamily="34" charset="0"/>
              </a:rPr>
              <a:t>Using the </a:t>
            </a:r>
            <a:r>
              <a:rPr lang="en-US" altLang="en-US">
                <a:latin typeface="Courier New" panose="02070309020205020404" pitchFamily="49" charset="0"/>
              </a:rPr>
              <a:t>NULL</a:t>
            </a:r>
            <a:r>
              <a:rPr lang="en-US" altLang="en-US">
                <a:latin typeface="Arial" panose="020B0604020202020204" pitchFamily="34" charset="0"/>
              </a:rPr>
              <a:t> Conditions</a:t>
            </a:r>
          </a:p>
          <a:p>
            <a:pPr lvl="1" eaLnBrk="1" hangingPunct="1"/>
            <a:r>
              <a:rPr lang="en-US" altLang="en-US">
                <a:solidFill>
                  <a:schemeClr val="tx1"/>
                </a:solidFill>
              </a:rPr>
              <a:t>The </a:t>
            </a:r>
            <a:r>
              <a:rPr lang="en-US" altLang="en-US">
                <a:solidFill>
                  <a:schemeClr val="tx1"/>
                </a:solidFill>
                <a:latin typeface="Courier New" panose="02070309020205020404" pitchFamily="49" charset="0"/>
              </a:rPr>
              <a:t>NULL</a:t>
            </a:r>
            <a:r>
              <a:rPr lang="en-US" altLang="en-US">
                <a:solidFill>
                  <a:schemeClr val="tx1"/>
                </a:solidFill>
              </a:rPr>
              <a:t> conditions include the </a:t>
            </a:r>
            <a:r>
              <a:rPr lang="en-US" altLang="en-US">
                <a:solidFill>
                  <a:schemeClr val="tx1"/>
                </a:solidFill>
                <a:latin typeface="Courier New" panose="02070309020205020404" pitchFamily="49" charset="0"/>
              </a:rPr>
              <a:t>IS NULL</a:t>
            </a:r>
            <a:r>
              <a:rPr lang="en-US" altLang="en-US">
                <a:solidFill>
                  <a:schemeClr val="tx1"/>
                </a:solidFill>
              </a:rPr>
              <a:t> condition and the </a:t>
            </a:r>
            <a:r>
              <a:rPr lang="en-US" altLang="en-US">
                <a:solidFill>
                  <a:schemeClr val="tx1"/>
                </a:solidFill>
                <a:latin typeface="Courier New" panose="02070309020205020404" pitchFamily="49" charset="0"/>
              </a:rPr>
              <a:t>IS NOT NULL</a:t>
            </a:r>
            <a:r>
              <a:rPr lang="en-US" altLang="en-US">
                <a:solidFill>
                  <a:schemeClr val="tx1"/>
                </a:solidFill>
              </a:rPr>
              <a:t> condition.</a:t>
            </a:r>
          </a:p>
          <a:p>
            <a:pPr lvl="1" eaLnBrk="1" hangingPunct="1"/>
            <a:r>
              <a:rPr lang="en-US" altLang="en-US">
                <a:solidFill>
                  <a:schemeClr val="tx1"/>
                </a:solidFill>
              </a:rPr>
              <a:t>The </a:t>
            </a:r>
            <a:r>
              <a:rPr lang="en-US" altLang="en-US">
                <a:solidFill>
                  <a:schemeClr val="tx1"/>
                </a:solidFill>
                <a:latin typeface="Courier New" panose="02070309020205020404" pitchFamily="49" charset="0"/>
              </a:rPr>
              <a:t>IS NULL</a:t>
            </a:r>
            <a:r>
              <a:rPr lang="en-US" altLang="en-US">
                <a:solidFill>
                  <a:schemeClr val="tx1"/>
                </a:solidFill>
              </a:rPr>
              <a:t> condition tests for nulls. A null value means the value is unavailable, unassigned, unknown, or inapplicable. Therefore, you cannot</a:t>
            </a:r>
            <a:r>
              <a:rPr lang="en-US" altLang="en-US"/>
              <a:t> test with = because a null cannot be equal or unequal to any value. The slide example retrieves the last names and managers of all employees who do not have a manager.</a:t>
            </a:r>
          </a:p>
          <a:p>
            <a:pPr lvl="1" eaLnBrk="1" hangingPunct="1"/>
            <a:r>
              <a:rPr lang="en-US" altLang="en-US"/>
              <a:t>Here is another example: To display last name, job ID, and commission for all employees who are </a:t>
            </a:r>
            <a:r>
              <a:rPr lang="en-US" altLang="en-US" i="1"/>
              <a:t>not</a:t>
            </a:r>
            <a:r>
              <a:rPr lang="en-US" altLang="en-US"/>
              <a:t> entitled to receive a commission, use the following SQL statement:</a:t>
            </a:r>
            <a:endParaRPr lang="en-US" altLang="en-US" sz="500"/>
          </a:p>
          <a:p>
            <a:pPr lvl="4" eaLnBrk="1" hangingPunct="1"/>
            <a:r>
              <a:rPr lang="en-US" altLang="en-US"/>
              <a:t>SELECT last_name, job_id, commission_pct</a:t>
            </a:r>
          </a:p>
          <a:p>
            <a:pPr lvl="4" eaLnBrk="1" hangingPunct="1"/>
            <a:r>
              <a:rPr lang="en-US" altLang="en-US"/>
              <a:t>FROM   employees</a:t>
            </a:r>
          </a:p>
          <a:p>
            <a:pPr lvl="4" eaLnBrk="1" hangingPunct="1"/>
            <a:r>
              <a:rPr lang="en-US" altLang="en-US"/>
              <a:t>WHERE  commission_pct IS NULL;</a:t>
            </a:r>
          </a:p>
        </p:txBody>
      </p:sp>
      <p:sp>
        <p:nvSpPr>
          <p:cNvPr id="49156" name="Text Box 4">
            <a:extLst>
              <a:ext uri="{FF2B5EF4-FFF2-40B4-BE49-F238E27FC236}">
                <a16:creationId xmlns:a16="http://schemas.microsoft.com/office/drawing/2014/main" id="{AE91D8F4-1986-9D27-52F9-919D59DACA9C}"/>
              </a:ext>
            </a:extLst>
          </p:cNvPr>
          <p:cNvSpPr txBox="1">
            <a:spLocks noChangeArrowheads="1"/>
          </p:cNvSpPr>
          <p:nvPr/>
        </p:nvSpPr>
        <p:spPr bwMode="auto">
          <a:xfrm>
            <a:off x="784225" y="7764463"/>
            <a:ext cx="35718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360" tIns="12360" rIns="12360" bIns="12360">
            <a:spAutoFit/>
          </a:bodyPr>
          <a:lstStyle>
            <a:lvl1pPr defTabSz="800100">
              <a:defRPr b="1">
                <a:solidFill>
                  <a:srgbClr val="000000"/>
                </a:solidFill>
                <a:latin typeface="Courier New" panose="02070309020205020404" pitchFamily="49" charset="0"/>
              </a:defRPr>
            </a:lvl1pPr>
            <a:lvl2pPr marL="742950" indent="-285750" defTabSz="800100">
              <a:defRPr b="1">
                <a:solidFill>
                  <a:srgbClr val="000000"/>
                </a:solidFill>
                <a:latin typeface="Courier New" panose="02070309020205020404" pitchFamily="49" charset="0"/>
              </a:defRPr>
            </a:lvl2pPr>
            <a:lvl3pPr marL="1143000" indent="-228600" defTabSz="800100">
              <a:defRPr b="1">
                <a:solidFill>
                  <a:srgbClr val="000000"/>
                </a:solidFill>
                <a:latin typeface="Courier New" panose="02070309020205020404" pitchFamily="49" charset="0"/>
              </a:defRPr>
            </a:lvl3pPr>
            <a:lvl4pPr marL="1600200" indent="-228600" defTabSz="800100">
              <a:defRPr b="1">
                <a:solidFill>
                  <a:srgbClr val="000000"/>
                </a:solidFill>
                <a:latin typeface="Courier New" panose="02070309020205020404" pitchFamily="49" charset="0"/>
              </a:defRPr>
            </a:lvl4pPr>
            <a:lvl5pPr marL="2057400" indent="-228600" defTabSz="800100">
              <a:defRPr b="1">
                <a:solidFill>
                  <a:srgbClr val="000000"/>
                </a:solidFill>
                <a:latin typeface="Courier New" panose="02070309020205020404" pitchFamily="49" charset="0"/>
              </a:defRPr>
            </a:lvl5pPr>
            <a:lvl6pPr marL="2514600" indent="-228600" algn="ctr" defTabSz="800100"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defTabSz="800100"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defTabSz="800100"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defTabSz="800100" eaLnBrk="0" fontAlgn="base" hangingPunct="0">
              <a:spcBef>
                <a:spcPct val="0"/>
              </a:spcBef>
              <a:spcAft>
                <a:spcPct val="0"/>
              </a:spcAft>
              <a:defRPr b="1">
                <a:solidFill>
                  <a:srgbClr val="000000"/>
                </a:solidFill>
                <a:latin typeface="Courier New" panose="02070309020205020404" pitchFamily="49" charset="0"/>
              </a:defRPr>
            </a:lvl9pPr>
          </a:lstStyle>
          <a:p>
            <a:pPr eaLnBrk="1" hangingPunct="1">
              <a:buClr>
                <a:srgbClr val="000000"/>
              </a:buClr>
              <a:buFont typeface="Arial" panose="020B0604020202020204" pitchFamily="34" charset="0"/>
              <a:buNone/>
            </a:pPr>
            <a:r>
              <a:rPr lang="en-US" altLang="en-US" sz="2300">
                <a:solidFill>
                  <a:schemeClr val="tx1"/>
                </a:solidFill>
                <a:latin typeface="Arial" panose="020B0604020202020204" pitchFamily="34" charset="0"/>
              </a:rPr>
              <a:t>…</a:t>
            </a:r>
          </a:p>
        </p:txBody>
      </p:sp>
      <p:pic>
        <p:nvPicPr>
          <p:cNvPr id="49157" name="Picture 5">
            <a:extLst>
              <a:ext uri="{FF2B5EF4-FFF2-40B4-BE49-F238E27FC236}">
                <a16:creationId xmlns:a16="http://schemas.microsoft.com/office/drawing/2014/main" id="{A7EE16B3-7353-FDC2-D5A2-7325746C7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88" y="7316788"/>
            <a:ext cx="5510212"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49158" name="Picture 6">
            <a:extLst>
              <a:ext uri="{FF2B5EF4-FFF2-40B4-BE49-F238E27FC236}">
                <a16:creationId xmlns:a16="http://schemas.microsoft.com/office/drawing/2014/main" id="{D79A120B-1493-5317-01DD-33D62F47C4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38" y="8089900"/>
            <a:ext cx="5694362"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a:extLst>
              <a:ext uri="{FF2B5EF4-FFF2-40B4-BE49-F238E27FC236}">
                <a16:creationId xmlns:a16="http://schemas.microsoft.com/office/drawing/2014/main" id="{C4F41FE4-B5C1-4D02-8978-0A776641933F}"/>
              </a:ext>
            </a:extLst>
          </p:cNvPr>
          <p:cNvSpPr>
            <a:spLocks noGrp="1" noRot="1" noChangeAspect="1" noChangeArrowheads="1" noTextEdit="1"/>
          </p:cNvSpPr>
          <p:nvPr>
            <p:ph type="sldImg"/>
          </p:nvPr>
        </p:nvSpPr>
        <p:spPr>
          <a:ln/>
        </p:spPr>
      </p:sp>
      <p:sp>
        <p:nvSpPr>
          <p:cNvPr id="43011" name="Rectangle 5">
            <a:extLst>
              <a:ext uri="{FF2B5EF4-FFF2-40B4-BE49-F238E27FC236}">
                <a16:creationId xmlns:a16="http://schemas.microsoft.com/office/drawing/2014/main" id="{A907147F-C733-2B5A-FBF7-B100FCB7E3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solidFill>
                <a:schemeClr val="tx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a:extLst>
              <a:ext uri="{FF2B5EF4-FFF2-40B4-BE49-F238E27FC236}">
                <a16:creationId xmlns:a16="http://schemas.microsoft.com/office/drawing/2014/main" id="{5903479B-8096-8AC8-DC9B-76B3D729B8FD}"/>
              </a:ext>
            </a:extLst>
          </p:cNvPr>
          <p:cNvSpPr>
            <a:spLocks noGrp="1" noRot="1" noChangeAspect="1" noChangeArrowheads="1" noTextEdit="1"/>
          </p:cNvSpPr>
          <p:nvPr>
            <p:ph type="sldImg"/>
          </p:nvPr>
        </p:nvSpPr>
        <p:spPr>
          <a:ln/>
        </p:spPr>
      </p:sp>
      <p:sp>
        <p:nvSpPr>
          <p:cNvPr id="50179" name="Rectangle 5">
            <a:extLst>
              <a:ext uri="{FF2B5EF4-FFF2-40B4-BE49-F238E27FC236}">
                <a16:creationId xmlns:a16="http://schemas.microsoft.com/office/drawing/2014/main" id="{8CB02129-B54D-7815-698F-3C801C6A1B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Logical Conditions</a:t>
            </a:r>
          </a:p>
          <a:p>
            <a:pPr lvl="1" eaLnBrk="1" hangingPunct="1"/>
            <a:r>
              <a:rPr lang="en-US" altLang="en-US">
                <a:solidFill>
                  <a:schemeClr val="tx1"/>
                </a:solidFill>
              </a:rPr>
              <a:t>A logical condition combines the result of two component conditions to produce a single result based on those conditions, or it inverts the result of a single condition. A row is returned only if the overall result of the condition</a:t>
            </a:r>
            <a:r>
              <a:rPr lang="en-US" altLang="en-US"/>
              <a:t> is true. </a:t>
            </a:r>
          </a:p>
          <a:p>
            <a:pPr lvl="1" eaLnBrk="1" hangingPunct="1"/>
            <a:r>
              <a:rPr lang="en-US" altLang="en-US"/>
              <a:t>Three logical operators are available in SQL:</a:t>
            </a:r>
          </a:p>
          <a:p>
            <a:pPr lvl="2" eaLnBrk="1" hangingPunct="1">
              <a:buSzPct val="70000"/>
            </a:pPr>
            <a:r>
              <a:rPr lang="en-US" altLang="en-US">
                <a:latin typeface="Courier New" panose="02070309020205020404" pitchFamily="49" charset="0"/>
              </a:rPr>
              <a:t>AND</a:t>
            </a:r>
          </a:p>
          <a:p>
            <a:pPr lvl="2" eaLnBrk="1" hangingPunct="1">
              <a:buSzPct val="70000"/>
            </a:pPr>
            <a:r>
              <a:rPr lang="en-US" altLang="en-US">
                <a:latin typeface="Courier New" panose="02070309020205020404" pitchFamily="49" charset="0"/>
              </a:rPr>
              <a:t>OR</a:t>
            </a:r>
          </a:p>
          <a:p>
            <a:pPr lvl="2" eaLnBrk="1" hangingPunct="1">
              <a:buSzPct val="70000"/>
            </a:pPr>
            <a:r>
              <a:rPr lang="en-US" altLang="en-US">
                <a:latin typeface="Courier New" panose="02070309020205020404" pitchFamily="49" charset="0"/>
              </a:rPr>
              <a:t>NOT</a:t>
            </a:r>
          </a:p>
          <a:p>
            <a:pPr lvl="1" eaLnBrk="1" hangingPunct="1"/>
            <a:r>
              <a:rPr lang="en-US" altLang="en-US"/>
              <a:t>All the examples so far have specified only one condition in the </a:t>
            </a:r>
            <a:r>
              <a:rPr lang="en-US" altLang="en-US">
                <a:latin typeface="Courier New" panose="02070309020205020404" pitchFamily="49" charset="0"/>
              </a:rPr>
              <a:t>WHERE</a:t>
            </a:r>
            <a:r>
              <a:rPr lang="en-US" altLang="en-US"/>
              <a:t> clause. You can use several conditions in one </a:t>
            </a:r>
            <a:r>
              <a:rPr lang="en-US" altLang="en-US">
                <a:latin typeface="Courier New" panose="02070309020205020404" pitchFamily="49" charset="0"/>
              </a:rPr>
              <a:t>WHERE</a:t>
            </a:r>
            <a:r>
              <a:rPr lang="en-US" altLang="en-US"/>
              <a:t> clause using the </a:t>
            </a:r>
            <a:r>
              <a:rPr lang="en-US" altLang="en-US">
                <a:latin typeface="Courier New" panose="02070309020205020404" pitchFamily="49" charset="0"/>
              </a:rPr>
              <a:t>AND</a:t>
            </a:r>
            <a:r>
              <a:rPr lang="en-US" altLang="en-US"/>
              <a:t> and </a:t>
            </a:r>
            <a:r>
              <a:rPr lang="en-US" altLang="en-US">
                <a:latin typeface="Courier New" panose="02070309020205020404" pitchFamily="49" charset="0"/>
              </a:rPr>
              <a:t>OR</a:t>
            </a:r>
            <a:r>
              <a:rPr lang="en-US" altLang="en-US"/>
              <a:t> operators.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a:extLst>
              <a:ext uri="{FF2B5EF4-FFF2-40B4-BE49-F238E27FC236}">
                <a16:creationId xmlns:a16="http://schemas.microsoft.com/office/drawing/2014/main" id="{62C529BE-2020-A187-B339-DB81D439413A}"/>
              </a:ext>
            </a:extLst>
          </p:cNvPr>
          <p:cNvSpPr>
            <a:spLocks noGrp="1" noRot="1" noChangeAspect="1" noChangeArrowheads="1" noTextEdit="1"/>
          </p:cNvSpPr>
          <p:nvPr>
            <p:ph type="sldImg"/>
          </p:nvPr>
        </p:nvSpPr>
        <p:spPr>
          <a:ln/>
        </p:spPr>
      </p:sp>
      <p:sp>
        <p:nvSpPr>
          <p:cNvPr id="2052" name="Rectangle 8">
            <a:extLst>
              <a:ext uri="{FF2B5EF4-FFF2-40B4-BE49-F238E27FC236}">
                <a16:creationId xmlns:a16="http://schemas.microsoft.com/office/drawing/2014/main" id="{C2290FD7-3307-FE30-6703-CAF6DD26EC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Using the </a:t>
            </a:r>
            <a:r>
              <a:rPr lang="en-US" altLang="en-US">
                <a:latin typeface="Courier New" panose="02070309020205020404" pitchFamily="49" charset="0"/>
              </a:rPr>
              <a:t>AND</a:t>
            </a:r>
            <a:r>
              <a:rPr lang="en-US" altLang="en-US">
                <a:latin typeface="Arial" panose="020B0604020202020204" pitchFamily="34" charset="0"/>
              </a:rPr>
              <a:t> Operator</a:t>
            </a:r>
          </a:p>
          <a:p>
            <a:pPr lvl="1" eaLnBrk="1" hangingPunct="1"/>
            <a:r>
              <a:rPr lang="en-US" altLang="en-US"/>
              <a:t>In the example, both conditions must be true for any record to be selected. Therefore, only employees who have a job title that contains the string ‘MAN’ </a:t>
            </a:r>
            <a:r>
              <a:rPr lang="en-US" altLang="en-US" i="1"/>
              <a:t>and</a:t>
            </a:r>
            <a:r>
              <a:rPr lang="en-US" altLang="en-US"/>
              <a:t> earn $10,000 or more are selected.</a:t>
            </a:r>
          </a:p>
          <a:p>
            <a:pPr lvl="1" eaLnBrk="1" hangingPunct="1"/>
            <a:r>
              <a:rPr lang="en-US" altLang="en-US"/>
              <a:t>All character searches are case-sensitive. No rows are returned if ‘MAN’ is not uppercase. Character strings must be enclosed by quotation marks.</a:t>
            </a:r>
          </a:p>
          <a:p>
            <a:pPr lvl="1" eaLnBrk="1" hangingPunct="1"/>
            <a:r>
              <a:rPr lang="en-US" altLang="en-US" b="1">
                <a:latin typeface="Courier New" panose="02070309020205020404" pitchFamily="49" charset="0"/>
              </a:rPr>
              <a:t>AND</a:t>
            </a:r>
            <a:r>
              <a:rPr lang="en-US" altLang="en-US" b="1"/>
              <a:t> Truth Table</a:t>
            </a:r>
            <a:endParaRPr lang="en-US" altLang="en-US"/>
          </a:p>
          <a:p>
            <a:pPr lvl="1" eaLnBrk="1" hangingPunct="1"/>
            <a:r>
              <a:rPr lang="en-US" altLang="en-US"/>
              <a:t>The following table shows the results of combining two expressions with </a:t>
            </a:r>
            <a:r>
              <a:rPr lang="en-US" altLang="en-US">
                <a:latin typeface="Courier New" panose="02070309020205020404" pitchFamily="49" charset="0"/>
              </a:rPr>
              <a:t>AND</a:t>
            </a:r>
            <a:r>
              <a:rPr lang="en-US" altLang="en-US"/>
              <a:t>:</a:t>
            </a:r>
          </a:p>
        </p:txBody>
      </p:sp>
      <p:sp>
        <p:nvSpPr>
          <p:cNvPr id="2053" name="Rectangle 3">
            <a:extLst>
              <a:ext uri="{FF2B5EF4-FFF2-40B4-BE49-F238E27FC236}">
                <a16:creationId xmlns:a16="http://schemas.microsoft.com/office/drawing/2014/main" id="{D1F93BCF-7CD1-245C-FA8F-D0DE945C50A3}"/>
              </a:ext>
            </a:extLst>
          </p:cNvPr>
          <p:cNvSpPr>
            <a:spLocks noChangeArrowheads="1"/>
          </p:cNvSpPr>
          <p:nvPr/>
        </p:nvSpPr>
        <p:spPr bwMode="auto">
          <a:xfrm>
            <a:off x="3959225" y="-1588"/>
            <a:ext cx="3032125"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sp>
        <p:nvSpPr>
          <p:cNvPr id="2054" name="Rectangle 4">
            <a:extLst>
              <a:ext uri="{FF2B5EF4-FFF2-40B4-BE49-F238E27FC236}">
                <a16:creationId xmlns:a16="http://schemas.microsoft.com/office/drawing/2014/main" id="{8645EC30-73BF-7C9F-F107-CE0D5C730208}"/>
              </a:ext>
            </a:extLst>
          </p:cNvPr>
          <p:cNvSpPr>
            <a:spLocks noChangeArrowheads="1"/>
          </p:cNvSpPr>
          <p:nvPr/>
        </p:nvSpPr>
        <p:spPr bwMode="auto">
          <a:xfrm>
            <a:off x="-1588" y="-1588"/>
            <a:ext cx="3027363"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graphicFrame>
        <p:nvGraphicFramePr>
          <p:cNvPr id="2050" name="Object 6">
            <a:extLst>
              <a:ext uri="{FF2B5EF4-FFF2-40B4-BE49-F238E27FC236}">
                <a16:creationId xmlns:a16="http://schemas.microsoft.com/office/drawing/2014/main" id="{3240A12D-BCA0-B2A8-2859-91468B4C2B5B}"/>
              </a:ext>
            </a:extLst>
          </p:cNvPr>
          <p:cNvGraphicFramePr>
            <a:graphicFrameLocks/>
          </p:cNvGraphicFramePr>
          <p:nvPr/>
        </p:nvGraphicFramePr>
        <p:xfrm>
          <a:off x="504825" y="6934200"/>
          <a:ext cx="5981700" cy="1047750"/>
        </p:xfrm>
        <a:graphic>
          <a:graphicData uri="http://schemas.openxmlformats.org/presentationml/2006/ole">
            <mc:AlternateContent xmlns:mc="http://schemas.openxmlformats.org/markup-compatibility/2006">
              <mc:Choice xmlns:v="urn:schemas-microsoft-com:vml" Requires="v">
                <p:oleObj name="Document" r:id="rId3" imgW="6172200" imgH="1088280" progId="Word.Document.8">
                  <p:embed/>
                </p:oleObj>
              </mc:Choice>
              <mc:Fallback>
                <p:oleObj name="Document" r:id="rId3" imgW="6172200" imgH="1088280" progId="Word.Document.8">
                  <p:embed/>
                  <p:pic>
                    <p:nvPicPr>
                      <p:cNvPr id="2050" name="Object 6">
                        <a:extLst>
                          <a:ext uri="{FF2B5EF4-FFF2-40B4-BE49-F238E27FC236}">
                            <a16:creationId xmlns:a16="http://schemas.microsoft.com/office/drawing/2014/main" id="{3240A12D-BCA0-B2A8-2859-91468B4C2B5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04825" y="6934200"/>
                        <a:ext cx="59817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84886844-A45C-DC59-F08D-34FC305EC1E9}"/>
              </a:ext>
            </a:extLst>
          </p:cNvPr>
          <p:cNvSpPr>
            <a:spLocks noGrp="1" noRot="1" noChangeAspect="1" noChangeArrowheads="1" noTextEdit="1"/>
          </p:cNvSpPr>
          <p:nvPr>
            <p:ph type="sldImg"/>
          </p:nvPr>
        </p:nvSpPr>
        <p:spPr>
          <a:ln/>
        </p:spPr>
      </p:sp>
      <p:sp>
        <p:nvSpPr>
          <p:cNvPr id="3076" name="Rectangle 6">
            <a:extLst>
              <a:ext uri="{FF2B5EF4-FFF2-40B4-BE49-F238E27FC236}">
                <a16:creationId xmlns:a16="http://schemas.microsoft.com/office/drawing/2014/main" id="{A70BB135-289B-8052-27CA-AC12D533B6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Using the </a:t>
            </a:r>
            <a:r>
              <a:rPr lang="en-US" altLang="en-US">
                <a:latin typeface="Courier New" panose="02070309020205020404" pitchFamily="49" charset="0"/>
              </a:rPr>
              <a:t>OR</a:t>
            </a:r>
            <a:r>
              <a:rPr lang="en-US" altLang="en-US">
                <a:latin typeface="Arial" panose="020B0604020202020204" pitchFamily="34" charset="0"/>
              </a:rPr>
              <a:t> Operator</a:t>
            </a:r>
          </a:p>
          <a:p>
            <a:pPr lvl="1" eaLnBrk="1" hangingPunct="1"/>
            <a:r>
              <a:rPr lang="en-US" altLang="en-US"/>
              <a:t>In the example, either condition can be true for any record to be selected. Therefore, any employee who has a job ID that contains the string ‘MAN’ </a:t>
            </a:r>
            <a:r>
              <a:rPr lang="en-US" altLang="en-US" i="1"/>
              <a:t>or</a:t>
            </a:r>
            <a:r>
              <a:rPr lang="en-US" altLang="en-US" b="1"/>
              <a:t> </a:t>
            </a:r>
            <a:r>
              <a:rPr lang="en-US" altLang="en-US"/>
              <a:t>earns $10,000 or more is selected.</a:t>
            </a:r>
          </a:p>
          <a:p>
            <a:pPr lvl="1" eaLnBrk="1" hangingPunct="1"/>
            <a:r>
              <a:rPr lang="en-US" altLang="en-US" b="1">
                <a:latin typeface="Courier New" panose="02070309020205020404" pitchFamily="49" charset="0"/>
              </a:rPr>
              <a:t>OR</a:t>
            </a:r>
            <a:r>
              <a:rPr lang="en-US" altLang="en-US" b="1"/>
              <a:t> Truth Table</a:t>
            </a:r>
          </a:p>
          <a:p>
            <a:pPr lvl="1" eaLnBrk="1" hangingPunct="1"/>
            <a:r>
              <a:rPr lang="en-US" altLang="en-US"/>
              <a:t>The following table shows the results of combining two expressions with </a:t>
            </a:r>
            <a:r>
              <a:rPr lang="en-US" altLang="en-US">
                <a:latin typeface="Courier New" panose="02070309020205020404" pitchFamily="49" charset="0"/>
              </a:rPr>
              <a:t>OR</a:t>
            </a:r>
            <a:r>
              <a:rPr lang="en-US" altLang="en-US"/>
              <a:t>:</a:t>
            </a:r>
          </a:p>
        </p:txBody>
      </p:sp>
      <p:graphicFrame>
        <p:nvGraphicFramePr>
          <p:cNvPr id="3074" name="Object 4">
            <a:extLst>
              <a:ext uri="{FF2B5EF4-FFF2-40B4-BE49-F238E27FC236}">
                <a16:creationId xmlns:a16="http://schemas.microsoft.com/office/drawing/2014/main" id="{66410D56-25EE-3651-BCD4-BD3C7AB7C810}"/>
              </a:ext>
            </a:extLst>
          </p:cNvPr>
          <p:cNvGraphicFramePr>
            <a:graphicFrameLocks/>
          </p:cNvGraphicFramePr>
          <p:nvPr/>
        </p:nvGraphicFramePr>
        <p:xfrm>
          <a:off x="506413" y="6530975"/>
          <a:ext cx="6035675" cy="1063625"/>
        </p:xfrm>
        <a:graphic>
          <a:graphicData uri="http://schemas.openxmlformats.org/presentationml/2006/ole">
            <mc:AlternateContent xmlns:mc="http://schemas.openxmlformats.org/markup-compatibility/2006">
              <mc:Choice xmlns:v="urn:schemas-microsoft-com:vml" Requires="v">
                <p:oleObj name="Document" r:id="rId3" imgW="6172200" imgH="1088280" progId="Word.Document.8">
                  <p:embed/>
                </p:oleObj>
              </mc:Choice>
              <mc:Fallback>
                <p:oleObj name="Document" r:id="rId3" imgW="6172200" imgH="1088280" progId="Word.Document.8">
                  <p:embed/>
                  <p:pic>
                    <p:nvPicPr>
                      <p:cNvPr id="3074" name="Object 4">
                        <a:extLst>
                          <a:ext uri="{FF2B5EF4-FFF2-40B4-BE49-F238E27FC236}">
                            <a16:creationId xmlns:a16="http://schemas.microsoft.com/office/drawing/2014/main" id="{66410D56-25EE-3651-BCD4-BD3C7AB7C81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413" y="6530975"/>
                        <a:ext cx="6035675"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5">
            <a:extLst>
              <a:ext uri="{FF2B5EF4-FFF2-40B4-BE49-F238E27FC236}">
                <a16:creationId xmlns:a16="http://schemas.microsoft.com/office/drawing/2014/main" id="{8BCB8C20-F62A-EFA1-2869-C7B938FBA4F1}"/>
              </a:ext>
            </a:extLst>
          </p:cNvPr>
          <p:cNvSpPr>
            <a:spLocks noGrp="1" noRot="1" noChangeAspect="1" noChangeArrowheads="1" noTextEdit="1"/>
          </p:cNvSpPr>
          <p:nvPr>
            <p:ph type="sldImg"/>
          </p:nvPr>
        </p:nvSpPr>
        <p:spPr>
          <a:ln/>
        </p:spPr>
      </p:sp>
      <p:sp>
        <p:nvSpPr>
          <p:cNvPr id="4100" name="Rectangle 6">
            <a:extLst>
              <a:ext uri="{FF2B5EF4-FFF2-40B4-BE49-F238E27FC236}">
                <a16:creationId xmlns:a16="http://schemas.microsoft.com/office/drawing/2014/main" id="{3F82D053-8698-28C2-9E38-C97505F726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Using the </a:t>
            </a:r>
            <a:r>
              <a:rPr lang="en-US" altLang="en-US">
                <a:latin typeface="Courier New" panose="02070309020205020404" pitchFamily="49" charset="0"/>
              </a:rPr>
              <a:t>NOT</a:t>
            </a:r>
            <a:r>
              <a:rPr lang="en-US" altLang="en-US">
                <a:latin typeface="Arial" panose="020B0604020202020204" pitchFamily="34" charset="0"/>
              </a:rPr>
              <a:t> Operator</a:t>
            </a:r>
          </a:p>
          <a:p>
            <a:pPr lvl="1" eaLnBrk="1" hangingPunct="1"/>
            <a:r>
              <a:rPr lang="en-US" altLang="en-US"/>
              <a:t>The slide example displays the last name and job ID of all employees whose job ID </a:t>
            </a:r>
            <a:r>
              <a:rPr lang="en-US" altLang="en-US" i="1"/>
              <a:t>is not</a:t>
            </a:r>
            <a:r>
              <a:rPr lang="en-US" altLang="en-US"/>
              <a:t> </a:t>
            </a:r>
            <a:r>
              <a:rPr lang="en-US" altLang="en-US">
                <a:latin typeface="Courier New" panose="02070309020205020404" pitchFamily="49" charset="0"/>
              </a:rPr>
              <a:t>IT_PROG</a:t>
            </a:r>
            <a:r>
              <a:rPr lang="en-US" altLang="en-US"/>
              <a:t>, </a:t>
            </a:r>
            <a:r>
              <a:rPr lang="en-US" altLang="en-US">
                <a:latin typeface="Courier New" panose="02070309020205020404" pitchFamily="49" charset="0"/>
              </a:rPr>
              <a:t>ST_CLERK</a:t>
            </a:r>
            <a:r>
              <a:rPr lang="en-US" altLang="en-US"/>
              <a:t>, or </a:t>
            </a:r>
            <a:r>
              <a:rPr lang="en-US" altLang="en-US">
                <a:latin typeface="Courier New" panose="02070309020205020404" pitchFamily="49" charset="0"/>
              </a:rPr>
              <a:t>SA_REP</a:t>
            </a:r>
            <a:r>
              <a:rPr lang="en-US" altLang="en-US"/>
              <a:t>.</a:t>
            </a:r>
          </a:p>
          <a:p>
            <a:pPr lvl="1" eaLnBrk="1" hangingPunct="1"/>
            <a:r>
              <a:rPr lang="en-US" altLang="en-US" b="1">
                <a:latin typeface="Courier New" panose="02070309020205020404" pitchFamily="49" charset="0"/>
              </a:rPr>
              <a:t>NOT</a:t>
            </a:r>
            <a:r>
              <a:rPr lang="en-US" altLang="en-US" b="1"/>
              <a:t> Truth Table</a:t>
            </a:r>
            <a:endParaRPr lang="en-US" altLang="en-US"/>
          </a:p>
          <a:p>
            <a:pPr lvl="1" eaLnBrk="1" hangingPunct="1"/>
            <a:r>
              <a:rPr lang="en-US" altLang="en-US"/>
              <a:t>The following table shows the result of </a:t>
            </a:r>
            <a:r>
              <a:rPr lang="en-US" altLang="en-US">
                <a:solidFill>
                  <a:schemeClr val="tx1"/>
                </a:solidFill>
              </a:rPr>
              <a:t>applying the </a:t>
            </a:r>
            <a:r>
              <a:rPr lang="en-US" altLang="en-US">
                <a:solidFill>
                  <a:schemeClr val="tx1"/>
                </a:solidFill>
                <a:latin typeface="Courier New" panose="02070309020205020404" pitchFamily="49" charset="0"/>
              </a:rPr>
              <a:t>NOT</a:t>
            </a:r>
            <a:r>
              <a:rPr lang="en-US" altLang="en-US">
                <a:solidFill>
                  <a:schemeClr val="tx1"/>
                </a:solidFill>
              </a:rPr>
              <a:t> operator to a condition:</a:t>
            </a:r>
          </a:p>
          <a:p>
            <a:pPr lvl="1" eaLnBrk="1" hangingPunct="1"/>
            <a:endParaRPr lang="en-US" altLang="en-US"/>
          </a:p>
          <a:p>
            <a:pPr lvl="1" eaLnBrk="1" hangingPunct="1"/>
            <a:endParaRPr lang="en-US" altLang="en-US"/>
          </a:p>
          <a:p>
            <a:pPr lvl="1" eaLnBrk="1" hangingPunct="1"/>
            <a:endParaRPr lang="en-US" altLang="en-US" sz="500"/>
          </a:p>
          <a:p>
            <a:pPr lvl="1" eaLnBrk="1" hangingPunct="1"/>
            <a:r>
              <a:rPr lang="en-US" altLang="en-US" b="1"/>
              <a:t>Note: </a:t>
            </a:r>
            <a:r>
              <a:rPr lang="en-US" altLang="en-US"/>
              <a:t>The </a:t>
            </a:r>
            <a:r>
              <a:rPr lang="en-US" altLang="en-US">
                <a:latin typeface="Courier New" panose="02070309020205020404" pitchFamily="49" charset="0"/>
              </a:rPr>
              <a:t>NOT</a:t>
            </a:r>
            <a:r>
              <a:rPr lang="en-US" altLang="en-US"/>
              <a:t> operator can also be used with other SQL operators, such as </a:t>
            </a:r>
            <a:r>
              <a:rPr lang="en-US" altLang="en-US">
                <a:latin typeface="Courier New" panose="02070309020205020404" pitchFamily="49" charset="0"/>
              </a:rPr>
              <a:t>BETWEEN</a:t>
            </a:r>
            <a:r>
              <a:rPr lang="en-US" altLang="en-US"/>
              <a:t>, </a:t>
            </a:r>
            <a:r>
              <a:rPr lang="en-US" altLang="en-US">
                <a:latin typeface="Courier New" panose="02070309020205020404" pitchFamily="49" charset="0"/>
              </a:rPr>
              <a:t>LIKE</a:t>
            </a:r>
            <a:r>
              <a:rPr lang="en-US" altLang="en-US"/>
              <a:t>, and </a:t>
            </a:r>
            <a:r>
              <a:rPr lang="en-US" altLang="en-US">
                <a:latin typeface="Courier New" panose="02070309020205020404" pitchFamily="49" charset="0"/>
              </a:rPr>
              <a:t>NULL</a:t>
            </a:r>
            <a:r>
              <a:rPr lang="en-US" altLang="en-US"/>
              <a:t>.</a:t>
            </a:r>
          </a:p>
          <a:p>
            <a:pPr lvl="1" eaLnBrk="1" hangingPunct="1"/>
            <a:endParaRPr lang="en-US" altLang="en-US" sz="500"/>
          </a:p>
          <a:p>
            <a:pPr lvl="4" eaLnBrk="1" hangingPunct="1"/>
            <a:r>
              <a:rPr lang="en-US" altLang="en-US"/>
              <a:t>... WHERE  job_id    NOT  IN ('AC_ACCOUNT', 'AD_VP')</a:t>
            </a:r>
          </a:p>
          <a:p>
            <a:pPr lvl="4" eaLnBrk="1" hangingPunct="1"/>
            <a:r>
              <a:rPr lang="en-US" altLang="en-US"/>
              <a:t>... WHERE  salary    NOT  BETWEEN  10000 AND  15000</a:t>
            </a:r>
          </a:p>
          <a:p>
            <a:pPr lvl="4" eaLnBrk="1" hangingPunct="1"/>
            <a:r>
              <a:rPr lang="en-US" altLang="en-US"/>
              <a:t>... WHERE  last_name NOT  LIKE '%A%'</a:t>
            </a:r>
          </a:p>
          <a:p>
            <a:pPr lvl="4" eaLnBrk="1" hangingPunct="1"/>
            <a:r>
              <a:rPr lang="en-US" altLang="en-US"/>
              <a:t>... WHERE  commission_pct  IS   NOT  NULL</a:t>
            </a:r>
          </a:p>
        </p:txBody>
      </p:sp>
      <p:graphicFrame>
        <p:nvGraphicFramePr>
          <p:cNvPr id="4098" name="Object 4">
            <a:extLst>
              <a:ext uri="{FF2B5EF4-FFF2-40B4-BE49-F238E27FC236}">
                <a16:creationId xmlns:a16="http://schemas.microsoft.com/office/drawing/2014/main" id="{E4162E32-8573-4EAD-D802-21084563C01F}"/>
              </a:ext>
            </a:extLst>
          </p:cNvPr>
          <p:cNvGraphicFramePr>
            <a:graphicFrameLocks/>
          </p:cNvGraphicFramePr>
          <p:nvPr/>
        </p:nvGraphicFramePr>
        <p:xfrm>
          <a:off x="519113" y="6353175"/>
          <a:ext cx="6018212" cy="671513"/>
        </p:xfrm>
        <a:graphic>
          <a:graphicData uri="http://schemas.openxmlformats.org/presentationml/2006/ole">
            <mc:AlternateContent xmlns:mc="http://schemas.openxmlformats.org/markup-compatibility/2006">
              <mc:Choice xmlns:v="urn:schemas-microsoft-com:vml" Requires="v">
                <p:oleObj name="Document" r:id="rId3" imgW="6163200" imgH="687240" progId="Word.Document.8">
                  <p:embed/>
                </p:oleObj>
              </mc:Choice>
              <mc:Fallback>
                <p:oleObj name="Document" r:id="rId3" imgW="6163200" imgH="687240" progId="Word.Document.8">
                  <p:embed/>
                  <p:pic>
                    <p:nvPicPr>
                      <p:cNvPr id="4098" name="Object 4">
                        <a:extLst>
                          <a:ext uri="{FF2B5EF4-FFF2-40B4-BE49-F238E27FC236}">
                            <a16:creationId xmlns:a16="http://schemas.microsoft.com/office/drawing/2014/main" id="{E4162E32-8573-4EAD-D802-21084563C01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3" y="6353175"/>
                        <a:ext cx="601821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28AEFFD-8527-57D5-769A-B15339EE8BDD}"/>
              </a:ext>
            </a:extLst>
          </p:cNvPr>
          <p:cNvSpPr>
            <a:spLocks noChangeArrowheads="1"/>
          </p:cNvSpPr>
          <p:nvPr/>
        </p:nvSpPr>
        <p:spPr bwMode="auto">
          <a:xfrm>
            <a:off x="3959225" y="-1588"/>
            <a:ext cx="3032125"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sp>
        <p:nvSpPr>
          <p:cNvPr id="53251" name="Rectangle 3">
            <a:extLst>
              <a:ext uri="{FF2B5EF4-FFF2-40B4-BE49-F238E27FC236}">
                <a16:creationId xmlns:a16="http://schemas.microsoft.com/office/drawing/2014/main" id="{C88ED434-C020-D006-2CF2-DE69D7CD4382}"/>
              </a:ext>
            </a:extLst>
          </p:cNvPr>
          <p:cNvSpPr>
            <a:spLocks noChangeArrowheads="1"/>
          </p:cNvSpPr>
          <p:nvPr/>
        </p:nvSpPr>
        <p:spPr bwMode="auto">
          <a:xfrm>
            <a:off x="-1588" y="-1588"/>
            <a:ext cx="3027363"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sp>
        <p:nvSpPr>
          <p:cNvPr id="53252" name="Rectangle 6">
            <a:extLst>
              <a:ext uri="{FF2B5EF4-FFF2-40B4-BE49-F238E27FC236}">
                <a16:creationId xmlns:a16="http://schemas.microsoft.com/office/drawing/2014/main" id="{41621A70-395C-F1BB-8E0B-B70A766CBAC6}"/>
              </a:ext>
            </a:extLst>
          </p:cNvPr>
          <p:cNvSpPr>
            <a:spLocks noGrp="1" noRot="1" noChangeAspect="1" noChangeArrowheads="1" noTextEdit="1"/>
          </p:cNvSpPr>
          <p:nvPr>
            <p:ph type="sldImg"/>
          </p:nvPr>
        </p:nvSpPr>
        <p:spPr>
          <a:ln/>
        </p:spPr>
      </p:sp>
      <p:sp>
        <p:nvSpPr>
          <p:cNvPr id="53253" name="Rectangle 7">
            <a:extLst>
              <a:ext uri="{FF2B5EF4-FFF2-40B4-BE49-F238E27FC236}">
                <a16:creationId xmlns:a16="http://schemas.microsoft.com/office/drawing/2014/main" id="{465C0A09-9C2D-067E-5D34-273F1D8C40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a:latin typeface="Arial" panose="020B0604020202020204" pitchFamily="34" charset="0"/>
              </a:rPr>
              <a:t>Using the </a:t>
            </a:r>
            <a:r>
              <a:rPr lang="en-US" altLang="en-US">
                <a:latin typeface="Courier New" panose="02070309020205020404" pitchFamily="49" charset="0"/>
              </a:rPr>
              <a:t>ORDER BY</a:t>
            </a:r>
            <a:r>
              <a:rPr lang="en-US" altLang="en-US">
                <a:latin typeface="Arial" panose="020B0604020202020204" pitchFamily="34" charset="0"/>
              </a:rPr>
              <a:t> Clause</a:t>
            </a:r>
          </a:p>
          <a:p>
            <a:pPr lvl="1" eaLnBrk="1" hangingPunct="1">
              <a:lnSpc>
                <a:spcPct val="90000"/>
              </a:lnSpc>
            </a:pPr>
            <a:r>
              <a:rPr lang="en-US" altLang="en-US">
                <a:solidFill>
                  <a:schemeClr val="tx1"/>
                </a:solidFill>
              </a:rPr>
              <a:t>The order of rows that are returned in a query result is undefined. The </a:t>
            </a:r>
            <a:r>
              <a:rPr lang="en-US" altLang="en-US">
                <a:solidFill>
                  <a:schemeClr val="tx1"/>
                </a:solidFill>
                <a:latin typeface="Courier New" panose="02070309020205020404" pitchFamily="49" charset="0"/>
              </a:rPr>
              <a:t>ORDER BY</a:t>
            </a:r>
            <a:r>
              <a:rPr lang="en-US" altLang="en-US">
                <a:solidFill>
                  <a:schemeClr val="tx1"/>
                </a:solidFill>
              </a:rPr>
              <a:t> clause can be used to sort the rows. If you use the </a:t>
            </a:r>
            <a:r>
              <a:rPr lang="en-US" altLang="en-US">
                <a:solidFill>
                  <a:schemeClr val="tx1"/>
                </a:solidFill>
                <a:latin typeface="Courier New" panose="02070309020205020404" pitchFamily="49" charset="0"/>
              </a:rPr>
              <a:t>ORDER BY</a:t>
            </a:r>
            <a:r>
              <a:rPr lang="en-US" altLang="en-US">
                <a:solidFill>
                  <a:schemeClr val="tx1"/>
                </a:solidFill>
              </a:rPr>
              <a:t> clause, it must be the last clause of the SQL statement. You can specify an expression, an alias, or a column position as the sort condition.</a:t>
            </a:r>
          </a:p>
          <a:p>
            <a:pPr lvl="1" eaLnBrk="1" hangingPunct="1">
              <a:lnSpc>
                <a:spcPct val="90000"/>
              </a:lnSpc>
            </a:pPr>
            <a:r>
              <a:rPr lang="en-US" altLang="en-US" b="1"/>
              <a:t>Syntax</a:t>
            </a:r>
            <a:endParaRPr lang="en-US" altLang="en-US" sz="500"/>
          </a:p>
          <a:p>
            <a:pPr algn="just" eaLnBrk="1" hangingPunct="1">
              <a:spcBef>
                <a:spcPct val="0"/>
              </a:spcBef>
            </a:pPr>
            <a:r>
              <a:rPr lang="en-US" altLang="en-US" b="0">
                <a:latin typeface="Courier New" panose="02070309020205020404" pitchFamily="49" charset="0"/>
              </a:rPr>
              <a:t> 	</a:t>
            </a:r>
            <a:r>
              <a:rPr lang="en-US" altLang="en-US" sz="1100" b="0">
                <a:latin typeface="Courier New" panose="02070309020205020404" pitchFamily="49" charset="0"/>
              </a:rPr>
              <a:t>SELECT</a:t>
            </a:r>
            <a:r>
              <a:rPr lang="en-US" altLang="en-US" sz="1100" b="0" i="1">
                <a:latin typeface="Courier New" panose="02070309020205020404" pitchFamily="49" charset="0"/>
              </a:rPr>
              <a:t>	  	expr</a:t>
            </a:r>
            <a:r>
              <a:rPr lang="en-US" altLang="en-US" sz="1100" b="0">
                <a:latin typeface="Courier New" panose="02070309020205020404" pitchFamily="49" charset="0"/>
              </a:rPr>
              <a:t> </a:t>
            </a:r>
          </a:p>
          <a:p>
            <a:pPr eaLnBrk="1" hangingPunct="1">
              <a:spcBef>
                <a:spcPct val="0"/>
              </a:spcBef>
            </a:pPr>
            <a:r>
              <a:rPr lang="en-US" altLang="en-US" sz="1100" b="0">
                <a:latin typeface="Courier New" panose="02070309020205020404" pitchFamily="49" charset="0"/>
              </a:rPr>
              <a:t> 	FROM 	  		</a:t>
            </a:r>
            <a:r>
              <a:rPr lang="en-US" altLang="en-US" sz="1100" b="0" i="1">
                <a:latin typeface="Courier New" panose="02070309020205020404" pitchFamily="49" charset="0"/>
              </a:rPr>
              <a:t>table</a:t>
            </a:r>
            <a:endParaRPr lang="en-US" altLang="en-US" sz="1100" b="0">
              <a:latin typeface="Courier New" panose="02070309020205020404" pitchFamily="49" charset="0"/>
            </a:endParaRPr>
          </a:p>
          <a:p>
            <a:pPr eaLnBrk="1" hangingPunct="1">
              <a:spcBef>
                <a:spcPct val="0"/>
              </a:spcBef>
            </a:pPr>
            <a:r>
              <a:rPr lang="en-US" altLang="en-US" sz="1100" b="0">
                <a:latin typeface="Courier New" panose="02070309020205020404" pitchFamily="49" charset="0"/>
              </a:rPr>
              <a:t> 	[WHERE 	  	</a:t>
            </a:r>
            <a:r>
              <a:rPr lang="en-US" altLang="en-US" sz="1100" b="0" i="1">
                <a:latin typeface="Courier New" panose="02070309020205020404" pitchFamily="49" charset="0"/>
              </a:rPr>
              <a:t>condition(s)</a:t>
            </a:r>
            <a:r>
              <a:rPr lang="en-US" altLang="en-US" sz="1100" b="0">
                <a:latin typeface="Courier New" panose="02070309020205020404" pitchFamily="49" charset="0"/>
              </a:rPr>
              <a:t>]</a:t>
            </a:r>
          </a:p>
          <a:p>
            <a:pPr eaLnBrk="1" hangingPunct="1">
              <a:spcBef>
                <a:spcPct val="0"/>
              </a:spcBef>
            </a:pPr>
            <a:r>
              <a:rPr lang="en-US" altLang="en-US" sz="1100" b="0">
                <a:latin typeface="Courier New" panose="02070309020205020404" pitchFamily="49" charset="0"/>
              </a:rPr>
              <a:t> 	[ORDER BY	{</a:t>
            </a:r>
            <a:r>
              <a:rPr lang="en-US" altLang="en-US" sz="1100" b="0" i="1">
                <a:latin typeface="Courier New" panose="02070309020205020404" pitchFamily="49" charset="0"/>
              </a:rPr>
              <a:t>column</a:t>
            </a:r>
            <a:r>
              <a:rPr lang="en-US" altLang="en-US" sz="1100" b="0">
                <a:latin typeface="Courier New" panose="02070309020205020404" pitchFamily="49" charset="0"/>
              </a:rPr>
              <a:t>, </a:t>
            </a:r>
            <a:r>
              <a:rPr lang="en-US" altLang="en-US" sz="1100" b="0" i="1">
                <a:latin typeface="Courier New" panose="02070309020205020404" pitchFamily="49" charset="0"/>
              </a:rPr>
              <a:t>expr, numeric_position</a:t>
            </a:r>
            <a:r>
              <a:rPr lang="en-US" altLang="en-US" sz="1100" b="0">
                <a:latin typeface="Courier New" panose="02070309020205020404" pitchFamily="49" charset="0"/>
              </a:rPr>
              <a:t>} [ASC|DESC]];</a:t>
            </a:r>
          </a:p>
          <a:p>
            <a:pPr lvl="1" eaLnBrk="1" hangingPunct="1">
              <a:lnSpc>
                <a:spcPct val="90000"/>
              </a:lnSpc>
            </a:pPr>
            <a:r>
              <a:rPr lang="en-US" altLang="en-US"/>
              <a:t>In the syntax:</a:t>
            </a:r>
          </a:p>
          <a:p>
            <a:pPr lvl="1" eaLnBrk="1" hangingPunct="1">
              <a:spcBef>
                <a:spcPct val="0"/>
              </a:spcBef>
            </a:pPr>
            <a:r>
              <a:rPr lang="en-US" altLang="en-US">
                <a:latin typeface="Courier New" panose="02070309020205020404" pitchFamily="49" charset="0"/>
              </a:rPr>
              <a:t>	ORDER BY</a:t>
            </a:r>
            <a:r>
              <a:rPr lang="en-US" altLang="en-US"/>
              <a:t>		specifies the order in which the retrieved rows are displayed</a:t>
            </a:r>
            <a:endParaRPr lang="en-US" altLang="en-US" b="1"/>
          </a:p>
          <a:p>
            <a:pPr lvl="1" eaLnBrk="1" hangingPunct="1">
              <a:spcBef>
                <a:spcPct val="0"/>
              </a:spcBef>
            </a:pPr>
            <a:r>
              <a:rPr lang="en-US" altLang="en-US">
                <a:latin typeface="Times" panose="02020603050405020304" pitchFamily="18" charset="0"/>
              </a:rPr>
              <a:t>	</a:t>
            </a:r>
            <a:r>
              <a:rPr lang="en-US" altLang="en-US">
                <a:latin typeface="Courier New" panose="02070309020205020404" pitchFamily="49" charset="0"/>
              </a:rPr>
              <a:t>ASC</a:t>
            </a:r>
            <a:r>
              <a:rPr lang="en-US" altLang="en-US"/>
              <a:t>			orders the rows in ascending order (this is the default order)</a:t>
            </a:r>
          </a:p>
          <a:p>
            <a:pPr lvl="1" eaLnBrk="1" hangingPunct="1">
              <a:spcBef>
                <a:spcPct val="0"/>
              </a:spcBef>
            </a:pPr>
            <a:r>
              <a:rPr lang="en-US" altLang="en-US"/>
              <a:t>	</a:t>
            </a:r>
            <a:r>
              <a:rPr lang="en-US" altLang="en-US">
                <a:latin typeface="Courier New" panose="02070309020205020404" pitchFamily="49" charset="0"/>
              </a:rPr>
              <a:t>DESC</a:t>
            </a:r>
            <a:r>
              <a:rPr lang="en-US" altLang="en-US"/>
              <a:t>	</a:t>
            </a:r>
            <a:r>
              <a:rPr lang="en-US" altLang="en-US">
                <a:latin typeface="Courier New" panose="02070309020205020404" pitchFamily="49" charset="0"/>
              </a:rPr>
              <a:t>		</a:t>
            </a:r>
            <a:r>
              <a:rPr lang="en-US" altLang="en-US">
                <a:latin typeface="Times" panose="02020603050405020304" pitchFamily="18" charset="0"/>
              </a:rPr>
              <a:t>orders the rows in descending order</a:t>
            </a:r>
            <a:endParaRPr lang="en-US" altLang="en-US"/>
          </a:p>
          <a:p>
            <a:pPr lvl="1" eaLnBrk="1" hangingPunct="1">
              <a:lnSpc>
                <a:spcPct val="95000"/>
              </a:lnSpc>
              <a:spcBef>
                <a:spcPct val="20000"/>
              </a:spcBef>
            </a:pPr>
            <a:r>
              <a:rPr lang="en-US" altLang="en-US"/>
              <a:t>If the </a:t>
            </a:r>
            <a:r>
              <a:rPr lang="en-US" altLang="en-US">
                <a:latin typeface="Courier New" panose="02070309020205020404" pitchFamily="49" charset="0"/>
              </a:rPr>
              <a:t>ORDER BY</a:t>
            </a:r>
            <a:r>
              <a:rPr lang="en-US" altLang="en-US"/>
              <a:t> clause is not used, the sort order is undefined, and the Oracle server may not fetch rows in the same order for the same query twice. Use the </a:t>
            </a:r>
            <a:r>
              <a:rPr lang="en-US" altLang="en-US">
                <a:latin typeface="Courier New" panose="02070309020205020404" pitchFamily="49" charset="0"/>
              </a:rPr>
              <a:t>ORDER BY</a:t>
            </a:r>
            <a:r>
              <a:rPr lang="en-US" altLang="en-US"/>
              <a:t> clause to display the rows in a specific order.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a:extLst>
              <a:ext uri="{FF2B5EF4-FFF2-40B4-BE49-F238E27FC236}">
                <a16:creationId xmlns:a16="http://schemas.microsoft.com/office/drawing/2014/main" id="{B164EC3C-E0E6-7F4E-72C8-968717019A66}"/>
              </a:ext>
            </a:extLst>
          </p:cNvPr>
          <p:cNvSpPr>
            <a:spLocks noGrp="1" noRot="1" noChangeAspect="1" noChangeArrowheads="1" noTextEdit="1"/>
          </p:cNvSpPr>
          <p:nvPr>
            <p:ph type="sldImg"/>
          </p:nvPr>
        </p:nvSpPr>
        <p:spPr>
          <a:ln/>
        </p:spPr>
      </p:sp>
      <p:sp>
        <p:nvSpPr>
          <p:cNvPr id="54275" name="Rectangle 5">
            <a:extLst>
              <a:ext uri="{FF2B5EF4-FFF2-40B4-BE49-F238E27FC236}">
                <a16:creationId xmlns:a16="http://schemas.microsoft.com/office/drawing/2014/main" id="{29E1B9D4-38C4-E83C-38FB-F71C3639A2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latin typeface="Arial" panose="020B0604020202020204" pitchFamily="34" charset="0"/>
              </a:rPr>
              <a:t>Default Ordering of Data</a:t>
            </a:r>
          </a:p>
          <a:p>
            <a:pPr marL="342900" lvl="1" indent="-228600" eaLnBrk="1" hangingPunct="1"/>
            <a:r>
              <a:rPr lang="en-US" altLang="en-US">
                <a:solidFill>
                  <a:schemeClr val="tx1"/>
                </a:solidFill>
              </a:rPr>
              <a:t>The default sort order is ascending:</a:t>
            </a:r>
          </a:p>
          <a:p>
            <a:pPr lvl="2" eaLnBrk="1" hangingPunct="1"/>
            <a:r>
              <a:rPr lang="en-US" altLang="en-US">
                <a:solidFill>
                  <a:schemeClr val="tx1"/>
                </a:solidFill>
              </a:rPr>
              <a:t>Numeric values are displayed with the lowest values first (for example, 1</a:t>
            </a:r>
            <a:r>
              <a:rPr lang="en-US" altLang="en-US"/>
              <a:t> to </a:t>
            </a:r>
            <a:r>
              <a:rPr lang="en-US" altLang="en-US">
                <a:solidFill>
                  <a:schemeClr val="tx1"/>
                </a:solidFill>
              </a:rPr>
              <a:t>999).</a:t>
            </a:r>
          </a:p>
          <a:p>
            <a:pPr lvl="2" eaLnBrk="1" hangingPunct="1"/>
            <a:r>
              <a:rPr lang="en-US" altLang="en-US">
                <a:solidFill>
                  <a:schemeClr val="tx1"/>
                </a:solidFill>
              </a:rPr>
              <a:t>Date values are displayed with the earliest value first (for example, 01-JAN-92 before </a:t>
            </a:r>
            <a:br>
              <a:rPr lang="en-US" altLang="en-US">
                <a:solidFill>
                  <a:schemeClr val="tx1"/>
                </a:solidFill>
              </a:rPr>
            </a:br>
            <a:r>
              <a:rPr lang="en-US" altLang="en-US">
                <a:solidFill>
                  <a:schemeClr val="tx1"/>
                </a:solidFill>
              </a:rPr>
              <a:t>01-JAN-95).</a:t>
            </a:r>
          </a:p>
          <a:p>
            <a:pPr lvl="2" eaLnBrk="1" hangingPunct="1"/>
            <a:r>
              <a:rPr lang="en-US" altLang="en-US">
                <a:solidFill>
                  <a:schemeClr val="tx1"/>
                </a:solidFill>
              </a:rPr>
              <a:t>Character values are displayed in alphabetical order (for example, </a:t>
            </a:r>
            <a:r>
              <a:rPr lang="en-US" altLang="en-US" i="1">
                <a:solidFill>
                  <a:schemeClr val="tx1"/>
                </a:solidFill>
              </a:rPr>
              <a:t>A</a:t>
            </a:r>
            <a:r>
              <a:rPr lang="en-US" altLang="en-US">
                <a:solidFill>
                  <a:schemeClr val="tx1"/>
                </a:solidFill>
              </a:rPr>
              <a:t> first and </a:t>
            </a:r>
            <a:r>
              <a:rPr lang="en-US" altLang="en-US" i="1">
                <a:solidFill>
                  <a:schemeClr val="tx1"/>
                </a:solidFill>
              </a:rPr>
              <a:t>Z</a:t>
            </a:r>
            <a:r>
              <a:rPr lang="en-US" altLang="en-US">
                <a:solidFill>
                  <a:schemeClr val="tx1"/>
                </a:solidFill>
              </a:rPr>
              <a:t> last).</a:t>
            </a:r>
          </a:p>
          <a:p>
            <a:pPr lvl="2" eaLnBrk="1" hangingPunct="1"/>
            <a:r>
              <a:rPr lang="en-US" altLang="en-US">
                <a:solidFill>
                  <a:schemeClr val="tx1"/>
                </a:solidFill>
              </a:rPr>
              <a:t>Null values are displayed last for ascending sequences and first for descending sequences.</a:t>
            </a:r>
          </a:p>
          <a:p>
            <a:pPr lvl="2" eaLnBrk="1" hangingPunct="1"/>
            <a:r>
              <a:rPr lang="en-US" altLang="en-US">
                <a:solidFill>
                  <a:schemeClr val="tx1"/>
                </a:solidFill>
              </a:rPr>
              <a:t>You can sort by a column that is not in the </a:t>
            </a:r>
            <a:r>
              <a:rPr lang="en-US" altLang="en-US">
                <a:solidFill>
                  <a:schemeClr val="tx1"/>
                </a:solidFill>
                <a:latin typeface="Courier New" panose="02070309020205020404" pitchFamily="49" charset="0"/>
              </a:rPr>
              <a:t>SELECT</a:t>
            </a:r>
            <a:r>
              <a:rPr lang="en-US" altLang="en-US">
                <a:solidFill>
                  <a:schemeClr val="tx1"/>
                </a:solidFill>
              </a:rPr>
              <a:t> list.</a:t>
            </a:r>
          </a:p>
          <a:p>
            <a:pPr marL="342900" lvl="1" indent="-228600" eaLnBrk="1" hangingPunct="1"/>
            <a:r>
              <a:rPr lang="en-US" altLang="en-US" b="1">
                <a:solidFill>
                  <a:schemeClr val="tx1"/>
                </a:solidFill>
              </a:rPr>
              <a:t>Examples</a:t>
            </a:r>
          </a:p>
          <a:p>
            <a:pPr lvl="2" eaLnBrk="1" hangingPunct="1">
              <a:buFontTx/>
              <a:buNone/>
            </a:pPr>
            <a:r>
              <a:rPr lang="en-US" altLang="en-US">
                <a:solidFill>
                  <a:schemeClr val="tx1"/>
                </a:solidFill>
              </a:rPr>
              <a:t>1.	To reverse the order in which rows are displayed, specify the </a:t>
            </a:r>
            <a:r>
              <a:rPr lang="en-US" altLang="en-US">
                <a:solidFill>
                  <a:schemeClr val="tx1"/>
                </a:solidFill>
                <a:latin typeface="Courier New" panose="02070309020205020404" pitchFamily="49" charset="0"/>
              </a:rPr>
              <a:t>DESC</a:t>
            </a:r>
            <a:r>
              <a:rPr lang="en-US" altLang="en-US">
                <a:solidFill>
                  <a:schemeClr val="tx1"/>
                </a:solidFill>
              </a:rPr>
              <a:t> keyword after the column name in the </a:t>
            </a:r>
            <a:r>
              <a:rPr lang="en-US" altLang="en-US">
                <a:solidFill>
                  <a:schemeClr val="tx1"/>
                </a:solidFill>
                <a:latin typeface="Courier New" panose="02070309020205020404" pitchFamily="49" charset="0"/>
              </a:rPr>
              <a:t>ORDER BY</a:t>
            </a:r>
            <a:r>
              <a:rPr lang="en-US" altLang="en-US">
                <a:solidFill>
                  <a:schemeClr val="tx1"/>
                </a:solidFill>
              </a:rPr>
              <a:t> clause. The slide example sorts the result by the most recently hired employee.</a:t>
            </a:r>
          </a:p>
          <a:p>
            <a:pPr lvl="2" eaLnBrk="1" hangingPunct="1">
              <a:buFontTx/>
              <a:buNone/>
            </a:pPr>
            <a:r>
              <a:rPr lang="en-US" altLang="en-US">
                <a:solidFill>
                  <a:schemeClr val="tx1"/>
                </a:solidFill>
              </a:rPr>
              <a:t>2.	You can use a column alias in the </a:t>
            </a:r>
            <a:r>
              <a:rPr lang="en-US" altLang="en-US">
                <a:solidFill>
                  <a:schemeClr val="tx1"/>
                </a:solidFill>
                <a:latin typeface="Courier New" panose="02070309020205020404" pitchFamily="49" charset="0"/>
              </a:rPr>
              <a:t>ORDER</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The slide example sorts the data by annual salary.</a:t>
            </a:r>
          </a:p>
          <a:p>
            <a:pPr lvl="2" eaLnBrk="1" hangingPunct="1">
              <a:buFontTx/>
              <a:buNone/>
            </a:pPr>
            <a:r>
              <a:rPr lang="en-US" altLang="en-US">
                <a:solidFill>
                  <a:schemeClr val="tx1"/>
                </a:solidFill>
              </a:rPr>
              <a:t>3.	You can sort query results by more than one column. The sort limit is the number of columns in the given table. In the </a:t>
            </a:r>
            <a:r>
              <a:rPr lang="en-US" altLang="en-US">
                <a:solidFill>
                  <a:schemeClr val="tx1"/>
                </a:solidFill>
                <a:latin typeface="Courier New" panose="02070309020205020404" pitchFamily="49" charset="0"/>
              </a:rPr>
              <a:t>ORDER</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specify the columns and separate the column names using commas. If you want to reverse the order of a column, specify </a:t>
            </a:r>
            <a:r>
              <a:rPr lang="en-US" altLang="en-US">
                <a:solidFill>
                  <a:schemeClr val="tx1"/>
                </a:solidFill>
                <a:latin typeface="Courier New" panose="02070309020205020404" pitchFamily="49" charset="0"/>
              </a:rPr>
              <a:t>DESC</a:t>
            </a:r>
            <a:r>
              <a:rPr lang="en-US" altLang="en-US">
                <a:solidFill>
                  <a:schemeClr val="tx1"/>
                </a:solidFill>
              </a:rPr>
              <a:t> after its name.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44E79268-4CF4-CF56-A280-ED6D84B1DADD}"/>
              </a:ext>
            </a:extLst>
          </p:cNvPr>
          <p:cNvSpPr>
            <a:spLocks noGrp="1" noRot="1" noChangeAspect="1" noChangeArrowheads="1" noTextEdit="1"/>
          </p:cNvSpPr>
          <p:nvPr>
            <p:ph type="sldImg"/>
          </p:nvPr>
        </p:nvSpPr>
        <p:spPr>
          <a:ln/>
        </p:spPr>
      </p:sp>
      <p:sp>
        <p:nvSpPr>
          <p:cNvPr id="27651" name="Rectangle 5">
            <a:extLst>
              <a:ext uri="{FF2B5EF4-FFF2-40B4-BE49-F238E27FC236}">
                <a16:creationId xmlns:a16="http://schemas.microsoft.com/office/drawing/2014/main" id="{1F570B01-8A66-F692-315E-DD3AD38C54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AC3129E-AAD4-F5E9-9061-F4B4769DBFF9}"/>
              </a:ext>
            </a:extLst>
          </p:cNvPr>
          <p:cNvSpPr>
            <a:spLocks noChangeArrowheads="1"/>
          </p:cNvSpPr>
          <p:nvPr/>
        </p:nvSpPr>
        <p:spPr bwMode="auto">
          <a:xfrm>
            <a:off x="3959225" y="0"/>
            <a:ext cx="303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28675" name="Rectangle 3">
            <a:extLst>
              <a:ext uri="{FF2B5EF4-FFF2-40B4-BE49-F238E27FC236}">
                <a16:creationId xmlns:a16="http://schemas.microsoft.com/office/drawing/2014/main" id="{BDF6C766-2487-9F86-F51A-5CE46E08E67C}"/>
              </a:ext>
            </a:extLst>
          </p:cNvPr>
          <p:cNvSpPr>
            <a:spLocks noChangeArrowheads="1"/>
          </p:cNvSpPr>
          <p:nvPr/>
        </p:nvSpPr>
        <p:spPr bwMode="auto">
          <a:xfrm>
            <a:off x="-1588" y="0"/>
            <a:ext cx="3027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28676" name="Rectangle 6">
            <a:extLst>
              <a:ext uri="{FF2B5EF4-FFF2-40B4-BE49-F238E27FC236}">
                <a16:creationId xmlns:a16="http://schemas.microsoft.com/office/drawing/2014/main" id="{06D35EAD-5C10-EF13-D421-C84041AD6511}"/>
              </a:ext>
            </a:extLst>
          </p:cNvPr>
          <p:cNvSpPr>
            <a:spLocks noGrp="1" noRot="1" noChangeAspect="1" noChangeArrowheads="1" noTextEdit="1"/>
          </p:cNvSpPr>
          <p:nvPr>
            <p:ph type="sldImg"/>
          </p:nvPr>
        </p:nvSpPr>
        <p:spPr>
          <a:ln/>
        </p:spPr>
      </p:sp>
      <p:sp>
        <p:nvSpPr>
          <p:cNvPr id="28677" name="Rectangle 7">
            <a:extLst>
              <a:ext uri="{FF2B5EF4-FFF2-40B4-BE49-F238E27FC236}">
                <a16:creationId xmlns:a16="http://schemas.microsoft.com/office/drawing/2014/main" id="{872E80BE-1CF7-757F-94DF-9B38D0C0A3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Group Functions</a:t>
            </a:r>
          </a:p>
          <a:p>
            <a:pPr lvl="1" eaLnBrk="1" hangingPunct="1"/>
            <a:r>
              <a:rPr lang="en-US" altLang="en-US">
                <a:solidFill>
                  <a:schemeClr val="tx1"/>
                </a:solidFill>
              </a:rPr>
              <a:t>Unlike single-row functions, group functions operate on sets of rows to give one result per group. These sets may comprise the entire table or the table split into groups.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6">
            <a:extLst>
              <a:ext uri="{FF2B5EF4-FFF2-40B4-BE49-F238E27FC236}">
                <a16:creationId xmlns:a16="http://schemas.microsoft.com/office/drawing/2014/main" id="{B084E047-8EEA-8866-3DA8-93FC568471D0}"/>
              </a:ext>
            </a:extLst>
          </p:cNvPr>
          <p:cNvSpPr>
            <a:spLocks noGrp="1" noRot="1" noChangeAspect="1" noChangeArrowheads="1" noTextEdit="1"/>
          </p:cNvSpPr>
          <p:nvPr>
            <p:ph type="sldImg"/>
          </p:nvPr>
        </p:nvSpPr>
        <p:spPr>
          <a:ln/>
        </p:spPr>
      </p:sp>
      <p:sp>
        <p:nvSpPr>
          <p:cNvPr id="1028" name="Rectangle 7">
            <a:extLst>
              <a:ext uri="{FF2B5EF4-FFF2-40B4-BE49-F238E27FC236}">
                <a16:creationId xmlns:a16="http://schemas.microsoft.com/office/drawing/2014/main" id="{D31BD8AA-E0DC-2390-690F-259980142E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Types of Group Functions</a:t>
            </a:r>
          </a:p>
          <a:p>
            <a:pPr lvl="1" eaLnBrk="1" hangingPunct="1"/>
            <a:r>
              <a:rPr lang="en-US" altLang="en-US"/>
              <a:t>Each of the functions accepts an argument. The following table identifies the options that you can use in the syntax:</a:t>
            </a:r>
          </a:p>
        </p:txBody>
      </p:sp>
      <p:graphicFrame>
        <p:nvGraphicFramePr>
          <p:cNvPr id="1026" name="Object 4">
            <a:extLst>
              <a:ext uri="{FF2B5EF4-FFF2-40B4-BE49-F238E27FC236}">
                <a16:creationId xmlns:a16="http://schemas.microsoft.com/office/drawing/2014/main" id="{14D7105C-9AA4-AF67-649F-FBB953BFB38D}"/>
              </a:ext>
            </a:extLst>
          </p:cNvPr>
          <p:cNvGraphicFramePr>
            <a:graphicFrameLocks/>
          </p:cNvGraphicFramePr>
          <p:nvPr/>
        </p:nvGraphicFramePr>
        <p:xfrm>
          <a:off x="419100" y="5886450"/>
          <a:ext cx="6038850" cy="2762250"/>
        </p:xfrm>
        <a:graphic>
          <a:graphicData uri="http://schemas.openxmlformats.org/presentationml/2006/ole">
            <mc:AlternateContent xmlns:mc="http://schemas.openxmlformats.org/markup-compatibility/2006">
              <mc:Choice xmlns:v="urn:schemas-microsoft-com:vml" Requires="v">
                <p:oleObj name="Document" r:id="rId3" imgW="6045840" imgH="2763000" progId="Word.Document.8">
                  <p:embed/>
                </p:oleObj>
              </mc:Choice>
              <mc:Fallback>
                <p:oleObj name="Document" r:id="rId3" imgW="6045840" imgH="2763000" progId="Word.Document.8">
                  <p:embed/>
                  <p:pic>
                    <p:nvPicPr>
                      <p:cNvPr id="1026" name="Object 4">
                        <a:extLst>
                          <a:ext uri="{FF2B5EF4-FFF2-40B4-BE49-F238E27FC236}">
                            <a16:creationId xmlns:a16="http://schemas.microsoft.com/office/drawing/2014/main" id="{14D7105C-9AA4-AF67-649F-FBB953BFB38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5886450"/>
                        <a:ext cx="603885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a:extLst>
              <a:ext uri="{FF2B5EF4-FFF2-40B4-BE49-F238E27FC236}">
                <a16:creationId xmlns:a16="http://schemas.microsoft.com/office/drawing/2014/main" id="{FC72F905-1E40-7332-591D-F68F2657445C}"/>
              </a:ext>
            </a:extLst>
          </p:cNvPr>
          <p:cNvSpPr>
            <a:spLocks noChangeArrowheads="1"/>
          </p:cNvSpPr>
          <p:nvPr/>
        </p:nvSpPr>
        <p:spPr bwMode="auto">
          <a:xfrm>
            <a:off x="744538" y="8135938"/>
            <a:ext cx="185737"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a:extLst>
              <a:ext uri="{FF2B5EF4-FFF2-40B4-BE49-F238E27FC236}">
                <a16:creationId xmlns:a16="http://schemas.microsoft.com/office/drawing/2014/main" id="{1C9EA8AC-C8B5-E253-B1E2-ECA281E4FB0A}"/>
              </a:ext>
            </a:extLst>
          </p:cNvPr>
          <p:cNvSpPr>
            <a:spLocks noGrp="1" noRot="1" noChangeAspect="1" noChangeArrowheads="1" noTextEdit="1"/>
          </p:cNvSpPr>
          <p:nvPr>
            <p:ph type="sldImg"/>
          </p:nvPr>
        </p:nvSpPr>
        <p:spPr>
          <a:ln/>
        </p:spPr>
      </p:sp>
      <p:sp>
        <p:nvSpPr>
          <p:cNvPr id="29699" name="Rectangle 6">
            <a:extLst>
              <a:ext uri="{FF2B5EF4-FFF2-40B4-BE49-F238E27FC236}">
                <a16:creationId xmlns:a16="http://schemas.microsoft.com/office/drawing/2014/main" id="{6B205676-AB9C-9ABB-AB98-4E2737759B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Guidelines for Using Group Functions</a:t>
            </a:r>
          </a:p>
          <a:p>
            <a:pPr lvl="2" eaLnBrk="1" hangingPunct="1">
              <a:buClr>
                <a:schemeClr val="tx1"/>
              </a:buClr>
              <a:buSzPct val="70000"/>
            </a:pPr>
            <a:r>
              <a:rPr lang="en-US" altLang="en-US">
                <a:solidFill>
                  <a:schemeClr val="tx1"/>
                </a:solidFill>
                <a:latin typeface="Courier New" panose="02070309020205020404" pitchFamily="49" charset="0"/>
              </a:rPr>
              <a:t>DISTINCT</a:t>
            </a:r>
            <a:r>
              <a:rPr lang="en-US" altLang="en-US">
                <a:solidFill>
                  <a:schemeClr val="tx1"/>
                </a:solidFill>
              </a:rPr>
              <a:t> makes the function consider only nonduplicate values; </a:t>
            </a:r>
            <a:r>
              <a:rPr lang="en-US" altLang="en-US">
                <a:solidFill>
                  <a:schemeClr val="tx1"/>
                </a:solidFill>
                <a:latin typeface="Courier New" panose="02070309020205020404" pitchFamily="49" charset="0"/>
              </a:rPr>
              <a:t>ALL</a:t>
            </a:r>
            <a:r>
              <a:rPr lang="en-US" altLang="en-US">
                <a:solidFill>
                  <a:schemeClr val="tx1"/>
                </a:solidFill>
              </a:rPr>
              <a:t> makes it consider every value, including duplicates. The default is </a:t>
            </a:r>
            <a:r>
              <a:rPr lang="en-US" altLang="en-US">
                <a:solidFill>
                  <a:schemeClr val="tx1"/>
                </a:solidFill>
                <a:latin typeface="Courier New" panose="02070309020205020404" pitchFamily="49" charset="0"/>
              </a:rPr>
              <a:t>ALL</a:t>
            </a:r>
            <a:r>
              <a:rPr lang="en-US" altLang="en-US">
                <a:solidFill>
                  <a:schemeClr val="tx1"/>
                </a:solidFill>
              </a:rPr>
              <a:t> and therefore does not need to be specified.</a:t>
            </a:r>
          </a:p>
          <a:p>
            <a:pPr lvl="2" eaLnBrk="1" hangingPunct="1"/>
            <a:r>
              <a:rPr lang="en-US" altLang="en-US">
                <a:solidFill>
                  <a:schemeClr val="tx1"/>
                </a:solidFill>
              </a:rPr>
              <a:t>The data types for the functions with an </a:t>
            </a:r>
            <a:r>
              <a:rPr lang="en-US" altLang="en-US">
                <a:solidFill>
                  <a:schemeClr val="tx1"/>
                </a:solidFill>
                <a:latin typeface="Courier New" panose="02070309020205020404" pitchFamily="49" charset="0"/>
              </a:rPr>
              <a:t>expr</a:t>
            </a:r>
            <a:r>
              <a:rPr lang="en-US" altLang="en-US">
                <a:solidFill>
                  <a:schemeClr val="tx1"/>
                </a:solidFill>
              </a:rPr>
              <a:t> argument may be </a:t>
            </a:r>
            <a:r>
              <a:rPr lang="en-US" altLang="en-US">
                <a:solidFill>
                  <a:schemeClr val="tx1"/>
                </a:solidFill>
                <a:latin typeface="Courier New" panose="02070309020205020404" pitchFamily="49" charset="0"/>
              </a:rPr>
              <a:t>CHAR</a:t>
            </a:r>
            <a:r>
              <a:rPr lang="en-US" altLang="en-US">
                <a:solidFill>
                  <a:schemeClr val="tx1"/>
                </a:solidFill>
              </a:rPr>
              <a:t>, </a:t>
            </a:r>
            <a:r>
              <a:rPr lang="en-US" altLang="en-US">
                <a:solidFill>
                  <a:schemeClr val="tx1"/>
                </a:solidFill>
                <a:latin typeface="Courier New" panose="02070309020205020404" pitchFamily="49" charset="0"/>
              </a:rPr>
              <a:t>VARCHAR2</a:t>
            </a:r>
            <a:r>
              <a:rPr lang="en-US" altLang="en-US">
                <a:solidFill>
                  <a:schemeClr val="tx1"/>
                </a:solidFill>
              </a:rPr>
              <a:t>, </a:t>
            </a:r>
            <a:r>
              <a:rPr lang="en-US" altLang="en-US">
                <a:solidFill>
                  <a:schemeClr val="tx1"/>
                </a:solidFill>
                <a:latin typeface="Courier New" panose="02070309020205020404" pitchFamily="49" charset="0"/>
              </a:rPr>
              <a:t>NUMBER</a:t>
            </a:r>
            <a:r>
              <a:rPr lang="en-US" altLang="en-US">
                <a:solidFill>
                  <a:schemeClr val="tx1"/>
                </a:solidFill>
              </a:rPr>
              <a:t>, or </a:t>
            </a:r>
            <a:r>
              <a:rPr lang="en-US" altLang="en-US">
                <a:solidFill>
                  <a:schemeClr val="tx1"/>
                </a:solidFill>
                <a:latin typeface="Courier New" panose="02070309020205020404" pitchFamily="49" charset="0"/>
              </a:rPr>
              <a:t>DATE</a:t>
            </a:r>
            <a:r>
              <a:rPr lang="en-US" altLang="en-US">
                <a:solidFill>
                  <a:schemeClr val="tx1"/>
                </a:solidFill>
              </a:rPr>
              <a:t>. </a:t>
            </a:r>
          </a:p>
          <a:p>
            <a:pPr lvl="2" eaLnBrk="1" hangingPunct="1"/>
            <a:r>
              <a:rPr lang="en-US" altLang="en-US">
                <a:solidFill>
                  <a:schemeClr val="tx1"/>
                </a:solidFill>
              </a:rPr>
              <a:t>All group functions ignore null values. To substitute a value for null values, use the </a:t>
            </a:r>
            <a:r>
              <a:rPr lang="en-US" altLang="en-US">
                <a:solidFill>
                  <a:schemeClr val="tx1"/>
                </a:solidFill>
                <a:latin typeface="Courier New" panose="02070309020205020404" pitchFamily="49" charset="0"/>
              </a:rPr>
              <a:t>NVL</a:t>
            </a:r>
            <a:r>
              <a:rPr lang="en-US" altLang="en-US">
                <a:solidFill>
                  <a:schemeClr val="tx1"/>
                </a:solidFill>
              </a:rPr>
              <a:t>, </a:t>
            </a:r>
            <a:r>
              <a:rPr lang="en-US" altLang="en-US">
                <a:solidFill>
                  <a:schemeClr val="tx1"/>
                </a:solidFill>
                <a:latin typeface="Courier New" panose="02070309020205020404" pitchFamily="49" charset="0"/>
              </a:rPr>
              <a:t>NVL2</a:t>
            </a:r>
            <a:r>
              <a:rPr lang="en-US" altLang="en-US">
                <a:solidFill>
                  <a:schemeClr val="tx1"/>
                </a:solidFill>
              </a:rPr>
              <a:t>, or </a:t>
            </a:r>
            <a:r>
              <a:rPr lang="en-US" altLang="en-US">
                <a:solidFill>
                  <a:schemeClr val="tx1"/>
                </a:solidFill>
                <a:latin typeface="Courier New" panose="02070309020205020404" pitchFamily="49" charset="0"/>
              </a:rPr>
              <a:t>COALESCE</a:t>
            </a:r>
            <a:r>
              <a:rPr lang="en-US" altLang="en-US">
                <a:solidFill>
                  <a:schemeClr val="tx1"/>
                </a:solidFill>
              </a:rPr>
              <a:t> functions.</a:t>
            </a:r>
          </a:p>
        </p:txBody>
      </p:sp>
      <p:sp>
        <p:nvSpPr>
          <p:cNvPr id="29700" name="Rectangle 4">
            <a:extLst>
              <a:ext uri="{FF2B5EF4-FFF2-40B4-BE49-F238E27FC236}">
                <a16:creationId xmlns:a16="http://schemas.microsoft.com/office/drawing/2014/main" id="{A90B4912-797A-9C78-24CA-F0A1A0915A83}"/>
              </a:ext>
            </a:extLst>
          </p:cNvPr>
          <p:cNvSpPr>
            <a:spLocks noChangeArrowheads="1"/>
          </p:cNvSpPr>
          <p:nvPr/>
        </p:nvSpPr>
        <p:spPr bwMode="auto">
          <a:xfrm>
            <a:off x="744538" y="8135938"/>
            <a:ext cx="185737"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A322091-E367-761C-556E-912739553257}"/>
              </a:ext>
            </a:extLst>
          </p:cNvPr>
          <p:cNvSpPr>
            <a:spLocks noChangeArrowheads="1"/>
          </p:cNvSpPr>
          <p:nvPr/>
        </p:nvSpPr>
        <p:spPr bwMode="auto">
          <a:xfrm>
            <a:off x="3959225" y="-1588"/>
            <a:ext cx="3033713"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44035" name="Rectangle 3">
            <a:extLst>
              <a:ext uri="{FF2B5EF4-FFF2-40B4-BE49-F238E27FC236}">
                <a16:creationId xmlns:a16="http://schemas.microsoft.com/office/drawing/2014/main" id="{535CE4B4-DC18-F025-378F-DFBEB9636C3A}"/>
              </a:ext>
            </a:extLst>
          </p:cNvPr>
          <p:cNvSpPr>
            <a:spLocks noChangeArrowheads="1"/>
          </p:cNvSpPr>
          <p:nvPr/>
        </p:nvSpPr>
        <p:spPr bwMode="auto">
          <a:xfrm>
            <a:off x="-3175" y="-1588"/>
            <a:ext cx="3030538"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44036" name="Rectangle 6">
            <a:extLst>
              <a:ext uri="{FF2B5EF4-FFF2-40B4-BE49-F238E27FC236}">
                <a16:creationId xmlns:a16="http://schemas.microsoft.com/office/drawing/2014/main" id="{CF9A1075-F237-A475-8298-84AFC99A1F59}"/>
              </a:ext>
            </a:extLst>
          </p:cNvPr>
          <p:cNvSpPr>
            <a:spLocks noGrp="1" noRot="1" noChangeAspect="1" noChangeArrowheads="1" noTextEdit="1"/>
          </p:cNvSpPr>
          <p:nvPr>
            <p:ph type="sldImg"/>
          </p:nvPr>
        </p:nvSpPr>
        <p:spPr>
          <a:xfrm>
            <a:off x="477838" y="476250"/>
            <a:ext cx="6035675" cy="4525963"/>
          </a:xfrm>
          <a:ln/>
        </p:spPr>
      </p:sp>
      <p:sp>
        <p:nvSpPr>
          <p:cNvPr id="44037" name="Rectangle 7">
            <a:extLst>
              <a:ext uri="{FF2B5EF4-FFF2-40B4-BE49-F238E27FC236}">
                <a16:creationId xmlns:a16="http://schemas.microsoft.com/office/drawing/2014/main" id="{A937F1BB-D3A8-8F30-4D78-59E7241CF9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solidFill>
                <a:schemeClr val="tx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97FD137-DA66-1B1A-C624-E69846BB3322}"/>
              </a:ext>
            </a:extLst>
          </p:cNvPr>
          <p:cNvSpPr>
            <a:spLocks noChangeArrowheads="1"/>
          </p:cNvSpPr>
          <p:nvPr/>
        </p:nvSpPr>
        <p:spPr bwMode="auto">
          <a:xfrm>
            <a:off x="3957638" y="0"/>
            <a:ext cx="30337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30723" name="Rectangle 3">
            <a:extLst>
              <a:ext uri="{FF2B5EF4-FFF2-40B4-BE49-F238E27FC236}">
                <a16:creationId xmlns:a16="http://schemas.microsoft.com/office/drawing/2014/main" id="{EF83B8AE-AB8D-F467-ACC7-842B5B8D9AA2}"/>
              </a:ext>
            </a:extLst>
          </p:cNvPr>
          <p:cNvSpPr>
            <a:spLocks noChangeArrowheads="1"/>
          </p:cNvSpPr>
          <p:nvPr/>
        </p:nvSpPr>
        <p:spPr bwMode="auto">
          <a:xfrm>
            <a:off x="-1588" y="0"/>
            <a:ext cx="30305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30724" name="Rectangle 6">
            <a:extLst>
              <a:ext uri="{FF2B5EF4-FFF2-40B4-BE49-F238E27FC236}">
                <a16:creationId xmlns:a16="http://schemas.microsoft.com/office/drawing/2014/main" id="{76769EA3-B49B-A093-4ADD-695122EC4A5E}"/>
              </a:ext>
            </a:extLst>
          </p:cNvPr>
          <p:cNvSpPr>
            <a:spLocks noGrp="1" noRot="1" noChangeAspect="1" noChangeArrowheads="1" noTextEdit="1"/>
          </p:cNvSpPr>
          <p:nvPr>
            <p:ph type="sldImg"/>
          </p:nvPr>
        </p:nvSpPr>
        <p:spPr>
          <a:ln/>
        </p:spPr>
      </p:sp>
      <p:sp>
        <p:nvSpPr>
          <p:cNvPr id="30725" name="Rectangle 7">
            <a:extLst>
              <a:ext uri="{FF2B5EF4-FFF2-40B4-BE49-F238E27FC236}">
                <a16:creationId xmlns:a16="http://schemas.microsoft.com/office/drawing/2014/main" id="{5765AFF3-775B-E3AA-5281-7A0089F587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Using the Group Functions</a:t>
            </a:r>
          </a:p>
          <a:p>
            <a:pPr lvl="1" eaLnBrk="1" hangingPunct="1"/>
            <a:r>
              <a:rPr lang="en-US" altLang="en-US">
                <a:solidFill>
                  <a:schemeClr val="tx1"/>
                </a:solidFill>
              </a:rPr>
              <a:t>You can use </a:t>
            </a:r>
            <a:r>
              <a:rPr lang="en-US" altLang="en-US">
                <a:solidFill>
                  <a:schemeClr val="tx1"/>
                </a:solidFill>
                <a:latin typeface="Courier New" panose="02070309020205020404" pitchFamily="49" charset="0"/>
              </a:rPr>
              <a:t>AVG</a:t>
            </a:r>
            <a:r>
              <a:rPr lang="en-US" altLang="en-US">
                <a:solidFill>
                  <a:schemeClr val="tx1"/>
                </a:solidFill>
              </a:rPr>
              <a:t>, </a:t>
            </a:r>
            <a:r>
              <a:rPr lang="en-US" altLang="en-US">
                <a:solidFill>
                  <a:schemeClr val="tx1"/>
                </a:solidFill>
                <a:latin typeface="Courier New" panose="02070309020205020404" pitchFamily="49" charset="0"/>
              </a:rPr>
              <a:t>SUM</a:t>
            </a:r>
            <a:r>
              <a:rPr lang="en-US" altLang="en-US">
                <a:solidFill>
                  <a:schemeClr val="tx1"/>
                </a:solidFill>
              </a:rPr>
              <a:t>, </a:t>
            </a:r>
            <a:r>
              <a:rPr lang="en-US" altLang="en-US">
                <a:solidFill>
                  <a:schemeClr val="tx1"/>
                </a:solidFill>
                <a:latin typeface="Courier New" panose="02070309020205020404" pitchFamily="49" charset="0"/>
              </a:rPr>
              <a:t>MIN</a:t>
            </a:r>
            <a:r>
              <a:rPr lang="en-US" altLang="en-US">
                <a:solidFill>
                  <a:schemeClr val="tx1"/>
                </a:solidFill>
              </a:rPr>
              <a:t>, and </a:t>
            </a:r>
            <a:r>
              <a:rPr lang="en-US" altLang="en-US">
                <a:solidFill>
                  <a:schemeClr val="tx1"/>
                </a:solidFill>
                <a:latin typeface="Courier New" panose="02070309020205020404" pitchFamily="49" charset="0"/>
              </a:rPr>
              <a:t>MAX</a:t>
            </a:r>
            <a:r>
              <a:rPr lang="en-US" altLang="en-US">
                <a:solidFill>
                  <a:schemeClr val="tx1"/>
                </a:solidFill>
              </a:rPr>
              <a:t> functions against columns that can store numeric data. The example in the slide displays the average, highest, lowest, and sum of monthly salaries for all sales representatives.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9">
            <a:extLst>
              <a:ext uri="{FF2B5EF4-FFF2-40B4-BE49-F238E27FC236}">
                <a16:creationId xmlns:a16="http://schemas.microsoft.com/office/drawing/2014/main" id="{507FB07A-5ADC-C453-1C28-1BB912075B11}"/>
              </a:ext>
            </a:extLst>
          </p:cNvPr>
          <p:cNvSpPr>
            <a:spLocks noGrp="1" noRot="1" noChangeAspect="1" noChangeArrowheads="1" noTextEdit="1"/>
          </p:cNvSpPr>
          <p:nvPr>
            <p:ph type="sldImg"/>
          </p:nvPr>
        </p:nvSpPr>
        <p:spPr>
          <a:ln/>
        </p:spPr>
      </p:sp>
      <p:sp>
        <p:nvSpPr>
          <p:cNvPr id="31747" name="Rectangle 1030">
            <a:extLst>
              <a:ext uri="{FF2B5EF4-FFF2-40B4-BE49-F238E27FC236}">
                <a16:creationId xmlns:a16="http://schemas.microsoft.com/office/drawing/2014/main" id="{0D33F333-0140-9B8B-BE3E-BA02F9FE20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Using the Group Functions (continued)</a:t>
            </a:r>
          </a:p>
          <a:p>
            <a:pPr lvl="1" eaLnBrk="1" hangingPunct="1"/>
            <a:r>
              <a:rPr lang="en-US" altLang="en-US">
                <a:solidFill>
                  <a:schemeClr val="tx1"/>
                </a:solidFill>
              </a:rPr>
              <a:t>You can use the </a:t>
            </a:r>
            <a:r>
              <a:rPr lang="en-US" altLang="en-US">
                <a:solidFill>
                  <a:schemeClr val="tx1"/>
                </a:solidFill>
                <a:latin typeface="Courier New" panose="02070309020205020404" pitchFamily="49" charset="0"/>
              </a:rPr>
              <a:t>MAX</a:t>
            </a:r>
            <a:r>
              <a:rPr lang="en-US" altLang="en-US">
                <a:solidFill>
                  <a:schemeClr val="tx1"/>
                </a:solidFill>
              </a:rPr>
              <a:t> and </a:t>
            </a:r>
            <a:r>
              <a:rPr lang="en-US" altLang="en-US">
                <a:solidFill>
                  <a:schemeClr val="tx1"/>
                </a:solidFill>
                <a:latin typeface="Courier New" panose="02070309020205020404" pitchFamily="49" charset="0"/>
              </a:rPr>
              <a:t>MIN</a:t>
            </a:r>
            <a:r>
              <a:rPr lang="en-US" altLang="en-US">
                <a:solidFill>
                  <a:schemeClr val="tx1"/>
                </a:solidFill>
              </a:rPr>
              <a:t> functions for numeric, character, and date data types. The slide example displays the most junior and most senior employees. </a:t>
            </a:r>
          </a:p>
          <a:p>
            <a:pPr lvl="1" eaLnBrk="1" hangingPunct="1"/>
            <a:r>
              <a:rPr lang="en-US" altLang="en-US">
                <a:solidFill>
                  <a:schemeClr val="tx1"/>
                </a:solidFill>
              </a:rPr>
              <a:t>The following example displays the employee last name that is first and the employee last name that is last in an alphabetized list of all employees:</a:t>
            </a:r>
          </a:p>
          <a:p>
            <a:pPr lvl="1" eaLnBrk="1" hangingPunct="1">
              <a:spcBef>
                <a:spcPct val="0"/>
              </a:spcBef>
            </a:pPr>
            <a:endParaRPr lang="en-US" altLang="en-US" sz="500">
              <a:solidFill>
                <a:schemeClr val="tx1"/>
              </a:solidFill>
              <a:latin typeface="Courier New" panose="02070309020205020404" pitchFamily="49" charset="0"/>
            </a:endParaRPr>
          </a:p>
          <a:p>
            <a:pPr lvl="1" eaLnBrk="1" hangingPunct="1">
              <a:spcBef>
                <a:spcPct val="0"/>
              </a:spcBef>
            </a:pPr>
            <a:r>
              <a:rPr lang="en-US" altLang="en-US" sz="1100">
                <a:solidFill>
                  <a:schemeClr val="tx1"/>
                </a:solidFill>
                <a:latin typeface="Courier New" panose="02070309020205020404" pitchFamily="49" charset="0"/>
              </a:rPr>
              <a:t>  SELECT MIN(last_name), MAX(last_name)</a:t>
            </a:r>
          </a:p>
          <a:p>
            <a:pPr lvl="1" eaLnBrk="1" hangingPunct="1">
              <a:spcBef>
                <a:spcPct val="0"/>
              </a:spcBef>
            </a:pPr>
            <a:r>
              <a:rPr lang="en-US" altLang="en-US" sz="1100">
                <a:solidFill>
                  <a:schemeClr val="tx1"/>
                </a:solidFill>
                <a:latin typeface="Courier New" panose="02070309020205020404" pitchFamily="49" charset="0"/>
              </a:rPr>
              <a:t>  FROM   employees;</a:t>
            </a:r>
          </a:p>
          <a:p>
            <a:pPr lvl="1" eaLnBrk="1" hangingPunct="1">
              <a:spcBef>
                <a:spcPct val="0"/>
              </a:spcBef>
            </a:pPr>
            <a:endParaRPr lang="en-US" altLang="en-US" sz="1100">
              <a:solidFill>
                <a:schemeClr val="tx1"/>
              </a:solidFill>
              <a:latin typeface="Courier New" panose="02070309020205020404" pitchFamily="49" charset="0"/>
            </a:endParaRPr>
          </a:p>
          <a:p>
            <a:pPr lvl="1" eaLnBrk="1" hangingPunct="1">
              <a:spcBef>
                <a:spcPct val="0"/>
              </a:spcBef>
            </a:pPr>
            <a:r>
              <a:rPr lang="en-US" altLang="en-US">
                <a:solidFill>
                  <a:schemeClr val="tx1"/>
                </a:solidFill>
                <a:latin typeface="Courier New" panose="02070309020205020404" pitchFamily="49" charset="0"/>
              </a:rPr>
              <a:t>   </a:t>
            </a:r>
          </a:p>
          <a:p>
            <a:pPr lvl="1" eaLnBrk="1" hangingPunct="1"/>
            <a:endParaRPr lang="en-US" altLang="en-US" b="1">
              <a:solidFill>
                <a:schemeClr val="tx1"/>
              </a:solidFill>
            </a:endParaRPr>
          </a:p>
          <a:p>
            <a:pPr lvl="1" eaLnBrk="1" hangingPunct="1"/>
            <a:r>
              <a:rPr lang="en-US" altLang="en-US" b="1">
                <a:solidFill>
                  <a:schemeClr val="tx1"/>
                </a:solidFill>
              </a:rPr>
              <a:t>Note:</a:t>
            </a:r>
            <a:r>
              <a:rPr lang="en-US" altLang="en-US">
                <a:solidFill>
                  <a:schemeClr val="tx1"/>
                </a:solidFill>
              </a:rPr>
              <a:t> The </a:t>
            </a:r>
            <a:r>
              <a:rPr lang="en-US" altLang="en-US">
                <a:solidFill>
                  <a:schemeClr val="tx1"/>
                </a:solidFill>
                <a:latin typeface="Courier New" panose="02070309020205020404" pitchFamily="49" charset="0"/>
              </a:rPr>
              <a:t>AVG</a:t>
            </a:r>
            <a:r>
              <a:rPr lang="en-US" altLang="en-US">
                <a:solidFill>
                  <a:schemeClr val="tx1"/>
                </a:solidFill>
              </a:rPr>
              <a:t>, </a:t>
            </a:r>
            <a:r>
              <a:rPr lang="en-US" altLang="en-US">
                <a:solidFill>
                  <a:schemeClr val="tx1"/>
                </a:solidFill>
                <a:latin typeface="Courier New" panose="02070309020205020404" pitchFamily="49" charset="0"/>
              </a:rPr>
              <a:t>SUM</a:t>
            </a:r>
            <a:r>
              <a:rPr lang="en-US" altLang="en-US">
                <a:solidFill>
                  <a:schemeClr val="tx1"/>
                </a:solidFill>
              </a:rPr>
              <a:t>, </a:t>
            </a:r>
            <a:r>
              <a:rPr lang="en-US" altLang="en-US">
                <a:solidFill>
                  <a:schemeClr val="tx1"/>
                </a:solidFill>
                <a:latin typeface="Courier New" panose="02070309020205020404" pitchFamily="49" charset="0"/>
              </a:rPr>
              <a:t>VARIANCE</a:t>
            </a:r>
            <a:r>
              <a:rPr lang="en-US" altLang="en-US">
                <a:solidFill>
                  <a:schemeClr val="tx1"/>
                </a:solidFill>
              </a:rPr>
              <a:t>, and </a:t>
            </a:r>
            <a:r>
              <a:rPr lang="en-US" altLang="en-US">
                <a:solidFill>
                  <a:schemeClr val="tx1"/>
                </a:solidFill>
                <a:latin typeface="Courier New" panose="02070309020205020404" pitchFamily="49" charset="0"/>
              </a:rPr>
              <a:t>STDDEV</a:t>
            </a:r>
            <a:r>
              <a:rPr lang="en-US" altLang="en-US">
                <a:solidFill>
                  <a:schemeClr val="tx1"/>
                </a:solidFill>
              </a:rPr>
              <a:t> functions can be used only with numeric data types. </a:t>
            </a:r>
            <a:r>
              <a:rPr lang="en-US" altLang="en-US">
                <a:solidFill>
                  <a:schemeClr val="tx1"/>
                </a:solidFill>
                <a:latin typeface="Courier New" panose="02070309020205020404" pitchFamily="49" charset="0"/>
              </a:rPr>
              <a:t>MAX</a:t>
            </a:r>
            <a:r>
              <a:rPr lang="en-US" altLang="en-US">
                <a:solidFill>
                  <a:schemeClr val="tx1"/>
                </a:solidFill>
              </a:rPr>
              <a:t> and </a:t>
            </a:r>
            <a:r>
              <a:rPr lang="en-US" altLang="en-US">
                <a:solidFill>
                  <a:schemeClr val="tx1"/>
                </a:solidFill>
                <a:latin typeface="Courier New" panose="02070309020205020404" pitchFamily="49" charset="0"/>
              </a:rPr>
              <a:t>MIN</a:t>
            </a:r>
            <a:r>
              <a:rPr lang="en-US" altLang="en-US">
                <a:solidFill>
                  <a:schemeClr val="tx1"/>
                </a:solidFill>
              </a:rPr>
              <a:t> cannot be used with </a:t>
            </a:r>
            <a:r>
              <a:rPr lang="en-US" altLang="en-US">
                <a:solidFill>
                  <a:schemeClr val="tx1"/>
                </a:solidFill>
                <a:latin typeface="Courier New" panose="02070309020205020404" pitchFamily="49" charset="0"/>
              </a:rPr>
              <a:t>LOB</a:t>
            </a:r>
            <a:r>
              <a:rPr lang="en-US" altLang="en-US">
                <a:solidFill>
                  <a:schemeClr val="tx1"/>
                </a:solidFill>
              </a:rPr>
              <a:t> or </a:t>
            </a:r>
            <a:r>
              <a:rPr lang="en-US" altLang="en-US">
                <a:solidFill>
                  <a:schemeClr val="tx1"/>
                </a:solidFill>
                <a:latin typeface="Courier New" panose="02070309020205020404" pitchFamily="49" charset="0"/>
              </a:rPr>
              <a:t>LONG</a:t>
            </a:r>
            <a:r>
              <a:rPr lang="en-US" altLang="en-US">
                <a:solidFill>
                  <a:schemeClr val="tx1"/>
                </a:solidFill>
              </a:rPr>
              <a:t> data types.</a:t>
            </a:r>
          </a:p>
        </p:txBody>
      </p:sp>
      <p:pic>
        <p:nvPicPr>
          <p:cNvPr id="31748" name="Picture 1028">
            <a:extLst>
              <a:ext uri="{FF2B5EF4-FFF2-40B4-BE49-F238E27FC236}">
                <a16:creationId xmlns:a16="http://schemas.microsoft.com/office/drawing/2014/main" id="{45486D5D-28F3-B38B-A555-B9399136C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62000" y="6705600"/>
            <a:ext cx="55181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A876E996-84F2-7E91-243E-FC8503C2C59F}"/>
              </a:ext>
            </a:extLst>
          </p:cNvPr>
          <p:cNvSpPr>
            <a:spLocks noGrp="1" noRot="1" noChangeAspect="1" noChangeArrowheads="1" noTextEdit="1"/>
          </p:cNvSpPr>
          <p:nvPr>
            <p:ph type="sldImg"/>
          </p:nvPr>
        </p:nvSpPr>
        <p:spPr>
          <a:ln/>
        </p:spPr>
      </p:sp>
      <p:sp>
        <p:nvSpPr>
          <p:cNvPr id="32771" name="Rectangle 5">
            <a:extLst>
              <a:ext uri="{FF2B5EF4-FFF2-40B4-BE49-F238E27FC236}">
                <a16:creationId xmlns:a16="http://schemas.microsoft.com/office/drawing/2014/main" id="{48F1DDC9-E8CE-F716-3C8F-56C3511FA1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anose="02070309020205020404" pitchFamily="49" charset="0"/>
              </a:rPr>
              <a:t>COUNT</a:t>
            </a:r>
            <a:r>
              <a:rPr lang="en-US" altLang="en-US">
                <a:latin typeface="Arial" panose="020B0604020202020204" pitchFamily="34" charset="0"/>
              </a:rPr>
              <a:t> Function</a:t>
            </a:r>
          </a:p>
          <a:p>
            <a:pPr lvl="1" eaLnBrk="1" hangingPunct="1"/>
            <a:r>
              <a:rPr lang="en-US" altLang="en-US">
                <a:solidFill>
                  <a:schemeClr val="tx1"/>
                </a:solidFill>
              </a:rPr>
              <a:t>The </a:t>
            </a:r>
            <a:r>
              <a:rPr lang="en-US" altLang="en-US">
                <a:solidFill>
                  <a:schemeClr val="tx1"/>
                </a:solidFill>
                <a:latin typeface="Courier New" panose="02070309020205020404" pitchFamily="49" charset="0"/>
              </a:rPr>
              <a:t>COUNT</a:t>
            </a:r>
            <a:r>
              <a:rPr lang="en-US" altLang="en-US">
                <a:solidFill>
                  <a:schemeClr val="tx1"/>
                </a:solidFill>
              </a:rPr>
              <a:t> function has three formats:</a:t>
            </a:r>
          </a:p>
          <a:p>
            <a:pPr lvl="2" eaLnBrk="1" hangingPunct="1">
              <a:buSzPct val="70000"/>
            </a:pPr>
            <a:r>
              <a:rPr lang="en-US" altLang="en-US">
                <a:solidFill>
                  <a:schemeClr val="tx1"/>
                </a:solidFill>
                <a:latin typeface="Courier New" panose="02070309020205020404" pitchFamily="49" charset="0"/>
              </a:rPr>
              <a:t>COUNT(*) </a:t>
            </a:r>
          </a:p>
          <a:p>
            <a:pPr lvl="2" eaLnBrk="1" hangingPunct="1">
              <a:buSzPct val="70000"/>
            </a:pPr>
            <a:r>
              <a:rPr lang="en-US" altLang="en-US">
                <a:solidFill>
                  <a:schemeClr val="tx1"/>
                </a:solidFill>
                <a:latin typeface="Courier New" panose="02070309020205020404" pitchFamily="49" charset="0"/>
              </a:rPr>
              <a:t>COUNT(</a:t>
            </a:r>
            <a:r>
              <a:rPr lang="en-US" altLang="en-US" i="1">
                <a:solidFill>
                  <a:schemeClr val="tx1"/>
                </a:solidFill>
                <a:latin typeface="Courier New" panose="02070309020205020404" pitchFamily="49" charset="0"/>
              </a:rPr>
              <a:t>expr</a:t>
            </a:r>
            <a:r>
              <a:rPr lang="en-US" altLang="en-US">
                <a:solidFill>
                  <a:schemeClr val="tx1"/>
                </a:solidFill>
                <a:latin typeface="Courier New" panose="02070309020205020404" pitchFamily="49" charset="0"/>
              </a:rPr>
              <a:t>)</a:t>
            </a:r>
          </a:p>
          <a:p>
            <a:pPr lvl="2" eaLnBrk="1" hangingPunct="1">
              <a:buSzPct val="70000"/>
            </a:pPr>
            <a:r>
              <a:rPr lang="en-US" altLang="en-US">
                <a:solidFill>
                  <a:schemeClr val="tx1"/>
                </a:solidFill>
                <a:latin typeface="Courier New" panose="02070309020205020404" pitchFamily="49" charset="0"/>
              </a:rPr>
              <a:t>COUNT(DISTINCT </a:t>
            </a:r>
            <a:r>
              <a:rPr lang="en-US" altLang="en-US" i="1">
                <a:solidFill>
                  <a:schemeClr val="tx1"/>
                </a:solidFill>
                <a:latin typeface="Courier New" panose="02070309020205020404" pitchFamily="49" charset="0"/>
              </a:rPr>
              <a:t>expr</a:t>
            </a:r>
            <a:r>
              <a:rPr lang="en-US" altLang="en-US">
                <a:solidFill>
                  <a:schemeClr val="tx1"/>
                </a:solidFill>
                <a:latin typeface="Courier New" panose="02070309020205020404" pitchFamily="49" charset="0"/>
              </a:rPr>
              <a:t>)</a:t>
            </a:r>
          </a:p>
          <a:p>
            <a:pPr lvl="1" eaLnBrk="1" hangingPunct="1"/>
            <a:r>
              <a:rPr lang="en-US" altLang="en-US">
                <a:solidFill>
                  <a:schemeClr val="tx1"/>
                </a:solidFill>
                <a:latin typeface="Courier New" panose="02070309020205020404" pitchFamily="49" charset="0"/>
              </a:rPr>
              <a:t>COUNT(*)</a:t>
            </a:r>
            <a:r>
              <a:rPr lang="en-US" altLang="en-US">
                <a:solidFill>
                  <a:schemeClr val="tx1"/>
                </a:solidFill>
              </a:rPr>
              <a:t> returns the number of rows in a table that satisfy the criteria of the </a:t>
            </a:r>
            <a:r>
              <a:rPr lang="en-US" altLang="en-US">
                <a:solidFill>
                  <a:schemeClr val="tx1"/>
                </a:solidFill>
                <a:latin typeface="Courier New" panose="02070309020205020404" pitchFamily="49" charset="0"/>
              </a:rPr>
              <a:t>SELECT</a:t>
            </a:r>
            <a:r>
              <a:rPr lang="en-US" altLang="en-US">
                <a:solidFill>
                  <a:schemeClr val="tx1"/>
                </a:solidFill>
              </a:rPr>
              <a:t> statement, including duplicate rows and rows containing null values in any of the columns. If a </a:t>
            </a:r>
            <a:r>
              <a:rPr lang="en-US" altLang="en-US">
                <a:solidFill>
                  <a:schemeClr val="tx1"/>
                </a:solidFill>
                <a:latin typeface="Courier New" panose="02070309020205020404" pitchFamily="49" charset="0"/>
              </a:rPr>
              <a:t>WHERE</a:t>
            </a:r>
            <a:r>
              <a:rPr lang="en-US" altLang="en-US">
                <a:solidFill>
                  <a:schemeClr val="tx1"/>
                </a:solidFill>
              </a:rPr>
              <a:t> clause is included in the </a:t>
            </a:r>
            <a:r>
              <a:rPr lang="en-US" altLang="en-US">
                <a:solidFill>
                  <a:schemeClr val="tx1"/>
                </a:solidFill>
                <a:latin typeface="Courier New" panose="02070309020205020404" pitchFamily="49" charset="0"/>
              </a:rPr>
              <a:t>SELECT</a:t>
            </a:r>
            <a:r>
              <a:rPr lang="en-US" altLang="en-US">
                <a:solidFill>
                  <a:schemeClr val="tx1"/>
                </a:solidFill>
              </a:rPr>
              <a:t> statement, </a:t>
            </a:r>
            <a:r>
              <a:rPr lang="en-US" altLang="en-US">
                <a:solidFill>
                  <a:schemeClr val="tx1"/>
                </a:solidFill>
                <a:latin typeface="Courier New" panose="02070309020205020404" pitchFamily="49" charset="0"/>
              </a:rPr>
              <a:t>COUNT(*)</a:t>
            </a:r>
            <a:r>
              <a:rPr lang="en-US" altLang="en-US">
                <a:solidFill>
                  <a:schemeClr val="tx1"/>
                </a:solidFill>
              </a:rPr>
              <a:t> returns the number of rows that satisfy the condition in the </a:t>
            </a:r>
            <a:r>
              <a:rPr lang="en-US" altLang="en-US">
                <a:solidFill>
                  <a:schemeClr val="tx1"/>
                </a:solidFill>
                <a:latin typeface="Courier New" panose="02070309020205020404" pitchFamily="49" charset="0"/>
              </a:rPr>
              <a:t>WHERE</a:t>
            </a:r>
            <a:r>
              <a:rPr lang="en-US" altLang="en-US">
                <a:solidFill>
                  <a:schemeClr val="tx1"/>
                </a:solidFill>
              </a:rPr>
              <a:t> clause. </a:t>
            </a:r>
          </a:p>
          <a:p>
            <a:pPr lvl="1" eaLnBrk="1" hangingPunct="1"/>
            <a:r>
              <a:rPr lang="en-US" altLang="en-US">
                <a:solidFill>
                  <a:schemeClr val="tx1"/>
                </a:solidFill>
              </a:rPr>
              <a:t>In contrast, </a:t>
            </a:r>
            <a:r>
              <a:rPr lang="en-US" altLang="en-US">
                <a:solidFill>
                  <a:schemeClr val="tx1"/>
                </a:solidFill>
                <a:latin typeface="Courier New" panose="02070309020205020404" pitchFamily="49" charset="0"/>
              </a:rPr>
              <a:t>COUNT(</a:t>
            </a:r>
            <a:r>
              <a:rPr lang="en-US" altLang="en-US" i="1">
                <a:solidFill>
                  <a:schemeClr val="tx1"/>
                </a:solidFill>
                <a:latin typeface="Courier New" panose="02070309020205020404" pitchFamily="49" charset="0"/>
              </a:rPr>
              <a:t>expr</a:t>
            </a:r>
            <a:r>
              <a:rPr lang="en-US" altLang="en-US">
                <a:solidFill>
                  <a:schemeClr val="tx1"/>
                </a:solidFill>
                <a:latin typeface="Courier New" panose="02070309020205020404" pitchFamily="49" charset="0"/>
              </a:rPr>
              <a:t>)</a:t>
            </a:r>
            <a:r>
              <a:rPr lang="en-US" altLang="en-US">
                <a:solidFill>
                  <a:schemeClr val="tx1"/>
                </a:solidFill>
              </a:rPr>
              <a:t> returns the number of non-null values that are in the column identified by </a:t>
            </a:r>
            <a:r>
              <a:rPr lang="en-US" altLang="en-US" i="1">
                <a:solidFill>
                  <a:schemeClr val="tx1"/>
                </a:solidFill>
                <a:latin typeface="Courier New" panose="02070309020205020404" pitchFamily="49" charset="0"/>
              </a:rPr>
              <a:t>expr</a:t>
            </a:r>
            <a:r>
              <a:rPr lang="en-US" altLang="en-US">
                <a:solidFill>
                  <a:schemeClr val="tx1"/>
                </a:solidFill>
              </a:rPr>
              <a:t>. </a:t>
            </a:r>
          </a:p>
          <a:p>
            <a:pPr lvl="1" eaLnBrk="1" hangingPunct="1"/>
            <a:r>
              <a:rPr lang="en-US" altLang="en-US">
                <a:solidFill>
                  <a:schemeClr val="tx1"/>
                </a:solidFill>
                <a:latin typeface="Courier New" panose="02070309020205020404" pitchFamily="49" charset="0"/>
              </a:rPr>
              <a:t>COUNT(DISTINCT </a:t>
            </a:r>
            <a:r>
              <a:rPr lang="en-US" altLang="en-US" i="1">
                <a:solidFill>
                  <a:schemeClr val="tx1"/>
                </a:solidFill>
                <a:latin typeface="Courier New" panose="02070309020205020404" pitchFamily="49" charset="0"/>
              </a:rPr>
              <a:t>expr</a:t>
            </a:r>
            <a:r>
              <a:rPr lang="en-US" altLang="en-US">
                <a:solidFill>
                  <a:schemeClr val="tx1"/>
                </a:solidFill>
                <a:latin typeface="Courier New" panose="02070309020205020404" pitchFamily="49" charset="0"/>
              </a:rPr>
              <a:t>)</a:t>
            </a:r>
            <a:r>
              <a:rPr lang="en-US" altLang="en-US">
                <a:solidFill>
                  <a:schemeClr val="tx1"/>
                </a:solidFill>
              </a:rPr>
              <a:t> returns the number of unique, non-null values that are in the column identified by </a:t>
            </a:r>
            <a:r>
              <a:rPr lang="en-US" altLang="en-US" i="1">
                <a:solidFill>
                  <a:schemeClr val="tx1"/>
                </a:solidFill>
                <a:latin typeface="Courier New" panose="02070309020205020404" pitchFamily="49" charset="0"/>
              </a:rPr>
              <a:t>expr</a:t>
            </a:r>
            <a:r>
              <a:rPr lang="en-US" altLang="en-US">
                <a:solidFill>
                  <a:schemeClr val="tx1"/>
                </a:solidFill>
              </a:rPr>
              <a:t>.</a:t>
            </a:r>
          </a:p>
          <a:p>
            <a:pPr lvl="1" eaLnBrk="1" hangingPunct="1"/>
            <a:r>
              <a:rPr lang="en-US" altLang="en-US" b="1">
                <a:solidFill>
                  <a:schemeClr val="tx1"/>
                </a:solidFill>
              </a:rPr>
              <a:t>Examples</a:t>
            </a:r>
          </a:p>
          <a:p>
            <a:pPr lvl="2" eaLnBrk="1" hangingPunct="1">
              <a:buFontTx/>
              <a:buNone/>
            </a:pPr>
            <a:r>
              <a:rPr lang="en-US" altLang="en-US">
                <a:solidFill>
                  <a:schemeClr val="tx1"/>
                </a:solidFill>
              </a:rPr>
              <a:t>1.	The slide example displays the number of employees in department 50.</a:t>
            </a:r>
          </a:p>
          <a:p>
            <a:pPr lvl="2" eaLnBrk="1" hangingPunct="1">
              <a:buFontTx/>
              <a:buNone/>
            </a:pPr>
            <a:r>
              <a:rPr lang="en-US" altLang="en-US">
                <a:solidFill>
                  <a:schemeClr val="tx1"/>
                </a:solidFill>
              </a:rPr>
              <a:t>2.	The slide example displays the number of employees in department 80 who can earn a commission.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E33FF512-66AB-BCB0-34E8-B14595510A07}"/>
              </a:ext>
            </a:extLst>
          </p:cNvPr>
          <p:cNvSpPr>
            <a:spLocks noGrp="1" noRot="1" noChangeAspect="1" noChangeArrowheads="1" noTextEdit="1"/>
          </p:cNvSpPr>
          <p:nvPr>
            <p:ph type="sldImg"/>
          </p:nvPr>
        </p:nvSpPr>
        <p:spPr>
          <a:ln/>
        </p:spPr>
      </p:sp>
      <p:sp>
        <p:nvSpPr>
          <p:cNvPr id="33795" name="Rectangle 5">
            <a:extLst>
              <a:ext uri="{FF2B5EF4-FFF2-40B4-BE49-F238E27FC236}">
                <a16:creationId xmlns:a16="http://schemas.microsoft.com/office/drawing/2014/main" id="{712C0EB9-EFBB-69BD-F58F-A0152E7774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anose="02070309020205020404" pitchFamily="49" charset="0"/>
              </a:rPr>
              <a:t>DISTINCT</a:t>
            </a:r>
            <a:r>
              <a:rPr lang="en-US" altLang="en-US">
                <a:latin typeface="Arial" panose="020B0604020202020204" pitchFamily="34" charset="0"/>
              </a:rPr>
              <a:t> Keyword</a:t>
            </a:r>
          </a:p>
          <a:p>
            <a:pPr lvl="1" eaLnBrk="1" hangingPunct="1"/>
            <a:r>
              <a:rPr lang="en-US" altLang="en-US">
                <a:solidFill>
                  <a:schemeClr val="tx1"/>
                </a:solidFill>
              </a:rPr>
              <a:t>Use the </a:t>
            </a:r>
            <a:r>
              <a:rPr lang="en-US" altLang="en-US">
                <a:solidFill>
                  <a:schemeClr val="tx1"/>
                </a:solidFill>
                <a:latin typeface="Courier New" panose="02070309020205020404" pitchFamily="49" charset="0"/>
              </a:rPr>
              <a:t>DISTINCT</a:t>
            </a:r>
            <a:r>
              <a:rPr lang="en-US" altLang="en-US">
                <a:solidFill>
                  <a:schemeClr val="tx1"/>
                </a:solidFill>
              </a:rPr>
              <a:t> keyword to suppress the counting of any duplicate values in a column.</a:t>
            </a:r>
          </a:p>
          <a:p>
            <a:pPr lvl="1" eaLnBrk="1" hangingPunct="1"/>
            <a:r>
              <a:rPr lang="en-US" altLang="en-US">
                <a:solidFill>
                  <a:schemeClr val="tx1"/>
                </a:solidFill>
              </a:rPr>
              <a:t>The example in the slide displays the number of distinct department values that are in the </a:t>
            </a:r>
            <a:r>
              <a:rPr lang="en-US" altLang="en-US">
                <a:solidFill>
                  <a:schemeClr val="tx1"/>
                </a:solidFill>
                <a:latin typeface="Courier New" panose="02070309020205020404" pitchFamily="49" charset="0"/>
              </a:rPr>
              <a:t>EMPLOYEES</a:t>
            </a:r>
            <a:r>
              <a:rPr lang="en-US" altLang="en-US">
                <a:solidFill>
                  <a:schemeClr val="tx1"/>
                </a:solidFill>
              </a:rPr>
              <a:t> table.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a:extLst>
              <a:ext uri="{FF2B5EF4-FFF2-40B4-BE49-F238E27FC236}">
                <a16:creationId xmlns:a16="http://schemas.microsoft.com/office/drawing/2014/main" id="{CF37A6CE-5A49-8D41-E18F-0EBF5A9E2837}"/>
              </a:ext>
            </a:extLst>
          </p:cNvPr>
          <p:cNvSpPr>
            <a:spLocks noGrp="1" noRot="1" noChangeAspect="1" noChangeArrowheads="1" noTextEdit="1"/>
          </p:cNvSpPr>
          <p:nvPr>
            <p:ph type="sldImg"/>
          </p:nvPr>
        </p:nvSpPr>
        <p:spPr>
          <a:ln/>
        </p:spPr>
      </p:sp>
      <p:sp>
        <p:nvSpPr>
          <p:cNvPr id="34819" name="Rectangle 5">
            <a:extLst>
              <a:ext uri="{FF2B5EF4-FFF2-40B4-BE49-F238E27FC236}">
                <a16:creationId xmlns:a16="http://schemas.microsoft.com/office/drawing/2014/main" id="{4E0DB883-8F93-D3FC-B705-6BD10BCCD5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Group Functions and Null Values </a:t>
            </a:r>
          </a:p>
          <a:p>
            <a:pPr lvl="1" eaLnBrk="1" hangingPunct="1"/>
            <a:r>
              <a:rPr lang="en-US" altLang="en-US">
                <a:solidFill>
                  <a:schemeClr val="tx1"/>
                </a:solidFill>
              </a:rPr>
              <a:t>All group functions ignore null values in the column. </a:t>
            </a:r>
          </a:p>
          <a:p>
            <a:pPr lvl="1" eaLnBrk="1" hangingPunct="1"/>
            <a:r>
              <a:rPr lang="en-US" altLang="en-US">
                <a:solidFill>
                  <a:schemeClr val="tx1"/>
                </a:solidFill>
              </a:rPr>
              <a:t>The </a:t>
            </a:r>
            <a:r>
              <a:rPr lang="en-US" altLang="en-US">
                <a:solidFill>
                  <a:schemeClr val="tx1"/>
                </a:solidFill>
                <a:latin typeface="Courier New" panose="02070309020205020404" pitchFamily="49" charset="0"/>
              </a:rPr>
              <a:t>NVL</a:t>
            </a:r>
            <a:r>
              <a:rPr lang="en-US" altLang="en-US">
                <a:solidFill>
                  <a:schemeClr val="tx1"/>
                </a:solidFill>
              </a:rPr>
              <a:t> function forces group functions to include null values. </a:t>
            </a:r>
          </a:p>
          <a:p>
            <a:pPr lvl="1" eaLnBrk="1" hangingPunct="1"/>
            <a:r>
              <a:rPr lang="en-US" altLang="en-US" b="1">
                <a:solidFill>
                  <a:schemeClr val="tx1"/>
                </a:solidFill>
              </a:rPr>
              <a:t>Examples</a:t>
            </a:r>
          </a:p>
          <a:p>
            <a:pPr lvl="2" eaLnBrk="1" hangingPunct="1">
              <a:buFontTx/>
              <a:buAutoNum type="arabicPeriod"/>
            </a:pPr>
            <a:r>
              <a:rPr lang="en-US" altLang="en-US">
                <a:solidFill>
                  <a:schemeClr val="tx1"/>
                </a:solidFill>
              </a:rPr>
              <a:t>The average is calculated based on </a:t>
            </a:r>
            <a:r>
              <a:rPr lang="en-US" altLang="en-US" i="1">
                <a:solidFill>
                  <a:schemeClr val="tx1"/>
                </a:solidFill>
              </a:rPr>
              <a:t>only</a:t>
            </a:r>
            <a:r>
              <a:rPr lang="en-US" altLang="en-US">
                <a:solidFill>
                  <a:schemeClr val="tx1"/>
                </a:solidFill>
              </a:rPr>
              <a:t> those rows in the table where a valid value is stored in the </a:t>
            </a:r>
            <a:r>
              <a:rPr lang="en-US" altLang="en-US">
                <a:solidFill>
                  <a:schemeClr val="tx1"/>
                </a:solidFill>
                <a:latin typeface="Courier New" panose="02070309020205020404" pitchFamily="49" charset="0"/>
              </a:rPr>
              <a:t>COMMISSION_PCT</a:t>
            </a:r>
            <a:r>
              <a:rPr lang="en-US" altLang="en-US">
                <a:solidFill>
                  <a:schemeClr val="tx1"/>
                </a:solidFill>
              </a:rPr>
              <a:t> column. The average is calculated as the total commission that is paid to all employees divided by the number of employees receiving a commission (four).</a:t>
            </a:r>
          </a:p>
          <a:p>
            <a:pPr lvl="2" eaLnBrk="1" hangingPunct="1">
              <a:buFontTx/>
              <a:buAutoNum type="arabicPeriod"/>
            </a:pPr>
            <a:r>
              <a:rPr lang="en-US" altLang="en-US">
                <a:solidFill>
                  <a:schemeClr val="tx1"/>
                </a:solidFill>
              </a:rPr>
              <a:t>The average is calculated based on </a:t>
            </a:r>
            <a:r>
              <a:rPr lang="en-US" altLang="en-US" i="1">
                <a:solidFill>
                  <a:schemeClr val="tx1"/>
                </a:solidFill>
              </a:rPr>
              <a:t>all</a:t>
            </a:r>
            <a:r>
              <a:rPr lang="en-US" altLang="en-US">
                <a:solidFill>
                  <a:schemeClr val="tx1"/>
                </a:solidFill>
              </a:rPr>
              <a:t> rows in the table, regardless of whether null values are stored in the </a:t>
            </a:r>
            <a:r>
              <a:rPr lang="en-US" altLang="en-US">
                <a:solidFill>
                  <a:schemeClr val="tx1"/>
                </a:solidFill>
                <a:latin typeface="Courier New" panose="02070309020205020404" pitchFamily="49" charset="0"/>
              </a:rPr>
              <a:t>COMMISSION_PCT</a:t>
            </a:r>
            <a:r>
              <a:rPr lang="en-US" altLang="en-US">
                <a:solidFill>
                  <a:schemeClr val="tx1"/>
                </a:solidFill>
              </a:rPr>
              <a:t> column. The average is calculated as the total commission that is paid to all employees divided by the total number of employees in the company (20).</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9A88C37-B0F7-A70E-F35A-B3161C3B1016}"/>
              </a:ext>
            </a:extLst>
          </p:cNvPr>
          <p:cNvSpPr>
            <a:spLocks noChangeArrowheads="1"/>
          </p:cNvSpPr>
          <p:nvPr/>
        </p:nvSpPr>
        <p:spPr bwMode="auto">
          <a:xfrm>
            <a:off x="3959225" y="0"/>
            <a:ext cx="303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35843" name="Rectangle 3">
            <a:extLst>
              <a:ext uri="{FF2B5EF4-FFF2-40B4-BE49-F238E27FC236}">
                <a16:creationId xmlns:a16="http://schemas.microsoft.com/office/drawing/2014/main" id="{4A9D40CC-4CA3-B0AC-5F0F-511FF5157B7A}"/>
              </a:ext>
            </a:extLst>
          </p:cNvPr>
          <p:cNvSpPr>
            <a:spLocks noChangeArrowheads="1"/>
          </p:cNvSpPr>
          <p:nvPr/>
        </p:nvSpPr>
        <p:spPr bwMode="auto">
          <a:xfrm>
            <a:off x="-1588" y="0"/>
            <a:ext cx="3027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35844" name="Rectangle 6">
            <a:extLst>
              <a:ext uri="{FF2B5EF4-FFF2-40B4-BE49-F238E27FC236}">
                <a16:creationId xmlns:a16="http://schemas.microsoft.com/office/drawing/2014/main" id="{AEB35C5F-47E5-B4AF-D02A-3AEFACB21BFD}"/>
              </a:ext>
            </a:extLst>
          </p:cNvPr>
          <p:cNvSpPr>
            <a:spLocks noGrp="1" noRot="1" noChangeAspect="1" noChangeArrowheads="1" noTextEdit="1"/>
          </p:cNvSpPr>
          <p:nvPr>
            <p:ph type="sldImg"/>
          </p:nvPr>
        </p:nvSpPr>
        <p:spPr>
          <a:ln/>
        </p:spPr>
      </p:sp>
      <p:sp>
        <p:nvSpPr>
          <p:cNvPr id="35845" name="Rectangle 7">
            <a:extLst>
              <a:ext uri="{FF2B5EF4-FFF2-40B4-BE49-F238E27FC236}">
                <a16:creationId xmlns:a16="http://schemas.microsoft.com/office/drawing/2014/main" id="{B6C386B5-9123-F088-D406-89FF268DA8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Creating Groups of Data</a:t>
            </a:r>
          </a:p>
          <a:p>
            <a:pPr lvl="1" eaLnBrk="1" hangingPunct="1"/>
            <a:r>
              <a:rPr lang="en-US" altLang="en-US">
                <a:solidFill>
                  <a:schemeClr val="tx1"/>
                </a:solidFill>
              </a:rPr>
              <a:t>Until this point in our discussion, all group functions have treated the table as one large group of information. </a:t>
            </a:r>
          </a:p>
          <a:p>
            <a:pPr lvl="1" eaLnBrk="1" hangingPunct="1"/>
            <a:r>
              <a:rPr lang="en-US" altLang="en-US">
                <a:solidFill>
                  <a:schemeClr val="tx1"/>
                </a:solidFill>
              </a:rPr>
              <a:t>At times, however, you need to divide the table of information into smaller groups. This can be done by using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0AAD86E-2244-8CBB-6A2F-68281FD1316F}"/>
              </a:ext>
            </a:extLst>
          </p:cNvPr>
          <p:cNvSpPr>
            <a:spLocks noChangeArrowheads="1"/>
          </p:cNvSpPr>
          <p:nvPr/>
        </p:nvSpPr>
        <p:spPr bwMode="auto">
          <a:xfrm>
            <a:off x="3957638" y="0"/>
            <a:ext cx="30337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36867" name="Rectangle 3">
            <a:extLst>
              <a:ext uri="{FF2B5EF4-FFF2-40B4-BE49-F238E27FC236}">
                <a16:creationId xmlns:a16="http://schemas.microsoft.com/office/drawing/2014/main" id="{6EE43D7B-321C-D354-8CE1-D49B5ED30696}"/>
              </a:ext>
            </a:extLst>
          </p:cNvPr>
          <p:cNvSpPr>
            <a:spLocks noChangeArrowheads="1"/>
          </p:cNvSpPr>
          <p:nvPr/>
        </p:nvSpPr>
        <p:spPr bwMode="auto">
          <a:xfrm>
            <a:off x="-1588" y="0"/>
            <a:ext cx="30305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36868" name="Rectangle 6">
            <a:extLst>
              <a:ext uri="{FF2B5EF4-FFF2-40B4-BE49-F238E27FC236}">
                <a16:creationId xmlns:a16="http://schemas.microsoft.com/office/drawing/2014/main" id="{8B13EFC3-B7AD-4A5F-DFA1-9C182FDEBE9D}"/>
              </a:ext>
            </a:extLst>
          </p:cNvPr>
          <p:cNvSpPr>
            <a:spLocks noGrp="1" noRot="1" noChangeAspect="1" noChangeArrowheads="1" noTextEdit="1"/>
          </p:cNvSpPr>
          <p:nvPr>
            <p:ph type="sldImg"/>
          </p:nvPr>
        </p:nvSpPr>
        <p:spPr>
          <a:ln/>
        </p:spPr>
      </p:sp>
      <p:sp>
        <p:nvSpPr>
          <p:cNvPr id="36869" name="Rectangle 7">
            <a:extLst>
              <a:ext uri="{FF2B5EF4-FFF2-40B4-BE49-F238E27FC236}">
                <a16:creationId xmlns:a16="http://schemas.microsoft.com/office/drawing/2014/main" id="{A85298BD-3CB7-FF04-BAE6-EC7431FEE5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anose="02070309020205020404" pitchFamily="49" charset="0"/>
              </a:rPr>
              <a:t>GROUP</a:t>
            </a:r>
            <a:r>
              <a:rPr lang="en-US" altLang="en-US">
                <a:latin typeface="Times New Roman" panose="02020603050405020304" pitchFamily="18" charset="0"/>
              </a:rPr>
              <a:t> </a:t>
            </a:r>
            <a:r>
              <a:rPr lang="en-US" altLang="en-US">
                <a:latin typeface="Courier New" panose="02070309020205020404" pitchFamily="49" charset="0"/>
              </a:rPr>
              <a:t>BY</a:t>
            </a:r>
            <a:r>
              <a:rPr lang="en-US" altLang="en-US">
                <a:latin typeface="Arial" panose="020B0604020202020204" pitchFamily="34" charset="0"/>
              </a:rPr>
              <a:t> Clause</a:t>
            </a:r>
          </a:p>
          <a:p>
            <a:pPr lvl="1" eaLnBrk="1" hangingPunct="1"/>
            <a:r>
              <a:rPr lang="en-US" altLang="en-US">
                <a:solidFill>
                  <a:schemeClr val="tx1"/>
                </a:solidFill>
              </a:rPr>
              <a:t>You can use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to divide the rows in a table into groups. You can then use the group functions to return summary information for each group. </a:t>
            </a:r>
          </a:p>
          <a:p>
            <a:pPr lvl="1" eaLnBrk="1" hangingPunct="1"/>
            <a:r>
              <a:rPr lang="en-US" altLang="en-US">
                <a:solidFill>
                  <a:schemeClr val="tx1"/>
                </a:solidFill>
              </a:rPr>
              <a:t>In the syntax:</a:t>
            </a:r>
          </a:p>
          <a:p>
            <a:pPr lvl="2" eaLnBrk="1" hangingPunct="1">
              <a:buFontTx/>
              <a:buNone/>
            </a:pPr>
            <a:r>
              <a:rPr lang="en-US" altLang="en-US" i="1">
                <a:solidFill>
                  <a:schemeClr val="tx1"/>
                </a:solidFill>
                <a:latin typeface="Courier New" panose="02070309020205020404" pitchFamily="49" charset="0"/>
              </a:rPr>
              <a:t>group_by_expression 	</a:t>
            </a:r>
            <a:r>
              <a:rPr lang="en-US" altLang="en-US">
                <a:solidFill>
                  <a:schemeClr val="tx1"/>
                </a:solidFill>
              </a:rPr>
              <a:t>specifies columns whose values determine the basis for</a:t>
            </a:r>
            <a:br>
              <a:rPr lang="en-US" altLang="en-US">
                <a:solidFill>
                  <a:schemeClr val="tx1"/>
                </a:solidFill>
              </a:rPr>
            </a:br>
            <a:r>
              <a:rPr lang="en-US" altLang="en-US">
                <a:solidFill>
                  <a:schemeClr val="tx1"/>
                </a:solidFill>
              </a:rPr>
              <a:t>				grouping rows</a:t>
            </a:r>
          </a:p>
          <a:p>
            <a:pPr lvl="1" eaLnBrk="1" hangingPunct="1"/>
            <a:r>
              <a:rPr lang="en-US" altLang="en-US" b="1">
                <a:solidFill>
                  <a:schemeClr val="tx1"/>
                </a:solidFill>
              </a:rPr>
              <a:t>Guidelines</a:t>
            </a:r>
          </a:p>
          <a:p>
            <a:pPr lvl="2" eaLnBrk="1" hangingPunct="1"/>
            <a:r>
              <a:rPr lang="en-US" altLang="en-US">
                <a:solidFill>
                  <a:schemeClr val="tx1"/>
                </a:solidFill>
              </a:rPr>
              <a:t>If you include a group function in a </a:t>
            </a:r>
            <a:r>
              <a:rPr lang="en-US" altLang="en-US">
                <a:solidFill>
                  <a:schemeClr val="tx1"/>
                </a:solidFill>
                <a:latin typeface="Courier New" panose="02070309020205020404" pitchFamily="49" charset="0"/>
              </a:rPr>
              <a:t>SELECT</a:t>
            </a:r>
            <a:r>
              <a:rPr lang="en-US" altLang="en-US">
                <a:solidFill>
                  <a:schemeClr val="tx1"/>
                </a:solidFill>
              </a:rPr>
              <a:t> clause, you cannot select individual results as well, </a:t>
            </a:r>
            <a:r>
              <a:rPr lang="en-US" altLang="en-US" i="1">
                <a:solidFill>
                  <a:schemeClr val="tx1"/>
                </a:solidFill>
              </a:rPr>
              <a:t>unless</a:t>
            </a:r>
            <a:r>
              <a:rPr lang="en-US" altLang="en-US">
                <a:solidFill>
                  <a:schemeClr val="tx1"/>
                </a:solidFill>
              </a:rPr>
              <a:t> the individual column appears in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You receive an error message if you fail to include the column list in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a:t>
            </a:r>
          </a:p>
          <a:p>
            <a:pPr lvl="2" eaLnBrk="1" hangingPunct="1"/>
            <a:r>
              <a:rPr lang="en-US" altLang="en-US">
                <a:solidFill>
                  <a:schemeClr val="tx1"/>
                </a:solidFill>
              </a:rPr>
              <a:t>Using a </a:t>
            </a:r>
            <a:r>
              <a:rPr lang="en-US" altLang="en-US">
                <a:solidFill>
                  <a:schemeClr val="tx1"/>
                </a:solidFill>
                <a:latin typeface="Courier New" panose="02070309020205020404" pitchFamily="49" charset="0"/>
              </a:rPr>
              <a:t>WHERE</a:t>
            </a:r>
            <a:r>
              <a:rPr lang="en-US" altLang="en-US">
                <a:solidFill>
                  <a:schemeClr val="tx1"/>
                </a:solidFill>
              </a:rPr>
              <a:t> clause, you can exclude rows before dividing them into groups.</a:t>
            </a:r>
          </a:p>
          <a:p>
            <a:pPr lvl="2" eaLnBrk="1" hangingPunct="1"/>
            <a:r>
              <a:rPr lang="en-US" altLang="en-US">
                <a:solidFill>
                  <a:schemeClr val="tx1"/>
                </a:solidFill>
              </a:rPr>
              <a:t>You must include the </a:t>
            </a:r>
            <a:r>
              <a:rPr lang="en-US" altLang="en-US" i="1">
                <a:solidFill>
                  <a:schemeClr val="tx1"/>
                </a:solidFill>
              </a:rPr>
              <a:t>columns</a:t>
            </a:r>
            <a:r>
              <a:rPr lang="en-US" altLang="en-US">
                <a:solidFill>
                  <a:schemeClr val="tx1"/>
                </a:solidFill>
              </a:rPr>
              <a:t> in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a:t>
            </a:r>
          </a:p>
          <a:p>
            <a:pPr lvl="2" eaLnBrk="1" hangingPunct="1"/>
            <a:r>
              <a:rPr lang="en-US" altLang="en-US">
                <a:solidFill>
                  <a:schemeClr val="tx1"/>
                </a:solidFill>
              </a:rPr>
              <a:t>You cannot use a column alias in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4DFB7C5-93F0-3E82-7911-77CCFF466786}"/>
              </a:ext>
            </a:extLst>
          </p:cNvPr>
          <p:cNvSpPr>
            <a:spLocks noChangeArrowheads="1"/>
          </p:cNvSpPr>
          <p:nvPr/>
        </p:nvSpPr>
        <p:spPr bwMode="auto">
          <a:xfrm>
            <a:off x="3959225" y="0"/>
            <a:ext cx="303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37891" name="Rectangle 3">
            <a:extLst>
              <a:ext uri="{FF2B5EF4-FFF2-40B4-BE49-F238E27FC236}">
                <a16:creationId xmlns:a16="http://schemas.microsoft.com/office/drawing/2014/main" id="{94650D7E-9ED3-A2DF-AE24-E82256C89A38}"/>
              </a:ext>
            </a:extLst>
          </p:cNvPr>
          <p:cNvSpPr>
            <a:spLocks noChangeArrowheads="1"/>
          </p:cNvSpPr>
          <p:nvPr/>
        </p:nvSpPr>
        <p:spPr bwMode="auto">
          <a:xfrm>
            <a:off x="-1588" y="0"/>
            <a:ext cx="3027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37892" name="Rectangle 6">
            <a:extLst>
              <a:ext uri="{FF2B5EF4-FFF2-40B4-BE49-F238E27FC236}">
                <a16:creationId xmlns:a16="http://schemas.microsoft.com/office/drawing/2014/main" id="{F56C501E-A14B-E373-DD01-536FD7F2096A}"/>
              </a:ext>
            </a:extLst>
          </p:cNvPr>
          <p:cNvSpPr>
            <a:spLocks noGrp="1" noRot="1" noChangeAspect="1" noChangeArrowheads="1" noTextEdit="1"/>
          </p:cNvSpPr>
          <p:nvPr>
            <p:ph type="sldImg"/>
          </p:nvPr>
        </p:nvSpPr>
        <p:spPr>
          <a:ln/>
        </p:spPr>
      </p:sp>
      <p:sp>
        <p:nvSpPr>
          <p:cNvPr id="37893" name="Rectangle 7">
            <a:extLst>
              <a:ext uri="{FF2B5EF4-FFF2-40B4-BE49-F238E27FC236}">
                <a16:creationId xmlns:a16="http://schemas.microsoft.com/office/drawing/2014/main" id="{DB585080-AF37-8AC2-06ED-E4F4D73CA0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Using the </a:t>
            </a:r>
            <a:r>
              <a:rPr lang="en-US" altLang="en-US">
                <a:latin typeface="Courier New" panose="02070309020205020404" pitchFamily="49" charset="0"/>
              </a:rPr>
              <a:t>GROUP</a:t>
            </a:r>
            <a:r>
              <a:rPr lang="en-US" altLang="en-US">
                <a:latin typeface="Times New Roman" panose="02020603050405020304" pitchFamily="18" charset="0"/>
              </a:rPr>
              <a:t> </a:t>
            </a:r>
            <a:r>
              <a:rPr lang="en-US" altLang="en-US">
                <a:latin typeface="Courier New" panose="02070309020205020404" pitchFamily="49" charset="0"/>
              </a:rPr>
              <a:t>BY</a:t>
            </a:r>
            <a:r>
              <a:rPr lang="en-US" altLang="en-US">
                <a:latin typeface="Arial" panose="020B0604020202020204" pitchFamily="34" charset="0"/>
              </a:rPr>
              <a:t> Clause</a:t>
            </a:r>
          </a:p>
          <a:p>
            <a:pPr lvl="1" eaLnBrk="1" hangingPunct="1">
              <a:lnSpc>
                <a:spcPct val="95000"/>
              </a:lnSpc>
            </a:pPr>
            <a:r>
              <a:rPr lang="en-US" altLang="en-US">
                <a:solidFill>
                  <a:schemeClr val="tx1"/>
                </a:solidFill>
              </a:rPr>
              <a:t>When using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make sure that all columns in the </a:t>
            </a:r>
            <a:r>
              <a:rPr lang="en-US" altLang="en-US">
                <a:solidFill>
                  <a:schemeClr val="tx1"/>
                </a:solidFill>
                <a:latin typeface="Courier New" panose="02070309020205020404" pitchFamily="49" charset="0"/>
              </a:rPr>
              <a:t>SELECT</a:t>
            </a:r>
            <a:r>
              <a:rPr lang="en-US" altLang="en-US">
                <a:solidFill>
                  <a:schemeClr val="tx1"/>
                </a:solidFill>
              </a:rPr>
              <a:t> list that are not group functions are included in the </a:t>
            </a:r>
            <a:r>
              <a:rPr lang="en-US" altLang="en-US">
                <a:solidFill>
                  <a:schemeClr val="tx1"/>
                </a:solidFill>
                <a:latin typeface="Courier New" panose="02070309020205020404" pitchFamily="49" charset="0"/>
              </a:rPr>
              <a:t>GROUP BY</a:t>
            </a:r>
            <a:r>
              <a:rPr lang="en-US" altLang="en-US">
                <a:solidFill>
                  <a:schemeClr val="tx1"/>
                </a:solidFill>
              </a:rPr>
              <a:t> clause. The example in the slide displays the department number and the average salary for each department. Here is how this </a:t>
            </a:r>
            <a:r>
              <a:rPr lang="en-US" altLang="en-US">
                <a:solidFill>
                  <a:schemeClr val="tx1"/>
                </a:solidFill>
                <a:latin typeface="Courier New" panose="02070309020205020404" pitchFamily="49" charset="0"/>
              </a:rPr>
              <a:t>SELECT</a:t>
            </a:r>
            <a:r>
              <a:rPr lang="en-US" altLang="en-US">
                <a:solidFill>
                  <a:schemeClr val="tx1"/>
                </a:solidFill>
              </a:rPr>
              <a:t> statement, containing a </a:t>
            </a:r>
            <a:r>
              <a:rPr lang="en-US" altLang="en-US">
                <a:solidFill>
                  <a:schemeClr val="tx1"/>
                </a:solidFill>
                <a:latin typeface="Courier New" panose="02070309020205020404" pitchFamily="49" charset="0"/>
              </a:rPr>
              <a:t>GROUP BY</a:t>
            </a:r>
            <a:r>
              <a:rPr lang="en-US" altLang="en-US">
                <a:solidFill>
                  <a:schemeClr val="tx1"/>
                </a:solidFill>
              </a:rPr>
              <a:t> clause, is evaluated:</a:t>
            </a:r>
          </a:p>
          <a:p>
            <a:pPr lvl="2" eaLnBrk="1" hangingPunct="1">
              <a:lnSpc>
                <a:spcPct val="95000"/>
              </a:lnSpc>
            </a:pPr>
            <a:r>
              <a:rPr lang="en-US" altLang="en-US">
                <a:solidFill>
                  <a:schemeClr val="tx1"/>
                </a:solidFill>
              </a:rPr>
              <a:t>The </a:t>
            </a:r>
            <a:r>
              <a:rPr lang="en-US" altLang="en-US">
                <a:solidFill>
                  <a:schemeClr val="tx1"/>
                </a:solidFill>
                <a:latin typeface="Courier New" panose="02070309020205020404" pitchFamily="49" charset="0"/>
              </a:rPr>
              <a:t>SELECT</a:t>
            </a:r>
            <a:r>
              <a:rPr lang="en-US" altLang="en-US">
                <a:solidFill>
                  <a:schemeClr val="tx1"/>
                </a:solidFill>
              </a:rPr>
              <a:t> clause specifies the columns to be retrieved, as follows:</a:t>
            </a:r>
          </a:p>
          <a:p>
            <a:pPr lvl="3" eaLnBrk="1" hangingPunct="1">
              <a:lnSpc>
                <a:spcPct val="95000"/>
              </a:lnSpc>
            </a:pPr>
            <a:r>
              <a:rPr lang="en-US" altLang="en-US">
                <a:solidFill>
                  <a:schemeClr val="tx1"/>
                </a:solidFill>
              </a:rPr>
              <a:t>Department number column in the </a:t>
            </a:r>
            <a:r>
              <a:rPr lang="en-US" altLang="en-US">
                <a:solidFill>
                  <a:schemeClr val="tx1"/>
                </a:solidFill>
                <a:latin typeface="Courier New" panose="02070309020205020404" pitchFamily="49" charset="0"/>
              </a:rPr>
              <a:t>EMPLOYEES</a:t>
            </a:r>
            <a:r>
              <a:rPr lang="en-US" altLang="en-US">
                <a:solidFill>
                  <a:schemeClr val="tx1"/>
                </a:solidFill>
              </a:rPr>
              <a:t> table</a:t>
            </a:r>
          </a:p>
          <a:p>
            <a:pPr lvl="3" eaLnBrk="1" hangingPunct="1">
              <a:lnSpc>
                <a:spcPct val="95000"/>
              </a:lnSpc>
            </a:pPr>
            <a:r>
              <a:rPr lang="en-US" altLang="en-US">
                <a:solidFill>
                  <a:schemeClr val="tx1"/>
                </a:solidFill>
              </a:rPr>
              <a:t>The average of all the salaries in the group that you specified in the </a:t>
            </a:r>
            <a:r>
              <a:rPr lang="en-US" altLang="en-US">
                <a:solidFill>
                  <a:schemeClr val="tx1"/>
                </a:solidFill>
                <a:latin typeface="Courier New" panose="02070309020205020404" pitchFamily="49" charset="0"/>
              </a:rPr>
              <a:t>GROUP BY</a:t>
            </a:r>
            <a:r>
              <a:rPr lang="en-US" altLang="en-US">
                <a:solidFill>
                  <a:schemeClr val="tx1"/>
                </a:solidFill>
              </a:rPr>
              <a:t> clause</a:t>
            </a:r>
          </a:p>
          <a:p>
            <a:pPr lvl="2" eaLnBrk="1" hangingPunct="1">
              <a:lnSpc>
                <a:spcPct val="95000"/>
              </a:lnSpc>
            </a:pPr>
            <a:r>
              <a:rPr lang="en-US" altLang="en-US">
                <a:solidFill>
                  <a:schemeClr val="tx1"/>
                </a:solidFill>
              </a:rPr>
              <a:t>The </a:t>
            </a:r>
            <a:r>
              <a:rPr lang="en-US" altLang="en-US">
                <a:solidFill>
                  <a:schemeClr val="tx1"/>
                </a:solidFill>
                <a:latin typeface="Courier New" panose="02070309020205020404" pitchFamily="49" charset="0"/>
              </a:rPr>
              <a:t>FROM</a:t>
            </a:r>
            <a:r>
              <a:rPr lang="en-US" altLang="en-US">
                <a:solidFill>
                  <a:schemeClr val="tx1"/>
                </a:solidFill>
              </a:rPr>
              <a:t> clause specifies the tables that the database must access: the </a:t>
            </a:r>
            <a:r>
              <a:rPr lang="en-US" altLang="en-US">
                <a:solidFill>
                  <a:schemeClr val="tx1"/>
                </a:solidFill>
                <a:latin typeface="Courier New" panose="02070309020205020404" pitchFamily="49" charset="0"/>
              </a:rPr>
              <a:t>EMPLOYEES</a:t>
            </a:r>
            <a:r>
              <a:rPr lang="en-US" altLang="en-US">
                <a:solidFill>
                  <a:schemeClr val="tx1"/>
                </a:solidFill>
              </a:rPr>
              <a:t> table.</a:t>
            </a:r>
          </a:p>
          <a:p>
            <a:pPr lvl="2" eaLnBrk="1" hangingPunct="1">
              <a:lnSpc>
                <a:spcPct val="95000"/>
              </a:lnSpc>
            </a:pPr>
            <a:r>
              <a:rPr lang="en-US" altLang="en-US">
                <a:solidFill>
                  <a:schemeClr val="tx1"/>
                </a:solidFill>
              </a:rPr>
              <a:t>The </a:t>
            </a:r>
            <a:r>
              <a:rPr lang="en-US" altLang="en-US">
                <a:solidFill>
                  <a:schemeClr val="tx1"/>
                </a:solidFill>
                <a:latin typeface="Courier New" panose="02070309020205020404" pitchFamily="49" charset="0"/>
              </a:rPr>
              <a:t>WHERE</a:t>
            </a:r>
            <a:r>
              <a:rPr lang="en-US" altLang="en-US">
                <a:solidFill>
                  <a:schemeClr val="tx1"/>
                </a:solidFill>
              </a:rPr>
              <a:t> clause specifies the rows to be retrieved. Because there is no </a:t>
            </a:r>
            <a:r>
              <a:rPr lang="en-US" altLang="en-US">
                <a:solidFill>
                  <a:schemeClr val="tx1"/>
                </a:solidFill>
                <a:latin typeface="Courier New" panose="02070309020205020404" pitchFamily="49" charset="0"/>
              </a:rPr>
              <a:t>WHERE</a:t>
            </a:r>
            <a:r>
              <a:rPr lang="en-US" altLang="en-US">
                <a:solidFill>
                  <a:schemeClr val="tx1"/>
                </a:solidFill>
              </a:rPr>
              <a:t> clause, all rows are retrieved by default. </a:t>
            </a:r>
          </a:p>
          <a:p>
            <a:pPr lvl="2" eaLnBrk="1" hangingPunct="1">
              <a:lnSpc>
                <a:spcPct val="95000"/>
              </a:lnSpc>
            </a:pPr>
            <a:r>
              <a:rPr lang="en-US" altLang="en-US">
                <a:solidFill>
                  <a:schemeClr val="tx1"/>
                </a:solidFill>
              </a:rPr>
              <a:t>The </a:t>
            </a:r>
            <a:r>
              <a:rPr lang="en-US" altLang="en-US">
                <a:solidFill>
                  <a:schemeClr val="tx1"/>
                </a:solidFill>
                <a:latin typeface="Courier New" panose="02070309020205020404" pitchFamily="49" charset="0"/>
              </a:rPr>
              <a:t>GROUP BY</a:t>
            </a:r>
            <a:r>
              <a:rPr lang="en-US" altLang="en-US">
                <a:solidFill>
                  <a:schemeClr val="tx1"/>
                </a:solidFill>
              </a:rPr>
              <a:t> clause specifies how the rows should be grouped. The rows are grouped by department number, so the </a:t>
            </a:r>
            <a:r>
              <a:rPr lang="en-US" altLang="en-US">
                <a:solidFill>
                  <a:schemeClr val="tx1"/>
                </a:solidFill>
                <a:latin typeface="Courier New" panose="02070309020205020404" pitchFamily="49" charset="0"/>
              </a:rPr>
              <a:t>AVG</a:t>
            </a:r>
            <a:r>
              <a:rPr lang="en-US" altLang="en-US">
                <a:solidFill>
                  <a:schemeClr val="tx1"/>
                </a:solidFill>
              </a:rPr>
              <a:t> function that is applied to the salary column calculates the </a:t>
            </a:r>
            <a:r>
              <a:rPr lang="en-US" altLang="en-US" i="1">
                <a:solidFill>
                  <a:schemeClr val="tx1"/>
                </a:solidFill>
              </a:rPr>
              <a:t>average salary for each department.</a:t>
            </a:r>
            <a:r>
              <a:rPr lang="en-US" altLang="en-US" b="1" i="1">
                <a:solidFill>
                  <a:schemeClr val="tx1"/>
                </a:solidFill>
              </a:rPr>
              <a:t> </a:t>
            </a:r>
            <a:endParaRPr lang="en-US" altLang="en-US">
              <a:solidFill>
                <a:schemeClr val="tx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99BE66C-AA64-7771-BCC4-2A2A2FC2DCB0}"/>
              </a:ext>
            </a:extLst>
          </p:cNvPr>
          <p:cNvSpPr>
            <a:spLocks noChangeArrowheads="1"/>
          </p:cNvSpPr>
          <p:nvPr/>
        </p:nvSpPr>
        <p:spPr bwMode="auto">
          <a:xfrm>
            <a:off x="3959225" y="0"/>
            <a:ext cx="303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38915" name="Rectangle 3">
            <a:extLst>
              <a:ext uri="{FF2B5EF4-FFF2-40B4-BE49-F238E27FC236}">
                <a16:creationId xmlns:a16="http://schemas.microsoft.com/office/drawing/2014/main" id="{1604887B-9882-793A-85E4-8E39F0774477}"/>
              </a:ext>
            </a:extLst>
          </p:cNvPr>
          <p:cNvSpPr>
            <a:spLocks noChangeArrowheads="1"/>
          </p:cNvSpPr>
          <p:nvPr/>
        </p:nvSpPr>
        <p:spPr bwMode="auto">
          <a:xfrm>
            <a:off x="-1588" y="0"/>
            <a:ext cx="3027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38916" name="Rectangle 10">
            <a:extLst>
              <a:ext uri="{FF2B5EF4-FFF2-40B4-BE49-F238E27FC236}">
                <a16:creationId xmlns:a16="http://schemas.microsoft.com/office/drawing/2014/main" id="{F242AC16-6310-2C41-0EBB-2A49EFEBEC48}"/>
              </a:ext>
            </a:extLst>
          </p:cNvPr>
          <p:cNvSpPr>
            <a:spLocks noGrp="1" noRot="1" noChangeAspect="1" noChangeArrowheads="1" noTextEdit="1"/>
          </p:cNvSpPr>
          <p:nvPr>
            <p:ph type="sldImg"/>
          </p:nvPr>
        </p:nvSpPr>
        <p:spPr>
          <a:ln/>
        </p:spPr>
      </p:sp>
      <p:sp>
        <p:nvSpPr>
          <p:cNvPr id="38917" name="Rectangle 11">
            <a:extLst>
              <a:ext uri="{FF2B5EF4-FFF2-40B4-BE49-F238E27FC236}">
                <a16:creationId xmlns:a16="http://schemas.microsoft.com/office/drawing/2014/main" id="{529F1364-C0BA-2369-9502-237D85CA24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Using the </a:t>
            </a:r>
            <a:r>
              <a:rPr lang="en-US" altLang="en-US">
                <a:latin typeface="Courier New" panose="02070309020205020404" pitchFamily="49" charset="0"/>
              </a:rPr>
              <a:t>GROUP</a:t>
            </a:r>
            <a:r>
              <a:rPr lang="en-US" altLang="en-US">
                <a:latin typeface="Times New Roman" panose="02020603050405020304" pitchFamily="18" charset="0"/>
              </a:rPr>
              <a:t> </a:t>
            </a:r>
            <a:r>
              <a:rPr lang="en-US" altLang="en-US">
                <a:latin typeface="Courier New" panose="02070309020205020404" pitchFamily="49" charset="0"/>
              </a:rPr>
              <a:t>BY</a:t>
            </a:r>
            <a:r>
              <a:rPr lang="en-US" altLang="en-US">
                <a:latin typeface="Arial" panose="020B0604020202020204" pitchFamily="34" charset="0"/>
              </a:rPr>
              <a:t> Clause (continued)</a:t>
            </a:r>
          </a:p>
          <a:p>
            <a:pPr lvl="1" eaLnBrk="1" hangingPunct="1"/>
            <a:r>
              <a:rPr lang="en-US" altLang="en-US">
                <a:solidFill>
                  <a:schemeClr val="tx1"/>
                </a:solidFill>
              </a:rPr>
              <a:t>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column does not have to be in the </a:t>
            </a:r>
            <a:r>
              <a:rPr lang="en-US" altLang="en-US">
                <a:solidFill>
                  <a:schemeClr val="tx1"/>
                </a:solidFill>
                <a:latin typeface="Courier New" panose="02070309020205020404" pitchFamily="49" charset="0"/>
              </a:rPr>
              <a:t>SELECT</a:t>
            </a:r>
            <a:r>
              <a:rPr lang="en-US" altLang="en-US">
                <a:solidFill>
                  <a:schemeClr val="tx1"/>
                </a:solidFill>
              </a:rPr>
              <a:t> clause. For example, the </a:t>
            </a:r>
            <a:r>
              <a:rPr lang="en-US" altLang="en-US">
                <a:solidFill>
                  <a:schemeClr val="tx1"/>
                </a:solidFill>
                <a:latin typeface="Courier New" panose="02070309020205020404" pitchFamily="49" charset="0"/>
              </a:rPr>
              <a:t>SELECT</a:t>
            </a:r>
            <a:r>
              <a:rPr lang="en-US" altLang="en-US">
                <a:solidFill>
                  <a:schemeClr val="tx1"/>
                </a:solidFill>
              </a:rPr>
              <a:t> statement in the slide displays the average salaries for each department without displaying the respective department numbers. Without the department numbers, however, the results do not look meaningful. </a:t>
            </a:r>
          </a:p>
          <a:p>
            <a:pPr lvl="1" eaLnBrk="1" hangingPunct="1"/>
            <a:r>
              <a:rPr lang="en-US" altLang="en-US">
                <a:solidFill>
                  <a:schemeClr val="tx1"/>
                </a:solidFill>
              </a:rPr>
              <a:t>You can use the group function in the </a:t>
            </a:r>
            <a:r>
              <a:rPr lang="en-US" altLang="en-US">
                <a:solidFill>
                  <a:schemeClr val="tx1"/>
                </a:solidFill>
                <a:latin typeface="Courier New" panose="02070309020205020404" pitchFamily="49" charset="0"/>
              </a:rPr>
              <a:t>ORDER BY</a:t>
            </a:r>
            <a:r>
              <a:rPr lang="en-US" altLang="en-US">
                <a:solidFill>
                  <a:schemeClr val="tx1"/>
                </a:solidFill>
              </a:rPr>
              <a:t> clause:</a:t>
            </a:r>
          </a:p>
          <a:p>
            <a:pPr lvl="1" eaLnBrk="1" hangingPunct="1">
              <a:lnSpc>
                <a:spcPct val="90000"/>
              </a:lnSpc>
            </a:pPr>
            <a:endParaRPr lang="en-US" altLang="en-US" sz="200">
              <a:solidFill>
                <a:schemeClr val="tx1"/>
              </a:solidFill>
            </a:endParaRPr>
          </a:p>
          <a:p>
            <a:pPr lvl="1" eaLnBrk="1" hangingPunct="1">
              <a:spcBef>
                <a:spcPct val="0"/>
              </a:spcBef>
            </a:pPr>
            <a:r>
              <a:rPr lang="en-US" altLang="en-US" sz="1100">
                <a:solidFill>
                  <a:schemeClr val="tx1"/>
                </a:solidFill>
                <a:latin typeface="Courier New" panose="02070309020205020404" pitchFamily="49" charset="0"/>
              </a:rPr>
              <a:t>   SELECT   department_id, AVG(salary)</a:t>
            </a:r>
          </a:p>
          <a:p>
            <a:pPr lvl="1" eaLnBrk="1" hangingPunct="1">
              <a:spcBef>
                <a:spcPct val="0"/>
              </a:spcBef>
            </a:pPr>
            <a:r>
              <a:rPr lang="en-US" altLang="en-US" sz="1100">
                <a:solidFill>
                  <a:schemeClr val="tx1"/>
                </a:solidFill>
                <a:latin typeface="Courier New" panose="02070309020205020404" pitchFamily="49" charset="0"/>
              </a:rPr>
              <a:t>   FROM     employees</a:t>
            </a:r>
          </a:p>
          <a:p>
            <a:pPr lvl="1" eaLnBrk="1" hangingPunct="1">
              <a:spcBef>
                <a:spcPct val="0"/>
              </a:spcBef>
            </a:pPr>
            <a:r>
              <a:rPr lang="en-US" altLang="en-US" sz="1100">
                <a:solidFill>
                  <a:schemeClr val="tx1"/>
                </a:solidFill>
                <a:latin typeface="Courier New" panose="02070309020205020404" pitchFamily="49" charset="0"/>
              </a:rPr>
              <a:t>   GROUP BY department_id</a:t>
            </a:r>
          </a:p>
          <a:p>
            <a:pPr lvl="1" eaLnBrk="1" hangingPunct="1">
              <a:lnSpc>
                <a:spcPct val="85000"/>
              </a:lnSpc>
              <a:spcBef>
                <a:spcPct val="0"/>
              </a:spcBef>
            </a:pPr>
            <a:r>
              <a:rPr lang="en-US" altLang="en-US" sz="1100">
                <a:solidFill>
                  <a:schemeClr val="tx1"/>
                </a:solidFill>
                <a:latin typeface="Courier New" panose="02070309020205020404" pitchFamily="49" charset="0"/>
              </a:rPr>
              <a:t>   ORDER BY AVG(salary);</a:t>
            </a:r>
          </a:p>
          <a:p>
            <a:pPr eaLnBrk="1" hangingPunct="1">
              <a:lnSpc>
                <a:spcPct val="85000"/>
              </a:lnSpc>
              <a:spcBef>
                <a:spcPct val="35000"/>
              </a:spcBef>
            </a:pPr>
            <a:br>
              <a:rPr lang="en-US" altLang="en-US">
                <a:latin typeface="Arial" panose="020B0604020202020204" pitchFamily="34" charset="0"/>
              </a:rPr>
            </a:br>
            <a:endParaRPr lang="en-US" altLang="en-US">
              <a:latin typeface="Arial" panose="020B0604020202020204" pitchFamily="34" charset="0"/>
            </a:endParaRPr>
          </a:p>
        </p:txBody>
      </p:sp>
      <p:sp>
        <p:nvSpPr>
          <p:cNvPr id="38918" name="Rectangle 6">
            <a:extLst>
              <a:ext uri="{FF2B5EF4-FFF2-40B4-BE49-F238E27FC236}">
                <a16:creationId xmlns:a16="http://schemas.microsoft.com/office/drawing/2014/main" id="{7E9C7B5E-DB4E-4B95-CF24-E4B0D0B91038}"/>
              </a:ext>
            </a:extLst>
          </p:cNvPr>
          <p:cNvSpPr>
            <a:spLocks noChangeArrowheads="1"/>
          </p:cNvSpPr>
          <p:nvPr/>
        </p:nvSpPr>
        <p:spPr bwMode="auto">
          <a:xfrm>
            <a:off x="655638" y="7200900"/>
            <a:ext cx="5713412"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grpSp>
        <p:nvGrpSpPr>
          <p:cNvPr id="38919" name="Group 12">
            <a:extLst>
              <a:ext uri="{FF2B5EF4-FFF2-40B4-BE49-F238E27FC236}">
                <a16:creationId xmlns:a16="http://schemas.microsoft.com/office/drawing/2014/main" id="{A3CEB944-C7CE-B3E1-7144-073EA4C4EFBC}"/>
              </a:ext>
            </a:extLst>
          </p:cNvPr>
          <p:cNvGrpSpPr>
            <a:grpSpLocks/>
          </p:cNvGrpSpPr>
          <p:nvPr/>
        </p:nvGrpSpPr>
        <p:grpSpPr bwMode="auto">
          <a:xfrm>
            <a:off x="554038" y="7105650"/>
            <a:ext cx="5713412" cy="1608138"/>
            <a:chOff x="349" y="4314"/>
            <a:chExt cx="3599" cy="1013"/>
          </a:xfrm>
        </p:grpSpPr>
        <p:pic>
          <p:nvPicPr>
            <p:cNvPr id="38920" name="Picture 7">
              <a:extLst>
                <a:ext uri="{FF2B5EF4-FFF2-40B4-BE49-F238E27FC236}">
                  <a16:creationId xmlns:a16="http://schemas.microsoft.com/office/drawing/2014/main" id="{9A562F8F-65E5-93C4-2F28-9BF67683E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66" y="4314"/>
              <a:ext cx="3482"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38921" name="Picture 8">
              <a:extLst>
                <a:ext uri="{FF2B5EF4-FFF2-40B4-BE49-F238E27FC236}">
                  <a16:creationId xmlns:a16="http://schemas.microsoft.com/office/drawing/2014/main" id="{182C165F-3677-1857-C2DE-ED8854B280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49" y="4946"/>
              <a:ext cx="3599"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38922" name="Text Box 9">
              <a:extLst>
                <a:ext uri="{FF2B5EF4-FFF2-40B4-BE49-F238E27FC236}">
                  <a16:creationId xmlns:a16="http://schemas.microsoft.com/office/drawing/2014/main" id="{F97446E5-3FD2-DA2B-50BD-5A94E83EA128}"/>
                </a:ext>
              </a:extLst>
            </p:cNvPr>
            <p:cNvSpPr txBox="1">
              <a:spLocks noChangeArrowheads="1"/>
            </p:cNvSpPr>
            <p:nvPr/>
          </p:nvSpPr>
          <p:spPr bwMode="auto">
            <a:xfrm>
              <a:off x="488" y="4736"/>
              <a:ext cx="22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360" tIns="12360" rIns="12360" bIns="12360">
              <a:spAutoFit/>
            </a:bodyPr>
            <a:lstStyle>
              <a:lvl1pPr defTabSz="800100" eaLnBrk="0" hangingPunct="0">
                <a:defRPr b="1">
                  <a:solidFill>
                    <a:schemeClr val="tx1"/>
                  </a:solidFill>
                  <a:latin typeface="Arial" panose="020B0604020202020204" pitchFamily="34" charset="0"/>
                </a:defRPr>
              </a:lvl1pPr>
              <a:lvl2pPr marL="742950" indent="-285750" defTabSz="800100" eaLnBrk="0" hangingPunct="0">
                <a:defRPr b="1">
                  <a:solidFill>
                    <a:schemeClr val="tx1"/>
                  </a:solidFill>
                  <a:latin typeface="Arial" panose="020B0604020202020204" pitchFamily="34" charset="0"/>
                </a:defRPr>
              </a:lvl2pPr>
              <a:lvl3pPr marL="1143000" indent="-228600" defTabSz="800100" eaLnBrk="0" hangingPunct="0">
                <a:defRPr b="1">
                  <a:solidFill>
                    <a:schemeClr val="tx1"/>
                  </a:solidFill>
                  <a:latin typeface="Arial" panose="020B0604020202020204" pitchFamily="34" charset="0"/>
                </a:defRPr>
              </a:lvl3pPr>
              <a:lvl4pPr marL="1600200" indent="-228600" defTabSz="800100" eaLnBrk="0" hangingPunct="0">
                <a:defRPr b="1">
                  <a:solidFill>
                    <a:schemeClr val="tx1"/>
                  </a:solidFill>
                  <a:latin typeface="Arial" panose="020B0604020202020204" pitchFamily="34" charset="0"/>
                </a:defRPr>
              </a:lvl4pPr>
              <a:lvl5pPr marL="2057400" indent="-228600" defTabSz="800100" eaLnBrk="0" hangingPunct="0">
                <a:defRPr b="1">
                  <a:solidFill>
                    <a:schemeClr val="tx1"/>
                  </a:solidFill>
                  <a:latin typeface="Arial" panose="020B0604020202020204" pitchFamily="34" charset="0"/>
                </a:defRPr>
              </a:lvl5pPr>
              <a:lvl6pPr marL="2514600" indent="-228600" algn="ctr" defTabSz="8001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001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001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001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altLang="en-US" sz="2300"/>
                <a:t>…</a:t>
              </a:r>
            </a:p>
          </p:txBody>
        </p:sp>
      </p:gr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a:extLst>
              <a:ext uri="{FF2B5EF4-FFF2-40B4-BE49-F238E27FC236}">
                <a16:creationId xmlns:a16="http://schemas.microsoft.com/office/drawing/2014/main" id="{DA46B180-5DD6-7870-7164-592EDBA13F7C}"/>
              </a:ext>
            </a:extLst>
          </p:cNvPr>
          <p:cNvSpPr>
            <a:spLocks noGrp="1" noRot="1" noChangeAspect="1" noChangeArrowheads="1" noTextEdit="1"/>
          </p:cNvSpPr>
          <p:nvPr>
            <p:ph type="sldImg"/>
          </p:nvPr>
        </p:nvSpPr>
        <p:spPr>
          <a:ln/>
        </p:spPr>
      </p:sp>
      <p:sp>
        <p:nvSpPr>
          <p:cNvPr id="39939" name="Rectangle 5">
            <a:extLst>
              <a:ext uri="{FF2B5EF4-FFF2-40B4-BE49-F238E27FC236}">
                <a16:creationId xmlns:a16="http://schemas.microsoft.com/office/drawing/2014/main" id="{4076907C-BFD4-BD3F-5E8E-F11E46127C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Groups Within Groups</a:t>
            </a:r>
          </a:p>
          <a:p>
            <a:pPr lvl="1" eaLnBrk="1" hangingPunct="1"/>
            <a:r>
              <a:rPr lang="en-US" altLang="en-US"/>
              <a:t>Sometimes you need to see results for groups within groups. The slide shows a report that displays the total salary that is paid to each job title in each department.</a:t>
            </a:r>
          </a:p>
          <a:p>
            <a:pPr lvl="1" eaLnBrk="1" hangingPunct="1"/>
            <a:r>
              <a:rPr lang="en-US" altLang="en-US"/>
              <a:t>The </a:t>
            </a:r>
            <a:r>
              <a:rPr lang="en-US" altLang="en-US">
                <a:latin typeface="Courier New" panose="02070309020205020404" pitchFamily="49" charset="0"/>
              </a:rPr>
              <a:t>EMPLOYEES</a:t>
            </a:r>
            <a:r>
              <a:rPr lang="en-US" altLang="en-US"/>
              <a:t> table is grouped first by department number and then by job title within that grouping. For example, the four stock clerks in department 50 are grouped together, and a single result (total salary) is produced for all stock clerks in the group.</a:t>
            </a:r>
            <a:endParaRPr lang="en-US" altLang="en-US">
              <a:solidFill>
                <a:srgbClr val="0000FF"/>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a:extLst>
              <a:ext uri="{FF2B5EF4-FFF2-40B4-BE49-F238E27FC236}">
                <a16:creationId xmlns:a16="http://schemas.microsoft.com/office/drawing/2014/main" id="{CFE861B1-15C5-5BA5-C534-A3CBAC31AA28}"/>
              </a:ext>
            </a:extLst>
          </p:cNvPr>
          <p:cNvSpPr>
            <a:spLocks noGrp="1" noRot="1" noChangeAspect="1" noChangeArrowheads="1" noTextEdit="1"/>
          </p:cNvSpPr>
          <p:nvPr>
            <p:ph type="sldImg"/>
          </p:nvPr>
        </p:nvSpPr>
        <p:spPr>
          <a:ln/>
        </p:spPr>
      </p:sp>
      <p:sp>
        <p:nvSpPr>
          <p:cNvPr id="45059" name="Rectangle 5">
            <a:extLst>
              <a:ext uri="{FF2B5EF4-FFF2-40B4-BE49-F238E27FC236}">
                <a16:creationId xmlns:a16="http://schemas.microsoft.com/office/drawing/2014/main" id="{B6201697-10FC-815A-D9DC-55CB729B22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100" b="1" dirty="0">
              <a:latin typeface="Courier New" panose="02070309020205020404" pitchFamily="49"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a16="http://schemas.microsoft.com/office/drawing/2014/main" id="{667EDBC3-3296-10BC-63E8-448CB8FDF8D8}"/>
              </a:ext>
            </a:extLst>
          </p:cNvPr>
          <p:cNvSpPr>
            <a:spLocks noGrp="1" noRot="1" noChangeAspect="1" noChangeArrowheads="1" noTextEdit="1"/>
          </p:cNvSpPr>
          <p:nvPr>
            <p:ph type="sldImg"/>
          </p:nvPr>
        </p:nvSpPr>
        <p:spPr>
          <a:ln/>
        </p:spPr>
      </p:sp>
      <p:sp>
        <p:nvSpPr>
          <p:cNvPr id="40963" name="Rectangle 5">
            <a:extLst>
              <a:ext uri="{FF2B5EF4-FFF2-40B4-BE49-F238E27FC236}">
                <a16:creationId xmlns:a16="http://schemas.microsoft.com/office/drawing/2014/main" id="{1373175D-6C7F-EA5D-22F0-3396C86438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Groups Within Groups (continued)</a:t>
            </a:r>
          </a:p>
          <a:p>
            <a:pPr lvl="1" eaLnBrk="1" hangingPunct="1"/>
            <a:r>
              <a:rPr lang="en-US" altLang="en-US">
                <a:solidFill>
                  <a:schemeClr val="tx1"/>
                </a:solidFill>
              </a:rPr>
              <a:t>You can return summary results for groups and subgroups by listing more than one </a:t>
            </a:r>
            <a:r>
              <a:rPr lang="en-US" altLang="en-US">
                <a:solidFill>
                  <a:schemeClr val="tx1"/>
                </a:solidFill>
                <a:latin typeface="Courier New" panose="02070309020205020404" pitchFamily="49" charset="0"/>
              </a:rPr>
              <a:t>GROUP BY</a:t>
            </a:r>
            <a:r>
              <a:rPr lang="en-US" altLang="en-US">
                <a:solidFill>
                  <a:schemeClr val="tx1"/>
                </a:solidFill>
              </a:rPr>
              <a:t> column. You can determine the default sort order of the results by the order of the columns in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In the slide example, the </a:t>
            </a:r>
            <a:r>
              <a:rPr lang="en-US" altLang="en-US">
                <a:solidFill>
                  <a:schemeClr val="tx1"/>
                </a:solidFill>
                <a:latin typeface="Courier New" panose="02070309020205020404" pitchFamily="49" charset="0"/>
              </a:rPr>
              <a:t>SELECT</a:t>
            </a:r>
            <a:r>
              <a:rPr lang="en-US" altLang="en-US">
                <a:solidFill>
                  <a:schemeClr val="tx1"/>
                </a:solidFill>
              </a:rPr>
              <a:t> statement containing a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is evaluated as follows:</a:t>
            </a:r>
          </a:p>
          <a:p>
            <a:pPr lvl="2" eaLnBrk="1" hangingPunct="1"/>
            <a:r>
              <a:rPr lang="en-US" altLang="en-US">
                <a:solidFill>
                  <a:schemeClr val="tx1"/>
                </a:solidFill>
              </a:rPr>
              <a:t>The </a:t>
            </a:r>
            <a:r>
              <a:rPr lang="en-US" altLang="en-US">
                <a:solidFill>
                  <a:schemeClr val="tx1"/>
                </a:solidFill>
                <a:latin typeface="Courier New" panose="02070309020205020404" pitchFamily="49" charset="0"/>
              </a:rPr>
              <a:t>SELECT</a:t>
            </a:r>
            <a:r>
              <a:rPr lang="en-US" altLang="en-US">
                <a:solidFill>
                  <a:schemeClr val="tx1"/>
                </a:solidFill>
              </a:rPr>
              <a:t> clause specifies the column to be retrieved:</a:t>
            </a:r>
          </a:p>
          <a:p>
            <a:pPr lvl="3" eaLnBrk="1" hangingPunct="1"/>
            <a:r>
              <a:rPr lang="en-US" altLang="en-US">
                <a:solidFill>
                  <a:schemeClr val="tx1"/>
                </a:solidFill>
              </a:rPr>
              <a:t>Department number in the </a:t>
            </a:r>
            <a:r>
              <a:rPr lang="en-US" altLang="en-US">
                <a:solidFill>
                  <a:schemeClr val="tx1"/>
                </a:solidFill>
                <a:latin typeface="Courier New" panose="02070309020205020404" pitchFamily="49" charset="0"/>
              </a:rPr>
              <a:t>EMPLOYEES</a:t>
            </a:r>
            <a:r>
              <a:rPr lang="en-US" altLang="en-US">
                <a:solidFill>
                  <a:schemeClr val="tx1"/>
                </a:solidFill>
              </a:rPr>
              <a:t> table</a:t>
            </a:r>
          </a:p>
          <a:p>
            <a:pPr lvl="3" eaLnBrk="1" hangingPunct="1"/>
            <a:r>
              <a:rPr lang="en-US" altLang="en-US">
                <a:solidFill>
                  <a:schemeClr val="tx1"/>
                </a:solidFill>
              </a:rPr>
              <a:t>Job ID in the </a:t>
            </a:r>
            <a:r>
              <a:rPr lang="en-US" altLang="en-US">
                <a:solidFill>
                  <a:schemeClr val="tx1"/>
                </a:solidFill>
                <a:latin typeface="Courier New" panose="02070309020205020404" pitchFamily="49" charset="0"/>
              </a:rPr>
              <a:t>EMPLOYEES </a:t>
            </a:r>
            <a:r>
              <a:rPr lang="en-US" altLang="en-US">
                <a:solidFill>
                  <a:schemeClr val="tx1"/>
                </a:solidFill>
              </a:rPr>
              <a:t>table</a:t>
            </a:r>
          </a:p>
          <a:p>
            <a:pPr lvl="3" eaLnBrk="1" hangingPunct="1"/>
            <a:r>
              <a:rPr lang="en-US" altLang="en-US">
                <a:solidFill>
                  <a:schemeClr val="tx1"/>
                </a:solidFill>
              </a:rPr>
              <a:t>The sum of all the salaries in the group that you specified in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a:t>
            </a:r>
          </a:p>
          <a:p>
            <a:pPr lvl="2" eaLnBrk="1" hangingPunct="1"/>
            <a:r>
              <a:rPr lang="en-US" altLang="en-US">
                <a:solidFill>
                  <a:schemeClr val="tx1"/>
                </a:solidFill>
              </a:rPr>
              <a:t>The </a:t>
            </a:r>
            <a:r>
              <a:rPr lang="en-US" altLang="en-US">
                <a:solidFill>
                  <a:schemeClr val="tx1"/>
                </a:solidFill>
                <a:latin typeface="Courier New" panose="02070309020205020404" pitchFamily="49" charset="0"/>
              </a:rPr>
              <a:t>FROM</a:t>
            </a:r>
            <a:r>
              <a:rPr lang="en-US" altLang="en-US">
                <a:solidFill>
                  <a:schemeClr val="tx1"/>
                </a:solidFill>
              </a:rPr>
              <a:t> clause specifies the tables that the database must access: the </a:t>
            </a:r>
            <a:r>
              <a:rPr lang="en-US" altLang="en-US">
                <a:solidFill>
                  <a:schemeClr val="tx1"/>
                </a:solidFill>
                <a:latin typeface="Courier New" panose="02070309020205020404" pitchFamily="49" charset="0"/>
              </a:rPr>
              <a:t>EMPLOYEES</a:t>
            </a:r>
            <a:r>
              <a:rPr lang="en-US" altLang="en-US">
                <a:solidFill>
                  <a:schemeClr val="tx1"/>
                </a:solidFill>
              </a:rPr>
              <a:t> table.</a:t>
            </a:r>
          </a:p>
          <a:p>
            <a:pPr lvl="2" eaLnBrk="1" hangingPunct="1"/>
            <a:r>
              <a:rPr lang="en-US" altLang="en-US">
                <a:solidFill>
                  <a:schemeClr val="tx1"/>
                </a:solidFill>
              </a:rPr>
              <a:t>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specifies how you must group the rows:</a:t>
            </a:r>
          </a:p>
          <a:p>
            <a:pPr lvl="3" eaLnBrk="1" hangingPunct="1"/>
            <a:r>
              <a:rPr lang="en-US" altLang="en-US">
                <a:solidFill>
                  <a:schemeClr val="tx1"/>
                </a:solidFill>
              </a:rPr>
              <a:t>First, the rows are grouped by department number. </a:t>
            </a:r>
          </a:p>
          <a:p>
            <a:pPr lvl="3" eaLnBrk="1" hangingPunct="1"/>
            <a:r>
              <a:rPr lang="en-US" altLang="en-US">
                <a:solidFill>
                  <a:schemeClr val="tx1"/>
                </a:solidFill>
              </a:rPr>
              <a:t>Second, the rows are grouped by job ID in the department number groups. </a:t>
            </a:r>
          </a:p>
          <a:p>
            <a:pPr lvl="1" eaLnBrk="1" hangingPunct="1"/>
            <a:r>
              <a:rPr lang="en-US" altLang="en-US">
                <a:solidFill>
                  <a:schemeClr val="tx1"/>
                </a:solidFill>
              </a:rPr>
              <a:t>So the </a:t>
            </a:r>
            <a:r>
              <a:rPr lang="en-US" altLang="en-US">
                <a:solidFill>
                  <a:schemeClr val="tx1"/>
                </a:solidFill>
                <a:latin typeface="Courier New" panose="02070309020205020404" pitchFamily="49" charset="0"/>
              </a:rPr>
              <a:t>SUM</a:t>
            </a:r>
            <a:r>
              <a:rPr lang="en-US" altLang="en-US">
                <a:solidFill>
                  <a:schemeClr val="tx1"/>
                </a:solidFill>
              </a:rPr>
              <a:t> function is applied to the salary column for all job IDs in each department number group.</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9">
            <a:extLst>
              <a:ext uri="{FF2B5EF4-FFF2-40B4-BE49-F238E27FC236}">
                <a16:creationId xmlns:a16="http://schemas.microsoft.com/office/drawing/2014/main" id="{E37C29E7-588D-09F4-BAA7-FFFB777E367E}"/>
              </a:ext>
            </a:extLst>
          </p:cNvPr>
          <p:cNvSpPr>
            <a:spLocks noGrp="1" noRot="1" noChangeAspect="1" noChangeArrowheads="1" noTextEdit="1"/>
          </p:cNvSpPr>
          <p:nvPr>
            <p:ph type="sldImg"/>
          </p:nvPr>
        </p:nvSpPr>
        <p:spPr>
          <a:ln/>
        </p:spPr>
      </p:sp>
      <p:sp>
        <p:nvSpPr>
          <p:cNvPr id="41987" name="Rectangle 10">
            <a:extLst>
              <a:ext uri="{FF2B5EF4-FFF2-40B4-BE49-F238E27FC236}">
                <a16:creationId xmlns:a16="http://schemas.microsoft.com/office/drawing/2014/main" id="{A70D6F22-9D9F-BE15-1C09-23F3CEF36B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Illegal Queries Using Group Functions</a:t>
            </a:r>
          </a:p>
          <a:p>
            <a:pPr lvl="1" eaLnBrk="1" hangingPunct="1"/>
            <a:r>
              <a:rPr lang="en-US" altLang="en-US"/>
              <a:t>Whenever you use a mixture of individual items (</a:t>
            </a:r>
            <a:r>
              <a:rPr lang="en-US" altLang="en-US">
                <a:latin typeface="Courier New" panose="02070309020205020404" pitchFamily="49" charset="0"/>
              </a:rPr>
              <a:t>DEPARTMENT_ID</a:t>
            </a:r>
            <a:r>
              <a:rPr lang="en-US" altLang="en-US"/>
              <a:t>) and group functions (</a:t>
            </a:r>
            <a:r>
              <a:rPr lang="en-US" altLang="en-US">
                <a:latin typeface="Courier New" panose="02070309020205020404" pitchFamily="49" charset="0"/>
              </a:rPr>
              <a:t>COUNT</a:t>
            </a:r>
            <a:r>
              <a:rPr lang="en-US" altLang="en-US"/>
              <a:t>) in the same </a:t>
            </a:r>
            <a:r>
              <a:rPr lang="en-US" altLang="en-US">
                <a:latin typeface="Courier New" panose="02070309020205020404" pitchFamily="49" charset="0"/>
              </a:rPr>
              <a:t>SELECT</a:t>
            </a:r>
            <a:r>
              <a:rPr lang="en-US" altLang="en-US"/>
              <a:t> statement, you must include a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 that specifies the individual items (in this case, </a:t>
            </a:r>
            <a:r>
              <a:rPr lang="en-US" altLang="en-US">
                <a:latin typeface="Courier New" panose="02070309020205020404" pitchFamily="49" charset="0"/>
              </a:rPr>
              <a:t>DEPARTMENT_ID</a:t>
            </a:r>
            <a:r>
              <a:rPr lang="en-US" altLang="en-US"/>
              <a:t>). If the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 is missing, then the error message “not a single-group group function” appears and an asterisk (*) points to the offending column. You can correct the error in the slide by adding the </a:t>
            </a:r>
            <a:r>
              <a:rPr lang="en-US" altLang="en-US">
                <a:latin typeface="Courier New" panose="02070309020205020404" pitchFamily="49" charset="0"/>
              </a:rPr>
              <a:t>GROUP BY</a:t>
            </a:r>
            <a:r>
              <a:rPr lang="en-US" altLang="en-US"/>
              <a:t> clause:</a:t>
            </a:r>
          </a:p>
          <a:p>
            <a:pPr lvl="1" eaLnBrk="1" hangingPunct="1">
              <a:lnSpc>
                <a:spcPct val="85000"/>
              </a:lnSpc>
            </a:pPr>
            <a:endParaRPr lang="en-US" altLang="en-US" sz="200"/>
          </a:p>
          <a:p>
            <a:pPr lvl="1" eaLnBrk="1" hangingPunct="1">
              <a:spcBef>
                <a:spcPct val="0"/>
              </a:spcBef>
            </a:pPr>
            <a:r>
              <a:rPr lang="en-US" altLang="en-US" sz="1100">
                <a:latin typeface="Courier New" panose="02070309020205020404" pitchFamily="49" charset="0"/>
              </a:rPr>
              <a:t>   SELECT   department_id, count(last_name)</a:t>
            </a:r>
          </a:p>
          <a:p>
            <a:pPr lvl="1" eaLnBrk="1" hangingPunct="1">
              <a:spcBef>
                <a:spcPct val="0"/>
              </a:spcBef>
            </a:pPr>
            <a:r>
              <a:rPr lang="en-US" altLang="en-US" sz="1100">
                <a:latin typeface="Courier New" panose="02070309020205020404" pitchFamily="49" charset="0"/>
              </a:rPr>
              <a:t>   FROM     employees</a:t>
            </a:r>
          </a:p>
          <a:p>
            <a:pPr lvl="1" eaLnBrk="1" hangingPunct="1">
              <a:spcBef>
                <a:spcPct val="0"/>
              </a:spcBef>
            </a:pPr>
            <a:r>
              <a:rPr lang="en-US" altLang="en-US" sz="1100">
                <a:latin typeface="Courier New" panose="02070309020205020404" pitchFamily="49" charset="0"/>
              </a:rPr>
              <a:t>   GROUP BY department_id;</a:t>
            </a:r>
          </a:p>
          <a:p>
            <a:pPr lvl="1" eaLnBrk="1" hangingPunct="1">
              <a:lnSpc>
                <a:spcPct val="85000"/>
              </a:lnSpc>
              <a:spcBef>
                <a:spcPct val="0"/>
              </a:spcBef>
            </a:pPr>
            <a:endParaRPr lang="en-US" altLang="en-US" sz="500">
              <a:latin typeface="Courier New" panose="02070309020205020404" pitchFamily="49" charset="0"/>
            </a:endParaRPr>
          </a:p>
          <a:p>
            <a:pPr lvl="1" eaLnBrk="1" hangingPunct="1">
              <a:lnSpc>
                <a:spcPct val="85000"/>
              </a:lnSpc>
            </a:pPr>
            <a:endParaRPr lang="en-US" altLang="en-US" sz="500"/>
          </a:p>
          <a:p>
            <a:pPr lvl="1" eaLnBrk="1" hangingPunct="1">
              <a:lnSpc>
                <a:spcPct val="85000"/>
              </a:lnSpc>
            </a:pPr>
            <a:endParaRPr lang="en-US" altLang="en-US" sz="500"/>
          </a:p>
          <a:p>
            <a:pPr lvl="1" eaLnBrk="1" hangingPunct="1">
              <a:lnSpc>
                <a:spcPct val="85000"/>
              </a:lnSpc>
            </a:pPr>
            <a:endParaRPr lang="en-US" altLang="en-US" sz="500"/>
          </a:p>
          <a:p>
            <a:pPr lvl="1" eaLnBrk="1" hangingPunct="1">
              <a:lnSpc>
                <a:spcPct val="85000"/>
              </a:lnSpc>
            </a:pPr>
            <a:endParaRPr lang="en-US" altLang="en-US" sz="500"/>
          </a:p>
          <a:p>
            <a:pPr lvl="1" eaLnBrk="1" hangingPunct="1">
              <a:lnSpc>
                <a:spcPct val="85000"/>
              </a:lnSpc>
            </a:pPr>
            <a:endParaRPr lang="en-US" altLang="en-US" sz="500"/>
          </a:p>
          <a:p>
            <a:pPr lvl="1" eaLnBrk="1" hangingPunct="1"/>
            <a:br>
              <a:rPr lang="en-US" altLang="en-US"/>
            </a:br>
            <a:br>
              <a:rPr lang="en-US" altLang="en-US"/>
            </a:br>
            <a:br>
              <a:rPr lang="en-US" altLang="en-US"/>
            </a:br>
            <a:br>
              <a:rPr lang="en-US" altLang="en-US"/>
            </a:br>
            <a:r>
              <a:rPr lang="en-US" altLang="en-US"/>
              <a:t>Any column or expression in the </a:t>
            </a:r>
            <a:r>
              <a:rPr lang="en-US" altLang="en-US">
                <a:latin typeface="Courier New" panose="02070309020205020404" pitchFamily="49" charset="0"/>
              </a:rPr>
              <a:t>SELECT</a:t>
            </a:r>
            <a:r>
              <a:rPr lang="en-US" altLang="en-US"/>
              <a:t> list that is not an aggregate function must be in the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a:t>
            </a:r>
          </a:p>
        </p:txBody>
      </p:sp>
      <p:sp>
        <p:nvSpPr>
          <p:cNvPr id="41988" name="Rectangle 4">
            <a:extLst>
              <a:ext uri="{FF2B5EF4-FFF2-40B4-BE49-F238E27FC236}">
                <a16:creationId xmlns:a16="http://schemas.microsoft.com/office/drawing/2014/main" id="{B9EA7298-4DF7-6477-9370-C5A89A49F04B}"/>
              </a:ext>
            </a:extLst>
          </p:cNvPr>
          <p:cNvSpPr>
            <a:spLocks noChangeArrowheads="1"/>
          </p:cNvSpPr>
          <p:nvPr/>
        </p:nvSpPr>
        <p:spPr bwMode="auto">
          <a:xfrm>
            <a:off x="655638" y="5981700"/>
            <a:ext cx="5713412"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41989" name="Rectangle 5">
            <a:extLst>
              <a:ext uri="{FF2B5EF4-FFF2-40B4-BE49-F238E27FC236}">
                <a16:creationId xmlns:a16="http://schemas.microsoft.com/office/drawing/2014/main" id="{327DEF70-DB07-A811-2E9F-DE8B4A873421}"/>
              </a:ext>
            </a:extLst>
          </p:cNvPr>
          <p:cNvSpPr>
            <a:spLocks noChangeArrowheads="1"/>
          </p:cNvSpPr>
          <p:nvPr/>
        </p:nvSpPr>
        <p:spPr bwMode="auto">
          <a:xfrm>
            <a:off x="655638" y="6910388"/>
            <a:ext cx="5713412"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grpSp>
        <p:nvGrpSpPr>
          <p:cNvPr id="41990" name="Group 11">
            <a:extLst>
              <a:ext uri="{FF2B5EF4-FFF2-40B4-BE49-F238E27FC236}">
                <a16:creationId xmlns:a16="http://schemas.microsoft.com/office/drawing/2014/main" id="{6D1E8747-226A-C9A5-15A6-8429568A1339}"/>
              </a:ext>
            </a:extLst>
          </p:cNvPr>
          <p:cNvGrpSpPr>
            <a:grpSpLocks/>
          </p:cNvGrpSpPr>
          <p:nvPr/>
        </p:nvGrpSpPr>
        <p:grpSpPr bwMode="auto">
          <a:xfrm>
            <a:off x="557213" y="7086600"/>
            <a:ext cx="5730875" cy="1246188"/>
            <a:chOff x="351" y="4260"/>
            <a:chExt cx="3610" cy="785"/>
          </a:xfrm>
        </p:grpSpPr>
        <p:pic>
          <p:nvPicPr>
            <p:cNvPr id="41991" name="Picture 6">
              <a:extLst>
                <a:ext uri="{FF2B5EF4-FFF2-40B4-BE49-F238E27FC236}">
                  <a16:creationId xmlns:a16="http://schemas.microsoft.com/office/drawing/2014/main" id="{2885CE9E-A057-1B12-60D2-5D1CF15DCA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72" y="4260"/>
              <a:ext cx="3489"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41992" name="Picture 7">
              <a:extLst>
                <a:ext uri="{FF2B5EF4-FFF2-40B4-BE49-F238E27FC236}">
                  <a16:creationId xmlns:a16="http://schemas.microsoft.com/office/drawing/2014/main" id="{C0228BCD-CD46-0582-1AC9-E3CE009185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51" y="4692"/>
              <a:ext cx="359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41993" name="Text Box 8">
              <a:extLst>
                <a:ext uri="{FF2B5EF4-FFF2-40B4-BE49-F238E27FC236}">
                  <a16:creationId xmlns:a16="http://schemas.microsoft.com/office/drawing/2014/main" id="{AF8AC177-5E9C-BB31-1003-62F2A9D1D90A}"/>
                </a:ext>
              </a:extLst>
            </p:cNvPr>
            <p:cNvSpPr txBox="1">
              <a:spLocks noChangeArrowheads="1"/>
            </p:cNvSpPr>
            <p:nvPr/>
          </p:nvSpPr>
          <p:spPr bwMode="auto">
            <a:xfrm>
              <a:off x="481" y="4530"/>
              <a:ext cx="22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360" tIns="12360" rIns="12360" bIns="12360">
              <a:spAutoFit/>
            </a:bodyPr>
            <a:lstStyle>
              <a:lvl1pPr defTabSz="800100" eaLnBrk="0" hangingPunct="0">
                <a:defRPr b="1">
                  <a:solidFill>
                    <a:schemeClr val="tx1"/>
                  </a:solidFill>
                  <a:latin typeface="Arial" panose="020B0604020202020204" pitchFamily="34" charset="0"/>
                </a:defRPr>
              </a:lvl1pPr>
              <a:lvl2pPr marL="742950" indent="-285750" defTabSz="800100" eaLnBrk="0" hangingPunct="0">
                <a:defRPr b="1">
                  <a:solidFill>
                    <a:schemeClr val="tx1"/>
                  </a:solidFill>
                  <a:latin typeface="Arial" panose="020B0604020202020204" pitchFamily="34" charset="0"/>
                </a:defRPr>
              </a:lvl2pPr>
              <a:lvl3pPr marL="1143000" indent="-228600" defTabSz="800100" eaLnBrk="0" hangingPunct="0">
                <a:defRPr b="1">
                  <a:solidFill>
                    <a:schemeClr val="tx1"/>
                  </a:solidFill>
                  <a:latin typeface="Arial" panose="020B0604020202020204" pitchFamily="34" charset="0"/>
                </a:defRPr>
              </a:lvl3pPr>
              <a:lvl4pPr marL="1600200" indent="-228600" defTabSz="800100" eaLnBrk="0" hangingPunct="0">
                <a:defRPr b="1">
                  <a:solidFill>
                    <a:schemeClr val="tx1"/>
                  </a:solidFill>
                  <a:latin typeface="Arial" panose="020B0604020202020204" pitchFamily="34" charset="0"/>
                </a:defRPr>
              </a:lvl4pPr>
              <a:lvl5pPr marL="2057400" indent="-228600" defTabSz="800100" eaLnBrk="0" hangingPunct="0">
                <a:defRPr b="1">
                  <a:solidFill>
                    <a:schemeClr val="tx1"/>
                  </a:solidFill>
                  <a:latin typeface="Arial" panose="020B0604020202020204" pitchFamily="34" charset="0"/>
                </a:defRPr>
              </a:lvl5pPr>
              <a:lvl6pPr marL="2514600" indent="-228600" algn="ctr" defTabSz="8001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001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001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001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altLang="en-US" sz="2300"/>
                <a:t>…</a:t>
              </a:r>
            </a:p>
          </p:txBody>
        </p:sp>
      </p:gr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1963B04-0BF9-436F-3C0D-38F25A90237C}"/>
              </a:ext>
            </a:extLst>
          </p:cNvPr>
          <p:cNvSpPr>
            <a:spLocks noChangeArrowheads="1"/>
          </p:cNvSpPr>
          <p:nvPr/>
        </p:nvSpPr>
        <p:spPr bwMode="auto">
          <a:xfrm>
            <a:off x="3957638" y="0"/>
            <a:ext cx="30337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43011" name="Rectangle 3">
            <a:extLst>
              <a:ext uri="{FF2B5EF4-FFF2-40B4-BE49-F238E27FC236}">
                <a16:creationId xmlns:a16="http://schemas.microsoft.com/office/drawing/2014/main" id="{553905F6-8CF9-1F7F-75E1-92F00DADDB0B}"/>
              </a:ext>
            </a:extLst>
          </p:cNvPr>
          <p:cNvSpPr>
            <a:spLocks noChangeArrowheads="1"/>
          </p:cNvSpPr>
          <p:nvPr/>
        </p:nvSpPr>
        <p:spPr bwMode="auto">
          <a:xfrm>
            <a:off x="-1588" y="0"/>
            <a:ext cx="30305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43012" name="Rectangle 8">
            <a:extLst>
              <a:ext uri="{FF2B5EF4-FFF2-40B4-BE49-F238E27FC236}">
                <a16:creationId xmlns:a16="http://schemas.microsoft.com/office/drawing/2014/main" id="{410E1D5C-A791-8338-3F35-821DC762B5CE}"/>
              </a:ext>
            </a:extLst>
          </p:cNvPr>
          <p:cNvSpPr>
            <a:spLocks noGrp="1" noRot="1" noChangeAspect="1" noChangeArrowheads="1" noTextEdit="1"/>
          </p:cNvSpPr>
          <p:nvPr>
            <p:ph type="sldImg"/>
          </p:nvPr>
        </p:nvSpPr>
        <p:spPr>
          <a:ln/>
        </p:spPr>
      </p:sp>
      <p:sp>
        <p:nvSpPr>
          <p:cNvPr id="43013" name="Rectangle 9">
            <a:extLst>
              <a:ext uri="{FF2B5EF4-FFF2-40B4-BE49-F238E27FC236}">
                <a16:creationId xmlns:a16="http://schemas.microsoft.com/office/drawing/2014/main" id="{ADB8A4FF-9B33-3F47-20C4-2DD443430E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Illegal Queries Using Group Functions (continued)</a:t>
            </a:r>
          </a:p>
          <a:p>
            <a:pPr lvl="1">
              <a:spcBef>
                <a:spcPct val="30000"/>
              </a:spcBef>
              <a:buSzTx/>
              <a:buFontTx/>
              <a:buNone/>
            </a:pPr>
            <a:r>
              <a:rPr lang="en-US" altLang="en-US">
                <a:solidFill>
                  <a:schemeClr val="tx1"/>
                </a:solidFill>
              </a:rPr>
              <a:t>The </a:t>
            </a:r>
            <a:r>
              <a:rPr lang="en-US" altLang="en-US">
                <a:solidFill>
                  <a:schemeClr val="tx1"/>
                </a:solidFill>
                <a:latin typeface="Courier New" panose="02070309020205020404" pitchFamily="49" charset="0"/>
              </a:rPr>
              <a:t>WHERE</a:t>
            </a:r>
            <a:r>
              <a:rPr lang="en-US" altLang="en-US">
                <a:solidFill>
                  <a:schemeClr val="tx1"/>
                </a:solidFill>
              </a:rPr>
              <a:t> clause cannot be used to restrict groups. The </a:t>
            </a:r>
            <a:r>
              <a:rPr lang="en-US" altLang="en-US">
                <a:solidFill>
                  <a:schemeClr val="tx1"/>
                </a:solidFill>
                <a:latin typeface="Courier New" panose="02070309020205020404" pitchFamily="49" charset="0"/>
              </a:rPr>
              <a:t>SELECT</a:t>
            </a:r>
            <a:r>
              <a:rPr lang="en-US" altLang="en-US">
                <a:solidFill>
                  <a:schemeClr val="tx1"/>
                </a:solidFill>
              </a:rPr>
              <a:t> statement in the slide example results in an error because it uses the </a:t>
            </a:r>
            <a:r>
              <a:rPr lang="en-US" altLang="en-US">
                <a:solidFill>
                  <a:schemeClr val="tx1"/>
                </a:solidFill>
                <a:latin typeface="Courier New" panose="02070309020205020404" pitchFamily="49" charset="0"/>
              </a:rPr>
              <a:t>WHERE</a:t>
            </a:r>
            <a:r>
              <a:rPr lang="en-US" altLang="en-US">
                <a:solidFill>
                  <a:schemeClr val="tx1"/>
                </a:solidFill>
              </a:rPr>
              <a:t> clause to restrict the display of average salaries of those departments that have an average salary greater than $8,000.</a:t>
            </a:r>
          </a:p>
          <a:p>
            <a:pPr lvl="1">
              <a:spcBef>
                <a:spcPct val="30000"/>
              </a:spcBef>
              <a:buSzTx/>
              <a:buFontTx/>
              <a:buNone/>
            </a:pPr>
            <a:r>
              <a:rPr lang="en-US" altLang="en-US">
                <a:solidFill>
                  <a:schemeClr val="tx1"/>
                </a:solidFill>
              </a:rPr>
              <a:t>You can correct the error in the example by using the </a:t>
            </a:r>
            <a:r>
              <a:rPr lang="en-US" altLang="en-US">
                <a:solidFill>
                  <a:schemeClr val="tx1"/>
                </a:solidFill>
                <a:latin typeface="Courier New" panose="02070309020205020404" pitchFamily="49" charset="0"/>
              </a:rPr>
              <a:t>HAVING</a:t>
            </a:r>
            <a:r>
              <a:rPr lang="en-US" altLang="en-US">
                <a:solidFill>
                  <a:schemeClr val="tx1"/>
                </a:solidFill>
              </a:rPr>
              <a:t> clause to restrict groups:</a:t>
            </a:r>
            <a:endParaRPr lang="en-US" altLang="en-US">
              <a:solidFill>
                <a:schemeClr val="tx1"/>
              </a:solidFill>
              <a:latin typeface="Courier New" panose="02070309020205020404" pitchFamily="49" charset="0"/>
            </a:endParaRPr>
          </a:p>
          <a:p>
            <a:pPr lvl="1">
              <a:spcBef>
                <a:spcPct val="0"/>
              </a:spcBef>
              <a:buSzTx/>
              <a:buFontTx/>
              <a:buNone/>
            </a:pPr>
            <a:r>
              <a:rPr lang="en-US" altLang="en-US" sz="1100">
                <a:solidFill>
                  <a:schemeClr val="tx1"/>
                </a:solidFill>
                <a:latin typeface="Courier New" panose="02070309020205020404" pitchFamily="49" charset="0"/>
              </a:rPr>
              <a:t>   SELECT   department_id, AVG(salary)</a:t>
            </a:r>
          </a:p>
          <a:p>
            <a:pPr lvl="1">
              <a:spcBef>
                <a:spcPct val="0"/>
              </a:spcBef>
              <a:buSzTx/>
              <a:buFontTx/>
              <a:buNone/>
            </a:pPr>
            <a:r>
              <a:rPr lang="en-US" altLang="en-US" sz="1100">
                <a:solidFill>
                  <a:schemeClr val="tx1"/>
                </a:solidFill>
                <a:latin typeface="Courier New" panose="02070309020205020404" pitchFamily="49" charset="0"/>
              </a:rPr>
              <a:t>   FROM     employees</a:t>
            </a:r>
          </a:p>
          <a:p>
            <a:pPr lvl="1">
              <a:spcBef>
                <a:spcPct val="0"/>
              </a:spcBef>
              <a:buSzTx/>
              <a:buFontTx/>
              <a:buNone/>
            </a:pPr>
            <a:r>
              <a:rPr lang="en-US" altLang="en-US" sz="1100">
                <a:solidFill>
                  <a:schemeClr val="tx1"/>
                </a:solidFill>
                <a:latin typeface="Courier New" panose="02070309020205020404" pitchFamily="49" charset="0"/>
              </a:rPr>
              <a:t>   HAVING   AVG(salary) &gt; 8000</a:t>
            </a:r>
          </a:p>
          <a:p>
            <a:pPr lvl="1">
              <a:spcBef>
                <a:spcPct val="0"/>
              </a:spcBef>
              <a:buSzTx/>
              <a:buFontTx/>
              <a:buNone/>
            </a:pPr>
            <a:r>
              <a:rPr lang="en-US" altLang="en-US" sz="1100">
                <a:solidFill>
                  <a:schemeClr val="tx1"/>
                </a:solidFill>
                <a:latin typeface="Courier New" panose="02070309020205020404" pitchFamily="49" charset="0"/>
              </a:rPr>
              <a:t>   GROUP BY department_id;</a:t>
            </a:r>
          </a:p>
        </p:txBody>
      </p:sp>
      <p:sp>
        <p:nvSpPr>
          <p:cNvPr id="43014" name="Rectangle 6">
            <a:extLst>
              <a:ext uri="{FF2B5EF4-FFF2-40B4-BE49-F238E27FC236}">
                <a16:creationId xmlns:a16="http://schemas.microsoft.com/office/drawing/2014/main" id="{2321ACDA-42FC-99F9-E0FA-B0BE3A9B8D5E}"/>
              </a:ext>
            </a:extLst>
          </p:cNvPr>
          <p:cNvSpPr>
            <a:spLocks noChangeArrowheads="1"/>
          </p:cNvSpPr>
          <p:nvPr/>
        </p:nvSpPr>
        <p:spPr bwMode="auto">
          <a:xfrm>
            <a:off x="468313" y="4826000"/>
            <a:ext cx="614680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05" tIns="46352" rIns="92705" bIns="46352"/>
          <a:lstStyle>
            <a:lvl1pPr defTabSz="414338" eaLnBrk="0" hangingPunct="0">
              <a:defRPr b="1">
                <a:solidFill>
                  <a:schemeClr val="tx1"/>
                </a:solidFill>
                <a:latin typeface="Arial" panose="020B0604020202020204" pitchFamily="34" charset="0"/>
              </a:defRPr>
            </a:lvl1pPr>
            <a:lvl2pPr marL="742950" indent="-285750" defTabSz="414338" eaLnBrk="0" hangingPunct="0">
              <a:defRPr b="1">
                <a:solidFill>
                  <a:schemeClr val="tx1"/>
                </a:solidFill>
                <a:latin typeface="Arial" panose="020B0604020202020204" pitchFamily="34" charset="0"/>
              </a:defRPr>
            </a:lvl2pPr>
            <a:lvl3pPr marL="1143000" indent="-228600" defTabSz="414338" eaLnBrk="0" hangingPunct="0">
              <a:defRPr b="1">
                <a:solidFill>
                  <a:schemeClr val="tx1"/>
                </a:solidFill>
                <a:latin typeface="Arial" panose="020B0604020202020204" pitchFamily="34" charset="0"/>
              </a:defRPr>
            </a:lvl3pPr>
            <a:lvl4pPr marL="1600200" indent="-228600" defTabSz="414338" eaLnBrk="0" hangingPunct="0">
              <a:defRPr b="1">
                <a:solidFill>
                  <a:schemeClr val="tx1"/>
                </a:solidFill>
                <a:latin typeface="Arial" panose="020B0604020202020204" pitchFamily="34" charset="0"/>
              </a:defRPr>
            </a:lvl4pPr>
            <a:lvl5pPr marL="2057400" indent="-228600" defTabSz="414338" eaLnBrk="0" hangingPunct="0">
              <a:defRPr b="1">
                <a:solidFill>
                  <a:schemeClr val="tx1"/>
                </a:solidFill>
                <a:latin typeface="Arial" panose="020B0604020202020204" pitchFamily="34" charset="0"/>
              </a:defRPr>
            </a:lvl5pPr>
            <a:lvl6pPr marL="2514600" indent="-228600" algn="ctr" defTabSz="414338"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414338"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414338"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414338"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30000"/>
              </a:spcBef>
              <a:buClrTx/>
              <a:buFontTx/>
              <a:buNone/>
            </a:pPr>
            <a:endParaRPr lang="en-US" altLang="en-US" sz="1100" b="0">
              <a:latin typeface="Courier New" panose="02070309020205020404" pitchFamily="49" charset="0"/>
            </a:endParaRPr>
          </a:p>
        </p:txBody>
      </p:sp>
      <p:pic>
        <p:nvPicPr>
          <p:cNvPr id="43015" name="Picture 7">
            <a:extLst>
              <a:ext uri="{FF2B5EF4-FFF2-40B4-BE49-F238E27FC236}">
                <a16:creationId xmlns:a16="http://schemas.microsoft.com/office/drawing/2014/main" id="{29921B0E-9782-5A88-223E-E7AD8F6BB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30263" y="6991350"/>
            <a:ext cx="551973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FE266276-6490-0F64-6F9C-8B23BC4D96EA}"/>
              </a:ext>
            </a:extLst>
          </p:cNvPr>
          <p:cNvSpPr>
            <a:spLocks noGrp="1" noRot="1" noChangeAspect="1" noChangeArrowheads="1" noTextEdit="1"/>
          </p:cNvSpPr>
          <p:nvPr>
            <p:ph type="sldImg"/>
          </p:nvPr>
        </p:nvSpPr>
        <p:spPr>
          <a:ln/>
        </p:spPr>
      </p:sp>
      <p:sp>
        <p:nvSpPr>
          <p:cNvPr id="44035" name="Rectangle 5">
            <a:extLst>
              <a:ext uri="{FF2B5EF4-FFF2-40B4-BE49-F238E27FC236}">
                <a16:creationId xmlns:a16="http://schemas.microsoft.com/office/drawing/2014/main" id="{6175301D-77EA-C527-5D6C-03A5F42B56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Restricting Group Results</a:t>
            </a:r>
          </a:p>
          <a:p>
            <a:pPr lvl="1" eaLnBrk="1" hangingPunct="1"/>
            <a:r>
              <a:rPr lang="en-US" altLang="en-US">
                <a:solidFill>
                  <a:schemeClr val="tx1"/>
                </a:solidFill>
              </a:rPr>
              <a:t>In the same way that you use the </a:t>
            </a:r>
            <a:r>
              <a:rPr lang="en-US" altLang="en-US">
                <a:solidFill>
                  <a:schemeClr val="tx1"/>
                </a:solidFill>
                <a:latin typeface="Courier New" panose="02070309020205020404" pitchFamily="49" charset="0"/>
              </a:rPr>
              <a:t>WHERE</a:t>
            </a:r>
            <a:r>
              <a:rPr lang="en-US" altLang="en-US">
                <a:solidFill>
                  <a:schemeClr val="tx1"/>
                </a:solidFill>
              </a:rPr>
              <a:t> clause to restrict the rows that you select, you use the </a:t>
            </a:r>
            <a:r>
              <a:rPr lang="en-US" altLang="en-US">
                <a:solidFill>
                  <a:schemeClr val="tx1"/>
                </a:solidFill>
                <a:latin typeface="Courier New" panose="02070309020205020404" pitchFamily="49" charset="0"/>
              </a:rPr>
              <a:t>HAVING</a:t>
            </a:r>
            <a:r>
              <a:rPr lang="en-US" altLang="en-US">
                <a:solidFill>
                  <a:schemeClr val="tx1"/>
                </a:solidFill>
              </a:rPr>
              <a:t> clause to restrict groups. To find the maximum salary in each of the departments that have a maximum salary greater than $10,000, you need to do the following:</a:t>
            </a:r>
          </a:p>
          <a:p>
            <a:pPr lvl="2" eaLnBrk="1" hangingPunct="1">
              <a:buFontTx/>
              <a:buNone/>
            </a:pPr>
            <a:r>
              <a:rPr lang="en-US" altLang="en-US">
                <a:solidFill>
                  <a:schemeClr val="tx1"/>
                </a:solidFill>
              </a:rPr>
              <a:t>1.	Find the average salary for each department by grouping by department number.</a:t>
            </a:r>
          </a:p>
          <a:p>
            <a:pPr lvl="2" eaLnBrk="1" hangingPunct="1">
              <a:buFontTx/>
              <a:buNone/>
            </a:pPr>
            <a:r>
              <a:rPr lang="en-US" altLang="en-US">
                <a:solidFill>
                  <a:schemeClr val="tx1"/>
                </a:solidFill>
              </a:rPr>
              <a:t>2.	Restrict the groups to those departments with a maximum salary greater than $10,000.</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a:extLst>
              <a:ext uri="{FF2B5EF4-FFF2-40B4-BE49-F238E27FC236}">
                <a16:creationId xmlns:a16="http://schemas.microsoft.com/office/drawing/2014/main" id="{428543D8-151B-F94C-9A0E-39F82D6765FD}"/>
              </a:ext>
            </a:extLst>
          </p:cNvPr>
          <p:cNvSpPr>
            <a:spLocks noGrp="1" noRot="1" noChangeAspect="1" noChangeArrowheads="1" noTextEdit="1"/>
          </p:cNvSpPr>
          <p:nvPr>
            <p:ph type="sldImg"/>
          </p:nvPr>
        </p:nvSpPr>
        <p:spPr>
          <a:ln/>
        </p:spPr>
      </p:sp>
      <p:sp>
        <p:nvSpPr>
          <p:cNvPr id="45059" name="Rectangle 5">
            <a:extLst>
              <a:ext uri="{FF2B5EF4-FFF2-40B4-BE49-F238E27FC236}">
                <a16:creationId xmlns:a16="http://schemas.microsoft.com/office/drawing/2014/main" id="{E34260AC-AFB5-D780-2CBE-713CC89459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Restricting Group Results with the </a:t>
            </a:r>
            <a:r>
              <a:rPr lang="en-US" altLang="en-US">
                <a:latin typeface="Courier New" panose="02070309020205020404" pitchFamily="49" charset="0"/>
              </a:rPr>
              <a:t>HAVING</a:t>
            </a:r>
            <a:r>
              <a:rPr lang="en-US" altLang="en-US">
                <a:latin typeface="Arial" panose="020B0604020202020204" pitchFamily="34" charset="0"/>
              </a:rPr>
              <a:t> Clause</a:t>
            </a:r>
          </a:p>
          <a:p>
            <a:pPr lvl="1" eaLnBrk="1" hangingPunct="1">
              <a:lnSpc>
                <a:spcPct val="85000"/>
              </a:lnSpc>
            </a:pPr>
            <a:r>
              <a:rPr lang="en-US" altLang="en-US">
                <a:solidFill>
                  <a:schemeClr val="tx1"/>
                </a:solidFill>
              </a:rPr>
              <a:t>You use the </a:t>
            </a:r>
            <a:r>
              <a:rPr lang="en-US" altLang="en-US">
                <a:solidFill>
                  <a:schemeClr val="tx1"/>
                </a:solidFill>
                <a:latin typeface="Courier New" panose="02070309020205020404" pitchFamily="49" charset="0"/>
              </a:rPr>
              <a:t>HAVING</a:t>
            </a:r>
            <a:r>
              <a:rPr lang="en-US" altLang="en-US">
                <a:solidFill>
                  <a:schemeClr val="tx1"/>
                </a:solidFill>
              </a:rPr>
              <a:t> clause to specify which groups are to be displayed, thus further restricting the groups on the basis of aggregate information.</a:t>
            </a:r>
          </a:p>
          <a:p>
            <a:pPr lvl="1" eaLnBrk="1" hangingPunct="1">
              <a:lnSpc>
                <a:spcPct val="85000"/>
              </a:lnSpc>
            </a:pPr>
            <a:r>
              <a:rPr lang="en-US" altLang="en-US">
                <a:solidFill>
                  <a:schemeClr val="tx1"/>
                </a:solidFill>
              </a:rPr>
              <a:t>In the syntax, </a:t>
            </a:r>
            <a:r>
              <a:rPr lang="en-US" altLang="en-US" i="1">
                <a:solidFill>
                  <a:schemeClr val="tx1"/>
                </a:solidFill>
                <a:latin typeface="Courier New" panose="02070309020205020404" pitchFamily="49" charset="0"/>
              </a:rPr>
              <a:t>group</a:t>
            </a:r>
            <a:r>
              <a:rPr lang="en-US" altLang="en-US" i="1">
                <a:solidFill>
                  <a:schemeClr val="tx1"/>
                </a:solidFill>
              </a:rPr>
              <a:t>_</a:t>
            </a:r>
            <a:r>
              <a:rPr lang="en-US" altLang="en-US" i="1">
                <a:solidFill>
                  <a:schemeClr val="tx1"/>
                </a:solidFill>
                <a:latin typeface="Courier New" panose="02070309020205020404" pitchFamily="49" charset="0"/>
              </a:rPr>
              <a:t>condition </a:t>
            </a:r>
            <a:r>
              <a:rPr lang="en-US" altLang="en-US">
                <a:solidFill>
                  <a:schemeClr val="tx1"/>
                </a:solidFill>
              </a:rPr>
              <a:t>restricts the groups of rows returned to those groups for which the specified condition is true.</a:t>
            </a:r>
          </a:p>
          <a:p>
            <a:pPr lvl="1" eaLnBrk="1" hangingPunct="1">
              <a:lnSpc>
                <a:spcPct val="85000"/>
              </a:lnSpc>
            </a:pPr>
            <a:r>
              <a:rPr lang="en-US" altLang="en-US">
                <a:solidFill>
                  <a:schemeClr val="tx1"/>
                </a:solidFill>
                <a:latin typeface="Times" panose="02020603050405020304" pitchFamily="18" charset="0"/>
              </a:rPr>
              <a:t>The Oracle server performs the following steps when you use the </a:t>
            </a:r>
            <a:r>
              <a:rPr lang="en-US" altLang="en-US">
                <a:solidFill>
                  <a:schemeClr val="tx1"/>
                </a:solidFill>
                <a:latin typeface="Courier New" panose="02070309020205020404" pitchFamily="49" charset="0"/>
              </a:rPr>
              <a:t>HAVING</a:t>
            </a:r>
            <a:r>
              <a:rPr lang="en-US" altLang="en-US">
                <a:solidFill>
                  <a:schemeClr val="tx1"/>
                </a:solidFill>
                <a:latin typeface="Times" panose="02020603050405020304" pitchFamily="18" charset="0"/>
              </a:rPr>
              <a:t> clause:</a:t>
            </a:r>
            <a:endParaRPr lang="en-US" altLang="en-US">
              <a:solidFill>
                <a:schemeClr val="tx1"/>
              </a:solidFill>
            </a:endParaRPr>
          </a:p>
          <a:p>
            <a:pPr lvl="2" eaLnBrk="1" hangingPunct="1">
              <a:lnSpc>
                <a:spcPct val="85000"/>
              </a:lnSpc>
              <a:spcBef>
                <a:spcPct val="15000"/>
              </a:spcBef>
              <a:buFontTx/>
              <a:buNone/>
            </a:pPr>
            <a:r>
              <a:rPr lang="en-US" altLang="en-US">
                <a:solidFill>
                  <a:schemeClr val="tx1"/>
                </a:solidFill>
              </a:rPr>
              <a:t>1.	Rows are grouped.</a:t>
            </a:r>
          </a:p>
          <a:p>
            <a:pPr lvl="2" eaLnBrk="1" hangingPunct="1">
              <a:lnSpc>
                <a:spcPct val="85000"/>
              </a:lnSpc>
              <a:spcBef>
                <a:spcPct val="15000"/>
              </a:spcBef>
              <a:buFontTx/>
              <a:buNone/>
            </a:pPr>
            <a:r>
              <a:rPr lang="en-US" altLang="en-US">
                <a:solidFill>
                  <a:schemeClr val="tx1"/>
                </a:solidFill>
              </a:rPr>
              <a:t>2.	The group function is applied to the group.</a:t>
            </a:r>
          </a:p>
          <a:p>
            <a:pPr lvl="2" eaLnBrk="1" hangingPunct="1">
              <a:lnSpc>
                <a:spcPct val="85000"/>
              </a:lnSpc>
              <a:spcBef>
                <a:spcPct val="15000"/>
              </a:spcBef>
              <a:buFontTx/>
              <a:buNone/>
            </a:pPr>
            <a:r>
              <a:rPr lang="en-US" altLang="en-US">
                <a:solidFill>
                  <a:schemeClr val="tx1"/>
                </a:solidFill>
              </a:rPr>
              <a:t>3.	The groups that match the criteria in the </a:t>
            </a:r>
            <a:r>
              <a:rPr lang="en-US" altLang="en-US">
                <a:solidFill>
                  <a:schemeClr val="tx1"/>
                </a:solidFill>
                <a:latin typeface="Courier New" panose="02070309020205020404" pitchFamily="49" charset="0"/>
              </a:rPr>
              <a:t>HAVING</a:t>
            </a:r>
            <a:r>
              <a:rPr lang="en-US" altLang="en-US">
                <a:solidFill>
                  <a:schemeClr val="tx1"/>
                </a:solidFill>
              </a:rPr>
              <a:t> clause are displayed.</a:t>
            </a:r>
          </a:p>
          <a:p>
            <a:pPr lvl="1" eaLnBrk="1" hangingPunct="1">
              <a:lnSpc>
                <a:spcPct val="85000"/>
              </a:lnSpc>
            </a:pPr>
            <a:r>
              <a:rPr lang="en-US" altLang="en-US">
                <a:solidFill>
                  <a:schemeClr val="tx1"/>
                </a:solidFill>
              </a:rPr>
              <a:t>The </a:t>
            </a:r>
            <a:r>
              <a:rPr lang="en-US" altLang="en-US">
                <a:solidFill>
                  <a:schemeClr val="tx1"/>
                </a:solidFill>
                <a:latin typeface="Courier New" panose="02070309020205020404" pitchFamily="49" charset="0"/>
              </a:rPr>
              <a:t>HAVING</a:t>
            </a:r>
            <a:r>
              <a:rPr lang="en-US" altLang="en-US">
                <a:solidFill>
                  <a:schemeClr val="tx1"/>
                </a:solidFill>
              </a:rPr>
              <a:t> clause can precede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but it is recommended that you place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first because that is more logical. Groups are formed and group functions are calculated before the </a:t>
            </a:r>
            <a:r>
              <a:rPr lang="en-US" altLang="en-US">
                <a:solidFill>
                  <a:schemeClr val="tx1"/>
                </a:solidFill>
                <a:latin typeface="Courier New" panose="02070309020205020404" pitchFamily="49" charset="0"/>
              </a:rPr>
              <a:t>HAVING</a:t>
            </a:r>
            <a:r>
              <a:rPr lang="en-US" altLang="en-US">
                <a:solidFill>
                  <a:schemeClr val="tx1"/>
                </a:solidFill>
              </a:rPr>
              <a:t> clause is applied to the groups in the </a:t>
            </a:r>
            <a:r>
              <a:rPr lang="en-US" altLang="en-US">
                <a:solidFill>
                  <a:schemeClr val="tx1"/>
                </a:solidFill>
                <a:latin typeface="Courier New" panose="02070309020205020404" pitchFamily="49" charset="0"/>
              </a:rPr>
              <a:t>SELECT</a:t>
            </a:r>
            <a:r>
              <a:rPr lang="en-US" altLang="en-US">
                <a:solidFill>
                  <a:schemeClr val="tx1"/>
                </a:solidFill>
              </a:rPr>
              <a:t> list.</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543C8B5-8B7E-B252-29AC-4C86D3A0A0B2}"/>
              </a:ext>
            </a:extLst>
          </p:cNvPr>
          <p:cNvSpPr>
            <a:spLocks noChangeArrowheads="1"/>
          </p:cNvSpPr>
          <p:nvPr/>
        </p:nvSpPr>
        <p:spPr bwMode="auto">
          <a:xfrm>
            <a:off x="3959225" y="0"/>
            <a:ext cx="303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46083" name="Rectangle 3">
            <a:extLst>
              <a:ext uri="{FF2B5EF4-FFF2-40B4-BE49-F238E27FC236}">
                <a16:creationId xmlns:a16="http://schemas.microsoft.com/office/drawing/2014/main" id="{6BC160D2-EC9A-FD40-379A-28A7F8BC8C9E}"/>
              </a:ext>
            </a:extLst>
          </p:cNvPr>
          <p:cNvSpPr>
            <a:spLocks noChangeArrowheads="1"/>
          </p:cNvSpPr>
          <p:nvPr/>
        </p:nvSpPr>
        <p:spPr bwMode="auto">
          <a:xfrm>
            <a:off x="-1588" y="0"/>
            <a:ext cx="3027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46084" name="Rectangle 8">
            <a:extLst>
              <a:ext uri="{FF2B5EF4-FFF2-40B4-BE49-F238E27FC236}">
                <a16:creationId xmlns:a16="http://schemas.microsoft.com/office/drawing/2014/main" id="{F210526B-6F65-CD73-2FAA-02EDDE172105}"/>
              </a:ext>
            </a:extLst>
          </p:cNvPr>
          <p:cNvSpPr>
            <a:spLocks noGrp="1" noRot="1" noChangeAspect="1" noChangeArrowheads="1" noTextEdit="1"/>
          </p:cNvSpPr>
          <p:nvPr>
            <p:ph type="sldImg"/>
          </p:nvPr>
        </p:nvSpPr>
        <p:spPr>
          <a:ln/>
        </p:spPr>
      </p:sp>
      <p:sp>
        <p:nvSpPr>
          <p:cNvPr id="46085" name="Rectangle 9">
            <a:extLst>
              <a:ext uri="{FF2B5EF4-FFF2-40B4-BE49-F238E27FC236}">
                <a16:creationId xmlns:a16="http://schemas.microsoft.com/office/drawing/2014/main" id="{87BF3D35-0CFB-5ECF-053D-306C321019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Using the </a:t>
            </a:r>
            <a:r>
              <a:rPr lang="en-US" altLang="en-US">
                <a:latin typeface="Courier New" panose="02070309020205020404" pitchFamily="49" charset="0"/>
              </a:rPr>
              <a:t>HAVING</a:t>
            </a:r>
            <a:r>
              <a:rPr lang="en-US" altLang="en-US">
                <a:latin typeface="Arial" panose="020B0604020202020204" pitchFamily="34" charset="0"/>
              </a:rPr>
              <a:t> Clause</a:t>
            </a:r>
          </a:p>
          <a:p>
            <a:pPr lvl="1" eaLnBrk="1" hangingPunct="1"/>
            <a:r>
              <a:rPr lang="en-US" altLang="en-US">
                <a:solidFill>
                  <a:schemeClr val="tx1"/>
                </a:solidFill>
              </a:rPr>
              <a:t>The slide example displays department numbers and maximum salaries for those departments with a maximum salary that is greater than $10,000. </a:t>
            </a:r>
          </a:p>
          <a:p>
            <a:pPr lvl="1" eaLnBrk="1" hangingPunct="1"/>
            <a:r>
              <a:rPr lang="en-US" altLang="en-US">
                <a:solidFill>
                  <a:schemeClr val="tx1"/>
                </a:solidFill>
              </a:rPr>
              <a:t>You can use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without using a group function in the </a:t>
            </a:r>
            <a:r>
              <a:rPr lang="en-US" altLang="en-US">
                <a:solidFill>
                  <a:schemeClr val="tx1"/>
                </a:solidFill>
                <a:latin typeface="Courier New" panose="02070309020205020404" pitchFamily="49" charset="0"/>
              </a:rPr>
              <a:t>SELECT</a:t>
            </a:r>
            <a:r>
              <a:rPr lang="en-US" altLang="en-US">
                <a:solidFill>
                  <a:schemeClr val="tx1"/>
                </a:solidFill>
              </a:rPr>
              <a:t> list. </a:t>
            </a:r>
          </a:p>
          <a:p>
            <a:pPr lvl="1" eaLnBrk="1" hangingPunct="1"/>
            <a:r>
              <a:rPr lang="en-US" altLang="en-US">
                <a:solidFill>
                  <a:schemeClr val="tx1"/>
                </a:solidFill>
              </a:rPr>
              <a:t>If you restrict rows based on the result of a group function, you must have a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as well as the </a:t>
            </a:r>
            <a:r>
              <a:rPr lang="en-US" altLang="en-US">
                <a:solidFill>
                  <a:schemeClr val="tx1"/>
                </a:solidFill>
                <a:latin typeface="Courier New" panose="02070309020205020404" pitchFamily="49" charset="0"/>
              </a:rPr>
              <a:t>HAVING</a:t>
            </a:r>
            <a:r>
              <a:rPr lang="en-US" altLang="en-US">
                <a:solidFill>
                  <a:schemeClr val="tx1"/>
                </a:solidFill>
              </a:rPr>
              <a:t> clause.</a:t>
            </a:r>
          </a:p>
          <a:p>
            <a:pPr lvl="1" eaLnBrk="1" hangingPunct="1"/>
            <a:r>
              <a:rPr lang="en-US" altLang="en-US">
                <a:solidFill>
                  <a:schemeClr val="tx1"/>
                </a:solidFill>
              </a:rPr>
              <a:t>The following example displays the department numbers and average salaries for those departments with a maximum salary that is greater than $10,000:</a:t>
            </a:r>
          </a:p>
          <a:p>
            <a:pPr lvl="1" eaLnBrk="1" hangingPunct="1"/>
            <a:endParaRPr lang="en-US" altLang="en-US" sz="500">
              <a:solidFill>
                <a:schemeClr val="tx1"/>
              </a:solidFill>
            </a:endParaRPr>
          </a:p>
          <a:p>
            <a:pPr lvl="1" eaLnBrk="1" hangingPunct="1">
              <a:spcBef>
                <a:spcPct val="0"/>
              </a:spcBef>
            </a:pPr>
            <a:r>
              <a:rPr lang="en-US" altLang="en-US" sz="1100">
                <a:solidFill>
                  <a:schemeClr val="tx1"/>
                </a:solidFill>
                <a:latin typeface="Courier New" panose="02070309020205020404" pitchFamily="49" charset="0"/>
              </a:rPr>
              <a:t>   SELECT   department_id, AVG(salary)</a:t>
            </a:r>
          </a:p>
          <a:p>
            <a:pPr lvl="1" eaLnBrk="1" hangingPunct="1">
              <a:spcBef>
                <a:spcPct val="0"/>
              </a:spcBef>
            </a:pPr>
            <a:r>
              <a:rPr lang="en-US" altLang="en-US" sz="1100">
                <a:solidFill>
                  <a:schemeClr val="tx1"/>
                </a:solidFill>
                <a:latin typeface="Courier New" panose="02070309020205020404" pitchFamily="49" charset="0"/>
              </a:rPr>
              <a:t>   FROM     employees</a:t>
            </a:r>
          </a:p>
          <a:p>
            <a:pPr lvl="1" eaLnBrk="1" hangingPunct="1">
              <a:spcBef>
                <a:spcPct val="0"/>
              </a:spcBef>
            </a:pPr>
            <a:r>
              <a:rPr lang="en-US" altLang="en-US" sz="1100">
                <a:solidFill>
                  <a:schemeClr val="tx1"/>
                </a:solidFill>
                <a:latin typeface="Courier New" panose="02070309020205020404" pitchFamily="49" charset="0"/>
              </a:rPr>
              <a:t>   GROUP BY department_id</a:t>
            </a:r>
          </a:p>
          <a:p>
            <a:pPr lvl="1" eaLnBrk="1" hangingPunct="1">
              <a:spcBef>
                <a:spcPct val="0"/>
              </a:spcBef>
            </a:pPr>
            <a:r>
              <a:rPr lang="en-US" altLang="en-US" sz="1100">
                <a:solidFill>
                  <a:schemeClr val="tx1"/>
                </a:solidFill>
                <a:latin typeface="Courier New" panose="02070309020205020404" pitchFamily="49" charset="0"/>
              </a:rPr>
              <a:t>   HAVING   max(salary)&gt;10000;</a:t>
            </a:r>
          </a:p>
        </p:txBody>
      </p:sp>
      <p:sp>
        <p:nvSpPr>
          <p:cNvPr id="46086" name="Rectangle 6">
            <a:extLst>
              <a:ext uri="{FF2B5EF4-FFF2-40B4-BE49-F238E27FC236}">
                <a16:creationId xmlns:a16="http://schemas.microsoft.com/office/drawing/2014/main" id="{A92AB382-06C8-785A-6B64-AAD4725097B8}"/>
              </a:ext>
            </a:extLst>
          </p:cNvPr>
          <p:cNvSpPr>
            <a:spLocks noChangeArrowheads="1"/>
          </p:cNvSpPr>
          <p:nvPr/>
        </p:nvSpPr>
        <p:spPr bwMode="auto">
          <a:xfrm>
            <a:off x="684213" y="6508750"/>
            <a:ext cx="571182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pic>
        <p:nvPicPr>
          <p:cNvPr id="46087" name="Picture 7">
            <a:extLst>
              <a:ext uri="{FF2B5EF4-FFF2-40B4-BE49-F238E27FC236}">
                <a16:creationId xmlns:a16="http://schemas.microsoft.com/office/drawing/2014/main" id="{FA86B109-2E83-C081-729A-D54AFE710A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04863" y="7696200"/>
            <a:ext cx="5510212"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a:extLst>
              <a:ext uri="{FF2B5EF4-FFF2-40B4-BE49-F238E27FC236}">
                <a16:creationId xmlns:a16="http://schemas.microsoft.com/office/drawing/2014/main" id="{2A3E14C9-3EB7-EFCE-5FC4-BB53D9014D7B}"/>
              </a:ext>
            </a:extLst>
          </p:cNvPr>
          <p:cNvSpPr>
            <a:spLocks noGrp="1" noRot="1" noChangeAspect="1" noChangeArrowheads="1" noTextEdit="1"/>
          </p:cNvSpPr>
          <p:nvPr>
            <p:ph type="sldImg"/>
          </p:nvPr>
        </p:nvSpPr>
        <p:spPr>
          <a:ln/>
        </p:spPr>
      </p:sp>
      <p:sp>
        <p:nvSpPr>
          <p:cNvPr id="47107" name="Rectangle 5">
            <a:extLst>
              <a:ext uri="{FF2B5EF4-FFF2-40B4-BE49-F238E27FC236}">
                <a16:creationId xmlns:a16="http://schemas.microsoft.com/office/drawing/2014/main" id="{7E61E3DD-72E7-4506-62B9-91E12D7D6B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Using the </a:t>
            </a:r>
            <a:r>
              <a:rPr lang="en-US" altLang="en-US">
                <a:latin typeface="Courier New" panose="02070309020205020404" pitchFamily="49" charset="0"/>
              </a:rPr>
              <a:t>HAVING</a:t>
            </a:r>
            <a:r>
              <a:rPr lang="en-US" altLang="en-US">
                <a:latin typeface="Arial" panose="020B0604020202020204" pitchFamily="34" charset="0"/>
              </a:rPr>
              <a:t> Clause (continued)</a:t>
            </a:r>
          </a:p>
          <a:p>
            <a:pPr lvl="1" eaLnBrk="1" hangingPunct="1"/>
            <a:r>
              <a:rPr lang="en-US" altLang="en-US"/>
              <a:t>The slide example displays the job ID and total monthly salary for each job that has a total payroll exceeding $13,000. The example excludes sales representatives and sorts the list by the total monthly salary.</a:t>
            </a:r>
            <a:endParaRPr lang="en-US" altLang="en-US">
              <a:solidFill>
                <a:srgbClr val="0000FF"/>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B1EE522-58CA-7ACF-D8AA-9419EF13DBD4}"/>
              </a:ext>
            </a:extLst>
          </p:cNvPr>
          <p:cNvSpPr>
            <a:spLocks noChangeArrowheads="1"/>
          </p:cNvSpPr>
          <p:nvPr/>
        </p:nvSpPr>
        <p:spPr bwMode="auto">
          <a:xfrm>
            <a:off x="3959225" y="0"/>
            <a:ext cx="303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48131" name="Rectangle 3">
            <a:extLst>
              <a:ext uri="{FF2B5EF4-FFF2-40B4-BE49-F238E27FC236}">
                <a16:creationId xmlns:a16="http://schemas.microsoft.com/office/drawing/2014/main" id="{7E36702F-076D-F891-CF1E-DD44BEFC1273}"/>
              </a:ext>
            </a:extLst>
          </p:cNvPr>
          <p:cNvSpPr>
            <a:spLocks noChangeArrowheads="1"/>
          </p:cNvSpPr>
          <p:nvPr/>
        </p:nvSpPr>
        <p:spPr bwMode="auto">
          <a:xfrm>
            <a:off x="-1588" y="0"/>
            <a:ext cx="3027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48132" name="Rectangle 6">
            <a:extLst>
              <a:ext uri="{FF2B5EF4-FFF2-40B4-BE49-F238E27FC236}">
                <a16:creationId xmlns:a16="http://schemas.microsoft.com/office/drawing/2014/main" id="{EF00BF12-C0C8-9D5F-90D5-7FF682BF563C}"/>
              </a:ext>
            </a:extLst>
          </p:cNvPr>
          <p:cNvSpPr>
            <a:spLocks noGrp="1" noRot="1" noChangeAspect="1" noChangeArrowheads="1" noTextEdit="1"/>
          </p:cNvSpPr>
          <p:nvPr>
            <p:ph type="sldImg"/>
          </p:nvPr>
        </p:nvSpPr>
        <p:spPr>
          <a:ln/>
        </p:spPr>
      </p:sp>
      <p:sp>
        <p:nvSpPr>
          <p:cNvPr id="48133" name="Rectangle 7">
            <a:extLst>
              <a:ext uri="{FF2B5EF4-FFF2-40B4-BE49-F238E27FC236}">
                <a16:creationId xmlns:a16="http://schemas.microsoft.com/office/drawing/2014/main" id="{9E2E1B53-7516-6E4E-54B5-8E57AEC2C2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Nesting Group Functions</a:t>
            </a:r>
          </a:p>
          <a:p>
            <a:pPr lvl="1" eaLnBrk="1" hangingPunct="1"/>
            <a:r>
              <a:rPr lang="en-US" altLang="en-US">
                <a:solidFill>
                  <a:schemeClr val="tx1"/>
                </a:solidFill>
              </a:rPr>
              <a:t>Group functions can be nested to a depth of two. The slide example displays the maximum average salary.</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E35190F9-0CA2-4C9F-733C-BF92C2BD4E8F}"/>
              </a:ext>
            </a:extLst>
          </p:cNvPr>
          <p:cNvSpPr>
            <a:spLocks noGrp="1" noRot="1" noChangeAspect="1" noChangeArrowheads="1" noTextEdit="1"/>
          </p:cNvSpPr>
          <p:nvPr>
            <p:ph type="sldImg"/>
          </p:nvPr>
        </p:nvSpPr>
        <p:spPr>
          <a:ln/>
        </p:spPr>
      </p:sp>
      <p:sp>
        <p:nvSpPr>
          <p:cNvPr id="31747" name="Rectangle 5">
            <a:extLst>
              <a:ext uri="{FF2B5EF4-FFF2-40B4-BE49-F238E27FC236}">
                <a16:creationId xmlns:a16="http://schemas.microsoft.com/office/drawing/2014/main" id="{F902E967-EAE5-DE09-4DFA-B39F02FDF2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681DC0E-F1B9-A70D-E101-E0FCC8F6451F}"/>
              </a:ext>
            </a:extLst>
          </p:cNvPr>
          <p:cNvSpPr>
            <a:spLocks noChangeArrowheads="1"/>
          </p:cNvSpPr>
          <p:nvPr/>
        </p:nvSpPr>
        <p:spPr bwMode="auto">
          <a:xfrm>
            <a:off x="3959225" y="-1588"/>
            <a:ext cx="3032125"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32771" name="Rectangle 3">
            <a:extLst>
              <a:ext uri="{FF2B5EF4-FFF2-40B4-BE49-F238E27FC236}">
                <a16:creationId xmlns:a16="http://schemas.microsoft.com/office/drawing/2014/main" id="{5731EF2B-5BC8-5231-D27D-C5D28876DD41}"/>
              </a:ext>
            </a:extLst>
          </p:cNvPr>
          <p:cNvSpPr>
            <a:spLocks noChangeArrowheads="1"/>
          </p:cNvSpPr>
          <p:nvPr/>
        </p:nvSpPr>
        <p:spPr bwMode="auto">
          <a:xfrm>
            <a:off x="-1588" y="-1588"/>
            <a:ext cx="3027363"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32772" name="Rectangle 6">
            <a:extLst>
              <a:ext uri="{FF2B5EF4-FFF2-40B4-BE49-F238E27FC236}">
                <a16:creationId xmlns:a16="http://schemas.microsoft.com/office/drawing/2014/main" id="{1C71073D-1DAA-0F1B-CD4F-8064CD2B8489}"/>
              </a:ext>
            </a:extLst>
          </p:cNvPr>
          <p:cNvSpPr>
            <a:spLocks noGrp="1" noRot="1" noChangeAspect="1" noChangeArrowheads="1" noTextEdit="1"/>
          </p:cNvSpPr>
          <p:nvPr>
            <p:ph type="sldImg"/>
          </p:nvPr>
        </p:nvSpPr>
        <p:spPr>
          <a:ln/>
        </p:spPr>
      </p:sp>
      <p:sp>
        <p:nvSpPr>
          <p:cNvPr id="32773" name="Rectangle 7">
            <a:extLst>
              <a:ext uri="{FF2B5EF4-FFF2-40B4-BE49-F238E27FC236}">
                <a16:creationId xmlns:a16="http://schemas.microsoft.com/office/drawing/2014/main" id="{E9C96C28-E3E9-F407-8891-AF15101A15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Obtaining Data from Multiple Tables</a:t>
            </a:r>
          </a:p>
          <a:p>
            <a:pPr lvl="1" eaLnBrk="1" hangingPunct="1"/>
            <a:r>
              <a:rPr lang="en-US" altLang="en-US"/>
              <a:t>Sometimes you need to use </a:t>
            </a:r>
            <a:r>
              <a:rPr lang="en-US" altLang="en-US">
                <a:solidFill>
                  <a:schemeClr val="tx1"/>
                </a:solidFill>
              </a:rPr>
              <a:t>data from more than one table</a:t>
            </a:r>
            <a:r>
              <a:rPr lang="en-US" altLang="en-US"/>
              <a:t>. In the slide example, the report displays data from two separate tables:</a:t>
            </a:r>
          </a:p>
          <a:p>
            <a:pPr lvl="2" eaLnBrk="1" hangingPunct="1"/>
            <a:r>
              <a:rPr lang="en-US" altLang="en-US"/>
              <a:t>Employee IDs exist in the </a:t>
            </a:r>
            <a:r>
              <a:rPr lang="en-US" altLang="en-US">
                <a:latin typeface="Courier New" panose="02070309020205020404" pitchFamily="49" charset="0"/>
              </a:rPr>
              <a:t>EMPLOYEES</a:t>
            </a:r>
            <a:r>
              <a:rPr lang="en-US" altLang="en-US"/>
              <a:t> table.</a:t>
            </a:r>
          </a:p>
          <a:p>
            <a:pPr lvl="2" eaLnBrk="1" hangingPunct="1"/>
            <a:r>
              <a:rPr lang="en-US" altLang="en-US"/>
              <a:t>Department IDs exist in both the </a:t>
            </a:r>
            <a:r>
              <a:rPr lang="en-US" altLang="en-US">
                <a:latin typeface="Courier New" panose="02070309020205020404" pitchFamily="49" charset="0"/>
              </a:rPr>
              <a:t>EMPLOYEES</a:t>
            </a:r>
            <a:r>
              <a:rPr lang="en-US" altLang="en-US"/>
              <a:t> and </a:t>
            </a:r>
            <a:r>
              <a:rPr lang="en-US" altLang="en-US">
                <a:latin typeface="Courier New" panose="02070309020205020404" pitchFamily="49" charset="0"/>
              </a:rPr>
              <a:t>DEPARTMENTS</a:t>
            </a:r>
            <a:r>
              <a:rPr lang="en-US" altLang="en-US"/>
              <a:t> tables.</a:t>
            </a:r>
          </a:p>
          <a:p>
            <a:pPr lvl="2" eaLnBrk="1" hangingPunct="1"/>
            <a:r>
              <a:rPr lang="en-US" altLang="en-US"/>
              <a:t>Department names exist in the </a:t>
            </a:r>
            <a:r>
              <a:rPr lang="en-US" altLang="en-US">
                <a:latin typeface="Courier New" panose="02070309020205020404" pitchFamily="49" charset="0"/>
              </a:rPr>
              <a:t>DEPARTMENTS</a:t>
            </a:r>
            <a:r>
              <a:rPr lang="en-US" altLang="en-US"/>
              <a:t> table.</a:t>
            </a:r>
          </a:p>
          <a:p>
            <a:pPr lvl="1" eaLnBrk="1" hangingPunct="1"/>
            <a:r>
              <a:rPr lang="en-US" altLang="en-US"/>
              <a:t>To produce the report, you need to link the </a:t>
            </a:r>
            <a:r>
              <a:rPr lang="en-US" altLang="en-US">
                <a:latin typeface="Courier New" panose="02070309020205020404" pitchFamily="49" charset="0"/>
              </a:rPr>
              <a:t>EMPLOYEES</a:t>
            </a:r>
            <a:r>
              <a:rPr lang="en-US" altLang="en-US"/>
              <a:t> and </a:t>
            </a:r>
            <a:r>
              <a:rPr lang="en-US" altLang="en-US">
                <a:latin typeface="Courier New" panose="02070309020205020404" pitchFamily="49" charset="0"/>
              </a:rPr>
              <a:t>DEPARTMENTS</a:t>
            </a:r>
            <a:r>
              <a:rPr lang="en-US" altLang="en-US"/>
              <a:t> tables and access data from both of them.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5F4C9A45-74BC-A870-A57D-BBDA43597C32}"/>
              </a:ext>
            </a:extLst>
          </p:cNvPr>
          <p:cNvSpPr>
            <a:spLocks noGrp="1" noRot="1" noChangeAspect="1" noChangeArrowheads="1" noTextEdit="1"/>
          </p:cNvSpPr>
          <p:nvPr>
            <p:ph type="sldImg"/>
          </p:nvPr>
        </p:nvSpPr>
        <p:spPr>
          <a:ln/>
        </p:spPr>
      </p:sp>
      <p:sp>
        <p:nvSpPr>
          <p:cNvPr id="46083" name="Rectangle 8">
            <a:extLst>
              <a:ext uri="{FF2B5EF4-FFF2-40B4-BE49-F238E27FC236}">
                <a16:creationId xmlns:a16="http://schemas.microsoft.com/office/drawing/2014/main" id="{3A37844D-0D3B-2EF2-AE4B-712CE6D2F2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solidFill>
                <a:schemeClr val="accent2"/>
              </a:solidFill>
            </a:endParaRPr>
          </a:p>
        </p:txBody>
      </p:sp>
      <p:grpSp>
        <p:nvGrpSpPr>
          <p:cNvPr id="46084" name="Group 9">
            <a:extLst>
              <a:ext uri="{FF2B5EF4-FFF2-40B4-BE49-F238E27FC236}">
                <a16:creationId xmlns:a16="http://schemas.microsoft.com/office/drawing/2014/main" id="{AE38C633-C22E-D6DE-0FD9-A85E4AADED2A}"/>
              </a:ext>
            </a:extLst>
          </p:cNvPr>
          <p:cNvGrpSpPr>
            <a:grpSpLocks/>
          </p:cNvGrpSpPr>
          <p:nvPr/>
        </p:nvGrpSpPr>
        <p:grpSpPr bwMode="auto">
          <a:xfrm>
            <a:off x="665163" y="7086600"/>
            <a:ext cx="5178425" cy="1239838"/>
            <a:chOff x="419" y="4203"/>
            <a:chExt cx="3262" cy="781"/>
          </a:xfrm>
        </p:grpSpPr>
        <p:pic>
          <p:nvPicPr>
            <p:cNvPr id="46085" name="Picture 4">
              <a:extLst>
                <a:ext uri="{FF2B5EF4-FFF2-40B4-BE49-F238E27FC236}">
                  <a16:creationId xmlns:a16="http://schemas.microsoft.com/office/drawing/2014/main" id="{AAFC7802-B218-4DBA-D047-CAA976FAC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19" y="4203"/>
              <a:ext cx="3256"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46086" name="Picture 5">
              <a:extLst>
                <a:ext uri="{FF2B5EF4-FFF2-40B4-BE49-F238E27FC236}">
                  <a16:creationId xmlns:a16="http://schemas.microsoft.com/office/drawing/2014/main" id="{007668B1-DE5E-10C8-27A4-4D79B196E7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 y="4831"/>
              <a:ext cx="326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46087" name="Text Box 6">
              <a:extLst>
                <a:ext uri="{FF2B5EF4-FFF2-40B4-BE49-F238E27FC236}">
                  <a16:creationId xmlns:a16="http://schemas.microsoft.com/office/drawing/2014/main" id="{7DBB2590-A6F0-94C1-AC6E-75CBCDC2CBCF}"/>
                </a:ext>
              </a:extLst>
            </p:cNvPr>
            <p:cNvSpPr txBox="1">
              <a:spLocks noChangeArrowheads="1"/>
            </p:cNvSpPr>
            <p:nvPr/>
          </p:nvSpPr>
          <p:spPr bwMode="auto">
            <a:xfrm>
              <a:off x="527" y="4625"/>
              <a:ext cx="22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401" tIns="12401" rIns="12401" bIns="12401">
              <a:spAutoFit/>
            </a:bodyPr>
            <a:lstStyle>
              <a:lvl1pPr defTabSz="803275" eaLnBrk="0" hangingPunct="0">
                <a:defRPr sz="2300" b="1">
                  <a:solidFill>
                    <a:schemeClr val="tx1"/>
                  </a:solidFill>
                  <a:latin typeface="Arial" panose="020B0604020202020204" pitchFamily="34" charset="0"/>
                </a:defRPr>
              </a:lvl1pPr>
              <a:lvl2pPr marL="742950" indent="-285750" defTabSz="803275" eaLnBrk="0" hangingPunct="0">
                <a:defRPr sz="2300" b="1">
                  <a:solidFill>
                    <a:schemeClr val="tx1"/>
                  </a:solidFill>
                  <a:latin typeface="Arial" panose="020B0604020202020204" pitchFamily="34" charset="0"/>
                </a:defRPr>
              </a:lvl2pPr>
              <a:lvl3pPr marL="1143000" indent="-228600" defTabSz="803275" eaLnBrk="0" hangingPunct="0">
                <a:defRPr sz="2300" b="1">
                  <a:solidFill>
                    <a:schemeClr val="tx1"/>
                  </a:solidFill>
                  <a:latin typeface="Arial" panose="020B0604020202020204" pitchFamily="34" charset="0"/>
                </a:defRPr>
              </a:lvl3pPr>
              <a:lvl4pPr marL="1600200" indent="-228600" defTabSz="803275" eaLnBrk="0" hangingPunct="0">
                <a:defRPr sz="2300" b="1">
                  <a:solidFill>
                    <a:schemeClr val="tx1"/>
                  </a:solidFill>
                  <a:latin typeface="Arial" panose="020B0604020202020204" pitchFamily="34" charset="0"/>
                </a:defRPr>
              </a:lvl4pPr>
              <a:lvl5pPr marL="2057400" indent="-228600" defTabSz="803275" eaLnBrk="0" hangingPunct="0">
                <a:defRPr sz="2300" b="1">
                  <a:solidFill>
                    <a:schemeClr val="tx1"/>
                  </a:solidFill>
                  <a:latin typeface="Arial" panose="020B0604020202020204" pitchFamily="34" charset="0"/>
                </a:defRPr>
              </a:lvl5pPr>
              <a:lvl6pPr marL="2514600" indent="-228600" algn="ctr" defTabSz="80327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defTabSz="80327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defTabSz="80327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defTabSz="80327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r>
                <a:rPr lang="en-US" altLang="en-US"/>
                <a:t>…</a:t>
              </a:r>
            </a:p>
          </p:txBody>
        </p:sp>
      </p:gr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1672A11-F458-88DE-2A8A-D8E037FB572B}"/>
              </a:ext>
            </a:extLst>
          </p:cNvPr>
          <p:cNvSpPr>
            <a:spLocks noChangeArrowheads="1"/>
          </p:cNvSpPr>
          <p:nvPr/>
        </p:nvSpPr>
        <p:spPr bwMode="auto">
          <a:xfrm>
            <a:off x="3957638" y="-1588"/>
            <a:ext cx="3033712"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33795" name="Rectangle 3">
            <a:extLst>
              <a:ext uri="{FF2B5EF4-FFF2-40B4-BE49-F238E27FC236}">
                <a16:creationId xmlns:a16="http://schemas.microsoft.com/office/drawing/2014/main" id="{69497B1F-2A84-50F9-D27B-B7E5D1BDC41B}"/>
              </a:ext>
            </a:extLst>
          </p:cNvPr>
          <p:cNvSpPr>
            <a:spLocks noChangeArrowheads="1"/>
          </p:cNvSpPr>
          <p:nvPr/>
        </p:nvSpPr>
        <p:spPr bwMode="auto">
          <a:xfrm>
            <a:off x="-1588" y="-1588"/>
            <a:ext cx="3030538"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33796" name="Rectangle 6">
            <a:extLst>
              <a:ext uri="{FF2B5EF4-FFF2-40B4-BE49-F238E27FC236}">
                <a16:creationId xmlns:a16="http://schemas.microsoft.com/office/drawing/2014/main" id="{DFB2ADD7-7F77-7BCD-AB70-4F44421D2C24}"/>
              </a:ext>
            </a:extLst>
          </p:cNvPr>
          <p:cNvSpPr>
            <a:spLocks noGrp="1" noRot="1" noChangeAspect="1" noChangeArrowheads="1" noTextEdit="1"/>
          </p:cNvSpPr>
          <p:nvPr>
            <p:ph type="sldImg"/>
          </p:nvPr>
        </p:nvSpPr>
        <p:spPr>
          <a:ln/>
        </p:spPr>
      </p:sp>
      <p:sp>
        <p:nvSpPr>
          <p:cNvPr id="33797" name="Rectangle 7">
            <a:extLst>
              <a:ext uri="{FF2B5EF4-FFF2-40B4-BE49-F238E27FC236}">
                <a16:creationId xmlns:a16="http://schemas.microsoft.com/office/drawing/2014/main" id="{D7EE52D0-27A0-628E-FC98-E7D6A5C633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Types of Joins</a:t>
            </a:r>
          </a:p>
          <a:p>
            <a:pPr lvl="1" eaLnBrk="1" hangingPunct="1"/>
            <a:r>
              <a:rPr lang="en-US" altLang="en-US"/>
              <a:t>To join tables, you can use join syntax that is compliant with the </a:t>
            </a:r>
            <a:r>
              <a:rPr lang="en-US" altLang="en-US">
                <a:solidFill>
                  <a:schemeClr val="tx1"/>
                </a:solidFill>
              </a:rPr>
              <a:t>SQL:1999 standard.</a:t>
            </a:r>
            <a:r>
              <a:rPr lang="en-US" altLang="en-US"/>
              <a:t> </a:t>
            </a:r>
          </a:p>
          <a:p>
            <a:pPr lvl="1" eaLnBrk="1" hangingPunct="1"/>
            <a:r>
              <a:rPr lang="en-US" altLang="en-US" b="1"/>
              <a:t>Note:</a:t>
            </a:r>
            <a:r>
              <a:rPr lang="en-US" altLang="en-US"/>
              <a:t> Prior to the Oracle9</a:t>
            </a:r>
            <a:r>
              <a:rPr lang="en-US" altLang="en-US" i="1"/>
              <a:t>i </a:t>
            </a:r>
            <a:r>
              <a:rPr lang="en-US" altLang="en-US"/>
              <a:t>release, the join syntax was different from the ANSI standards. The SQL:1999</a:t>
            </a:r>
            <a:r>
              <a:rPr lang="en-US" altLang="en-US">
                <a:cs typeface="Times New Roman" panose="02020603050405020304" pitchFamily="18" charset="0"/>
              </a:rPr>
              <a:t>–</a:t>
            </a:r>
            <a:r>
              <a:rPr lang="en-US" altLang="en-US"/>
              <a:t>compliant join syntax does not offer any performance benefits over the Oracle-proprietary join syntax that existed in prior releases. For detailed information about the proprietary join syntax, see Appendix C.</a:t>
            </a:r>
            <a:endParaRPr lang="en-US" altLang="en-US" b="1"/>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076">
            <a:extLst>
              <a:ext uri="{FF2B5EF4-FFF2-40B4-BE49-F238E27FC236}">
                <a16:creationId xmlns:a16="http://schemas.microsoft.com/office/drawing/2014/main" id="{26E55914-A524-EF63-9EDE-8EDF51901DCC}"/>
              </a:ext>
            </a:extLst>
          </p:cNvPr>
          <p:cNvSpPr>
            <a:spLocks noGrp="1" noRot="1" noChangeAspect="1" noChangeArrowheads="1" noTextEdit="1"/>
          </p:cNvSpPr>
          <p:nvPr>
            <p:ph type="sldImg"/>
          </p:nvPr>
        </p:nvSpPr>
        <p:spPr>
          <a:ln/>
        </p:spPr>
      </p:sp>
      <p:sp>
        <p:nvSpPr>
          <p:cNvPr id="34819" name="Rectangle 3077">
            <a:extLst>
              <a:ext uri="{FF2B5EF4-FFF2-40B4-BE49-F238E27FC236}">
                <a16:creationId xmlns:a16="http://schemas.microsoft.com/office/drawing/2014/main" id="{37255B6A-32F6-D757-B5F3-81E01C1751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Defining Joins</a:t>
            </a:r>
          </a:p>
          <a:p>
            <a:pPr lvl="1" eaLnBrk="1" hangingPunct="1"/>
            <a:r>
              <a:rPr lang="en-US" altLang="en-US">
                <a:latin typeface="Times" panose="02020603050405020304" pitchFamily="18" charset="0"/>
              </a:rPr>
              <a:t>In the syntax:</a:t>
            </a:r>
          </a:p>
          <a:p>
            <a:pPr lvl="2" eaLnBrk="1" hangingPunct="1">
              <a:lnSpc>
                <a:spcPct val="90000"/>
              </a:lnSpc>
              <a:spcBef>
                <a:spcPct val="35000"/>
              </a:spcBef>
              <a:buFontTx/>
              <a:buNone/>
            </a:pPr>
            <a:r>
              <a:rPr lang="en-US" altLang="en-US" i="1">
                <a:latin typeface="Courier New" panose="02070309020205020404" pitchFamily="49" charset="0"/>
              </a:rPr>
              <a:t>table1.column</a:t>
            </a:r>
            <a:r>
              <a:rPr lang="en-US" altLang="en-US"/>
              <a:t> </a:t>
            </a:r>
            <a:r>
              <a:rPr lang="en-US" altLang="en-US">
                <a:latin typeface="Times" panose="02020603050405020304" pitchFamily="18" charset="0"/>
              </a:rPr>
              <a:t>denotes the table and column from which data is retrieved</a:t>
            </a:r>
          </a:p>
          <a:p>
            <a:pPr lvl="2" eaLnBrk="1" hangingPunct="1">
              <a:lnSpc>
                <a:spcPct val="90000"/>
              </a:lnSpc>
              <a:spcBef>
                <a:spcPct val="35000"/>
              </a:spcBef>
              <a:buFontTx/>
              <a:buNone/>
            </a:pPr>
            <a:r>
              <a:rPr lang="en-US" altLang="en-US">
                <a:latin typeface="Courier New" panose="02070309020205020404" pitchFamily="49" charset="0"/>
              </a:rPr>
              <a:t>NATURAL JOIN</a:t>
            </a:r>
            <a:r>
              <a:rPr lang="en-US" altLang="en-US"/>
              <a:t> </a:t>
            </a:r>
            <a:r>
              <a:rPr lang="en-US" altLang="en-US">
                <a:latin typeface="Times" panose="02020603050405020304" pitchFamily="18" charset="0"/>
              </a:rPr>
              <a:t>joins two tables based on the same column name </a:t>
            </a:r>
          </a:p>
          <a:p>
            <a:pPr lvl="2" eaLnBrk="1" hangingPunct="1">
              <a:lnSpc>
                <a:spcPct val="90000"/>
              </a:lnSpc>
              <a:spcBef>
                <a:spcPct val="35000"/>
              </a:spcBef>
              <a:buFontTx/>
              <a:buNone/>
            </a:pPr>
            <a:r>
              <a:rPr lang="en-US" altLang="en-US">
                <a:latin typeface="Courier New" panose="02070309020205020404" pitchFamily="49" charset="0"/>
              </a:rPr>
              <a:t>JOIN</a:t>
            </a:r>
            <a:r>
              <a:rPr lang="en-US" altLang="en-US" i="1">
                <a:latin typeface="Courier New" panose="02070309020205020404" pitchFamily="49" charset="0"/>
              </a:rPr>
              <a:t> table </a:t>
            </a:r>
            <a:r>
              <a:rPr lang="en-US" altLang="en-US">
                <a:latin typeface="Courier New" panose="02070309020205020404" pitchFamily="49" charset="0"/>
              </a:rPr>
              <a:t>USING </a:t>
            </a:r>
            <a:r>
              <a:rPr lang="en-US" altLang="en-US" i="1">
                <a:latin typeface="Courier New" panose="02070309020205020404" pitchFamily="49" charset="0"/>
              </a:rPr>
              <a:t>column_name</a:t>
            </a:r>
            <a:r>
              <a:rPr lang="en-US" altLang="en-US"/>
              <a:t> </a:t>
            </a:r>
            <a:r>
              <a:rPr lang="en-US" altLang="en-US">
                <a:latin typeface="Times" panose="02020603050405020304" pitchFamily="18" charset="0"/>
              </a:rPr>
              <a:t>performs an equijoin based on the column name </a:t>
            </a:r>
          </a:p>
          <a:p>
            <a:pPr lvl="2" eaLnBrk="1" hangingPunct="1">
              <a:lnSpc>
                <a:spcPct val="90000"/>
              </a:lnSpc>
              <a:spcBef>
                <a:spcPct val="35000"/>
              </a:spcBef>
              <a:buFontTx/>
              <a:buNone/>
            </a:pPr>
            <a:r>
              <a:rPr lang="en-US" altLang="en-US">
                <a:latin typeface="Courier New" panose="02070309020205020404" pitchFamily="49" charset="0"/>
              </a:rPr>
              <a:t>JOIN</a:t>
            </a:r>
            <a:r>
              <a:rPr lang="en-US" altLang="en-US" i="1">
                <a:latin typeface="Courier New" panose="02070309020205020404" pitchFamily="49" charset="0"/>
              </a:rPr>
              <a:t> table ON table1.column_name</a:t>
            </a:r>
            <a:r>
              <a:rPr lang="en-US" altLang="en-US"/>
              <a:t> </a:t>
            </a:r>
            <a:r>
              <a:rPr lang="en-US" altLang="en-US">
                <a:latin typeface="Times" panose="02020603050405020304" pitchFamily="18" charset="0"/>
              </a:rPr>
              <a:t>performs an equijoin based on the condition in the </a:t>
            </a:r>
            <a:r>
              <a:rPr lang="en-US" altLang="en-US">
                <a:latin typeface="Courier New" panose="02070309020205020404" pitchFamily="49" charset="0"/>
              </a:rPr>
              <a:t>ON</a:t>
            </a:r>
            <a:r>
              <a:rPr lang="en-US" altLang="en-US">
                <a:latin typeface="Times" panose="02020603050405020304" pitchFamily="18" charset="0"/>
              </a:rPr>
              <a:t> clause, </a:t>
            </a:r>
            <a:r>
              <a:rPr lang="en-US" altLang="en-US">
                <a:latin typeface="Courier New" panose="02070309020205020404" pitchFamily="49" charset="0"/>
              </a:rPr>
              <a:t>= </a:t>
            </a:r>
            <a:r>
              <a:rPr lang="en-US" altLang="en-US" i="1">
                <a:latin typeface="Courier New" panose="02070309020205020404" pitchFamily="49" charset="0"/>
              </a:rPr>
              <a:t>table2.column_name</a:t>
            </a:r>
            <a:endParaRPr lang="en-US" altLang="en-US">
              <a:latin typeface="Times" panose="02020603050405020304" pitchFamily="18" charset="0"/>
            </a:endParaRPr>
          </a:p>
          <a:p>
            <a:pPr lvl="2" eaLnBrk="1" hangingPunct="1">
              <a:lnSpc>
                <a:spcPct val="90000"/>
              </a:lnSpc>
              <a:spcBef>
                <a:spcPct val="35000"/>
              </a:spcBef>
              <a:buFontTx/>
              <a:buNone/>
            </a:pPr>
            <a:r>
              <a:rPr lang="en-US" altLang="en-US" i="1">
                <a:latin typeface="Courier New" panose="02070309020205020404" pitchFamily="49" charset="0"/>
              </a:rPr>
              <a:t>LEFT/RIGHT/FULL OUTER </a:t>
            </a:r>
            <a:r>
              <a:rPr lang="en-US" altLang="en-US"/>
              <a:t>is used</a:t>
            </a:r>
            <a:r>
              <a:rPr lang="en-US" altLang="en-US" i="1">
                <a:latin typeface="Courier New" panose="02070309020205020404" pitchFamily="49" charset="0"/>
              </a:rPr>
              <a:t> </a:t>
            </a:r>
            <a:r>
              <a:rPr lang="en-US" altLang="en-US"/>
              <a:t>to perform outer joins</a:t>
            </a:r>
          </a:p>
          <a:p>
            <a:pPr lvl="2" eaLnBrk="1" hangingPunct="1">
              <a:lnSpc>
                <a:spcPct val="90000"/>
              </a:lnSpc>
              <a:spcBef>
                <a:spcPct val="35000"/>
              </a:spcBef>
              <a:buFontTx/>
              <a:buNone/>
            </a:pPr>
            <a:r>
              <a:rPr lang="en-US" altLang="en-US">
                <a:latin typeface="Courier New" panose="02070309020205020404" pitchFamily="49" charset="0"/>
              </a:rPr>
              <a:t>CROSS JOIN</a:t>
            </a:r>
            <a:r>
              <a:rPr lang="en-US" altLang="en-US"/>
              <a:t> </a:t>
            </a:r>
            <a:r>
              <a:rPr lang="en-US" altLang="en-US">
                <a:latin typeface="Times" panose="02020603050405020304" pitchFamily="18" charset="0"/>
              </a:rPr>
              <a:t>returns a Cartesian product from the two tables</a:t>
            </a:r>
            <a:endParaRPr lang="en-US" altLang="en-US" i="1">
              <a:latin typeface="Times" panose="02020603050405020304" pitchFamily="18" charset="0"/>
            </a:endParaRPr>
          </a:p>
          <a:p>
            <a:pPr lvl="1" eaLnBrk="1" hangingPunct="1"/>
            <a:r>
              <a:rPr lang="en-US" altLang="en-US"/>
              <a:t>For more information, see “</a:t>
            </a:r>
            <a:r>
              <a:rPr lang="en-US" altLang="en-US">
                <a:latin typeface="Courier New" panose="02070309020205020404" pitchFamily="49" charset="0"/>
              </a:rPr>
              <a:t>SELECT</a:t>
            </a:r>
            <a:r>
              <a:rPr lang="en-US" altLang="en-US"/>
              <a:t>” in </a:t>
            </a:r>
            <a:r>
              <a:rPr lang="en-US" altLang="en-US" i="1"/>
              <a:t>Oracle SQL Reference.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8">
            <a:extLst>
              <a:ext uri="{FF2B5EF4-FFF2-40B4-BE49-F238E27FC236}">
                <a16:creationId xmlns:a16="http://schemas.microsoft.com/office/drawing/2014/main" id="{0FF0FB0E-413E-F5D4-72F9-29F7BE64E0BD}"/>
              </a:ext>
            </a:extLst>
          </p:cNvPr>
          <p:cNvSpPr>
            <a:spLocks noGrp="1" noRot="1" noChangeAspect="1" noChangeArrowheads="1" noTextEdit="1"/>
          </p:cNvSpPr>
          <p:nvPr>
            <p:ph type="sldImg"/>
          </p:nvPr>
        </p:nvSpPr>
        <p:spPr>
          <a:ln/>
        </p:spPr>
      </p:sp>
      <p:sp>
        <p:nvSpPr>
          <p:cNvPr id="35843" name="Rectangle 1029">
            <a:extLst>
              <a:ext uri="{FF2B5EF4-FFF2-40B4-BE49-F238E27FC236}">
                <a16:creationId xmlns:a16="http://schemas.microsoft.com/office/drawing/2014/main" id="{53DACA57-3DC6-D9B2-0DFA-65FC260671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Creating Natural Joins</a:t>
            </a:r>
          </a:p>
          <a:p>
            <a:pPr lvl="1" eaLnBrk="1" hangingPunct="1"/>
            <a:r>
              <a:rPr lang="en-US" altLang="en-US"/>
              <a:t>You can join tables automatically based on columns in the two tables that have matching data types and names. You do this by using the keywords </a:t>
            </a:r>
            <a:r>
              <a:rPr lang="en-US" altLang="en-US">
                <a:solidFill>
                  <a:schemeClr val="tx1"/>
                </a:solidFill>
                <a:latin typeface="Courier New" panose="02070309020205020404" pitchFamily="49" charset="0"/>
              </a:rPr>
              <a:t>NATURAL</a:t>
            </a:r>
            <a:r>
              <a:rPr lang="en-US" altLang="en-US"/>
              <a:t> </a:t>
            </a:r>
            <a:r>
              <a:rPr lang="en-US" altLang="en-US">
                <a:solidFill>
                  <a:schemeClr val="tx1"/>
                </a:solidFill>
                <a:latin typeface="Courier New" panose="02070309020205020404" pitchFamily="49" charset="0"/>
              </a:rPr>
              <a:t>JOIN</a:t>
            </a:r>
            <a:r>
              <a:rPr lang="en-US" altLang="en-US">
                <a:solidFill>
                  <a:schemeClr val="tx1"/>
                </a:solidFill>
              </a:rPr>
              <a:t>.</a:t>
            </a:r>
          </a:p>
          <a:p>
            <a:pPr lvl="1" eaLnBrk="1" hangingPunct="1"/>
            <a:r>
              <a:rPr lang="en-US" altLang="en-US" b="1"/>
              <a:t>Note:</a:t>
            </a:r>
            <a:r>
              <a:rPr lang="en-US" altLang="en-US"/>
              <a:t> The join can happen on only those columns that have the same names and data types in both tables. If the columns have the same name but different data types, then the </a:t>
            </a:r>
            <a:r>
              <a:rPr lang="en-US" altLang="en-US">
                <a:latin typeface="Courier New" panose="02070309020205020404" pitchFamily="49" charset="0"/>
              </a:rPr>
              <a:t>NATURAL JOIN</a:t>
            </a:r>
            <a:r>
              <a:rPr lang="en-US" altLang="en-US"/>
              <a:t> syntax causes an error.</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052">
            <a:extLst>
              <a:ext uri="{FF2B5EF4-FFF2-40B4-BE49-F238E27FC236}">
                <a16:creationId xmlns:a16="http://schemas.microsoft.com/office/drawing/2014/main" id="{BEEF5841-A740-C69C-1E48-E3EF3EFD5C63}"/>
              </a:ext>
            </a:extLst>
          </p:cNvPr>
          <p:cNvSpPr>
            <a:spLocks noGrp="1" noRot="1" noChangeAspect="1" noChangeArrowheads="1" noTextEdit="1"/>
          </p:cNvSpPr>
          <p:nvPr>
            <p:ph type="sldImg"/>
          </p:nvPr>
        </p:nvSpPr>
        <p:spPr>
          <a:ln/>
        </p:spPr>
      </p:sp>
      <p:sp>
        <p:nvSpPr>
          <p:cNvPr id="36867" name="Rectangle 2053">
            <a:extLst>
              <a:ext uri="{FF2B5EF4-FFF2-40B4-BE49-F238E27FC236}">
                <a16:creationId xmlns:a16="http://schemas.microsoft.com/office/drawing/2014/main" id="{10F1255F-0703-A14A-F282-18868F8409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Retrieving Records with Natural Joins</a:t>
            </a:r>
          </a:p>
          <a:p>
            <a:pPr lvl="1" eaLnBrk="1" hangingPunct="1"/>
            <a:r>
              <a:rPr lang="en-US" altLang="en-US"/>
              <a:t>In the example in the slide, the </a:t>
            </a:r>
            <a:r>
              <a:rPr lang="en-US" altLang="en-US">
                <a:latin typeface="Courier New" panose="02070309020205020404" pitchFamily="49" charset="0"/>
              </a:rPr>
              <a:t>LOCATIONS</a:t>
            </a:r>
            <a:r>
              <a:rPr lang="en-US" altLang="en-US"/>
              <a:t> table is joined to the </a:t>
            </a:r>
            <a:r>
              <a:rPr lang="en-US" altLang="en-US">
                <a:latin typeface="Courier New" panose="02070309020205020404" pitchFamily="49" charset="0"/>
              </a:rPr>
              <a:t>DEPARTMENT</a:t>
            </a:r>
            <a:r>
              <a:rPr lang="en-US" altLang="en-US"/>
              <a:t> table by the </a:t>
            </a:r>
            <a:r>
              <a:rPr lang="en-US" altLang="en-US">
                <a:latin typeface="Courier New" panose="02070309020205020404" pitchFamily="49" charset="0"/>
              </a:rPr>
              <a:t>LOCATION_ID</a:t>
            </a:r>
            <a:r>
              <a:rPr lang="en-US" altLang="en-US"/>
              <a:t> column, which is the only column of the same name in both tables. If other common columns were present, the join would have used them all.</a:t>
            </a:r>
          </a:p>
          <a:p>
            <a:pPr lvl="1" eaLnBrk="1" hangingPunct="1"/>
            <a:r>
              <a:rPr lang="en-US" altLang="en-US" b="1"/>
              <a:t>Natural Joins with a </a:t>
            </a:r>
            <a:r>
              <a:rPr lang="en-US" altLang="en-US" b="1">
                <a:latin typeface="Courier New" panose="02070309020205020404" pitchFamily="49" charset="0"/>
              </a:rPr>
              <a:t>WHERE</a:t>
            </a:r>
            <a:r>
              <a:rPr lang="en-US" altLang="en-US" b="1"/>
              <a:t> Clause</a:t>
            </a:r>
          </a:p>
          <a:p>
            <a:pPr lvl="1" eaLnBrk="1" hangingPunct="1">
              <a:spcBef>
                <a:spcPct val="0"/>
              </a:spcBef>
              <a:spcAft>
                <a:spcPct val="30000"/>
              </a:spcAft>
            </a:pPr>
            <a:r>
              <a:rPr lang="en-US" altLang="en-US"/>
              <a:t>Additional restrictions on a natural join are implemented by using a </a:t>
            </a:r>
            <a:r>
              <a:rPr lang="en-US" altLang="en-US">
                <a:latin typeface="Courier New" panose="02070309020205020404" pitchFamily="49" charset="0"/>
              </a:rPr>
              <a:t>WHERE</a:t>
            </a:r>
            <a:r>
              <a:rPr lang="en-US" altLang="en-US"/>
              <a:t> clause. The following example limits the rows of output to those with a department ID equal to 20 or 50:</a:t>
            </a:r>
          </a:p>
          <a:p>
            <a:pPr eaLnBrk="1" hangingPunct="1">
              <a:spcBef>
                <a:spcPct val="0"/>
              </a:spcBef>
            </a:pPr>
            <a:r>
              <a:rPr lang="en-US" altLang="en-US" sz="1100" b="0">
                <a:solidFill>
                  <a:srgbClr val="000000"/>
                </a:solidFill>
                <a:latin typeface="Courier New" panose="02070309020205020404" pitchFamily="49" charset="0"/>
              </a:rPr>
              <a:t>   SELECT  department_id, department_name,</a:t>
            </a:r>
          </a:p>
          <a:p>
            <a:pPr eaLnBrk="1" hangingPunct="1">
              <a:spcBef>
                <a:spcPct val="0"/>
              </a:spcBef>
            </a:pPr>
            <a:r>
              <a:rPr lang="en-US" altLang="en-US" sz="1100" b="0">
                <a:solidFill>
                  <a:srgbClr val="000000"/>
                </a:solidFill>
                <a:latin typeface="Courier New" panose="02070309020205020404" pitchFamily="49" charset="0"/>
              </a:rPr>
              <a:t>           location_id, city</a:t>
            </a:r>
          </a:p>
          <a:p>
            <a:pPr eaLnBrk="1" hangingPunct="1">
              <a:spcBef>
                <a:spcPct val="0"/>
              </a:spcBef>
            </a:pPr>
            <a:r>
              <a:rPr lang="en-US" altLang="en-US" sz="1100" b="0">
                <a:solidFill>
                  <a:srgbClr val="000000"/>
                </a:solidFill>
                <a:latin typeface="Courier New" panose="02070309020205020404" pitchFamily="49" charset="0"/>
              </a:rPr>
              <a:t>   FROM    departments</a:t>
            </a:r>
          </a:p>
          <a:p>
            <a:pPr eaLnBrk="1" hangingPunct="1">
              <a:spcBef>
                <a:spcPct val="0"/>
              </a:spcBef>
            </a:pPr>
            <a:r>
              <a:rPr lang="en-US" altLang="en-US" sz="1100" b="0">
                <a:solidFill>
                  <a:srgbClr val="000000"/>
                </a:solidFill>
                <a:latin typeface="Courier New" panose="02070309020205020404" pitchFamily="49" charset="0"/>
              </a:rPr>
              <a:t>   NATURAL JOIN locations</a:t>
            </a:r>
          </a:p>
          <a:p>
            <a:pPr eaLnBrk="1" hangingPunct="1">
              <a:spcBef>
                <a:spcPct val="0"/>
              </a:spcBef>
            </a:pPr>
            <a:r>
              <a:rPr lang="en-US" altLang="en-US" sz="1100" b="0">
                <a:solidFill>
                  <a:srgbClr val="000000"/>
                </a:solidFill>
                <a:latin typeface="Courier New" panose="02070309020205020404" pitchFamily="49" charset="0"/>
              </a:rPr>
              <a:t>   WHERE   department_id IN (20, 50);</a:t>
            </a:r>
            <a:endParaRPr lang="en-US" altLang="en-US" sz="1100">
              <a:latin typeface="Courier New" panose="02070309020205020404" pitchFamily="49"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0">
            <a:extLst>
              <a:ext uri="{FF2B5EF4-FFF2-40B4-BE49-F238E27FC236}">
                <a16:creationId xmlns:a16="http://schemas.microsoft.com/office/drawing/2014/main" id="{2AB97627-706D-5D44-CC2D-6C7A4CA1E4B3}"/>
              </a:ext>
            </a:extLst>
          </p:cNvPr>
          <p:cNvSpPr>
            <a:spLocks noGrp="1" noRot="1" noChangeAspect="1" noChangeArrowheads="1" noTextEdit="1"/>
          </p:cNvSpPr>
          <p:nvPr>
            <p:ph type="sldImg"/>
          </p:nvPr>
        </p:nvSpPr>
        <p:spPr>
          <a:ln/>
        </p:spPr>
      </p:sp>
      <p:sp>
        <p:nvSpPr>
          <p:cNvPr id="37891" name="Rectangle 1031">
            <a:extLst>
              <a:ext uri="{FF2B5EF4-FFF2-40B4-BE49-F238E27FC236}">
                <a16:creationId xmlns:a16="http://schemas.microsoft.com/office/drawing/2014/main" id="{49BF5428-2BDD-05B4-49BB-BEBF8BD881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anose="02070309020205020404" pitchFamily="49" charset="0"/>
              </a:rPr>
              <a:t>USING</a:t>
            </a:r>
            <a:r>
              <a:rPr lang="en-US" altLang="en-US">
                <a:latin typeface="Arial" panose="020B0604020202020204" pitchFamily="34" charset="0"/>
              </a:rPr>
              <a:t> Clause</a:t>
            </a:r>
          </a:p>
          <a:p>
            <a:pPr lvl="1" eaLnBrk="1" hangingPunct="1"/>
            <a:r>
              <a:rPr lang="en-US" altLang="en-US">
                <a:solidFill>
                  <a:schemeClr val="tx1"/>
                </a:solidFill>
              </a:rPr>
              <a:t>Natural joins</a:t>
            </a:r>
            <a:r>
              <a:rPr lang="en-US" altLang="en-US"/>
              <a:t> use all columns with matching names and data types to join the tables. The </a:t>
            </a:r>
            <a:r>
              <a:rPr lang="en-US" altLang="en-US">
                <a:solidFill>
                  <a:schemeClr val="tx1"/>
                </a:solidFill>
                <a:latin typeface="Courier New" panose="02070309020205020404" pitchFamily="49" charset="0"/>
              </a:rPr>
              <a:t>USING</a:t>
            </a:r>
            <a:r>
              <a:rPr lang="en-US" altLang="en-US">
                <a:solidFill>
                  <a:schemeClr val="tx1"/>
                </a:solidFill>
              </a:rPr>
              <a:t> clause</a:t>
            </a:r>
            <a:r>
              <a:rPr lang="en-US" altLang="en-US"/>
              <a:t> can be used to specify only those columns that should be used for an equijoin. The columns that are referenced in the </a:t>
            </a:r>
            <a:r>
              <a:rPr lang="en-US" altLang="en-US">
                <a:latin typeface="Courier New" panose="02070309020205020404" pitchFamily="49" charset="0"/>
              </a:rPr>
              <a:t>USING</a:t>
            </a:r>
            <a:r>
              <a:rPr lang="en-US" altLang="en-US"/>
              <a:t> clause should not have a qualifier (table name or alias) anywhere in the SQL statement. </a:t>
            </a:r>
          </a:p>
          <a:p>
            <a:pPr lvl="1" eaLnBrk="1" hangingPunct="1"/>
            <a:r>
              <a:rPr lang="en-US" altLang="en-US"/>
              <a:t>For example, the following statement is valid:</a:t>
            </a:r>
          </a:p>
          <a:p>
            <a:pPr lvl="2" eaLnBrk="1" hangingPunct="1">
              <a:buFontTx/>
              <a:buNone/>
            </a:pPr>
            <a:r>
              <a:rPr lang="en-US" altLang="en-US" sz="1100">
                <a:latin typeface="Courier New" panose="02070309020205020404" pitchFamily="49" charset="0"/>
              </a:rPr>
              <a:t>SELECT l.city, d.department_name</a:t>
            </a:r>
          </a:p>
          <a:p>
            <a:pPr lvl="2" eaLnBrk="1" hangingPunct="1">
              <a:buFontTx/>
              <a:buNone/>
            </a:pPr>
            <a:r>
              <a:rPr lang="en-US" altLang="en-US" sz="1100">
                <a:latin typeface="Courier New" panose="02070309020205020404" pitchFamily="49" charset="0"/>
              </a:rPr>
              <a:t>FROM   locations l JOIN departments d USING (location_id)</a:t>
            </a:r>
          </a:p>
          <a:p>
            <a:pPr lvl="2" eaLnBrk="1" hangingPunct="1">
              <a:buFontTx/>
              <a:buNone/>
            </a:pPr>
            <a:r>
              <a:rPr lang="en-US" altLang="en-US" sz="1100">
                <a:latin typeface="Courier New" panose="02070309020205020404" pitchFamily="49" charset="0"/>
              </a:rPr>
              <a:t>WHERE  location_id = 1400;</a:t>
            </a:r>
          </a:p>
          <a:p>
            <a:pPr lvl="1" eaLnBrk="1" hangingPunct="1"/>
            <a:r>
              <a:rPr lang="en-US" altLang="en-US"/>
              <a:t>The following statement is invalid because the </a:t>
            </a:r>
            <a:r>
              <a:rPr lang="en-US" altLang="en-US">
                <a:latin typeface="Courier New" panose="02070309020205020404" pitchFamily="49" charset="0"/>
              </a:rPr>
              <a:t>LOCATION_ID</a:t>
            </a:r>
            <a:r>
              <a:rPr lang="en-US" altLang="en-US"/>
              <a:t> is qualified in the </a:t>
            </a:r>
            <a:r>
              <a:rPr lang="en-US" altLang="en-US">
                <a:latin typeface="Courier New" panose="02070309020205020404" pitchFamily="49" charset="0"/>
              </a:rPr>
              <a:t>WHERE</a:t>
            </a:r>
            <a:r>
              <a:rPr lang="en-US" altLang="en-US"/>
              <a:t> clause:</a:t>
            </a:r>
          </a:p>
          <a:p>
            <a:pPr lvl="2" eaLnBrk="1" hangingPunct="1">
              <a:buFontTx/>
              <a:buNone/>
            </a:pPr>
            <a:r>
              <a:rPr lang="en-US" altLang="en-US" sz="1100">
                <a:latin typeface="Courier New" panose="02070309020205020404" pitchFamily="49" charset="0"/>
              </a:rPr>
              <a:t>SELECT l.city, d.department_name</a:t>
            </a:r>
          </a:p>
          <a:p>
            <a:pPr lvl="2" eaLnBrk="1" hangingPunct="1">
              <a:buFontTx/>
              <a:buNone/>
            </a:pPr>
            <a:r>
              <a:rPr lang="en-US" altLang="en-US" sz="1100">
                <a:latin typeface="Courier New" panose="02070309020205020404" pitchFamily="49" charset="0"/>
              </a:rPr>
              <a:t>FROM locations l JOIN departments d USING (location_id)</a:t>
            </a:r>
          </a:p>
          <a:p>
            <a:pPr lvl="2" eaLnBrk="1" hangingPunct="1">
              <a:buFontTx/>
              <a:buNone/>
            </a:pPr>
            <a:r>
              <a:rPr lang="en-US" altLang="en-US" sz="1100">
                <a:latin typeface="Courier New" panose="02070309020205020404" pitchFamily="49" charset="0"/>
              </a:rPr>
              <a:t>WHERE d.location_id = 1400;</a:t>
            </a:r>
          </a:p>
          <a:p>
            <a:pPr lvl="2" eaLnBrk="1" hangingPunct="1">
              <a:buFontTx/>
              <a:buNone/>
            </a:pPr>
            <a:r>
              <a:rPr lang="en-US" altLang="en-US" sz="1100">
                <a:latin typeface="Courier New" panose="02070309020205020404" pitchFamily="49" charset="0"/>
              </a:rPr>
              <a:t>ORA-25154: column part of USING clause cannot have qualifier</a:t>
            </a:r>
          </a:p>
          <a:p>
            <a:pPr lvl="1" eaLnBrk="1" hangingPunct="1"/>
            <a:r>
              <a:rPr lang="en-US" altLang="en-US"/>
              <a:t>The same restriction also applies to </a:t>
            </a:r>
            <a:r>
              <a:rPr lang="en-US" altLang="en-US">
                <a:latin typeface="Courier New" panose="02070309020205020404" pitchFamily="49" charset="0"/>
              </a:rPr>
              <a:t>NATURAL</a:t>
            </a:r>
            <a:r>
              <a:rPr lang="en-US" altLang="en-US"/>
              <a:t> joins. Therefore, columns that have the same name in both tables must be used without any qualifiers.</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a:extLst>
              <a:ext uri="{FF2B5EF4-FFF2-40B4-BE49-F238E27FC236}">
                <a16:creationId xmlns:a16="http://schemas.microsoft.com/office/drawing/2014/main" id="{BD3AF1CB-C5FA-BE79-E126-1637DDAD2C55}"/>
              </a:ext>
            </a:extLst>
          </p:cNvPr>
          <p:cNvSpPr>
            <a:spLocks noGrp="1" noRot="1" noChangeAspect="1" noChangeArrowheads="1" noTextEdit="1"/>
          </p:cNvSpPr>
          <p:nvPr>
            <p:ph type="sldImg"/>
          </p:nvPr>
        </p:nvSpPr>
        <p:spPr>
          <a:ln/>
        </p:spPr>
      </p:sp>
      <p:sp>
        <p:nvSpPr>
          <p:cNvPr id="38915" name="Rectangle 7">
            <a:extLst>
              <a:ext uri="{FF2B5EF4-FFF2-40B4-BE49-F238E27FC236}">
                <a16:creationId xmlns:a16="http://schemas.microsoft.com/office/drawing/2014/main" id="{5847A2DC-E6CC-D208-5B40-90207B4A14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a:t>
            </a:r>
            <a:r>
              <a:rPr lang="en-US" altLang="en-US">
                <a:latin typeface="Courier New" panose="02070309020205020404" pitchFamily="49" charset="0"/>
              </a:rPr>
              <a:t>USING</a:t>
            </a:r>
            <a:r>
              <a:rPr lang="en-US" altLang="en-US">
                <a:latin typeface="Arial" panose="020B0604020202020204" pitchFamily="34" charset="0"/>
              </a:rPr>
              <a:t> Clause for Equijoins</a:t>
            </a:r>
          </a:p>
          <a:p>
            <a:pPr lvl="1" eaLnBrk="1" hangingPunct="1"/>
            <a:r>
              <a:rPr lang="en-US" altLang="en-US">
                <a:solidFill>
                  <a:schemeClr val="tx1"/>
                </a:solidFill>
              </a:rPr>
              <a:t>To determine an employee’s department name, you compare the value in the </a:t>
            </a:r>
            <a:r>
              <a:rPr lang="en-US" altLang="en-US">
                <a:solidFill>
                  <a:schemeClr val="tx1"/>
                </a:solidFill>
                <a:latin typeface="Courier New" panose="02070309020205020404" pitchFamily="49" charset="0"/>
              </a:rPr>
              <a:t>DEPARTMENT_ID</a:t>
            </a:r>
            <a:r>
              <a:rPr lang="en-US" altLang="en-US">
                <a:solidFill>
                  <a:schemeClr val="tx1"/>
                </a:solidFill>
              </a:rPr>
              <a:t> column in the </a:t>
            </a:r>
            <a:r>
              <a:rPr lang="en-US" altLang="en-US">
                <a:solidFill>
                  <a:schemeClr val="tx1"/>
                </a:solidFill>
                <a:latin typeface="Courier New" panose="02070309020205020404" pitchFamily="49" charset="0"/>
              </a:rPr>
              <a:t>EMPLOYEES</a:t>
            </a:r>
            <a:r>
              <a:rPr lang="en-US" altLang="en-US">
                <a:solidFill>
                  <a:schemeClr val="tx1"/>
                </a:solidFill>
              </a:rPr>
              <a:t> table with the </a:t>
            </a:r>
            <a:r>
              <a:rPr lang="en-US" altLang="en-US">
                <a:solidFill>
                  <a:schemeClr val="tx1"/>
                </a:solidFill>
                <a:latin typeface="Courier New" panose="02070309020205020404" pitchFamily="49" charset="0"/>
              </a:rPr>
              <a:t>DEPARTMENT_ID</a:t>
            </a:r>
            <a:r>
              <a:rPr lang="en-US" altLang="en-US">
                <a:solidFill>
                  <a:schemeClr val="tx1"/>
                </a:solidFill>
              </a:rPr>
              <a:t> values in the </a:t>
            </a:r>
            <a:r>
              <a:rPr lang="en-US" altLang="en-US">
                <a:solidFill>
                  <a:schemeClr val="tx1"/>
                </a:solidFill>
                <a:latin typeface="Courier New" panose="02070309020205020404" pitchFamily="49" charset="0"/>
              </a:rPr>
              <a:t>DEPARTMENTS</a:t>
            </a:r>
            <a:r>
              <a:rPr lang="en-US" altLang="en-US">
                <a:solidFill>
                  <a:schemeClr val="tx1"/>
                </a:solidFill>
              </a:rPr>
              <a:t> table. The relationship between the </a:t>
            </a:r>
            <a:r>
              <a:rPr lang="en-US" altLang="en-US">
                <a:solidFill>
                  <a:schemeClr val="tx1"/>
                </a:solidFill>
                <a:latin typeface="Courier New" panose="02070309020205020404" pitchFamily="49" charset="0"/>
              </a:rPr>
              <a:t>EMPLOYEES</a:t>
            </a:r>
            <a:r>
              <a:rPr lang="en-US" altLang="en-US">
                <a:solidFill>
                  <a:schemeClr val="tx1"/>
                </a:solidFill>
              </a:rPr>
              <a:t> and </a:t>
            </a:r>
            <a:r>
              <a:rPr lang="en-US" altLang="en-US">
                <a:solidFill>
                  <a:schemeClr val="tx1"/>
                </a:solidFill>
                <a:latin typeface="Courier New" panose="02070309020205020404" pitchFamily="49" charset="0"/>
              </a:rPr>
              <a:t>DEPARTMENTS</a:t>
            </a:r>
            <a:r>
              <a:rPr lang="en-US" altLang="en-US">
                <a:solidFill>
                  <a:schemeClr val="tx1"/>
                </a:solidFill>
              </a:rPr>
              <a:t> tables is an </a:t>
            </a:r>
            <a:r>
              <a:rPr lang="en-US" altLang="en-US" i="1">
                <a:solidFill>
                  <a:schemeClr val="tx1"/>
                </a:solidFill>
              </a:rPr>
              <a:t>equijoin</a:t>
            </a:r>
            <a:r>
              <a:rPr lang="en-US" altLang="en-US" i="1"/>
              <a:t>;</a:t>
            </a:r>
            <a:r>
              <a:rPr lang="en-US" altLang="en-US" i="1">
                <a:solidFill>
                  <a:schemeClr val="tx1"/>
                </a:solidFill>
              </a:rPr>
              <a:t> </a:t>
            </a:r>
            <a:r>
              <a:rPr lang="en-US" altLang="en-US">
                <a:solidFill>
                  <a:schemeClr val="tx1"/>
                </a:solidFill>
              </a:rPr>
              <a:t>that is, values in the </a:t>
            </a:r>
            <a:r>
              <a:rPr lang="en-US" altLang="en-US">
                <a:solidFill>
                  <a:schemeClr val="tx1"/>
                </a:solidFill>
                <a:latin typeface="Courier New" panose="02070309020205020404" pitchFamily="49" charset="0"/>
              </a:rPr>
              <a:t>DEPARTMENT_ID</a:t>
            </a:r>
            <a:r>
              <a:rPr lang="en-US" altLang="en-US">
                <a:solidFill>
                  <a:schemeClr val="tx1"/>
                </a:solidFill>
              </a:rPr>
              <a:t> column in both tables must be equal. Frequently, this type of join involves primary and foreign key complements.</a:t>
            </a:r>
          </a:p>
          <a:p>
            <a:pPr lvl="1" eaLnBrk="1" hangingPunct="1"/>
            <a:r>
              <a:rPr lang="en-US" altLang="en-US" b="1">
                <a:solidFill>
                  <a:schemeClr val="tx1"/>
                </a:solidFill>
              </a:rPr>
              <a:t>Note:</a:t>
            </a:r>
            <a:r>
              <a:rPr lang="en-US" altLang="en-US">
                <a:solidFill>
                  <a:schemeClr val="tx1"/>
                </a:solidFill>
              </a:rPr>
              <a:t> Equijoins are also called </a:t>
            </a:r>
            <a:r>
              <a:rPr lang="en-US" altLang="en-US" i="1">
                <a:solidFill>
                  <a:schemeClr val="tx1"/>
                </a:solidFill>
              </a:rPr>
              <a:t>simple joins</a:t>
            </a:r>
            <a:r>
              <a:rPr lang="en-US" altLang="en-US">
                <a:solidFill>
                  <a:schemeClr val="tx1"/>
                </a:solidFill>
              </a:rPr>
              <a:t> or </a:t>
            </a:r>
            <a:r>
              <a:rPr lang="en-US" altLang="en-US" i="1">
                <a:solidFill>
                  <a:schemeClr val="tx1"/>
                </a:solidFill>
              </a:rPr>
              <a:t>inner joins</a:t>
            </a:r>
            <a:r>
              <a:rPr lang="en-US" altLang="en-US">
                <a:solidFill>
                  <a:schemeClr val="tx1"/>
                </a:solidFill>
              </a:rPr>
              <a:t>.</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a:extLst>
              <a:ext uri="{FF2B5EF4-FFF2-40B4-BE49-F238E27FC236}">
                <a16:creationId xmlns:a16="http://schemas.microsoft.com/office/drawing/2014/main" id="{458281C9-C898-2284-121B-C1469FEA4882}"/>
              </a:ext>
            </a:extLst>
          </p:cNvPr>
          <p:cNvSpPr>
            <a:spLocks noGrp="1" noRot="1" noChangeAspect="1" noChangeArrowheads="1" noTextEdit="1"/>
          </p:cNvSpPr>
          <p:nvPr>
            <p:ph type="sldImg"/>
          </p:nvPr>
        </p:nvSpPr>
        <p:spPr>
          <a:ln/>
        </p:spPr>
      </p:sp>
      <p:sp>
        <p:nvSpPr>
          <p:cNvPr id="39939" name="Rectangle 7">
            <a:extLst>
              <a:ext uri="{FF2B5EF4-FFF2-40B4-BE49-F238E27FC236}">
                <a16:creationId xmlns:a16="http://schemas.microsoft.com/office/drawing/2014/main" id="{33468E9F-D793-8C8C-FB1E-0137775BF9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Retrieving Records with the </a:t>
            </a:r>
            <a:r>
              <a:rPr lang="en-US" altLang="en-US">
                <a:latin typeface="Courier New" panose="02070309020205020404" pitchFamily="49" charset="0"/>
              </a:rPr>
              <a:t>USING</a:t>
            </a:r>
            <a:r>
              <a:rPr lang="en-US" altLang="en-US">
                <a:latin typeface="Arial" panose="020B0604020202020204" pitchFamily="34" charset="0"/>
              </a:rPr>
              <a:t> Clause</a:t>
            </a:r>
          </a:p>
          <a:p>
            <a:pPr lvl="1" eaLnBrk="1" hangingPunct="1"/>
            <a:r>
              <a:rPr lang="en-US" altLang="en-US"/>
              <a:t>The slide example joins the </a:t>
            </a:r>
            <a:r>
              <a:rPr lang="en-US" altLang="en-US">
                <a:latin typeface="Courier New" panose="02070309020205020404" pitchFamily="49" charset="0"/>
              </a:rPr>
              <a:t>DEPARTMENT_ID</a:t>
            </a:r>
            <a:r>
              <a:rPr lang="en-US" altLang="en-US"/>
              <a:t> column in the </a:t>
            </a:r>
            <a:r>
              <a:rPr lang="en-US" altLang="en-US">
                <a:latin typeface="Courier New" panose="02070309020205020404" pitchFamily="49" charset="0"/>
              </a:rPr>
              <a:t>EMPLOYEES</a:t>
            </a:r>
            <a:r>
              <a:rPr lang="en-US" altLang="en-US"/>
              <a:t> and </a:t>
            </a:r>
            <a:r>
              <a:rPr lang="en-US" altLang="en-US">
                <a:latin typeface="Courier New" panose="02070309020205020404" pitchFamily="49" charset="0"/>
              </a:rPr>
              <a:t>DEPARTMENTS</a:t>
            </a:r>
            <a:r>
              <a:rPr lang="en-US" altLang="en-US"/>
              <a:t> tables, and thus shows the location where an employee works.</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B487EA9-4999-E387-D1FD-181406BE2A4D}"/>
              </a:ext>
            </a:extLst>
          </p:cNvPr>
          <p:cNvSpPr>
            <a:spLocks noChangeArrowheads="1"/>
          </p:cNvSpPr>
          <p:nvPr/>
        </p:nvSpPr>
        <p:spPr bwMode="auto">
          <a:xfrm>
            <a:off x="3957638" y="-1588"/>
            <a:ext cx="3033712"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40963" name="Rectangle 3">
            <a:extLst>
              <a:ext uri="{FF2B5EF4-FFF2-40B4-BE49-F238E27FC236}">
                <a16:creationId xmlns:a16="http://schemas.microsoft.com/office/drawing/2014/main" id="{D329C8F1-4EED-43F6-4EC7-9CEB6CADFF5A}"/>
              </a:ext>
            </a:extLst>
          </p:cNvPr>
          <p:cNvSpPr>
            <a:spLocks noChangeArrowheads="1"/>
          </p:cNvSpPr>
          <p:nvPr/>
        </p:nvSpPr>
        <p:spPr bwMode="auto">
          <a:xfrm>
            <a:off x="-1588" y="-1588"/>
            <a:ext cx="3030538"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40964" name="Rectangle 6">
            <a:extLst>
              <a:ext uri="{FF2B5EF4-FFF2-40B4-BE49-F238E27FC236}">
                <a16:creationId xmlns:a16="http://schemas.microsoft.com/office/drawing/2014/main" id="{2B445E52-7524-5EFF-7D28-CAB5DFF2D0E4}"/>
              </a:ext>
            </a:extLst>
          </p:cNvPr>
          <p:cNvSpPr>
            <a:spLocks noGrp="1" noRot="1" noChangeAspect="1" noChangeArrowheads="1" noTextEdit="1"/>
          </p:cNvSpPr>
          <p:nvPr>
            <p:ph type="sldImg"/>
          </p:nvPr>
        </p:nvSpPr>
        <p:spPr>
          <a:ln/>
        </p:spPr>
      </p:sp>
      <p:sp>
        <p:nvSpPr>
          <p:cNvPr id="40965" name="Rectangle 7">
            <a:extLst>
              <a:ext uri="{FF2B5EF4-FFF2-40B4-BE49-F238E27FC236}">
                <a16:creationId xmlns:a16="http://schemas.microsoft.com/office/drawing/2014/main" id="{C9A54F07-2C3B-3267-086D-226D01F1F5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en-US">
                <a:latin typeface="Arial" panose="020B0604020202020204" pitchFamily="34" charset="0"/>
              </a:rPr>
              <a:t>Qualifying Ambiguous Column Names</a:t>
            </a:r>
            <a:endParaRPr lang="en-US" altLang="en-US">
              <a:latin typeface="Times" panose="02020603050405020304" pitchFamily="18" charset="0"/>
            </a:endParaRPr>
          </a:p>
          <a:p>
            <a:pPr lvl="1" eaLnBrk="1" hangingPunct="1"/>
            <a:r>
              <a:rPr lang="en-US" altLang="en-US"/>
              <a:t>You need to qualify the names of the columns with the table name to avoid ambiguity. Without the </a:t>
            </a:r>
            <a:r>
              <a:rPr lang="en-US" altLang="en-US">
                <a:solidFill>
                  <a:schemeClr val="tx1"/>
                </a:solidFill>
              </a:rPr>
              <a:t>table prefixes</a:t>
            </a:r>
            <a:r>
              <a:rPr lang="en-US" altLang="en-US"/>
              <a:t>, the </a:t>
            </a:r>
            <a:r>
              <a:rPr lang="en-US" altLang="en-US">
                <a:latin typeface="Courier New" panose="02070309020205020404" pitchFamily="49" charset="0"/>
              </a:rPr>
              <a:t>DEPARTMENT_ID</a:t>
            </a:r>
            <a:r>
              <a:rPr lang="en-US" altLang="en-US"/>
              <a:t> column in the </a:t>
            </a:r>
            <a:r>
              <a:rPr lang="en-US" altLang="en-US">
                <a:latin typeface="Courier New" panose="02070309020205020404" pitchFamily="49" charset="0"/>
              </a:rPr>
              <a:t>SELECT</a:t>
            </a:r>
            <a:r>
              <a:rPr lang="en-US" altLang="en-US"/>
              <a:t> list could be from either the </a:t>
            </a:r>
            <a:r>
              <a:rPr lang="en-US" altLang="en-US">
                <a:latin typeface="Courier New" panose="02070309020205020404" pitchFamily="49" charset="0"/>
              </a:rPr>
              <a:t>DEPARTMENTS</a:t>
            </a:r>
            <a:r>
              <a:rPr lang="en-US" altLang="en-US"/>
              <a:t> table or the </a:t>
            </a:r>
            <a:r>
              <a:rPr lang="en-US" altLang="en-US">
                <a:latin typeface="Courier New" panose="02070309020205020404" pitchFamily="49" charset="0"/>
              </a:rPr>
              <a:t>EMPLOYEES</a:t>
            </a:r>
            <a:r>
              <a:rPr lang="en-US" altLang="en-US"/>
              <a:t> table. It is necessary to add the table prefix to execute your query:</a:t>
            </a:r>
          </a:p>
          <a:p>
            <a:pPr lvl="2">
              <a:buSzTx/>
              <a:buFontTx/>
              <a:buNone/>
            </a:pPr>
            <a:r>
              <a:rPr lang="en-US" altLang="en-US" sz="1100">
                <a:latin typeface="Courier New" panose="02070309020205020404" pitchFamily="49" charset="0"/>
              </a:rPr>
              <a:t>SELECT employees.employee_id, employees.last_name, </a:t>
            </a:r>
          </a:p>
          <a:p>
            <a:pPr lvl="2">
              <a:buSzTx/>
              <a:buFontTx/>
              <a:buNone/>
            </a:pPr>
            <a:r>
              <a:rPr lang="en-US" altLang="en-US" sz="1100">
                <a:latin typeface="Courier New" panose="02070309020205020404" pitchFamily="49" charset="0"/>
              </a:rPr>
              <a:t>       departments.department_id, departments.location_id</a:t>
            </a:r>
          </a:p>
          <a:p>
            <a:pPr lvl="2">
              <a:buSzTx/>
              <a:buFontTx/>
              <a:buNone/>
            </a:pPr>
            <a:r>
              <a:rPr lang="en-US" altLang="en-US" sz="1100">
                <a:latin typeface="Courier New" panose="02070309020205020404" pitchFamily="49" charset="0"/>
              </a:rPr>
              <a:t>FROM   employees JOIN departments</a:t>
            </a:r>
          </a:p>
          <a:p>
            <a:pPr lvl="2">
              <a:buSzTx/>
              <a:buFontTx/>
              <a:buNone/>
            </a:pPr>
            <a:r>
              <a:rPr lang="en-US" altLang="en-US" sz="1100">
                <a:latin typeface="Courier New" panose="02070309020205020404" pitchFamily="49" charset="0"/>
              </a:rPr>
              <a:t>ON     employees.department_id = departments.department_id;</a:t>
            </a:r>
          </a:p>
          <a:p>
            <a:pPr lvl="1" eaLnBrk="1" hangingPunct="1"/>
            <a:r>
              <a:rPr lang="en-US" altLang="en-US"/>
              <a:t>If there are no common column names between the two tables, there is no need to qualify the columns. However, using the table prefix improves performance, because you tell the Oracle server exactly where to find the columns.</a:t>
            </a:r>
          </a:p>
          <a:p>
            <a:pPr lvl="1" eaLnBrk="1" hangingPunct="1"/>
            <a:r>
              <a:rPr lang="en-US" altLang="en-US" b="1"/>
              <a:t>Note:</a:t>
            </a:r>
            <a:r>
              <a:rPr lang="en-US" altLang="en-US"/>
              <a:t> When joining with the </a:t>
            </a:r>
            <a:r>
              <a:rPr lang="en-US" altLang="en-US">
                <a:latin typeface="Courier New" panose="02070309020205020404" pitchFamily="49" charset="0"/>
              </a:rPr>
              <a:t>USING</a:t>
            </a:r>
            <a:r>
              <a:rPr lang="en-US" altLang="en-US"/>
              <a:t> clause, you cannot qualify a column that is used in the </a:t>
            </a:r>
            <a:r>
              <a:rPr lang="en-US" altLang="en-US">
                <a:latin typeface="Courier New" panose="02070309020205020404" pitchFamily="49" charset="0"/>
              </a:rPr>
              <a:t>USING</a:t>
            </a:r>
            <a:r>
              <a:rPr lang="en-US" altLang="en-US"/>
              <a:t> clause itself. Furthermore, if that column is used anywhere in the SQL statement, you cannot alias it.</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a:extLst>
              <a:ext uri="{FF2B5EF4-FFF2-40B4-BE49-F238E27FC236}">
                <a16:creationId xmlns:a16="http://schemas.microsoft.com/office/drawing/2014/main" id="{926F5A46-6CFE-CE67-A0E0-5B2D6F41B2F4}"/>
              </a:ext>
            </a:extLst>
          </p:cNvPr>
          <p:cNvSpPr>
            <a:spLocks noGrp="1" noRot="1" noChangeAspect="1" noChangeArrowheads="1" noTextEdit="1"/>
          </p:cNvSpPr>
          <p:nvPr>
            <p:ph type="sldImg"/>
          </p:nvPr>
        </p:nvSpPr>
        <p:spPr>
          <a:ln/>
        </p:spPr>
      </p:sp>
      <p:sp>
        <p:nvSpPr>
          <p:cNvPr id="41987" name="Rectangle 5">
            <a:extLst>
              <a:ext uri="{FF2B5EF4-FFF2-40B4-BE49-F238E27FC236}">
                <a16:creationId xmlns:a16="http://schemas.microsoft.com/office/drawing/2014/main" id="{A4EC49CA-A898-B9F3-C588-AB98D97811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Using Table Aliases</a:t>
            </a:r>
          </a:p>
          <a:p>
            <a:pPr lvl="1" eaLnBrk="1" hangingPunct="1"/>
            <a:r>
              <a:rPr lang="en-US" altLang="en-US"/>
              <a:t>Qualifying column names with table names can be very time consuming, particularly if table names are lengthy. You can use </a:t>
            </a:r>
            <a:r>
              <a:rPr lang="en-US" altLang="en-US" i="1"/>
              <a:t>table aliases</a:t>
            </a:r>
            <a:r>
              <a:rPr lang="en-US" altLang="en-US"/>
              <a:t> instead of table names. Just as a column alias gives a column another name, a table alias gives a table another name. Table aliases help to keep SQL code smaller, therefore using less memory.</a:t>
            </a:r>
          </a:p>
          <a:p>
            <a:pPr lvl="1" eaLnBrk="1" hangingPunct="1"/>
            <a:r>
              <a:rPr lang="en-US" altLang="en-US"/>
              <a:t>Notice how </a:t>
            </a:r>
            <a:r>
              <a:rPr lang="en-US" altLang="en-US">
                <a:solidFill>
                  <a:schemeClr val="tx1"/>
                </a:solidFill>
              </a:rPr>
              <a:t>table aliases</a:t>
            </a:r>
            <a:r>
              <a:rPr lang="en-US" altLang="en-US"/>
              <a:t> are identified in the </a:t>
            </a:r>
            <a:r>
              <a:rPr lang="en-US" altLang="en-US">
                <a:latin typeface="Courier New" panose="02070309020205020404" pitchFamily="49" charset="0"/>
              </a:rPr>
              <a:t>FROM</a:t>
            </a:r>
            <a:r>
              <a:rPr lang="en-US" altLang="en-US"/>
              <a:t> clause in the example. The table name is specified in full, followed by a space and then the table alias. The </a:t>
            </a:r>
            <a:r>
              <a:rPr lang="en-US" altLang="en-US">
                <a:latin typeface="Courier New" panose="02070309020205020404" pitchFamily="49" charset="0"/>
              </a:rPr>
              <a:t>EMPLOYEES</a:t>
            </a:r>
            <a:r>
              <a:rPr lang="en-US" altLang="en-US"/>
              <a:t> table has been given an alias of </a:t>
            </a:r>
            <a:r>
              <a:rPr lang="en-US" altLang="en-US">
                <a:latin typeface="Courier New" panose="02070309020205020404" pitchFamily="49" charset="0"/>
              </a:rPr>
              <a:t>e</a:t>
            </a:r>
            <a:r>
              <a:rPr lang="en-US" altLang="en-US"/>
              <a:t>, and the </a:t>
            </a:r>
            <a:r>
              <a:rPr lang="en-US" altLang="en-US">
                <a:latin typeface="Courier New" panose="02070309020205020404" pitchFamily="49" charset="0"/>
              </a:rPr>
              <a:t>DEPARTMENTS</a:t>
            </a:r>
            <a:r>
              <a:rPr lang="en-US" altLang="en-US"/>
              <a:t> table has an alias of </a:t>
            </a:r>
            <a:r>
              <a:rPr lang="en-US" altLang="en-US">
                <a:latin typeface="Courier New" panose="02070309020205020404" pitchFamily="49" charset="0"/>
              </a:rPr>
              <a:t>d</a:t>
            </a:r>
            <a:r>
              <a:rPr lang="en-US" altLang="en-US"/>
              <a:t>.</a:t>
            </a:r>
          </a:p>
          <a:p>
            <a:pPr lvl="1" eaLnBrk="1" hangingPunct="1"/>
            <a:r>
              <a:rPr lang="en-US" altLang="en-US" b="1"/>
              <a:t>Guidelines</a:t>
            </a:r>
          </a:p>
          <a:p>
            <a:pPr lvl="2" eaLnBrk="1" hangingPunct="1"/>
            <a:r>
              <a:rPr lang="en-US" altLang="en-US"/>
              <a:t>Table aliases can be up to 30 characters in length, but shorter aliases are better than longer ones.</a:t>
            </a:r>
          </a:p>
          <a:p>
            <a:pPr lvl="2" eaLnBrk="1" hangingPunct="1"/>
            <a:r>
              <a:rPr lang="en-US" altLang="en-US"/>
              <a:t>If a table alias is used for a particular table name in the </a:t>
            </a:r>
            <a:r>
              <a:rPr lang="en-US" altLang="en-US">
                <a:latin typeface="Courier New" panose="02070309020205020404" pitchFamily="49" charset="0"/>
              </a:rPr>
              <a:t>FROM</a:t>
            </a:r>
            <a:r>
              <a:rPr lang="en-US" altLang="en-US"/>
              <a:t> clause, then that table alias must be substituted for the table name throughout the </a:t>
            </a:r>
            <a:r>
              <a:rPr lang="en-US" altLang="en-US">
                <a:latin typeface="Courier New" panose="02070309020205020404" pitchFamily="49" charset="0"/>
              </a:rPr>
              <a:t>SELECT</a:t>
            </a:r>
            <a:r>
              <a:rPr lang="en-US" altLang="en-US"/>
              <a:t> statement.</a:t>
            </a:r>
          </a:p>
          <a:p>
            <a:pPr lvl="2" eaLnBrk="1" hangingPunct="1"/>
            <a:r>
              <a:rPr lang="en-US" altLang="en-US"/>
              <a:t>Table aliases should be meaningful.</a:t>
            </a:r>
          </a:p>
          <a:p>
            <a:pPr lvl="2" eaLnBrk="1" hangingPunct="1"/>
            <a:r>
              <a:rPr lang="en-US" altLang="en-US"/>
              <a:t>The table alias is valid for only the current </a:t>
            </a:r>
            <a:r>
              <a:rPr lang="en-US" altLang="en-US">
                <a:latin typeface="Courier New" panose="02070309020205020404" pitchFamily="49" charset="0"/>
              </a:rPr>
              <a:t>SELECT</a:t>
            </a:r>
            <a:r>
              <a:rPr lang="en-US" altLang="en-US"/>
              <a:t> statement.</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052">
            <a:extLst>
              <a:ext uri="{FF2B5EF4-FFF2-40B4-BE49-F238E27FC236}">
                <a16:creationId xmlns:a16="http://schemas.microsoft.com/office/drawing/2014/main" id="{A7E22D56-10BD-7169-94A0-10CB164B5324}"/>
              </a:ext>
            </a:extLst>
          </p:cNvPr>
          <p:cNvSpPr>
            <a:spLocks noGrp="1" noRot="1" noChangeAspect="1" noChangeArrowheads="1" noTextEdit="1"/>
          </p:cNvSpPr>
          <p:nvPr>
            <p:ph type="sldImg"/>
          </p:nvPr>
        </p:nvSpPr>
        <p:spPr>
          <a:ln/>
        </p:spPr>
      </p:sp>
      <p:sp>
        <p:nvSpPr>
          <p:cNvPr id="43011" name="Rectangle 2053">
            <a:extLst>
              <a:ext uri="{FF2B5EF4-FFF2-40B4-BE49-F238E27FC236}">
                <a16:creationId xmlns:a16="http://schemas.microsoft.com/office/drawing/2014/main" id="{F39C92D8-8B3F-2D5C-69CD-9C1BA32BE7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anose="02070309020205020404" pitchFamily="49" charset="0"/>
              </a:rPr>
              <a:t>ON</a:t>
            </a:r>
            <a:r>
              <a:rPr lang="en-US" altLang="en-US">
                <a:latin typeface="Arial" panose="020B0604020202020204" pitchFamily="34" charset="0"/>
              </a:rPr>
              <a:t> Clause </a:t>
            </a:r>
          </a:p>
          <a:p>
            <a:pPr lvl="1" eaLnBrk="1" hangingPunct="1"/>
            <a:r>
              <a:rPr lang="en-US" altLang="en-US"/>
              <a:t>Use the </a:t>
            </a:r>
            <a:r>
              <a:rPr lang="en-US" altLang="en-US">
                <a:solidFill>
                  <a:schemeClr val="tx1"/>
                </a:solidFill>
                <a:latin typeface="Courier New" panose="02070309020205020404" pitchFamily="49" charset="0"/>
              </a:rPr>
              <a:t>ON</a:t>
            </a:r>
            <a:r>
              <a:rPr lang="en-US" altLang="en-US">
                <a:solidFill>
                  <a:schemeClr val="tx1"/>
                </a:solidFill>
              </a:rPr>
              <a:t> clause</a:t>
            </a:r>
            <a:r>
              <a:rPr lang="en-US" altLang="en-US"/>
              <a:t> to specify a join condition. This lets you specify join conditions separate from any search or filter conditions in the </a:t>
            </a:r>
            <a:r>
              <a:rPr lang="en-US" altLang="en-US">
                <a:latin typeface="Courier New" panose="02070309020205020404" pitchFamily="49" charset="0"/>
              </a:rPr>
              <a:t>WHERE</a:t>
            </a:r>
            <a:r>
              <a:rPr lang="en-US" altLang="en-US"/>
              <a:t> clause.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CE88F23-9BAB-D8F0-70EF-2D324EE9470A}"/>
              </a:ext>
            </a:extLst>
          </p:cNvPr>
          <p:cNvSpPr>
            <a:spLocks noChangeArrowheads="1"/>
          </p:cNvSpPr>
          <p:nvPr/>
        </p:nvSpPr>
        <p:spPr bwMode="auto">
          <a:xfrm>
            <a:off x="3959225" y="-1588"/>
            <a:ext cx="3033713"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47107" name="Rectangle 3">
            <a:extLst>
              <a:ext uri="{FF2B5EF4-FFF2-40B4-BE49-F238E27FC236}">
                <a16:creationId xmlns:a16="http://schemas.microsoft.com/office/drawing/2014/main" id="{C61CCF90-4727-8F95-02BE-DD98A103A892}"/>
              </a:ext>
            </a:extLst>
          </p:cNvPr>
          <p:cNvSpPr>
            <a:spLocks noChangeArrowheads="1"/>
          </p:cNvSpPr>
          <p:nvPr/>
        </p:nvSpPr>
        <p:spPr bwMode="auto">
          <a:xfrm>
            <a:off x="-3175" y="-1588"/>
            <a:ext cx="3030538"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47108" name="Rectangle 6">
            <a:extLst>
              <a:ext uri="{FF2B5EF4-FFF2-40B4-BE49-F238E27FC236}">
                <a16:creationId xmlns:a16="http://schemas.microsoft.com/office/drawing/2014/main" id="{03E1DDFB-40D4-CCA0-35D4-174A5FD94A08}"/>
              </a:ext>
            </a:extLst>
          </p:cNvPr>
          <p:cNvSpPr>
            <a:spLocks noGrp="1" noRot="1" noChangeAspect="1" noChangeArrowheads="1" noTextEdit="1"/>
          </p:cNvSpPr>
          <p:nvPr>
            <p:ph type="sldImg"/>
          </p:nvPr>
        </p:nvSpPr>
        <p:spPr>
          <a:ln/>
        </p:spPr>
      </p:sp>
      <p:sp>
        <p:nvSpPr>
          <p:cNvPr id="47109" name="Rectangle 7">
            <a:extLst>
              <a:ext uri="{FF2B5EF4-FFF2-40B4-BE49-F238E27FC236}">
                <a16:creationId xmlns:a16="http://schemas.microsoft.com/office/drawing/2014/main" id="{F854366A-5219-D6F6-25C8-D1C29AEBE4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solidFill>
                <a:schemeClr val="tx1"/>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8388CAA6-4B8B-81FC-E272-F595AFC8FE94}"/>
              </a:ext>
            </a:extLst>
          </p:cNvPr>
          <p:cNvSpPr>
            <a:spLocks noGrp="1" noRot="1" noChangeAspect="1" noChangeArrowheads="1" noTextEdit="1"/>
          </p:cNvSpPr>
          <p:nvPr>
            <p:ph type="sldImg"/>
          </p:nvPr>
        </p:nvSpPr>
        <p:spPr>
          <a:ln/>
        </p:spPr>
      </p:sp>
      <p:sp>
        <p:nvSpPr>
          <p:cNvPr id="44035" name="Rectangle 8">
            <a:extLst>
              <a:ext uri="{FF2B5EF4-FFF2-40B4-BE49-F238E27FC236}">
                <a16:creationId xmlns:a16="http://schemas.microsoft.com/office/drawing/2014/main" id="{A8BB02D5-A0C9-5A8A-AD2B-5B92F99EA6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Creating Joins with the </a:t>
            </a:r>
            <a:r>
              <a:rPr lang="en-US" altLang="en-US">
                <a:latin typeface="Courier New" panose="02070309020205020404" pitchFamily="49" charset="0"/>
              </a:rPr>
              <a:t>ON</a:t>
            </a:r>
            <a:r>
              <a:rPr lang="en-US" altLang="en-US">
                <a:latin typeface="Arial" panose="020B0604020202020204" pitchFamily="34" charset="0"/>
              </a:rPr>
              <a:t> Clause</a:t>
            </a:r>
          </a:p>
          <a:p>
            <a:pPr lvl="1" eaLnBrk="1" hangingPunct="1"/>
            <a:r>
              <a:rPr lang="en-US" altLang="en-US"/>
              <a:t>In this example, the </a:t>
            </a:r>
            <a:r>
              <a:rPr lang="en-US" altLang="en-US">
                <a:latin typeface="Courier New" panose="02070309020205020404" pitchFamily="49" charset="0"/>
              </a:rPr>
              <a:t>DEPARTMENT_ID</a:t>
            </a:r>
            <a:r>
              <a:rPr lang="en-US" altLang="en-US"/>
              <a:t> columns in the </a:t>
            </a:r>
            <a:r>
              <a:rPr lang="en-US" altLang="en-US">
                <a:latin typeface="Courier New" panose="02070309020205020404" pitchFamily="49" charset="0"/>
              </a:rPr>
              <a:t>EMPLOYEES</a:t>
            </a:r>
            <a:r>
              <a:rPr lang="en-US" altLang="en-US"/>
              <a:t> and </a:t>
            </a:r>
            <a:r>
              <a:rPr lang="en-US" altLang="en-US">
                <a:latin typeface="Courier New" panose="02070309020205020404" pitchFamily="49" charset="0"/>
              </a:rPr>
              <a:t>DEPARTMENTS</a:t>
            </a:r>
            <a:r>
              <a:rPr lang="en-US" altLang="en-US"/>
              <a:t> table are joined using the </a:t>
            </a:r>
            <a:r>
              <a:rPr lang="en-US" altLang="en-US">
                <a:latin typeface="Courier New" panose="02070309020205020404" pitchFamily="49" charset="0"/>
              </a:rPr>
              <a:t>ON</a:t>
            </a:r>
            <a:r>
              <a:rPr lang="en-US" altLang="en-US"/>
              <a:t> clause. Wherever a department ID in the </a:t>
            </a:r>
            <a:r>
              <a:rPr lang="en-US" altLang="en-US">
                <a:latin typeface="Courier New" panose="02070309020205020404" pitchFamily="49" charset="0"/>
              </a:rPr>
              <a:t>EMPLOYEES</a:t>
            </a:r>
            <a:r>
              <a:rPr lang="en-US" altLang="en-US"/>
              <a:t> table equals a department ID in the </a:t>
            </a:r>
            <a:r>
              <a:rPr lang="en-US" altLang="en-US">
                <a:latin typeface="Courier New" panose="02070309020205020404" pitchFamily="49" charset="0"/>
              </a:rPr>
              <a:t>DEPARTMENTS</a:t>
            </a:r>
            <a:r>
              <a:rPr lang="en-US" altLang="en-US"/>
              <a:t> table, the row is returned.</a:t>
            </a:r>
          </a:p>
          <a:p>
            <a:pPr lvl="1" eaLnBrk="1" hangingPunct="1"/>
            <a:r>
              <a:rPr lang="en-US" altLang="en-US"/>
              <a:t>You can also use the ON clause to join columns that have different names.</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a:extLst>
              <a:ext uri="{FF2B5EF4-FFF2-40B4-BE49-F238E27FC236}">
                <a16:creationId xmlns:a16="http://schemas.microsoft.com/office/drawing/2014/main" id="{39EB222A-A34A-789B-0815-60F53524645F}"/>
              </a:ext>
            </a:extLst>
          </p:cNvPr>
          <p:cNvSpPr>
            <a:spLocks noGrp="1" noRot="1" noChangeAspect="1" noChangeArrowheads="1" noTextEdit="1"/>
          </p:cNvSpPr>
          <p:nvPr>
            <p:ph type="sldImg"/>
          </p:nvPr>
        </p:nvSpPr>
        <p:spPr>
          <a:ln/>
        </p:spPr>
      </p:sp>
      <p:sp>
        <p:nvSpPr>
          <p:cNvPr id="52227" name="Rectangle 6">
            <a:extLst>
              <a:ext uri="{FF2B5EF4-FFF2-40B4-BE49-F238E27FC236}">
                <a16:creationId xmlns:a16="http://schemas.microsoft.com/office/drawing/2014/main" id="{7E0D935F-80BE-765F-D4FA-0021C0C6C2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ourier New" panose="02070309020205020404" pitchFamily="49" charset="0"/>
              </a:rPr>
              <a:t>INNER</a:t>
            </a:r>
            <a:r>
              <a:rPr lang="en-US" altLang="en-US">
                <a:latin typeface="Arial" panose="020B0604020202020204" pitchFamily="34" charset="0"/>
              </a:rPr>
              <a:t> Versus </a:t>
            </a:r>
            <a:r>
              <a:rPr lang="en-US" altLang="en-US">
                <a:latin typeface="Courier New" panose="02070309020205020404" pitchFamily="49" charset="0"/>
              </a:rPr>
              <a:t>OUTER</a:t>
            </a:r>
            <a:r>
              <a:rPr lang="en-US" altLang="en-US">
                <a:latin typeface="Arial" panose="020B0604020202020204" pitchFamily="34" charset="0"/>
              </a:rPr>
              <a:t> Joins</a:t>
            </a:r>
          </a:p>
          <a:p>
            <a:pPr lvl="1" eaLnBrk="1" hangingPunct="1"/>
            <a:r>
              <a:rPr lang="en-US" altLang="en-US"/>
              <a:t>Joining tables with the </a:t>
            </a:r>
            <a:r>
              <a:rPr lang="en-US" altLang="en-US">
                <a:latin typeface="Courier New" panose="02070309020205020404" pitchFamily="49" charset="0"/>
              </a:rPr>
              <a:t>NATURAL JOIN</a:t>
            </a:r>
            <a:r>
              <a:rPr lang="en-US" altLang="en-US"/>
              <a:t>, </a:t>
            </a:r>
            <a:r>
              <a:rPr lang="en-US" altLang="en-US">
                <a:latin typeface="Courier New" panose="02070309020205020404" pitchFamily="49" charset="0"/>
              </a:rPr>
              <a:t>USING</a:t>
            </a:r>
            <a:r>
              <a:rPr lang="en-US" altLang="en-US"/>
              <a:t>, or </a:t>
            </a:r>
            <a:r>
              <a:rPr lang="en-US" altLang="en-US">
                <a:latin typeface="Courier New" panose="02070309020205020404" pitchFamily="49" charset="0"/>
              </a:rPr>
              <a:t>ON</a:t>
            </a:r>
            <a:r>
              <a:rPr lang="en-US" altLang="en-US"/>
              <a:t> clauses results in an inner join. Any unmatched rows are not displayed in the output. To return the unmatched rows, you can use an outer join. An outer join returns all rows that satisfy the join condition and also returns some or all of those rows from one table for which no rows from the other table satisfy the join condition. </a:t>
            </a:r>
          </a:p>
          <a:p>
            <a:pPr lvl="1" eaLnBrk="1" hangingPunct="1"/>
            <a:r>
              <a:rPr lang="en-US" altLang="en-US"/>
              <a:t>There are three types of outer joins:</a:t>
            </a:r>
          </a:p>
          <a:p>
            <a:pPr lvl="2" eaLnBrk="1" hangingPunct="1">
              <a:buSzPct val="70000"/>
            </a:pPr>
            <a:r>
              <a:rPr lang="en-US" altLang="en-US">
                <a:latin typeface="Courier New" panose="02070309020205020404" pitchFamily="49" charset="0"/>
              </a:rPr>
              <a:t>LEFT OUTER</a:t>
            </a:r>
          </a:p>
          <a:p>
            <a:pPr lvl="2" eaLnBrk="1" hangingPunct="1">
              <a:buSzPct val="70000"/>
            </a:pPr>
            <a:r>
              <a:rPr lang="en-US" altLang="en-US">
                <a:latin typeface="Courier New" panose="02070309020205020404" pitchFamily="49" charset="0"/>
              </a:rPr>
              <a:t>RIGHT OUTER</a:t>
            </a:r>
          </a:p>
          <a:p>
            <a:pPr lvl="2" eaLnBrk="1" hangingPunct="1">
              <a:buSzPct val="70000"/>
            </a:pPr>
            <a:r>
              <a:rPr lang="en-US" altLang="en-US">
                <a:latin typeface="Courier New" panose="02070309020205020404" pitchFamily="49" charset="0"/>
              </a:rPr>
              <a:t>FULL OUTER</a:t>
            </a:r>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a:extLst>
              <a:ext uri="{FF2B5EF4-FFF2-40B4-BE49-F238E27FC236}">
                <a16:creationId xmlns:a16="http://schemas.microsoft.com/office/drawing/2014/main" id="{6DDCF2EA-A653-6B74-0CD6-EA4E80BEF1EB}"/>
              </a:ext>
            </a:extLst>
          </p:cNvPr>
          <p:cNvSpPr>
            <a:spLocks noGrp="1" noRot="1" noChangeAspect="1" noChangeArrowheads="1" noTextEdit="1"/>
          </p:cNvSpPr>
          <p:nvPr>
            <p:ph type="sldImg"/>
          </p:nvPr>
        </p:nvSpPr>
        <p:spPr>
          <a:ln/>
        </p:spPr>
      </p:sp>
      <p:sp>
        <p:nvSpPr>
          <p:cNvPr id="53251" name="Rectangle 5">
            <a:extLst>
              <a:ext uri="{FF2B5EF4-FFF2-40B4-BE49-F238E27FC236}">
                <a16:creationId xmlns:a16="http://schemas.microsoft.com/office/drawing/2014/main" id="{96D4783D-5639-09B3-65A6-15965C68A3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Example of </a:t>
            </a:r>
            <a:r>
              <a:rPr lang="en-US" altLang="en-US">
                <a:latin typeface="Courier New" panose="02070309020205020404" pitchFamily="49" charset="0"/>
              </a:rPr>
              <a:t>LEFT</a:t>
            </a:r>
            <a:r>
              <a:rPr lang="en-US" altLang="en-US">
                <a:latin typeface="Times New Roman" panose="02020603050405020304" pitchFamily="18" charset="0"/>
              </a:rPr>
              <a:t> </a:t>
            </a:r>
            <a:r>
              <a:rPr lang="en-US" altLang="en-US">
                <a:latin typeface="Courier New" panose="02070309020205020404" pitchFamily="49" charset="0"/>
              </a:rPr>
              <a:t>OUTER</a:t>
            </a:r>
            <a:r>
              <a:rPr lang="en-US" altLang="en-US">
                <a:latin typeface="Times New Roman" panose="02020603050405020304" pitchFamily="18" charset="0"/>
              </a:rPr>
              <a:t> </a:t>
            </a:r>
            <a:r>
              <a:rPr lang="en-US" altLang="en-US">
                <a:latin typeface="Courier New" panose="02070309020205020404" pitchFamily="49" charset="0"/>
              </a:rPr>
              <a:t>JOIN</a:t>
            </a:r>
            <a:endParaRPr lang="en-US" altLang="en-US">
              <a:latin typeface="Arial" panose="020B0604020202020204" pitchFamily="34" charset="0"/>
            </a:endParaRPr>
          </a:p>
          <a:p>
            <a:pPr lvl="1" eaLnBrk="1" hangingPunct="1"/>
            <a:r>
              <a:rPr lang="en-US" altLang="en-US">
                <a:solidFill>
                  <a:schemeClr val="tx1"/>
                </a:solidFill>
              </a:rPr>
              <a:t>This query retrieves all rows in the </a:t>
            </a:r>
            <a:r>
              <a:rPr lang="en-US" altLang="en-US">
                <a:solidFill>
                  <a:schemeClr val="tx1"/>
                </a:solidFill>
                <a:latin typeface="Courier New" panose="02070309020205020404" pitchFamily="49" charset="0"/>
              </a:rPr>
              <a:t>EMPLOYEES </a:t>
            </a:r>
            <a:r>
              <a:rPr lang="en-US" altLang="en-US">
                <a:solidFill>
                  <a:schemeClr val="tx1"/>
                </a:solidFill>
              </a:rPr>
              <a:t>table, which is the left table even if there is no match in the </a:t>
            </a:r>
            <a:r>
              <a:rPr lang="en-US" altLang="en-US">
                <a:solidFill>
                  <a:schemeClr val="tx1"/>
                </a:solidFill>
                <a:latin typeface="Courier New" panose="02070309020205020404" pitchFamily="49" charset="0"/>
              </a:rPr>
              <a:t>DEPARTMENTS</a:t>
            </a:r>
            <a:r>
              <a:rPr lang="en-US" altLang="en-US">
                <a:solidFill>
                  <a:schemeClr val="tx1"/>
                </a:solidFill>
              </a:rPr>
              <a:t> table.</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a:extLst>
              <a:ext uri="{FF2B5EF4-FFF2-40B4-BE49-F238E27FC236}">
                <a16:creationId xmlns:a16="http://schemas.microsoft.com/office/drawing/2014/main" id="{218BDAEC-ADD9-5552-52A5-73D663A17A56}"/>
              </a:ext>
            </a:extLst>
          </p:cNvPr>
          <p:cNvSpPr>
            <a:spLocks noGrp="1" noRot="1" noChangeAspect="1" noChangeArrowheads="1" noTextEdit="1"/>
          </p:cNvSpPr>
          <p:nvPr>
            <p:ph type="sldImg"/>
          </p:nvPr>
        </p:nvSpPr>
        <p:spPr>
          <a:ln/>
        </p:spPr>
      </p:sp>
      <p:sp>
        <p:nvSpPr>
          <p:cNvPr id="54275" name="Rectangle 5">
            <a:extLst>
              <a:ext uri="{FF2B5EF4-FFF2-40B4-BE49-F238E27FC236}">
                <a16:creationId xmlns:a16="http://schemas.microsoft.com/office/drawing/2014/main" id="{E594B27B-DC18-F86C-45F1-344F287B28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Example of </a:t>
            </a:r>
            <a:r>
              <a:rPr lang="en-US" altLang="en-US">
                <a:latin typeface="Courier New" panose="02070309020205020404" pitchFamily="49" charset="0"/>
              </a:rPr>
              <a:t>RIGHT</a:t>
            </a:r>
            <a:r>
              <a:rPr lang="en-US" altLang="en-US">
                <a:latin typeface="Times New Roman" panose="02020603050405020304" pitchFamily="18" charset="0"/>
              </a:rPr>
              <a:t> </a:t>
            </a:r>
            <a:r>
              <a:rPr lang="en-US" altLang="en-US">
                <a:latin typeface="Courier New" panose="02070309020205020404" pitchFamily="49" charset="0"/>
              </a:rPr>
              <a:t>OUTER</a:t>
            </a:r>
            <a:r>
              <a:rPr lang="en-US" altLang="en-US">
                <a:latin typeface="Times New Roman" panose="02020603050405020304" pitchFamily="18" charset="0"/>
              </a:rPr>
              <a:t> </a:t>
            </a:r>
            <a:r>
              <a:rPr lang="en-US" altLang="en-US">
                <a:latin typeface="Courier New" panose="02070309020205020404" pitchFamily="49" charset="0"/>
              </a:rPr>
              <a:t>JOIN</a:t>
            </a:r>
            <a:endParaRPr lang="en-US" altLang="en-US">
              <a:latin typeface="Arial" panose="020B0604020202020204" pitchFamily="34" charset="0"/>
            </a:endParaRPr>
          </a:p>
          <a:p>
            <a:pPr lvl="1" eaLnBrk="1" hangingPunct="1"/>
            <a:r>
              <a:rPr lang="en-US" altLang="en-US">
                <a:solidFill>
                  <a:schemeClr val="tx1"/>
                </a:solidFill>
              </a:rPr>
              <a:t>This query retrieves all rows in the </a:t>
            </a:r>
            <a:r>
              <a:rPr lang="en-US" altLang="en-US">
                <a:solidFill>
                  <a:schemeClr val="tx1"/>
                </a:solidFill>
                <a:latin typeface="Courier New" panose="02070309020205020404" pitchFamily="49" charset="0"/>
              </a:rPr>
              <a:t>DEPARTMENTS</a:t>
            </a:r>
            <a:r>
              <a:rPr lang="en-US" altLang="en-US">
                <a:solidFill>
                  <a:schemeClr val="tx1"/>
                </a:solidFill>
              </a:rPr>
              <a:t> table, which is the right table even if there is no match in the </a:t>
            </a:r>
            <a:r>
              <a:rPr lang="en-US" altLang="en-US">
                <a:solidFill>
                  <a:schemeClr val="tx1"/>
                </a:solidFill>
                <a:latin typeface="Courier New" panose="02070309020205020404" pitchFamily="49" charset="0"/>
              </a:rPr>
              <a:t>EMPLOYEES</a:t>
            </a:r>
            <a:r>
              <a:rPr lang="en-US" altLang="en-US">
                <a:solidFill>
                  <a:schemeClr val="tx1"/>
                </a:solidFill>
              </a:rPr>
              <a:t> table.</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a:extLst>
              <a:ext uri="{FF2B5EF4-FFF2-40B4-BE49-F238E27FC236}">
                <a16:creationId xmlns:a16="http://schemas.microsoft.com/office/drawing/2014/main" id="{CFF32AB9-D38F-D0F4-7452-525381EA268F}"/>
              </a:ext>
            </a:extLst>
          </p:cNvPr>
          <p:cNvSpPr>
            <a:spLocks noGrp="1" noRot="1" noChangeAspect="1" noChangeArrowheads="1" noTextEdit="1"/>
          </p:cNvSpPr>
          <p:nvPr>
            <p:ph type="sldImg"/>
          </p:nvPr>
        </p:nvSpPr>
        <p:spPr>
          <a:ln/>
        </p:spPr>
      </p:sp>
      <p:sp>
        <p:nvSpPr>
          <p:cNvPr id="55299" name="Rectangle 5">
            <a:extLst>
              <a:ext uri="{FF2B5EF4-FFF2-40B4-BE49-F238E27FC236}">
                <a16:creationId xmlns:a16="http://schemas.microsoft.com/office/drawing/2014/main" id="{9C60AA71-BFD7-3910-7CD8-7F567705A7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Example of </a:t>
            </a:r>
            <a:r>
              <a:rPr lang="en-US" altLang="en-US">
                <a:latin typeface="Courier New" panose="02070309020205020404" pitchFamily="49" charset="0"/>
              </a:rPr>
              <a:t>FULL</a:t>
            </a:r>
            <a:r>
              <a:rPr lang="en-US" altLang="en-US">
                <a:latin typeface="Times New Roman" panose="02020603050405020304" pitchFamily="18" charset="0"/>
              </a:rPr>
              <a:t> </a:t>
            </a:r>
            <a:r>
              <a:rPr lang="en-US" altLang="en-US">
                <a:latin typeface="Courier New" panose="02070309020205020404" pitchFamily="49" charset="0"/>
              </a:rPr>
              <a:t>OUTER</a:t>
            </a:r>
            <a:r>
              <a:rPr lang="en-US" altLang="en-US">
                <a:latin typeface="Times New Roman" panose="02020603050405020304" pitchFamily="18" charset="0"/>
              </a:rPr>
              <a:t> </a:t>
            </a:r>
            <a:r>
              <a:rPr lang="en-US" altLang="en-US">
                <a:latin typeface="Courier New" panose="02070309020205020404" pitchFamily="49" charset="0"/>
              </a:rPr>
              <a:t>JOIN</a:t>
            </a:r>
            <a:endParaRPr lang="en-US" altLang="en-US">
              <a:latin typeface="Arial" panose="020B0604020202020204" pitchFamily="34" charset="0"/>
            </a:endParaRPr>
          </a:p>
          <a:p>
            <a:pPr lvl="1" eaLnBrk="1" hangingPunct="1"/>
            <a:r>
              <a:rPr lang="en-US" altLang="en-US">
                <a:solidFill>
                  <a:schemeClr val="tx1"/>
                </a:solidFill>
              </a:rPr>
              <a:t>This query retrieves all rows in the </a:t>
            </a:r>
            <a:r>
              <a:rPr lang="en-US" altLang="en-US">
                <a:solidFill>
                  <a:schemeClr val="tx1"/>
                </a:solidFill>
                <a:latin typeface="Courier New" panose="02070309020205020404" pitchFamily="49" charset="0"/>
              </a:rPr>
              <a:t>EMPLOYEES</a:t>
            </a:r>
            <a:r>
              <a:rPr lang="en-US" altLang="en-US">
                <a:solidFill>
                  <a:schemeClr val="tx1"/>
                </a:solidFill>
              </a:rPr>
              <a:t> table, even if there is no match in the </a:t>
            </a:r>
            <a:r>
              <a:rPr lang="en-US" altLang="en-US">
                <a:solidFill>
                  <a:schemeClr val="tx1"/>
                </a:solidFill>
                <a:latin typeface="Courier New" panose="02070309020205020404" pitchFamily="49" charset="0"/>
              </a:rPr>
              <a:t>DEPARTMENTS</a:t>
            </a:r>
            <a:r>
              <a:rPr lang="en-US" altLang="en-US">
                <a:solidFill>
                  <a:schemeClr val="tx1"/>
                </a:solidFill>
              </a:rPr>
              <a:t> table. It also retrieves all rows in the </a:t>
            </a:r>
            <a:r>
              <a:rPr lang="en-US" altLang="en-US">
                <a:solidFill>
                  <a:schemeClr val="tx1"/>
                </a:solidFill>
                <a:latin typeface="Courier New" panose="02070309020205020404" pitchFamily="49" charset="0"/>
              </a:rPr>
              <a:t>DEPARTMENTS</a:t>
            </a:r>
            <a:r>
              <a:rPr lang="en-US" altLang="en-US">
                <a:solidFill>
                  <a:schemeClr val="tx1"/>
                </a:solidFill>
              </a:rPr>
              <a:t> table, even if there is no match in the </a:t>
            </a:r>
            <a:r>
              <a:rPr lang="en-US" altLang="en-US">
                <a:solidFill>
                  <a:schemeClr val="tx1"/>
                </a:solidFill>
                <a:latin typeface="Courier New" panose="02070309020205020404" pitchFamily="49" charset="0"/>
              </a:rPr>
              <a:t>EMPLOYEES</a:t>
            </a:r>
            <a:r>
              <a:rPr lang="en-US" altLang="en-US">
                <a:solidFill>
                  <a:schemeClr val="tx1"/>
                </a:solidFill>
              </a:rPr>
              <a:t> table.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AF1B06BA-088B-77EE-1708-5B4161776C8A}"/>
              </a:ext>
            </a:extLst>
          </p:cNvPr>
          <p:cNvSpPr>
            <a:spLocks noGrp="1" noRot="1" noChangeAspect="1" noChangeArrowheads="1" noTextEdit="1"/>
          </p:cNvSpPr>
          <p:nvPr>
            <p:ph type="sldImg"/>
          </p:nvPr>
        </p:nvSpPr>
        <p:spPr>
          <a:ln/>
        </p:spPr>
      </p:sp>
      <p:sp>
        <p:nvSpPr>
          <p:cNvPr id="49155" name="Rectangle 5">
            <a:extLst>
              <a:ext uri="{FF2B5EF4-FFF2-40B4-BE49-F238E27FC236}">
                <a16:creationId xmlns:a16="http://schemas.microsoft.com/office/drawing/2014/main" id="{77326235-58BA-B3DF-2A4D-4F07C7937B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a:extLst>
              <a:ext uri="{FF2B5EF4-FFF2-40B4-BE49-F238E27FC236}">
                <a16:creationId xmlns:a16="http://schemas.microsoft.com/office/drawing/2014/main" id="{8C2AC14E-3A43-AD3B-2CFF-6348BD289F55}"/>
              </a:ext>
            </a:extLst>
          </p:cNvPr>
          <p:cNvSpPr>
            <a:spLocks noGrp="1" noRot="1" noChangeAspect="1" noChangeArrowheads="1" noTextEdit="1"/>
          </p:cNvSpPr>
          <p:nvPr>
            <p:ph type="sldImg"/>
          </p:nvPr>
        </p:nvSpPr>
        <p:spPr>
          <a:ln/>
        </p:spPr>
      </p:sp>
      <p:sp>
        <p:nvSpPr>
          <p:cNvPr id="50179" name="Rectangle 5">
            <a:extLst>
              <a:ext uri="{FF2B5EF4-FFF2-40B4-BE49-F238E27FC236}">
                <a16:creationId xmlns:a16="http://schemas.microsoft.com/office/drawing/2014/main" id="{591AE113-E031-83C0-6B8D-BBCFA71058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BA6E84-62F1-44F3-9B36-7673795E15F5}" type="datetimeFigureOut">
              <a:rPr lang="en-IN" smtClean="0"/>
              <a:t>21-07-2025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FECB6-8207-44B6-A8BA-C7CD990187E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278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A6E84-62F1-44F3-9B36-7673795E15F5}" type="datetimeFigureOut">
              <a:rPr lang="en-IN" smtClean="0"/>
              <a:t>21-07-2025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FECB6-8207-44B6-A8BA-C7CD990187E6}" type="slidenum">
              <a:rPr lang="en-IN" smtClean="0"/>
              <a:t>‹#›</a:t>
            </a:fld>
            <a:endParaRPr lang="en-IN"/>
          </a:p>
        </p:txBody>
      </p:sp>
    </p:spTree>
    <p:extLst>
      <p:ext uri="{BB962C8B-B14F-4D97-AF65-F5344CB8AC3E}">
        <p14:creationId xmlns:p14="http://schemas.microsoft.com/office/powerpoint/2010/main" val="2098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A6E84-62F1-44F3-9B36-7673795E15F5}" type="datetimeFigureOut">
              <a:rPr lang="en-IN" smtClean="0"/>
              <a:t>21-07-2025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FECB6-8207-44B6-A8BA-C7CD990187E6}" type="slidenum">
              <a:rPr lang="en-IN" smtClean="0"/>
              <a:t>‹#›</a:t>
            </a:fld>
            <a:endParaRPr lang="en-IN"/>
          </a:p>
        </p:txBody>
      </p:sp>
    </p:spTree>
    <p:extLst>
      <p:ext uri="{BB962C8B-B14F-4D97-AF65-F5344CB8AC3E}">
        <p14:creationId xmlns:p14="http://schemas.microsoft.com/office/powerpoint/2010/main" val="2678008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A6E84-62F1-44F3-9B36-7673795E15F5}" type="datetimeFigureOut">
              <a:rPr lang="en-IN" smtClean="0"/>
              <a:t>21-07-2025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FECB6-8207-44B6-A8BA-C7CD990187E6}" type="slidenum">
              <a:rPr lang="en-IN" smtClean="0"/>
              <a:t>‹#›</a:t>
            </a:fld>
            <a:endParaRPr lang="en-IN"/>
          </a:p>
        </p:txBody>
      </p:sp>
    </p:spTree>
    <p:extLst>
      <p:ext uri="{BB962C8B-B14F-4D97-AF65-F5344CB8AC3E}">
        <p14:creationId xmlns:p14="http://schemas.microsoft.com/office/powerpoint/2010/main" val="3877728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A6E84-62F1-44F3-9B36-7673795E15F5}" type="datetimeFigureOut">
              <a:rPr lang="en-IN" smtClean="0"/>
              <a:t>21-07-2025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FECB6-8207-44B6-A8BA-C7CD990187E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15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BA6E84-62F1-44F3-9B36-7673795E15F5}" type="datetimeFigureOut">
              <a:rPr lang="en-IN" smtClean="0"/>
              <a:t>21-07-2025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1FECB6-8207-44B6-A8BA-C7CD990187E6}" type="slidenum">
              <a:rPr lang="en-IN" smtClean="0"/>
              <a:t>‹#›</a:t>
            </a:fld>
            <a:endParaRPr lang="en-IN"/>
          </a:p>
        </p:txBody>
      </p:sp>
    </p:spTree>
    <p:extLst>
      <p:ext uri="{BB962C8B-B14F-4D97-AF65-F5344CB8AC3E}">
        <p14:creationId xmlns:p14="http://schemas.microsoft.com/office/powerpoint/2010/main" val="1646041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A6E84-62F1-44F3-9B36-7673795E15F5}" type="datetimeFigureOut">
              <a:rPr lang="en-IN" smtClean="0"/>
              <a:t>21-07-2025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1FECB6-8207-44B6-A8BA-C7CD990187E6}" type="slidenum">
              <a:rPr lang="en-IN" smtClean="0"/>
              <a:t>‹#›</a:t>
            </a:fld>
            <a:endParaRPr lang="en-IN"/>
          </a:p>
        </p:txBody>
      </p:sp>
    </p:spTree>
    <p:extLst>
      <p:ext uri="{BB962C8B-B14F-4D97-AF65-F5344CB8AC3E}">
        <p14:creationId xmlns:p14="http://schemas.microsoft.com/office/powerpoint/2010/main" val="409514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BA6E84-62F1-44F3-9B36-7673795E15F5}" type="datetimeFigureOut">
              <a:rPr lang="en-IN" smtClean="0"/>
              <a:t>21-07-2025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1FECB6-8207-44B6-A8BA-C7CD990187E6}" type="slidenum">
              <a:rPr lang="en-IN" smtClean="0"/>
              <a:t>‹#›</a:t>
            </a:fld>
            <a:endParaRPr lang="en-IN"/>
          </a:p>
        </p:txBody>
      </p:sp>
    </p:spTree>
    <p:extLst>
      <p:ext uri="{BB962C8B-B14F-4D97-AF65-F5344CB8AC3E}">
        <p14:creationId xmlns:p14="http://schemas.microsoft.com/office/powerpoint/2010/main" val="1274150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BA6E84-62F1-44F3-9B36-7673795E15F5}" type="datetimeFigureOut">
              <a:rPr lang="en-IN" smtClean="0"/>
              <a:t>21-07-2025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71FECB6-8207-44B6-A8BA-C7CD990187E6}" type="slidenum">
              <a:rPr lang="en-IN" smtClean="0"/>
              <a:t>‹#›</a:t>
            </a:fld>
            <a:endParaRPr lang="en-IN"/>
          </a:p>
        </p:txBody>
      </p:sp>
    </p:spTree>
    <p:extLst>
      <p:ext uri="{BB962C8B-B14F-4D97-AF65-F5344CB8AC3E}">
        <p14:creationId xmlns:p14="http://schemas.microsoft.com/office/powerpoint/2010/main" val="820871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BA6E84-62F1-44F3-9B36-7673795E15F5}" type="datetimeFigureOut">
              <a:rPr lang="en-IN" smtClean="0"/>
              <a:t>21-07-2025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1FECB6-8207-44B6-A8BA-C7CD990187E6}" type="slidenum">
              <a:rPr lang="en-IN" smtClean="0"/>
              <a:t>‹#›</a:t>
            </a:fld>
            <a:endParaRPr lang="en-IN"/>
          </a:p>
        </p:txBody>
      </p:sp>
    </p:spTree>
    <p:extLst>
      <p:ext uri="{BB962C8B-B14F-4D97-AF65-F5344CB8AC3E}">
        <p14:creationId xmlns:p14="http://schemas.microsoft.com/office/powerpoint/2010/main" val="3391125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BA6E84-62F1-44F3-9B36-7673795E15F5}" type="datetimeFigureOut">
              <a:rPr lang="en-IN" smtClean="0"/>
              <a:t>21-07-2025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1FECB6-8207-44B6-A8BA-C7CD990187E6}" type="slidenum">
              <a:rPr lang="en-IN" smtClean="0"/>
              <a:t>‹#›</a:t>
            </a:fld>
            <a:endParaRPr lang="en-IN"/>
          </a:p>
        </p:txBody>
      </p:sp>
    </p:spTree>
    <p:extLst>
      <p:ext uri="{BB962C8B-B14F-4D97-AF65-F5344CB8AC3E}">
        <p14:creationId xmlns:p14="http://schemas.microsoft.com/office/powerpoint/2010/main" val="338431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6BA6E84-62F1-44F3-9B36-7673795E15F5}" type="datetimeFigureOut">
              <a:rPr lang="en-IN" smtClean="0"/>
              <a:t>21-07-2025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1FECB6-8207-44B6-A8BA-C7CD990187E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97104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hyperlink" Target="http://www.postgresql.org/download/" TargetMode="External"/><Relationship Id="rId2" Type="http://schemas.openxmlformats.org/officeDocument/2006/relationships/hyperlink" Target="http://www.postgresql.org/ftp/sourc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6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6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5.xml"/><Relationship Id="rId1" Type="http://schemas.openxmlformats.org/officeDocument/2006/relationships/slideLayout" Target="../slideLayouts/slideLayout6.xml"/><Relationship Id="rId5" Type="http://schemas.openxmlformats.org/officeDocument/2006/relationships/image" Target="../media/image75.png"/><Relationship Id="rId4" Type="http://schemas.openxmlformats.org/officeDocument/2006/relationships/image" Target="../media/image7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7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notesSlide" Target="../notesSlides/notesSlide49.xml"/><Relationship Id="rId1" Type="http://schemas.openxmlformats.org/officeDocument/2006/relationships/slideLayout" Target="../slideLayouts/slideLayout6.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7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87.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53.xml"/><Relationship Id="rId1" Type="http://schemas.openxmlformats.org/officeDocument/2006/relationships/slideLayout" Target="../slideLayouts/slideLayout6.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notesSlide" Target="../notesSlides/notesSlide59.xml"/><Relationship Id="rId1" Type="http://schemas.openxmlformats.org/officeDocument/2006/relationships/slideLayout" Target="../slideLayouts/slideLayout6.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63.xml"/><Relationship Id="rId1" Type="http://schemas.openxmlformats.org/officeDocument/2006/relationships/slideLayout" Target="../slideLayouts/slideLayout6.xml"/><Relationship Id="rId4" Type="http://schemas.openxmlformats.org/officeDocument/2006/relationships/image" Target="../media/image105.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65.xml"/><Relationship Id="rId1" Type="http://schemas.openxmlformats.org/officeDocument/2006/relationships/slideLayout" Target="../slideLayouts/slideLayout6.xml"/><Relationship Id="rId4" Type="http://schemas.openxmlformats.org/officeDocument/2006/relationships/image" Target="../media/image10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109.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70.xml"/><Relationship Id="rId1" Type="http://schemas.openxmlformats.org/officeDocument/2006/relationships/slideLayout" Target="../slideLayouts/slideLayout6.xml"/><Relationship Id="rId4" Type="http://schemas.openxmlformats.org/officeDocument/2006/relationships/image" Target="../media/image109.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72.xml"/><Relationship Id="rId1" Type="http://schemas.openxmlformats.org/officeDocument/2006/relationships/slideLayout" Target="../slideLayouts/slideLayout6.xml"/><Relationship Id="rId5" Type="http://schemas.openxmlformats.org/officeDocument/2006/relationships/image" Target="../media/image113.png"/><Relationship Id="rId4" Type="http://schemas.openxmlformats.org/officeDocument/2006/relationships/image" Target="../media/image112.png"/></Relationships>
</file>

<file path=ppt/slides/_rels/slide9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73.xml"/><Relationship Id="rId1" Type="http://schemas.openxmlformats.org/officeDocument/2006/relationships/slideLayout" Target="../slideLayouts/slideLayout6.xml"/><Relationship Id="rId4" Type="http://schemas.openxmlformats.org/officeDocument/2006/relationships/image" Target="../media/image115.png"/></Relationships>
</file>

<file path=ppt/slides/_rels/slide9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74.xml"/><Relationship Id="rId1" Type="http://schemas.openxmlformats.org/officeDocument/2006/relationships/slideLayout" Target="../slideLayouts/slideLayout6.xml"/><Relationship Id="rId4" Type="http://schemas.openxmlformats.org/officeDocument/2006/relationships/image" Target="../media/image11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1097280" y="758952"/>
            <a:ext cx="10058400" cy="389216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spcAft>
                <a:spcPts val="600"/>
              </a:spcAft>
            </a:pPr>
            <a:r>
              <a:rPr lang="en-US" sz="8000" b="1" spc="-50">
                <a:solidFill>
                  <a:schemeClr val="tx1">
                    <a:lumMod val="85000"/>
                    <a:lumOff val="15000"/>
                  </a:schemeClr>
                </a:solidFill>
              </a:rPr>
              <a:t>PostgreSQL </a:t>
            </a:r>
          </a:p>
        </p:txBody>
      </p:sp>
      <p:sp>
        <p:nvSpPr>
          <p:cNvPr id="12" name="Rectangle 11">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 name="Subtitle 4">
            <a:extLst>
              <a:ext uri="{FF2B5EF4-FFF2-40B4-BE49-F238E27FC236}">
                <a16:creationId xmlns:a16="http://schemas.microsoft.com/office/drawing/2014/main" id="{C61294F4-0702-5B64-99B2-5ABD3808A807}"/>
              </a:ext>
            </a:extLst>
          </p:cNvPr>
          <p:cNvSpPr>
            <a:spLocks noGrp="1"/>
          </p:cNvSpPr>
          <p:nvPr>
            <p:ph type="subTitle" idx="1"/>
          </p:nvPr>
        </p:nvSpPr>
        <p:spPr>
          <a:xfrm>
            <a:off x="1100051" y="5225240"/>
            <a:ext cx="10058400" cy="1143000"/>
          </a:xfrm>
        </p:spPr>
        <p:txBody>
          <a:bodyPr vert="horz" lIns="91440" tIns="45720" rIns="91440" bIns="45720" rtlCol="0">
            <a:normAutofit/>
          </a:bodyPr>
          <a:lstStyle/>
          <a:p>
            <a:r>
              <a:rPr lang="en-US" dirty="0">
                <a:solidFill>
                  <a:srgbClr val="FFFFFF"/>
                </a:solidFill>
              </a:rPr>
              <a:t>By : Sujata Batra</a:t>
            </a:r>
          </a:p>
        </p:txBody>
      </p:sp>
      <p:sp>
        <p:nvSpPr>
          <p:cNvPr id="14" name="Rectangle 13">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79779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normAutofit/>
          </a:bodyPr>
          <a:lstStyle/>
          <a:p>
            <a:r>
              <a:rPr lang="en-US" sz="3200" dirty="0">
                <a:solidFill>
                  <a:srgbClr val="C00000"/>
                </a:solidFill>
              </a:rPr>
              <a:t>DCL</a:t>
            </a:r>
          </a:p>
        </p:txBody>
      </p:sp>
      <p:sp>
        <p:nvSpPr>
          <p:cNvPr id="3" name="Content Placeholder 2"/>
          <p:cNvSpPr>
            <a:spLocks noGrp="1"/>
          </p:cNvSpPr>
          <p:nvPr>
            <p:ph idx="1"/>
          </p:nvPr>
        </p:nvSpPr>
        <p:spPr/>
        <p:txBody>
          <a:bodyPr>
            <a:normAutofit/>
          </a:bodyPr>
          <a:lstStyle/>
          <a:p>
            <a:r>
              <a:rPr lang="en-US" sz="1600" dirty="0"/>
              <a:t>Data Control Language (DCL) statements. </a:t>
            </a:r>
          </a:p>
          <a:p>
            <a:pPr marL="0" indent="0">
              <a:buNone/>
            </a:pPr>
            <a:r>
              <a:rPr lang="en-US" sz="1600" dirty="0"/>
              <a:t>	Some examples:</a:t>
            </a:r>
          </a:p>
          <a:p>
            <a:pPr marL="0" indent="0">
              <a:buNone/>
            </a:pPr>
            <a:r>
              <a:rPr lang="en-US" sz="1600" dirty="0"/>
              <a:t>	1. GRANT - gives user's access privileges to database</a:t>
            </a:r>
          </a:p>
          <a:p>
            <a:pPr marL="0" indent="0">
              <a:buNone/>
            </a:pPr>
            <a:r>
              <a:rPr lang="en-US" sz="1600" dirty="0"/>
              <a:t>	2. REVOKE - withdraw access privileges given with the GRANT command</a:t>
            </a:r>
          </a:p>
          <a:p>
            <a:endParaRPr lang="en-US" sz="1600" dirty="0"/>
          </a:p>
        </p:txBody>
      </p:sp>
    </p:spTree>
    <p:extLst>
      <p:ext uri="{BB962C8B-B14F-4D97-AF65-F5344CB8AC3E}">
        <p14:creationId xmlns:p14="http://schemas.microsoft.com/office/powerpoint/2010/main" val="39287636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CFD31-D16A-EAA8-5A67-94A4883B0063}"/>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473E2B03-194E-9B76-87C5-A512AB496C7B}"/>
              </a:ext>
            </a:extLst>
          </p:cNvPr>
          <p:cNvSpPr>
            <a:spLocks noGrp="1"/>
          </p:cNvSpPr>
          <p:nvPr>
            <p:ph idx="1"/>
          </p:nvPr>
        </p:nvSpPr>
        <p:spPr/>
        <p:txBody>
          <a:bodyPr/>
          <a:lstStyle/>
          <a:p>
            <a:r>
              <a:rPr lang="en-US" dirty="0"/>
              <a:t>select *</a:t>
            </a:r>
          </a:p>
          <a:p>
            <a:r>
              <a:rPr lang="en-US" dirty="0"/>
              <a:t>from </a:t>
            </a:r>
            <a:r>
              <a:rPr lang="en-US" dirty="0" err="1"/>
              <a:t>sharetransaction</a:t>
            </a:r>
            <a:endParaRPr lang="en-US" dirty="0"/>
          </a:p>
          <a:p>
            <a:r>
              <a:rPr lang="en-US" dirty="0"/>
              <a:t>where </a:t>
            </a:r>
            <a:r>
              <a:rPr lang="en-US" dirty="0" err="1"/>
              <a:t>share_Id</a:t>
            </a:r>
            <a:r>
              <a:rPr lang="en-US" dirty="0"/>
              <a:t>= (select </a:t>
            </a:r>
            <a:r>
              <a:rPr lang="en-US" dirty="0" err="1"/>
              <a:t>share_id</a:t>
            </a:r>
            <a:endParaRPr lang="en-US" dirty="0"/>
          </a:p>
          <a:p>
            <a:r>
              <a:rPr lang="en-US" dirty="0"/>
              <a:t>from </a:t>
            </a:r>
            <a:r>
              <a:rPr lang="en-US" dirty="0" err="1"/>
              <a:t>ShareTransaction</a:t>
            </a:r>
            <a:endParaRPr lang="en-US" dirty="0"/>
          </a:p>
          <a:p>
            <a:r>
              <a:rPr lang="en-US" dirty="0"/>
              <a:t>where </a:t>
            </a:r>
            <a:r>
              <a:rPr lang="en-US" dirty="0" err="1"/>
              <a:t>customerid</a:t>
            </a:r>
            <a:r>
              <a:rPr lang="en-US" dirty="0"/>
              <a:t>=102);</a:t>
            </a:r>
          </a:p>
          <a:p>
            <a:endParaRPr lang="en-IN" dirty="0"/>
          </a:p>
        </p:txBody>
      </p:sp>
    </p:spTree>
    <p:extLst>
      <p:ext uri="{BB962C8B-B14F-4D97-AF65-F5344CB8AC3E}">
        <p14:creationId xmlns:p14="http://schemas.microsoft.com/office/powerpoint/2010/main" val="32812545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7293-DD6D-AE6B-4607-E46F9AEB48A7}"/>
              </a:ext>
            </a:extLst>
          </p:cNvPr>
          <p:cNvSpPr>
            <a:spLocks noGrp="1"/>
          </p:cNvSpPr>
          <p:nvPr>
            <p:ph type="title"/>
          </p:nvPr>
        </p:nvSpPr>
        <p:spPr/>
        <p:txBody>
          <a:bodyPr/>
          <a:lstStyle/>
          <a:p>
            <a:r>
              <a:rPr lang="en-US" dirty="0"/>
              <a:t>Using a subquery with the IN operator</a:t>
            </a:r>
            <a:endParaRPr lang="en-IN" dirty="0"/>
          </a:p>
        </p:txBody>
      </p:sp>
      <p:sp>
        <p:nvSpPr>
          <p:cNvPr id="3" name="Content Placeholder 2">
            <a:extLst>
              <a:ext uri="{FF2B5EF4-FFF2-40B4-BE49-F238E27FC236}">
                <a16:creationId xmlns:a16="http://schemas.microsoft.com/office/drawing/2014/main" id="{3E1AC428-A044-00E9-A4EE-702943FFB12C}"/>
              </a:ext>
            </a:extLst>
          </p:cNvPr>
          <p:cNvSpPr>
            <a:spLocks noGrp="1"/>
          </p:cNvSpPr>
          <p:nvPr>
            <p:ph idx="1"/>
          </p:nvPr>
        </p:nvSpPr>
        <p:spPr/>
        <p:txBody>
          <a:bodyPr>
            <a:normAutofit/>
          </a:bodyPr>
          <a:lstStyle/>
          <a:p>
            <a:r>
              <a:rPr lang="en-US" dirty="0"/>
              <a:t>A subquery can return zero or more rows. If the query returns more than one row, you can use it with the IN operator.</a:t>
            </a:r>
          </a:p>
          <a:p>
            <a:r>
              <a:rPr lang="en-US" dirty="0"/>
              <a:t>Example: </a:t>
            </a:r>
            <a:br>
              <a:rPr lang="en-US" dirty="0"/>
            </a:br>
            <a:r>
              <a:rPr lang="en-US" dirty="0"/>
              <a:t>select *</a:t>
            </a:r>
          </a:p>
          <a:p>
            <a:r>
              <a:rPr lang="en-US" dirty="0"/>
              <a:t>from </a:t>
            </a:r>
            <a:r>
              <a:rPr lang="en-US" dirty="0" err="1"/>
              <a:t>sharetransaction</a:t>
            </a:r>
            <a:endParaRPr lang="en-US" dirty="0"/>
          </a:p>
          <a:p>
            <a:r>
              <a:rPr lang="en-US" dirty="0"/>
              <a:t>where </a:t>
            </a:r>
            <a:r>
              <a:rPr lang="en-US" dirty="0" err="1"/>
              <a:t>share_Id</a:t>
            </a:r>
            <a:r>
              <a:rPr lang="en-US" dirty="0"/>
              <a:t> IN (select </a:t>
            </a:r>
            <a:r>
              <a:rPr lang="en-US" dirty="0" err="1"/>
              <a:t>share_id</a:t>
            </a:r>
            <a:endParaRPr lang="en-US" dirty="0"/>
          </a:p>
          <a:p>
            <a:r>
              <a:rPr lang="en-US" dirty="0"/>
              <a:t>from </a:t>
            </a:r>
            <a:r>
              <a:rPr lang="en-US" dirty="0" err="1"/>
              <a:t>ShareTransaction</a:t>
            </a:r>
            <a:endParaRPr lang="en-US" dirty="0"/>
          </a:p>
          <a:p>
            <a:r>
              <a:rPr lang="en-US" dirty="0"/>
              <a:t>where </a:t>
            </a:r>
            <a:r>
              <a:rPr lang="en-US" dirty="0" err="1"/>
              <a:t>customerid</a:t>
            </a:r>
            <a:r>
              <a:rPr lang="en-US" dirty="0"/>
              <a:t>=102);</a:t>
            </a:r>
          </a:p>
          <a:p>
            <a:br>
              <a:rPr lang="en-US" dirty="0"/>
            </a:br>
            <a:endParaRPr lang="en-IN" dirty="0"/>
          </a:p>
        </p:txBody>
      </p:sp>
    </p:spTree>
    <p:extLst>
      <p:ext uri="{BB962C8B-B14F-4D97-AF65-F5344CB8AC3E}">
        <p14:creationId xmlns:p14="http://schemas.microsoft.com/office/powerpoint/2010/main" val="35081478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79BC-9985-E81B-0B1C-C90460280969}"/>
              </a:ext>
            </a:extLst>
          </p:cNvPr>
          <p:cNvSpPr>
            <a:spLocks noGrp="1"/>
          </p:cNvSpPr>
          <p:nvPr>
            <p:ph type="title"/>
          </p:nvPr>
        </p:nvSpPr>
        <p:spPr/>
        <p:txBody>
          <a:bodyPr/>
          <a:lstStyle/>
          <a:p>
            <a:r>
              <a:rPr lang="en-IN" dirty="0"/>
              <a:t>Correlated Subquery</a:t>
            </a:r>
          </a:p>
        </p:txBody>
      </p:sp>
      <p:sp>
        <p:nvSpPr>
          <p:cNvPr id="3" name="Content Placeholder 2">
            <a:extLst>
              <a:ext uri="{FF2B5EF4-FFF2-40B4-BE49-F238E27FC236}">
                <a16:creationId xmlns:a16="http://schemas.microsoft.com/office/drawing/2014/main" id="{C5ADD65E-CDBC-4AD2-343C-9872BBF56301}"/>
              </a:ext>
            </a:extLst>
          </p:cNvPr>
          <p:cNvSpPr>
            <a:spLocks noGrp="1"/>
          </p:cNvSpPr>
          <p:nvPr>
            <p:ph idx="1"/>
          </p:nvPr>
        </p:nvSpPr>
        <p:spPr/>
        <p:txBody>
          <a:bodyPr/>
          <a:lstStyle/>
          <a:p>
            <a:pPr>
              <a:buFont typeface="Arial" panose="020B0604020202020204" pitchFamily="34" charset="0"/>
              <a:buChar char="•"/>
            </a:pPr>
            <a:r>
              <a:rPr lang="en-US" dirty="0"/>
              <a:t>A correlated subquery is a subquery that references the columns from the outer query.</a:t>
            </a:r>
          </a:p>
          <a:p>
            <a:pPr>
              <a:buFont typeface="Arial" panose="020B0604020202020204" pitchFamily="34" charset="0"/>
              <a:buChar char="•"/>
            </a:pPr>
            <a:endParaRPr lang="en-US" dirty="0"/>
          </a:p>
          <a:p>
            <a:pPr>
              <a:buFont typeface="Arial" panose="020B0604020202020204" pitchFamily="34" charset="0"/>
              <a:buChar char="•"/>
            </a:pPr>
            <a:r>
              <a:rPr lang="en-US" dirty="0"/>
              <a:t>Unlike a regular subquery, PostgreSQL evaluates the correlated subquery once for each row processed by the outer query.</a:t>
            </a:r>
          </a:p>
          <a:p>
            <a:pPr>
              <a:buFont typeface="Arial" panose="020B0604020202020204" pitchFamily="34" charset="0"/>
              <a:buChar char="•"/>
            </a:pPr>
            <a:endParaRPr lang="en-US" dirty="0"/>
          </a:p>
          <a:p>
            <a:pPr>
              <a:buFont typeface="Arial" panose="020B0604020202020204" pitchFamily="34" charset="0"/>
              <a:buChar char="•"/>
            </a:pPr>
            <a:r>
              <a:rPr lang="en-US" dirty="0"/>
              <a:t>Since PostgreSQL reevaluates the correlated subquery for every row in the outer query, this may lead to performance issues, especially when dealing with large datasets.</a:t>
            </a:r>
          </a:p>
          <a:p>
            <a:pPr>
              <a:buFont typeface="Arial" panose="020B0604020202020204" pitchFamily="34" charset="0"/>
              <a:buChar char="•"/>
            </a:pPr>
            <a:endParaRPr lang="en-US" dirty="0"/>
          </a:p>
          <a:p>
            <a:pPr>
              <a:buFont typeface="Arial" panose="020B0604020202020204" pitchFamily="34" charset="0"/>
              <a:buChar char="•"/>
            </a:pPr>
            <a:r>
              <a:rPr lang="en-US" dirty="0"/>
              <a:t>A correlated subquery can be useful when you need to perform a query that depends on the values of the current being processed.</a:t>
            </a:r>
            <a:endParaRPr lang="en-IN" dirty="0"/>
          </a:p>
        </p:txBody>
      </p:sp>
    </p:spTree>
    <p:extLst>
      <p:ext uri="{BB962C8B-B14F-4D97-AF65-F5344CB8AC3E}">
        <p14:creationId xmlns:p14="http://schemas.microsoft.com/office/powerpoint/2010/main" val="1257800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D587D-D538-E0AD-785E-54F11398B5FC}"/>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1FC04981-8364-CC14-9C12-C3F4D8EF4479}"/>
              </a:ext>
            </a:extLst>
          </p:cNvPr>
          <p:cNvSpPr>
            <a:spLocks noGrp="1"/>
          </p:cNvSpPr>
          <p:nvPr>
            <p:ph idx="1"/>
          </p:nvPr>
        </p:nvSpPr>
        <p:spPr/>
        <p:txBody>
          <a:bodyPr/>
          <a:lstStyle/>
          <a:p>
            <a:r>
              <a:rPr lang="en-US" dirty="0"/>
              <a:t>SELECT </a:t>
            </a:r>
            <a:r>
              <a:rPr lang="en-US" dirty="0" err="1"/>
              <a:t>film_id</a:t>
            </a:r>
            <a:r>
              <a:rPr lang="en-US" dirty="0"/>
              <a:t>, title, length, rating</a:t>
            </a:r>
          </a:p>
          <a:p>
            <a:r>
              <a:rPr lang="en-US" dirty="0"/>
              <a:t>FROM film f</a:t>
            </a:r>
          </a:p>
          <a:p>
            <a:r>
              <a:rPr lang="en-US" dirty="0"/>
              <a:t>WHERE length &gt; (</a:t>
            </a:r>
          </a:p>
          <a:p>
            <a:r>
              <a:rPr lang="en-US" dirty="0"/>
              <a:t>    SELECT AVG(length)</a:t>
            </a:r>
          </a:p>
          <a:p>
            <a:r>
              <a:rPr lang="en-US" dirty="0"/>
              <a:t>    FROM film</a:t>
            </a:r>
          </a:p>
          <a:p>
            <a:r>
              <a:rPr lang="en-US" dirty="0"/>
              <a:t>    WHERE rating = </a:t>
            </a:r>
            <a:r>
              <a:rPr lang="en-US" dirty="0" err="1"/>
              <a:t>f.rating</a:t>
            </a:r>
            <a:endParaRPr lang="en-US" dirty="0"/>
          </a:p>
          <a:p>
            <a:r>
              <a:rPr lang="en-US" dirty="0"/>
              <a:t>);</a:t>
            </a:r>
            <a:endParaRPr lang="en-IN" dirty="0"/>
          </a:p>
        </p:txBody>
      </p:sp>
    </p:spTree>
    <p:extLst>
      <p:ext uri="{BB962C8B-B14F-4D97-AF65-F5344CB8AC3E}">
        <p14:creationId xmlns:p14="http://schemas.microsoft.com/office/powerpoint/2010/main" val="364924804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07E7-729A-8480-336B-6014EC521CE3}"/>
              </a:ext>
            </a:extLst>
          </p:cNvPr>
          <p:cNvSpPr>
            <a:spLocks noGrp="1"/>
          </p:cNvSpPr>
          <p:nvPr>
            <p:ph type="title"/>
          </p:nvPr>
        </p:nvSpPr>
        <p:spPr/>
        <p:txBody>
          <a:bodyPr/>
          <a:lstStyle/>
          <a:p>
            <a:r>
              <a:rPr lang="en-IN" b="1" dirty="0"/>
              <a:t>PostgreSQL Views</a:t>
            </a:r>
            <a:br>
              <a:rPr lang="en-IN" b="1" dirty="0"/>
            </a:br>
            <a:endParaRPr lang="en-IN" dirty="0"/>
          </a:p>
        </p:txBody>
      </p:sp>
      <p:sp>
        <p:nvSpPr>
          <p:cNvPr id="3" name="Content Placeholder 2">
            <a:extLst>
              <a:ext uri="{FF2B5EF4-FFF2-40B4-BE49-F238E27FC236}">
                <a16:creationId xmlns:a16="http://schemas.microsoft.com/office/drawing/2014/main" id="{7D018530-48FF-E975-B628-0F6AA95AF9E3}"/>
              </a:ext>
            </a:extLst>
          </p:cNvPr>
          <p:cNvSpPr>
            <a:spLocks noGrp="1"/>
          </p:cNvSpPr>
          <p:nvPr>
            <p:ph idx="1"/>
          </p:nvPr>
        </p:nvSpPr>
        <p:spPr/>
        <p:txBody>
          <a:bodyPr/>
          <a:lstStyle/>
          <a:p>
            <a:pPr>
              <a:buFont typeface="Arial" panose="020B0604020202020204" pitchFamily="34" charset="0"/>
              <a:buChar char="•"/>
            </a:pPr>
            <a:r>
              <a:rPr lang="en-US" dirty="0"/>
              <a:t>A view is a named query stored in the PostgreSQL database server.</a:t>
            </a:r>
          </a:p>
          <a:p>
            <a:pPr>
              <a:buFont typeface="Arial" panose="020B0604020202020204" pitchFamily="34" charset="0"/>
              <a:buChar char="•"/>
            </a:pPr>
            <a:r>
              <a:rPr lang="en-US" dirty="0"/>
              <a:t>A view is defined based on one or more tables which are known as base tables, and the query that defines the view is referred to as a defining query.</a:t>
            </a:r>
          </a:p>
          <a:p>
            <a:pPr>
              <a:buFont typeface="Arial" panose="020B0604020202020204" pitchFamily="34" charset="0"/>
              <a:buChar char="•"/>
            </a:pPr>
            <a:r>
              <a:rPr lang="en-US" dirty="0"/>
              <a:t>Views do not store data .</a:t>
            </a:r>
            <a:endParaRPr lang="en-IN" dirty="0"/>
          </a:p>
        </p:txBody>
      </p:sp>
    </p:spTree>
    <p:extLst>
      <p:ext uri="{BB962C8B-B14F-4D97-AF65-F5344CB8AC3E}">
        <p14:creationId xmlns:p14="http://schemas.microsoft.com/office/powerpoint/2010/main" val="288479915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A56C-029C-B62A-7753-4C502DD379C2}"/>
              </a:ext>
            </a:extLst>
          </p:cNvPr>
          <p:cNvSpPr>
            <a:spLocks noGrp="1"/>
          </p:cNvSpPr>
          <p:nvPr>
            <p:ph type="title"/>
          </p:nvPr>
        </p:nvSpPr>
        <p:spPr/>
        <p:txBody>
          <a:bodyPr/>
          <a:lstStyle/>
          <a:p>
            <a:r>
              <a:rPr lang="en-IN" b="1" dirty="0"/>
              <a:t>Advantages of PostgreSQL views</a:t>
            </a:r>
            <a:br>
              <a:rPr lang="en-IN" b="1" dirty="0"/>
            </a:br>
            <a:endParaRPr lang="en-IN" dirty="0"/>
          </a:p>
        </p:txBody>
      </p:sp>
      <p:sp>
        <p:nvSpPr>
          <p:cNvPr id="3" name="Content Placeholder 2">
            <a:extLst>
              <a:ext uri="{FF2B5EF4-FFF2-40B4-BE49-F238E27FC236}">
                <a16:creationId xmlns:a16="http://schemas.microsoft.com/office/drawing/2014/main" id="{8959B883-C639-5782-7FED-65F7C3F8E80C}"/>
              </a:ext>
            </a:extLst>
          </p:cNvPr>
          <p:cNvSpPr>
            <a:spLocks noGrp="1"/>
          </p:cNvSpPr>
          <p:nvPr>
            <p:ph idx="1"/>
          </p:nvPr>
        </p:nvSpPr>
        <p:spPr/>
        <p:txBody>
          <a:bodyPr>
            <a:normAutofit fontScale="92500" lnSpcReduction="20000"/>
          </a:bodyPr>
          <a:lstStyle/>
          <a:p>
            <a:r>
              <a:rPr lang="en-US" b="1" dirty="0"/>
              <a:t>Simplifying complex queries</a:t>
            </a:r>
          </a:p>
          <a:p>
            <a:r>
              <a:rPr lang="en-US" dirty="0"/>
              <a:t>Views help simplify complex queries. Instead of dealing with joins, aggregations, or </a:t>
            </a:r>
            <a:r>
              <a:rPr lang="en-US" dirty="0" err="1"/>
              <a:t>filterin</a:t>
            </a:r>
            <a:r>
              <a:rPr lang="en-US" dirty="0"/>
              <a:t> conditions, you can query from views as if they were regular tables.</a:t>
            </a:r>
          </a:p>
          <a:p>
            <a:r>
              <a:rPr lang="en-US" dirty="0"/>
              <a:t>Typically, first, you create views based on complex queries and store them in the database. Then, you can use simple queries based on views instead of using complex queries.</a:t>
            </a:r>
          </a:p>
          <a:p>
            <a:r>
              <a:rPr lang="en-US" b="1" dirty="0"/>
              <a:t>2) Security and access control</a:t>
            </a:r>
          </a:p>
          <a:p>
            <a:r>
              <a:rPr lang="en-US" dirty="0"/>
              <a:t>Views enable fine-grained control over data access. You can create views that expose subsets of data in the base tables, hiding sensitive information.</a:t>
            </a:r>
          </a:p>
          <a:p>
            <a:r>
              <a:rPr lang="en-US" dirty="0"/>
              <a:t>This is particularly useful when you have applications that require access to distinct portions of the data.</a:t>
            </a:r>
          </a:p>
          <a:p>
            <a:r>
              <a:rPr lang="en-US" b="1" dirty="0"/>
              <a:t>3) Logical data independence</a:t>
            </a:r>
          </a:p>
          <a:p>
            <a:r>
              <a:rPr lang="en-US" dirty="0"/>
              <a:t>If your applications use views, you can freely modify the structure of the base tables. In other words, views enable you to create a layer of abstraction over the underlying tables.</a:t>
            </a:r>
          </a:p>
          <a:p>
            <a:endParaRPr lang="en-IN" dirty="0"/>
          </a:p>
        </p:txBody>
      </p:sp>
    </p:spTree>
    <p:extLst>
      <p:ext uri="{BB962C8B-B14F-4D97-AF65-F5344CB8AC3E}">
        <p14:creationId xmlns:p14="http://schemas.microsoft.com/office/powerpoint/2010/main" val="301937312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2C7C1-7BA0-7CE0-672F-9AFDDBC55E4D}"/>
              </a:ext>
            </a:extLst>
          </p:cNvPr>
          <p:cNvSpPr>
            <a:spLocks noGrp="1"/>
          </p:cNvSpPr>
          <p:nvPr>
            <p:ph type="title"/>
          </p:nvPr>
        </p:nvSpPr>
        <p:spPr/>
        <p:txBody>
          <a:bodyPr/>
          <a:lstStyle/>
          <a:p>
            <a:r>
              <a:rPr lang="en-IN" b="1" dirty="0"/>
              <a:t>CREATE VIEW statement</a:t>
            </a:r>
            <a:br>
              <a:rPr lang="en-IN" b="1" dirty="0"/>
            </a:br>
            <a:endParaRPr lang="en-IN" dirty="0"/>
          </a:p>
        </p:txBody>
      </p:sp>
      <p:sp>
        <p:nvSpPr>
          <p:cNvPr id="3" name="Content Placeholder 2">
            <a:extLst>
              <a:ext uri="{FF2B5EF4-FFF2-40B4-BE49-F238E27FC236}">
                <a16:creationId xmlns:a16="http://schemas.microsoft.com/office/drawing/2014/main" id="{A383F71C-EB1E-AA0A-8B49-0F0C9B9C39DC}"/>
              </a:ext>
            </a:extLst>
          </p:cNvPr>
          <p:cNvSpPr>
            <a:spLocks noGrp="1"/>
          </p:cNvSpPr>
          <p:nvPr>
            <p:ph idx="1"/>
          </p:nvPr>
        </p:nvSpPr>
        <p:spPr/>
        <p:txBody>
          <a:bodyPr/>
          <a:lstStyle/>
          <a:p>
            <a:r>
              <a:rPr lang="en-US" dirty="0"/>
              <a:t>Syntax </a:t>
            </a:r>
          </a:p>
          <a:p>
            <a:pPr lvl="1"/>
            <a:r>
              <a:rPr lang="en-US" dirty="0"/>
              <a:t>CREATE VIEW </a:t>
            </a:r>
            <a:r>
              <a:rPr lang="en-US" dirty="0" err="1"/>
              <a:t>view_name</a:t>
            </a:r>
            <a:br>
              <a:rPr lang="en-US" dirty="0"/>
            </a:br>
            <a:r>
              <a:rPr lang="en-US" dirty="0"/>
              <a:t> AS query;</a:t>
            </a:r>
          </a:p>
          <a:p>
            <a:pPr lvl="1"/>
            <a:endParaRPr lang="en-US" dirty="0"/>
          </a:p>
          <a:p>
            <a:pPr marL="201168" lvl="1" indent="0">
              <a:buNone/>
            </a:pPr>
            <a:r>
              <a:rPr lang="en-US" dirty="0"/>
              <a:t>Example</a:t>
            </a:r>
          </a:p>
          <a:p>
            <a:pPr lvl="2">
              <a:buFont typeface="Courier New" panose="02070309020205020404" pitchFamily="49" charset="0"/>
              <a:buChar char="o"/>
            </a:pPr>
            <a:r>
              <a:rPr lang="en-US" dirty="0"/>
              <a:t>CREATE VIEW contact AS </a:t>
            </a:r>
            <a:br>
              <a:rPr lang="en-US" dirty="0"/>
            </a:br>
            <a:r>
              <a:rPr lang="en-US" dirty="0"/>
              <a:t>SELECT </a:t>
            </a:r>
            <a:r>
              <a:rPr lang="en-US" dirty="0" err="1"/>
              <a:t>first_name</a:t>
            </a:r>
            <a:r>
              <a:rPr lang="en-US" dirty="0"/>
              <a:t>, </a:t>
            </a:r>
            <a:r>
              <a:rPr lang="en-US" dirty="0" err="1"/>
              <a:t>last_name</a:t>
            </a:r>
            <a:r>
              <a:rPr lang="en-US" dirty="0"/>
              <a:t>, email</a:t>
            </a:r>
            <a:br>
              <a:rPr lang="en-US" dirty="0"/>
            </a:br>
            <a:r>
              <a:rPr lang="en-US" dirty="0"/>
              <a:t>FROM customer;</a:t>
            </a:r>
          </a:p>
          <a:p>
            <a:pPr lvl="2">
              <a:buFont typeface="Courier New" panose="02070309020205020404" pitchFamily="49" charset="0"/>
              <a:buChar char="o"/>
            </a:pPr>
            <a:endParaRPr lang="en-US" dirty="0"/>
          </a:p>
          <a:p>
            <a:pPr marL="201168" lvl="1" indent="0">
              <a:buNone/>
            </a:pPr>
            <a:r>
              <a:rPr lang="en-US" dirty="0"/>
              <a:t>Note: display the view information using the \d+ </a:t>
            </a:r>
            <a:r>
              <a:rPr lang="en-US" dirty="0" err="1"/>
              <a:t>view_name</a:t>
            </a:r>
            <a:r>
              <a:rPr lang="en-US" dirty="0"/>
              <a:t> command</a:t>
            </a:r>
            <a:endParaRPr lang="en-IN" dirty="0"/>
          </a:p>
        </p:txBody>
      </p:sp>
    </p:spTree>
    <p:extLst>
      <p:ext uri="{BB962C8B-B14F-4D97-AF65-F5344CB8AC3E}">
        <p14:creationId xmlns:p14="http://schemas.microsoft.com/office/powerpoint/2010/main" val="3567987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90A4F-2657-A5A2-CEF4-64AC69FF270C}"/>
              </a:ext>
            </a:extLst>
          </p:cNvPr>
          <p:cNvSpPr>
            <a:spLocks noGrp="1"/>
          </p:cNvSpPr>
          <p:nvPr>
            <p:ph type="title"/>
          </p:nvPr>
        </p:nvSpPr>
        <p:spPr/>
        <p:txBody>
          <a:bodyPr/>
          <a:lstStyle/>
          <a:p>
            <a:r>
              <a:rPr lang="en-IN" b="1" dirty="0"/>
              <a:t>DROP VIEW</a:t>
            </a:r>
            <a:br>
              <a:rPr lang="en-IN" b="1" dirty="0"/>
            </a:br>
            <a:endParaRPr lang="en-IN" dirty="0"/>
          </a:p>
        </p:txBody>
      </p:sp>
      <p:sp>
        <p:nvSpPr>
          <p:cNvPr id="3" name="Content Placeholder 2">
            <a:extLst>
              <a:ext uri="{FF2B5EF4-FFF2-40B4-BE49-F238E27FC236}">
                <a16:creationId xmlns:a16="http://schemas.microsoft.com/office/drawing/2014/main" id="{2A23CA18-85B2-2FD8-2339-7E0675E85285}"/>
              </a:ext>
            </a:extLst>
          </p:cNvPr>
          <p:cNvSpPr>
            <a:spLocks noGrp="1"/>
          </p:cNvSpPr>
          <p:nvPr>
            <p:ph idx="1"/>
          </p:nvPr>
        </p:nvSpPr>
        <p:spPr/>
        <p:txBody>
          <a:bodyPr/>
          <a:lstStyle/>
          <a:p>
            <a:r>
              <a:rPr lang="en-IN" dirty="0"/>
              <a:t>Syntax:</a:t>
            </a:r>
          </a:p>
          <a:p>
            <a:r>
              <a:rPr lang="en-US" dirty="0"/>
              <a:t>DROP VIEW [IF EXISTS] </a:t>
            </a:r>
            <a:r>
              <a:rPr lang="en-US" dirty="0" err="1"/>
              <a:t>view_name</a:t>
            </a:r>
            <a:r>
              <a:rPr lang="en-US" dirty="0"/>
              <a:t>[CASCADE | RESTRICT];</a:t>
            </a:r>
          </a:p>
          <a:p>
            <a:pPr>
              <a:buFont typeface="Arial" panose="020B0604020202020204" pitchFamily="34" charset="0"/>
              <a:buChar char="•"/>
            </a:pPr>
            <a:r>
              <a:rPr lang="en-US" dirty="0"/>
              <a:t>CASCADE option to remove dependent objects along with the view. </a:t>
            </a:r>
          </a:p>
          <a:p>
            <a:pPr>
              <a:buFont typeface="Arial" panose="020B0604020202020204" pitchFamily="34" charset="0"/>
              <a:buChar char="•"/>
            </a:pPr>
            <a:r>
              <a:rPr lang="en-US" dirty="0"/>
              <a:t>RESTRICT option to reject the removal of the view if other objects depend on the view. The RESTRICT option is the default.</a:t>
            </a:r>
            <a:endParaRPr lang="en-IN" dirty="0"/>
          </a:p>
        </p:txBody>
      </p:sp>
    </p:spTree>
    <p:extLst>
      <p:ext uri="{BB962C8B-B14F-4D97-AF65-F5344CB8AC3E}">
        <p14:creationId xmlns:p14="http://schemas.microsoft.com/office/powerpoint/2010/main" val="21957644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a:bodyPr>
          <a:lstStyle/>
          <a:p>
            <a:r>
              <a:rPr lang="en-US" sz="3200" b="1" dirty="0">
                <a:solidFill>
                  <a:srgbClr val="C00000"/>
                </a:solidFill>
              </a:rPr>
              <a:t>Transaction</a:t>
            </a:r>
          </a:p>
        </p:txBody>
      </p:sp>
      <p:sp>
        <p:nvSpPr>
          <p:cNvPr id="3" name="Content Placeholder 2"/>
          <p:cNvSpPr>
            <a:spLocks noGrp="1"/>
          </p:cNvSpPr>
          <p:nvPr>
            <p:ph idx="1"/>
          </p:nvPr>
        </p:nvSpPr>
        <p:spPr>
          <a:xfrm>
            <a:off x="838200" y="1545465"/>
            <a:ext cx="10515600" cy="4631498"/>
          </a:xfrm>
        </p:spPr>
        <p:txBody>
          <a:bodyPr>
            <a:normAutofit/>
          </a:bodyPr>
          <a:lstStyle/>
          <a:p>
            <a:r>
              <a:rPr lang="en-US" sz="1600" dirty="0"/>
              <a:t>Transactions are a fundamental concept of all database systems. The essential point of a transaction is that it bundles multiple steps into a single, all-or-nothing operation. The intermediate states between the steps are not visible to other concurrent transactions, and if some failure occurs that prevents the transaction from completing, then none of the steps affect the database at all.</a:t>
            </a:r>
          </a:p>
          <a:p>
            <a:r>
              <a:rPr lang="en-US" sz="1600" dirty="0"/>
              <a:t>For example, consider a bank database that contains balances for various customer accounts, as well as total deposit balances for branches. Suppose that we want to record a payment of $100.00 from Alice's account to Bob's account.</a:t>
            </a:r>
          </a:p>
          <a:p>
            <a:pPr marL="457200" lvl="1" indent="0">
              <a:buNone/>
            </a:pPr>
            <a:r>
              <a:rPr lang="en-US" sz="1200" dirty="0"/>
              <a:t>BEGIN;</a:t>
            </a:r>
          </a:p>
          <a:p>
            <a:pPr marL="457200" lvl="1" indent="0">
              <a:buNone/>
            </a:pPr>
            <a:r>
              <a:rPr lang="en-US" sz="1200" dirty="0"/>
              <a:t>UPDATE accounts SET balance = balance - 100.00</a:t>
            </a:r>
          </a:p>
          <a:p>
            <a:pPr marL="457200" lvl="1" indent="0">
              <a:buNone/>
            </a:pPr>
            <a:r>
              <a:rPr lang="en-US" sz="1200" dirty="0"/>
              <a:t>    WHERE name = 'Alice';</a:t>
            </a:r>
          </a:p>
          <a:p>
            <a:pPr marL="457200" lvl="1" indent="0">
              <a:buNone/>
            </a:pPr>
            <a:r>
              <a:rPr lang="en-US" sz="1200" dirty="0"/>
              <a:t>SAVEPOINT </a:t>
            </a:r>
            <a:r>
              <a:rPr lang="en-US" sz="1200" dirty="0" err="1"/>
              <a:t>my_savepoint</a:t>
            </a:r>
            <a:r>
              <a:rPr lang="en-US" sz="1200" dirty="0"/>
              <a:t>;</a:t>
            </a:r>
          </a:p>
          <a:p>
            <a:pPr marL="457200" lvl="1" indent="0">
              <a:buNone/>
            </a:pPr>
            <a:r>
              <a:rPr lang="en-US" sz="1200" dirty="0"/>
              <a:t>UPDATE accounts SET balance = balance + 100.00</a:t>
            </a:r>
          </a:p>
          <a:p>
            <a:pPr marL="457200" lvl="1" indent="0">
              <a:buNone/>
            </a:pPr>
            <a:r>
              <a:rPr lang="en-US" sz="1200" dirty="0"/>
              <a:t>    WHERE name = 'Bob';</a:t>
            </a:r>
          </a:p>
          <a:p>
            <a:pPr marL="457200" lvl="1" indent="0">
              <a:buNone/>
            </a:pPr>
            <a:r>
              <a:rPr lang="en-US" sz="1200" dirty="0"/>
              <a:t>-- oops ... forget that and use Wally's account</a:t>
            </a:r>
          </a:p>
          <a:p>
            <a:pPr marL="457200" lvl="1" indent="0">
              <a:buNone/>
            </a:pPr>
            <a:r>
              <a:rPr lang="en-US" sz="1200" dirty="0"/>
              <a:t>ROLLBACK TO </a:t>
            </a:r>
            <a:r>
              <a:rPr lang="en-US" sz="1200" dirty="0" err="1"/>
              <a:t>my_savepoint</a:t>
            </a:r>
            <a:r>
              <a:rPr lang="en-US" sz="1200" dirty="0"/>
              <a:t>;</a:t>
            </a:r>
          </a:p>
          <a:p>
            <a:pPr marL="457200" lvl="1" indent="0">
              <a:buNone/>
            </a:pPr>
            <a:r>
              <a:rPr lang="en-US" sz="1200" dirty="0"/>
              <a:t>UPDATE accounts SET balance = balance + 100.00</a:t>
            </a:r>
          </a:p>
          <a:p>
            <a:pPr marL="457200" lvl="1" indent="0">
              <a:buNone/>
            </a:pPr>
            <a:r>
              <a:rPr lang="en-US" sz="1200" dirty="0"/>
              <a:t>    WHERE name = 'Wally';</a:t>
            </a:r>
          </a:p>
          <a:p>
            <a:pPr marL="457200" lvl="1" indent="0">
              <a:buNone/>
            </a:pPr>
            <a:r>
              <a:rPr lang="en-US" sz="1200" dirty="0"/>
              <a:t>COMMIT;</a:t>
            </a:r>
          </a:p>
        </p:txBody>
      </p:sp>
    </p:spTree>
    <p:extLst>
      <p:ext uri="{BB962C8B-B14F-4D97-AF65-F5344CB8AC3E}">
        <p14:creationId xmlns:p14="http://schemas.microsoft.com/office/powerpoint/2010/main" val="65280353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1AAF-080C-AD24-1630-3EECE481B2A3}"/>
              </a:ext>
            </a:extLst>
          </p:cNvPr>
          <p:cNvSpPr>
            <a:spLocks noGrp="1"/>
          </p:cNvSpPr>
          <p:nvPr>
            <p:ph type="title"/>
          </p:nvPr>
        </p:nvSpPr>
        <p:spPr/>
        <p:txBody>
          <a:bodyPr/>
          <a:lstStyle/>
          <a:p>
            <a:r>
              <a:rPr lang="en-IN" dirty="0"/>
              <a:t>Window Function</a:t>
            </a:r>
          </a:p>
        </p:txBody>
      </p:sp>
      <p:sp>
        <p:nvSpPr>
          <p:cNvPr id="3" name="Content Placeholder 2">
            <a:extLst>
              <a:ext uri="{FF2B5EF4-FFF2-40B4-BE49-F238E27FC236}">
                <a16:creationId xmlns:a16="http://schemas.microsoft.com/office/drawing/2014/main" id="{84B73E07-0AE3-B313-3C30-32FCA790E378}"/>
              </a:ext>
            </a:extLst>
          </p:cNvPr>
          <p:cNvSpPr>
            <a:spLocks noGrp="1"/>
          </p:cNvSpPr>
          <p:nvPr>
            <p:ph idx="1"/>
          </p:nvPr>
        </p:nvSpPr>
        <p:spPr/>
        <p:txBody>
          <a:bodyPr/>
          <a:lstStyle/>
          <a:p>
            <a:r>
              <a:rPr lang="en-US" b="1" dirty="0"/>
              <a:t>Window functions</a:t>
            </a:r>
            <a:r>
              <a:rPr lang="en-US" dirty="0"/>
              <a:t> are powerful tools used to perform calculations across a set of table rows that are related to the current row. Unlike aggregate functions, window functions do not collapse rows into a single result; instead, they return a value for each row in the result set.</a:t>
            </a:r>
          </a:p>
          <a:p>
            <a:r>
              <a:rPr lang="en-US" b="1" dirty="0"/>
              <a:t>Key Features of Window Functions:</a:t>
            </a:r>
          </a:p>
          <a:p>
            <a:r>
              <a:rPr lang="en-US" b="1" dirty="0"/>
              <a:t>Partitioning</a:t>
            </a:r>
            <a:r>
              <a:rPr lang="en-US" dirty="0"/>
              <a:t>: Divide rows into groups (partitions) for calculations.</a:t>
            </a:r>
          </a:p>
          <a:p>
            <a:r>
              <a:rPr lang="en-US" b="1" dirty="0"/>
              <a:t>Ordering</a:t>
            </a:r>
            <a:r>
              <a:rPr lang="en-US" dirty="0"/>
              <a:t>: Define the order of rows within each partition.</a:t>
            </a:r>
          </a:p>
          <a:p>
            <a:r>
              <a:rPr lang="en-US" b="1" dirty="0"/>
              <a:t>Frame Specification</a:t>
            </a:r>
            <a:r>
              <a:rPr lang="en-US" dirty="0"/>
              <a:t>: Control the subset of rows used for calculations.</a:t>
            </a:r>
          </a:p>
          <a:p>
            <a:endParaRPr lang="en-US" dirty="0"/>
          </a:p>
          <a:p>
            <a:endParaRPr lang="en-IN" dirty="0"/>
          </a:p>
        </p:txBody>
      </p:sp>
    </p:spTree>
    <p:extLst>
      <p:ext uri="{BB962C8B-B14F-4D97-AF65-F5344CB8AC3E}">
        <p14:creationId xmlns:p14="http://schemas.microsoft.com/office/powerpoint/2010/main" val="139312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normAutofit/>
          </a:bodyPr>
          <a:lstStyle/>
          <a:p>
            <a:r>
              <a:rPr lang="en-US" sz="3200" b="1" dirty="0">
                <a:solidFill>
                  <a:srgbClr val="C00000"/>
                </a:solidFill>
              </a:rPr>
              <a:t>TCL</a:t>
            </a:r>
            <a:endParaRPr lang="en-US" sz="3200" dirty="0">
              <a:solidFill>
                <a:srgbClr val="C00000"/>
              </a:solidFill>
            </a:endParaRPr>
          </a:p>
        </p:txBody>
      </p:sp>
      <p:sp>
        <p:nvSpPr>
          <p:cNvPr id="3" name="Content Placeholder 2"/>
          <p:cNvSpPr>
            <a:spLocks noGrp="1"/>
          </p:cNvSpPr>
          <p:nvPr>
            <p:ph idx="1"/>
          </p:nvPr>
        </p:nvSpPr>
        <p:spPr/>
        <p:txBody>
          <a:bodyPr>
            <a:normAutofit/>
          </a:bodyPr>
          <a:lstStyle/>
          <a:p>
            <a:r>
              <a:rPr lang="en-US" sz="1600" dirty="0"/>
              <a:t>Transaction Control (TCL) statements are used to manage the changes made by DML statements. It allows statements to be grouped together into logical transactions.</a:t>
            </a:r>
          </a:p>
          <a:p>
            <a:pPr marL="0" indent="0">
              <a:buNone/>
            </a:pPr>
            <a:r>
              <a:rPr lang="en-US" sz="1600" dirty="0"/>
              <a:t>	Some example:</a:t>
            </a:r>
          </a:p>
          <a:p>
            <a:pPr marL="0" indent="0">
              <a:buNone/>
            </a:pPr>
            <a:r>
              <a:rPr lang="en-US" sz="1600" dirty="0"/>
              <a:t>	1. COMMIT - save work done</a:t>
            </a:r>
          </a:p>
          <a:p>
            <a:pPr marL="0" indent="0">
              <a:buNone/>
            </a:pPr>
            <a:r>
              <a:rPr lang="en-US" sz="1600" dirty="0"/>
              <a:t>	2. SAVEPOINT - identify a point in a transaction to which you can later roll back</a:t>
            </a:r>
          </a:p>
          <a:p>
            <a:pPr marL="0" indent="0">
              <a:buNone/>
            </a:pPr>
            <a:r>
              <a:rPr lang="en-US" sz="1600" dirty="0"/>
              <a:t>	3. ROLLBACK - restore database to original since the last COMMIT</a:t>
            </a:r>
          </a:p>
          <a:p>
            <a:pPr marL="0" indent="0">
              <a:buNone/>
            </a:pPr>
            <a:r>
              <a:rPr lang="en-US" sz="1600" dirty="0"/>
              <a:t>	4. SET TRANSACTION - Change transaction options like isolation level and what rollback segment to use</a:t>
            </a:r>
          </a:p>
          <a:p>
            <a:endParaRPr lang="en-US" sz="1600" dirty="0"/>
          </a:p>
        </p:txBody>
      </p:sp>
    </p:spTree>
    <p:extLst>
      <p:ext uri="{BB962C8B-B14F-4D97-AF65-F5344CB8AC3E}">
        <p14:creationId xmlns:p14="http://schemas.microsoft.com/office/powerpoint/2010/main" val="266426927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A2111-D18B-14C7-61DA-F36CF0FF3E3B}"/>
              </a:ext>
            </a:extLst>
          </p:cNvPr>
          <p:cNvSpPr>
            <a:spLocks noGrp="1"/>
          </p:cNvSpPr>
          <p:nvPr>
            <p:ph type="title"/>
          </p:nvPr>
        </p:nvSpPr>
        <p:spPr/>
        <p:txBody>
          <a:bodyPr/>
          <a:lstStyle/>
          <a:p>
            <a:r>
              <a:rPr lang="en-IN" dirty="0"/>
              <a:t>Window Function</a:t>
            </a:r>
          </a:p>
        </p:txBody>
      </p:sp>
      <p:sp>
        <p:nvSpPr>
          <p:cNvPr id="3" name="Content Placeholder 2">
            <a:extLst>
              <a:ext uri="{FF2B5EF4-FFF2-40B4-BE49-F238E27FC236}">
                <a16:creationId xmlns:a16="http://schemas.microsoft.com/office/drawing/2014/main" id="{244A81D6-5A80-5295-AB3F-2232CA8AB00D}"/>
              </a:ext>
            </a:extLst>
          </p:cNvPr>
          <p:cNvSpPr>
            <a:spLocks noGrp="1"/>
          </p:cNvSpPr>
          <p:nvPr>
            <p:ph idx="1"/>
          </p:nvPr>
        </p:nvSpPr>
        <p:spPr/>
        <p:txBody>
          <a:bodyPr>
            <a:normAutofit/>
          </a:bodyPr>
          <a:lstStyle/>
          <a:p>
            <a:r>
              <a:rPr lang="en-US" dirty="0" err="1"/>
              <a:t>function_name</a:t>
            </a:r>
            <a:r>
              <a:rPr lang="en-US" dirty="0"/>
              <a:t>([arguments]) OVER (</a:t>
            </a:r>
          </a:p>
          <a:p>
            <a:r>
              <a:rPr lang="en-US" dirty="0"/>
              <a:t>    [PARTITION BY </a:t>
            </a:r>
            <a:r>
              <a:rPr lang="en-US" dirty="0" err="1"/>
              <a:t>column_name</a:t>
            </a:r>
            <a:r>
              <a:rPr lang="en-US" dirty="0"/>
              <a:t>(s)]</a:t>
            </a:r>
          </a:p>
          <a:p>
            <a:r>
              <a:rPr lang="en-US" dirty="0"/>
              <a:t>    [ORDER BY </a:t>
            </a:r>
            <a:r>
              <a:rPr lang="en-US" dirty="0" err="1"/>
              <a:t>column_name</a:t>
            </a:r>
            <a:r>
              <a:rPr lang="en-US" dirty="0"/>
              <a:t>(s)]</a:t>
            </a:r>
          </a:p>
          <a:p>
            <a:r>
              <a:rPr lang="en-US" dirty="0"/>
              <a:t>    [</a:t>
            </a:r>
            <a:r>
              <a:rPr lang="en-US" dirty="0" err="1"/>
              <a:t>frame_clause</a:t>
            </a:r>
            <a:r>
              <a:rPr lang="en-US" dirty="0"/>
              <a:t>]</a:t>
            </a:r>
          </a:p>
          <a:p>
            <a:r>
              <a:rPr lang="en-US" dirty="0"/>
              <a:t>)</a:t>
            </a:r>
          </a:p>
        </p:txBody>
      </p:sp>
    </p:spTree>
    <p:extLst>
      <p:ext uri="{BB962C8B-B14F-4D97-AF65-F5344CB8AC3E}">
        <p14:creationId xmlns:p14="http://schemas.microsoft.com/office/powerpoint/2010/main" val="112786672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AFCC8-F808-0A7A-3778-35FC693F2717}"/>
              </a:ext>
            </a:extLst>
          </p:cNvPr>
          <p:cNvSpPr>
            <a:spLocks noGrp="1"/>
          </p:cNvSpPr>
          <p:nvPr>
            <p:ph type="title"/>
          </p:nvPr>
        </p:nvSpPr>
        <p:spPr/>
        <p:txBody>
          <a:bodyPr/>
          <a:lstStyle/>
          <a:p>
            <a:r>
              <a:rPr lang="en-IN" dirty="0"/>
              <a:t>Window Function</a:t>
            </a:r>
          </a:p>
        </p:txBody>
      </p:sp>
      <p:sp>
        <p:nvSpPr>
          <p:cNvPr id="5" name="Content Placeholder 4">
            <a:extLst>
              <a:ext uri="{FF2B5EF4-FFF2-40B4-BE49-F238E27FC236}">
                <a16:creationId xmlns:a16="http://schemas.microsoft.com/office/drawing/2014/main" id="{C32B5B4B-2C97-C8A8-090C-BBDD73D84BC1}"/>
              </a:ext>
            </a:extLst>
          </p:cNvPr>
          <p:cNvSpPr>
            <a:spLocks noGrp="1"/>
          </p:cNvSpPr>
          <p:nvPr>
            <p:ph idx="1"/>
          </p:nvPr>
        </p:nvSpPr>
        <p:spPr/>
        <p:txBody>
          <a:bodyPr>
            <a:normAutofit fontScale="92500" lnSpcReduction="10000"/>
          </a:bodyPr>
          <a:lstStyle/>
          <a:p>
            <a:r>
              <a:rPr lang="en-US" dirty="0"/>
              <a:t>PARTITION BY clause</a:t>
            </a:r>
          </a:p>
          <a:p>
            <a:r>
              <a:rPr lang="en-US" dirty="0"/>
              <a:t>The PARTITION BY clause divides rows into multiple groups or partitions to which the window function is applied. Like the example above, we used the product group to divide the products into groups (or partitions).</a:t>
            </a:r>
          </a:p>
          <a:p>
            <a:pPr marL="0" indent="0">
              <a:buNone/>
            </a:pPr>
            <a:r>
              <a:rPr lang="en-US" dirty="0"/>
              <a:t>  The PARTITION BY clause is optional. If you skip the PARTITION BY clause, the window function will treat the whole result set as a single partition.</a:t>
            </a:r>
          </a:p>
          <a:p>
            <a:endParaRPr lang="en-US" dirty="0"/>
          </a:p>
          <a:p>
            <a:r>
              <a:rPr lang="en-US" dirty="0"/>
              <a:t>ORDER BY clause</a:t>
            </a:r>
          </a:p>
          <a:p>
            <a:r>
              <a:rPr lang="en-US" dirty="0"/>
              <a:t>The ORDER BY clause specifies the order of rows in each partition to which the window function is applied.</a:t>
            </a:r>
          </a:p>
          <a:p>
            <a:r>
              <a:rPr lang="en-US" dirty="0"/>
              <a:t>The ORDER BY clause uses the NULLS FIRST or NULLS LAST option to specify whether nullable values should be first or last in the result set. The default is NULLS LAST option.</a:t>
            </a:r>
            <a:endParaRPr lang="en-IN" dirty="0"/>
          </a:p>
        </p:txBody>
      </p:sp>
    </p:spTree>
    <p:extLst>
      <p:ext uri="{BB962C8B-B14F-4D97-AF65-F5344CB8AC3E}">
        <p14:creationId xmlns:p14="http://schemas.microsoft.com/office/powerpoint/2010/main" val="20449760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B7979-56D7-F365-A0BF-2A913B8969C6}"/>
              </a:ext>
            </a:extLst>
          </p:cNvPr>
          <p:cNvSpPr>
            <a:spLocks noGrp="1"/>
          </p:cNvSpPr>
          <p:nvPr>
            <p:ph type="title"/>
          </p:nvPr>
        </p:nvSpPr>
        <p:spPr/>
        <p:txBody>
          <a:bodyPr/>
          <a:lstStyle/>
          <a:p>
            <a:r>
              <a:rPr lang="en-IN" dirty="0"/>
              <a:t>Window function</a:t>
            </a:r>
          </a:p>
        </p:txBody>
      </p:sp>
      <p:sp>
        <p:nvSpPr>
          <p:cNvPr id="3" name="Content Placeholder 2">
            <a:extLst>
              <a:ext uri="{FF2B5EF4-FFF2-40B4-BE49-F238E27FC236}">
                <a16:creationId xmlns:a16="http://schemas.microsoft.com/office/drawing/2014/main" id="{DDEB1A2D-CA64-99D2-63E1-DD7D072A156E}"/>
              </a:ext>
            </a:extLst>
          </p:cNvPr>
          <p:cNvSpPr>
            <a:spLocks noGrp="1"/>
          </p:cNvSpPr>
          <p:nvPr>
            <p:ph idx="1"/>
          </p:nvPr>
        </p:nvSpPr>
        <p:spPr/>
        <p:txBody>
          <a:bodyPr>
            <a:normAutofit fontScale="55000" lnSpcReduction="20000"/>
          </a:bodyPr>
          <a:lstStyle/>
          <a:p>
            <a:r>
              <a:rPr lang="en-US" dirty="0"/>
              <a:t>If you use multiple window functions in a query:</a:t>
            </a:r>
          </a:p>
          <a:p>
            <a:endParaRPr lang="en-US" dirty="0"/>
          </a:p>
          <a:p>
            <a:r>
              <a:rPr lang="en-US" dirty="0"/>
              <a:t>SELECT</a:t>
            </a:r>
          </a:p>
          <a:p>
            <a:r>
              <a:rPr lang="en-US" dirty="0"/>
              <a:t>    wf1() OVER(PARTITION BY c1 ORDER BY c2),</a:t>
            </a:r>
          </a:p>
          <a:p>
            <a:r>
              <a:rPr lang="en-US" dirty="0"/>
              <a:t>    wf2() OVER(PARTITION BY c1 ORDER BY c2)</a:t>
            </a:r>
          </a:p>
          <a:p>
            <a:r>
              <a:rPr lang="en-US" dirty="0"/>
              <a:t>FROM </a:t>
            </a:r>
            <a:r>
              <a:rPr lang="en-US" dirty="0" err="1"/>
              <a:t>table_name</a:t>
            </a:r>
            <a:r>
              <a:rPr lang="en-US" dirty="0"/>
              <a:t>;</a:t>
            </a:r>
          </a:p>
          <a:p>
            <a:r>
              <a:rPr lang="en-US" dirty="0"/>
              <a:t>you can use the WINDOW clause to shorten the query as shown in the following query:</a:t>
            </a:r>
          </a:p>
          <a:p>
            <a:endParaRPr lang="en-US" dirty="0"/>
          </a:p>
          <a:p>
            <a:r>
              <a:rPr lang="en-US" dirty="0"/>
              <a:t>SELECT</a:t>
            </a:r>
          </a:p>
          <a:p>
            <a:r>
              <a:rPr lang="en-US" dirty="0"/>
              <a:t>   wf1() OVER w,</a:t>
            </a:r>
          </a:p>
          <a:p>
            <a:r>
              <a:rPr lang="en-US" dirty="0"/>
              <a:t>   wf2() OVER w,</a:t>
            </a:r>
          </a:p>
          <a:p>
            <a:r>
              <a:rPr lang="en-US" dirty="0"/>
              <a:t>FROM </a:t>
            </a:r>
            <a:r>
              <a:rPr lang="en-US" dirty="0" err="1"/>
              <a:t>table_name</a:t>
            </a:r>
            <a:endParaRPr lang="en-US" dirty="0"/>
          </a:p>
          <a:p>
            <a:r>
              <a:rPr lang="en-US" dirty="0"/>
              <a:t>WINDOW w AS (PARTITION BY c1 ORDER BY c2);</a:t>
            </a:r>
            <a:endParaRPr lang="en-IN" dirty="0"/>
          </a:p>
        </p:txBody>
      </p:sp>
    </p:spTree>
    <p:extLst>
      <p:ext uri="{BB962C8B-B14F-4D97-AF65-F5344CB8AC3E}">
        <p14:creationId xmlns:p14="http://schemas.microsoft.com/office/powerpoint/2010/main" val="241937309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86B09-B4C1-1539-1928-73E1B6F52BA0}"/>
              </a:ext>
            </a:extLst>
          </p:cNvPr>
          <p:cNvSpPr>
            <a:spLocks noGrp="1"/>
          </p:cNvSpPr>
          <p:nvPr>
            <p:ph type="title"/>
          </p:nvPr>
        </p:nvSpPr>
        <p:spPr/>
        <p:txBody>
          <a:bodyPr/>
          <a:lstStyle/>
          <a:p>
            <a:r>
              <a:rPr lang="en-IN" dirty="0"/>
              <a:t>Window Functions</a:t>
            </a:r>
          </a:p>
        </p:txBody>
      </p:sp>
      <p:pic>
        <p:nvPicPr>
          <p:cNvPr id="4" name="Content Placeholder 3">
            <a:extLst>
              <a:ext uri="{FF2B5EF4-FFF2-40B4-BE49-F238E27FC236}">
                <a16:creationId xmlns:a16="http://schemas.microsoft.com/office/drawing/2014/main" id="{6E106B63-7E6A-96F8-401A-1D58B9B35F64}"/>
              </a:ext>
            </a:extLst>
          </p:cNvPr>
          <p:cNvPicPr>
            <a:picLocks noGrp="1" noChangeAspect="1"/>
          </p:cNvPicPr>
          <p:nvPr>
            <p:ph idx="1"/>
          </p:nvPr>
        </p:nvPicPr>
        <p:blipFill rotWithShape="1">
          <a:blip r:embed="rId2"/>
          <a:srcRect l="6186" t="14570" r="6091" b="21209"/>
          <a:stretch/>
        </p:blipFill>
        <p:spPr>
          <a:xfrm>
            <a:off x="988983" y="1949727"/>
            <a:ext cx="10214034" cy="3985147"/>
          </a:xfrm>
          <a:prstGeom prst="rect">
            <a:avLst/>
          </a:prstGeom>
        </p:spPr>
      </p:pic>
    </p:spTree>
    <p:extLst>
      <p:ext uri="{BB962C8B-B14F-4D97-AF65-F5344CB8AC3E}">
        <p14:creationId xmlns:p14="http://schemas.microsoft.com/office/powerpoint/2010/main" val="206954196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B525-FBCA-9D6F-4A97-2B752BACDEED}"/>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6CEC64C3-52F5-B694-9498-8AC2B85520BB}"/>
              </a:ext>
            </a:extLst>
          </p:cNvPr>
          <p:cNvSpPr>
            <a:spLocks noGrp="1"/>
          </p:cNvSpPr>
          <p:nvPr>
            <p:ph idx="1"/>
          </p:nvPr>
        </p:nvSpPr>
        <p:spPr/>
        <p:txBody>
          <a:bodyPr>
            <a:normAutofit fontScale="70000" lnSpcReduction="20000"/>
          </a:bodyPr>
          <a:lstStyle/>
          <a:p>
            <a:r>
              <a:rPr lang="en-IN" dirty="0"/>
              <a:t>create table </a:t>
            </a:r>
            <a:r>
              <a:rPr lang="en-IN" dirty="0" err="1"/>
              <a:t>personNames</a:t>
            </a:r>
            <a:r>
              <a:rPr lang="en-IN" dirty="0"/>
              <a:t>(</a:t>
            </a:r>
          </a:p>
          <a:p>
            <a:r>
              <a:rPr lang="en-IN" dirty="0"/>
              <a:t>gender varchar(10),</a:t>
            </a:r>
          </a:p>
          <a:p>
            <a:r>
              <a:rPr lang="en-IN" dirty="0"/>
              <a:t>name varchar(30),</a:t>
            </a:r>
          </a:p>
          <a:p>
            <a:r>
              <a:rPr lang="en-IN" dirty="0"/>
              <a:t>total int);</a:t>
            </a:r>
          </a:p>
          <a:p>
            <a:endParaRPr lang="en-IN" dirty="0"/>
          </a:p>
          <a:p>
            <a:r>
              <a:rPr lang="en-IN" dirty="0"/>
              <a:t>insert into </a:t>
            </a:r>
            <a:r>
              <a:rPr lang="en-IN" dirty="0" err="1"/>
              <a:t>personNames</a:t>
            </a:r>
            <a:r>
              <a:rPr lang="en-IN" dirty="0"/>
              <a:t> values('Male','Amit',50),</a:t>
            </a:r>
          </a:p>
          <a:p>
            <a:r>
              <a:rPr lang="en-IN" dirty="0"/>
              <a:t>('Female','Bharti',70),</a:t>
            </a:r>
          </a:p>
          <a:p>
            <a:r>
              <a:rPr lang="en-IN" dirty="0"/>
              <a:t>('Female','Charu',100),</a:t>
            </a:r>
          </a:p>
          <a:p>
            <a:r>
              <a:rPr lang="en-IN" dirty="0"/>
              <a:t>('Male','Deepak',150),</a:t>
            </a:r>
          </a:p>
          <a:p>
            <a:r>
              <a:rPr lang="en-IN" dirty="0"/>
              <a:t>('Female','Esha',20),</a:t>
            </a:r>
          </a:p>
          <a:p>
            <a:r>
              <a:rPr lang="en-IN" dirty="0"/>
              <a:t>('Male','Faiz',90),</a:t>
            </a:r>
          </a:p>
          <a:p>
            <a:r>
              <a:rPr lang="en-IN" dirty="0"/>
              <a:t>('Female','Geeta',5);</a:t>
            </a:r>
          </a:p>
          <a:p>
            <a:endParaRPr lang="en-IN" dirty="0"/>
          </a:p>
        </p:txBody>
      </p:sp>
    </p:spTree>
    <p:extLst>
      <p:ext uri="{BB962C8B-B14F-4D97-AF65-F5344CB8AC3E}">
        <p14:creationId xmlns:p14="http://schemas.microsoft.com/office/powerpoint/2010/main" val="425490108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7475E-E175-3AA5-CFF5-96E775ADA7F0}"/>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F77202A8-272F-4DFE-B924-2681D13E1CBE}"/>
              </a:ext>
            </a:extLst>
          </p:cNvPr>
          <p:cNvSpPr>
            <a:spLocks noGrp="1"/>
          </p:cNvSpPr>
          <p:nvPr>
            <p:ph idx="1"/>
          </p:nvPr>
        </p:nvSpPr>
        <p:spPr>
          <a:xfrm>
            <a:off x="1097280" y="1845733"/>
            <a:ext cx="10058400" cy="4528485"/>
          </a:xfrm>
        </p:spPr>
        <p:txBody>
          <a:bodyPr>
            <a:normAutofit fontScale="47500" lnSpcReduction="20000"/>
          </a:bodyPr>
          <a:lstStyle/>
          <a:p>
            <a:r>
              <a:rPr lang="en-US" dirty="0"/>
              <a:t>select * from </a:t>
            </a:r>
            <a:r>
              <a:rPr lang="en-US" dirty="0" err="1"/>
              <a:t>personNames</a:t>
            </a:r>
            <a:endParaRPr lang="en-US" dirty="0"/>
          </a:p>
          <a:p>
            <a:r>
              <a:rPr lang="en-US" dirty="0"/>
              <a:t>order by total desc;</a:t>
            </a:r>
          </a:p>
          <a:p>
            <a:endParaRPr lang="en-US" dirty="0"/>
          </a:p>
          <a:p>
            <a:r>
              <a:rPr lang="en-US" dirty="0"/>
              <a:t>select </a:t>
            </a:r>
            <a:r>
              <a:rPr lang="en-US" dirty="0" err="1"/>
              <a:t>gender,name,total</a:t>
            </a:r>
            <a:r>
              <a:rPr lang="en-US" dirty="0"/>
              <a:t>,</a:t>
            </a:r>
          </a:p>
          <a:p>
            <a:r>
              <a:rPr lang="en-US" dirty="0" err="1"/>
              <a:t>Row_Number</a:t>
            </a:r>
            <a:r>
              <a:rPr lang="en-US" dirty="0"/>
              <a:t>() Over(order by total desc) as "Popularity"</a:t>
            </a:r>
          </a:p>
          <a:p>
            <a:r>
              <a:rPr lang="en-US" dirty="0"/>
              <a:t>from </a:t>
            </a:r>
            <a:r>
              <a:rPr lang="en-US" dirty="0" err="1"/>
              <a:t>personNames</a:t>
            </a:r>
            <a:r>
              <a:rPr lang="en-US" dirty="0"/>
              <a:t>;</a:t>
            </a:r>
          </a:p>
          <a:p>
            <a:endParaRPr lang="en-US" dirty="0"/>
          </a:p>
          <a:p>
            <a:r>
              <a:rPr lang="en-US" dirty="0"/>
              <a:t>select </a:t>
            </a:r>
            <a:r>
              <a:rPr lang="en-US" dirty="0" err="1"/>
              <a:t>gender,name,total</a:t>
            </a:r>
            <a:r>
              <a:rPr lang="en-US" dirty="0"/>
              <a:t>,</a:t>
            </a:r>
          </a:p>
          <a:p>
            <a:r>
              <a:rPr lang="en-US" dirty="0" err="1"/>
              <a:t>Row_Number</a:t>
            </a:r>
            <a:r>
              <a:rPr lang="en-US" dirty="0"/>
              <a:t>() Over(order by total desc) as "Popularity",</a:t>
            </a:r>
          </a:p>
          <a:p>
            <a:r>
              <a:rPr lang="en-US" dirty="0"/>
              <a:t>Rank() Over(order by total desc) as "Rank",</a:t>
            </a:r>
          </a:p>
          <a:p>
            <a:r>
              <a:rPr lang="en-US" dirty="0" err="1"/>
              <a:t>dense_rank</a:t>
            </a:r>
            <a:r>
              <a:rPr lang="en-US" dirty="0"/>
              <a:t>() Over(order by total desc) as "Dense Rank"</a:t>
            </a:r>
          </a:p>
          <a:p>
            <a:r>
              <a:rPr lang="en-US" dirty="0"/>
              <a:t>from </a:t>
            </a:r>
            <a:r>
              <a:rPr lang="en-US" dirty="0" err="1"/>
              <a:t>personNames</a:t>
            </a:r>
            <a:r>
              <a:rPr lang="en-US" dirty="0"/>
              <a:t>;</a:t>
            </a:r>
          </a:p>
          <a:p>
            <a:endParaRPr lang="en-US" dirty="0"/>
          </a:p>
          <a:p>
            <a:r>
              <a:rPr lang="en-US" dirty="0"/>
              <a:t>select </a:t>
            </a:r>
            <a:r>
              <a:rPr lang="en-US" dirty="0" err="1"/>
              <a:t>gender,name,total</a:t>
            </a:r>
            <a:r>
              <a:rPr lang="en-US" dirty="0"/>
              <a:t>,</a:t>
            </a:r>
          </a:p>
          <a:p>
            <a:r>
              <a:rPr lang="en-US" dirty="0" err="1"/>
              <a:t>Row_Number</a:t>
            </a:r>
            <a:r>
              <a:rPr lang="en-US" dirty="0"/>
              <a:t>() Over(Partition by gender order by total desc) as "Popularity"</a:t>
            </a:r>
          </a:p>
          <a:p>
            <a:r>
              <a:rPr lang="en-US" dirty="0"/>
              <a:t>from </a:t>
            </a:r>
            <a:r>
              <a:rPr lang="en-US" dirty="0" err="1"/>
              <a:t>personNames</a:t>
            </a:r>
            <a:r>
              <a:rPr lang="en-US" dirty="0"/>
              <a:t>;</a:t>
            </a:r>
          </a:p>
          <a:p>
            <a:endParaRPr lang="en-IN" dirty="0"/>
          </a:p>
        </p:txBody>
      </p:sp>
    </p:spTree>
    <p:extLst>
      <p:ext uri="{BB962C8B-B14F-4D97-AF65-F5344CB8AC3E}">
        <p14:creationId xmlns:p14="http://schemas.microsoft.com/office/powerpoint/2010/main" val="23307682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805A3-79CC-F496-22D0-25E2C6D183DD}"/>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1CF3CB11-0077-7463-7ED5-70061583F8E1}"/>
              </a:ext>
            </a:extLst>
          </p:cNvPr>
          <p:cNvSpPr>
            <a:spLocks noGrp="1"/>
          </p:cNvSpPr>
          <p:nvPr>
            <p:ph idx="1"/>
          </p:nvPr>
        </p:nvSpPr>
        <p:spPr>
          <a:xfrm>
            <a:off x="1097280" y="1845733"/>
            <a:ext cx="10058400" cy="4305201"/>
          </a:xfrm>
        </p:spPr>
        <p:txBody>
          <a:bodyPr>
            <a:normAutofit fontScale="85000" lnSpcReduction="20000"/>
          </a:bodyPr>
          <a:lstStyle/>
          <a:p>
            <a:r>
              <a:rPr lang="en-US" dirty="0"/>
              <a:t>select * from</a:t>
            </a:r>
          </a:p>
          <a:p>
            <a:r>
              <a:rPr lang="en-US" dirty="0"/>
              <a:t>(select </a:t>
            </a:r>
            <a:r>
              <a:rPr lang="en-US" dirty="0" err="1"/>
              <a:t>gender,name,total</a:t>
            </a:r>
            <a:r>
              <a:rPr lang="en-US" dirty="0"/>
              <a:t>,</a:t>
            </a:r>
          </a:p>
          <a:p>
            <a:r>
              <a:rPr lang="en-US" dirty="0" err="1"/>
              <a:t>Row_Number</a:t>
            </a:r>
            <a:r>
              <a:rPr lang="en-US" dirty="0"/>
              <a:t>() Over(order by total desc) as Popularity</a:t>
            </a:r>
          </a:p>
          <a:p>
            <a:r>
              <a:rPr lang="en-US" dirty="0"/>
              <a:t>from </a:t>
            </a:r>
            <a:r>
              <a:rPr lang="en-US" dirty="0" err="1"/>
              <a:t>personNames</a:t>
            </a:r>
            <a:r>
              <a:rPr lang="en-US" dirty="0"/>
              <a:t>) as pop</a:t>
            </a:r>
          </a:p>
          <a:p>
            <a:r>
              <a:rPr lang="en-US" dirty="0"/>
              <a:t>where Popularity&lt;=3;</a:t>
            </a:r>
          </a:p>
          <a:p>
            <a:endParaRPr lang="en-US" dirty="0"/>
          </a:p>
          <a:p>
            <a:r>
              <a:rPr lang="en-US" dirty="0"/>
              <a:t>select </a:t>
            </a:r>
            <a:r>
              <a:rPr lang="en-US" dirty="0" err="1"/>
              <a:t>gender,name,total</a:t>
            </a:r>
            <a:r>
              <a:rPr lang="en-US" dirty="0"/>
              <a:t>,</a:t>
            </a:r>
          </a:p>
          <a:p>
            <a:r>
              <a:rPr lang="en-US" dirty="0" err="1"/>
              <a:t>Row_Number</a:t>
            </a:r>
            <a:r>
              <a:rPr lang="en-US" dirty="0"/>
              <a:t>() Over w as "Popularity",</a:t>
            </a:r>
          </a:p>
          <a:p>
            <a:r>
              <a:rPr lang="en-US" dirty="0"/>
              <a:t>Rank() Over w as "Rank",</a:t>
            </a:r>
          </a:p>
          <a:p>
            <a:r>
              <a:rPr lang="en-US" dirty="0" err="1"/>
              <a:t>dense_rank</a:t>
            </a:r>
            <a:r>
              <a:rPr lang="en-US" dirty="0"/>
              <a:t>() Over w as "Dense Rank"</a:t>
            </a:r>
          </a:p>
          <a:p>
            <a:r>
              <a:rPr lang="en-US" dirty="0"/>
              <a:t>from </a:t>
            </a:r>
            <a:r>
              <a:rPr lang="en-US" dirty="0" err="1"/>
              <a:t>personNames</a:t>
            </a:r>
            <a:endParaRPr lang="en-US" dirty="0"/>
          </a:p>
          <a:p>
            <a:r>
              <a:rPr lang="en-US" dirty="0"/>
              <a:t>window w as(order by total desc);</a:t>
            </a:r>
          </a:p>
          <a:p>
            <a:endParaRPr lang="en-IN" dirty="0"/>
          </a:p>
        </p:txBody>
      </p:sp>
    </p:spTree>
    <p:extLst>
      <p:ext uri="{BB962C8B-B14F-4D97-AF65-F5344CB8AC3E}">
        <p14:creationId xmlns:p14="http://schemas.microsoft.com/office/powerpoint/2010/main" val="266588465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0A62-B96A-DA84-2FF3-C2D899823A50}"/>
              </a:ext>
            </a:extLst>
          </p:cNvPr>
          <p:cNvSpPr>
            <a:spLocks noGrp="1"/>
          </p:cNvSpPr>
          <p:nvPr>
            <p:ph type="title"/>
          </p:nvPr>
        </p:nvSpPr>
        <p:spPr/>
        <p:txBody>
          <a:bodyPr/>
          <a:lstStyle/>
          <a:p>
            <a:r>
              <a:rPr lang="en-IN" dirty="0"/>
              <a:t>Common Table Expression (CTE)</a:t>
            </a:r>
          </a:p>
        </p:txBody>
      </p:sp>
      <p:sp>
        <p:nvSpPr>
          <p:cNvPr id="3" name="Content Placeholder 2">
            <a:extLst>
              <a:ext uri="{FF2B5EF4-FFF2-40B4-BE49-F238E27FC236}">
                <a16:creationId xmlns:a16="http://schemas.microsoft.com/office/drawing/2014/main" id="{7D196241-0831-DB53-1AB1-1D46189BF6F2}"/>
              </a:ext>
            </a:extLst>
          </p:cNvPr>
          <p:cNvSpPr>
            <a:spLocks noGrp="1"/>
          </p:cNvSpPr>
          <p:nvPr>
            <p:ph idx="1"/>
          </p:nvPr>
        </p:nvSpPr>
        <p:spPr/>
        <p:txBody>
          <a:bodyPr>
            <a:normAutofit/>
          </a:bodyPr>
          <a:lstStyle/>
          <a:p>
            <a:pPr>
              <a:buFont typeface="Arial" panose="020B0604020202020204" pitchFamily="34" charset="0"/>
              <a:buChar char="•"/>
            </a:pPr>
            <a:r>
              <a:rPr lang="en-US" dirty="0"/>
              <a:t>A common table expression (CTE) allows you to create a temporary result set within a query.</a:t>
            </a:r>
          </a:p>
          <a:p>
            <a:pPr>
              <a:buFont typeface="Arial" panose="020B0604020202020204" pitchFamily="34" charset="0"/>
              <a:buChar char="•"/>
            </a:pPr>
            <a:r>
              <a:rPr lang="en-US" dirty="0"/>
              <a:t>A CTE helps you enhance the readability of a complex query by breaking it down into smaller and more reusable parts</a:t>
            </a:r>
          </a:p>
          <a:p>
            <a:pPr marL="0" indent="0">
              <a:buNone/>
            </a:pPr>
            <a:r>
              <a:rPr lang="en-US" dirty="0"/>
              <a:t>Syntax:</a:t>
            </a:r>
          </a:p>
          <a:p>
            <a:pPr marL="292608" lvl="1" indent="0">
              <a:buNone/>
            </a:pPr>
            <a:r>
              <a:rPr lang="en-US" dirty="0"/>
              <a:t>WITH </a:t>
            </a:r>
            <a:r>
              <a:rPr lang="en-US" dirty="0" err="1"/>
              <a:t>cte_name</a:t>
            </a:r>
            <a:r>
              <a:rPr lang="en-US" dirty="0"/>
              <a:t> (column1, column2, ...) AS (</a:t>
            </a:r>
            <a:br>
              <a:rPr lang="en-US" dirty="0"/>
            </a:br>
            <a:r>
              <a:rPr lang="en-US" dirty="0"/>
              <a:t>-- CTE query</a:t>
            </a:r>
            <a:br>
              <a:rPr lang="en-US" dirty="0"/>
            </a:br>
            <a:r>
              <a:rPr lang="en-US" dirty="0"/>
              <a:t>SELECT ...</a:t>
            </a:r>
            <a:br>
              <a:rPr lang="en-US" dirty="0"/>
            </a:br>
            <a:r>
              <a:rPr lang="en-US" dirty="0"/>
              <a:t>)</a:t>
            </a:r>
            <a:br>
              <a:rPr lang="en-US" dirty="0"/>
            </a:br>
            <a:r>
              <a:rPr lang="en-US" dirty="0"/>
              <a:t>-- Main query using the CTE</a:t>
            </a:r>
            <a:br>
              <a:rPr lang="en-US" dirty="0"/>
            </a:br>
            <a:r>
              <a:rPr lang="en-US" dirty="0"/>
              <a:t>SELECT ...</a:t>
            </a:r>
            <a:br>
              <a:rPr lang="en-US" dirty="0"/>
            </a:br>
            <a:r>
              <a:rPr lang="en-US" dirty="0"/>
              <a:t>FROM </a:t>
            </a:r>
            <a:r>
              <a:rPr lang="en-US" dirty="0" err="1"/>
              <a:t>cte_name</a:t>
            </a:r>
            <a:r>
              <a:rPr lang="en-US" dirty="0"/>
              <a:t>;</a:t>
            </a:r>
            <a:endParaRPr lang="en-IN" dirty="0"/>
          </a:p>
        </p:txBody>
      </p:sp>
    </p:spTree>
    <p:extLst>
      <p:ext uri="{BB962C8B-B14F-4D97-AF65-F5344CB8AC3E}">
        <p14:creationId xmlns:p14="http://schemas.microsoft.com/office/powerpoint/2010/main" val="4542771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3AFC-EE29-65F9-E5C4-100576109B49}"/>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6416DBCC-0CCE-B753-51B3-6BA1DB147A76}"/>
              </a:ext>
            </a:extLst>
          </p:cNvPr>
          <p:cNvSpPr>
            <a:spLocks noGrp="1"/>
          </p:cNvSpPr>
          <p:nvPr>
            <p:ph idx="1"/>
          </p:nvPr>
        </p:nvSpPr>
        <p:spPr/>
        <p:txBody>
          <a:bodyPr>
            <a:normAutofit fontScale="40000" lnSpcReduction="20000"/>
          </a:bodyPr>
          <a:lstStyle/>
          <a:p>
            <a:r>
              <a:rPr lang="en-US" dirty="0"/>
              <a:t>WITH </a:t>
            </a:r>
            <a:r>
              <a:rPr lang="en-US" dirty="0" err="1"/>
              <a:t>cte_film</a:t>
            </a:r>
            <a:r>
              <a:rPr lang="en-US" dirty="0"/>
              <a:t> AS  (</a:t>
            </a:r>
          </a:p>
          <a:p>
            <a:r>
              <a:rPr lang="en-US" dirty="0"/>
              <a:t>    SELECT </a:t>
            </a:r>
            <a:r>
              <a:rPr lang="en-US" dirty="0" err="1"/>
              <a:t>film_id</a:t>
            </a:r>
            <a:r>
              <a:rPr lang="en-US" dirty="0"/>
              <a:t>,</a:t>
            </a:r>
          </a:p>
          <a:p>
            <a:r>
              <a:rPr lang="en-US" dirty="0"/>
              <a:t>        title,</a:t>
            </a:r>
          </a:p>
          <a:p>
            <a:r>
              <a:rPr lang="en-US" dirty="0"/>
              <a:t>        rating,</a:t>
            </a:r>
          </a:p>
          <a:p>
            <a:r>
              <a:rPr lang="en-US" dirty="0"/>
              <a:t>        length,</a:t>
            </a:r>
          </a:p>
          <a:p>
            <a:r>
              <a:rPr lang="en-US" dirty="0"/>
              <a:t>        RANK() OVER (</a:t>
            </a:r>
          </a:p>
          <a:p>
            <a:r>
              <a:rPr lang="en-US" dirty="0"/>
              <a:t>            PARTITION BY rating</a:t>
            </a:r>
          </a:p>
          <a:p>
            <a:r>
              <a:rPr lang="en-US" dirty="0"/>
              <a:t>            ORDER BY length DESC) </a:t>
            </a:r>
          </a:p>
          <a:p>
            <a:r>
              <a:rPr lang="en-US" dirty="0"/>
              <a:t>        </a:t>
            </a:r>
            <a:r>
              <a:rPr lang="en-US" dirty="0" err="1"/>
              <a:t>length_rank</a:t>
            </a:r>
            <a:endParaRPr lang="en-US" dirty="0"/>
          </a:p>
          <a:p>
            <a:r>
              <a:rPr lang="en-US" dirty="0"/>
              <a:t>    FROM </a:t>
            </a:r>
          </a:p>
          <a:p>
            <a:r>
              <a:rPr lang="en-US" dirty="0"/>
              <a:t>        film</a:t>
            </a:r>
          </a:p>
          <a:p>
            <a:r>
              <a:rPr lang="en-US" dirty="0"/>
              <a:t>)</a:t>
            </a:r>
          </a:p>
          <a:p>
            <a:r>
              <a:rPr lang="en-US" dirty="0"/>
              <a:t>SELECT *</a:t>
            </a:r>
          </a:p>
          <a:p>
            <a:r>
              <a:rPr lang="en-US" dirty="0"/>
              <a:t>FROM </a:t>
            </a:r>
            <a:r>
              <a:rPr lang="en-US" dirty="0" err="1"/>
              <a:t>cte_film</a:t>
            </a:r>
            <a:endParaRPr lang="en-US" dirty="0"/>
          </a:p>
          <a:p>
            <a:r>
              <a:rPr lang="en-US" dirty="0"/>
              <a:t>WHERE </a:t>
            </a:r>
            <a:r>
              <a:rPr lang="en-US" dirty="0" err="1"/>
              <a:t>length_rank</a:t>
            </a:r>
            <a:r>
              <a:rPr lang="en-US" dirty="0"/>
              <a:t> = 1;</a:t>
            </a:r>
            <a:endParaRPr lang="en-IN" dirty="0"/>
          </a:p>
        </p:txBody>
      </p:sp>
    </p:spTree>
    <p:extLst>
      <p:ext uri="{BB962C8B-B14F-4D97-AF65-F5344CB8AC3E}">
        <p14:creationId xmlns:p14="http://schemas.microsoft.com/office/powerpoint/2010/main" val="386073145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EE7CC-C4EF-88B2-CE93-A913A38AD183}"/>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52AEC58D-C7A9-BF82-936C-D700977B6C41}"/>
              </a:ext>
            </a:extLst>
          </p:cNvPr>
          <p:cNvSpPr>
            <a:spLocks noGrp="1"/>
          </p:cNvSpPr>
          <p:nvPr>
            <p:ph idx="1"/>
          </p:nvPr>
        </p:nvSpPr>
        <p:spPr/>
        <p:txBody>
          <a:bodyPr/>
          <a:lstStyle/>
          <a:p>
            <a:r>
              <a:rPr lang="en-US" dirty="0"/>
              <a:t>WITH pop as(select </a:t>
            </a:r>
            <a:r>
              <a:rPr lang="en-US" dirty="0" err="1"/>
              <a:t>gender,name,total</a:t>
            </a:r>
            <a:r>
              <a:rPr lang="en-US" dirty="0"/>
              <a:t>,</a:t>
            </a:r>
          </a:p>
          <a:p>
            <a:r>
              <a:rPr lang="en-US" dirty="0" err="1"/>
              <a:t>Row_Number</a:t>
            </a:r>
            <a:r>
              <a:rPr lang="en-US" dirty="0"/>
              <a:t>() Over(order by total desc) as Popularity</a:t>
            </a:r>
          </a:p>
          <a:p>
            <a:r>
              <a:rPr lang="en-US" dirty="0"/>
              <a:t>from </a:t>
            </a:r>
            <a:r>
              <a:rPr lang="en-US" dirty="0" err="1"/>
              <a:t>personNames</a:t>
            </a:r>
            <a:r>
              <a:rPr lang="en-US" dirty="0"/>
              <a:t>)</a:t>
            </a:r>
          </a:p>
          <a:p>
            <a:endParaRPr lang="en-US" dirty="0"/>
          </a:p>
          <a:p>
            <a:r>
              <a:rPr lang="en-US" dirty="0"/>
              <a:t>select * from pop;</a:t>
            </a:r>
          </a:p>
          <a:p>
            <a:endParaRPr lang="en-IN" dirty="0"/>
          </a:p>
        </p:txBody>
      </p:sp>
    </p:spTree>
    <p:extLst>
      <p:ext uri="{BB962C8B-B14F-4D97-AF65-F5344CB8AC3E}">
        <p14:creationId xmlns:p14="http://schemas.microsoft.com/office/powerpoint/2010/main" val="1668657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368"/>
          </a:xfrm>
        </p:spPr>
        <p:txBody>
          <a:bodyPr>
            <a:normAutofit/>
          </a:bodyPr>
          <a:lstStyle/>
          <a:p>
            <a:r>
              <a:rPr lang="en-US" sz="3200" b="1" dirty="0">
                <a:solidFill>
                  <a:srgbClr val="C00000"/>
                </a:solidFill>
              </a:rPr>
              <a:t>Creating a New Table</a:t>
            </a:r>
          </a:p>
        </p:txBody>
      </p:sp>
      <p:sp>
        <p:nvSpPr>
          <p:cNvPr id="3" name="Content Placeholder 2"/>
          <p:cNvSpPr>
            <a:spLocks noGrp="1"/>
          </p:cNvSpPr>
          <p:nvPr>
            <p:ph idx="1"/>
          </p:nvPr>
        </p:nvSpPr>
        <p:spPr>
          <a:xfrm>
            <a:off x="838200" y="1635617"/>
            <a:ext cx="10515600" cy="4541346"/>
          </a:xfrm>
        </p:spPr>
        <p:txBody>
          <a:bodyPr>
            <a:normAutofit/>
          </a:bodyPr>
          <a:lstStyle/>
          <a:p>
            <a:r>
              <a:rPr lang="en-US" sz="1600" dirty="0"/>
              <a:t>You can create a table using CREATE keyword. </a:t>
            </a:r>
          </a:p>
          <a:p>
            <a:pPr marL="0" indent="0">
              <a:buNone/>
            </a:pPr>
            <a:r>
              <a:rPr lang="en-US" sz="1600" dirty="0"/>
              <a:t>	Syntax:</a:t>
            </a:r>
          </a:p>
          <a:p>
            <a:pPr marL="0" indent="0">
              <a:buNone/>
            </a:pPr>
            <a:r>
              <a:rPr lang="en-US" sz="1600" dirty="0"/>
              <a:t>	CREATE TABLE [IF NOT EXISTS] </a:t>
            </a:r>
            <a:r>
              <a:rPr lang="en-US" sz="1600" dirty="0" err="1"/>
              <a:t>table_name</a:t>
            </a:r>
            <a:r>
              <a:rPr lang="en-US" sz="1600" dirty="0"/>
              <a:t> ( </a:t>
            </a:r>
          </a:p>
          <a:p>
            <a:pPr marL="0" indent="0">
              <a:buNone/>
            </a:pPr>
            <a:r>
              <a:rPr lang="en-US" sz="1600" dirty="0"/>
              <a:t>                           column1 datatype(length) </a:t>
            </a:r>
            <a:r>
              <a:rPr lang="en-US" sz="1600" dirty="0" err="1"/>
              <a:t>column_constraint</a:t>
            </a:r>
            <a:r>
              <a:rPr lang="en-US" sz="1600" dirty="0"/>
              <a:t>, </a:t>
            </a:r>
          </a:p>
          <a:p>
            <a:pPr marL="0" indent="0">
              <a:buNone/>
            </a:pPr>
            <a:r>
              <a:rPr lang="en-US" sz="1600" dirty="0"/>
              <a:t>                           column2 datatype(length) </a:t>
            </a:r>
            <a:r>
              <a:rPr lang="en-US" sz="1600" dirty="0" err="1"/>
              <a:t>column_constraint</a:t>
            </a:r>
            <a:r>
              <a:rPr lang="en-US" sz="1600" dirty="0"/>
              <a:t>, </a:t>
            </a:r>
          </a:p>
          <a:p>
            <a:pPr marL="0" indent="0">
              <a:buNone/>
            </a:pPr>
            <a:r>
              <a:rPr lang="en-US" sz="1600" dirty="0"/>
              <a:t>                          ... </a:t>
            </a:r>
            <a:r>
              <a:rPr lang="en-US" sz="1600" dirty="0" err="1"/>
              <a:t>table_constraints</a:t>
            </a:r>
            <a:r>
              <a:rPr lang="en-US" sz="1600" dirty="0"/>
              <a:t>);	</a:t>
            </a:r>
          </a:p>
        </p:txBody>
      </p:sp>
    </p:spTree>
    <p:extLst>
      <p:ext uri="{BB962C8B-B14F-4D97-AF65-F5344CB8AC3E}">
        <p14:creationId xmlns:p14="http://schemas.microsoft.com/office/powerpoint/2010/main" val="216232355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EE864-DB90-8CB4-0036-CE222924311B}"/>
              </a:ext>
            </a:extLst>
          </p:cNvPr>
          <p:cNvSpPr>
            <a:spLocks noGrp="1"/>
          </p:cNvSpPr>
          <p:nvPr>
            <p:ph type="title"/>
          </p:nvPr>
        </p:nvSpPr>
        <p:spPr/>
        <p:txBody>
          <a:bodyPr/>
          <a:lstStyle/>
          <a:p>
            <a:r>
              <a:rPr lang="en-IN" b="1" dirty="0"/>
              <a:t>PostgreSQL indexes</a:t>
            </a:r>
            <a:br>
              <a:rPr lang="en-IN" b="1" dirty="0"/>
            </a:br>
            <a:endParaRPr lang="en-IN" dirty="0"/>
          </a:p>
        </p:txBody>
      </p:sp>
      <p:sp>
        <p:nvSpPr>
          <p:cNvPr id="3" name="Content Placeholder 2">
            <a:extLst>
              <a:ext uri="{FF2B5EF4-FFF2-40B4-BE49-F238E27FC236}">
                <a16:creationId xmlns:a16="http://schemas.microsoft.com/office/drawing/2014/main" id="{51B46049-C482-BF6C-8F4D-525175C8CA19}"/>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 An index is a separate data structure that enhances the speed of data retrieval from a table, at the cost of additional writes and storage required to maintain it.</a:t>
            </a:r>
          </a:p>
          <a:p>
            <a:pPr>
              <a:buFont typeface="Arial" panose="020B0604020202020204" pitchFamily="34" charset="0"/>
              <a:buChar char="•"/>
            </a:pPr>
            <a:r>
              <a:rPr lang="en-US" dirty="0"/>
              <a:t>An index allows you to improve the query performance when using it appropriately, especially on large </a:t>
            </a:r>
            <a:r>
              <a:rPr lang="en-US" dirty="0" err="1"/>
              <a:t>tables.Example</a:t>
            </a:r>
            <a:r>
              <a:rPr lang="en-US" dirty="0"/>
              <a:t> : An index in PostgreSQL works like an index in a book, providing a quick reference to the page where specific content can be found.</a:t>
            </a:r>
          </a:p>
          <a:p>
            <a:r>
              <a:rPr lang="en-IN" dirty="0"/>
              <a:t>Syntax:</a:t>
            </a:r>
            <a:br>
              <a:rPr lang="en-IN" dirty="0"/>
            </a:br>
            <a:r>
              <a:rPr lang="en-US" dirty="0"/>
              <a:t>CREATE INDEX [IF NOT EXISTS] </a:t>
            </a:r>
            <a:r>
              <a:rPr lang="en-US" dirty="0" err="1"/>
              <a:t>index_name</a:t>
            </a:r>
            <a:br>
              <a:rPr lang="en-US" dirty="0"/>
            </a:br>
            <a:r>
              <a:rPr lang="en-US" dirty="0"/>
              <a:t>ON </a:t>
            </a:r>
            <a:r>
              <a:rPr lang="en-US" dirty="0" err="1"/>
              <a:t>table_name</a:t>
            </a:r>
            <a:r>
              <a:rPr lang="en-US" dirty="0"/>
              <a:t>(column1, column2, ...);</a:t>
            </a:r>
          </a:p>
          <a:p>
            <a:endParaRPr lang="en-US" dirty="0"/>
          </a:p>
          <a:p>
            <a:r>
              <a:rPr lang="en-US" dirty="0"/>
              <a:t>Note :</a:t>
            </a:r>
          </a:p>
          <a:p>
            <a:pPr>
              <a:buFont typeface="Arial" panose="020B0604020202020204" pitchFamily="34" charset="0"/>
              <a:buChar char="•"/>
            </a:pPr>
            <a:r>
              <a:rPr lang="en-US" dirty="0"/>
              <a:t> Index creating may take time, depending on the number of rows in the table.</a:t>
            </a:r>
          </a:p>
          <a:p>
            <a:pPr>
              <a:buFont typeface="Arial" panose="020B0604020202020204" pitchFamily="34" charset="0"/>
              <a:buChar char="•"/>
            </a:pPr>
            <a:r>
              <a:rPr lang="en-US" dirty="0"/>
              <a:t>By default, PostgreSQL allows data selection from a table during index creation but blocks insert, update, and delete operations.</a:t>
            </a:r>
            <a:endParaRPr lang="en-IN" dirty="0"/>
          </a:p>
        </p:txBody>
      </p:sp>
    </p:spTree>
    <p:extLst>
      <p:ext uri="{BB962C8B-B14F-4D97-AF65-F5344CB8AC3E}">
        <p14:creationId xmlns:p14="http://schemas.microsoft.com/office/powerpoint/2010/main" val="10769078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26E0-694B-0E32-BD7A-5641DA6D220C}"/>
              </a:ext>
            </a:extLst>
          </p:cNvPr>
          <p:cNvSpPr>
            <a:spLocks noGrp="1"/>
          </p:cNvSpPr>
          <p:nvPr>
            <p:ph type="title"/>
          </p:nvPr>
        </p:nvSpPr>
        <p:spPr/>
        <p:txBody>
          <a:bodyPr/>
          <a:lstStyle/>
          <a:p>
            <a:r>
              <a:rPr lang="en-IN" b="1" dirty="0"/>
              <a:t>Benefits of Indexes</a:t>
            </a:r>
            <a:br>
              <a:rPr lang="en-IN" b="1" dirty="0"/>
            </a:br>
            <a:endParaRPr lang="en-IN" dirty="0"/>
          </a:p>
        </p:txBody>
      </p:sp>
      <p:sp>
        <p:nvSpPr>
          <p:cNvPr id="3" name="Content Placeholder 2">
            <a:extLst>
              <a:ext uri="{FF2B5EF4-FFF2-40B4-BE49-F238E27FC236}">
                <a16:creationId xmlns:a16="http://schemas.microsoft.com/office/drawing/2014/main" id="{45A7803B-33F8-35A6-D6CE-C7EDE7115843}"/>
              </a:ext>
            </a:extLst>
          </p:cNvPr>
          <p:cNvSpPr>
            <a:spLocks noGrp="1"/>
          </p:cNvSpPr>
          <p:nvPr>
            <p:ph idx="1"/>
          </p:nvPr>
        </p:nvSpPr>
        <p:spPr/>
        <p:txBody>
          <a:bodyPr/>
          <a:lstStyle/>
          <a:p>
            <a:pPr>
              <a:buFont typeface="Arial" panose="020B0604020202020204" pitchFamily="34" charset="0"/>
              <a:buChar char="•"/>
            </a:pPr>
            <a:r>
              <a:rPr lang="en-US" b="1" dirty="0"/>
              <a:t>Faster data access</a:t>
            </a:r>
            <a:r>
              <a:rPr lang="en-US" dirty="0"/>
              <a:t>: Indexes allow queries to quickly access relevant data instead of scanning the entire table.</a:t>
            </a:r>
          </a:p>
          <a:p>
            <a:pPr>
              <a:buFont typeface="Arial" panose="020B0604020202020204" pitchFamily="34" charset="0"/>
              <a:buChar char="•"/>
            </a:pPr>
            <a:r>
              <a:rPr lang="en-US" b="1" dirty="0"/>
              <a:t>Performance improvement</a:t>
            </a:r>
            <a:r>
              <a:rPr lang="en-US" dirty="0"/>
              <a:t>: Creating indexes on frequently queried columns can significantly reduce query times.</a:t>
            </a:r>
          </a:p>
          <a:p>
            <a:pPr>
              <a:buFont typeface="Arial" panose="020B0604020202020204" pitchFamily="34" charset="0"/>
              <a:buChar char="•"/>
            </a:pPr>
            <a:r>
              <a:rPr lang="en-US" b="1" dirty="0"/>
              <a:t>Data integrity</a:t>
            </a:r>
            <a:r>
              <a:rPr lang="en-US" dirty="0"/>
              <a:t>: UNIQUE indexes ensure that values in a column are unique.</a:t>
            </a:r>
          </a:p>
          <a:p>
            <a:endParaRPr lang="en-IN" dirty="0"/>
          </a:p>
        </p:txBody>
      </p:sp>
    </p:spTree>
    <p:extLst>
      <p:ext uri="{BB962C8B-B14F-4D97-AF65-F5344CB8AC3E}">
        <p14:creationId xmlns:p14="http://schemas.microsoft.com/office/powerpoint/2010/main" val="404996473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5D8-437D-1D4D-0731-D0FF81187461}"/>
              </a:ext>
            </a:extLst>
          </p:cNvPr>
          <p:cNvSpPr>
            <a:spLocks noGrp="1"/>
          </p:cNvSpPr>
          <p:nvPr>
            <p:ph type="title"/>
          </p:nvPr>
        </p:nvSpPr>
        <p:spPr/>
        <p:txBody>
          <a:bodyPr/>
          <a:lstStyle/>
          <a:p>
            <a:r>
              <a:rPr lang="en-IN" b="1" dirty="0"/>
              <a:t>Drawbacks of Indexes</a:t>
            </a:r>
            <a:br>
              <a:rPr lang="en-IN" b="1" dirty="0"/>
            </a:br>
            <a:endParaRPr lang="en-IN" dirty="0"/>
          </a:p>
        </p:txBody>
      </p:sp>
      <p:sp>
        <p:nvSpPr>
          <p:cNvPr id="3" name="Content Placeholder 2">
            <a:extLst>
              <a:ext uri="{FF2B5EF4-FFF2-40B4-BE49-F238E27FC236}">
                <a16:creationId xmlns:a16="http://schemas.microsoft.com/office/drawing/2014/main" id="{3002E5DF-EEE5-69BD-484D-B07666FB0D6F}"/>
              </a:ext>
            </a:extLst>
          </p:cNvPr>
          <p:cNvSpPr>
            <a:spLocks noGrp="1"/>
          </p:cNvSpPr>
          <p:nvPr>
            <p:ph idx="1"/>
          </p:nvPr>
        </p:nvSpPr>
        <p:spPr/>
        <p:txBody>
          <a:bodyPr/>
          <a:lstStyle/>
          <a:p>
            <a:pPr>
              <a:buFont typeface="Arial" panose="020B0604020202020204" pitchFamily="34" charset="0"/>
              <a:buChar char="•"/>
            </a:pPr>
            <a:r>
              <a:rPr lang="en-US" b="1" dirty="0"/>
              <a:t>Storage cost</a:t>
            </a:r>
            <a:r>
              <a:rPr lang="en-US" dirty="0"/>
              <a:t>: Each index requires additional storage space in the database.</a:t>
            </a:r>
          </a:p>
          <a:p>
            <a:pPr>
              <a:buFont typeface="Arial" panose="020B0604020202020204" pitchFamily="34" charset="0"/>
              <a:buChar char="•"/>
            </a:pPr>
            <a:r>
              <a:rPr lang="en-US" b="1" dirty="0"/>
              <a:t>Slower write operations</a:t>
            </a:r>
            <a:r>
              <a:rPr lang="en-US" dirty="0"/>
              <a:t>: Insert, update, and delete operations become slower because indexes need to be updated alongside the data.</a:t>
            </a:r>
          </a:p>
          <a:p>
            <a:endParaRPr lang="en-IN" dirty="0"/>
          </a:p>
        </p:txBody>
      </p:sp>
    </p:spTree>
    <p:extLst>
      <p:ext uri="{BB962C8B-B14F-4D97-AF65-F5344CB8AC3E}">
        <p14:creationId xmlns:p14="http://schemas.microsoft.com/office/powerpoint/2010/main" val="39031670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0E8CE-C465-A3D9-A939-08C9916CDEA4}"/>
              </a:ext>
            </a:extLst>
          </p:cNvPr>
          <p:cNvSpPr>
            <a:spLocks noGrp="1"/>
          </p:cNvSpPr>
          <p:nvPr>
            <p:ph type="title"/>
          </p:nvPr>
        </p:nvSpPr>
        <p:spPr/>
        <p:txBody>
          <a:bodyPr/>
          <a:lstStyle/>
          <a:p>
            <a:r>
              <a:rPr lang="en-IN" b="1" dirty="0"/>
              <a:t>Types of PostgreSQL indexes</a:t>
            </a:r>
            <a:br>
              <a:rPr lang="en-IN" b="1" dirty="0"/>
            </a:br>
            <a:endParaRPr lang="en-IN" dirty="0"/>
          </a:p>
        </p:txBody>
      </p:sp>
      <p:sp>
        <p:nvSpPr>
          <p:cNvPr id="3" name="Content Placeholder 2">
            <a:extLst>
              <a:ext uri="{FF2B5EF4-FFF2-40B4-BE49-F238E27FC236}">
                <a16:creationId xmlns:a16="http://schemas.microsoft.com/office/drawing/2014/main" id="{97677277-768A-946C-9BAE-1F7CDDCB76E1}"/>
              </a:ext>
            </a:extLst>
          </p:cNvPr>
          <p:cNvSpPr>
            <a:spLocks noGrp="1"/>
          </p:cNvSpPr>
          <p:nvPr>
            <p:ph idx="1"/>
          </p:nvPr>
        </p:nvSpPr>
        <p:spPr/>
        <p:txBody>
          <a:bodyPr>
            <a:normAutofit/>
          </a:bodyPr>
          <a:lstStyle/>
          <a:p>
            <a:r>
              <a:rPr lang="en-US" dirty="0"/>
              <a:t>PostgreSQL offers various index types, each designed to cater to specific data scenarios and query patterns.</a:t>
            </a:r>
          </a:p>
          <a:p>
            <a:pPr>
              <a:buFont typeface="Arial" panose="020B0604020202020204" pitchFamily="34" charset="0"/>
              <a:buChar char="•"/>
            </a:pPr>
            <a:r>
              <a:rPr lang="en-US" dirty="0"/>
              <a:t>B-tree index (Default)</a:t>
            </a:r>
          </a:p>
          <a:p>
            <a:pPr marL="578358" lvl="1" indent="-285750"/>
            <a:r>
              <a:rPr lang="en-US" dirty="0"/>
              <a:t>B-tree indexes are the most common index type in PostgreSQL. They are suitable for equality, range (&lt;, &lt;=, &gt;=, &gt;) and sorting-based queries. B-tree indexes are particularly beneficial for queries involving ORDER BY, GROUP BY, and DISTINCT clauses.</a:t>
            </a:r>
          </a:p>
          <a:p>
            <a:pPr marL="578358" lvl="1" indent="-285750"/>
            <a:r>
              <a:rPr lang="en-US" b="1" dirty="0"/>
              <a:t>Use Case</a:t>
            </a:r>
            <a:r>
              <a:rPr lang="en-US" dirty="0"/>
              <a:t>:</a:t>
            </a:r>
          </a:p>
          <a:p>
            <a:pPr marL="761238" lvl="2" indent="-285750"/>
            <a:r>
              <a:rPr lang="en-US" dirty="0"/>
              <a:t> Commonly used for primary keys, unique constraints, and general-purpose indexing.</a:t>
            </a:r>
          </a:p>
          <a:p>
            <a:pPr marL="761238" lvl="2" indent="-285750"/>
            <a:r>
              <a:rPr lang="en-US" dirty="0"/>
              <a:t>Queries that involve equality and sorting.</a:t>
            </a:r>
          </a:p>
          <a:p>
            <a:pPr marL="761238" lvl="2" indent="-285750"/>
            <a:r>
              <a:rPr lang="en-US" dirty="0"/>
              <a:t>Frequently queried columns for faster lookups.</a:t>
            </a:r>
          </a:p>
          <a:p>
            <a:pPr marL="578358" lvl="1" indent="-285750"/>
            <a:r>
              <a:rPr lang="en-US" dirty="0"/>
              <a:t>Syntax :</a:t>
            </a:r>
            <a:br>
              <a:rPr lang="en-US" dirty="0"/>
            </a:br>
            <a:r>
              <a:rPr lang="en-US" dirty="0"/>
              <a:t>CREATE INDEX </a:t>
            </a:r>
            <a:r>
              <a:rPr lang="en-US" dirty="0" err="1"/>
              <a:t>idx_column</a:t>
            </a:r>
            <a:r>
              <a:rPr lang="en-US" dirty="0"/>
              <a:t> ON </a:t>
            </a:r>
            <a:r>
              <a:rPr lang="en-US" dirty="0" err="1"/>
              <a:t>table_name</a:t>
            </a:r>
            <a:r>
              <a:rPr lang="en-US" dirty="0"/>
              <a:t>(</a:t>
            </a:r>
            <a:r>
              <a:rPr lang="en-US" dirty="0" err="1"/>
              <a:t>column_name</a:t>
            </a:r>
            <a:r>
              <a:rPr lang="en-US" dirty="0"/>
              <a:t>);</a:t>
            </a:r>
          </a:p>
          <a:p>
            <a:pPr marL="578358" lvl="1" indent="-285750"/>
            <a:endParaRPr lang="en-US" dirty="0"/>
          </a:p>
          <a:p>
            <a:pPr marL="0" indent="0">
              <a:buNone/>
            </a:pPr>
            <a:endParaRPr lang="en-US" dirty="0"/>
          </a:p>
        </p:txBody>
      </p:sp>
    </p:spTree>
    <p:extLst>
      <p:ext uri="{BB962C8B-B14F-4D97-AF65-F5344CB8AC3E}">
        <p14:creationId xmlns:p14="http://schemas.microsoft.com/office/powerpoint/2010/main" val="255589176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0703-185E-BFFE-09FE-E620D6421208}"/>
              </a:ext>
            </a:extLst>
          </p:cNvPr>
          <p:cNvSpPr>
            <a:spLocks noGrp="1"/>
          </p:cNvSpPr>
          <p:nvPr>
            <p:ph type="title"/>
          </p:nvPr>
        </p:nvSpPr>
        <p:spPr/>
        <p:txBody>
          <a:bodyPr/>
          <a:lstStyle/>
          <a:p>
            <a:r>
              <a:rPr lang="en-IN" b="1" dirty="0"/>
              <a:t>Types of PostgreSQL indexes</a:t>
            </a:r>
            <a:endParaRPr lang="en-IN" dirty="0"/>
          </a:p>
        </p:txBody>
      </p:sp>
      <p:sp>
        <p:nvSpPr>
          <p:cNvPr id="3" name="Content Placeholder 2">
            <a:extLst>
              <a:ext uri="{FF2B5EF4-FFF2-40B4-BE49-F238E27FC236}">
                <a16:creationId xmlns:a16="http://schemas.microsoft.com/office/drawing/2014/main" id="{7DEC7351-635D-062B-8466-30534EF71520}"/>
              </a:ext>
            </a:extLst>
          </p:cNvPr>
          <p:cNvSpPr>
            <a:spLocks noGrp="1"/>
          </p:cNvSpPr>
          <p:nvPr>
            <p:ph idx="1"/>
          </p:nvPr>
        </p:nvSpPr>
        <p:spPr/>
        <p:txBody>
          <a:bodyPr>
            <a:normAutofit lnSpcReduction="10000"/>
          </a:bodyPr>
          <a:lstStyle/>
          <a:p>
            <a:pPr>
              <a:buFont typeface="Arial" panose="020B0604020202020204" pitchFamily="34" charset="0"/>
              <a:buChar char="•"/>
            </a:pPr>
            <a:r>
              <a:rPr lang="en-IN" dirty="0"/>
              <a:t>Hash Index</a:t>
            </a:r>
          </a:p>
          <a:p>
            <a:pPr lvl="1">
              <a:buFont typeface="Arial" panose="020B0604020202020204" pitchFamily="34" charset="0"/>
              <a:buChar char="•"/>
            </a:pPr>
            <a:r>
              <a:rPr lang="en-US" dirty="0"/>
              <a:t>Hash indexes are designed for equality comparisons (=) only. They are simpler than B-tree indexes and can be faster for certain equality searches. However, hash indexes do not support range or sorting queries.</a:t>
            </a:r>
          </a:p>
          <a:p>
            <a:pPr lvl="1">
              <a:buFont typeface="Arial" panose="020B0604020202020204" pitchFamily="34" charset="0"/>
              <a:buChar char="•"/>
            </a:pPr>
            <a:r>
              <a:rPr lang="en-US" dirty="0"/>
              <a:t>Use Case: Useful when only equality checks are performed, though less versatile than B-Tree.</a:t>
            </a:r>
          </a:p>
          <a:p>
            <a:pPr lvl="1">
              <a:buFont typeface="Arial" panose="020B0604020202020204" pitchFamily="34" charset="0"/>
              <a:buChar char="•"/>
            </a:pPr>
            <a:r>
              <a:rPr lang="en-US" dirty="0"/>
              <a:t>Syntax :</a:t>
            </a:r>
            <a:br>
              <a:rPr lang="en-US" dirty="0"/>
            </a:br>
            <a:r>
              <a:rPr lang="en-US" dirty="0"/>
              <a:t>CREATE INDEX </a:t>
            </a:r>
            <a:r>
              <a:rPr lang="en-US" dirty="0" err="1"/>
              <a:t>idx_hash</a:t>
            </a:r>
            <a:r>
              <a:rPr lang="en-US" dirty="0"/>
              <a:t> ON </a:t>
            </a:r>
            <a:r>
              <a:rPr lang="en-US" dirty="0" err="1"/>
              <a:t>table_name</a:t>
            </a:r>
            <a:r>
              <a:rPr lang="en-US" dirty="0"/>
              <a:t> USING HASH(</a:t>
            </a:r>
            <a:r>
              <a:rPr lang="en-US" dirty="0" err="1"/>
              <a:t>column_name</a:t>
            </a:r>
            <a:r>
              <a:rPr lang="en-US" dirty="0"/>
              <a:t>);</a:t>
            </a:r>
          </a:p>
          <a:p>
            <a:pPr lvl="1">
              <a:buFont typeface="Arial" panose="020B0604020202020204" pitchFamily="34" charset="0"/>
              <a:buChar char="•"/>
            </a:pPr>
            <a:endParaRPr lang="en-IN" dirty="0"/>
          </a:p>
          <a:p>
            <a:pPr>
              <a:buFont typeface="Arial" panose="020B0604020202020204" pitchFamily="34" charset="0"/>
              <a:buChar char="•"/>
            </a:pPr>
            <a:r>
              <a:rPr lang="en-IN" dirty="0"/>
              <a:t>GIN (Generalized Inverted Index)</a:t>
            </a:r>
          </a:p>
          <a:p>
            <a:pPr lvl="1">
              <a:buFont typeface="Arial" panose="020B0604020202020204" pitchFamily="34" charset="0"/>
              <a:buChar char="•"/>
            </a:pPr>
            <a:r>
              <a:rPr lang="en-US" dirty="0"/>
              <a:t>Purpose: Efficient for indexing composite types, arrays, and full-text search.</a:t>
            </a:r>
          </a:p>
          <a:p>
            <a:pPr lvl="1">
              <a:buFont typeface="Arial" panose="020B0604020202020204" pitchFamily="34" charset="0"/>
              <a:buChar char="•"/>
            </a:pPr>
            <a:r>
              <a:rPr lang="en-US" dirty="0"/>
              <a:t>Use Case: Ideal for </a:t>
            </a:r>
            <a:r>
              <a:rPr lang="en-US" dirty="0" err="1"/>
              <a:t>jsonb</a:t>
            </a:r>
            <a:r>
              <a:rPr lang="en-US" dirty="0"/>
              <a:t> data, array containment (@&gt;), and full-text search.</a:t>
            </a:r>
          </a:p>
          <a:p>
            <a:pPr lvl="1">
              <a:buFont typeface="Arial" panose="020B0604020202020204" pitchFamily="34" charset="0"/>
              <a:buChar char="•"/>
            </a:pPr>
            <a:r>
              <a:rPr lang="en-US" dirty="0"/>
              <a:t>Syntax:</a:t>
            </a:r>
          </a:p>
          <a:p>
            <a:pPr lvl="1">
              <a:buFont typeface="Arial" panose="020B0604020202020204" pitchFamily="34" charset="0"/>
              <a:buChar char="•"/>
            </a:pPr>
            <a:r>
              <a:rPr lang="en-US" dirty="0"/>
              <a:t>CREATE INDEX </a:t>
            </a:r>
            <a:r>
              <a:rPr lang="en-US" dirty="0" err="1"/>
              <a:t>idx_gin</a:t>
            </a:r>
            <a:r>
              <a:rPr lang="en-US" dirty="0"/>
              <a:t> ON </a:t>
            </a:r>
            <a:r>
              <a:rPr lang="en-US" dirty="0" err="1"/>
              <a:t>table_name</a:t>
            </a:r>
            <a:r>
              <a:rPr lang="en-US" dirty="0"/>
              <a:t> USING GIN(</a:t>
            </a:r>
            <a:r>
              <a:rPr lang="en-US" dirty="0" err="1"/>
              <a:t>column_name</a:t>
            </a:r>
            <a:r>
              <a:rPr lang="en-US" dirty="0"/>
              <a:t>);</a:t>
            </a:r>
          </a:p>
          <a:p>
            <a:pPr lvl="1">
              <a:buFont typeface="Arial" panose="020B0604020202020204" pitchFamily="34" charset="0"/>
              <a:buChar char="•"/>
            </a:pPr>
            <a:endParaRPr lang="en-IN" dirty="0"/>
          </a:p>
        </p:txBody>
      </p:sp>
    </p:spTree>
    <p:extLst>
      <p:ext uri="{BB962C8B-B14F-4D97-AF65-F5344CB8AC3E}">
        <p14:creationId xmlns:p14="http://schemas.microsoft.com/office/powerpoint/2010/main" val="153445630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E352-647E-8A77-8EE0-8F0B8CA39BC7}"/>
              </a:ext>
            </a:extLst>
          </p:cNvPr>
          <p:cNvSpPr>
            <a:spLocks noGrp="1"/>
          </p:cNvSpPr>
          <p:nvPr>
            <p:ph type="title"/>
          </p:nvPr>
        </p:nvSpPr>
        <p:spPr/>
        <p:txBody>
          <a:bodyPr/>
          <a:lstStyle/>
          <a:p>
            <a:r>
              <a:rPr lang="en-IN" b="1" dirty="0"/>
              <a:t>Types of PostgreSQL indexes</a:t>
            </a:r>
            <a:endParaRPr lang="en-IN" dirty="0"/>
          </a:p>
        </p:txBody>
      </p:sp>
      <p:sp>
        <p:nvSpPr>
          <p:cNvPr id="3" name="Content Placeholder 2">
            <a:extLst>
              <a:ext uri="{FF2B5EF4-FFF2-40B4-BE49-F238E27FC236}">
                <a16:creationId xmlns:a16="http://schemas.microsoft.com/office/drawing/2014/main" id="{B4A1CD99-F549-308C-025A-3D55FC27CF7F}"/>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IN" dirty="0" err="1"/>
              <a:t>GiST</a:t>
            </a:r>
            <a:r>
              <a:rPr lang="en-IN" dirty="0"/>
              <a:t> (Generalized Search Tree)</a:t>
            </a:r>
          </a:p>
          <a:p>
            <a:pPr lvl="1"/>
            <a:r>
              <a:rPr lang="en-US" b="1" dirty="0"/>
              <a:t>Purpose</a:t>
            </a:r>
            <a:r>
              <a:rPr lang="en-US" dirty="0"/>
              <a:t>: Supports complex queries like range, nearest-neighbor, and geometric data.</a:t>
            </a:r>
          </a:p>
          <a:p>
            <a:pPr lvl="1"/>
            <a:r>
              <a:rPr lang="en-US" b="1" dirty="0"/>
              <a:t>Use Case</a:t>
            </a:r>
            <a:r>
              <a:rPr lang="en-US" dirty="0"/>
              <a:t>: Spatial data, full-text search, and custom data types.</a:t>
            </a:r>
          </a:p>
          <a:p>
            <a:pPr lvl="1"/>
            <a:r>
              <a:rPr lang="en-US" dirty="0"/>
              <a:t>Syntax:</a:t>
            </a:r>
            <a:br>
              <a:rPr lang="en-US" dirty="0"/>
            </a:br>
            <a:r>
              <a:rPr lang="en-US" dirty="0"/>
              <a:t>CREATE INDEX </a:t>
            </a:r>
            <a:r>
              <a:rPr lang="en-US" dirty="0" err="1"/>
              <a:t>idx_gist</a:t>
            </a:r>
            <a:r>
              <a:rPr lang="en-US" dirty="0"/>
              <a:t> ON </a:t>
            </a:r>
            <a:r>
              <a:rPr lang="en-US" dirty="0" err="1"/>
              <a:t>table_name</a:t>
            </a:r>
            <a:r>
              <a:rPr lang="en-US" dirty="0"/>
              <a:t> USING </a:t>
            </a:r>
            <a:r>
              <a:rPr lang="en-US" dirty="0" err="1"/>
              <a:t>GiST</a:t>
            </a:r>
            <a:r>
              <a:rPr lang="en-US" dirty="0"/>
              <a:t>(</a:t>
            </a:r>
            <a:r>
              <a:rPr lang="en-US" dirty="0" err="1"/>
              <a:t>column_name</a:t>
            </a:r>
            <a:r>
              <a:rPr lang="en-US" dirty="0"/>
              <a:t>);</a:t>
            </a:r>
          </a:p>
          <a:p>
            <a:pPr lvl="1"/>
            <a:endParaRPr lang="en-US" dirty="0"/>
          </a:p>
          <a:p>
            <a:pPr>
              <a:buFont typeface="Arial" panose="020B0604020202020204" pitchFamily="34" charset="0"/>
              <a:buChar char="•"/>
            </a:pPr>
            <a:r>
              <a:rPr lang="en-US" dirty="0"/>
              <a:t>BRIN (Block Range Index)</a:t>
            </a:r>
            <a:endParaRPr lang="en-US" b="1" dirty="0"/>
          </a:p>
          <a:p>
            <a:pPr lvl="1"/>
            <a:r>
              <a:rPr lang="en-US" b="1" dirty="0"/>
              <a:t>Purpose</a:t>
            </a:r>
            <a:r>
              <a:rPr lang="en-US" dirty="0"/>
              <a:t>: Efficient for large tables with sequentially ordered data.</a:t>
            </a:r>
            <a:br>
              <a:rPr lang="en-US" dirty="0"/>
            </a:br>
            <a:r>
              <a:rPr lang="en-US" dirty="0"/>
              <a:t>They divide the table into blocks and store summarized information for each block, making them efficient for range queries on sorted data.</a:t>
            </a:r>
          </a:p>
          <a:p>
            <a:pPr lvl="1"/>
            <a:r>
              <a:rPr lang="en-US" b="1" dirty="0"/>
              <a:t>Use Case</a:t>
            </a:r>
            <a:r>
              <a:rPr lang="en-US" dirty="0"/>
              <a:t>: Suitable for columns with natural ordering (e.g., timestamps).</a:t>
            </a:r>
          </a:p>
          <a:p>
            <a:pPr lvl="1"/>
            <a:r>
              <a:rPr lang="en-US" dirty="0"/>
              <a:t>Syntax :</a:t>
            </a:r>
            <a:br>
              <a:rPr lang="en-US" dirty="0"/>
            </a:br>
            <a:r>
              <a:rPr lang="en-US" dirty="0"/>
              <a:t>CREATE INDEX </a:t>
            </a:r>
            <a:r>
              <a:rPr lang="en-US" dirty="0" err="1"/>
              <a:t>idx_brin</a:t>
            </a:r>
            <a:r>
              <a:rPr lang="en-US" dirty="0"/>
              <a:t> ON </a:t>
            </a:r>
            <a:r>
              <a:rPr lang="en-US" dirty="0" err="1"/>
              <a:t>table_name</a:t>
            </a:r>
            <a:r>
              <a:rPr lang="en-US" dirty="0"/>
              <a:t> USING BRIN(</a:t>
            </a:r>
            <a:r>
              <a:rPr lang="en-US" dirty="0" err="1"/>
              <a:t>column_name</a:t>
            </a:r>
            <a:r>
              <a:rPr lang="en-US" dirty="0"/>
              <a:t>);</a:t>
            </a:r>
          </a:p>
          <a:p>
            <a:pPr lvl="1"/>
            <a:endParaRPr lang="en-US" dirty="0"/>
          </a:p>
          <a:p>
            <a:br>
              <a:rPr lang="en-US" dirty="0"/>
            </a:br>
            <a:endParaRPr lang="en-US" dirty="0"/>
          </a:p>
          <a:p>
            <a:pPr lvl="1">
              <a:buFont typeface="Arial" panose="020B0604020202020204" pitchFamily="34" charset="0"/>
              <a:buChar char="•"/>
            </a:pPr>
            <a:endParaRPr lang="en-IN" dirty="0"/>
          </a:p>
        </p:txBody>
      </p:sp>
    </p:spTree>
    <p:extLst>
      <p:ext uri="{BB962C8B-B14F-4D97-AF65-F5344CB8AC3E}">
        <p14:creationId xmlns:p14="http://schemas.microsoft.com/office/powerpoint/2010/main" val="1539007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9268-178F-CC5D-33F8-A573DA4F440C}"/>
              </a:ext>
            </a:extLst>
          </p:cNvPr>
          <p:cNvSpPr>
            <a:spLocks noGrp="1"/>
          </p:cNvSpPr>
          <p:nvPr>
            <p:ph type="title"/>
          </p:nvPr>
        </p:nvSpPr>
        <p:spPr/>
        <p:txBody>
          <a:bodyPr/>
          <a:lstStyle/>
          <a:p>
            <a:r>
              <a:rPr lang="en-IN" b="1" dirty="0"/>
              <a:t>Types of PostgreSQL indexes</a:t>
            </a:r>
            <a:endParaRPr lang="en-IN" dirty="0"/>
          </a:p>
        </p:txBody>
      </p:sp>
      <p:sp>
        <p:nvSpPr>
          <p:cNvPr id="3" name="Content Placeholder 2">
            <a:extLst>
              <a:ext uri="{FF2B5EF4-FFF2-40B4-BE49-F238E27FC236}">
                <a16:creationId xmlns:a16="http://schemas.microsoft.com/office/drawing/2014/main" id="{ECF76647-FD9B-5FDB-47BA-FB309DA02026}"/>
              </a:ext>
            </a:extLst>
          </p:cNvPr>
          <p:cNvSpPr>
            <a:spLocks noGrp="1"/>
          </p:cNvSpPr>
          <p:nvPr>
            <p:ph idx="1"/>
          </p:nvPr>
        </p:nvSpPr>
        <p:spPr/>
        <p:txBody>
          <a:bodyPr/>
          <a:lstStyle/>
          <a:p>
            <a:pPr>
              <a:buFont typeface="Arial" panose="020B0604020202020204" pitchFamily="34" charset="0"/>
              <a:buChar char="•"/>
            </a:pPr>
            <a:r>
              <a:rPr lang="en-US" dirty="0"/>
              <a:t>BRIN (Block Range Index) index</a:t>
            </a:r>
          </a:p>
          <a:p>
            <a:pPr lvl="1">
              <a:buFont typeface="Arial" panose="020B0604020202020204" pitchFamily="34" charset="0"/>
              <a:buChar char="•"/>
            </a:pPr>
            <a:r>
              <a:rPr lang="en-US" dirty="0"/>
              <a:t>BRIN indexes are used for very large tables and are highly efficient in terms of storage. They work well on tables with sequentially increasing or decreasing data, such as timestamps. BRIN indexes index data by ranges of blocks, making them space-efficient and suitable for certain large datasets..</a:t>
            </a:r>
          </a:p>
          <a:p>
            <a:pPr lvl="1">
              <a:buFont typeface="Arial" panose="020B0604020202020204" pitchFamily="34" charset="0"/>
              <a:buChar char="•"/>
            </a:pPr>
            <a:r>
              <a:rPr lang="en-US" dirty="0"/>
              <a:t>Use Cases:</a:t>
            </a:r>
          </a:p>
          <a:p>
            <a:pPr lvl="2">
              <a:buFont typeface="Arial" panose="020B0604020202020204" pitchFamily="34" charset="0"/>
              <a:buChar char="•"/>
            </a:pPr>
            <a:r>
              <a:rPr lang="en-US" dirty="0"/>
              <a:t>Very large tables.</a:t>
            </a:r>
          </a:p>
          <a:p>
            <a:pPr lvl="2">
              <a:buFont typeface="Arial" panose="020B0604020202020204" pitchFamily="34" charset="0"/>
              <a:buChar char="•"/>
            </a:pPr>
            <a:r>
              <a:rPr lang="en-US" dirty="0"/>
              <a:t>Columns with sequentially increasing or decreasing values (e.g., timestamps).</a:t>
            </a:r>
          </a:p>
          <a:p>
            <a:pPr lvl="1">
              <a:buFont typeface="Arial" panose="020B0604020202020204" pitchFamily="34" charset="0"/>
              <a:buChar char="•"/>
            </a:pPr>
            <a:r>
              <a:rPr lang="en-US" dirty="0"/>
              <a:t>Syntax:</a:t>
            </a:r>
            <a:br>
              <a:rPr lang="en-US" dirty="0"/>
            </a:br>
            <a:r>
              <a:rPr lang="en-US" dirty="0"/>
              <a:t>CREATE INDEX </a:t>
            </a:r>
            <a:r>
              <a:rPr lang="en-US" dirty="0" err="1"/>
              <a:t>idx_brin</a:t>
            </a:r>
            <a:r>
              <a:rPr lang="en-US" dirty="0"/>
              <a:t> ON </a:t>
            </a:r>
            <a:r>
              <a:rPr lang="en-US" dirty="0" err="1"/>
              <a:t>table_name</a:t>
            </a:r>
            <a:r>
              <a:rPr lang="en-US" dirty="0"/>
              <a:t> USING BRIN(</a:t>
            </a:r>
            <a:r>
              <a:rPr lang="en-US" dirty="0" err="1"/>
              <a:t>column_name</a:t>
            </a:r>
            <a:r>
              <a:rPr lang="en-US" dirty="0"/>
              <a:t>);</a:t>
            </a:r>
          </a:p>
          <a:p>
            <a:pPr lvl="1">
              <a:buFont typeface="Arial" panose="020B0604020202020204" pitchFamily="34" charset="0"/>
              <a:buChar char="•"/>
            </a:pPr>
            <a:endParaRPr lang="en-IN" dirty="0"/>
          </a:p>
        </p:txBody>
      </p:sp>
    </p:spTree>
    <p:extLst>
      <p:ext uri="{BB962C8B-B14F-4D97-AF65-F5344CB8AC3E}">
        <p14:creationId xmlns:p14="http://schemas.microsoft.com/office/powerpoint/2010/main" val="105211574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48C7C-6544-0032-7CB4-7B2B03B458F3}"/>
              </a:ext>
            </a:extLst>
          </p:cNvPr>
          <p:cNvSpPr>
            <a:spLocks noGrp="1"/>
          </p:cNvSpPr>
          <p:nvPr>
            <p:ph type="title"/>
          </p:nvPr>
        </p:nvSpPr>
        <p:spPr/>
        <p:txBody>
          <a:bodyPr/>
          <a:lstStyle/>
          <a:p>
            <a:r>
              <a:rPr lang="en-IN" dirty="0"/>
              <a:t>Indexes</a:t>
            </a:r>
          </a:p>
        </p:txBody>
      </p:sp>
      <p:sp>
        <p:nvSpPr>
          <p:cNvPr id="3" name="Content Placeholder 2">
            <a:extLst>
              <a:ext uri="{FF2B5EF4-FFF2-40B4-BE49-F238E27FC236}">
                <a16:creationId xmlns:a16="http://schemas.microsoft.com/office/drawing/2014/main" id="{DECA623C-974D-E3CA-29D7-A5FB8F35BC2A}"/>
              </a:ext>
            </a:extLst>
          </p:cNvPr>
          <p:cNvSpPr>
            <a:spLocks noGrp="1"/>
          </p:cNvSpPr>
          <p:nvPr>
            <p:ph idx="1"/>
          </p:nvPr>
        </p:nvSpPr>
        <p:spPr/>
        <p:txBody>
          <a:bodyPr/>
          <a:lstStyle/>
          <a:p>
            <a:pPr>
              <a:buFont typeface="Arial" panose="020B0604020202020204" pitchFamily="34" charset="0"/>
              <a:buChar char="•"/>
            </a:pPr>
            <a:r>
              <a:rPr lang="en-US" dirty="0"/>
              <a:t>User Permissions</a:t>
            </a:r>
          </a:p>
          <a:p>
            <a:pPr marL="578358" lvl="1" indent="-285750"/>
            <a:r>
              <a:rPr lang="en-US" dirty="0"/>
              <a:t>To create an index, you must have appropriate privileges on the table. Specifically:</a:t>
            </a:r>
          </a:p>
          <a:p>
            <a:pPr marL="761238" lvl="2" indent="-285750">
              <a:buFont typeface="Wingdings" panose="05000000000000000000" pitchFamily="2" charset="2"/>
              <a:buChar char="§"/>
            </a:pPr>
            <a:r>
              <a:rPr lang="en-US" dirty="0"/>
              <a:t>You must own the table or</a:t>
            </a:r>
          </a:p>
          <a:p>
            <a:pPr marL="761238" lvl="2" indent="-285750">
              <a:buFont typeface="Wingdings" panose="05000000000000000000" pitchFamily="2" charset="2"/>
              <a:buChar char="§"/>
            </a:pPr>
            <a:r>
              <a:rPr lang="en-US" dirty="0"/>
              <a:t>Have the ALTER privilege on the table.</a:t>
            </a:r>
          </a:p>
          <a:p>
            <a:pPr marL="761238" lvl="2"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228876530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6D6B-F63F-7ADF-B1E3-9B1F6D955BBD}"/>
              </a:ext>
            </a:extLst>
          </p:cNvPr>
          <p:cNvSpPr>
            <a:spLocks noGrp="1"/>
          </p:cNvSpPr>
          <p:nvPr>
            <p:ph type="title"/>
          </p:nvPr>
        </p:nvSpPr>
        <p:spPr/>
        <p:txBody>
          <a:bodyPr/>
          <a:lstStyle/>
          <a:p>
            <a:r>
              <a:rPr lang="en-US" dirty="0"/>
              <a:t>Using CONCURRENTLY for Large Tables</a:t>
            </a:r>
            <a:endParaRPr lang="en-IN" dirty="0"/>
          </a:p>
        </p:txBody>
      </p:sp>
      <p:sp>
        <p:nvSpPr>
          <p:cNvPr id="3" name="Content Placeholder 2">
            <a:extLst>
              <a:ext uri="{FF2B5EF4-FFF2-40B4-BE49-F238E27FC236}">
                <a16:creationId xmlns:a16="http://schemas.microsoft.com/office/drawing/2014/main" id="{4D53BC02-D81F-2AD8-6E5C-259AEB618608}"/>
              </a:ext>
            </a:extLst>
          </p:cNvPr>
          <p:cNvSpPr>
            <a:spLocks noGrp="1"/>
          </p:cNvSpPr>
          <p:nvPr>
            <p:ph idx="1"/>
          </p:nvPr>
        </p:nvSpPr>
        <p:spPr/>
        <p:txBody>
          <a:bodyPr/>
          <a:lstStyle/>
          <a:p>
            <a:pPr>
              <a:buFont typeface="Arial" panose="020B0604020202020204" pitchFamily="34" charset="0"/>
              <a:buChar char="•"/>
            </a:pPr>
            <a:r>
              <a:rPr lang="en-IN" dirty="0"/>
              <a:t>Syntax :</a:t>
            </a:r>
            <a:br>
              <a:rPr lang="en-IN" dirty="0"/>
            </a:br>
            <a:r>
              <a:rPr lang="en-US" dirty="0"/>
              <a:t>CREATE INDEX CONCURRENTLY </a:t>
            </a:r>
            <a:r>
              <a:rPr lang="en-US" dirty="0" err="1"/>
              <a:t>idx_customers_last_name</a:t>
            </a:r>
            <a:r>
              <a:rPr lang="en-US" dirty="0"/>
              <a:t> ON customers (</a:t>
            </a:r>
            <a:r>
              <a:rPr lang="en-US" dirty="0" err="1"/>
              <a:t>last_name</a:t>
            </a:r>
            <a:r>
              <a:rPr lang="en-US" dirty="0"/>
              <a:t>);</a:t>
            </a:r>
          </a:p>
          <a:p>
            <a:pPr>
              <a:buFont typeface="Arial" panose="020B0604020202020204" pitchFamily="34" charset="0"/>
              <a:buChar char="•"/>
            </a:pPr>
            <a:r>
              <a:rPr lang="en-US" dirty="0"/>
              <a:t>This process takes longer but allows the database to continue processing queries while the index is being built.</a:t>
            </a:r>
            <a:endParaRPr lang="en-IN" dirty="0"/>
          </a:p>
        </p:txBody>
      </p:sp>
    </p:spTree>
    <p:extLst>
      <p:ext uri="{BB962C8B-B14F-4D97-AF65-F5344CB8AC3E}">
        <p14:creationId xmlns:p14="http://schemas.microsoft.com/office/powerpoint/2010/main" val="341516917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4472-C007-CF45-EE1A-60835F72DCDE}"/>
              </a:ext>
            </a:extLst>
          </p:cNvPr>
          <p:cNvSpPr>
            <a:spLocks noGrp="1"/>
          </p:cNvSpPr>
          <p:nvPr>
            <p:ph type="title"/>
          </p:nvPr>
        </p:nvSpPr>
        <p:spPr/>
        <p:txBody>
          <a:bodyPr/>
          <a:lstStyle/>
          <a:p>
            <a:r>
              <a:rPr lang="en-IN" dirty="0"/>
              <a:t>Drop Indexes</a:t>
            </a:r>
          </a:p>
        </p:txBody>
      </p:sp>
      <p:sp>
        <p:nvSpPr>
          <p:cNvPr id="3" name="Content Placeholder 2">
            <a:extLst>
              <a:ext uri="{FF2B5EF4-FFF2-40B4-BE49-F238E27FC236}">
                <a16:creationId xmlns:a16="http://schemas.microsoft.com/office/drawing/2014/main" id="{4AAB190F-784D-DE78-8DAF-CEE897DBD2CF}"/>
              </a:ext>
            </a:extLst>
          </p:cNvPr>
          <p:cNvSpPr>
            <a:spLocks noGrp="1"/>
          </p:cNvSpPr>
          <p:nvPr>
            <p:ph idx="1"/>
          </p:nvPr>
        </p:nvSpPr>
        <p:spPr/>
        <p:txBody>
          <a:bodyPr/>
          <a:lstStyle/>
          <a:p>
            <a:endParaRPr lang="en-US" dirty="0"/>
          </a:p>
          <a:p>
            <a:r>
              <a:rPr lang="en-US" dirty="0"/>
              <a:t>Removing unused or redundant indexes can free up space and improve database performance. To drop an index, use the DROP INDEX command:</a:t>
            </a:r>
          </a:p>
          <a:p>
            <a:endParaRPr lang="en-US" dirty="0"/>
          </a:p>
          <a:p>
            <a:r>
              <a:rPr lang="en-US" dirty="0"/>
              <a:t>DROP INDEX </a:t>
            </a:r>
            <a:r>
              <a:rPr lang="en-US" dirty="0" err="1"/>
              <a:t>index_name</a:t>
            </a:r>
            <a:r>
              <a:rPr lang="en-US" dirty="0"/>
              <a:t>;</a:t>
            </a:r>
            <a:endParaRPr lang="en-IN" dirty="0"/>
          </a:p>
        </p:txBody>
      </p:sp>
    </p:spTree>
    <p:extLst>
      <p:ext uri="{BB962C8B-B14F-4D97-AF65-F5344CB8AC3E}">
        <p14:creationId xmlns:p14="http://schemas.microsoft.com/office/powerpoint/2010/main" val="32055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EDFC9-A59C-4B84-9CE9-324FBE7B426A}"/>
              </a:ext>
            </a:extLst>
          </p:cNvPr>
          <p:cNvSpPr>
            <a:spLocks noGrp="1"/>
          </p:cNvSpPr>
          <p:nvPr>
            <p:ph type="title"/>
          </p:nvPr>
        </p:nvSpPr>
        <p:spPr/>
        <p:txBody>
          <a:bodyPr>
            <a:normAutofit/>
          </a:bodyPr>
          <a:lstStyle/>
          <a:p>
            <a:r>
              <a:rPr lang="en-US" sz="4000"/>
              <a:t>PostgreSQL supports the following data types:</a:t>
            </a:r>
            <a:endParaRPr lang="en-IN" sz="4000" dirty="0"/>
          </a:p>
        </p:txBody>
      </p:sp>
      <p:graphicFrame>
        <p:nvGraphicFramePr>
          <p:cNvPr id="15" name="Content Placeholder 2">
            <a:extLst>
              <a:ext uri="{FF2B5EF4-FFF2-40B4-BE49-F238E27FC236}">
                <a16:creationId xmlns:a16="http://schemas.microsoft.com/office/drawing/2014/main" id="{CEA5FB0C-6BBE-4B92-2FE0-ADDF670FFDFF}"/>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279958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F7E3-02E6-B875-5EF6-00AD723D55DA}"/>
              </a:ext>
            </a:extLst>
          </p:cNvPr>
          <p:cNvSpPr>
            <a:spLocks noGrp="1"/>
          </p:cNvSpPr>
          <p:nvPr>
            <p:ph type="title"/>
          </p:nvPr>
        </p:nvSpPr>
        <p:spPr/>
        <p:txBody>
          <a:bodyPr/>
          <a:lstStyle/>
          <a:p>
            <a:r>
              <a:rPr lang="en-IN" dirty="0"/>
              <a:t>Explain</a:t>
            </a:r>
          </a:p>
        </p:txBody>
      </p:sp>
      <p:sp>
        <p:nvSpPr>
          <p:cNvPr id="3" name="Content Placeholder 2">
            <a:extLst>
              <a:ext uri="{FF2B5EF4-FFF2-40B4-BE49-F238E27FC236}">
                <a16:creationId xmlns:a16="http://schemas.microsoft.com/office/drawing/2014/main" id="{D56EA10F-665C-A9A0-C6B6-ECF8FB338FD6}"/>
              </a:ext>
            </a:extLst>
          </p:cNvPr>
          <p:cNvSpPr>
            <a:spLocks noGrp="1"/>
          </p:cNvSpPr>
          <p:nvPr>
            <p:ph idx="1"/>
          </p:nvPr>
        </p:nvSpPr>
        <p:spPr>
          <a:xfrm>
            <a:off x="1097280" y="1845734"/>
            <a:ext cx="10058400" cy="4368996"/>
          </a:xfrm>
        </p:spPr>
        <p:txBody>
          <a:bodyPr>
            <a:normAutofit fontScale="85000" lnSpcReduction="20000"/>
          </a:bodyPr>
          <a:lstStyle/>
          <a:p>
            <a:r>
              <a:rPr lang="en-US" dirty="0"/>
              <a:t>EXPLAIN command is used to display the execution plan of a query. It helps you understand how the database engine plans to execute a query, including details about the operations, indexes, and estimated costs. This is particularly useful for optimizing queries.</a:t>
            </a:r>
          </a:p>
          <a:p>
            <a:r>
              <a:rPr lang="en-US" dirty="0"/>
              <a:t>Syntax</a:t>
            </a:r>
          </a:p>
          <a:p>
            <a:r>
              <a:rPr lang="en-IN" dirty="0"/>
              <a:t>EXPLAIN [ ( option [, ...] ) ] statement;</a:t>
            </a:r>
          </a:p>
          <a:p>
            <a:r>
              <a:rPr lang="en-US" dirty="0"/>
              <a:t>Key Options</a:t>
            </a:r>
          </a:p>
          <a:p>
            <a:r>
              <a:rPr lang="en-US" dirty="0"/>
              <a:t>ANALYZE: Executes the query and provides actual runtime statistics.</a:t>
            </a:r>
          </a:p>
          <a:p>
            <a:r>
              <a:rPr lang="en-US" dirty="0"/>
              <a:t>VERBOSE: Displays additional details about the execution plan.</a:t>
            </a:r>
          </a:p>
          <a:p>
            <a:r>
              <a:rPr lang="en-US" dirty="0"/>
              <a:t>COSTS: Shows estimated startup and total costs (enabled by default).</a:t>
            </a:r>
          </a:p>
          <a:p>
            <a:r>
              <a:rPr lang="en-US" dirty="0"/>
              <a:t>BUFFERS: Displays buffer usage (requires ANALYZE).</a:t>
            </a:r>
          </a:p>
          <a:p>
            <a:r>
              <a:rPr lang="en-US" dirty="0"/>
              <a:t>TIMING: Includes execution time (enabled by default with ANALYZE).</a:t>
            </a:r>
          </a:p>
          <a:p>
            <a:r>
              <a:rPr lang="en-US" dirty="0"/>
              <a:t>Examples:</a:t>
            </a:r>
          </a:p>
          <a:p>
            <a:r>
              <a:rPr lang="en-US" dirty="0"/>
              <a:t>EXPLAIN SELECT * FROM employees WHERE department = 'HR';</a:t>
            </a:r>
          </a:p>
          <a:p>
            <a:endParaRPr lang="en-IN" dirty="0"/>
          </a:p>
        </p:txBody>
      </p:sp>
    </p:spTree>
    <p:extLst>
      <p:ext uri="{BB962C8B-B14F-4D97-AF65-F5344CB8AC3E}">
        <p14:creationId xmlns:p14="http://schemas.microsoft.com/office/powerpoint/2010/main" val="310984144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7AEF-6B4F-885A-EAD7-81FC11523D7D}"/>
              </a:ext>
            </a:extLst>
          </p:cNvPr>
          <p:cNvSpPr>
            <a:spLocks noGrp="1"/>
          </p:cNvSpPr>
          <p:nvPr>
            <p:ph type="title"/>
          </p:nvPr>
        </p:nvSpPr>
        <p:spPr/>
        <p:txBody>
          <a:bodyPr/>
          <a:lstStyle/>
          <a:p>
            <a:r>
              <a:rPr lang="en-IN" b="1" dirty="0"/>
              <a:t>CREATE ROLE</a:t>
            </a:r>
            <a:br>
              <a:rPr lang="en-IN" b="1" dirty="0"/>
            </a:br>
            <a:endParaRPr lang="en-IN" dirty="0"/>
          </a:p>
        </p:txBody>
      </p:sp>
      <p:sp>
        <p:nvSpPr>
          <p:cNvPr id="3" name="Content Placeholder 2">
            <a:extLst>
              <a:ext uri="{FF2B5EF4-FFF2-40B4-BE49-F238E27FC236}">
                <a16:creationId xmlns:a16="http://schemas.microsoft.com/office/drawing/2014/main" id="{5CC14447-B57D-7B0F-DEDF-A1B2AB576EC9}"/>
              </a:ext>
            </a:extLst>
          </p:cNvPr>
          <p:cNvSpPr>
            <a:spLocks noGrp="1"/>
          </p:cNvSpPr>
          <p:nvPr>
            <p:ph idx="1"/>
          </p:nvPr>
        </p:nvSpPr>
        <p:spPr/>
        <p:txBody>
          <a:bodyPr/>
          <a:lstStyle/>
          <a:p>
            <a:pPr>
              <a:buFont typeface="Arial" panose="020B0604020202020204" pitchFamily="34" charset="0"/>
              <a:buChar char="•"/>
            </a:pPr>
            <a:r>
              <a:rPr lang="en-US" dirty="0"/>
              <a:t>PostgreSQL uses the concept of roles to represent user accounts. It doesn’t use the concept of users like other database systems.</a:t>
            </a:r>
          </a:p>
          <a:p>
            <a:endParaRPr lang="en-US" dirty="0"/>
          </a:p>
          <a:p>
            <a:pPr>
              <a:buFont typeface="Arial" panose="020B0604020202020204" pitchFamily="34" charset="0"/>
              <a:buChar char="•"/>
            </a:pPr>
            <a:r>
              <a:rPr lang="en-US" dirty="0"/>
              <a:t>Typically, roles that can log in to the PostgreSQL server are called login roles. They are equivalent to user accounts in other database systems.</a:t>
            </a:r>
          </a:p>
          <a:p>
            <a:endParaRPr lang="en-US" dirty="0"/>
          </a:p>
          <a:p>
            <a:pPr>
              <a:buFont typeface="Arial" panose="020B0604020202020204" pitchFamily="34" charset="0"/>
              <a:buChar char="•"/>
            </a:pPr>
            <a:r>
              <a:rPr lang="en-US" dirty="0"/>
              <a:t>When roles contain other roles, they are referred to as group roles.</a:t>
            </a:r>
            <a:endParaRPr lang="en-IN" dirty="0"/>
          </a:p>
        </p:txBody>
      </p:sp>
    </p:spTree>
    <p:extLst>
      <p:ext uri="{BB962C8B-B14F-4D97-AF65-F5344CB8AC3E}">
        <p14:creationId xmlns:p14="http://schemas.microsoft.com/office/powerpoint/2010/main" val="320888939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3700-6E20-FA96-5DFD-AEDEC6288A97}"/>
              </a:ext>
            </a:extLst>
          </p:cNvPr>
          <p:cNvSpPr>
            <a:spLocks noGrp="1"/>
          </p:cNvSpPr>
          <p:nvPr>
            <p:ph type="title"/>
          </p:nvPr>
        </p:nvSpPr>
        <p:spPr/>
        <p:txBody>
          <a:bodyPr/>
          <a:lstStyle/>
          <a:p>
            <a:r>
              <a:rPr lang="en-IN" dirty="0"/>
              <a:t>To create a new Role</a:t>
            </a:r>
          </a:p>
        </p:txBody>
      </p:sp>
      <p:sp>
        <p:nvSpPr>
          <p:cNvPr id="3" name="Content Placeholder 2">
            <a:extLst>
              <a:ext uri="{FF2B5EF4-FFF2-40B4-BE49-F238E27FC236}">
                <a16:creationId xmlns:a16="http://schemas.microsoft.com/office/drawing/2014/main" id="{D00BAFEC-8D24-0952-D8CE-BEA78BF31617}"/>
              </a:ext>
            </a:extLst>
          </p:cNvPr>
          <p:cNvSpPr>
            <a:spLocks noGrp="1"/>
          </p:cNvSpPr>
          <p:nvPr>
            <p:ph idx="1"/>
          </p:nvPr>
        </p:nvSpPr>
        <p:spPr/>
        <p:txBody>
          <a:bodyPr/>
          <a:lstStyle/>
          <a:p>
            <a:r>
              <a:rPr lang="en-IN" dirty="0"/>
              <a:t>CREATE ROLE </a:t>
            </a:r>
            <a:r>
              <a:rPr lang="en-IN" dirty="0" err="1"/>
              <a:t>role_name</a:t>
            </a:r>
            <a:r>
              <a:rPr lang="en-IN" dirty="0"/>
              <a:t>;</a:t>
            </a:r>
          </a:p>
          <a:p>
            <a:endParaRPr lang="en-IN" dirty="0"/>
          </a:p>
          <a:p>
            <a:r>
              <a:rPr lang="en-US" b="1" dirty="0"/>
              <a:t>To retrieve all roles in the current PostgreSQL server</a:t>
            </a:r>
          </a:p>
          <a:p>
            <a:r>
              <a:rPr lang="en-US" dirty="0"/>
              <a:t>SELECT </a:t>
            </a:r>
            <a:r>
              <a:rPr lang="en-US" dirty="0" err="1"/>
              <a:t>rolname</a:t>
            </a:r>
            <a:r>
              <a:rPr lang="en-US" dirty="0"/>
              <a:t> FROM </a:t>
            </a:r>
            <a:r>
              <a:rPr lang="en-US" dirty="0" err="1"/>
              <a:t>pg_roles</a:t>
            </a:r>
            <a:r>
              <a:rPr lang="en-US" dirty="0"/>
              <a:t>;</a:t>
            </a:r>
          </a:p>
          <a:p>
            <a:r>
              <a:rPr lang="en-US" dirty="0"/>
              <a:t>In </a:t>
            </a:r>
            <a:r>
              <a:rPr lang="en-US" dirty="0" err="1"/>
              <a:t>psql</a:t>
            </a:r>
            <a:r>
              <a:rPr lang="en-US"/>
              <a:t>, use </a:t>
            </a:r>
            <a:r>
              <a:rPr lang="en-US" dirty="0"/>
              <a:t>the \du command to show all roles</a:t>
            </a:r>
            <a:endParaRPr lang="en-IN" dirty="0"/>
          </a:p>
        </p:txBody>
      </p:sp>
    </p:spTree>
    <p:extLst>
      <p:ext uri="{BB962C8B-B14F-4D97-AF65-F5344CB8AC3E}">
        <p14:creationId xmlns:p14="http://schemas.microsoft.com/office/powerpoint/2010/main" val="402917615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97B0-467A-6EB1-166B-D80497F411DA}"/>
              </a:ext>
            </a:extLst>
          </p:cNvPr>
          <p:cNvSpPr>
            <a:spLocks noGrp="1"/>
          </p:cNvSpPr>
          <p:nvPr>
            <p:ph type="title"/>
          </p:nvPr>
        </p:nvSpPr>
        <p:spPr/>
        <p:txBody>
          <a:bodyPr/>
          <a:lstStyle/>
          <a:p>
            <a:r>
              <a:rPr lang="en-IN" b="1" dirty="0"/>
              <a:t>Role attributes</a:t>
            </a:r>
            <a:br>
              <a:rPr lang="en-IN" b="1" dirty="0"/>
            </a:br>
            <a:endParaRPr lang="en-IN" dirty="0"/>
          </a:p>
        </p:txBody>
      </p:sp>
      <p:sp>
        <p:nvSpPr>
          <p:cNvPr id="3" name="Content Placeholder 2">
            <a:extLst>
              <a:ext uri="{FF2B5EF4-FFF2-40B4-BE49-F238E27FC236}">
                <a16:creationId xmlns:a16="http://schemas.microsoft.com/office/drawing/2014/main" id="{CD800518-7450-D683-753C-C99ED3F8735E}"/>
              </a:ext>
            </a:extLst>
          </p:cNvPr>
          <p:cNvSpPr>
            <a:spLocks noGrp="1"/>
          </p:cNvSpPr>
          <p:nvPr>
            <p:ph idx="1"/>
          </p:nvPr>
        </p:nvSpPr>
        <p:spPr/>
        <p:txBody>
          <a:bodyPr/>
          <a:lstStyle/>
          <a:p>
            <a:r>
              <a:rPr lang="en-US" dirty="0"/>
              <a:t>The attributes of a role define privileges for that role, including login, superuser status, database creation, role creation, password management, and so on.</a:t>
            </a:r>
          </a:p>
          <a:p>
            <a:endParaRPr lang="en-US" dirty="0"/>
          </a:p>
          <a:p>
            <a:r>
              <a:rPr lang="en-US" dirty="0"/>
              <a:t>Here’s the syntax for creating a new role with attributes.</a:t>
            </a:r>
          </a:p>
          <a:p>
            <a:endParaRPr lang="en-US" dirty="0"/>
          </a:p>
          <a:p>
            <a:r>
              <a:rPr lang="en-US" dirty="0"/>
              <a:t>CREATE ROLE name WITH option;</a:t>
            </a:r>
          </a:p>
          <a:p>
            <a:r>
              <a:rPr lang="en-US" dirty="0"/>
              <a:t>In this syntax, the WITH keyword is optional. The option can be one or more attributes like SUPERUSER, CREATEDB, CREATEROLE, etc.</a:t>
            </a:r>
            <a:endParaRPr lang="en-IN" dirty="0"/>
          </a:p>
        </p:txBody>
      </p:sp>
    </p:spTree>
    <p:extLst>
      <p:ext uri="{BB962C8B-B14F-4D97-AF65-F5344CB8AC3E}">
        <p14:creationId xmlns:p14="http://schemas.microsoft.com/office/powerpoint/2010/main" val="104671855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9EBE-81AF-4BEF-142B-1EE0125E9B0A}"/>
              </a:ext>
            </a:extLst>
          </p:cNvPr>
          <p:cNvSpPr>
            <a:spLocks noGrp="1"/>
          </p:cNvSpPr>
          <p:nvPr>
            <p:ph type="title"/>
          </p:nvPr>
        </p:nvSpPr>
        <p:spPr/>
        <p:txBody>
          <a:bodyPr/>
          <a:lstStyle/>
          <a:p>
            <a:r>
              <a:rPr lang="en-IN" b="1" dirty="0"/>
              <a:t>GRANT statement</a:t>
            </a:r>
            <a:br>
              <a:rPr lang="en-IN" b="1" dirty="0"/>
            </a:br>
            <a:endParaRPr lang="en-IN" dirty="0"/>
          </a:p>
        </p:txBody>
      </p:sp>
      <p:sp>
        <p:nvSpPr>
          <p:cNvPr id="3" name="Content Placeholder 2">
            <a:extLst>
              <a:ext uri="{FF2B5EF4-FFF2-40B4-BE49-F238E27FC236}">
                <a16:creationId xmlns:a16="http://schemas.microsoft.com/office/drawing/2014/main" id="{A69FF625-61B1-9127-1AFE-63B840AC614B}"/>
              </a:ext>
            </a:extLst>
          </p:cNvPr>
          <p:cNvSpPr>
            <a:spLocks noGrp="1"/>
          </p:cNvSpPr>
          <p:nvPr>
            <p:ph idx="1"/>
          </p:nvPr>
        </p:nvSpPr>
        <p:spPr/>
        <p:txBody>
          <a:bodyPr/>
          <a:lstStyle/>
          <a:p>
            <a:r>
              <a:rPr lang="en-US" dirty="0"/>
              <a:t>After creating a role with the LOGIN attribute, the role can log in to the PostgreSQL database server.</a:t>
            </a:r>
          </a:p>
          <a:p>
            <a:r>
              <a:rPr lang="en-US" dirty="0"/>
              <a:t>However, it cannot do anything to the database objects like tables, views, functions, etc.</a:t>
            </a:r>
          </a:p>
          <a:p>
            <a:r>
              <a:rPr lang="en-US" dirty="0"/>
              <a:t>To allow a role to interact with database objects, you need to grant privileges on the database objects to the role using the GRANT statement.</a:t>
            </a:r>
          </a:p>
          <a:p>
            <a:endParaRPr lang="en-US" dirty="0"/>
          </a:p>
          <a:p>
            <a:r>
              <a:rPr lang="en-US" dirty="0"/>
              <a:t>GRANT </a:t>
            </a:r>
            <a:r>
              <a:rPr lang="en-US" dirty="0" err="1"/>
              <a:t>privilege_list</a:t>
            </a:r>
            <a:r>
              <a:rPr lang="en-US" dirty="0"/>
              <a:t> | ALL</a:t>
            </a:r>
          </a:p>
          <a:p>
            <a:r>
              <a:rPr lang="en-US" dirty="0"/>
              <a:t>ON  </a:t>
            </a:r>
            <a:r>
              <a:rPr lang="en-US" dirty="0" err="1"/>
              <a:t>table_name</a:t>
            </a:r>
            <a:endParaRPr lang="en-US" dirty="0"/>
          </a:p>
          <a:p>
            <a:r>
              <a:rPr lang="en-US" dirty="0"/>
              <a:t>TO  </a:t>
            </a:r>
            <a:r>
              <a:rPr lang="en-US" dirty="0" err="1"/>
              <a:t>role_name</a:t>
            </a:r>
            <a:r>
              <a:rPr lang="en-US" dirty="0"/>
              <a:t>;</a:t>
            </a:r>
            <a:endParaRPr lang="en-IN" dirty="0"/>
          </a:p>
        </p:txBody>
      </p:sp>
    </p:spTree>
    <p:extLst>
      <p:ext uri="{BB962C8B-B14F-4D97-AF65-F5344CB8AC3E}">
        <p14:creationId xmlns:p14="http://schemas.microsoft.com/office/powerpoint/2010/main" val="192406887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30CFC-FADC-7C4C-0027-81A26E1068DF}"/>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85409162-4979-C3B1-AC3D-046B4A651619}"/>
              </a:ext>
            </a:extLst>
          </p:cNvPr>
          <p:cNvSpPr>
            <a:spLocks noGrp="1"/>
          </p:cNvSpPr>
          <p:nvPr>
            <p:ph idx="1"/>
          </p:nvPr>
        </p:nvSpPr>
        <p:spPr/>
        <p:txBody>
          <a:bodyPr/>
          <a:lstStyle/>
          <a:p>
            <a:r>
              <a:rPr lang="en-IN" dirty="0"/>
              <a:t>GRANT INSERT, UPDATE, DELETEON </a:t>
            </a:r>
            <a:r>
              <a:rPr lang="en-IN" dirty="0" err="1"/>
              <a:t>candidatesTO</a:t>
            </a:r>
            <a:r>
              <a:rPr lang="en-IN" dirty="0"/>
              <a:t> joe;</a:t>
            </a:r>
          </a:p>
          <a:p>
            <a:endParaRPr lang="en-IN" dirty="0"/>
          </a:p>
          <a:p>
            <a:r>
              <a:rPr lang="en-IN" dirty="0"/>
              <a:t>GRANT ALL</a:t>
            </a:r>
            <a:br>
              <a:rPr lang="en-IN" dirty="0"/>
            </a:br>
            <a:r>
              <a:rPr lang="en-IN" dirty="0"/>
              <a:t>ON candidates</a:t>
            </a:r>
            <a:br>
              <a:rPr lang="en-IN" dirty="0"/>
            </a:br>
            <a:r>
              <a:rPr lang="en-IN" dirty="0"/>
              <a:t>TO joe;</a:t>
            </a:r>
          </a:p>
        </p:txBody>
      </p:sp>
    </p:spTree>
    <p:extLst>
      <p:ext uri="{BB962C8B-B14F-4D97-AF65-F5344CB8AC3E}">
        <p14:creationId xmlns:p14="http://schemas.microsoft.com/office/powerpoint/2010/main" val="269168822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D1A1-49D8-B30F-0447-49AE00A467FA}"/>
              </a:ext>
            </a:extLst>
          </p:cNvPr>
          <p:cNvSpPr>
            <a:spLocks noGrp="1"/>
          </p:cNvSpPr>
          <p:nvPr>
            <p:ph type="title"/>
          </p:nvPr>
        </p:nvSpPr>
        <p:spPr/>
        <p:txBody>
          <a:bodyPr/>
          <a:lstStyle/>
          <a:p>
            <a:r>
              <a:rPr lang="en-IN" b="1" dirty="0"/>
              <a:t>REVOKE statement</a:t>
            </a:r>
            <a:br>
              <a:rPr lang="en-IN" b="1" dirty="0"/>
            </a:br>
            <a:endParaRPr lang="en-IN" dirty="0"/>
          </a:p>
        </p:txBody>
      </p:sp>
      <p:sp>
        <p:nvSpPr>
          <p:cNvPr id="3" name="Content Placeholder 2">
            <a:extLst>
              <a:ext uri="{FF2B5EF4-FFF2-40B4-BE49-F238E27FC236}">
                <a16:creationId xmlns:a16="http://schemas.microsoft.com/office/drawing/2014/main" id="{CFC9EFEA-FBEB-882A-0026-B94C3FCFA2F6}"/>
              </a:ext>
            </a:extLst>
          </p:cNvPr>
          <p:cNvSpPr>
            <a:spLocks noGrp="1"/>
          </p:cNvSpPr>
          <p:nvPr>
            <p:ph idx="1"/>
          </p:nvPr>
        </p:nvSpPr>
        <p:spPr/>
        <p:txBody>
          <a:bodyPr/>
          <a:lstStyle/>
          <a:p>
            <a:r>
              <a:rPr lang="en-US" dirty="0"/>
              <a:t>The REVOKE statement revokes previously granted privileges on database objects from a role.</a:t>
            </a:r>
          </a:p>
          <a:p>
            <a:endParaRPr lang="en-US" dirty="0"/>
          </a:p>
          <a:p>
            <a:r>
              <a:rPr lang="en-US" dirty="0"/>
              <a:t>REVOKE privilege | ALL</a:t>
            </a:r>
            <a:br>
              <a:rPr lang="en-US" dirty="0"/>
            </a:br>
            <a:r>
              <a:rPr lang="en-US" dirty="0"/>
              <a:t>ON TABLE </a:t>
            </a:r>
            <a:r>
              <a:rPr lang="en-US" dirty="0" err="1"/>
              <a:t>table_name</a:t>
            </a:r>
            <a:r>
              <a:rPr lang="en-US" dirty="0"/>
              <a:t> | ALL TABLES IN SCHEMA </a:t>
            </a:r>
            <a:r>
              <a:rPr lang="en-US" dirty="0" err="1"/>
              <a:t>schema_name</a:t>
            </a:r>
            <a:br>
              <a:rPr lang="en-US" dirty="0"/>
            </a:br>
            <a:r>
              <a:rPr lang="en-US" dirty="0"/>
              <a:t>FROM </a:t>
            </a:r>
            <a:r>
              <a:rPr lang="en-US" dirty="0" err="1"/>
              <a:t>role_name</a:t>
            </a:r>
            <a:r>
              <a:rPr lang="en-US" dirty="0"/>
              <a:t>;</a:t>
            </a:r>
          </a:p>
          <a:p>
            <a:endParaRPr lang="en-US" dirty="0"/>
          </a:p>
          <a:p>
            <a:r>
              <a:rPr lang="en-US" dirty="0"/>
              <a:t>Example:</a:t>
            </a:r>
          </a:p>
          <a:p>
            <a:r>
              <a:rPr lang="en-US" dirty="0"/>
              <a:t>REVOKE SELECT ON actor FROM </a:t>
            </a:r>
            <a:r>
              <a:rPr lang="en-US" dirty="0" err="1"/>
              <a:t>jim</a:t>
            </a:r>
            <a:r>
              <a:rPr lang="en-US" dirty="0"/>
              <a:t>;</a:t>
            </a:r>
            <a:endParaRPr lang="en-IN" dirty="0"/>
          </a:p>
        </p:txBody>
      </p:sp>
    </p:spTree>
    <p:extLst>
      <p:ext uri="{BB962C8B-B14F-4D97-AF65-F5344CB8AC3E}">
        <p14:creationId xmlns:p14="http://schemas.microsoft.com/office/powerpoint/2010/main" val="42880313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0149-8689-B208-9BE9-52B6A89C80B0}"/>
              </a:ext>
            </a:extLst>
          </p:cNvPr>
          <p:cNvSpPr>
            <a:spLocks noGrp="1"/>
          </p:cNvSpPr>
          <p:nvPr>
            <p:ph type="title"/>
          </p:nvPr>
        </p:nvSpPr>
        <p:spPr/>
        <p:txBody>
          <a:bodyPr/>
          <a:lstStyle/>
          <a:p>
            <a:r>
              <a:rPr lang="en-US" b="1" dirty="0"/>
              <a:t>ALTER ROLE to modify attributes of roles</a:t>
            </a:r>
            <a:br>
              <a:rPr lang="en-US" b="1" dirty="0"/>
            </a:br>
            <a:endParaRPr lang="en-IN" dirty="0"/>
          </a:p>
        </p:txBody>
      </p:sp>
      <p:sp>
        <p:nvSpPr>
          <p:cNvPr id="3" name="Content Placeholder 2">
            <a:extLst>
              <a:ext uri="{FF2B5EF4-FFF2-40B4-BE49-F238E27FC236}">
                <a16:creationId xmlns:a16="http://schemas.microsoft.com/office/drawing/2014/main" id="{67E18C9B-B3CD-C225-37AD-F400B6D20C2A}"/>
              </a:ext>
            </a:extLst>
          </p:cNvPr>
          <p:cNvSpPr>
            <a:spLocks noGrp="1"/>
          </p:cNvSpPr>
          <p:nvPr>
            <p:ph idx="1"/>
          </p:nvPr>
        </p:nvSpPr>
        <p:spPr>
          <a:xfrm>
            <a:off x="1097280" y="1461977"/>
            <a:ext cx="10058400" cy="4763386"/>
          </a:xfrm>
        </p:spPr>
        <p:txBody>
          <a:bodyPr>
            <a:normAutofit fontScale="85000" lnSpcReduction="20000"/>
          </a:bodyPr>
          <a:lstStyle/>
          <a:p>
            <a:r>
              <a:rPr lang="en-US" dirty="0"/>
              <a:t>ALTER ROLE </a:t>
            </a:r>
            <a:r>
              <a:rPr lang="en-US" dirty="0" err="1"/>
              <a:t>role_name</a:t>
            </a:r>
            <a:r>
              <a:rPr lang="en-US" dirty="0"/>
              <a:t> [WITH] option;</a:t>
            </a:r>
          </a:p>
          <a:p>
            <a:endParaRPr lang="en-US" dirty="0"/>
          </a:p>
          <a:p>
            <a:r>
              <a:rPr lang="en-US" b="1" dirty="0"/>
              <a:t>The option can be:</a:t>
            </a:r>
          </a:p>
          <a:p>
            <a:r>
              <a:rPr lang="en-US" dirty="0"/>
              <a:t>SUPERUSER | NOSUPERUSER – determine if the role is a superuser or not.</a:t>
            </a:r>
          </a:p>
          <a:p>
            <a:r>
              <a:rPr lang="en-US" dirty="0"/>
              <a:t>CREATEDB | NOCREATEDB– allow the role to create new databases.</a:t>
            </a:r>
          </a:p>
          <a:p>
            <a:r>
              <a:rPr lang="en-US" dirty="0"/>
              <a:t>CREATEROLE | NOCREATEROLE – allow the role to create or change roles.</a:t>
            </a:r>
          </a:p>
          <a:p>
            <a:r>
              <a:rPr lang="en-US" dirty="0"/>
              <a:t>INHERIT | NOINHERIT – determine if the role inherits the privileges of roles of which it is a member.</a:t>
            </a:r>
          </a:p>
          <a:p>
            <a:r>
              <a:rPr lang="en-US" dirty="0"/>
              <a:t>LOGIN | NOLOGIN – allow the role to log in.</a:t>
            </a:r>
          </a:p>
          <a:p>
            <a:r>
              <a:rPr lang="en-US" dirty="0"/>
              <a:t>REPLICATION | NOREPLICATION – determine if the role is a replication role.</a:t>
            </a:r>
          </a:p>
          <a:p>
            <a:r>
              <a:rPr lang="en-US" dirty="0"/>
              <a:t>BYPASSRLS | NOBYPASSRLS – determine if the role is to bypass the row-level security (RLS) policy.</a:t>
            </a:r>
          </a:p>
          <a:p>
            <a:r>
              <a:rPr lang="en-US" dirty="0"/>
              <a:t>CONNECTION LIMIT </a:t>
            </a:r>
            <a:r>
              <a:rPr lang="en-US" dirty="0" err="1"/>
              <a:t>limit</a:t>
            </a:r>
            <a:r>
              <a:rPr lang="en-US" dirty="0"/>
              <a:t> – specify the number of concurrent connections a role can make, -1 means unlimited.</a:t>
            </a:r>
          </a:p>
          <a:p>
            <a:r>
              <a:rPr lang="en-US" dirty="0"/>
              <a:t>PASSWORD 'password' | PASSWORD NULL – change the role’s password.</a:t>
            </a:r>
          </a:p>
          <a:p>
            <a:r>
              <a:rPr lang="en-US" dirty="0"/>
              <a:t>VALID UNTIL 'timestamp' – set the date and time after which the role’s password is no longer valid.</a:t>
            </a:r>
            <a:endParaRPr lang="en-IN" dirty="0"/>
          </a:p>
        </p:txBody>
      </p:sp>
    </p:spTree>
    <p:extLst>
      <p:ext uri="{BB962C8B-B14F-4D97-AF65-F5344CB8AC3E}">
        <p14:creationId xmlns:p14="http://schemas.microsoft.com/office/powerpoint/2010/main" val="55843368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3D44-6642-5DBB-8474-EB16B2111A66}"/>
              </a:ext>
            </a:extLst>
          </p:cNvPr>
          <p:cNvSpPr>
            <a:spLocks noGrp="1"/>
          </p:cNvSpPr>
          <p:nvPr>
            <p:ph type="title"/>
          </p:nvPr>
        </p:nvSpPr>
        <p:spPr/>
        <p:txBody>
          <a:bodyPr/>
          <a:lstStyle/>
          <a:p>
            <a:r>
              <a:rPr lang="en-IN" b="1" dirty="0"/>
              <a:t>PostgreSQL Row-Level Security</a:t>
            </a:r>
            <a:br>
              <a:rPr lang="en-IN" b="1" dirty="0"/>
            </a:br>
            <a:endParaRPr lang="en-IN" dirty="0"/>
          </a:p>
        </p:txBody>
      </p:sp>
      <p:sp>
        <p:nvSpPr>
          <p:cNvPr id="3" name="Content Placeholder 2">
            <a:extLst>
              <a:ext uri="{FF2B5EF4-FFF2-40B4-BE49-F238E27FC236}">
                <a16:creationId xmlns:a16="http://schemas.microsoft.com/office/drawing/2014/main" id="{020ECE95-9204-0D2F-1849-7E07860E2D88}"/>
              </a:ext>
            </a:extLst>
          </p:cNvPr>
          <p:cNvSpPr>
            <a:spLocks noGrp="1"/>
          </p:cNvSpPr>
          <p:nvPr>
            <p:ph idx="1"/>
          </p:nvPr>
        </p:nvSpPr>
        <p:spPr/>
        <p:txBody>
          <a:bodyPr>
            <a:normAutofit/>
          </a:bodyPr>
          <a:lstStyle/>
          <a:p>
            <a:r>
              <a:rPr lang="en-US" dirty="0"/>
              <a:t>Row-level security (RLS) is a feature that allows you to restrict rows returned by a query based on the user executing the query.</a:t>
            </a:r>
          </a:p>
          <a:p>
            <a:endParaRPr lang="en-US" dirty="0"/>
          </a:p>
          <a:p>
            <a:r>
              <a:rPr lang="en-US" dirty="0"/>
              <a:t>The RLS allows you to control access to individual rows in tables based on the current user and specific conditions defined by policies.</a:t>
            </a:r>
          </a:p>
          <a:p>
            <a:endParaRPr lang="en-US" dirty="0"/>
          </a:p>
          <a:p>
            <a:r>
              <a:rPr lang="en-US" dirty="0"/>
              <a:t>The basic steps for implementing row-level security are as follows:</a:t>
            </a:r>
          </a:p>
          <a:p>
            <a:endParaRPr lang="en-US" dirty="0"/>
          </a:p>
        </p:txBody>
      </p:sp>
    </p:spTree>
    <p:extLst>
      <p:ext uri="{BB962C8B-B14F-4D97-AF65-F5344CB8AC3E}">
        <p14:creationId xmlns:p14="http://schemas.microsoft.com/office/powerpoint/2010/main" val="350254292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68D4-74A9-70E4-F9B6-C490BE48F220}"/>
              </a:ext>
            </a:extLst>
          </p:cNvPr>
          <p:cNvSpPr>
            <a:spLocks noGrp="1"/>
          </p:cNvSpPr>
          <p:nvPr>
            <p:ph type="title"/>
          </p:nvPr>
        </p:nvSpPr>
        <p:spPr/>
        <p:txBody>
          <a:bodyPr/>
          <a:lstStyle/>
          <a:p>
            <a:r>
              <a:rPr lang="en-IN" dirty="0"/>
              <a:t>Row Level Security</a:t>
            </a:r>
          </a:p>
        </p:txBody>
      </p:sp>
      <p:sp>
        <p:nvSpPr>
          <p:cNvPr id="3" name="Content Placeholder 2">
            <a:extLst>
              <a:ext uri="{FF2B5EF4-FFF2-40B4-BE49-F238E27FC236}">
                <a16:creationId xmlns:a16="http://schemas.microsoft.com/office/drawing/2014/main" id="{B2D4CBC8-5BA8-D18C-F2A6-B956B5DE8560}"/>
              </a:ext>
            </a:extLst>
          </p:cNvPr>
          <p:cNvSpPr>
            <a:spLocks noGrp="1"/>
          </p:cNvSpPr>
          <p:nvPr>
            <p:ph idx="1"/>
          </p:nvPr>
        </p:nvSpPr>
        <p:spPr>
          <a:xfrm>
            <a:off x="1097280" y="1845733"/>
            <a:ext cx="10058400" cy="4422159"/>
          </a:xfrm>
        </p:spPr>
        <p:txBody>
          <a:bodyPr>
            <a:normAutofit fontScale="77500" lnSpcReduction="20000"/>
          </a:bodyPr>
          <a:lstStyle/>
          <a:p>
            <a:r>
              <a:rPr lang="en-US" dirty="0"/>
              <a:t>First, enable row-level security on a table using the ALTER TABLE statement:</a:t>
            </a:r>
          </a:p>
          <a:p>
            <a:r>
              <a:rPr lang="en-US" dirty="0"/>
              <a:t>ALTER TABLE </a:t>
            </a:r>
            <a:r>
              <a:rPr lang="en-US" dirty="0" err="1"/>
              <a:t>table_name</a:t>
            </a:r>
            <a:endParaRPr lang="en-US" dirty="0"/>
          </a:p>
          <a:p>
            <a:r>
              <a:rPr lang="en-US" dirty="0"/>
              <a:t>ENABLE ROW LEVEL SECURITY;</a:t>
            </a:r>
          </a:p>
          <a:p>
            <a:endParaRPr lang="en-IN" dirty="0"/>
          </a:p>
          <a:p>
            <a:r>
              <a:rPr lang="en-US" dirty="0"/>
              <a:t>Second, create a new row-level security policy for a table using the CREATE POLICY statement:</a:t>
            </a:r>
          </a:p>
          <a:p>
            <a:r>
              <a:rPr lang="en-US" dirty="0"/>
              <a:t>CREATE POLICY name ON </a:t>
            </a:r>
            <a:r>
              <a:rPr lang="en-US" dirty="0" err="1"/>
              <a:t>table_name</a:t>
            </a:r>
            <a:endParaRPr lang="en-US" dirty="0"/>
          </a:p>
          <a:p>
            <a:r>
              <a:rPr lang="en-US" dirty="0"/>
              <a:t>USING (condition);</a:t>
            </a:r>
          </a:p>
          <a:p>
            <a:r>
              <a:rPr lang="en-US" dirty="0"/>
              <a:t>In the policy, you define a condition that determines which rows are visible.</a:t>
            </a:r>
          </a:p>
          <a:p>
            <a:r>
              <a:rPr lang="en-US" dirty="0"/>
              <a:t>Note that superusers and roles with the BYPASSRLS attribute can bypass the row security system when accessing a table.</a:t>
            </a:r>
          </a:p>
          <a:p>
            <a:r>
              <a:rPr lang="en-US" dirty="0"/>
              <a:t>Additionally, table owners also bypass row-level security. To enforce the row-level security to the table owners, you can modify the table using the FORCE ROW LEVEL SECURITY option:</a:t>
            </a:r>
          </a:p>
          <a:p>
            <a:r>
              <a:rPr lang="en-US" dirty="0"/>
              <a:t>ALTER TABLE </a:t>
            </a:r>
            <a:r>
              <a:rPr lang="en-US" dirty="0" err="1"/>
              <a:t>table_name</a:t>
            </a:r>
            <a:endParaRPr lang="en-US" dirty="0"/>
          </a:p>
          <a:p>
            <a:r>
              <a:rPr lang="en-US" dirty="0"/>
              <a:t>FORCE ROW LEVEL SECURITY;</a:t>
            </a:r>
            <a:endParaRPr lang="en-IN" dirty="0"/>
          </a:p>
        </p:txBody>
      </p:sp>
    </p:spTree>
    <p:extLst>
      <p:ext uri="{BB962C8B-B14F-4D97-AF65-F5344CB8AC3E}">
        <p14:creationId xmlns:p14="http://schemas.microsoft.com/office/powerpoint/2010/main" val="663705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3C461-65CA-646E-A757-4CA029A6E3B1}"/>
              </a:ext>
            </a:extLst>
          </p:cNvPr>
          <p:cNvSpPr>
            <a:spLocks noGrp="1"/>
          </p:cNvSpPr>
          <p:nvPr>
            <p:ph type="title"/>
          </p:nvPr>
        </p:nvSpPr>
        <p:spPr/>
        <p:txBody>
          <a:bodyPr>
            <a:normAutofit/>
          </a:bodyPr>
          <a:lstStyle/>
          <a:p>
            <a:r>
              <a:rPr lang="en-US" sz="4000" dirty="0"/>
              <a:t>PostgreSQL supports the following data types:</a:t>
            </a:r>
            <a:endParaRPr lang="en-IN" dirty="0"/>
          </a:p>
        </p:txBody>
      </p:sp>
      <p:sp>
        <p:nvSpPr>
          <p:cNvPr id="3" name="Content Placeholder 2">
            <a:extLst>
              <a:ext uri="{FF2B5EF4-FFF2-40B4-BE49-F238E27FC236}">
                <a16:creationId xmlns:a16="http://schemas.microsoft.com/office/drawing/2014/main" id="{F6571D74-645F-8AB6-CA7A-FC7B8AA087EE}"/>
              </a:ext>
            </a:extLst>
          </p:cNvPr>
          <p:cNvSpPr>
            <a:spLocks noGrp="1"/>
          </p:cNvSpPr>
          <p:nvPr>
            <p:ph idx="1"/>
          </p:nvPr>
        </p:nvSpPr>
        <p:spPr/>
        <p:txBody>
          <a:bodyPr>
            <a:normAutofit/>
          </a:bodyPr>
          <a:lstStyle/>
          <a:p>
            <a:r>
              <a:rPr lang="en-US" dirty="0"/>
              <a:t>Numeric types such as integer and floating-point number.</a:t>
            </a:r>
          </a:p>
          <a:p>
            <a:pPr lvl="1"/>
            <a:r>
              <a:rPr lang="en-US" dirty="0"/>
              <a:t>PostgreSQL provides two distinct types of numbers:</a:t>
            </a:r>
          </a:p>
          <a:p>
            <a:pPr lvl="2"/>
            <a:r>
              <a:rPr lang="en-US" dirty="0"/>
              <a:t>Integers</a:t>
            </a:r>
          </a:p>
          <a:p>
            <a:pPr lvl="3"/>
            <a:r>
              <a:rPr lang="en-US" dirty="0"/>
              <a:t>There are three kinds of integers in PostgreSQL:</a:t>
            </a:r>
          </a:p>
          <a:p>
            <a:pPr lvl="4"/>
            <a:r>
              <a:rPr lang="en-US" dirty="0"/>
              <a:t>Small integer ( SMALLINT) is a 2-byte signed integer that has a range from -32,768 to 32,767.</a:t>
            </a:r>
          </a:p>
          <a:p>
            <a:pPr lvl="4"/>
            <a:r>
              <a:rPr lang="en-US" dirty="0"/>
              <a:t>Integer ( INT) is a 4-byte integer that has a range from -2,147,483,648 to 2,147,483,647.</a:t>
            </a:r>
          </a:p>
          <a:p>
            <a:pPr lvl="4"/>
            <a:r>
              <a:rPr lang="en-US" dirty="0"/>
              <a:t>Serial is the same as integer except that PostgreSQL will automatically generate and populate values into the SERIAL column. </a:t>
            </a:r>
          </a:p>
          <a:p>
            <a:pPr lvl="2"/>
            <a:r>
              <a:rPr lang="en-US" dirty="0"/>
              <a:t>floating-point numbers</a:t>
            </a:r>
          </a:p>
          <a:p>
            <a:pPr lvl="3"/>
            <a:r>
              <a:rPr lang="en-US" dirty="0"/>
              <a:t>There are three main types of floating-point numbers:</a:t>
            </a:r>
          </a:p>
          <a:p>
            <a:pPr lvl="4"/>
            <a:r>
              <a:rPr lang="en-US" dirty="0"/>
              <a:t>float(n)  is a floating-point number whose precision, is at least, n, up to a maximum of 8 bytes.</a:t>
            </a:r>
          </a:p>
          <a:p>
            <a:pPr lvl="4"/>
            <a:r>
              <a:rPr lang="en-US" dirty="0" err="1"/>
              <a:t>realor</a:t>
            </a:r>
            <a:r>
              <a:rPr lang="en-US" dirty="0"/>
              <a:t> float8is a 4-byte floating-point number.</a:t>
            </a:r>
          </a:p>
          <a:p>
            <a:pPr lvl="4"/>
            <a:r>
              <a:rPr lang="en-US" dirty="0" err="1"/>
              <a:t>numericor</a:t>
            </a:r>
            <a:r>
              <a:rPr lang="en-US" dirty="0"/>
              <a:t> numeric(</a:t>
            </a:r>
            <a:r>
              <a:rPr lang="en-US" dirty="0" err="1"/>
              <a:t>p,s</a:t>
            </a:r>
            <a:r>
              <a:rPr lang="en-US" dirty="0"/>
              <a:t>) is a real number with p digits with s number after the decimal point. This numeric(</a:t>
            </a:r>
            <a:r>
              <a:rPr lang="en-US" dirty="0" err="1"/>
              <a:t>p,s</a:t>
            </a:r>
            <a:r>
              <a:rPr lang="en-US" dirty="0"/>
              <a:t>) is the exact number.</a:t>
            </a:r>
          </a:p>
          <a:p>
            <a:endParaRPr lang="en-IN" dirty="0"/>
          </a:p>
        </p:txBody>
      </p:sp>
    </p:spTree>
    <p:extLst>
      <p:ext uri="{BB962C8B-B14F-4D97-AF65-F5344CB8AC3E}">
        <p14:creationId xmlns:p14="http://schemas.microsoft.com/office/powerpoint/2010/main" val="366105965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CE52-A51A-6C2F-0BAB-1491EBD25B72}"/>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79A87FB9-B355-B635-0EF8-E7228722C6A4}"/>
              </a:ext>
            </a:extLst>
          </p:cNvPr>
          <p:cNvSpPr>
            <a:spLocks noGrp="1"/>
          </p:cNvSpPr>
          <p:nvPr>
            <p:ph idx="1"/>
          </p:nvPr>
        </p:nvSpPr>
        <p:spPr/>
        <p:txBody>
          <a:bodyPr>
            <a:normAutofit/>
          </a:bodyPr>
          <a:lstStyle/>
          <a:p>
            <a:r>
              <a:rPr lang="en-IN" dirty="0"/>
              <a:t>create database hr;</a:t>
            </a:r>
          </a:p>
          <a:p>
            <a:r>
              <a:rPr lang="en-IN" dirty="0"/>
              <a:t>\c hr</a:t>
            </a:r>
            <a:r>
              <a:rPr lang="en-US" dirty="0"/>
              <a:t>1) Create a new database called </a:t>
            </a:r>
            <a:r>
              <a:rPr lang="en-US" dirty="0" err="1"/>
              <a:t>hr</a:t>
            </a:r>
            <a:r>
              <a:rPr lang="en-US" dirty="0"/>
              <a:t>:</a:t>
            </a:r>
          </a:p>
          <a:p>
            <a:endParaRPr lang="en-US" dirty="0"/>
          </a:p>
          <a:p>
            <a:r>
              <a:rPr lang="en-US" dirty="0"/>
              <a:t>create database </a:t>
            </a:r>
            <a:r>
              <a:rPr lang="en-US" dirty="0" err="1"/>
              <a:t>hr</a:t>
            </a:r>
            <a:r>
              <a:rPr lang="en-US" dirty="0"/>
              <a:t>;</a:t>
            </a:r>
          </a:p>
          <a:p>
            <a:r>
              <a:rPr lang="en-US" dirty="0"/>
              <a:t>2) Change the current database to the </a:t>
            </a:r>
            <a:r>
              <a:rPr lang="en-US" dirty="0" err="1"/>
              <a:t>hr</a:t>
            </a:r>
            <a:r>
              <a:rPr lang="en-US" dirty="0"/>
              <a:t> database:</a:t>
            </a:r>
          </a:p>
          <a:p>
            <a:endParaRPr lang="en-US" dirty="0"/>
          </a:p>
          <a:p>
            <a:r>
              <a:rPr lang="en-US" dirty="0"/>
              <a:t>\c </a:t>
            </a:r>
            <a:r>
              <a:rPr lang="en-US" dirty="0" err="1"/>
              <a:t>hr</a:t>
            </a:r>
            <a:endParaRPr lang="en-US" dirty="0"/>
          </a:p>
        </p:txBody>
      </p:sp>
    </p:spTree>
    <p:extLst>
      <p:ext uri="{BB962C8B-B14F-4D97-AF65-F5344CB8AC3E}">
        <p14:creationId xmlns:p14="http://schemas.microsoft.com/office/powerpoint/2010/main" val="28306495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BA0246-1361-5147-51E2-ED06AF2AF1AD}"/>
              </a:ext>
            </a:extLst>
          </p:cNvPr>
          <p:cNvSpPr>
            <a:spLocks noGrp="1"/>
          </p:cNvSpPr>
          <p:nvPr>
            <p:ph idx="1"/>
          </p:nvPr>
        </p:nvSpPr>
        <p:spPr>
          <a:xfrm>
            <a:off x="1097280" y="499730"/>
            <a:ext cx="10058400" cy="5369364"/>
          </a:xfrm>
        </p:spPr>
        <p:txBody>
          <a:bodyPr>
            <a:normAutofit fontScale="92500" lnSpcReduction="10000"/>
          </a:bodyPr>
          <a:lstStyle/>
          <a:p>
            <a:r>
              <a:rPr lang="en-US" dirty="0"/>
              <a:t>3) Create a new table called departments to store department data:</a:t>
            </a:r>
          </a:p>
          <a:p>
            <a:endParaRPr lang="en-US" dirty="0"/>
          </a:p>
          <a:p>
            <a:r>
              <a:rPr lang="en-US" dirty="0"/>
              <a:t>create table departments(</a:t>
            </a:r>
          </a:p>
          <a:p>
            <a:r>
              <a:rPr lang="en-US" dirty="0"/>
              <a:t>   id serial primary key,</a:t>
            </a:r>
          </a:p>
          <a:p>
            <a:r>
              <a:rPr lang="en-US" dirty="0"/>
              <a:t>   name VARCHAR(255) NOT NULL UNIQUE,</a:t>
            </a:r>
          </a:p>
          <a:p>
            <a:r>
              <a:rPr lang="en-US" dirty="0"/>
              <a:t>   manager VARCHAR(255) NOT NULL</a:t>
            </a:r>
          </a:p>
          <a:p>
            <a:r>
              <a:rPr lang="en-US" dirty="0"/>
              <a:t>);</a:t>
            </a:r>
            <a:endParaRPr lang="en-IN" dirty="0"/>
          </a:p>
          <a:p>
            <a:r>
              <a:rPr lang="en-US" dirty="0"/>
              <a:t> 4) Insert some rows into the departments table:</a:t>
            </a:r>
          </a:p>
          <a:p>
            <a:endParaRPr lang="en-US" dirty="0"/>
          </a:p>
          <a:p>
            <a:r>
              <a:rPr lang="en-US" dirty="0"/>
              <a:t>INSERT INTO departments(name, manager)</a:t>
            </a:r>
          </a:p>
          <a:p>
            <a:r>
              <a:rPr lang="en-US" dirty="0"/>
              <a:t>VALUES('Sales', '</a:t>
            </a:r>
            <a:r>
              <a:rPr lang="en-US" dirty="0" err="1"/>
              <a:t>alice</a:t>
            </a:r>
            <a:r>
              <a:rPr lang="en-US" dirty="0"/>
              <a:t>'),</a:t>
            </a:r>
          </a:p>
          <a:p>
            <a:r>
              <a:rPr lang="en-US" dirty="0"/>
              <a:t>      ('Marketing', 'bob'),</a:t>
            </a:r>
          </a:p>
          <a:p>
            <a:r>
              <a:rPr lang="en-US" dirty="0"/>
              <a:t>      ('IT', 'jack');</a:t>
            </a:r>
            <a:endParaRPr lang="en-IN" dirty="0"/>
          </a:p>
        </p:txBody>
      </p:sp>
    </p:spTree>
    <p:extLst>
      <p:ext uri="{BB962C8B-B14F-4D97-AF65-F5344CB8AC3E}">
        <p14:creationId xmlns:p14="http://schemas.microsoft.com/office/powerpoint/2010/main" val="418922173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8657A-B807-5872-A374-6EDE7A5D99B3}"/>
              </a:ext>
            </a:extLst>
          </p:cNvPr>
          <p:cNvSpPr>
            <a:spLocks noGrp="1"/>
          </p:cNvSpPr>
          <p:nvPr>
            <p:ph idx="1"/>
          </p:nvPr>
        </p:nvSpPr>
        <p:spPr>
          <a:xfrm>
            <a:off x="1097280" y="563526"/>
            <a:ext cx="10058400" cy="5305568"/>
          </a:xfrm>
        </p:spPr>
        <p:txBody>
          <a:bodyPr/>
          <a:lstStyle/>
          <a:p>
            <a:r>
              <a:rPr lang="en-US" dirty="0"/>
              <a:t>5) Create a group role called managers:</a:t>
            </a:r>
          </a:p>
          <a:p>
            <a:endParaRPr lang="en-US" dirty="0"/>
          </a:p>
          <a:p>
            <a:r>
              <a:rPr lang="en-US" dirty="0"/>
              <a:t>CREATE ROLE managers;</a:t>
            </a:r>
          </a:p>
          <a:p>
            <a:r>
              <a:rPr lang="en-US" dirty="0"/>
              <a:t>6) Grant the SELECT privileges of all tables in the public schema to the group role managers:</a:t>
            </a:r>
          </a:p>
          <a:p>
            <a:endParaRPr lang="en-US" dirty="0"/>
          </a:p>
          <a:p>
            <a:r>
              <a:rPr lang="en-US" dirty="0"/>
              <a:t>GRANT SELECT ON ALL TABLES</a:t>
            </a:r>
          </a:p>
          <a:p>
            <a:r>
              <a:rPr lang="en-US" dirty="0"/>
              <a:t>IN SCHEMA public</a:t>
            </a:r>
          </a:p>
          <a:p>
            <a:r>
              <a:rPr lang="en-US" dirty="0"/>
              <a:t>TO managers;</a:t>
            </a:r>
            <a:endParaRPr lang="en-IN" dirty="0"/>
          </a:p>
        </p:txBody>
      </p:sp>
    </p:spTree>
    <p:extLst>
      <p:ext uri="{BB962C8B-B14F-4D97-AF65-F5344CB8AC3E}">
        <p14:creationId xmlns:p14="http://schemas.microsoft.com/office/powerpoint/2010/main" val="427807690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8010BC-67C8-D0C1-6F43-2D7E5470BCBC}"/>
              </a:ext>
            </a:extLst>
          </p:cNvPr>
          <p:cNvSpPr>
            <a:spLocks noGrp="1"/>
          </p:cNvSpPr>
          <p:nvPr>
            <p:ph idx="1"/>
          </p:nvPr>
        </p:nvSpPr>
        <p:spPr>
          <a:xfrm>
            <a:off x="1097280" y="404037"/>
            <a:ext cx="10058400" cy="5465057"/>
          </a:xfrm>
        </p:spPr>
        <p:txBody>
          <a:bodyPr>
            <a:normAutofit fontScale="92500" lnSpcReduction="20000"/>
          </a:bodyPr>
          <a:lstStyle/>
          <a:p>
            <a:r>
              <a:rPr lang="en-US" dirty="0"/>
              <a:t>7) Create three new roles </a:t>
            </a:r>
            <a:r>
              <a:rPr lang="en-US" dirty="0" err="1"/>
              <a:t>alice</a:t>
            </a:r>
            <a:r>
              <a:rPr lang="en-US" dirty="0"/>
              <a:t>, bob, peter and assign them as members of the managers group role:</a:t>
            </a:r>
          </a:p>
          <a:p>
            <a:endParaRPr lang="en-US" dirty="0"/>
          </a:p>
          <a:p>
            <a:r>
              <a:rPr lang="en-US" dirty="0"/>
              <a:t>CREATE ROLE </a:t>
            </a:r>
            <a:r>
              <a:rPr lang="en-US" dirty="0" err="1"/>
              <a:t>alice</a:t>
            </a:r>
            <a:r>
              <a:rPr lang="en-US" dirty="0"/>
              <a:t> WITH LOGIN PASSWORD 'SecurePass1'</a:t>
            </a:r>
          </a:p>
          <a:p>
            <a:r>
              <a:rPr lang="en-US" dirty="0"/>
              <a:t>IN ROLE managers;</a:t>
            </a:r>
          </a:p>
          <a:p>
            <a:r>
              <a:rPr lang="en-US" dirty="0"/>
              <a:t>CREATE ROLE bob WITH LOGIN PASSWORD 'SecurePass2'</a:t>
            </a:r>
          </a:p>
          <a:p>
            <a:r>
              <a:rPr lang="en-US" dirty="0"/>
              <a:t>IN ROLE managers;</a:t>
            </a:r>
          </a:p>
          <a:p>
            <a:r>
              <a:rPr lang="en-US" dirty="0"/>
              <a:t>CREATE ROLE jack WITH LOGIN PASSWORD 'SecurePass3'</a:t>
            </a:r>
          </a:p>
          <a:p>
            <a:r>
              <a:rPr lang="en-US" dirty="0"/>
              <a:t>IN ROLE managers;</a:t>
            </a:r>
          </a:p>
          <a:p>
            <a:r>
              <a:rPr lang="en-US" dirty="0"/>
              <a:t>The roles </a:t>
            </a:r>
            <a:r>
              <a:rPr lang="en-US" dirty="0" err="1"/>
              <a:t>alice</a:t>
            </a:r>
            <a:r>
              <a:rPr lang="en-US" dirty="0"/>
              <a:t>, bob, and jack will implicitly inherit privileges from the group role managers. In other words, they can retrieve data from all tables in the public schema.</a:t>
            </a:r>
          </a:p>
          <a:p>
            <a:endParaRPr lang="en-US" dirty="0"/>
          </a:p>
          <a:p>
            <a:r>
              <a:rPr lang="en-US" dirty="0"/>
              <a:t>8) Enable row-level security on the departments table:</a:t>
            </a:r>
          </a:p>
          <a:p>
            <a:endParaRPr lang="en-US" dirty="0"/>
          </a:p>
          <a:p>
            <a:r>
              <a:rPr lang="en-US" dirty="0"/>
              <a:t>ALTER TABLE departments</a:t>
            </a:r>
          </a:p>
          <a:p>
            <a:r>
              <a:rPr lang="en-US" dirty="0"/>
              <a:t>ENABLE ROW LEVEL SECURITY;</a:t>
            </a:r>
            <a:endParaRPr lang="en-IN" dirty="0"/>
          </a:p>
        </p:txBody>
      </p:sp>
    </p:spTree>
    <p:extLst>
      <p:ext uri="{BB962C8B-B14F-4D97-AF65-F5344CB8AC3E}">
        <p14:creationId xmlns:p14="http://schemas.microsoft.com/office/powerpoint/2010/main" val="39848751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DD819-3003-3D40-01D6-937B2694D21E}"/>
              </a:ext>
            </a:extLst>
          </p:cNvPr>
          <p:cNvSpPr>
            <a:spLocks noGrp="1"/>
          </p:cNvSpPr>
          <p:nvPr>
            <p:ph idx="1"/>
          </p:nvPr>
        </p:nvSpPr>
        <p:spPr>
          <a:xfrm>
            <a:off x="1097280" y="467833"/>
            <a:ext cx="10058400" cy="5401261"/>
          </a:xfrm>
        </p:spPr>
        <p:txBody>
          <a:bodyPr>
            <a:normAutofit lnSpcReduction="10000"/>
          </a:bodyPr>
          <a:lstStyle/>
          <a:p>
            <a:r>
              <a:rPr lang="en-US" dirty="0"/>
              <a:t>9) Create a policy that the current user can access the rows whose value in the manager column of the departments table matches the current role name:</a:t>
            </a:r>
          </a:p>
          <a:p>
            <a:endParaRPr lang="en-US" dirty="0"/>
          </a:p>
          <a:p>
            <a:r>
              <a:rPr lang="en-US" dirty="0"/>
              <a:t>CREATE POLICY </a:t>
            </a:r>
            <a:r>
              <a:rPr lang="en-US" dirty="0" err="1"/>
              <a:t>department_managers</a:t>
            </a:r>
            <a:endParaRPr lang="en-US" dirty="0"/>
          </a:p>
          <a:p>
            <a:r>
              <a:rPr lang="en-US" dirty="0"/>
              <a:t>ON departments</a:t>
            </a:r>
          </a:p>
          <a:p>
            <a:r>
              <a:rPr lang="en-US" dirty="0"/>
              <a:t>TO managers</a:t>
            </a:r>
          </a:p>
          <a:p>
            <a:r>
              <a:rPr lang="en-US" dirty="0"/>
              <a:t>USING (manager = </a:t>
            </a:r>
            <a:r>
              <a:rPr lang="en-US" dirty="0" err="1"/>
              <a:t>current_user</a:t>
            </a:r>
            <a:r>
              <a:rPr lang="en-US" dirty="0"/>
              <a:t>);</a:t>
            </a:r>
          </a:p>
          <a:p>
            <a:r>
              <a:rPr lang="en-US" dirty="0"/>
              <a:t>10) Connect to the </a:t>
            </a:r>
            <a:r>
              <a:rPr lang="en-US" dirty="0" err="1"/>
              <a:t>hr</a:t>
            </a:r>
            <a:r>
              <a:rPr lang="en-US" dirty="0"/>
              <a:t> database using the </a:t>
            </a:r>
            <a:r>
              <a:rPr lang="en-US" dirty="0" err="1"/>
              <a:t>alice</a:t>
            </a:r>
            <a:r>
              <a:rPr lang="en-US" dirty="0"/>
              <a:t> role in a separate session:</a:t>
            </a:r>
          </a:p>
          <a:p>
            <a:endParaRPr lang="en-US" dirty="0"/>
          </a:p>
          <a:p>
            <a:r>
              <a:rPr lang="en-US" dirty="0" err="1"/>
              <a:t>psql</a:t>
            </a:r>
            <a:r>
              <a:rPr lang="en-US" dirty="0"/>
              <a:t> -U </a:t>
            </a:r>
            <a:r>
              <a:rPr lang="en-US" dirty="0" err="1"/>
              <a:t>alice</a:t>
            </a:r>
            <a:r>
              <a:rPr lang="en-US" dirty="0"/>
              <a:t> -d </a:t>
            </a:r>
            <a:r>
              <a:rPr lang="en-US" dirty="0" err="1"/>
              <a:t>hr</a:t>
            </a:r>
            <a:endParaRPr lang="en-US" dirty="0"/>
          </a:p>
          <a:p>
            <a:r>
              <a:rPr lang="en-US" dirty="0"/>
              <a:t>11) Retrieve data from the departments table:</a:t>
            </a:r>
          </a:p>
          <a:p>
            <a:endParaRPr lang="en-US" dirty="0"/>
          </a:p>
          <a:p>
            <a:r>
              <a:rPr lang="en-US" dirty="0"/>
              <a:t>SELECT * FROM departments;</a:t>
            </a:r>
            <a:endParaRPr lang="en-IN" dirty="0"/>
          </a:p>
        </p:txBody>
      </p:sp>
    </p:spTree>
    <p:extLst>
      <p:ext uri="{BB962C8B-B14F-4D97-AF65-F5344CB8AC3E}">
        <p14:creationId xmlns:p14="http://schemas.microsoft.com/office/powerpoint/2010/main" val="149651537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A12E1-F798-FCD0-D844-A347DAF0CAC0}"/>
              </a:ext>
            </a:extLst>
          </p:cNvPr>
          <p:cNvSpPr>
            <a:spLocks noGrp="1"/>
          </p:cNvSpPr>
          <p:nvPr>
            <p:ph type="title"/>
          </p:nvPr>
        </p:nvSpPr>
        <p:spPr/>
        <p:txBody>
          <a:bodyPr/>
          <a:lstStyle/>
          <a:p>
            <a:r>
              <a:rPr lang="en-IN" b="1" dirty="0"/>
              <a:t>PostgreSQL backup</a:t>
            </a:r>
            <a:br>
              <a:rPr lang="en-IN" b="1" dirty="0"/>
            </a:br>
            <a:endParaRPr lang="en-IN" dirty="0"/>
          </a:p>
        </p:txBody>
      </p:sp>
      <p:sp>
        <p:nvSpPr>
          <p:cNvPr id="3" name="Content Placeholder 2">
            <a:extLst>
              <a:ext uri="{FF2B5EF4-FFF2-40B4-BE49-F238E27FC236}">
                <a16:creationId xmlns:a16="http://schemas.microsoft.com/office/drawing/2014/main" id="{65421DAB-E107-58C7-EFAB-45060D8FD0AC}"/>
              </a:ext>
            </a:extLst>
          </p:cNvPr>
          <p:cNvSpPr>
            <a:spLocks noGrp="1"/>
          </p:cNvSpPr>
          <p:nvPr>
            <p:ph idx="1"/>
          </p:nvPr>
        </p:nvSpPr>
        <p:spPr/>
        <p:txBody>
          <a:bodyPr/>
          <a:lstStyle/>
          <a:p>
            <a:r>
              <a:rPr lang="en-US" dirty="0"/>
              <a:t>A PostgreSQL backup is a copy of the data that you can use to recover the database later. </a:t>
            </a:r>
          </a:p>
          <a:p>
            <a:r>
              <a:rPr lang="en-US" dirty="0"/>
              <a:t>The </a:t>
            </a:r>
            <a:r>
              <a:rPr lang="en-US" dirty="0" err="1"/>
              <a:t>pg_dump</a:t>
            </a:r>
            <a:r>
              <a:rPr lang="en-US" dirty="0"/>
              <a:t> tool is a command-line utility that you can use to create a logical backup of a PostgreSQL database.</a:t>
            </a:r>
          </a:p>
          <a:p>
            <a:endParaRPr lang="en-US" dirty="0"/>
          </a:p>
          <a:p>
            <a:r>
              <a:rPr lang="en-IN" dirty="0" err="1"/>
              <a:t>pg_dump</a:t>
            </a:r>
            <a:r>
              <a:rPr lang="en-IN" dirty="0"/>
              <a:t> [</a:t>
            </a:r>
            <a:r>
              <a:rPr lang="en-IN" dirty="0" err="1"/>
              <a:t>connection_option</a:t>
            </a:r>
            <a:r>
              <a:rPr lang="en-IN" dirty="0"/>
              <a:t>] [option] [</a:t>
            </a:r>
            <a:r>
              <a:rPr lang="en-IN" dirty="0" err="1"/>
              <a:t>dbname</a:t>
            </a:r>
            <a:r>
              <a:rPr lang="en-IN" dirty="0"/>
              <a:t>]</a:t>
            </a:r>
          </a:p>
          <a:p>
            <a:endParaRPr lang="en-IN" dirty="0"/>
          </a:p>
          <a:p>
            <a:r>
              <a:rPr lang="en-IN" dirty="0"/>
              <a:t>Example</a:t>
            </a:r>
          </a:p>
          <a:p>
            <a:r>
              <a:rPr lang="en-IN" dirty="0" err="1"/>
              <a:t>pg_dump</a:t>
            </a:r>
            <a:r>
              <a:rPr lang="en-IN" dirty="0"/>
              <a:t> -U </a:t>
            </a:r>
            <a:r>
              <a:rPr lang="en-IN" dirty="0" err="1"/>
              <a:t>postgres</a:t>
            </a:r>
            <a:r>
              <a:rPr lang="en-IN" dirty="0"/>
              <a:t> -d </a:t>
            </a:r>
            <a:r>
              <a:rPr lang="en-IN" dirty="0" err="1"/>
              <a:t>dvdrental</a:t>
            </a:r>
            <a:r>
              <a:rPr lang="en-IN" dirty="0"/>
              <a:t> -F tar -f d:\backup\dvdrental.tar</a:t>
            </a:r>
          </a:p>
        </p:txBody>
      </p:sp>
    </p:spTree>
    <p:extLst>
      <p:ext uri="{BB962C8B-B14F-4D97-AF65-F5344CB8AC3E}">
        <p14:creationId xmlns:p14="http://schemas.microsoft.com/office/powerpoint/2010/main" val="272089993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C8E3-7EB8-4F7A-85BB-4ACA60350E26}"/>
              </a:ext>
            </a:extLst>
          </p:cNvPr>
          <p:cNvSpPr>
            <a:spLocks noGrp="1"/>
          </p:cNvSpPr>
          <p:nvPr>
            <p:ph type="title"/>
          </p:nvPr>
        </p:nvSpPr>
        <p:spPr/>
        <p:txBody>
          <a:bodyPr/>
          <a:lstStyle/>
          <a:p>
            <a:r>
              <a:rPr lang="en-IN" b="1" dirty="0"/>
              <a:t>PostgreSQL </a:t>
            </a:r>
            <a:r>
              <a:rPr lang="en-IN" b="1" dirty="0" err="1"/>
              <a:t>pg_restore</a:t>
            </a:r>
            <a:r>
              <a:rPr lang="en-IN" b="1" dirty="0"/>
              <a:t> tool</a:t>
            </a:r>
            <a:br>
              <a:rPr lang="en-IN" b="1" dirty="0"/>
            </a:br>
            <a:endParaRPr lang="en-IN" dirty="0"/>
          </a:p>
        </p:txBody>
      </p:sp>
      <p:sp>
        <p:nvSpPr>
          <p:cNvPr id="3" name="Content Placeholder 2">
            <a:extLst>
              <a:ext uri="{FF2B5EF4-FFF2-40B4-BE49-F238E27FC236}">
                <a16:creationId xmlns:a16="http://schemas.microsoft.com/office/drawing/2014/main" id="{09A2BA87-0A45-A484-7748-F5A66428D12A}"/>
              </a:ext>
            </a:extLst>
          </p:cNvPr>
          <p:cNvSpPr>
            <a:spLocks noGrp="1"/>
          </p:cNvSpPr>
          <p:nvPr>
            <p:ph idx="1"/>
          </p:nvPr>
        </p:nvSpPr>
        <p:spPr/>
        <p:txBody>
          <a:bodyPr/>
          <a:lstStyle/>
          <a:p>
            <a:r>
              <a:rPr lang="en-US" dirty="0"/>
              <a:t>To restore a database created by the </a:t>
            </a:r>
            <a:r>
              <a:rPr lang="en-US" dirty="0" err="1"/>
              <a:t>pg_dump</a:t>
            </a:r>
            <a:r>
              <a:rPr lang="en-US" dirty="0"/>
              <a:t> or </a:t>
            </a:r>
            <a:r>
              <a:rPr lang="en-US" dirty="0" err="1"/>
              <a:t>pg_dumpall</a:t>
            </a:r>
            <a:r>
              <a:rPr lang="en-US" dirty="0"/>
              <a:t> tools, you can use the </a:t>
            </a:r>
            <a:r>
              <a:rPr lang="en-US" dirty="0" err="1"/>
              <a:t>pg_restore</a:t>
            </a:r>
            <a:r>
              <a:rPr lang="en-US" dirty="0"/>
              <a:t> tool.</a:t>
            </a:r>
          </a:p>
          <a:p>
            <a:endParaRPr lang="en-US" dirty="0"/>
          </a:p>
          <a:p>
            <a:r>
              <a:rPr lang="en-IN" dirty="0" err="1"/>
              <a:t>pg_restore</a:t>
            </a:r>
            <a:r>
              <a:rPr lang="en-IN" dirty="0"/>
              <a:t> [connection-option] [option] [filename]</a:t>
            </a:r>
          </a:p>
          <a:p>
            <a:endParaRPr lang="en-IN" dirty="0"/>
          </a:p>
          <a:p>
            <a:r>
              <a:rPr lang="en-IN" dirty="0"/>
              <a:t>Example</a:t>
            </a:r>
          </a:p>
          <a:p>
            <a:r>
              <a:rPr lang="en-IN" dirty="0" err="1"/>
              <a:t>pg_restore</a:t>
            </a:r>
            <a:r>
              <a:rPr lang="en-IN" dirty="0"/>
              <a:t> -U </a:t>
            </a:r>
            <a:r>
              <a:rPr lang="en-IN" dirty="0" err="1"/>
              <a:t>postgres</a:t>
            </a:r>
            <a:r>
              <a:rPr lang="en-IN" dirty="0"/>
              <a:t> -d </a:t>
            </a:r>
            <a:r>
              <a:rPr lang="en-IN" dirty="0" err="1"/>
              <a:t>dvdrental</a:t>
            </a:r>
            <a:r>
              <a:rPr lang="en-IN"/>
              <a:t> D:/backup/dvdrental.tar</a:t>
            </a:r>
            <a:endParaRPr lang="en-IN" dirty="0"/>
          </a:p>
        </p:txBody>
      </p:sp>
    </p:spTree>
    <p:extLst>
      <p:ext uri="{BB962C8B-B14F-4D97-AF65-F5344CB8AC3E}">
        <p14:creationId xmlns:p14="http://schemas.microsoft.com/office/powerpoint/2010/main" val="2536434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9392-7173-B859-5003-0D1EABF4DF70}"/>
              </a:ext>
            </a:extLst>
          </p:cNvPr>
          <p:cNvSpPr>
            <a:spLocks noGrp="1"/>
          </p:cNvSpPr>
          <p:nvPr>
            <p:ph type="title"/>
          </p:nvPr>
        </p:nvSpPr>
        <p:spPr>
          <a:xfrm>
            <a:off x="1097280" y="286603"/>
            <a:ext cx="10058400" cy="1450757"/>
          </a:xfrm>
        </p:spPr>
        <p:txBody>
          <a:bodyPr>
            <a:normAutofit/>
          </a:bodyPr>
          <a:lstStyle/>
          <a:p>
            <a:r>
              <a:rPr lang="en-US"/>
              <a:t>PostgreSQL supports the following data types:</a:t>
            </a:r>
            <a:endParaRPr lang="en-IN" dirty="0"/>
          </a:p>
        </p:txBody>
      </p:sp>
      <p:graphicFrame>
        <p:nvGraphicFramePr>
          <p:cNvPr id="6" name="Content Placeholder 2">
            <a:extLst>
              <a:ext uri="{FF2B5EF4-FFF2-40B4-BE49-F238E27FC236}">
                <a16:creationId xmlns:a16="http://schemas.microsoft.com/office/drawing/2014/main" id="{5B0A5929-6B57-9466-C8D3-64B18830227A}"/>
              </a:ext>
            </a:extLst>
          </p:cNvPr>
          <p:cNvGraphicFramePr>
            <a:graphicFrameLocks noGrp="1"/>
          </p:cNvGraphicFramePr>
          <p:nvPr>
            <p:ph idx="1"/>
            <p:extLst>
              <p:ext uri="{D42A27DB-BD31-4B8C-83A1-F6EECF244321}">
                <p14:modId xmlns:p14="http://schemas.microsoft.com/office/powerpoint/2010/main" val="222498669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8062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2356-B7F9-0C45-0B4A-D35F6EE72314}"/>
              </a:ext>
            </a:extLst>
          </p:cNvPr>
          <p:cNvSpPr>
            <a:spLocks noGrp="1"/>
          </p:cNvSpPr>
          <p:nvPr>
            <p:ph type="title"/>
          </p:nvPr>
        </p:nvSpPr>
        <p:spPr>
          <a:xfrm>
            <a:off x="1097280" y="286603"/>
            <a:ext cx="10058400" cy="1450757"/>
          </a:xfrm>
        </p:spPr>
        <p:txBody>
          <a:bodyPr>
            <a:normAutofit/>
          </a:bodyPr>
          <a:lstStyle/>
          <a:p>
            <a:r>
              <a:rPr lang="en-US"/>
              <a:t>PostgreSQL supports the following data types:</a:t>
            </a:r>
            <a:endParaRPr lang="en-IN" dirty="0"/>
          </a:p>
        </p:txBody>
      </p:sp>
      <p:graphicFrame>
        <p:nvGraphicFramePr>
          <p:cNvPr id="5" name="Content Placeholder 2">
            <a:extLst>
              <a:ext uri="{FF2B5EF4-FFF2-40B4-BE49-F238E27FC236}">
                <a16:creationId xmlns:a16="http://schemas.microsoft.com/office/drawing/2014/main" id="{1245452F-B41B-B326-81FB-960C5DC1D48C}"/>
              </a:ext>
            </a:extLst>
          </p:cNvPr>
          <p:cNvGraphicFramePr>
            <a:graphicFrameLocks noGrp="1"/>
          </p:cNvGraphicFramePr>
          <p:nvPr>
            <p:ph idx="1"/>
            <p:extLst>
              <p:ext uri="{D42A27DB-BD31-4B8C-83A1-F6EECF244321}">
                <p14:modId xmlns:p14="http://schemas.microsoft.com/office/powerpoint/2010/main" val="424206817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0337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F517-E113-137E-2861-B28976F52EE0}"/>
              </a:ext>
            </a:extLst>
          </p:cNvPr>
          <p:cNvSpPr>
            <a:spLocks noGrp="1"/>
          </p:cNvSpPr>
          <p:nvPr>
            <p:ph type="title"/>
          </p:nvPr>
        </p:nvSpPr>
        <p:spPr/>
        <p:txBody>
          <a:bodyPr>
            <a:normAutofit/>
          </a:bodyPr>
          <a:lstStyle/>
          <a:p>
            <a:r>
              <a:rPr lang="en-US" sz="4000" dirty="0"/>
              <a:t>PostgreSQL supports the following data types:</a:t>
            </a:r>
            <a:endParaRPr lang="en-IN" dirty="0"/>
          </a:p>
        </p:txBody>
      </p:sp>
      <p:sp>
        <p:nvSpPr>
          <p:cNvPr id="3" name="Content Placeholder 2">
            <a:extLst>
              <a:ext uri="{FF2B5EF4-FFF2-40B4-BE49-F238E27FC236}">
                <a16:creationId xmlns:a16="http://schemas.microsoft.com/office/drawing/2014/main" id="{EB883A02-7919-89A8-D212-3B94DFF82899}"/>
              </a:ext>
            </a:extLst>
          </p:cNvPr>
          <p:cNvSpPr>
            <a:spLocks noGrp="1"/>
          </p:cNvSpPr>
          <p:nvPr>
            <p:ph idx="1"/>
          </p:nvPr>
        </p:nvSpPr>
        <p:spPr/>
        <p:txBody>
          <a:bodyPr/>
          <a:lstStyle/>
          <a:p>
            <a:r>
              <a:rPr lang="en-US" dirty="0"/>
              <a:t>Special types such as network address and geometric data.</a:t>
            </a:r>
            <a:endParaRPr lang="en-IN" dirty="0"/>
          </a:p>
          <a:p>
            <a:pPr lvl="1"/>
            <a:r>
              <a:rPr lang="en-US" dirty="0"/>
              <a:t>box – a rectangular box.</a:t>
            </a:r>
          </a:p>
          <a:p>
            <a:pPr lvl="1"/>
            <a:r>
              <a:rPr lang="en-US" dirty="0"/>
              <a:t>line– a set of points.</a:t>
            </a:r>
          </a:p>
          <a:p>
            <a:pPr lvl="1"/>
            <a:r>
              <a:rPr lang="en-US" dirty="0"/>
              <a:t>point – a geometric pair of numbers.</a:t>
            </a:r>
          </a:p>
          <a:p>
            <a:pPr lvl="1"/>
            <a:r>
              <a:rPr lang="en-US" dirty="0" err="1"/>
              <a:t>lseg</a:t>
            </a:r>
            <a:r>
              <a:rPr lang="en-US" dirty="0"/>
              <a:t> – a line segment.</a:t>
            </a:r>
          </a:p>
          <a:p>
            <a:pPr lvl="1"/>
            <a:r>
              <a:rPr lang="en-US" dirty="0"/>
              <a:t>polygon – a closed geometric.</a:t>
            </a:r>
          </a:p>
          <a:p>
            <a:pPr lvl="1"/>
            <a:r>
              <a:rPr lang="en-US" dirty="0" err="1"/>
              <a:t>inet</a:t>
            </a:r>
            <a:r>
              <a:rPr lang="en-US" dirty="0"/>
              <a:t> – an IP4 address.</a:t>
            </a:r>
          </a:p>
          <a:p>
            <a:pPr lvl="1"/>
            <a:r>
              <a:rPr lang="en-US" dirty="0" err="1"/>
              <a:t>macaddr</a:t>
            </a:r>
            <a:r>
              <a:rPr lang="en-US" dirty="0"/>
              <a:t>– a MAC address.</a:t>
            </a:r>
            <a:endParaRPr lang="en-IN" dirty="0"/>
          </a:p>
        </p:txBody>
      </p:sp>
    </p:spTree>
    <p:extLst>
      <p:ext uri="{BB962C8B-B14F-4D97-AF65-F5344CB8AC3E}">
        <p14:creationId xmlns:p14="http://schemas.microsoft.com/office/powerpoint/2010/main" val="177146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hite chairs in a line against a gray wall">
            <a:extLst>
              <a:ext uri="{FF2B5EF4-FFF2-40B4-BE49-F238E27FC236}">
                <a16:creationId xmlns:a16="http://schemas.microsoft.com/office/drawing/2014/main" id="{8A498322-B637-43C7-C21B-1F06517EC7C1}"/>
              </a:ext>
            </a:extLst>
          </p:cNvPr>
          <p:cNvPicPr>
            <a:picLocks noChangeAspect="1"/>
          </p:cNvPicPr>
          <p:nvPr/>
        </p:nvPicPr>
        <p:blipFill>
          <a:blip r:embed="rId2">
            <a:duotone>
              <a:schemeClr val="bg2">
                <a:shade val="45000"/>
                <a:satMod val="135000"/>
              </a:schemeClr>
              <a:prstClr val="white"/>
            </a:duotone>
            <a:alphaModFix amt="35000"/>
          </a:blip>
          <a:srcRect t="25000"/>
          <a:stretch>
            <a:fillRect/>
          </a:stretch>
        </p:blipFill>
        <p:spPr>
          <a:xfrm>
            <a:off x="20" y="10"/>
            <a:ext cx="12191980" cy="6857990"/>
          </a:xfrm>
          <a:prstGeom prst="rect">
            <a:avLst/>
          </a:prstGeom>
        </p:spPr>
      </p:pic>
      <p:cxnSp>
        <p:nvCxnSpPr>
          <p:cNvPr id="9" name="Straight Connector 8">
            <a:extLst>
              <a:ext uri="{FF2B5EF4-FFF2-40B4-BE49-F238E27FC236}">
                <a16:creationId xmlns:a16="http://schemas.microsoft.com/office/drawing/2014/main" id="{E9F7CBA9-9D9B-479F-AAB5-BF785971CD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E9E99D1-9762-FE48-C1FE-38E7933F9344}"/>
              </a:ext>
            </a:extLst>
          </p:cNvPr>
          <p:cNvSpPr>
            <a:spLocks noGrp="1"/>
          </p:cNvSpPr>
          <p:nvPr>
            <p:ph type="title"/>
          </p:nvPr>
        </p:nvSpPr>
        <p:spPr>
          <a:xfrm>
            <a:off x="1097280" y="286603"/>
            <a:ext cx="10058400" cy="1450757"/>
          </a:xfrm>
        </p:spPr>
        <p:txBody>
          <a:bodyPr>
            <a:normAutofit/>
          </a:bodyPr>
          <a:lstStyle/>
          <a:p>
            <a:r>
              <a:rPr lang="en-IN" b="1" dirty="0"/>
              <a:t>Constraints</a:t>
            </a:r>
            <a:endParaRPr lang="en-IN" dirty="0"/>
          </a:p>
        </p:txBody>
      </p:sp>
      <p:sp>
        <p:nvSpPr>
          <p:cNvPr id="3" name="Content Placeholder 2">
            <a:extLst>
              <a:ext uri="{FF2B5EF4-FFF2-40B4-BE49-F238E27FC236}">
                <a16:creationId xmlns:a16="http://schemas.microsoft.com/office/drawing/2014/main" id="{20B358BA-CAAD-672F-8C0C-3AD01AB9D870}"/>
              </a:ext>
            </a:extLst>
          </p:cNvPr>
          <p:cNvSpPr>
            <a:spLocks noGrp="1"/>
          </p:cNvSpPr>
          <p:nvPr>
            <p:ph idx="1"/>
          </p:nvPr>
        </p:nvSpPr>
        <p:spPr>
          <a:xfrm>
            <a:off x="1097280" y="1845734"/>
            <a:ext cx="10058400" cy="4023360"/>
          </a:xfrm>
        </p:spPr>
        <p:txBody>
          <a:bodyPr>
            <a:normAutofit/>
          </a:bodyPr>
          <a:lstStyle/>
          <a:p>
            <a:r>
              <a:rPr lang="en-US" dirty="0"/>
              <a:t>PostgreSQL includes the following column constraints:</a:t>
            </a:r>
          </a:p>
          <a:p>
            <a:pPr lvl="1"/>
            <a:r>
              <a:rPr lang="en-US" dirty="0"/>
              <a:t>NOT NULL– ensures that the values in a column cannot be NULL.</a:t>
            </a:r>
          </a:p>
          <a:p>
            <a:pPr lvl="1"/>
            <a:r>
              <a:rPr lang="en-US" dirty="0"/>
              <a:t>UNIQUE – ensures the values in a column are unique across the rows within the same table.</a:t>
            </a:r>
          </a:p>
          <a:p>
            <a:pPr lvl="1"/>
            <a:r>
              <a:rPr lang="en-US" dirty="0"/>
              <a:t>PRIMARY KEY – a primary key column uniquely identifies rows in a table. A table can have one and only one primary key. The primary key constraint allows you to define the primary key of a table.</a:t>
            </a:r>
          </a:p>
          <a:p>
            <a:pPr lvl="1"/>
            <a:r>
              <a:rPr lang="en-US" dirty="0"/>
              <a:t>CHECK – ensures the data must satisfy a </a:t>
            </a:r>
            <a:r>
              <a:rPr lang="en-US" dirty="0" err="1"/>
              <a:t>boolean</a:t>
            </a:r>
            <a:r>
              <a:rPr lang="en-US" dirty="0"/>
              <a:t> expression. For example, the value in the price column must be zero or positive.</a:t>
            </a:r>
          </a:p>
          <a:p>
            <a:pPr lvl="1"/>
            <a:r>
              <a:rPr lang="en-US" dirty="0"/>
              <a:t>FOREIGN KEY – ensures that the values in a column or a group of columns from a table exist in a column or group of columns in another table. Unlike the primary key, a table can have many foreign keys.</a:t>
            </a:r>
            <a:endParaRPr lang="en-IN" dirty="0"/>
          </a:p>
        </p:txBody>
      </p:sp>
      <p:sp>
        <p:nvSpPr>
          <p:cNvPr id="11" name="Rectangle 10">
            <a:extLst>
              <a:ext uri="{FF2B5EF4-FFF2-40B4-BE49-F238E27FC236}">
                <a16:creationId xmlns:a16="http://schemas.microsoft.com/office/drawing/2014/main" id="{154480E5-678B-478F-9170-46502C5FB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B598D875-841B-47A7-B4C8-237DBCE2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1162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669E96E1-58EC-FF78-E225-FACB19D8CE44}"/>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Example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983C990C-C70B-754F-6C49-DB29F5774FF1}"/>
              </a:ext>
            </a:extLst>
          </p:cNvPr>
          <p:cNvSpPr>
            <a:spLocks noGrp="1"/>
          </p:cNvSpPr>
          <p:nvPr>
            <p:ph idx="1"/>
          </p:nvPr>
        </p:nvSpPr>
        <p:spPr>
          <a:xfrm>
            <a:off x="4742016" y="605896"/>
            <a:ext cx="6413663" cy="5646208"/>
          </a:xfrm>
        </p:spPr>
        <p:txBody>
          <a:bodyPr anchor="ctr">
            <a:normAutofit/>
          </a:bodyPr>
          <a:lstStyle/>
          <a:p>
            <a:pPr marL="0" indent="0">
              <a:buNone/>
            </a:pPr>
            <a:r>
              <a:rPr lang="en-IN" dirty="0"/>
              <a:t>CREATE TABLE accounts (</a:t>
            </a:r>
          </a:p>
          <a:p>
            <a:pPr marL="0" indent="0">
              <a:buNone/>
            </a:pPr>
            <a:r>
              <a:rPr lang="en-IN" dirty="0"/>
              <a:t>  </a:t>
            </a:r>
            <a:r>
              <a:rPr lang="en-IN" dirty="0" err="1"/>
              <a:t>user_id</a:t>
            </a:r>
            <a:r>
              <a:rPr lang="en-IN" dirty="0"/>
              <a:t> SERIAL PRIMARY KEY,</a:t>
            </a:r>
          </a:p>
          <a:p>
            <a:pPr marL="0" indent="0">
              <a:buNone/>
            </a:pPr>
            <a:r>
              <a:rPr lang="en-IN" dirty="0"/>
              <a:t>  username VARCHAR (50) UNIQUE NOT NULL,</a:t>
            </a:r>
          </a:p>
          <a:p>
            <a:pPr marL="0" indent="0">
              <a:buNone/>
            </a:pPr>
            <a:r>
              <a:rPr lang="en-IN" dirty="0"/>
              <a:t>  password VARCHAR (50) NOT NULL,</a:t>
            </a:r>
          </a:p>
          <a:p>
            <a:pPr marL="0" indent="0">
              <a:buNone/>
            </a:pPr>
            <a:r>
              <a:rPr lang="en-IN" dirty="0"/>
              <a:t>  email VARCHAR (255) UNIQUE NOT NULL,</a:t>
            </a:r>
          </a:p>
          <a:p>
            <a:pPr marL="0" indent="0">
              <a:buNone/>
            </a:pPr>
            <a:r>
              <a:rPr lang="en-IN" dirty="0"/>
              <a:t>  </a:t>
            </a:r>
            <a:r>
              <a:rPr lang="en-IN" dirty="0" err="1"/>
              <a:t>created_at</a:t>
            </a:r>
            <a:r>
              <a:rPr lang="en-IN" dirty="0"/>
              <a:t> TIMESTAMP NOT NULL,</a:t>
            </a:r>
          </a:p>
          <a:p>
            <a:pPr marL="0" indent="0">
              <a:buNone/>
            </a:pPr>
            <a:r>
              <a:rPr lang="en-IN" dirty="0"/>
              <a:t>  </a:t>
            </a:r>
            <a:r>
              <a:rPr lang="en-IN" dirty="0" err="1"/>
              <a:t>last_login</a:t>
            </a:r>
            <a:r>
              <a:rPr lang="en-IN" dirty="0"/>
              <a:t> TIMESTAMP</a:t>
            </a:r>
          </a:p>
          <a:p>
            <a:pPr marL="0" indent="0">
              <a:buNone/>
            </a:pPr>
            <a:r>
              <a:rPr lang="en-IN" dirty="0"/>
              <a:t>);</a:t>
            </a:r>
          </a:p>
          <a:p>
            <a:pPr marL="0" indent="0">
              <a:buNone/>
            </a:pPr>
            <a:endParaRPr lang="en-IN" dirty="0"/>
          </a:p>
          <a:p>
            <a:pPr marL="0" indent="0">
              <a:buNone/>
            </a:pPr>
            <a:r>
              <a:rPr lang="en-IN" b="1" dirty="0"/>
              <a:t>Note:</a:t>
            </a:r>
            <a:r>
              <a:rPr lang="en-IN" dirty="0"/>
              <a:t>  </a:t>
            </a:r>
            <a:r>
              <a:rPr lang="en-US" dirty="0"/>
              <a:t>To view the accounts table, you can use the </a:t>
            </a:r>
            <a:r>
              <a:rPr lang="en-US" b="1" dirty="0"/>
              <a:t>\d</a:t>
            </a:r>
            <a:r>
              <a:rPr lang="en-US" dirty="0"/>
              <a:t> command</a:t>
            </a:r>
            <a:endParaRPr lang="en-IN" dirty="0"/>
          </a:p>
        </p:txBody>
      </p:sp>
    </p:spTree>
    <p:extLst>
      <p:ext uri="{BB962C8B-B14F-4D97-AF65-F5344CB8AC3E}">
        <p14:creationId xmlns:p14="http://schemas.microsoft.com/office/powerpoint/2010/main" val="395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093"/>
            <a:ext cx="9606566" cy="639427"/>
          </a:xfrm>
        </p:spPr>
        <p:txBody>
          <a:bodyPr>
            <a:normAutofit/>
          </a:bodyPr>
          <a:lstStyle/>
          <a:p>
            <a:r>
              <a:rPr lang="en-US" sz="3200" b="1" dirty="0">
                <a:solidFill>
                  <a:srgbClr val="C00000"/>
                </a:solidFill>
              </a:rPr>
              <a:t>Introduction</a:t>
            </a:r>
          </a:p>
        </p:txBody>
      </p:sp>
      <p:sp>
        <p:nvSpPr>
          <p:cNvPr id="3" name="Content Placeholder 2"/>
          <p:cNvSpPr>
            <a:spLocks noGrp="1"/>
          </p:cNvSpPr>
          <p:nvPr>
            <p:ph idx="1"/>
          </p:nvPr>
        </p:nvSpPr>
        <p:spPr>
          <a:xfrm>
            <a:off x="838199" y="1133341"/>
            <a:ext cx="10649755" cy="5318973"/>
          </a:xfrm>
        </p:spPr>
        <p:txBody>
          <a:bodyPr>
            <a:normAutofit fontScale="92500" lnSpcReduction="20000"/>
          </a:bodyPr>
          <a:lstStyle/>
          <a:p>
            <a:r>
              <a:rPr lang="en-US" sz="1600" dirty="0"/>
              <a:t>PostgreSQL is an Object-relational Database Management System (ORDBMS) based on POSTGRES, Version 4.2, developed at the University of California at Berkeley Computer Science Department.</a:t>
            </a:r>
          </a:p>
          <a:p>
            <a:r>
              <a:rPr lang="en-US" sz="1600" dirty="0"/>
              <a:t>PostgreSQL supports a large part of the SQL standard and offers many modern features:</a:t>
            </a:r>
          </a:p>
          <a:p>
            <a:pPr marL="0" indent="0">
              <a:buNone/>
            </a:pPr>
            <a:r>
              <a:rPr lang="en-US" sz="1600" dirty="0"/>
              <a:t>	- Complex Queries</a:t>
            </a:r>
          </a:p>
          <a:p>
            <a:pPr marL="0" indent="0">
              <a:buNone/>
            </a:pPr>
            <a:r>
              <a:rPr lang="en-US" sz="1600" dirty="0"/>
              <a:t>	- Foreign Keys</a:t>
            </a:r>
          </a:p>
          <a:p>
            <a:pPr marL="0" indent="0">
              <a:buNone/>
            </a:pPr>
            <a:r>
              <a:rPr lang="en-US" sz="1600" dirty="0"/>
              <a:t>	- Triggers</a:t>
            </a:r>
          </a:p>
          <a:p>
            <a:pPr marL="0" indent="0">
              <a:buNone/>
            </a:pPr>
            <a:r>
              <a:rPr lang="en-US" sz="1600" dirty="0"/>
              <a:t>	- Updatable Views</a:t>
            </a:r>
          </a:p>
          <a:p>
            <a:pPr marL="0" indent="0">
              <a:buNone/>
            </a:pPr>
            <a:r>
              <a:rPr lang="en-US" sz="1600" dirty="0"/>
              <a:t>	- Transactional Integrity</a:t>
            </a:r>
          </a:p>
          <a:p>
            <a:pPr marL="0" indent="0">
              <a:buNone/>
            </a:pPr>
            <a:r>
              <a:rPr lang="en-US" sz="1600" dirty="0"/>
              <a:t>	- Multi Version Concurrency Control (MVCC)</a:t>
            </a:r>
          </a:p>
          <a:p>
            <a:r>
              <a:rPr lang="en-US" sz="1600" dirty="0"/>
              <a:t>PostgreSQL can be extended by the user in many ways, for example by adding new:</a:t>
            </a:r>
          </a:p>
          <a:p>
            <a:pPr marL="0" indent="0">
              <a:buNone/>
            </a:pPr>
            <a:r>
              <a:rPr lang="en-US" sz="1600" dirty="0"/>
              <a:t>	- Data Types</a:t>
            </a:r>
          </a:p>
          <a:p>
            <a:pPr marL="0" indent="0">
              <a:buNone/>
            </a:pPr>
            <a:r>
              <a:rPr lang="en-US" sz="1600" dirty="0"/>
              <a:t>	- Functions</a:t>
            </a:r>
          </a:p>
          <a:p>
            <a:pPr marL="0" indent="0">
              <a:buNone/>
            </a:pPr>
            <a:r>
              <a:rPr lang="en-US" sz="1600" dirty="0"/>
              <a:t>	- Operations</a:t>
            </a:r>
          </a:p>
          <a:p>
            <a:pPr marL="0" indent="0">
              <a:buNone/>
            </a:pPr>
            <a:r>
              <a:rPr lang="en-US" sz="1600" dirty="0"/>
              <a:t>	- Aggregate Functions</a:t>
            </a:r>
          </a:p>
          <a:p>
            <a:pPr marL="0" indent="0">
              <a:buNone/>
            </a:pPr>
            <a:r>
              <a:rPr lang="en-US" sz="1600" dirty="0"/>
              <a:t>	- Index Method</a:t>
            </a:r>
          </a:p>
          <a:p>
            <a:pPr marL="0" indent="0">
              <a:buNone/>
            </a:pPr>
            <a:r>
              <a:rPr lang="en-US" sz="1600" dirty="0"/>
              <a:t>	-Procedural Language</a:t>
            </a:r>
          </a:p>
        </p:txBody>
      </p:sp>
    </p:spTree>
    <p:extLst>
      <p:ext uri="{BB962C8B-B14F-4D97-AF65-F5344CB8AC3E}">
        <p14:creationId xmlns:p14="http://schemas.microsoft.com/office/powerpoint/2010/main" val="2723053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70B07CA-79FA-CDA5-6FEF-87BD3DF8B769}"/>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Changing the structure of an existing table</a:t>
            </a:r>
            <a:r>
              <a:rPr lang="en-IN" sz="3600">
                <a:solidFill>
                  <a:srgbClr val="FFFFFF"/>
                </a:solidFill>
              </a:rPr>
              <a:t> </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741FF4F5-E819-8104-FB8E-4CE221BB3073}"/>
              </a:ext>
            </a:extLst>
          </p:cNvPr>
          <p:cNvGraphicFramePr>
            <a:graphicFrameLocks noGrp="1"/>
          </p:cNvGraphicFramePr>
          <p:nvPr>
            <p:ph idx="1"/>
            <p:extLst>
              <p:ext uri="{D42A27DB-BD31-4B8C-83A1-F6EECF244321}">
                <p14:modId xmlns:p14="http://schemas.microsoft.com/office/powerpoint/2010/main" val="165492373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9761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D3CBBBA-3FCB-F3A9-553C-60ED3B289FB6}"/>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Changing the structure of an existing table</a:t>
            </a:r>
            <a:r>
              <a:rPr lang="en-IN" sz="3600">
                <a:solidFill>
                  <a:srgbClr val="FFFFFF"/>
                </a:solidFill>
              </a:rPr>
              <a:t> </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7F47D7CE-7973-26E1-CBBB-9D98DBF6C5CB}"/>
              </a:ext>
            </a:extLst>
          </p:cNvPr>
          <p:cNvSpPr>
            <a:spLocks noGrp="1"/>
          </p:cNvSpPr>
          <p:nvPr>
            <p:ph idx="1"/>
          </p:nvPr>
        </p:nvSpPr>
        <p:spPr>
          <a:xfrm>
            <a:off x="4742016" y="605896"/>
            <a:ext cx="6413663" cy="5646208"/>
          </a:xfrm>
        </p:spPr>
        <p:txBody>
          <a:bodyPr anchor="ctr">
            <a:normAutofit lnSpcReduction="10000"/>
          </a:bodyPr>
          <a:lstStyle/>
          <a:p>
            <a:r>
              <a:rPr lang="en-US" sz="1700"/>
              <a:t>Set a default value for the column</a:t>
            </a:r>
          </a:p>
          <a:p>
            <a:pPr lvl="1"/>
            <a:r>
              <a:rPr lang="en-US" sz="1700"/>
              <a:t>ALTER TABLE </a:t>
            </a:r>
            <a:r>
              <a:rPr lang="en-US" sz="1700" err="1"/>
              <a:t>table_name</a:t>
            </a:r>
            <a:br>
              <a:rPr lang="en-US" sz="1700"/>
            </a:br>
            <a:r>
              <a:rPr lang="en-US" sz="1700"/>
              <a:t>ALTER COLUMN </a:t>
            </a:r>
            <a:r>
              <a:rPr lang="en-US" sz="1700" err="1"/>
              <a:t>column_name</a:t>
            </a:r>
            <a:br>
              <a:rPr lang="en-US" sz="1700"/>
            </a:br>
            <a:r>
              <a:rPr lang="en-US" sz="1700"/>
              <a:t>[SET DEFAULT value | DROP DEFAULT];</a:t>
            </a:r>
          </a:p>
          <a:p>
            <a:pPr lvl="1"/>
            <a:endParaRPr lang="en-US" sz="1700"/>
          </a:p>
          <a:p>
            <a:r>
              <a:rPr lang="en-US" sz="1700"/>
              <a:t>Add a constraint to a column.</a:t>
            </a:r>
          </a:p>
          <a:p>
            <a:pPr lvl="1"/>
            <a:r>
              <a:rPr lang="en-IN" sz="1700"/>
              <a:t>ALTER TABLE </a:t>
            </a:r>
            <a:r>
              <a:rPr lang="en-IN" sz="1700" err="1"/>
              <a:t>table_name</a:t>
            </a:r>
            <a:br>
              <a:rPr lang="en-IN" sz="1700"/>
            </a:br>
            <a:r>
              <a:rPr lang="en-IN" sz="1700"/>
              <a:t>ADD CONSTRAINT </a:t>
            </a:r>
            <a:r>
              <a:rPr lang="en-IN" sz="1700" err="1"/>
              <a:t>constraint_name</a:t>
            </a:r>
            <a:r>
              <a:rPr lang="en-IN" sz="1700"/>
              <a:t> </a:t>
            </a:r>
            <a:r>
              <a:rPr lang="en-IN" sz="1700" err="1"/>
              <a:t>constraint_definition</a:t>
            </a:r>
            <a:r>
              <a:rPr lang="en-IN" sz="1700"/>
              <a:t>;</a:t>
            </a:r>
            <a:endParaRPr lang="en-US" sz="1700"/>
          </a:p>
          <a:p>
            <a:pPr lvl="1"/>
            <a:r>
              <a:rPr lang="en-US" sz="1700"/>
              <a:t>To change the NOT NULL constraint</a:t>
            </a:r>
          </a:p>
          <a:p>
            <a:pPr marL="914400" lvl="2" indent="0">
              <a:buNone/>
            </a:pPr>
            <a:r>
              <a:rPr lang="en-US" sz="1700"/>
              <a:t>ALTER TABLE </a:t>
            </a:r>
            <a:r>
              <a:rPr lang="en-US" sz="1700" err="1"/>
              <a:t>table_name</a:t>
            </a:r>
            <a:br>
              <a:rPr lang="en-US" sz="1700"/>
            </a:br>
            <a:r>
              <a:rPr lang="en-US" sz="1700"/>
              <a:t>ALTER COLUMN </a:t>
            </a:r>
            <a:r>
              <a:rPr lang="en-US" sz="1700" err="1"/>
              <a:t>column_name</a:t>
            </a:r>
            <a:br>
              <a:rPr lang="en-US" sz="1700"/>
            </a:br>
            <a:r>
              <a:rPr lang="en-US" sz="1700"/>
              <a:t>[SET NOT NULL| DROP NOT NULL];</a:t>
            </a:r>
          </a:p>
          <a:p>
            <a:pPr lvl="1"/>
            <a:r>
              <a:rPr lang="en-US" sz="1700"/>
              <a:t>To add a CHECK constraint</a:t>
            </a:r>
          </a:p>
          <a:p>
            <a:pPr marL="914400" lvl="2" indent="0">
              <a:buNone/>
            </a:pPr>
            <a:r>
              <a:rPr lang="en-US" sz="1700"/>
              <a:t>ALTER TABLE </a:t>
            </a:r>
            <a:r>
              <a:rPr lang="en-US" sz="1700" err="1"/>
              <a:t>table_name</a:t>
            </a:r>
            <a:br>
              <a:rPr lang="en-US" sz="1700"/>
            </a:br>
            <a:r>
              <a:rPr lang="en-US" sz="1700"/>
              <a:t>ADD CHECK expression;</a:t>
            </a:r>
          </a:p>
          <a:p>
            <a:pPr lvl="1"/>
            <a:endParaRPr lang="en-US" sz="1700"/>
          </a:p>
          <a:p>
            <a:r>
              <a:rPr lang="en-US" sz="1700"/>
              <a:t>Rename a table</a:t>
            </a:r>
          </a:p>
          <a:p>
            <a:pPr lvl="1"/>
            <a:r>
              <a:rPr lang="en-US" sz="1700"/>
              <a:t>ALTER TABLE </a:t>
            </a:r>
            <a:r>
              <a:rPr lang="en-US" sz="1700" err="1"/>
              <a:t>table_name</a:t>
            </a:r>
            <a:endParaRPr lang="en-US" sz="1700"/>
          </a:p>
          <a:p>
            <a:pPr lvl="1"/>
            <a:r>
              <a:rPr lang="en-US" sz="1700"/>
              <a:t>RENAME TO </a:t>
            </a:r>
            <a:r>
              <a:rPr lang="en-US" sz="1700" err="1"/>
              <a:t>new_table_name</a:t>
            </a:r>
            <a:r>
              <a:rPr lang="en-US" sz="1700"/>
              <a:t>;</a:t>
            </a:r>
            <a:endParaRPr lang="en-IN" sz="1700"/>
          </a:p>
          <a:p>
            <a:endParaRPr lang="en-IN" sz="1700"/>
          </a:p>
        </p:txBody>
      </p:sp>
    </p:spTree>
    <p:extLst>
      <p:ext uri="{BB962C8B-B14F-4D97-AF65-F5344CB8AC3E}">
        <p14:creationId xmlns:p14="http://schemas.microsoft.com/office/powerpoint/2010/main" val="2392313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6393-9E0D-09BB-19C9-E8C9488E4F72}"/>
              </a:ext>
            </a:extLst>
          </p:cNvPr>
          <p:cNvSpPr>
            <a:spLocks noGrp="1"/>
          </p:cNvSpPr>
          <p:nvPr>
            <p:ph type="title"/>
          </p:nvPr>
        </p:nvSpPr>
        <p:spPr/>
        <p:txBody>
          <a:bodyPr/>
          <a:lstStyle/>
          <a:p>
            <a:r>
              <a:rPr lang="en-IN" dirty="0"/>
              <a:t>Drop Table</a:t>
            </a:r>
          </a:p>
        </p:txBody>
      </p:sp>
      <p:sp>
        <p:nvSpPr>
          <p:cNvPr id="3" name="Content Placeholder 2">
            <a:extLst>
              <a:ext uri="{FF2B5EF4-FFF2-40B4-BE49-F238E27FC236}">
                <a16:creationId xmlns:a16="http://schemas.microsoft.com/office/drawing/2014/main" id="{12A86EE9-9651-3456-9226-4CDDCD40CB75}"/>
              </a:ext>
            </a:extLst>
          </p:cNvPr>
          <p:cNvSpPr>
            <a:spLocks noGrp="1"/>
          </p:cNvSpPr>
          <p:nvPr>
            <p:ph idx="1"/>
          </p:nvPr>
        </p:nvSpPr>
        <p:spPr/>
        <p:txBody>
          <a:bodyPr/>
          <a:lstStyle/>
          <a:p>
            <a:r>
              <a:rPr lang="en-IN" dirty="0"/>
              <a:t>Syntax : </a:t>
            </a:r>
            <a:r>
              <a:rPr lang="en-US" dirty="0"/>
              <a:t>DROP TABLE [IF EXISTS] </a:t>
            </a:r>
            <a:r>
              <a:rPr lang="en-US" dirty="0" err="1"/>
              <a:t>table_name</a:t>
            </a:r>
            <a:r>
              <a:rPr lang="en-US" dirty="0"/>
              <a:t>[CASCADE | RESTRICT];</a:t>
            </a:r>
          </a:p>
          <a:p>
            <a:pPr lvl="1"/>
            <a:r>
              <a:rPr lang="en-US" dirty="0"/>
              <a:t>Use the CASCADE option to remove the table and its dependent objects.</a:t>
            </a:r>
          </a:p>
          <a:p>
            <a:pPr lvl="1"/>
            <a:r>
              <a:rPr lang="en-US" dirty="0"/>
              <a:t>Use the RESTRICT option rejects the removal if there is any object depending on the table. The RESTRICT option is the default if you don’t explicitly specify it in the DROP TABLE statement.</a:t>
            </a:r>
            <a:endParaRPr lang="en-IN" dirty="0"/>
          </a:p>
        </p:txBody>
      </p:sp>
    </p:spTree>
    <p:extLst>
      <p:ext uri="{BB962C8B-B14F-4D97-AF65-F5344CB8AC3E}">
        <p14:creationId xmlns:p14="http://schemas.microsoft.com/office/powerpoint/2010/main" val="2835311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3DDBA-FB84-02C1-F51E-1B3C413D5A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5BFC7A-B0BE-8FF1-3961-842D24B3FEA2}"/>
              </a:ext>
            </a:extLst>
          </p:cNvPr>
          <p:cNvSpPr>
            <a:spLocks noGrp="1"/>
          </p:cNvSpPr>
          <p:nvPr>
            <p:ph type="title"/>
          </p:nvPr>
        </p:nvSpPr>
        <p:spPr>
          <a:xfrm>
            <a:off x="838200" y="365125"/>
            <a:ext cx="10515600" cy="690943"/>
          </a:xfrm>
        </p:spPr>
        <p:txBody>
          <a:bodyPr>
            <a:normAutofit/>
          </a:bodyPr>
          <a:lstStyle/>
          <a:p>
            <a:r>
              <a:rPr lang="en-US" sz="3200" b="1" dirty="0">
                <a:solidFill>
                  <a:srgbClr val="C00000"/>
                </a:solidFill>
              </a:rPr>
              <a:t>Inserting Data into Table</a:t>
            </a:r>
          </a:p>
        </p:txBody>
      </p:sp>
      <p:sp>
        <p:nvSpPr>
          <p:cNvPr id="3" name="Content Placeholder 2">
            <a:extLst>
              <a:ext uri="{FF2B5EF4-FFF2-40B4-BE49-F238E27FC236}">
                <a16:creationId xmlns:a16="http://schemas.microsoft.com/office/drawing/2014/main" id="{56FC2DB2-D996-4502-2A30-5ECF6BD962E6}"/>
              </a:ext>
            </a:extLst>
          </p:cNvPr>
          <p:cNvSpPr>
            <a:spLocks noGrp="1"/>
          </p:cNvSpPr>
          <p:nvPr>
            <p:ph idx="1"/>
          </p:nvPr>
        </p:nvSpPr>
        <p:spPr>
          <a:xfrm>
            <a:off x="838200" y="1455313"/>
            <a:ext cx="10515600" cy="4721650"/>
          </a:xfrm>
        </p:spPr>
        <p:txBody>
          <a:bodyPr>
            <a:normAutofit fontScale="92500" lnSpcReduction="10000"/>
          </a:bodyPr>
          <a:lstStyle/>
          <a:p>
            <a:r>
              <a:rPr lang="en-US" sz="1600" dirty="0"/>
              <a:t>To insert data into table, we can use INSERT keyword:</a:t>
            </a:r>
          </a:p>
          <a:p>
            <a:pPr marL="0" indent="0">
              <a:buNone/>
            </a:pPr>
            <a:r>
              <a:rPr lang="en-US" sz="1600" dirty="0"/>
              <a:t>	We can insert data into table with different ways:</a:t>
            </a:r>
          </a:p>
          <a:p>
            <a:pPr marL="0" indent="0">
              <a:buNone/>
            </a:pPr>
            <a:r>
              <a:rPr lang="en-US" sz="1600" dirty="0"/>
              <a:t>	Example:</a:t>
            </a:r>
          </a:p>
          <a:p>
            <a:pPr marL="0" indent="0">
              <a:buNone/>
            </a:pPr>
            <a:r>
              <a:rPr lang="en-US" sz="1600" dirty="0"/>
              <a:t>	- INSERT INTO </a:t>
            </a:r>
            <a:r>
              <a:rPr lang="en-US" sz="1600" dirty="0" err="1"/>
              <a:t>table_name</a:t>
            </a:r>
            <a:r>
              <a:rPr lang="en-US" sz="1600" dirty="0"/>
              <a:t> VALUES (value1,value2,value3); // Insert all fields in table</a:t>
            </a:r>
          </a:p>
          <a:p>
            <a:pPr marL="0" indent="0">
              <a:buNone/>
            </a:pPr>
            <a:r>
              <a:rPr lang="en-US" sz="1600" dirty="0"/>
              <a:t>	- INSERT INTO </a:t>
            </a:r>
            <a:r>
              <a:rPr lang="en-US" sz="1600" dirty="0" err="1"/>
              <a:t>table_name</a:t>
            </a:r>
            <a:r>
              <a:rPr lang="en-US" sz="1600" dirty="0"/>
              <a:t> (field1, field2, field3) VALUES (value1,value2,value3); // Insert specific fields in table</a:t>
            </a:r>
          </a:p>
          <a:p>
            <a:pPr marL="0" indent="0">
              <a:buNone/>
            </a:pPr>
            <a:r>
              <a:rPr lang="en-US" sz="1600" dirty="0"/>
              <a:t>	- INSERT INTO </a:t>
            </a:r>
            <a:r>
              <a:rPr lang="en-US" sz="1600" dirty="0" err="1"/>
              <a:t>table_name</a:t>
            </a:r>
            <a:r>
              <a:rPr lang="en-US" sz="1600" dirty="0"/>
              <a:t> VALUES (value1,value2,value3),</a:t>
            </a:r>
            <a:br>
              <a:rPr lang="en-US" sz="1600" dirty="0"/>
            </a:br>
            <a:r>
              <a:rPr lang="en-US" sz="1600" dirty="0"/>
              <a:t>                      (value4,value5,value6), </a:t>
            </a:r>
            <a:br>
              <a:rPr lang="en-US" sz="1600" dirty="0"/>
            </a:br>
            <a:r>
              <a:rPr lang="en-US" sz="1600" dirty="0"/>
              <a:t>                      (value7,value8,value9); </a:t>
            </a:r>
          </a:p>
          <a:p>
            <a:pPr marL="0" indent="0">
              <a:buNone/>
            </a:pPr>
            <a:r>
              <a:rPr lang="en-US" sz="1600" b="1" dirty="0"/>
              <a:t>Inserting multiple rows at once has advantages over inserting one row at a time:</a:t>
            </a:r>
          </a:p>
          <a:p>
            <a:r>
              <a:rPr lang="en-US" sz="1600" b="1" dirty="0"/>
              <a:t>Performance:</a:t>
            </a:r>
            <a:r>
              <a:rPr lang="en-US" sz="1600" dirty="0"/>
              <a:t> Inserting multiple rows in a single statement is often more efficient than multiple individual inserts because it reduces the number of round-trips between the application and the PostgreSQL server.</a:t>
            </a:r>
          </a:p>
          <a:p>
            <a:r>
              <a:rPr lang="en-US" sz="1600" b="1" dirty="0"/>
              <a:t>Atomicity:</a:t>
            </a:r>
            <a:r>
              <a:rPr lang="en-US" sz="1600" dirty="0"/>
              <a:t> The entire INSERT statement is atomic, meaning that either all rows are inserted, or none are. This ensures data consistency.</a:t>
            </a:r>
          </a:p>
          <a:p>
            <a:endParaRPr lang="en-US" sz="1600" dirty="0"/>
          </a:p>
          <a:p>
            <a:pPr marL="0" indent="0">
              <a:buNone/>
            </a:pPr>
            <a:r>
              <a:rPr lang="en-US" sz="1600" dirty="0"/>
              <a:t>	- COPY weather FROM '/home/user/table_name.txt'; // Insert from file into table</a:t>
            </a:r>
          </a:p>
        </p:txBody>
      </p:sp>
    </p:spTree>
    <p:extLst>
      <p:ext uri="{BB962C8B-B14F-4D97-AF65-F5344CB8AC3E}">
        <p14:creationId xmlns:p14="http://schemas.microsoft.com/office/powerpoint/2010/main" val="3373869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a:bodyPr>
          <a:lstStyle/>
          <a:p>
            <a:r>
              <a:rPr lang="en-US" sz="3200" b="1" dirty="0">
                <a:solidFill>
                  <a:srgbClr val="C00000"/>
                </a:solidFill>
              </a:rPr>
              <a:t>Updating Data (Modified Data)</a:t>
            </a:r>
          </a:p>
        </p:txBody>
      </p:sp>
      <p:sp>
        <p:nvSpPr>
          <p:cNvPr id="3" name="Content Placeholder 2"/>
          <p:cNvSpPr>
            <a:spLocks noGrp="1"/>
          </p:cNvSpPr>
          <p:nvPr>
            <p:ph idx="1"/>
          </p:nvPr>
        </p:nvSpPr>
        <p:spPr>
          <a:xfrm>
            <a:off x="838200" y="1403797"/>
            <a:ext cx="10515600" cy="4773166"/>
          </a:xfrm>
        </p:spPr>
        <p:txBody>
          <a:bodyPr>
            <a:normAutofit/>
          </a:bodyPr>
          <a:lstStyle/>
          <a:p>
            <a:r>
              <a:rPr lang="en-US" sz="1600" dirty="0"/>
              <a:t>To update or modify data in table, we have to use UPDATE key word:</a:t>
            </a:r>
          </a:p>
          <a:p>
            <a:pPr marL="0" indent="0">
              <a:buNone/>
            </a:pPr>
            <a:r>
              <a:rPr lang="en-US" sz="1600" dirty="0"/>
              <a:t>	Example:</a:t>
            </a:r>
          </a:p>
          <a:p>
            <a:pPr marL="0" indent="0">
              <a:buNone/>
            </a:pPr>
            <a:r>
              <a:rPr lang="en-US" sz="1600" dirty="0"/>
              <a:t>	- UPDATE </a:t>
            </a:r>
            <a:r>
              <a:rPr lang="en-US" sz="1600" dirty="0" err="1"/>
              <a:t>table_name</a:t>
            </a:r>
            <a:br>
              <a:rPr lang="en-US" sz="1600" dirty="0"/>
            </a:br>
            <a:r>
              <a:rPr lang="en-US" sz="1600" dirty="0"/>
              <a:t>                       SET column1 = value1,</a:t>
            </a:r>
            <a:br>
              <a:rPr lang="en-US" sz="1600" dirty="0"/>
            </a:br>
            <a:r>
              <a:rPr lang="en-US" sz="1600" dirty="0"/>
              <a:t>                       column2 = value2,</a:t>
            </a:r>
            <a:br>
              <a:rPr lang="en-US" sz="1600" dirty="0"/>
            </a:br>
            <a:r>
              <a:rPr lang="en-US" sz="1600" dirty="0"/>
              <a:t>                        ...</a:t>
            </a:r>
            <a:br>
              <a:rPr lang="en-US" sz="1600" dirty="0"/>
            </a:br>
            <a:r>
              <a:rPr lang="en-US" sz="1600" dirty="0"/>
              <a:t>                        WHERE condition;</a:t>
            </a:r>
          </a:p>
          <a:p>
            <a:pPr marL="0" indent="0">
              <a:buNone/>
            </a:pPr>
            <a:endParaRPr lang="en-US" sz="1600" dirty="0"/>
          </a:p>
        </p:txBody>
      </p:sp>
    </p:spTree>
    <p:extLst>
      <p:ext uri="{BB962C8B-B14F-4D97-AF65-F5344CB8AC3E}">
        <p14:creationId xmlns:p14="http://schemas.microsoft.com/office/powerpoint/2010/main" val="2615036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a:bodyPr>
          <a:lstStyle/>
          <a:p>
            <a:r>
              <a:rPr lang="en-US" sz="3200" b="1" dirty="0">
                <a:solidFill>
                  <a:srgbClr val="C00000"/>
                </a:solidFill>
              </a:rPr>
              <a:t>Deleting Data</a:t>
            </a:r>
          </a:p>
        </p:txBody>
      </p:sp>
      <p:sp>
        <p:nvSpPr>
          <p:cNvPr id="3" name="Content Placeholder 2"/>
          <p:cNvSpPr>
            <a:spLocks noGrp="1"/>
          </p:cNvSpPr>
          <p:nvPr>
            <p:ph idx="1"/>
          </p:nvPr>
        </p:nvSpPr>
        <p:spPr>
          <a:xfrm>
            <a:off x="838200" y="1545465"/>
            <a:ext cx="10515600" cy="4631498"/>
          </a:xfrm>
        </p:spPr>
        <p:txBody>
          <a:bodyPr>
            <a:normAutofit/>
          </a:bodyPr>
          <a:lstStyle/>
          <a:p>
            <a:r>
              <a:rPr lang="en-US" sz="1600" dirty="0"/>
              <a:t>To clear or delete data from table, we have to use DELETE </a:t>
            </a:r>
            <a:r>
              <a:rPr lang="en-US" sz="1600" dirty="0" err="1"/>
              <a:t>keywork</a:t>
            </a:r>
            <a:r>
              <a:rPr lang="en-US" sz="1600" dirty="0"/>
              <a:t>:</a:t>
            </a:r>
          </a:p>
          <a:p>
            <a:pPr marL="0" indent="0">
              <a:buNone/>
            </a:pPr>
            <a:r>
              <a:rPr lang="en-US" sz="1600" dirty="0"/>
              <a:t>	Example:</a:t>
            </a:r>
          </a:p>
          <a:p>
            <a:pPr marL="0" indent="0">
              <a:buNone/>
            </a:pPr>
            <a:r>
              <a:rPr lang="en-US" sz="1600" dirty="0"/>
              <a:t>	- DELETE FROM </a:t>
            </a:r>
            <a:r>
              <a:rPr lang="en-US" sz="1600" dirty="0" err="1"/>
              <a:t>table_name</a:t>
            </a:r>
            <a:r>
              <a:rPr lang="en-US" sz="1600" dirty="0"/>
              <a:t>; // Clear all Data from table</a:t>
            </a:r>
          </a:p>
          <a:p>
            <a:pPr marL="0" indent="0">
              <a:buNone/>
            </a:pPr>
            <a:r>
              <a:rPr lang="en-US" sz="1600" dirty="0"/>
              <a:t>	- DELECT FROM </a:t>
            </a:r>
            <a:r>
              <a:rPr lang="en-US" sz="1600" dirty="0" err="1"/>
              <a:t>table_name</a:t>
            </a:r>
            <a:r>
              <a:rPr lang="en-US" sz="1600" dirty="0"/>
              <a:t> WHERE condition; // Delete data from table with condition</a:t>
            </a:r>
          </a:p>
        </p:txBody>
      </p:sp>
    </p:spTree>
    <p:extLst>
      <p:ext uri="{BB962C8B-B14F-4D97-AF65-F5344CB8AC3E}">
        <p14:creationId xmlns:p14="http://schemas.microsoft.com/office/powerpoint/2010/main" val="2169927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a:bodyPr>
          <a:lstStyle/>
          <a:p>
            <a:r>
              <a:rPr lang="en-US" sz="3200" b="1" dirty="0">
                <a:solidFill>
                  <a:srgbClr val="C00000"/>
                </a:solidFill>
              </a:rPr>
              <a:t>Display Data (Querying Data)</a:t>
            </a:r>
          </a:p>
        </p:txBody>
      </p:sp>
      <p:sp>
        <p:nvSpPr>
          <p:cNvPr id="3" name="Content Placeholder 2"/>
          <p:cNvSpPr>
            <a:spLocks noGrp="1"/>
          </p:cNvSpPr>
          <p:nvPr>
            <p:ph idx="1"/>
          </p:nvPr>
        </p:nvSpPr>
        <p:spPr>
          <a:xfrm>
            <a:off x="838200" y="1326524"/>
            <a:ext cx="10515600" cy="4850439"/>
          </a:xfrm>
        </p:spPr>
        <p:txBody>
          <a:bodyPr>
            <a:normAutofit/>
          </a:bodyPr>
          <a:lstStyle/>
          <a:p>
            <a:r>
              <a:rPr lang="en-US" sz="1600" dirty="0"/>
              <a:t>To retrieved data from table, we can use SELECT keyword. </a:t>
            </a:r>
          </a:p>
          <a:p>
            <a:pPr marL="0" indent="0">
              <a:buNone/>
            </a:pPr>
            <a:r>
              <a:rPr lang="en-US" sz="1600" dirty="0"/>
              <a:t>	Example:</a:t>
            </a:r>
          </a:p>
          <a:p>
            <a:pPr marL="0" indent="0">
              <a:buNone/>
            </a:pPr>
            <a:r>
              <a:rPr lang="en-US" sz="1600" dirty="0"/>
              <a:t>	- SELECT * FROM </a:t>
            </a:r>
            <a:r>
              <a:rPr lang="en-US" sz="1600" dirty="0" err="1"/>
              <a:t>table_name</a:t>
            </a:r>
            <a:r>
              <a:rPr lang="en-US" sz="1600" dirty="0"/>
              <a:t>;</a:t>
            </a:r>
          </a:p>
          <a:p>
            <a:pPr marL="0" indent="0">
              <a:buNone/>
            </a:pPr>
            <a:r>
              <a:rPr lang="en-US" sz="1600" dirty="0"/>
              <a:t>	- SELECT field_name1, field_name2, field_name3 FROM </a:t>
            </a:r>
            <a:r>
              <a:rPr lang="en-US" sz="1600" dirty="0" err="1"/>
              <a:t>table_name</a:t>
            </a:r>
            <a:r>
              <a:rPr lang="en-US" sz="1600" dirty="0"/>
              <a:t>;</a:t>
            </a:r>
          </a:p>
          <a:p>
            <a:pPr marL="0" indent="0">
              <a:buNone/>
            </a:pPr>
            <a:r>
              <a:rPr lang="en-US" sz="1600" dirty="0"/>
              <a:t>	- SELECT * FROM </a:t>
            </a:r>
            <a:r>
              <a:rPr lang="en-US" sz="1600" dirty="0" err="1"/>
              <a:t>table_name</a:t>
            </a:r>
            <a:r>
              <a:rPr lang="en-US" sz="1600" dirty="0"/>
              <a:t> WHERE condition;</a:t>
            </a:r>
          </a:p>
          <a:p>
            <a:pPr marL="0" indent="0">
              <a:buNone/>
            </a:pPr>
            <a:r>
              <a:rPr lang="en-US" sz="1600" dirty="0"/>
              <a:t>	- SELECT * FROM </a:t>
            </a:r>
            <a:r>
              <a:rPr lang="en-US" sz="1600" dirty="0" err="1"/>
              <a:t>table_name</a:t>
            </a:r>
            <a:r>
              <a:rPr lang="en-US" sz="1600" dirty="0"/>
              <a:t> WHERE condition ORDER BY </a:t>
            </a:r>
            <a:r>
              <a:rPr lang="en-US" sz="1600" dirty="0" err="1"/>
              <a:t>field_name</a:t>
            </a:r>
            <a:r>
              <a:rPr lang="en-US" sz="1600" dirty="0"/>
              <a:t> ASC/DESC;</a:t>
            </a:r>
          </a:p>
          <a:p>
            <a:pPr marL="0" indent="0">
              <a:buNone/>
            </a:pPr>
            <a:r>
              <a:rPr lang="en-US" sz="1600" dirty="0"/>
              <a:t>	- SELECT * FROM </a:t>
            </a:r>
            <a:r>
              <a:rPr lang="en-US" sz="1600" dirty="0" err="1"/>
              <a:t>table_name</a:t>
            </a:r>
            <a:r>
              <a:rPr lang="en-US" sz="1600" dirty="0"/>
              <a:t> WHERE condition GROUP BY </a:t>
            </a:r>
            <a:r>
              <a:rPr lang="en-US" sz="1600" dirty="0" err="1"/>
              <a:t>field_name</a:t>
            </a:r>
            <a:r>
              <a:rPr lang="en-US" sz="1600" dirty="0"/>
              <a:t> ORDER BY </a:t>
            </a:r>
            <a:r>
              <a:rPr lang="en-US" sz="1600" dirty="0" err="1"/>
              <a:t>field_name</a:t>
            </a:r>
            <a:r>
              <a:rPr lang="en-US" sz="1600" dirty="0"/>
              <a:t> ASC/DESC;</a:t>
            </a:r>
          </a:p>
          <a:p>
            <a:pPr marL="0" indent="0">
              <a:buNone/>
            </a:pPr>
            <a:r>
              <a:rPr lang="en-US" sz="1600" dirty="0"/>
              <a:t>	</a:t>
            </a:r>
          </a:p>
        </p:txBody>
      </p:sp>
    </p:spTree>
    <p:extLst>
      <p:ext uri="{BB962C8B-B14F-4D97-AF65-F5344CB8AC3E}">
        <p14:creationId xmlns:p14="http://schemas.microsoft.com/office/powerpoint/2010/main" val="3551117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5">
            <a:extLst>
              <a:ext uri="{FF2B5EF4-FFF2-40B4-BE49-F238E27FC236}">
                <a16:creationId xmlns:a16="http://schemas.microsoft.com/office/drawing/2014/main" id="{0FA974E7-E3C9-ADA7-DDDB-48B1111497C0}"/>
              </a:ext>
            </a:extLst>
          </p:cNvPr>
          <p:cNvSpPr>
            <a:spLocks noGrp="1" noChangeArrowheads="1"/>
          </p:cNvSpPr>
          <p:nvPr>
            <p:ph type="title"/>
          </p:nvPr>
        </p:nvSpPr>
        <p:spPr/>
        <p:txBody>
          <a:bodyPr/>
          <a:lstStyle/>
          <a:p>
            <a:pPr eaLnBrk="1" hangingPunct="1"/>
            <a:r>
              <a:rPr lang="en-US" altLang="en-US"/>
              <a:t>Capabilities of SQL </a:t>
            </a:r>
            <a:r>
              <a:rPr lang="en-US" altLang="en-US">
                <a:latin typeface="Courier New" panose="02070309020205020404" pitchFamily="49" charset="0"/>
              </a:rPr>
              <a:t>SELECT</a:t>
            </a:r>
            <a:r>
              <a:rPr lang="en-US" altLang="en-US"/>
              <a:t> Statements</a:t>
            </a:r>
          </a:p>
        </p:txBody>
      </p:sp>
      <p:sp>
        <p:nvSpPr>
          <p:cNvPr id="7171" name="Rectangle 2">
            <a:extLst>
              <a:ext uri="{FF2B5EF4-FFF2-40B4-BE49-F238E27FC236}">
                <a16:creationId xmlns:a16="http://schemas.microsoft.com/office/drawing/2014/main" id="{95E96CA3-4C5A-1DDF-FDE2-E289E66DD443}"/>
              </a:ext>
            </a:extLst>
          </p:cNvPr>
          <p:cNvSpPr>
            <a:spLocks noChangeArrowheads="1"/>
          </p:cNvSpPr>
          <p:nvPr/>
        </p:nvSpPr>
        <p:spPr bwMode="blackWhite">
          <a:xfrm>
            <a:off x="3216275" y="2268538"/>
            <a:ext cx="1841500" cy="1346200"/>
          </a:xfrm>
          <a:prstGeom prst="rect">
            <a:avLst/>
          </a:prstGeom>
          <a:solidFill>
            <a:srgbClr val="CCCC99"/>
          </a:solidFill>
          <a:ln w="28575">
            <a:solidFill>
              <a:srgbClr val="000000"/>
            </a:solidFill>
            <a:miter lim="800000"/>
            <a:headEnd/>
            <a:tailEnd/>
          </a:ln>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7172" name="Rectangle 3">
            <a:extLst>
              <a:ext uri="{FF2B5EF4-FFF2-40B4-BE49-F238E27FC236}">
                <a16:creationId xmlns:a16="http://schemas.microsoft.com/office/drawing/2014/main" id="{C3B57FCA-782F-D3D8-2984-6E34E38463E4}"/>
              </a:ext>
            </a:extLst>
          </p:cNvPr>
          <p:cNvSpPr>
            <a:spLocks noChangeArrowheads="1"/>
          </p:cNvSpPr>
          <p:nvPr/>
        </p:nvSpPr>
        <p:spPr bwMode="blackWhite">
          <a:xfrm>
            <a:off x="3165475" y="4352925"/>
            <a:ext cx="1841500" cy="1346200"/>
          </a:xfrm>
          <a:prstGeom prst="rect">
            <a:avLst/>
          </a:prstGeom>
          <a:solidFill>
            <a:srgbClr val="CCCC99"/>
          </a:solidFill>
          <a:ln w="28575">
            <a:solidFill>
              <a:srgbClr val="000000"/>
            </a:solidFill>
            <a:miter lim="800000"/>
            <a:headEnd/>
            <a:tailEnd/>
          </a:ln>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7173" name="Rectangle 4">
            <a:extLst>
              <a:ext uri="{FF2B5EF4-FFF2-40B4-BE49-F238E27FC236}">
                <a16:creationId xmlns:a16="http://schemas.microsoft.com/office/drawing/2014/main" id="{4AC65DFD-6839-91B6-7FF4-D515C70E9070}"/>
              </a:ext>
            </a:extLst>
          </p:cNvPr>
          <p:cNvSpPr>
            <a:spLocks noChangeArrowheads="1"/>
          </p:cNvSpPr>
          <p:nvPr/>
        </p:nvSpPr>
        <p:spPr bwMode="blackWhite">
          <a:xfrm>
            <a:off x="7137400" y="2257425"/>
            <a:ext cx="1841500" cy="1346200"/>
          </a:xfrm>
          <a:prstGeom prst="rect">
            <a:avLst/>
          </a:prstGeom>
          <a:solidFill>
            <a:srgbClr val="CCCC99"/>
          </a:solidFill>
          <a:ln w="28575">
            <a:solidFill>
              <a:srgbClr val="000000"/>
            </a:solidFill>
            <a:miter lim="800000"/>
            <a:headEnd/>
            <a:tailEnd/>
          </a:ln>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grpSp>
        <p:nvGrpSpPr>
          <p:cNvPr id="7174" name="Group 5">
            <a:extLst>
              <a:ext uri="{FF2B5EF4-FFF2-40B4-BE49-F238E27FC236}">
                <a16:creationId xmlns:a16="http://schemas.microsoft.com/office/drawing/2014/main" id="{534F2B17-B60D-BE47-FE8A-7577741EDC9F}"/>
              </a:ext>
            </a:extLst>
          </p:cNvPr>
          <p:cNvGrpSpPr>
            <a:grpSpLocks/>
          </p:cNvGrpSpPr>
          <p:nvPr/>
        </p:nvGrpSpPr>
        <p:grpSpPr bwMode="auto">
          <a:xfrm>
            <a:off x="3498851" y="2279650"/>
            <a:ext cx="1274763" cy="1327150"/>
            <a:chOff x="1244" y="1460"/>
            <a:chExt cx="803" cy="836"/>
          </a:xfrm>
        </p:grpSpPr>
        <p:sp>
          <p:nvSpPr>
            <p:cNvPr id="7245" name="Rectangle 6">
              <a:extLst>
                <a:ext uri="{FF2B5EF4-FFF2-40B4-BE49-F238E27FC236}">
                  <a16:creationId xmlns:a16="http://schemas.microsoft.com/office/drawing/2014/main" id="{CC985FD5-4313-2C52-E762-B875EA8276A1}"/>
                </a:ext>
              </a:extLst>
            </p:cNvPr>
            <p:cNvSpPr>
              <a:spLocks noChangeArrowheads="1"/>
            </p:cNvSpPr>
            <p:nvPr/>
          </p:nvSpPr>
          <p:spPr bwMode="ltGray">
            <a:xfrm>
              <a:off x="1244" y="1460"/>
              <a:ext cx="425" cy="836"/>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7246" name="Rectangle 7">
              <a:extLst>
                <a:ext uri="{FF2B5EF4-FFF2-40B4-BE49-F238E27FC236}">
                  <a16:creationId xmlns:a16="http://schemas.microsoft.com/office/drawing/2014/main" id="{B8B80F97-5F61-E8EC-D9B2-4E5D00F23BAF}"/>
                </a:ext>
              </a:extLst>
            </p:cNvPr>
            <p:cNvSpPr>
              <a:spLocks noChangeArrowheads="1"/>
            </p:cNvSpPr>
            <p:nvPr/>
          </p:nvSpPr>
          <p:spPr bwMode="ltGray">
            <a:xfrm>
              <a:off x="1852" y="1460"/>
              <a:ext cx="195" cy="836"/>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grpSp>
      <p:grpSp>
        <p:nvGrpSpPr>
          <p:cNvPr id="7175" name="Group 8">
            <a:extLst>
              <a:ext uri="{FF2B5EF4-FFF2-40B4-BE49-F238E27FC236}">
                <a16:creationId xmlns:a16="http://schemas.microsoft.com/office/drawing/2014/main" id="{A61F8FFA-A5E7-0182-2372-80D13B43929E}"/>
              </a:ext>
            </a:extLst>
          </p:cNvPr>
          <p:cNvGrpSpPr>
            <a:grpSpLocks/>
          </p:cNvGrpSpPr>
          <p:nvPr/>
        </p:nvGrpSpPr>
        <p:grpSpPr bwMode="auto">
          <a:xfrm>
            <a:off x="7146926" y="2420938"/>
            <a:ext cx="1825625" cy="1066800"/>
            <a:chOff x="3422" y="1549"/>
            <a:chExt cx="1150" cy="672"/>
          </a:xfrm>
        </p:grpSpPr>
        <p:sp>
          <p:nvSpPr>
            <p:cNvPr id="7242" name="Rectangle 9">
              <a:extLst>
                <a:ext uri="{FF2B5EF4-FFF2-40B4-BE49-F238E27FC236}">
                  <a16:creationId xmlns:a16="http://schemas.microsoft.com/office/drawing/2014/main" id="{4A745639-1776-0CAC-4459-3CC87B58073A}"/>
                </a:ext>
              </a:extLst>
            </p:cNvPr>
            <p:cNvSpPr>
              <a:spLocks noChangeArrowheads="1"/>
            </p:cNvSpPr>
            <p:nvPr/>
          </p:nvSpPr>
          <p:spPr bwMode="ltGray">
            <a:xfrm>
              <a:off x="3422" y="1741"/>
              <a:ext cx="1150" cy="91"/>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7243" name="Rectangle 10">
              <a:extLst>
                <a:ext uri="{FF2B5EF4-FFF2-40B4-BE49-F238E27FC236}">
                  <a16:creationId xmlns:a16="http://schemas.microsoft.com/office/drawing/2014/main" id="{CDC007BC-C4FC-E10A-61F1-75AB1766DCCC}"/>
                </a:ext>
              </a:extLst>
            </p:cNvPr>
            <p:cNvSpPr>
              <a:spLocks noChangeArrowheads="1"/>
            </p:cNvSpPr>
            <p:nvPr/>
          </p:nvSpPr>
          <p:spPr bwMode="ltGray">
            <a:xfrm>
              <a:off x="3422" y="2026"/>
              <a:ext cx="1150" cy="195"/>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7244" name="Rectangle 11">
              <a:extLst>
                <a:ext uri="{FF2B5EF4-FFF2-40B4-BE49-F238E27FC236}">
                  <a16:creationId xmlns:a16="http://schemas.microsoft.com/office/drawing/2014/main" id="{0CF28AD6-F0BB-B2C4-BE18-929D67A2D3E4}"/>
                </a:ext>
              </a:extLst>
            </p:cNvPr>
            <p:cNvSpPr>
              <a:spLocks noChangeArrowheads="1"/>
            </p:cNvSpPr>
            <p:nvPr/>
          </p:nvSpPr>
          <p:spPr bwMode="ltGray">
            <a:xfrm>
              <a:off x="3422" y="1549"/>
              <a:ext cx="1150" cy="85"/>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grpSp>
      <p:sp>
        <p:nvSpPr>
          <p:cNvPr id="7176" name="Line 14">
            <a:extLst>
              <a:ext uri="{FF2B5EF4-FFF2-40B4-BE49-F238E27FC236}">
                <a16:creationId xmlns:a16="http://schemas.microsoft.com/office/drawing/2014/main" id="{4B80152F-0B77-1DE6-33EF-A8DA6C488F44}"/>
              </a:ext>
            </a:extLst>
          </p:cNvPr>
          <p:cNvSpPr>
            <a:spLocks noChangeShapeType="1"/>
          </p:cNvSpPr>
          <p:nvPr/>
        </p:nvSpPr>
        <p:spPr bwMode="auto">
          <a:xfrm>
            <a:off x="7138988" y="2416175"/>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77" name="Line 15">
            <a:extLst>
              <a:ext uri="{FF2B5EF4-FFF2-40B4-BE49-F238E27FC236}">
                <a16:creationId xmlns:a16="http://schemas.microsoft.com/office/drawing/2014/main" id="{005CFAC3-C0B5-1BE9-26A1-87C1EE581EF6}"/>
              </a:ext>
            </a:extLst>
          </p:cNvPr>
          <p:cNvSpPr>
            <a:spLocks noChangeShapeType="1"/>
          </p:cNvSpPr>
          <p:nvPr/>
        </p:nvSpPr>
        <p:spPr bwMode="auto">
          <a:xfrm>
            <a:off x="7138988" y="2559050"/>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78" name="Line 16">
            <a:extLst>
              <a:ext uri="{FF2B5EF4-FFF2-40B4-BE49-F238E27FC236}">
                <a16:creationId xmlns:a16="http://schemas.microsoft.com/office/drawing/2014/main" id="{82BA8450-4C50-D7EF-3C41-BD7C498D129B}"/>
              </a:ext>
            </a:extLst>
          </p:cNvPr>
          <p:cNvSpPr>
            <a:spLocks noChangeShapeType="1"/>
          </p:cNvSpPr>
          <p:nvPr/>
        </p:nvSpPr>
        <p:spPr bwMode="auto">
          <a:xfrm>
            <a:off x="7138988" y="2720975"/>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79" name="Line 17">
            <a:extLst>
              <a:ext uri="{FF2B5EF4-FFF2-40B4-BE49-F238E27FC236}">
                <a16:creationId xmlns:a16="http://schemas.microsoft.com/office/drawing/2014/main" id="{F33F7422-2770-68AA-C22B-98A198500AA0}"/>
              </a:ext>
            </a:extLst>
          </p:cNvPr>
          <p:cNvSpPr>
            <a:spLocks noChangeShapeType="1"/>
          </p:cNvSpPr>
          <p:nvPr/>
        </p:nvSpPr>
        <p:spPr bwMode="auto">
          <a:xfrm>
            <a:off x="7138988" y="2873375"/>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80" name="Line 18">
            <a:extLst>
              <a:ext uri="{FF2B5EF4-FFF2-40B4-BE49-F238E27FC236}">
                <a16:creationId xmlns:a16="http://schemas.microsoft.com/office/drawing/2014/main" id="{1B5F8F89-0C66-9CEB-A024-ADE0F5A05306}"/>
              </a:ext>
            </a:extLst>
          </p:cNvPr>
          <p:cNvSpPr>
            <a:spLocks noChangeShapeType="1"/>
          </p:cNvSpPr>
          <p:nvPr/>
        </p:nvSpPr>
        <p:spPr bwMode="auto">
          <a:xfrm>
            <a:off x="7138988" y="3025775"/>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81" name="Line 19">
            <a:extLst>
              <a:ext uri="{FF2B5EF4-FFF2-40B4-BE49-F238E27FC236}">
                <a16:creationId xmlns:a16="http://schemas.microsoft.com/office/drawing/2014/main" id="{6E8A89AC-A64E-8904-9648-48FB573289A0}"/>
              </a:ext>
            </a:extLst>
          </p:cNvPr>
          <p:cNvSpPr>
            <a:spLocks noChangeShapeType="1"/>
          </p:cNvSpPr>
          <p:nvPr/>
        </p:nvSpPr>
        <p:spPr bwMode="auto">
          <a:xfrm>
            <a:off x="7138988" y="3178175"/>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82" name="Line 20">
            <a:extLst>
              <a:ext uri="{FF2B5EF4-FFF2-40B4-BE49-F238E27FC236}">
                <a16:creationId xmlns:a16="http://schemas.microsoft.com/office/drawing/2014/main" id="{A36F07DA-D381-808F-DD8C-8C283964ABFF}"/>
              </a:ext>
            </a:extLst>
          </p:cNvPr>
          <p:cNvSpPr>
            <a:spLocks noChangeShapeType="1"/>
          </p:cNvSpPr>
          <p:nvPr/>
        </p:nvSpPr>
        <p:spPr bwMode="auto">
          <a:xfrm>
            <a:off x="7138988" y="3330575"/>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83" name="Line 21">
            <a:extLst>
              <a:ext uri="{FF2B5EF4-FFF2-40B4-BE49-F238E27FC236}">
                <a16:creationId xmlns:a16="http://schemas.microsoft.com/office/drawing/2014/main" id="{54FAEB56-3FDA-2FD7-393D-6E59C217E2B0}"/>
              </a:ext>
            </a:extLst>
          </p:cNvPr>
          <p:cNvSpPr>
            <a:spLocks noChangeShapeType="1"/>
          </p:cNvSpPr>
          <p:nvPr/>
        </p:nvSpPr>
        <p:spPr bwMode="auto">
          <a:xfrm>
            <a:off x="7138988" y="3482975"/>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nvGrpSpPr>
          <p:cNvPr id="7184" name="Group 80">
            <a:extLst>
              <a:ext uri="{FF2B5EF4-FFF2-40B4-BE49-F238E27FC236}">
                <a16:creationId xmlns:a16="http://schemas.microsoft.com/office/drawing/2014/main" id="{602FB1FB-1A5A-0E66-FD99-C7042BC5EADF}"/>
              </a:ext>
            </a:extLst>
          </p:cNvPr>
          <p:cNvGrpSpPr>
            <a:grpSpLocks/>
          </p:cNvGrpSpPr>
          <p:nvPr/>
        </p:nvGrpSpPr>
        <p:grpSpPr bwMode="auto">
          <a:xfrm>
            <a:off x="7410451" y="2244725"/>
            <a:ext cx="1292225" cy="1347788"/>
            <a:chOff x="3708" y="1414"/>
            <a:chExt cx="814" cy="867"/>
          </a:xfrm>
        </p:grpSpPr>
        <p:sp>
          <p:nvSpPr>
            <p:cNvPr id="7238" name="Line 12">
              <a:extLst>
                <a:ext uri="{FF2B5EF4-FFF2-40B4-BE49-F238E27FC236}">
                  <a16:creationId xmlns:a16="http://schemas.microsoft.com/office/drawing/2014/main" id="{D7B303D1-E403-5A20-FA94-13A6534138EB}"/>
                </a:ext>
              </a:extLst>
            </p:cNvPr>
            <p:cNvSpPr>
              <a:spLocks noChangeShapeType="1"/>
            </p:cNvSpPr>
            <p:nvPr/>
          </p:nvSpPr>
          <p:spPr bwMode="auto">
            <a:xfrm>
              <a:off x="4146" y="1414"/>
              <a:ext cx="0" cy="8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39" name="Line 13">
              <a:extLst>
                <a:ext uri="{FF2B5EF4-FFF2-40B4-BE49-F238E27FC236}">
                  <a16:creationId xmlns:a16="http://schemas.microsoft.com/office/drawing/2014/main" id="{32F6147E-4CE6-1AB1-5D6E-D7BBB5CD4EDB}"/>
                </a:ext>
              </a:extLst>
            </p:cNvPr>
            <p:cNvSpPr>
              <a:spLocks noChangeShapeType="1"/>
            </p:cNvSpPr>
            <p:nvPr/>
          </p:nvSpPr>
          <p:spPr bwMode="auto">
            <a:xfrm>
              <a:off x="3708" y="1414"/>
              <a:ext cx="0" cy="8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40" name="Line 22">
              <a:extLst>
                <a:ext uri="{FF2B5EF4-FFF2-40B4-BE49-F238E27FC236}">
                  <a16:creationId xmlns:a16="http://schemas.microsoft.com/office/drawing/2014/main" id="{7FF72FE7-26AF-C950-0D6E-631210794EC5}"/>
                </a:ext>
              </a:extLst>
            </p:cNvPr>
            <p:cNvSpPr>
              <a:spLocks noChangeShapeType="1"/>
            </p:cNvSpPr>
            <p:nvPr/>
          </p:nvSpPr>
          <p:spPr bwMode="auto">
            <a:xfrm>
              <a:off x="4317" y="1414"/>
              <a:ext cx="0" cy="8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41" name="Line 23">
              <a:extLst>
                <a:ext uri="{FF2B5EF4-FFF2-40B4-BE49-F238E27FC236}">
                  <a16:creationId xmlns:a16="http://schemas.microsoft.com/office/drawing/2014/main" id="{9E276F39-1CAE-069A-19F2-F2C3A964A53A}"/>
                </a:ext>
              </a:extLst>
            </p:cNvPr>
            <p:cNvSpPr>
              <a:spLocks noChangeShapeType="1"/>
            </p:cNvSpPr>
            <p:nvPr/>
          </p:nvSpPr>
          <p:spPr bwMode="auto">
            <a:xfrm>
              <a:off x="4522" y="1422"/>
              <a:ext cx="0" cy="858"/>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sp>
        <p:nvSpPr>
          <p:cNvPr id="7185" name="Rectangle 25">
            <a:extLst>
              <a:ext uri="{FF2B5EF4-FFF2-40B4-BE49-F238E27FC236}">
                <a16:creationId xmlns:a16="http://schemas.microsoft.com/office/drawing/2014/main" id="{52DCE81B-2C10-40A7-F0E2-256DCF2D457C}"/>
              </a:ext>
            </a:extLst>
          </p:cNvPr>
          <p:cNvSpPr>
            <a:spLocks noChangeArrowheads="1"/>
          </p:cNvSpPr>
          <p:nvPr/>
        </p:nvSpPr>
        <p:spPr bwMode="blackWhite">
          <a:xfrm>
            <a:off x="7175500" y="4354513"/>
            <a:ext cx="1841500" cy="1346200"/>
          </a:xfrm>
          <a:prstGeom prst="rect">
            <a:avLst/>
          </a:prstGeom>
          <a:solidFill>
            <a:srgbClr val="CCCC99"/>
          </a:solidFill>
          <a:ln w="28575">
            <a:solidFill>
              <a:srgbClr val="000000"/>
            </a:solidFill>
            <a:miter lim="800000"/>
            <a:headEnd/>
            <a:tailEnd/>
          </a:ln>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grpSp>
        <p:nvGrpSpPr>
          <p:cNvPr id="7186" name="Group 26">
            <a:extLst>
              <a:ext uri="{FF2B5EF4-FFF2-40B4-BE49-F238E27FC236}">
                <a16:creationId xmlns:a16="http://schemas.microsoft.com/office/drawing/2014/main" id="{1AD46F50-8B87-0A13-EC27-249A1F382FA4}"/>
              </a:ext>
            </a:extLst>
          </p:cNvPr>
          <p:cNvGrpSpPr>
            <a:grpSpLocks/>
          </p:cNvGrpSpPr>
          <p:nvPr/>
        </p:nvGrpSpPr>
        <p:grpSpPr bwMode="auto">
          <a:xfrm>
            <a:off x="4740276" y="4360864"/>
            <a:ext cx="2708275" cy="1330325"/>
            <a:chOff x="2026" y="2771"/>
            <a:chExt cx="1706" cy="838"/>
          </a:xfrm>
        </p:grpSpPr>
        <p:sp>
          <p:nvSpPr>
            <p:cNvPr id="7236" name="Rectangle 27">
              <a:extLst>
                <a:ext uri="{FF2B5EF4-FFF2-40B4-BE49-F238E27FC236}">
                  <a16:creationId xmlns:a16="http://schemas.microsoft.com/office/drawing/2014/main" id="{93A43004-5E9D-088C-89C2-782360952141}"/>
                </a:ext>
              </a:extLst>
            </p:cNvPr>
            <p:cNvSpPr>
              <a:spLocks noChangeArrowheads="1"/>
            </p:cNvSpPr>
            <p:nvPr/>
          </p:nvSpPr>
          <p:spPr bwMode="ltGray">
            <a:xfrm>
              <a:off x="2026" y="2771"/>
              <a:ext cx="165" cy="835"/>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7237" name="Rectangle 28">
              <a:extLst>
                <a:ext uri="{FF2B5EF4-FFF2-40B4-BE49-F238E27FC236}">
                  <a16:creationId xmlns:a16="http://schemas.microsoft.com/office/drawing/2014/main" id="{2111E332-F847-394D-314B-14D59E15B225}"/>
                </a:ext>
              </a:extLst>
            </p:cNvPr>
            <p:cNvSpPr>
              <a:spLocks noChangeArrowheads="1"/>
            </p:cNvSpPr>
            <p:nvPr/>
          </p:nvSpPr>
          <p:spPr bwMode="ltGray">
            <a:xfrm>
              <a:off x="3567" y="2774"/>
              <a:ext cx="165" cy="835"/>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grpSp>
      <p:sp>
        <p:nvSpPr>
          <p:cNvPr id="7187" name="Rectangle 29">
            <a:extLst>
              <a:ext uri="{FF2B5EF4-FFF2-40B4-BE49-F238E27FC236}">
                <a16:creationId xmlns:a16="http://schemas.microsoft.com/office/drawing/2014/main" id="{81615962-DC54-AE46-E1AA-187A2E266B8D}"/>
              </a:ext>
            </a:extLst>
          </p:cNvPr>
          <p:cNvSpPr>
            <a:spLocks noChangeArrowheads="1"/>
          </p:cNvSpPr>
          <p:nvPr/>
        </p:nvSpPr>
        <p:spPr bwMode="auto">
          <a:xfrm>
            <a:off x="7010401" y="1790701"/>
            <a:ext cx="1442703" cy="43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algn="l">
              <a:buClrTx/>
              <a:buFontTx/>
              <a:buNone/>
            </a:pPr>
            <a:r>
              <a:rPr lang="en-US" altLang="en-US" sz="2200"/>
              <a:t>Selection</a:t>
            </a:r>
          </a:p>
        </p:txBody>
      </p:sp>
      <p:sp>
        <p:nvSpPr>
          <p:cNvPr id="7188" name="Rectangle 30">
            <a:extLst>
              <a:ext uri="{FF2B5EF4-FFF2-40B4-BE49-F238E27FC236}">
                <a16:creationId xmlns:a16="http://schemas.microsoft.com/office/drawing/2014/main" id="{9D944DCA-B9F8-650F-0A24-21E649064B59}"/>
              </a:ext>
            </a:extLst>
          </p:cNvPr>
          <p:cNvSpPr>
            <a:spLocks noChangeArrowheads="1"/>
          </p:cNvSpPr>
          <p:nvPr/>
        </p:nvSpPr>
        <p:spPr bwMode="auto">
          <a:xfrm>
            <a:off x="3103564" y="1784351"/>
            <a:ext cx="1567737" cy="43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algn="l">
              <a:buClrTx/>
              <a:buFontTx/>
              <a:buNone/>
            </a:pPr>
            <a:r>
              <a:rPr lang="en-US" altLang="en-US" sz="2200"/>
              <a:t>Projection</a:t>
            </a:r>
          </a:p>
        </p:txBody>
      </p:sp>
      <p:sp>
        <p:nvSpPr>
          <p:cNvPr id="7189" name="Line 31">
            <a:extLst>
              <a:ext uri="{FF2B5EF4-FFF2-40B4-BE49-F238E27FC236}">
                <a16:creationId xmlns:a16="http://schemas.microsoft.com/office/drawing/2014/main" id="{7C5A6574-B707-9D08-1615-0C50EAF80B72}"/>
              </a:ext>
            </a:extLst>
          </p:cNvPr>
          <p:cNvSpPr>
            <a:spLocks noChangeShapeType="1"/>
          </p:cNvSpPr>
          <p:nvPr/>
        </p:nvSpPr>
        <p:spPr bwMode="auto">
          <a:xfrm>
            <a:off x="4133850" y="4354514"/>
            <a:ext cx="0" cy="1362075"/>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0" name="Line 32">
            <a:extLst>
              <a:ext uri="{FF2B5EF4-FFF2-40B4-BE49-F238E27FC236}">
                <a16:creationId xmlns:a16="http://schemas.microsoft.com/office/drawing/2014/main" id="{408E4CA7-FE55-AE38-40EB-36C834AEF8E2}"/>
              </a:ext>
            </a:extLst>
          </p:cNvPr>
          <p:cNvSpPr>
            <a:spLocks noChangeShapeType="1"/>
          </p:cNvSpPr>
          <p:nvPr/>
        </p:nvSpPr>
        <p:spPr bwMode="auto">
          <a:xfrm>
            <a:off x="3438525" y="4354514"/>
            <a:ext cx="0" cy="1362075"/>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1" name="Line 33">
            <a:extLst>
              <a:ext uri="{FF2B5EF4-FFF2-40B4-BE49-F238E27FC236}">
                <a16:creationId xmlns:a16="http://schemas.microsoft.com/office/drawing/2014/main" id="{DAA9DBFE-9128-2A59-3695-B28DC3E5E082}"/>
              </a:ext>
            </a:extLst>
          </p:cNvPr>
          <p:cNvSpPr>
            <a:spLocks noChangeShapeType="1"/>
          </p:cNvSpPr>
          <p:nvPr/>
        </p:nvSpPr>
        <p:spPr bwMode="auto">
          <a:xfrm>
            <a:off x="3167063" y="4511675"/>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2" name="Line 34">
            <a:extLst>
              <a:ext uri="{FF2B5EF4-FFF2-40B4-BE49-F238E27FC236}">
                <a16:creationId xmlns:a16="http://schemas.microsoft.com/office/drawing/2014/main" id="{9B3BA4C7-E0A1-BB65-8AAC-9A0F0575DD7F}"/>
              </a:ext>
            </a:extLst>
          </p:cNvPr>
          <p:cNvSpPr>
            <a:spLocks noChangeShapeType="1"/>
          </p:cNvSpPr>
          <p:nvPr/>
        </p:nvSpPr>
        <p:spPr bwMode="auto">
          <a:xfrm>
            <a:off x="3167063" y="4664075"/>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3" name="Line 35">
            <a:extLst>
              <a:ext uri="{FF2B5EF4-FFF2-40B4-BE49-F238E27FC236}">
                <a16:creationId xmlns:a16="http://schemas.microsoft.com/office/drawing/2014/main" id="{23F39950-CDA2-6015-9C3E-64887C65DFA4}"/>
              </a:ext>
            </a:extLst>
          </p:cNvPr>
          <p:cNvSpPr>
            <a:spLocks noChangeShapeType="1"/>
          </p:cNvSpPr>
          <p:nvPr/>
        </p:nvSpPr>
        <p:spPr bwMode="auto">
          <a:xfrm>
            <a:off x="3167063" y="4816475"/>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4" name="Line 36">
            <a:extLst>
              <a:ext uri="{FF2B5EF4-FFF2-40B4-BE49-F238E27FC236}">
                <a16:creationId xmlns:a16="http://schemas.microsoft.com/office/drawing/2014/main" id="{085CC8A0-4AA6-9E58-B206-72E78FF9E6CC}"/>
              </a:ext>
            </a:extLst>
          </p:cNvPr>
          <p:cNvSpPr>
            <a:spLocks noChangeShapeType="1"/>
          </p:cNvSpPr>
          <p:nvPr/>
        </p:nvSpPr>
        <p:spPr bwMode="auto">
          <a:xfrm>
            <a:off x="3167063" y="4968875"/>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5" name="Line 37">
            <a:extLst>
              <a:ext uri="{FF2B5EF4-FFF2-40B4-BE49-F238E27FC236}">
                <a16:creationId xmlns:a16="http://schemas.microsoft.com/office/drawing/2014/main" id="{F107641F-5C0F-ECB5-6D81-8C5907E09DCE}"/>
              </a:ext>
            </a:extLst>
          </p:cNvPr>
          <p:cNvSpPr>
            <a:spLocks noChangeShapeType="1"/>
          </p:cNvSpPr>
          <p:nvPr/>
        </p:nvSpPr>
        <p:spPr bwMode="auto">
          <a:xfrm>
            <a:off x="3167063" y="5121275"/>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6" name="Line 38">
            <a:extLst>
              <a:ext uri="{FF2B5EF4-FFF2-40B4-BE49-F238E27FC236}">
                <a16:creationId xmlns:a16="http://schemas.microsoft.com/office/drawing/2014/main" id="{6F3B059B-5E3B-AE8D-CE74-190CB334E48B}"/>
              </a:ext>
            </a:extLst>
          </p:cNvPr>
          <p:cNvSpPr>
            <a:spLocks noChangeShapeType="1"/>
          </p:cNvSpPr>
          <p:nvPr/>
        </p:nvSpPr>
        <p:spPr bwMode="auto">
          <a:xfrm>
            <a:off x="3167063" y="5273675"/>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7" name="Line 39">
            <a:extLst>
              <a:ext uri="{FF2B5EF4-FFF2-40B4-BE49-F238E27FC236}">
                <a16:creationId xmlns:a16="http://schemas.microsoft.com/office/drawing/2014/main" id="{301C4B32-9633-08F9-AE37-CD2B850410BF}"/>
              </a:ext>
            </a:extLst>
          </p:cNvPr>
          <p:cNvSpPr>
            <a:spLocks noChangeShapeType="1"/>
          </p:cNvSpPr>
          <p:nvPr/>
        </p:nvSpPr>
        <p:spPr bwMode="auto">
          <a:xfrm>
            <a:off x="3167063" y="5426075"/>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8" name="Line 40">
            <a:extLst>
              <a:ext uri="{FF2B5EF4-FFF2-40B4-BE49-F238E27FC236}">
                <a16:creationId xmlns:a16="http://schemas.microsoft.com/office/drawing/2014/main" id="{AEE7765A-0153-5170-B132-1B3DA561429C}"/>
              </a:ext>
            </a:extLst>
          </p:cNvPr>
          <p:cNvSpPr>
            <a:spLocks noChangeShapeType="1"/>
          </p:cNvSpPr>
          <p:nvPr/>
        </p:nvSpPr>
        <p:spPr bwMode="auto">
          <a:xfrm>
            <a:off x="3167063" y="5578475"/>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9" name="Line 41">
            <a:extLst>
              <a:ext uri="{FF2B5EF4-FFF2-40B4-BE49-F238E27FC236}">
                <a16:creationId xmlns:a16="http://schemas.microsoft.com/office/drawing/2014/main" id="{26A19CEF-9E4C-CB18-EC24-6E64645F3B82}"/>
              </a:ext>
            </a:extLst>
          </p:cNvPr>
          <p:cNvSpPr>
            <a:spLocks noChangeShapeType="1"/>
          </p:cNvSpPr>
          <p:nvPr/>
        </p:nvSpPr>
        <p:spPr bwMode="auto">
          <a:xfrm>
            <a:off x="4405313" y="4354514"/>
            <a:ext cx="0" cy="1362075"/>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00" name="Line 42">
            <a:extLst>
              <a:ext uri="{FF2B5EF4-FFF2-40B4-BE49-F238E27FC236}">
                <a16:creationId xmlns:a16="http://schemas.microsoft.com/office/drawing/2014/main" id="{2E641CA8-83C3-05E7-DDFA-A4ED049287B1}"/>
              </a:ext>
            </a:extLst>
          </p:cNvPr>
          <p:cNvSpPr>
            <a:spLocks noChangeShapeType="1"/>
          </p:cNvSpPr>
          <p:nvPr/>
        </p:nvSpPr>
        <p:spPr bwMode="auto">
          <a:xfrm>
            <a:off x="4730750" y="4352926"/>
            <a:ext cx="0" cy="1362075"/>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01" name="Line 43">
            <a:extLst>
              <a:ext uri="{FF2B5EF4-FFF2-40B4-BE49-F238E27FC236}">
                <a16:creationId xmlns:a16="http://schemas.microsoft.com/office/drawing/2014/main" id="{5BF06788-FA64-D9E3-C825-0A4FADC05CDB}"/>
              </a:ext>
            </a:extLst>
          </p:cNvPr>
          <p:cNvSpPr>
            <a:spLocks noChangeShapeType="1"/>
          </p:cNvSpPr>
          <p:nvPr/>
        </p:nvSpPr>
        <p:spPr bwMode="auto">
          <a:xfrm>
            <a:off x="7875588" y="4368800"/>
            <a:ext cx="0" cy="13335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02" name="Line 44">
            <a:extLst>
              <a:ext uri="{FF2B5EF4-FFF2-40B4-BE49-F238E27FC236}">
                <a16:creationId xmlns:a16="http://schemas.microsoft.com/office/drawing/2014/main" id="{5835E152-2A7D-8065-AF19-B9167243D6E3}"/>
              </a:ext>
            </a:extLst>
          </p:cNvPr>
          <p:cNvSpPr>
            <a:spLocks noChangeShapeType="1"/>
          </p:cNvSpPr>
          <p:nvPr/>
        </p:nvSpPr>
        <p:spPr bwMode="auto">
          <a:xfrm>
            <a:off x="7448550" y="4356101"/>
            <a:ext cx="0" cy="1362075"/>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03" name="Line 45">
            <a:extLst>
              <a:ext uri="{FF2B5EF4-FFF2-40B4-BE49-F238E27FC236}">
                <a16:creationId xmlns:a16="http://schemas.microsoft.com/office/drawing/2014/main" id="{C30C26FB-4294-F1CE-2535-519605F49A53}"/>
              </a:ext>
            </a:extLst>
          </p:cNvPr>
          <p:cNvSpPr>
            <a:spLocks noChangeShapeType="1"/>
          </p:cNvSpPr>
          <p:nvPr/>
        </p:nvSpPr>
        <p:spPr bwMode="auto">
          <a:xfrm>
            <a:off x="7177088" y="4513263"/>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04" name="Line 46">
            <a:extLst>
              <a:ext uri="{FF2B5EF4-FFF2-40B4-BE49-F238E27FC236}">
                <a16:creationId xmlns:a16="http://schemas.microsoft.com/office/drawing/2014/main" id="{D868FD8E-AE8B-492A-7121-E84222233051}"/>
              </a:ext>
            </a:extLst>
          </p:cNvPr>
          <p:cNvSpPr>
            <a:spLocks noChangeShapeType="1"/>
          </p:cNvSpPr>
          <p:nvPr/>
        </p:nvSpPr>
        <p:spPr bwMode="auto">
          <a:xfrm>
            <a:off x="7177088" y="4665663"/>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05" name="Line 47">
            <a:extLst>
              <a:ext uri="{FF2B5EF4-FFF2-40B4-BE49-F238E27FC236}">
                <a16:creationId xmlns:a16="http://schemas.microsoft.com/office/drawing/2014/main" id="{8C8C2E71-89AA-FEC7-A382-778B953FFDC4}"/>
              </a:ext>
            </a:extLst>
          </p:cNvPr>
          <p:cNvSpPr>
            <a:spLocks noChangeShapeType="1"/>
          </p:cNvSpPr>
          <p:nvPr/>
        </p:nvSpPr>
        <p:spPr bwMode="auto">
          <a:xfrm>
            <a:off x="7177088" y="4818063"/>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06" name="Line 48">
            <a:extLst>
              <a:ext uri="{FF2B5EF4-FFF2-40B4-BE49-F238E27FC236}">
                <a16:creationId xmlns:a16="http://schemas.microsoft.com/office/drawing/2014/main" id="{EF616547-B59A-41B1-31F8-A40B342048F2}"/>
              </a:ext>
            </a:extLst>
          </p:cNvPr>
          <p:cNvSpPr>
            <a:spLocks noChangeShapeType="1"/>
          </p:cNvSpPr>
          <p:nvPr/>
        </p:nvSpPr>
        <p:spPr bwMode="auto">
          <a:xfrm>
            <a:off x="7177088" y="4970463"/>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07" name="Line 49">
            <a:extLst>
              <a:ext uri="{FF2B5EF4-FFF2-40B4-BE49-F238E27FC236}">
                <a16:creationId xmlns:a16="http://schemas.microsoft.com/office/drawing/2014/main" id="{48A40051-C97C-CFB7-E3DD-8EFD8D172C0D}"/>
              </a:ext>
            </a:extLst>
          </p:cNvPr>
          <p:cNvSpPr>
            <a:spLocks noChangeShapeType="1"/>
          </p:cNvSpPr>
          <p:nvPr/>
        </p:nvSpPr>
        <p:spPr bwMode="auto">
          <a:xfrm>
            <a:off x="7177088" y="5122863"/>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08" name="Line 50">
            <a:extLst>
              <a:ext uri="{FF2B5EF4-FFF2-40B4-BE49-F238E27FC236}">
                <a16:creationId xmlns:a16="http://schemas.microsoft.com/office/drawing/2014/main" id="{027E4167-0A04-DF04-34B4-E681D26B968C}"/>
              </a:ext>
            </a:extLst>
          </p:cNvPr>
          <p:cNvSpPr>
            <a:spLocks noChangeShapeType="1"/>
          </p:cNvSpPr>
          <p:nvPr/>
        </p:nvSpPr>
        <p:spPr bwMode="auto">
          <a:xfrm>
            <a:off x="7177088" y="5275263"/>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09" name="Line 51">
            <a:extLst>
              <a:ext uri="{FF2B5EF4-FFF2-40B4-BE49-F238E27FC236}">
                <a16:creationId xmlns:a16="http://schemas.microsoft.com/office/drawing/2014/main" id="{0DC8619C-A0A7-A5A7-63A9-C3A0B5416FFB}"/>
              </a:ext>
            </a:extLst>
          </p:cNvPr>
          <p:cNvSpPr>
            <a:spLocks noChangeShapeType="1"/>
          </p:cNvSpPr>
          <p:nvPr/>
        </p:nvSpPr>
        <p:spPr bwMode="auto">
          <a:xfrm>
            <a:off x="7177088" y="5427663"/>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10" name="Line 52">
            <a:extLst>
              <a:ext uri="{FF2B5EF4-FFF2-40B4-BE49-F238E27FC236}">
                <a16:creationId xmlns:a16="http://schemas.microsoft.com/office/drawing/2014/main" id="{E4FB510C-D92A-BDC4-BFAE-A658794B36CC}"/>
              </a:ext>
            </a:extLst>
          </p:cNvPr>
          <p:cNvSpPr>
            <a:spLocks noChangeShapeType="1"/>
          </p:cNvSpPr>
          <p:nvPr/>
        </p:nvSpPr>
        <p:spPr bwMode="auto">
          <a:xfrm>
            <a:off x="7177088" y="5580063"/>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11" name="Line 53">
            <a:extLst>
              <a:ext uri="{FF2B5EF4-FFF2-40B4-BE49-F238E27FC236}">
                <a16:creationId xmlns:a16="http://schemas.microsoft.com/office/drawing/2014/main" id="{D3EEE443-4835-ED42-9DA3-C3CBF312196B}"/>
              </a:ext>
            </a:extLst>
          </p:cNvPr>
          <p:cNvSpPr>
            <a:spLocks noChangeShapeType="1"/>
          </p:cNvSpPr>
          <p:nvPr/>
        </p:nvSpPr>
        <p:spPr bwMode="auto">
          <a:xfrm>
            <a:off x="8415338" y="4356101"/>
            <a:ext cx="0" cy="1362075"/>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12" name="Line 54">
            <a:extLst>
              <a:ext uri="{FF2B5EF4-FFF2-40B4-BE49-F238E27FC236}">
                <a16:creationId xmlns:a16="http://schemas.microsoft.com/office/drawing/2014/main" id="{584878A5-5763-DD5A-B63A-C06A7D203D8C}"/>
              </a:ext>
            </a:extLst>
          </p:cNvPr>
          <p:cNvSpPr>
            <a:spLocks noChangeShapeType="1"/>
          </p:cNvSpPr>
          <p:nvPr/>
        </p:nvSpPr>
        <p:spPr bwMode="auto">
          <a:xfrm>
            <a:off x="8740775" y="4354514"/>
            <a:ext cx="0" cy="1362075"/>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13" name="Line 55">
            <a:extLst>
              <a:ext uri="{FF2B5EF4-FFF2-40B4-BE49-F238E27FC236}">
                <a16:creationId xmlns:a16="http://schemas.microsoft.com/office/drawing/2014/main" id="{AB947440-666D-CB36-24AB-BCF2055E3DE7}"/>
              </a:ext>
            </a:extLst>
          </p:cNvPr>
          <p:cNvSpPr>
            <a:spLocks noChangeShapeType="1"/>
          </p:cNvSpPr>
          <p:nvPr/>
        </p:nvSpPr>
        <p:spPr bwMode="auto">
          <a:xfrm>
            <a:off x="8167688" y="4351339"/>
            <a:ext cx="0" cy="1362075"/>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14" name="Rectangle 56">
            <a:extLst>
              <a:ext uri="{FF2B5EF4-FFF2-40B4-BE49-F238E27FC236}">
                <a16:creationId xmlns:a16="http://schemas.microsoft.com/office/drawing/2014/main" id="{FDD1F146-4C29-F90E-1C38-4E08870FA1E8}"/>
              </a:ext>
            </a:extLst>
          </p:cNvPr>
          <p:cNvSpPr>
            <a:spLocks noChangeArrowheads="1"/>
          </p:cNvSpPr>
          <p:nvPr/>
        </p:nvSpPr>
        <p:spPr bwMode="auto">
          <a:xfrm>
            <a:off x="3103564" y="5808663"/>
            <a:ext cx="1050159"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algn="l">
              <a:buClrTx/>
              <a:buFontTx/>
              <a:buNone/>
            </a:pPr>
            <a:r>
              <a:rPr lang="en-US" altLang="en-US" sz="2000"/>
              <a:t>Table 1</a:t>
            </a:r>
          </a:p>
        </p:txBody>
      </p:sp>
      <p:sp>
        <p:nvSpPr>
          <p:cNvPr id="7215" name="Rectangle 57">
            <a:extLst>
              <a:ext uri="{FF2B5EF4-FFF2-40B4-BE49-F238E27FC236}">
                <a16:creationId xmlns:a16="http://schemas.microsoft.com/office/drawing/2014/main" id="{C994375D-4A9D-883C-56D0-E55B5CFF2407}"/>
              </a:ext>
            </a:extLst>
          </p:cNvPr>
          <p:cNvSpPr>
            <a:spLocks noChangeArrowheads="1"/>
          </p:cNvSpPr>
          <p:nvPr/>
        </p:nvSpPr>
        <p:spPr bwMode="auto">
          <a:xfrm>
            <a:off x="7010401" y="5803900"/>
            <a:ext cx="1050159"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algn="l">
              <a:buClrTx/>
              <a:buFontTx/>
              <a:buNone/>
            </a:pPr>
            <a:r>
              <a:rPr lang="en-US" altLang="en-US" sz="2000"/>
              <a:t>Table 2</a:t>
            </a:r>
          </a:p>
        </p:txBody>
      </p:sp>
      <p:sp>
        <p:nvSpPr>
          <p:cNvPr id="7216" name="Rectangle 58">
            <a:extLst>
              <a:ext uri="{FF2B5EF4-FFF2-40B4-BE49-F238E27FC236}">
                <a16:creationId xmlns:a16="http://schemas.microsoft.com/office/drawing/2014/main" id="{5458088C-7F55-DED4-7CFC-AB887DA252A7}"/>
              </a:ext>
            </a:extLst>
          </p:cNvPr>
          <p:cNvSpPr>
            <a:spLocks noChangeArrowheads="1"/>
          </p:cNvSpPr>
          <p:nvPr/>
        </p:nvSpPr>
        <p:spPr bwMode="auto">
          <a:xfrm>
            <a:off x="7010401" y="3705225"/>
            <a:ext cx="1050159"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algn="l">
              <a:buClrTx/>
              <a:buFontTx/>
              <a:buNone/>
            </a:pPr>
            <a:r>
              <a:rPr lang="en-US" altLang="en-US" sz="2000"/>
              <a:t>Table 1</a:t>
            </a:r>
          </a:p>
        </p:txBody>
      </p:sp>
      <p:sp>
        <p:nvSpPr>
          <p:cNvPr id="7217" name="Rectangle 59">
            <a:extLst>
              <a:ext uri="{FF2B5EF4-FFF2-40B4-BE49-F238E27FC236}">
                <a16:creationId xmlns:a16="http://schemas.microsoft.com/office/drawing/2014/main" id="{575D9E66-1893-C5ED-9035-60541D227488}"/>
              </a:ext>
            </a:extLst>
          </p:cNvPr>
          <p:cNvSpPr>
            <a:spLocks noChangeArrowheads="1"/>
          </p:cNvSpPr>
          <p:nvPr/>
        </p:nvSpPr>
        <p:spPr bwMode="auto">
          <a:xfrm>
            <a:off x="3103564" y="3708400"/>
            <a:ext cx="1050159"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algn="l">
              <a:buClrTx/>
              <a:buFontTx/>
              <a:buNone/>
            </a:pPr>
            <a:r>
              <a:rPr lang="en-US" altLang="en-US" sz="2000"/>
              <a:t>Table 1</a:t>
            </a:r>
          </a:p>
        </p:txBody>
      </p:sp>
      <p:sp>
        <p:nvSpPr>
          <p:cNvPr id="7218" name="Line 60">
            <a:extLst>
              <a:ext uri="{FF2B5EF4-FFF2-40B4-BE49-F238E27FC236}">
                <a16:creationId xmlns:a16="http://schemas.microsoft.com/office/drawing/2014/main" id="{E8D41FD7-9E19-F4AC-A780-E732CF87032F}"/>
              </a:ext>
            </a:extLst>
          </p:cNvPr>
          <p:cNvSpPr>
            <a:spLocks noChangeShapeType="1"/>
          </p:cNvSpPr>
          <p:nvPr/>
        </p:nvSpPr>
        <p:spPr bwMode="auto">
          <a:xfrm>
            <a:off x="4184650" y="22558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19" name="Line 61">
            <a:extLst>
              <a:ext uri="{FF2B5EF4-FFF2-40B4-BE49-F238E27FC236}">
                <a16:creationId xmlns:a16="http://schemas.microsoft.com/office/drawing/2014/main" id="{6B670164-88B5-8130-8BC8-6AC26F6E5841}"/>
              </a:ext>
            </a:extLst>
          </p:cNvPr>
          <p:cNvSpPr>
            <a:spLocks noChangeShapeType="1"/>
          </p:cNvSpPr>
          <p:nvPr/>
        </p:nvSpPr>
        <p:spPr bwMode="auto">
          <a:xfrm>
            <a:off x="3489325" y="22558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20" name="Line 62">
            <a:extLst>
              <a:ext uri="{FF2B5EF4-FFF2-40B4-BE49-F238E27FC236}">
                <a16:creationId xmlns:a16="http://schemas.microsoft.com/office/drawing/2014/main" id="{0401E0D5-9FB2-5CAB-806E-92C2F59E8054}"/>
              </a:ext>
            </a:extLst>
          </p:cNvPr>
          <p:cNvSpPr>
            <a:spLocks noChangeShapeType="1"/>
          </p:cNvSpPr>
          <p:nvPr/>
        </p:nvSpPr>
        <p:spPr bwMode="auto">
          <a:xfrm>
            <a:off x="3217863" y="2427288"/>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21" name="Line 63">
            <a:extLst>
              <a:ext uri="{FF2B5EF4-FFF2-40B4-BE49-F238E27FC236}">
                <a16:creationId xmlns:a16="http://schemas.microsoft.com/office/drawing/2014/main" id="{FE69E08B-D269-CDA1-9C98-8F40BEFEABB3}"/>
              </a:ext>
            </a:extLst>
          </p:cNvPr>
          <p:cNvSpPr>
            <a:spLocks noChangeShapeType="1"/>
          </p:cNvSpPr>
          <p:nvPr/>
        </p:nvSpPr>
        <p:spPr bwMode="auto">
          <a:xfrm>
            <a:off x="3217863" y="2579688"/>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22" name="Line 64">
            <a:extLst>
              <a:ext uri="{FF2B5EF4-FFF2-40B4-BE49-F238E27FC236}">
                <a16:creationId xmlns:a16="http://schemas.microsoft.com/office/drawing/2014/main" id="{81D90812-0C7C-80EB-16AB-0ED630D90B6B}"/>
              </a:ext>
            </a:extLst>
          </p:cNvPr>
          <p:cNvSpPr>
            <a:spLocks noChangeShapeType="1"/>
          </p:cNvSpPr>
          <p:nvPr/>
        </p:nvSpPr>
        <p:spPr bwMode="auto">
          <a:xfrm>
            <a:off x="3217863" y="2732088"/>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23" name="Line 65">
            <a:extLst>
              <a:ext uri="{FF2B5EF4-FFF2-40B4-BE49-F238E27FC236}">
                <a16:creationId xmlns:a16="http://schemas.microsoft.com/office/drawing/2014/main" id="{B9F0E0E7-4060-705B-4B97-80CC570F977A}"/>
              </a:ext>
            </a:extLst>
          </p:cNvPr>
          <p:cNvSpPr>
            <a:spLocks noChangeShapeType="1"/>
          </p:cNvSpPr>
          <p:nvPr/>
        </p:nvSpPr>
        <p:spPr bwMode="auto">
          <a:xfrm>
            <a:off x="3217863" y="2884488"/>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24" name="Line 66">
            <a:extLst>
              <a:ext uri="{FF2B5EF4-FFF2-40B4-BE49-F238E27FC236}">
                <a16:creationId xmlns:a16="http://schemas.microsoft.com/office/drawing/2014/main" id="{821BBB08-2EC9-CFEF-C18A-FC473E7D5F51}"/>
              </a:ext>
            </a:extLst>
          </p:cNvPr>
          <p:cNvSpPr>
            <a:spLocks noChangeShapeType="1"/>
          </p:cNvSpPr>
          <p:nvPr/>
        </p:nvSpPr>
        <p:spPr bwMode="auto">
          <a:xfrm>
            <a:off x="3217863" y="3036888"/>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25" name="Line 67">
            <a:extLst>
              <a:ext uri="{FF2B5EF4-FFF2-40B4-BE49-F238E27FC236}">
                <a16:creationId xmlns:a16="http://schemas.microsoft.com/office/drawing/2014/main" id="{32D111AA-0095-86FD-41F7-270430F84B46}"/>
              </a:ext>
            </a:extLst>
          </p:cNvPr>
          <p:cNvSpPr>
            <a:spLocks noChangeShapeType="1"/>
          </p:cNvSpPr>
          <p:nvPr/>
        </p:nvSpPr>
        <p:spPr bwMode="auto">
          <a:xfrm>
            <a:off x="3217863" y="3189288"/>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26" name="Line 68">
            <a:extLst>
              <a:ext uri="{FF2B5EF4-FFF2-40B4-BE49-F238E27FC236}">
                <a16:creationId xmlns:a16="http://schemas.microsoft.com/office/drawing/2014/main" id="{557C0B55-266D-C5CF-BB08-CFD60E9170A4}"/>
              </a:ext>
            </a:extLst>
          </p:cNvPr>
          <p:cNvSpPr>
            <a:spLocks noChangeShapeType="1"/>
          </p:cNvSpPr>
          <p:nvPr/>
        </p:nvSpPr>
        <p:spPr bwMode="auto">
          <a:xfrm>
            <a:off x="3217863" y="3341688"/>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27" name="Line 69">
            <a:extLst>
              <a:ext uri="{FF2B5EF4-FFF2-40B4-BE49-F238E27FC236}">
                <a16:creationId xmlns:a16="http://schemas.microsoft.com/office/drawing/2014/main" id="{12AC11B6-D821-227B-B450-F07B7780B2B3}"/>
              </a:ext>
            </a:extLst>
          </p:cNvPr>
          <p:cNvSpPr>
            <a:spLocks noChangeShapeType="1"/>
          </p:cNvSpPr>
          <p:nvPr/>
        </p:nvSpPr>
        <p:spPr bwMode="auto">
          <a:xfrm>
            <a:off x="3217863" y="3494088"/>
            <a:ext cx="18462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28" name="Line 70">
            <a:extLst>
              <a:ext uri="{FF2B5EF4-FFF2-40B4-BE49-F238E27FC236}">
                <a16:creationId xmlns:a16="http://schemas.microsoft.com/office/drawing/2014/main" id="{4D9BA0E4-AFF7-B332-8D6D-12A49EA28C1E}"/>
              </a:ext>
            </a:extLst>
          </p:cNvPr>
          <p:cNvSpPr>
            <a:spLocks noChangeShapeType="1"/>
          </p:cNvSpPr>
          <p:nvPr/>
        </p:nvSpPr>
        <p:spPr bwMode="auto">
          <a:xfrm>
            <a:off x="4456113" y="22558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29" name="Line 71">
            <a:extLst>
              <a:ext uri="{FF2B5EF4-FFF2-40B4-BE49-F238E27FC236}">
                <a16:creationId xmlns:a16="http://schemas.microsoft.com/office/drawing/2014/main" id="{7C7EDFE3-BC3E-B641-03A1-A831940B3C78}"/>
              </a:ext>
            </a:extLst>
          </p:cNvPr>
          <p:cNvSpPr>
            <a:spLocks noChangeShapeType="1"/>
          </p:cNvSpPr>
          <p:nvPr/>
        </p:nvSpPr>
        <p:spPr bwMode="auto">
          <a:xfrm>
            <a:off x="4781550" y="2254251"/>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30" name="Rectangle 72">
            <a:extLst>
              <a:ext uri="{FF2B5EF4-FFF2-40B4-BE49-F238E27FC236}">
                <a16:creationId xmlns:a16="http://schemas.microsoft.com/office/drawing/2014/main" id="{B5835000-B280-3E7D-EF0A-C8AC8AC217F1}"/>
              </a:ext>
            </a:extLst>
          </p:cNvPr>
          <p:cNvSpPr>
            <a:spLocks noChangeArrowheads="1"/>
          </p:cNvSpPr>
          <p:nvPr/>
        </p:nvSpPr>
        <p:spPr bwMode="auto">
          <a:xfrm>
            <a:off x="5741989" y="4551363"/>
            <a:ext cx="713337"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algn="l">
              <a:buClrTx/>
              <a:buFontTx/>
              <a:buNone/>
            </a:pPr>
            <a:r>
              <a:rPr lang="en-US" altLang="en-US" sz="2000"/>
              <a:t>Join</a:t>
            </a:r>
          </a:p>
        </p:txBody>
      </p:sp>
      <p:sp>
        <p:nvSpPr>
          <p:cNvPr id="7231" name="Line 73">
            <a:extLst>
              <a:ext uri="{FF2B5EF4-FFF2-40B4-BE49-F238E27FC236}">
                <a16:creationId xmlns:a16="http://schemas.microsoft.com/office/drawing/2014/main" id="{05EE8E58-A469-3C6B-3E35-EF9A9D30701F}"/>
              </a:ext>
            </a:extLst>
          </p:cNvPr>
          <p:cNvSpPr>
            <a:spLocks noChangeShapeType="1"/>
          </p:cNvSpPr>
          <p:nvPr/>
        </p:nvSpPr>
        <p:spPr bwMode="auto">
          <a:xfrm flipV="1">
            <a:off x="5029200" y="5067300"/>
            <a:ext cx="2114550" cy="0"/>
          </a:xfrm>
          <a:prstGeom prst="line">
            <a:avLst/>
          </a:prstGeom>
          <a:noFill/>
          <a:ln w="2857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en-IN"/>
          </a:p>
        </p:txBody>
      </p:sp>
      <p:sp>
        <p:nvSpPr>
          <p:cNvPr id="7232" name="Rectangle 76">
            <a:extLst>
              <a:ext uri="{FF2B5EF4-FFF2-40B4-BE49-F238E27FC236}">
                <a16:creationId xmlns:a16="http://schemas.microsoft.com/office/drawing/2014/main" id="{968B9F83-B021-2F5A-4C77-B4C2FBEF61BA}"/>
              </a:ext>
            </a:extLst>
          </p:cNvPr>
          <p:cNvSpPr>
            <a:spLocks noChangeArrowheads="1"/>
          </p:cNvSpPr>
          <p:nvPr/>
        </p:nvSpPr>
        <p:spPr bwMode="blackWhite">
          <a:xfrm>
            <a:off x="7137400" y="2257425"/>
            <a:ext cx="1841500" cy="13462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7233" name="Rectangle 77">
            <a:extLst>
              <a:ext uri="{FF2B5EF4-FFF2-40B4-BE49-F238E27FC236}">
                <a16:creationId xmlns:a16="http://schemas.microsoft.com/office/drawing/2014/main" id="{C84AAD45-D2AB-E9EC-FC89-4B656D18218D}"/>
              </a:ext>
            </a:extLst>
          </p:cNvPr>
          <p:cNvSpPr>
            <a:spLocks noChangeArrowheads="1"/>
          </p:cNvSpPr>
          <p:nvPr/>
        </p:nvSpPr>
        <p:spPr bwMode="blackWhite">
          <a:xfrm>
            <a:off x="7175500" y="4354513"/>
            <a:ext cx="1841500" cy="13462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7234" name="Rectangle 78">
            <a:extLst>
              <a:ext uri="{FF2B5EF4-FFF2-40B4-BE49-F238E27FC236}">
                <a16:creationId xmlns:a16="http://schemas.microsoft.com/office/drawing/2014/main" id="{CD3A4B84-4F0A-2A95-07DC-8CB737860EA6}"/>
              </a:ext>
            </a:extLst>
          </p:cNvPr>
          <p:cNvSpPr>
            <a:spLocks noChangeArrowheads="1"/>
          </p:cNvSpPr>
          <p:nvPr/>
        </p:nvSpPr>
        <p:spPr bwMode="blackWhite">
          <a:xfrm>
            <a:off x="3216275" y="2268538"/>
            <a:ext cx="1841500" cy="13462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7235" name="Rectangle 79">
            <a:extLst>
              <a:ext uri="{FF2B5EF4-FFF2-40B4-BE49-F238E27FC236}">
                <a16:creationId xmlns:a16="http://schemas.microsoft.com/office/drawing/2014/main" id="{74D7B204-409E-38C6-F498-F7577B9C29ED}"/>
              </a:ext>
            </a:extLst>
          </p:cNvPr>
          <p:cNvSpPr>
            <a:spLocks noChangeArrowheads="1"/>
          </p:cNvSpPr>
          <p:nvPr/>
        </p:nvSpPr>
        <p:spPr bwMode="blackWhite">
          <a:xfrm>
            <a:off x="3165475" y="4352925"/>
            <a:ext cx="1841500" cy="13462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B8DC547-EA45-9267-D36E-B07157100424}"/>
              </a:ext>
            </a:extLst>
          </p:cNvPr>
          <p:cNvSpPr>
            <a:spLocks noGrp="1" noChangeArrowheads="1"/>
          </p:cNvSpPr>
          <p:nvPr>
            <p:ph type="title"/>
          </p:nvPr>
        </p:nvSpPr>
        <p:spPr/>
        <p:txBody>
          <a:bodyPr/>
          <a:lstStyle/>
          <a:p>
            <a:pPr eaLnBrk="1" hangingPunct="1"/>
            <a:r>
              <a:rPr lang="en-US" altLang="en-US"/>
              <a:t>Basic </a:t>
            </a:r>
            <a:r>
              <a:rPr lang="en-US" altLang="en-US">
                <a:latin typeface="Courier New" panose="02070309020205020404" pitchFamily="49" charset="0"/>
              </a:rPr>
              <a:t>SELECT</a:t>
            </a:r>
            <a:r>
              <a:rPr lang="en-US" altLang="en-US"/>
              <a:t> Statement</a:t>
            </a:r>
          </a:p>
        </p:txBody>
      </p:sp>
      <p:sp>
        <p:nvSpPr>
          <p:cNvPr id="8195" name="Rectangle 8">
            <a:extLst>
              <a:ext uri="{FF2B5EF4-FFF2-40B4-BE49-F238E27FC236}">
                <a16:creationId xmlns:a16="http://schemas.microsoft.com/office/drawing/2014/main" id="{DF8F2EFC-09E6-3974-2F06-8030206472D6}"/>
              </a:ext>
            </a:extLst>
          </p:cNvPr>
          <p:cNvSpPr>
            <a:spLocks noGrp="1" noChangeArrowheads="1"/>
          </p:cNvSpPr>
          <p:nvPr>
            <p:ph type="body" idx="1"/>
          </p:nvPr>
        </p:nvSpPr>
        <p:spPr>
          <a:xfrm>
            <a:off x="2387600" y="1816101"/>
            <a:ext cx="7366000" cy="1565275"/>
          </a:xfrm>
        </p:spPr>
        <p:txBody>
          <a:bodyPr/>
          <a:lstStyle/>
          <a:p>
            <a:pPr marL="0" indent="0">
              <a:buNone/>
            </a:pPr>
            <a:endParaRPr lang="en-US" altLang="en-US"/>
          </a:p>
          <a:p>
            <a:pPr marL="0" indent="0">
              <a:buNone/>
            </a:pPr>
            <a:endParaRPr lang="en-US" altLang="en-US"/>
          </a:p>
          <a:p>
            <a:pPr lvl="1" eaLnBrk="1" hangingPunct="1"/>
            <a:r>
              <a:rPr lang="en-US" altLang="en-US">
                <a:latin typeface="Courier New" panose="02070309020205020404" pitchFamily="49" charset="0"/>
              </a:rPr>
              <a:t>SELECT</a:t>
            </a:r>
            <a:r>
              <a:rPr lang="en-US" altLang="en-US"/>
              <a:t> identifies the columns to be displayed</a:t>
            </a:r>
          </a:p>
          <a:p>
            <a:pPr lvl="1" eaLnBrk="1" hangingPunct="1"/>
            <a:r>
              <a:rPr lang="en-US" altLang="en-US">
                <a:latin typeface="Courier New" panose="02070309020205020404" pitchFamily="49" charset="0"/>
              </a:rPr>
              <a:t>FROM</a:t>
            </a:r>
            <a:r>
              <a:rPr lang="en-US" altLang="en-US"/>
              <a:t> identifies the table containing those columns</a:t>
            </a:r>
          </a:p>
        </p:txBody>
      </p:sp>
      <p:sp>
        <p:nvSpPr>
          <p:cNvPr id="8196" name="Rectangle 3">
            <a:extLst>
              <a:ext uri="{FF2B5EF4-FFF2-40B4-BE49-F238E27FC236}">
                <a16:creationId xmlns:a16="http://schemas.microsoft.com/office/drawing/2014/main" id="{47ED0552-8FB8-220A-B9E5-FDE11E9064FB}"/>
              </a:ext>
            </a:extLst>
          </p:cNvPr>
          <p:cNvSpPr>
            <a:spLocks noChangeArrowheads="1"/>
          </p:cNvSpPr>
          <p:nvPr/>
        </p:nvSpPr>
        <p:spPr bwMode="blackGray">
          <a:xfrm>
            <a:off x="2400300" y="1800226"/>
            <a:ext cx="7277100" cy="733425"/>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sz="2300" b="1">
                <a:solidFill>
                  <a:schemeClr val="tx1"/>
                </a:solidFill>
                <a:latin typeface="Arial" panose="020B0604020202020204" pitchFamily="34" charset="0"/>
              </a:defRPr>
            </a:lvl1pPr>
            <a:lvl2pPr marL="742950" indent="-285750" eaLnBrk="0" hangingPunct="0">
              <a:tabLst>
                <a:tab pos="1200150" algn="l"/>
              </a:tabLst>
              <a:defRPr sz="2300" b="1">
                <a:solidFill>
                  <a:schemeClr val="tx1"/>
                </a:solidFill>
                <a:latin typeface="Arial" panose="020B0604020202020204" pitchFamily="34" charset="0"/>
              </a:defRPr>
            </a:lvl2pPr>
            <a:lvl3pPr marL="1143000" indent="-228600" eaLnBrk="0" hangingPunct="0">
              <a:tabLst>
                <a:tab pos="1200150" algn="l"/>
              </a:tabLst>
              <a:defRPr sz="2300" b="1">
                <a:solidFill>
                  <a:schemeClr val="tx1"/>
                </a:solidFill>
                <a:latin typeface="Arial" panose="020B0604020202020204" pitchFamily="34" charset="0"/>
              </a:defRPr>
            </a:lvl3pPr>
            <a:lvl4pPr marL="1600200" indent="-228600" eaLnBrk="0" hangingPunct="0">
              <a:tabLst>
                <a:tab pos="1200150" algn="l"/>
              </a:tabLst>
              <a:defRPr sz="2300" b="1">
                <a:solidFill>
                  <a:schemeClr val="tx1"/>
                </a:solidFill>
                <a:latin typeface="Arial" panose="020B0604020202020204" pitchFamily="34" charset="0"/>
              </a:defRPr>
            </a:lvl4pPr>
            <a:lvl5pPr marL="2057400" indent="-228600" eaLnBrk="0" hangingPunct="0">
              <a:tabLst>
                <a:tab pos="1200150" algn="l"/>
              </a:tabLst>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9pPr>
          </a:lstStyle>
          <a:p>
            <a:pPr algn="l">
              <a:buClrTx/>
              <a:buFontTx/>
              <a:buNone/>
            </a:pPr>
            <a:r>
              <a:rPr lang="en-US" altLang="en-US" sz="1800">
                <a:solidFill>
                  <a:srgbClr val="000000"/>
                </a:solidFill>
                <a:latin typeface="Courier New" panose="02070309020205020404" pitchFamily="49" charset="0"/>
              </a:rPr>
              <a:t>SELECT *|{[DISTINCT] </a:t>
            </a:r>
            <a:r>
              <a:rPr lang="en-US" altLang="en-US" sz="1800" i="1">
                <a:solidFill>
                  <a:srgbClr val="000000"/>
                </a:solidFill>
                <a:latin typeface="Courier New" panose="02070309020205020404" pitchFamily="49" charset="0"/>
              </a:rPr>
              <a:t>column</a:t>
            </a:r>
            <a:r>
              <a:rPr lang="en-US" altLang="en-US" sz="1800">
                <a:solidFill>
                  <a:srgbClr val="000000"/>
                </a:solidFill>
                <a:latin typeface="Courier New" panose="02070309020205020404" pitchFamily="49" charset="0"/>
              </a:rPr>
              <a:t>|</a:t>
            </a:r>
            <a:r>
              <a:rPr lang="en-US" altLang="en-US" sz="1800" i="1">
                <a:solidFill>
                  <a:srgbClr val="000000"/>
                </a:solidFill>
                <a:latin typeface="Courier New" panose="02070309020205020404" pitchFamily="49" charset="0"/>
              </a:rPr>
              <a:t>expression</a:t>
            </a:r>
            <a:r>
              <a:rPr lang="en-US" altLang="en-US" sz="1800">
                <a:solidFill>
                  <a:srgbClr val="000000"/>
                </a:solidFill>
                <a:latin typeface="Courier New" panose="02070309020205020404" pitchFamily="49" charset="0"/>
              </a:rPr>
              <a:t> [</a:t>
            </a:r>
            <a:r>
              <a:rPr lang="en-US" altLang="en-US" sz="1800" i="1">
                <a:solidFill>
                  <a:srgbClr val="000000"/>
                </a:solidFill>
                <a:latin typeface="Courier New" panose="02070309020205020404" pitchFamily="49" charset="0"/>
              </a:rPr>
              <a:t>alias</a:t>
            </a:r>
            <a:r>
              <a:rPr lang="en-US" altLang="en-US" sz="1800">
                <a:solidFill>
                  <a:srgbClr val="000000"/>
                </a:solidFill>
                <a:latin typeface="Courier New" panose="02070309020205020404" pitchFamily="49" charset="0"/>
              </a:rPr>
              <a:t>],...}</a:t>
            </a:r>
          </a:p>
          <a:p>
            <a:pPr algn="l">
              <a:buClrTx/>
              <a:buFontTx/>
              <a:buNone/>
            </a:pPr>
            <a:r>
              <a:rPr lang="en-US" altLang="en-US" sz="1800">
                <a:solidFill>
                  <a:srgbClr val="000000"/>
                </a:solidFill>
                <a:latin typeface="Courier New" panose="02070309020205020404" pitchFamily="49" charset="0"/>
              </a:rPr>
              <a:t>FROM    </a:t>
            </a:r>
            <a:r>
              <a:rPr lang="en-US" altLang="en-US" sz="1800" i="1">
                <a:solidFill>
                  <a:srgbClr val="000000"/>
                </a:solidFill>
                <a:latin typeface="Courier New" panose="02070309020205020404" pitchFamily="49" charset="0"/>
              </a:rPr>
              <a:t>table;</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1">
            <a:extLst>
              <a:ext uri="{FF2B5EF4-FFF2-40B4-BE49-F238E27FC236}">
                <a16:creationId xmlns:a16="http://schemas.microsoft.com/office/drawing/2014/main" id="{A033BC2B-F87E-70F9-D3F6-8CB6D3D9E11F}"/>
              </a:ext>
            </a:extLst>
          </p:cNvPr>
          <p:cNvSpPr>
            <a:spLocks noGrp="1" noChangeArrowheads="1"/>
          </p:cNvSpPr>
          <p:nvPr>
            <p:ph type="title"/>
          </p:nvPr>
        </p:nvSpPr>
        <p:spPr/>
        <p:txBody>
          <a:bodyPr/>
          <a:lstStyle/>
          <a:p>
            <a:pPr eaLnBrk="1" hangingPunct="1"/>
            <a:r>
              <a:rPr lang="en-US" altLang="en-US"/>
              <a:t>Selecting All Columns</a:t>
            </a:r>
          </a:p>
        </p:txBody>
      </p:sp>
      <p:pic>
        <p:nvPicPr>
          <p:cNvPr id="9219" name="Picture 6">
            <a:extLst>
              <a:ext uri="{FF2B5EF4-FFF2-40B4-BE49-F238E27FC236}">
                <a16:creationId xmlns:a16="http://schemas.microsoft.com/office/drawing/2014/main" id="{1DC77B06-9CE6-6752-6546-F91321443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57464" y="2706689"/>
            <a:ext cx="696277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9220" name="Picture 7">
            <a:extLst>
              <a:ext uri="{FF2B5EF4-FFF2-40B4-BE49-F238E27FC236}">
                <a16:creationId xmlns:a16="http://schemas.microsoft.com/office/drawing/2014/main" id="{7DFDD143-1C45-7CBD-197D-FF883D882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6513" y="4687889"/>
            <a:ext cx="69723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9221" name="Rectangle 10">
            <a:extLst>
              <a:ext uri="{FF2B5EF4-FFF2-40B4-BE49-F238E27FC236}">
                <a16:creationId xmlns:a16="http://schemas.microsoft.com/office/drawing/2014/main" id="{B7265288-F4D2-61A6-3A2F-5DE48CB636FC}"/>
              </a:ext>
            </a:extLst>
          </p:cNvPr>
          <p:cNvSpPr>
            <a:spLocks noChangeArrowheads="1"/>
          </p:cNvSpPr>
          <p:nvPr/>
        </p:nvSpPr>
        <p:spPr bwMode="blackGray">
          <a:xfrm>
            <a:off x="2400300" y="1800226"/>
            <a:ext cx="7277100" cy="733425"/>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sz="2300" b="1">
                <a:solidFill>
                  <a:schemeClr val="tx1"/>
                </a:solidFill>
                <a:latin typeface="Arial" panose="020B0604020202020204" pitchFamily="34" charset="0"/>
              </a:defRPr>
            </a:lvl1pPr>
            <a:lvl2pPr marL="742950" indent="-285750" eaLnBrk="0" hangingPunct="0">
              <a:tabLst>
                <a:tab pos="1200150" algn="l"/>
              </a:tabLst>
              <a:defRPr sz="2300" b="1">
                <a:solidFill>
                  <a:schemeClr val="tx1"/>
                </a:solidFill>
                <a:latin typeface="Arial" panose="020B0604020202020204" pitchFamily="34" charset="0"/>
              </a:defRPr>
            </a:lvl2pPr>
            <a:lvl3pPr marL="1143000" indent="-228600" eaLnBrk="0" hangingPunct="0">
              <a:tabLst>
                <a:tab pos="1200150" algn="l"/>
              </a:tabLst>
              <a:defRPr sz="2300" b="1">
                <a:solidFill>
                  <a:schemeClr val="tx1"/>
                </a:solidFill>
                <a:latin typeface="Arial" panose="020B0604020202020204" pitchFamily="34" charset="0"/>
              </a:defRPr>
            </a:lvl3pPr>
            <a:lvl4pPr marL="1600200" indent="-228600" eaLnBrk="0" hangingPunct="0">
              <a:tabLst>
                <a:tab pos="1200150" algn="l"/>
              </a:tabLst>
              <a:defRPr sz="2300" b="1">
                <a:solidFill>
                  <a:schemeClr val="tx1"/>
                </a:solidFill>
                <a:latin typeface="Arial" panose="020B0604020202020204" pitchFamily="34" charset="0"/>
              </a:defRPr>
            </a:lvl4pPr>
            <a:lvl5pPr marL="2057400" indent="-228600" eaLnBrk="0" hangingPunct="0">
              <a:tabLst>
                <a:tab pos="1200150" algn="l"/>
              </a:tabLst>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9pPr>
          </a:lstStyle>
          <a:p>
            <a:pPr algn="l">
              <a:buClrTx/>
              <a:buFontTx/>
              <a:buNone/>
            </a:pPr>
            <a:r>
              <a:rPr lang="en-US" altLang="en-US" sz="1800">
                <a:solidFill>
                  <a:srgbClr val="000000"/>
                </a:solidFill>
                <a:latin typeface="Courier New" panose="02070309020205020404" pitchFamily="49" charset="0"/>
              </a:rPr>
              <a:t>SELECT *</a:t>
            </a:r>
          </a:p>
          <a:p>
            <a:pPr algn="l">
              <a:buClrTx/>
              <a:buFontTx/>
              <a:buNone/>
            </a:pPr>
            <a:r>
              <a:rPr lang="en-US" altLang="en-US" sz="1800">
                <a:solidFill>
                  <a:srgbClr val="000000"/>
                </a:solidFill>
                <a:latin typeface="Courier New" panose="02070309020205020404" pitchFamily="49" charset="0"/>
              </a:rPr>
              <a:t>FROM   departments;</a:t>
            </a:r>
          </a:p>
        </p:txBody>
      </p:sp>
      <p:sp>
        <p:nvSpPr>
          <p:cNvPr id="9222" name="Rectangle 9">
            <a:extLst>
              <a:ext uri="{FF2B5EF4-FFF2-40B4-BE49-F238E27FC236}">
                <a16:creationId xmlns:a16="http://schemas.microsoft.com/office/drawing/2014/main" id="{BC7E10DC-1722-1108-D9C3-0FBB9C17BC66}"/>
              </a:ext>
            </a:extLst>
          </p:cNvPr>
          <p:cNvSpPr>
            <a:spLocks noChangeArrowheads="1"/>
          </p:cNvSpPr>
          <p:nvPr/>
        </p:nvSpPr>
        <p:spPr bwMode="blackWhite">
          <a:xfrm flipH="1" flipV="1">
            <a:off x="3386139" y="1876425"/>
            <a:ext cx="268287" cy="2476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a:bodyPr>
          <a:lstStyle/>
          <a:p>
            <a:r>
              <a:rPr lang="en-US" sz="3200" b="1" dirty="0">
                <a:solidFill>
                  <a:srgbClr val="C00000"/>
                </a:solidFill>
              </a:rPr>
              <a:t>History</a:t>
            </a:r>
          </a:p>
        </p:txBody>
      </p:sp>
      <p:sp>
        <p:nvSpPr>
          <p:cNvPr id="3" name="Content Placeholder 2"/>
          <p:cNvSpPr>
            <a:spLocks noGrp="1"/>
          </p:cNvSpPr>
          <p:nvPr>
            <p:ph idx="1"/>
          </p:nvPr>
        </p:nvSpPr>
        <p:spPr>
          <a:xfrm>
            <a:off x="838200" y="1416676"/>
            <a:ext cx="10515600" cy="4760287"/>
          </a:xfrm>
        </p:spPr>
        <p:txBody>
          <a:bodyPr>
            <a:normAutofit/>
          </a:bodyPr>
          <a:lstStyle/>
          <a:p>
            <a:r>
              <a:rPr lang="en-US" sz="1600" dirty="0"/>
              <a:t>With over two decades of development behind it, PostgreSQL is now the most advanced open-source database available anywhere.</a:t>
            </a:r>
          </a:p>
          <a:p>
            <a:r>
              <a:rPr lang="en-US" sz="1600" dirty="0"/>
              <a:t>The POSTGRES project, led by Professor Michael Stonebraker, was sponsored by the Defense Advanced Research Projects Agency (DARPA), the Army Research Office (ARO), the National Science Foundation (NSF), and ESL, Inc. The implementation of POSTGRES began in 1986.</a:t>
            </a:r>
          </a:p>
          <a:p>
            <a:r>
              <a:rPr lang="en-US" sz="1600" dirty="0"/>
              <a:t>In 1994, Andrew Yu and Jolly Chen added an SQL language interpreter to POSTGRES. Under a new name, Postgres95 was subsequently released to the web to find its own way in the world as an open-source descendant of the original POSTGRES Berkeley code.</a:t>
            </a:r>
          </a:p>
          <a:p>
            <a:r>
              <a:rPr lang="en-US" sz="1600" dirty="0"/>
              <a:t>In 1995, POSTGRES was renamed as PostgreSQL.</a:t>
            </a:r>
          </a:p>
        </p:txBody>
      </p:sp>
    </p:spTree>
    <p:extLst>
      <p:ext uri="{BB962C8B-B14F-4D97-AF65-F5344CB8AC3E}">
        <p14:creationId xmlns:p14="http://schemas.microsoft.com/office/powerpoint/2010/main" val="1003479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6">
            <a:extLst>
              <a:ext uri="{FF2B5EF4-FFF2-40B4-BE49-F238E27FC236}">
                <a16:creationId xmlns:a16="http://schemas.microsoft.com/office/drawing/2014/main" id="{8CA2D22C-0F0B-1056-00F1-9F3DDDC385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52700" y="2730500"/>
            <a:ext cx="69532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0243" name="Rectangle 12">
            <a:extLst>
              <a:ext uri="{FF2B5EF4-FFF2-40B4-BE49-F238E27FC236}">
                <a16:creationId xmlns:a16="http://schemas.microsoft.com/office/drawing/2014/main" id="{C7E373BE-922F-05BC-0C3C-96A7C4AB1CA6}"/>
              </a:ext>
            </a:extLst>
          </p:cNvPr>
          <p:cNvSpPr>
            <a:spLocks noGrp="1" noChangeArrowheads="1"/>
          </p:cNvSpPr>
          <p:nvPr>
            <p:ph type="title"/>
          </p:nvPr>
        </p:nvSpPr>
        <p:spPr/>
        <p:txBody>
          <a:bodyPr/>
          <a:lstStyle/>
          <a:p>
            <a:pPr eaLnBrk="1" hangingPunct="1"/>
            <a:r>
              <a:rPr lang="en-US" altLang="en-US"/>
              <a:t>Selecting Specific Columns</a:t>
            </a:r>
          </a:p>
        </p:txBody>
      </p:sp>
      <p:pic>
        <p:nvPicPr>
          <p:cNvPr id="10244" name="Picture 7">
            <a:extLst>
              <a:ext uri="{FF2B5EF4-FFF2-40B4-BE49-F238E27FC236}">
                <a16:creationId xmlns:a16="http://schemas.microsoft.com/office/drawing/2014/main" id="{47E0C959-DD0B-8097-D900-ABDAD2C187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6350" y="4716464"/>
            <a:ext cx="69723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0245" name="Rectangle 14">
            <a:extLst>
              <a:ext uri="{FF2B5EF4-FFF2-40B4-BE49-F238E27FC236}">
                <a16:creationId xmlns:a16="http://schemas.microsoft.com/office/drawing/2014/main" id="{D889F79A-EFD4-BB9E-C835-58E13A9FD7DC}"/>
              </a:ext>
            </a:extLst>
          </p:cNvPr>
          <p:cNvSpPr>
            <a:spLocks noChangeArrowheads="1"/>
          </p:cNvSpPr>
          <p:nvPr/>
        </p:nvSpPr>
        <p:spPr bwMode="blackGray">
          <a:xfrm>
            <a:off x="2400300" y="1800226"/>
            <a:ext cx="7277100" cy="733425"/>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sz="2300" b="1">
                <a:solidFill>
                  <a:schemeClr val="tx1"/>
                </a:solidFill>
                <a:latin typeface="Arial" panose="020B0604020202020204" pitchFamily="34" charset="0"/>
              </a:defRPr>
            </a:lvl1pPr>
            <a:lvl2pPr marL="742950" indent="-285750" eaLnBrk="0" hangingPunct="0">
              <a:tabLst>
                <a:tab pos="1200150" algn="l"/>
              </a:tabLst>
              <a:defRPr sz="2300" b="1">
                <a:solidFill>
                  <a:schemeClr val="tx1"/>
                </a:solidFill>
                <a:latin typeface="Arial" panose="020B0604020202020204" pitchFamily="34" charset="0"/>
              </a:defRPr>
            </a:lvl2pPr>
            <a:lvl3pPr marL="1143000" indent="-228600" eaLnBrk="0" hangingPunct="0">
              <a:tabLst>
                <a:tab pos="1200150" algn="l"/>
              </a:tabLst>
              <a:defRPr sz="2300" b="1">
                <a:solidFill>
                  <a:schemeClr val="tx1"/>
                </a:solidFill>
                <a:latin typeface="Arial" panose="020B0604020202020204" pitchFamily="34" charset="0"/>
              </a:defRPr>
            </a:lvl3pPr>
            <a:lvl4pPr marL="1600200" indent="-228600" eaLnBrk="0" hangingPunct="0">
              <a:tabLst>
                <a:tab pos="1200150" algn="l"/>
              </a:tabLst>
              <a:defRPr sz="2300" b="1">
                <a:solidFill>
                  <a:schemeClr val="tx1"/>
                </a:solidFill>
                <a:latin typeface="Arial" panose="020B0604020202020204" pitchFamily="34" charset="0"/>
              </a:defRPr>
            </a:lvl4pPr>
            <a:lvl5pPr marL="2057400" indent="-228600" eaLnBrk="0" hangingPunct="0">
              <a:tabLst>
                <a:tab pos="1200150" algn="l"/>
              </a:tabLst>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9pPr>
          </a:lstStyle>
          <a:p>
            <a:pPr algn="l">
              <a:buClrTx/>
              <a:buFontTx/>
              <a:buNone/>
            </a:pPr>
            <a:r>
              <a:rPr lang="en-US" altLang="en-US" sz="1800">
                <a:solidFill>
                  <a:srgbClr val="000000"/>
                </a:solidFill>
                <a:latin typeface="Courier New" panose="02070309020205020404" pitchFamily="49" charset="0"/>
              </a:rPr>
              <a:t>SELECT department_id, location_id</a:t>
            </a:r>
          </a:p>
          <a:p>
            <a:pPr algn="l">
              <a:buClrTx/>
              <a:buFontTx/>
              <a:buNone/>
            </a:pPr>
            <a:r>
              <a:rPr lang="en-US" altLang="en-US" sz="1800">
                <a:solidFill>
                  <a:srgbClr val="000000"/>
                </a:solidFill>
                <a:latin typeface="Courier New" panose="02070309020205020404" pitchFamily="49" charset="0"/>
              </a:rPr>
              <a:t>FROM   departments;</a:t>
            </a:r>
          </a:p>
        </p:txBody>
      </p:sp>
      <p:sp>
        <p:nvSpPr>
          <p:cNvPr id="10246" name="Rectangle 5">
            <a:extLst>
              <a:ext uri="{FF2B5EF4-FFF2-40B4-BE49-F238E27FC236}">
                <a16:creationId xmlns:a16="http://schemas.microsoft.com/office/drawing/2014/main" id="{C3C37541-C98E-8AFD-4F52-EE2B20D068D1}"/>
              </a:ext>
            </a:extLst>
          </p:cNvPr>
          <p:cNvSpPr>
            <a:spLocks noChangeArrowheads="1"/>
          </p:cNvSpPr>
          <p:nvPr/>
        </p:nvSpPr>
        <p:spPr bwMode="blackWhite">
          <a:xfrm>
            <a:off x="3400425" y="1858964"/>
            <a:ext cx="3733800" cy="3206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F5980608-5EDC-8FF9-1874-A54BFF20CA52}"/>
              </a:ext>
            </a:extLst>
          </p:cNvPr>
          <p:cNvSpPr>
            <a:spLocks noGrp="1" noChangeArrowheads="1"/>
          </p:cNvSpPr>
          <p:nvPr>
            <p:ph type="title"/>
          </p:nvPr>
        </p:nvSpPr>
        <p:spPr/>
        <p:txBody>
          <a:bodyPr/>
          <a:lstStyle/>
          <a:p>
            <a:pPr eaLnBrk="1" hangingPunct="1"/>
            <a:r>
              <a:rPr lang="en-US" altLang="en-US"/>
              <a:t>Writing SQL Statements</a:t>
            </a:r>
          </a:p>
        </p:txBody>
      </p:sp>
      <p:sp>
        <p:nvSpPr>
          <p:cNvPr id="11267" name="Rectangle 7">
            <a:extLst>
              <a:ext uri="{FF2B5EF4-FFF2-40B4-BE49-F238E27FC236}">
                <a16:creationId xmlns:a16="http://schemas.microsoft.com/office/drawing/2014/main" id="{354AFBE1-B752-4AF4-9A4C-F01F0D6BAC37}"/>
              </a:ext>
            </a:extLst>
          </p:cNvPr>
          <p:cNvSpPr>
            <a:spLocks noGrp="1" noChangeArrowheads="1"/>
          </p:cNvSpPr>
          <p:nvPr>
            <p:ph type="body" idx="1"/>
          </p:nvPr>
        </p:nvSpPr>
        <p:spPr>
          <a:xfrm>
            <a:off x="2387600" y="1816100"/>
            <a:ext cx="7366000" cy="4110038"/>
          </a:xfrm>
        </p:spPr>
        <p:txBody>
          <a:bodyPr/>
          <a:lstStyle/>
          <a:p>
            <a:pPr lvl="1" eaLnBrk="1" hangingPunct="1"/>
            <a:r>
              <a:rPr lang="en-US" altLang="en-US" dirty="0"/>
              <a:t>SQL statements are not case-sensitive. </a:t>
            </a:r>
          </a:p>
          <a:p>
            <a:pPr lvl="1" eaLnBrk="1" hangingPunct="1"/>
            <a:r>
              <a:rPr lang="en-US" altLang="en-US" dirty="0"/>
              <a:t>SQL statements can be on one or more lines.</a:t>
            </a:r>
          </a:p>
          <a:p>
            <a:pPr lvl="1" eaLnBrk="1" hangingPunct="1"/>
            <a:r>
              <a:rPr lang="en-US" altLang="en-US" dirty="0"/>
              <a:t>Keywords cannot be abbreviated or split</a:t>
            </a:r>
            <a:br>
              <a:rPr lang="en-US" altLang="en-US" dirty="0"/>
            </a:br>
            <a:r>
              <a:rPr lang="en-US" altLang="en-US" dirty="0"/>
              <a:t>across lines.</a:t>
            </a:r>
          </a:p>
          <a:p>
            <a:pPr lvl="1" eaLnBrk="1" hangingPunct="1"/>
            <a:r>
              <a:rPr lang="en-US" altLang="en-US" dirty="0"/>
              <a:t>Clauses are usually placed on separate lines.</a:t>
            </a:r>
          </a:p>
          <a:p>
            <a:pPr lvl="1" eaLnBrk="1" hangingPunct="1"/>
            <a:r>
              <a:rPr lang="en-US" altLang="en-US" dirty="0"/>
              <a:t>Indents are used to enhance readability.</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7">
            <a:extLst>
              <a:ext uri="{FF2B5EF4-FFF2-40B4-BE49-F238E27FC236}">
                <a16:creationId xmlns:a16="http://schemas.microsoft.com/office/drawing/2014/main" id="{61832766-6C30-F6B3-D30F-40151C67118B}"/>
              </a:ext>
            </a:extLst>
          </p:cNvPr>
          <p:cNvSpPr>
            <a:spLocks noGrp="1" noChangeArrowheads="1"/>
          </p:cNvSpPr>
          <p:nvPr>
            <p:ph type="title"/>
          </p:nvPr>
        </p:nvSpPr>
        <p:spPr/>
        <p:txBody>
          <a:bodyPr/>
          <a:lstStyle/>
          <a:p>
            <a:pPr eaLnBrk="1" hangingPunct="1"/>
            <a:r>
              <a:rPr lang="en-US" altLang="en-US"/>
              <a:t>Arithmetic Expressions</a:t>
            </a:r>
          </a:p>
        </p:txBody>
      </p:sp>
      <p:sp>
        <p:nvSpPr>
          <p:cNvPr id="13315" name="Rectangle 58">
            <a:extLst>
              <a:ext uri="{FF2B5EF4-FFF2-40B4-BE49-F238E27FC236}">
                <a16:creationId xmlns:a16="http://schemas.microsoft.com/office/drawing/2014/main" id="{D7F7E2BB-BAB0-7275-2789-A14FB35E83BD}"/>
              </a:ext>
            </a:extLst>
          </p:cNvPr>
          <p:cNvSpPr>
            <a:spLocks noGrp="1" noChangeArrowheads="1"/>
          </p:cNvSpPr>
          <p:nvPr>
            <p:ph type="body" idx="1"/>
          </p:nvPr>
        </p:nvSpPr>
        <p:spPr>
          <a:xfrm>
            <a:off x="2387600" y="1816101"/>
            <a:ext cx="7366000" cy="695325"/>
          </a:xfrm>
        </p:spPr>
        <p:txBody>
          <a:bodyPr/>
          <a:lstStyle/>
          <a:p>
            <a:pPr marL="0" indent="0">
              <a:buNone/>
            </a:pPr>
            <a:r>
              <a:rPr lang="en-US" altLang="en-US"/>
              <a:t>Create expressions with number and date data by using arithmetic operators.</a:t>
            </a:r>
          </a:p>
        </p:txBody>
      </p:sp>
      <p:graphicFrame>
        <p:nvGraphicFramePr>
          <p:cNvPr id="379960" name="Group 56">
            <a:extLst>
              <a:ext uri="{FF2B5EF4-FFF2-40B4-BE49-F238E27FC236}">
                <a16:creationId xmlns:a16="http://schemas.microsoft.com/office/drawing/2014/main" id="{41C1D588-BECA-E2D1-19E8-BA32D9AF77A4}"/>
              </a:ext>
            </a:extLst>
          </p:cNvPr>
          <p:cNvGraphicFramePr>
            <a:graphicFrameLocks noGrp="1"/>
          </p:cNvGraphicFramePr>
          <p:nvPr/>
        </p:nvGraphicFramePr>
        <p:xfrm>
          <a:off x="3898900" y="2711451"/>
          <a:ext cx="4343400" cy="1846264"/>
        </p:xfrm>
        <a:graphic>
          <a:graphicData uri="http://schemas.openxmlformats.org/drawingml/2006/table">
            <a:tbl>
              <a:tblPr/>
              <a:tblGrid>
                <a:gridCol w="13716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6588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Operator</a:t>
                      </a:r>
                    </a:p>
                  </a:txBody>
                  <a:tcPr marT="45736" marB="457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Description</a:t>
                      </a:r>
                    </a:p>
                  </a:txBody>
                  <a:tcPr marT="45736" marB="457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65886">
                <a:tc>
                  <a:txBody>
                    <a:body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sz="1800" b="1" i="0" u="none" strike="noStrike" cap="none" normalizeH="0" baseline="0">
                          <a:ln>
                            <a:noFill/>
                          </a:ln>
                          <a:solidFill>
                            <a:schemeClr val="tx1"/>
                          </a:solidFill>
                          <a:effectLst/>
                          <a:latin typeface="Arial" charset="0"/>
                        </a:rPr>
                        <a:t>+</a:t>
                      </a:r>
                    </a:p>
                  </a:txBody>
                  <a:tcPr marT="45736" marB="457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Add</a:t>
                      </a:r>
                    </a:p>
                  </a:txBody>
                  <a:tcPr marT="45736" marB="457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720">
                <a:tc>
                  <a:txBody>
                    <a:body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sz="1800" b="1" i="0" u="none" strike="noStrike" cap="none" normalizeH="0" baseline="0">
                          <a:ln>
                            <a:noFill/>
                          </a:ln>
                          <a:solidFill>
                            <a:schemeClr val="tx1"/>
                          </a:solidFill>
                          <a:effectLst/>
                          <a:latin typeface="Arial" charset="0"/>
                        </a:rPr>
                        <a:t>-</a:t>
                      </a:r>
                    </a:p>
                  </a:txBody>
                  <a:tcPr marT="45736" marB="457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Subtract</a:t>
                      </a:r>
                    </a:p>
                  </a:txBody>
                  <a:tcPr marT="45736" marB="457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65886">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a:t>
                      </a:r>
                    </a:p>
                  </a:txBody>
                  <a:tcPr marT="45736" marB="457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Multiply</a:t>
                      </a:r>
                    </a:p>
                  </a:txBody>
                  <a:tcPr marT="45736" marB="457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r h="365886">
                <a:tc>
                  <a:txBody>
                    <a:body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sz="1800" b="1" i="0" u="none" strike="noStrike" cap="none" normalizeH="0" baseline="0">
                          <a:ln>
                            <a:noFill/>
                          </a:ln>
                          <a:solidFill>
                            <a:schemeClr val="tx1"/>
                          </a:solidFill>
                          <a:effectLst/>
                          <a:latin typeface="Arial" charset="0"/>
                        </a:rPr>
                        <a:t>/</a:t>
                      </a:r>
                    </a:p>
                  </a:txBody>
                  <a:tcPr marT="45736" marB="457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Divide</a:t>
                      </a:r>
                    </a:p>
                  </a:txBody>
                  <a:tcPr marT="45736" marB="457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4"/>
                  </a:ext>
                </a:extLst>
              </a:tr>
            </a:tbl>
          </a:graphicData>
        </a:graphic>
      </p:graphicFrame>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5">
            <a:extLst>
              <a:ext uri="{FF2B5EF4-FFF2-40B4-BE49-F238E27FC236}">
                <a16:creationId xmlns:a16="http://schemas.microsoft.com/office/drawing/2014/main" id="{23D6F31A-526B-13B3-41DB-EA0F298221B8}"/>
              </a:ext>
            </a:extLst>
          </p:cNvPr>
          <p:cNvSpPr>
            <a:spLocks noChangeArrowheads="1"/>
          </p:cNvSpPr>
          <p:nvPr/>
        </p:nvSpPr>
        <p:spPr bwMode="blackGray">
          <a:xfrm>
            <a:off x="2400300" y="1771651"/>
            <a:ext cx="7277100" cy="790575"/>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sz="2300" b="1">
                <a:solidFill>
                  <a:schemeClr val="tx1"/>
                </a:solidFill>
                <a:latin typeface="Arial" panose="020B0604020202020204" pitchFamily="34" charset="0"/>
              </a:defRPr>
            </a:lvl1pPr>
            <a:lvl2pPr marL="742950" indent="-285750" eaLnBrk="0" hangingPunct="0">
              <a:tabLst>
                <a:tab pos="1200150" algn="l"/>
              </a:tabLst>
              <a:defRPr sz="2300" b="1">
                <a:solidFill>
                  <a:schemeClr val="tx1"/>
                </a:solidFill>
                <a:latin typeface="Arial" panose="020B0604020202020204" pitchFamily="34" charset="0"/>
              </a:defRPr>
            </a:lvl2pPr>
            <a:lvl3pPr marL="1143000" indent="-228600" eaLnBrk="0" hangingPunct="0">
              <a:tabLst>
                <a:tab pos="1200150" algn="l"/>
              </a:tabLst>
              <a:defRPr sz="2300" b="1">
                <a:solidFill>
                  <a:schemeClr val="tx1"/>
                </a:solidFill>
                <a:latin typeface="Arial" panose="020B0604020202020204" pitchFamily="34" charset="0"/>
              </a:defRPr>
            </a:lvl3pPr>
            <a:lvl4pPr marL="1600200" indent="-228600" eaLnBrk="0" hangingPunct="0">
              <a:tabLst>
                <a:tab pos="1200150" algn="l"/>
              </a:tabLst>
              <a:defRPr sz="2300" b="1">
                <a:solidFill>
                  <a:schemeClr val="tx1"/>
                </a:solidFill>
                <a:latin typeface="Arial" panose="020B0604020202020204" pitchFamily="34" charset="0"/>
              </a:defRPr>
            </a:lvl4pPr>
            <a:lvl5pPr marL="2057400" indent="-228600" eaLnBrk="0" hangingPunct="0">
              <a:tabLst>
                <a:tab pos="1200150" algn="l"/>
              </a:tabLst>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9pPr>
          </a:lstStyle>
          <a:p>
            <a:pPr algn="l">
              <a:buClrTx/>
              <a:buFontTx/>
              <a:buNone/>
            </a:pPr>
            <a:r>
              <a:rPr lang="en-US" altLang="en-US" sz="1800">
                <a:solidFill>
                  <a:srgbClr val="000000"/>
                </a:solidFill>
                <a:latin typeface="Courier New" panose="02070309020205020404" pitchFamily="49" charset="0"/>
              </a:rPr>
              <a:t>SELECT last_name, salary, salary + 300</a:t>
            </a:r>
          </a:p>
          <a:p>
            <a:pPr algn="l">
              <a:buClrTx/>
              <a:buFontTx/>
              <a:buNone/>
            </a:pPr>
            <a:r>
              <a:rPr lang="en-US" altLang="en-US" sz="1800">
                <a:solidFill>
                  <a:srgbClr val="000000"/>
                </a:solidFill>
                <a:latin typeface="Courier New" panose="02070309020205020404" pitchFamily="49" charset="0"/>
              </a:rPr>
              <a:t>FROM   employees;</a:t>
            </a:r>
          </a:p>
        </p:txBody>
      </p:sp>
      <p:sp>
        <p:nvSpPr>
          <p:cNvPr id="14339" name="Rectangle 17">
            <a:extLst>
              <a:ext uri="{FF2B5EF4-FFF2-40B4-BE49-F238E27FC236}">
                <a16:creationId xmlns:a16="http://schemas.microsoft.com/office/drawing/2014/main" id="{4D82D851-23E3-9C5C-7DE1-883166030866}"/>
              </a:ext>
            </a:extLst>
          </p:cNvPr>
          <p:cNvSpPr>
            <a:spLocks noGrp="1" noChangeArrowheads="1"/>
          </p:cNvSpPr>
          <p:nvPr>
            <p:ph type="title"/>
          </p:nvPr>
        </p:nvSpPr>
        <p:spPr/>
        <p:txBody>
          <a:bodyPr/>
          <a:lstStyle/>
          <a:p>
            <a:pPr eaLnBrk="1" hangingPunct="1"/>
            <a:r>
              <a:rPr lang="en-US" altLang="en-US"/>
              <a:t>Using Arithmetic Operators</a:t>
            </a:r>
          </a:p>
        </p:txBody>
      </p:sp>
      <p:sp>
        <p:nvSpPr>
          <p:cNvPr id="14340" name="Rectangle 6">
            <a:extLst>
              <a:ext uri="{FF2B5EF4-FFF2-40B4-BE49-F238E27FC236}">
                <a16:creationId xmlns:a16="http://schemas.microsoft.com/office/drawing/2014/main" id="{90676A8C-9C7D-9D62-26B3-1089A9C61B20}"/>
              </a:ext>
            </a:extLst>
          </p:cNvPr>
          <p:cNvSpPr>
            <a:spLocks noChangeArrowheads="1"/>
          </p:cNvSpPr>
          <p:nvPr/>
        </p:nvSpPr>
        <p:spPr bwMode="blackWhite">
          <a:xfrm>
            <a:off x="5934076" y="1863726"/>
            <a:ext cx="1914525" cy="3206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grpSp>
        <p:nvGrpSpPr>
          <p:cNvPr id="14341" name="Group 13">
            <a:extLst>
              <a:ext uri="{FF2B5EF4-FFF2-40B4-BE49-F238E27FC236}">
                <a16:creationId xmlns:a16="http://schemas.microsoft.com/office/drawing/2014/main" id="{AD70553E-9DD5-DC3C-C354-29C19C89C12D}"/>
              </a:ext>
            </a:extLst>
          </p:cNvPr>
          <p:cNvGrpSpPr>
            <a:grpSpLocks/>
          </p:cNvGrpSpPr>
          <p:nvPr/>
        </p:nvGrpSpPr>
        <p:grpSpPr bwMode="auto">
          <a:xfrm>
            <a:off x="2538414" y="2903539"/>
            <a:ext cx="6961187" cy="1633537"/>
            <a:chOff x="585" y="1935"/>
            <a:chExt cx="4385" cy="1029"/>
          </a:xfrm>
        </p:grpSpPr>
        <p:sp>
          <p:nvSpPr>
            <p:cNvPr id="14342" name="Text Box 7">
              <a:extLst>
                <a:ext uri="{FF2B5EF4-FFF2-40B4-BE49-F238E27FC236}">
                  <a16:creationId xmlns:a16="http://schemas.microsoft.com/office/drawing/2014/main" id="{6A6450D1-87EC-46B0-4276-128D60195AD1}"/>
                </a:ext>
              </a:extLst>
            </p:cNvPr>
            <p:cNvSpPr txBox="1">
              <a:spLocks noChangeArrowheads="1"/>
            </p:cNvSpPr>
            <p:nvPr/>
          </p:nvSpPr>
          <p:spPr bwMode="auto">
            <a:xfrm>
              <a:off x="585" y="2650"/>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sz="2300" b="1">
                  <a:solidFill>
                    <a:schemeClr val="tx1"/>
                  </a:solidFill>
                  <a:latin typeface="Arial" panose="020B0604020202020204" pitchFamily="34" charset="0"/>
                </a:defRPr>
              </a:lvl1pPr>
              <a:lvl2pPr marL="742950" indent="-285750" defTabSz="822325" eaLnBrk="0" hangingPunct="0">
                <a:defRPr sz="2300" b="1">
                  <a:solidFill>
                    <a:schemeClr val="tx1"/>
                  </a:solidFill>
                  <a:latin typeface="Arial" panose="020B0604020202020204" pitchFamily="34" charset="0"/>
                </a:defRPr>
              </a:lvl2pPr>
              <a:lvl3pPr marL="1143000" indent="-228600" defTabSz="822325" eaLnBrk="0" hangingPunct="0">
                <a:defRPr sz="2300" b="1">
                  <a:solidFill>
                    <a:schemeClr val="tx1"/>
                  </a:solidFill>
                  <a:latin typeface="Arial" panose="020B0604020202020204" pitchFamily="34" charset="0"/>
                </a:defRPr>
              </a:lvl3pPr>
              <a:lvl4pPr marL="1600200" indent="-228600" defTabSz="822325" eaLnBrk="0" hangingPunct="0">
                <a:defRPr sz="2300" b="1">
                  <a:solidFill>
                    <a:schemeClr val="tx1"/>
                  </a:solidFill>
                  <a:latin typeface="Arial" panose="020B0604020202020204" pitchFamily="34" charset="0"/>
                </a:defRPr>
              </a:lvl4pPr>
              <a:lvl5pPr marL="2057400" indent="-228600" defTabSz="822325" eaLnBrk="0" hangingPunct="0">
                <a:defRPr sz="2300" b="1">
                  <a:solidFill>
                    <a:schemeClr val="tx1"/>
                  </a:solidFill>
                  <a:latin typeface="Arial" panose="020B0604020202020204" pitchFamily="34" charset="0"/>
                </a:defRPr>
              </a:lvl5pPr>
              <a:lvl6pPr marL="25146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r>
                <a:rPr lang="en-US" altLang="en-US" sz="2400"/>
                <a:t>…</a:t>
              </a:r>
            </a:p>
          </p:txBody>
        </p:sp>
        <p:pic>
          <p:nvPicPr>
            <p:cNvPr id="14343" name="Picture 8">
              <a:extLst>
                <a:ext uri="{FF2B5EF4-FFF2-40B4-BE49-F238E27FC236}">
                  <a16:creationId xmlns:a16="http://schemas.microsoft.com/office/drawing/2014/main" id="{1968F39F-5BAD-9A22-6371-92736F55B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90" y="1935"/>
              <a:ext cx="4380"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4344" name="Picture 9">
              <a:extLst>
                <a:ext uri="{FF2B5EF4-FFF2-40B4-BE49-F238E27FC236}">
                  <a16:creationId xmlns:a16="http://schemas.microsoft.com/office/drawing/2014/main" id="{2C0BDD40-3A57-5191-2862-CEE97CC280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 y="2851"/>
              <a:ext cx="437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gr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2">
            <a:extLst>
              <a:ext uri="{FF2B5EF4-FFF2-40B4-BE49-F238E27FC236}">
                <a16:creationId xmlns:a16="http://schemas.microsoft.com/office/drawing/2014/main" id="{F44B134D-2208-B8DE-8868-6C99324BCCA9}"/>
              </a:ext>
            </a:extLst>
          </p:cNvPr>
          <p:cNvSpPr>
            <a:spLocks noChangeArrowheads="1"/>
          </p:cNvSpPr>
          <p:nvPr/>
        </p:nvSpPr>
        <p:spPr bwMode="blackGray">
          <a:xfrm>
            <a:off x="2400300" y="1784351"/>
            <a:ext cx="7277100" cy="779463"/>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sz="2300" b="1">
                <a:solidFill>
                  <a:schemeClr val="tx1"/>
                </a:solidFill>
                <a:latin typeface="Arial" panose="020B0604020202020204" pitchFamily="34" charset="0"/>
              </a:defRPr>
            </a:lvl1pPr>
            <a:lvl2pPr marL="742950" indent="-285750" eaLnBrk="0" hangingPunct="0">
              <a:tabLst>
                <a:tab pos="1200150" algn="l"/>
              </a:tabLst>
              <a:defRPr sz="2300" b="1">
                <a:solidFill>
                  <a:schemeClr val="tx1"/>
                </a:solidFill>
                <a:latin typeface="Arial" panose="020B0604020202020204" pitchFamily="34" charset="0"/>
              </a:defRPr>
            </a:lvl2pPr>
            <a:lvl3pPr marL="1143000" indent="-228600" eaLnBrk="0" hangingPunct="0">
              <a:tabLst>
                <a:tab pos="1200150" algn="l"/>
              </a:tabLst>
              <a:defRPr sz="2300" b="1">
                <a:solidFill>
                  <a:schemeClr val="tx1"/>
                </a:solidFill>
                <a:latin typeface="Arial" panose="020B0604020202020204" pitchFamily="34" charset="0"/>
              </a:defRPr>
            </a:lvl3pPr>
            <a:lvl4pPr marL="1600200" indent="-228600" eaLnBrk="0" hangingPunct="0">
              <a:tabLst>
                <a:tab pos="1200150" algn="l"/>
              </a:tabLst>
              <a:defRPr sz="2300" b="1">
                <a:solidFill>
                  <a:schemeClr val="tx1"/>
                </a:solidFill>
                <a:latin typeface="Arial" panose="020B0604020202020204" pitchFamily="34" charset="0"/>
              </a:defRPr>
            </a:lvl4pPr>
            <a:lvl5pPr marL="2057400" indent="-228600" eaLnBrk="0" hangingPunct="0">
              <a:tabLst>
                <a:tab pos="1200150" algn="l"/>
              </a:tabLst>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9pPr>
          </a:lstStyle>
          <a:p>
            <a:pPr algn="l">
              <a:buClrTx/>
              <a:buFontTx/>
              <a:buNone/>
            </a:pPr>
            <a:r>
              <a:rPr lang="en-US" altLang="en-US" sz="1800">
                <a:solidFill>
                  <a:srgbClr val="000000"/>
                </a:solidFill>
                <a:latin typeface="Courier New" panose="02070309020205020404" pitchFamily="49" charset="0"/>
              </a:rPr>
              <a:t>SELECT last_name, salary, 12*salary+100</a:t>
            </a:r>
          </a:p>
          <a:p>
            <a:pPr algn="l">
              <a:buClrTx/>
              <a:buFontTx/>
              <a:buNone/>
            </a:pPr>
            <a:r>
              <a:rPr lang="en-US" altLang="en-US" sz="1800">
                <a:solidFill>
                  <a:srgbClr val="000000"/>
                </a:solidFill>
                <a:latin typeface="Courier New" panose="02070309020205020404" pitchFamily="49" charset="0"/>
              </a:rPr>
              <a:t>FROM   employees;</a:t>
            </a:r>
          </a:p>
        </p:txBody>
      </p:sp>
      <p:sp>
        <p:nvSpPr>
          <p:cNvPr id="15363" name="Rectangle 3">
            <a:extLst>
              <a:ext uri="{FF2B5EF4-FFF2-40B4-BE49-F238E27FC236}">
                <a16:creationId xmlns:a16="http://schemas.microsoft.com/office/drawing/2014/main" id="{AC408335-299A-FD3B-F670-91FE19D7FE65}"/>
              </a:ext>
            </a:extLst>
          </p:cNvPr>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a:t>Operator Precedence</a:t>
            </a:r>
          </a:p>
        </p:txBody>
      </p:sp>
      <p:sp>
        <p:nvSpPr>
          <p:cNvPr id="15364" name="Rectangle 5">
            <a:extLst>
              <a:ext uri="{FF2B5EF4-FFF2-40B4-BE49-F238E27FC236}">
                <a16:creationId xmlns:a16="http://schemas.microsoft.com/office/drawing/2014/main" id="{B56B7222-C14B-EA83-8E1A-5D7D81FEF01B}"/>
              </a:ext>
            </a:extLst>
          </p:cNvPr>
          <p:cNvSpPr>
            <a:spLocks noChangeArrowheads="1"/>
          </p:cNvSpPr>
          <p:nvPr/>
        </p:nvSpPr>
        <p:spPr bwMode="blackWhite">
          <a:xfrm>
            <a:off x="5995988" y="1851026"/>
            <a:ext cx="2057400" cy="3460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15365" name="Rectangle 14">
            <a:extLst>
              <a:ext uri="{FF2B5EF4-FFF2-40B4-BE49-F238E27FC236}">
                <a16:creationId xmlns:a16="http://schemas.microsoft.com/office/drawing/2014/main" id="{F89C7480-6D36-B586-17B9-C04EA27FE829}"/>
              </a:ext>
            </a:extLst>
          </p:cNvPr>
          <p:cNvSpPr>
            <a:spLocks noChangeArrowheads="1"/>
          </p:cNvSpPr>
          <p:nvPr/>
        </p:nvSpPr>
        <p:spPr bwMode="blackGray">
          <a:xfrm>
            <a:off x="2400300" y="3849688"/>
            <a:ext cx="7277100" cy="741362"/>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sz="2300" b="1">
                <a:solidFill>
                  <a:schemeClr val="tx1"/>
                </a:solidFill>
                <a:latin typeface="Arial" panose="020B0604020202020204" pitchFamily="34" charset="0"/>
              </a:defRPr>
            </a:lvl1pPr>
            <a:lvl2pPr marL="742950" indent="-285750" eaLnBrk="0" hangingPunct="0">
              <a:tabLst>
                <a:tab pos="1200150" algn="l"/>
              </a:tabLst>
              <a:defRPr sz="2300" b="1">
                <a:solidFill>
                  <a:schemeClr val="tx1"/>
                </a:solidFill>
                <a:latin typeface="Arial" panose="020B0604020202020204" pitchFamily="34" charset="0"/>
              </a:defRPr>
            </a:lvl2pPr>
            <a:lvl3pPr marL="1143000" indent="-228600" eaLnBrk="0" hangingPunct="0">
              <a:tabLst>
                <a:tab pos="1200150" algn="l"/>
              </a:tabLst>
              <a:defRPr sz="2300" b="1">
                <a:solidFill>
                  <a:schemeClr val="tx1"/>
                </a:solidFill>
                <a:latin typeface="Arial" panose="020B0604020202020204" pitchFamily="34" charset="0"/>
              </a:defRPr>
            </a:lvl3pPr>
            <a:lvl4pPr marL="1600200" indent="-228600" eaLnBrk="0" hangingPunct="0">
              <a:tabLst>
                <a:tab pos="1200150" algn="l"/>
              </a:tabLst>
              <a:defRPr sz="2300" b="1">
                <a:solidFill>
                  <a:schemeClr val="tx1"/>
                </a:solidFill>
                <a:latin typeface="Arial" panose="020B0604020202020204" pitchFamily="34" charset="0"/>
              </a:defRPr>
            </a:lvl4pPr>
            <a:lvl5pPr marL="2057400" indent="-228600" eaLnBrk="0" hangingPunct="0">
              <a:tabLst>
                <a:tab pos="1200150" algn="l"/>
              </a:tabLst>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9pPr>
          </a:lstStyle>
          <a:p>
            <a:pPr algn="l">
              <a:buClrTx/>
              <a:buFontTx/>
              <a:buNone/>
            </a:pPr>
            <a:r>
              <a:rPr lang="en-US" altLang="en-US" sz="1800">
                <a:solidFill>
                  <a:srgbClr val="000000"/>
                </a:solidFill>
                <a:latin typeface="Courier New" panose="02070309020205020404" pitchFamily="49" charset="0"/>
              </a:rPr>
              <a:t>SELECT last_name, salary, 12*(salary+100)</a:t>
            </a:r>
          </a:p>
          <a:p>
            <a:pPr algn="l">
              <a:buClrTx/>
              <a:buFontTx/>
              <a:buNone/>
            </a:pPr>
            <a:r>
              <a:rPr lang="en-US" altLang="en-US" sz="1800">
                <a:solidFill>
                  <a:srgbClr val="000000"/>
                </a:solidFill>
                <a:latin typeface="Courier New" panose="02070309020205020404" pitchFamily="49" charset="0"/>
              </a:rPr>
              <a:t>FROM   employees;</a:t>
            </a:r>
          </a:p>
        </p:txBody>
      </p:sp>
      <p:sp>
        <p:nvSpPr>
          <p:cNvPr id="15366" name="Rectangle 15">
            <a:extLst>
              <a:ext uri="{FF2B5EF4-FFF2-40B4-BE49-F238E27FC236}">
                <a16:creationId xmlns:a16="http://schemas.microsoft.com/office/drawing/2014/main" id="{4BDEF645-DAB3-4AE5-F01B-EF9E8BFF8AC6}"/>
              </a:ext>
            </a:extLst>
          </p:cNvPr>
          <p:cNvSpPr>
            <a:spLocks noChangeArrowheads="1"/>
          </p:cNvSpPr>
          <p:nvPr/>
        </p:nvSpPr>
        <p:spPr bwMode="blackWhite">
          <a:xfrm>
            <a:off x="5984876" y="3906839"/>
            <a:ext cx="2320925" cy="3460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grpSp>
        <p:nvGrpSpPr>
          <p:cNvPr id="15367" name="Group 31">
            <a:extLst>
              <a:ext uri="{FF2B5EF4-FFF2-40B4-BE49-F238E27FC236}">
                <a16:creationId xmlns:a16="http://schemas.microsoft.com/office/drawing/2014/main" id="{2A81FFDB-CD57-E221-5C3F-12D9579383B9}"/>
              </a:ext>
            </a:extLst>
          </p:cNvPr>
          <p:cNvGrpSpPr>
            <a:grpSpLocks/>
          </p:cNvGrpSpPr>
          <p:nvPr/>
        </p:nvGrpSpPr>
        <p:grpSpPr bwMode="auto">
          <a:xfrm>
            <a:off x="2593976" y="2706688"/>
            <a:ext cx="6943725" cy="1027112"/>
            <a:chOff x="626" y="1729"/>
            <a:chExt cx="4374" cy="647"/>
          </a:xfrm>
        </p:grpSpPr>
        <p:sp>
          <p:nvSpPr>
            <p:cNvPr id="15374" name="Text Box 6">
              <a:extLst>
                <a:ext uri="{FF2B5EF4-FFF2-40B4-BE49-F238E27FC236}">
                  <a16:creationId xmlns:a16="http://schemas.microsoft.com/office/drawing/2014/main" id="{2A3E5379-6CD7-B473-91D2-4CBD9A9AD378}"/>
                </a:ext>
              </a:extLst>
            </p:cNvPr>
            <p:cNvSpPr txBox="1">
              <a:spLocks noChangeArrowheads="1"/>
            </p:cNvSpPr>
            <p:nvPr/>
          </p:nvSpPr>
          <p:spPr bwMode="auto">
            <a:xfrm>
              <a:off x="630" y="2062"/>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sz="2300" b="1">
                  <a:solidFill>
                    <a:schemeClr val="tx1"/>
                  </a:solidFill>
                  <a:latin typeface="Arial" panose="020B0604020202020204" pitchFamily="34" charset="0"/>
                </a:defRPr>
              </a:lvl1pPr>
              <a:lvl2pPr marL="742950" indent="-285750" defTabSz="822325" eaLnBrk="0" hangingPunct="0">
                <a:defRPr sz="2300" b="1">
                  <a:solidFill>
                    <a:schemeClr val="tx1"/>
                  </a:solidFill>
                  <a:latin typeface="Arial" panose="020B0604020202020204" pitchFamily="34" charset="0"/>
                </a:defRPr>
              </a:lvl2pPr>
              <a:lvl3pPr marL="1143000" indent="-228600" defTabSz="822325" eaLnBrk="0" hangingPunct="0">
                <a:defRPr sz="2300" b="1">
                  <a:solidFill>
                    <a:schemeClr val="tx1"/>
                  </a:solidFill>
                  <a:latin typeface="Arial" panose="020B0604020202020204" pitchFamily="34" charset="0"/>
                </a:defRPr>
              </a:lvl3pPr>
              <a:lvl4pPr marL="1600200" indent="-228600" defTabSz="822325" eaLnBrk="0" hangingPunct="0">
                <a:defRPr sz="2300" b="1">
                  <a:solidFill>
                    <a:schemeClr val="tx1"/>
                  </a:solidFill>
                  <a:latin typeface="Arial" panose="020B0604020202020204" pitchFamily="34" charset="0"/>
                </a:defRPr>
              </a:lvl4pPr>
              <a:lvl5pPr marL="2057400" indent="-228600" defTabSz="822325" eaLnBrk="0" hangingPunct="0">
                <a:defRPr sz="2300" b="1">
                  <a:solidFill>
                    <a:schemeClr val="tx1"/>
                  </a:solidFill>
                  <a:latin typeface="Arial" panose="020B0604020202020204" pitchFamily="34" charset="0"/>
                </a:defRPr>
              </a:lvl5pPr>
              <a:lvl6pPr marL="25146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r>
                <a:rPr lang="en-US" altLang="en-US" sz="2400"/>
                <a:t>…</a:t>
              </a:r>
            </a:p>
          </p:txBody>
        </p:sp>
        <p:pic>
          <p:nvPicPr>
            <p:cNvPr id="15375" name="Picture 9">
              <a:extLst>
                <a:ext uri="{FF2B5EF4-FFF2-40B4-BE49-F238E27FC236}">
                  <a16:creationId xmlns:a16="http://schemas.microsoft.com/office/drawing/2014/main" id="{DA41EDE1-D59B-5A15-81E3-E0E3EE40CB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 y="2260"/>
              <a:ext cx="43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5376" name="Picture 23" descr="D:\Temp\01.GIF">
              <a:extLst>
                <a:ext uri="{FF2B5EF4-FFF2-40B4-BE49-F238E27FC236}">
                  <a16:creationId xmlns:a16="http://schemas.microsoft.com/office/drawing/2014/main" id="{A928AEFB-960B-CA55-9D1E-E71D314131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 y="1729"/>
              <a:ext cx="4374"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368" name="Group 32">
            <a:extLst>
              <a:ext uri="{FF2B5EF4-FFF2-40B4-BE49-F238E27FC236}">
                <a16:creationId xmlns:a16="http://schemas.microsoft.com/office/drawing/2014/main" id="{421F0989-17AA-6C97-EC3F-79495759AFA3}"/>
              </a:ext>
            </a:extLst>
          </p:cNvPr>
          <p:cNvGrpSpPr>
            <a:grpSpLocks/>
          </p:cNvGrpSpPr>
          <p:nvPr/>
        </p:nvGrpSpPr>
        <p:grpSpPr bwMode="auto">
          <a:xfrm>
            <a:off x="2543176" y="4792664"/>
            <a:ext cx="6994525" cy="1030287"/>
            <a:chOff x="594" y="3181"/>
            <a:chExt cx="4406" cy="649"/>
          </a:xfrm>
        </p:grpSpPr>
        <p:pic>
          <p:nvPicPr>
            <p:cNvPr id="15371" name="Picture 27" descr="D:\Temp\02.GIF">
              <a:extLst>
                <a:ext uri="{FF2B5EF4-FFF2-40B4-BE49-F238E27FC236}">
                  <a16:creationId xmlns:a16="http://schemas.microsoft.com/office/drawing/2014/main" id="{1F899F19-0966-60AD-2F7B-36CE93FA95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 y="3181"/>
              <a:ext cx="4406"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2" name="Text Box 28">
              <a:extLst>
                <a:ext uri="{FF2B5EF4-FFF2-40B4-BE49-F238E27FC236}">
                  <a16:creationId xmlns:a16="http://schemas.microsoft.com/office/drawing/2014/main" id="{0F6AA33B-F542-7D13-F58A-AE037EA95B27}"/>
                </a:ext>
              </a:extLst>
            </p:cNvPr>
            <p:cNvSpPr txBox="1">
              <a:spLocks noChangeArrowheads="1"/>
            </p:cNvSpPr>
            <p:nvPr/>
          </p:nvSpPr>
          <p:spPr bwMode="auto">
            <a:xfrm>
              <a:off x="621" y="3516"/>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sz="2300" b="1">
                  <a:solidFill>
                    <a:schemeClr val="tx1"/>
                  </a:solidFill>
                  <a:latin typeface="Arial" panose="020B0604020202020204" pitchFamily="34" charset="0"/>
                </a:defRPr>
              </a:lvl1pPr>
              <a:lvl2pPr marL="742950" indent="-285750" defTabSz="822325" eaLnBrk="0" hangingPunct="0">
                <a:defRPr sz="2300" b="1">
                  <a:solidFill>
                    <a:schemeClr val="tx1"/>
                  </a:solidFill>
                  <a:latin typeface="Arial" panose="020B0604020202020204" pitchFamily="34" charset="0"/>
                </a:defRPr>
              </a:lvl2pPr>
              <a:lvl3pPr marL="1143000" indent="-228600" defTabSz="822325" eaLnBrk="0" hangingPunct="0">
                <a:defRPr sz="2300" b="1">
                  <a:solidFill>
                    <a:schemeClr val="tx1"/>
                  </a:solidFill>
                  <a:latin typeface="Arial" panose="020B0604020202020204" pitchFamily="34" charset="0"/>
                </a:defRPr>
              </a:lvl3pPr>
              <a:lvl4pPr marL="1600200" indent="-228600" defTabSz="822325" eaLnBrk="0" hangingPunct="0">
                <a:defRPr sz="2300" b="1">
                  <a:solidFill>
                    <a:schemeClr val="tx1"/>
                  </a:solidFill>
                  <a:latin typeface="Arial" panose="020B0604020202020204" pitchFamily="34" charset="0"/>
                </a:defRPr>
              </a:lvl4pPr>
              <a:lvl5pPr marL="2057400" indent="-228600" defTabSz="822325" eaLnBrk="0" hangingPunct="0">
                <a:defRPr sz="2300" b="1">
                  <a:solidFill>
                    <a:schemeClr val="tx1"/>
                  </a:solidFill>
                  <a:latin typeface="Arial" panose="020B0604020202020204" pitchFamily="34" charset="0"/>
                </a:defRPr>
              </a:lvl5pPr>
              <a:lvl6pPr marL="25146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r>
                <a:rPr lang="en-US" altLang="en-US" sz="2400"/>
                <a:t>…</a:t>
              </a:r>
            </a:p>
          </p:txBody>
        </p:sp>
        <p:pic>
          <p:nvPicPr>
            <p:cNvPr id="15373" name="Picture 29">
              <a:extLst>
                <a:ext uri="{FF2B5EF4-FFF2-40B4-BE49-F238E27FC236}">
                  <a16:creationId xmlns:a16="http://schemas.microsoft.com/office/drawing/2014/main" id="{C22F951B-DCCB-51C0-58B1-FA1B5F615B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 y="3714"/>
              <a:ext cx="43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grpSp>
      <p:sp>
        <p:nvSpPr>
          <p:cNvPr id="15369" name="Oval 33">
            <a:extLst>
              <a:ext uri="{FF2B5EF4-FFF2-40B4-BE49-F238E27FC236}">
                <a16:creationId xmlns:a16="http://schemas.microsoft.com/office/drawing/2014/main" id="{0E333BA8-8BEB-3E5E-9159-6EF0810BC978}"/>
              </a:ext>
            </a:extLst>
          </p:cNvPr>
          <p:cNvSpPr>
            <a:spLocks noChangeArrowheads="1"/>
          </p:cNvSpPr>
          <p:nvPr/>
        </p:nvSpPr>
        <p:spPr bwMode="blackWhite">
          <a:xfrm>
            <a:off x="9093200" y="1939926"/>
            <a:ext cx="490538" cy="493713"/>
          </a:xfrm>
          <a:prstGeom prst="ellipse">
            <a:avLst/>
          </a:prstGeom>
          <a:solidFill>
            <a:srgbClr val="CCCCFF"/>
          </a:solidFill>
          <a:ln w="28575">
            <a:solidFill>
              <a:srgbClr val="000000"/>
            </a:solidFill>
            <a:round/>
            <a:headEnd/>
            <a:tailEnd/>
          </a:ln>
        </p:spPr>
        <p:txBody>
          <a:bodyPr wrap="none" lIns="46038" tIns="46038" rIns="46038" bIns="46038" anchor="ctr"/>
          <a:lstStyle>
            <a:lvl1pPr defTabSz="822325" eaLnBrk="0" hangingPunct="0">
              <a:defRPr sz="2300" b="1">
                <a:solidFill>
                  <a:schemeClr val="tx1"/>
                </a:solidFill>
                <a:latin typeface="Arial" panose="020B0604020202020204" pitchFamily="34" charset="0"/>
              </a:defRPr>
            </a:lvl1pPr>
            <a:lvl2pPr marL="742950" indent="-285750" defTabSz="822325" eaLnBrk="0" hangingPunct="0">
              <a:defRPr sz="2300" b="1">
                <a:solidFill>
                  <a:schemeClr val="tx1"/>
                </a:solidFill>
                <a:latin typeface="Arial" panose="020B0604020202020204" pitchFamily="34" charset="0"/>
              </a:defRPr>
            </a:lvl2pPr>
            <a:lvl3pPr marL="1143000" indent="-228600" defTabSz="822325" eaLnBrk="0" hangingPunct="0">
              <a:defRPr sz="2300" b="1">
                <a:solidFill>
                  <a:schemeClr val="tx1"/>
                </a:solidFill>
                <a:latin typeface="Arial" panose="020B0604020202020204" pitchFamily="34" charset="0"/>
              </a:defRPr>
            </a:lvl3pPr>
            <a:lvl4pPr marL="1600200" indent="-228600" defTabSz="822325" eaLnBrk="0" hangingPunct="0">
              <a:defRPr sz="2300" b="1">
                <a:solidFill>
                  <a:schemeClr val="tx1"/>
                </a:solidFill>
                <a:latin typeface="Arial" panose="020B0604020202020204" pitchFamily="34" charset="0"/>
              </a:defRPr>
            </a:lvl4pPr>
            <a:lvl5pPr marL="2057400" indent="-228600" defTabSz="822325" eaLnBrk="0" hangingPunct="0">
              <a:defRPr sz="2300" b="1">
                <a:solidFill>
                  <a:schemeClr val="tx1"/>
                </a:solidFill>
                <a:latin typeface="Arial" panose="020B0604020202020204" pitchFamily="34" charset="0"/>
              </a:defRPr>
            </a:lvl5pPr>
            <a:lvl6pPr marL="25146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a:lnSpc>
                <a:spcPct val="95000"/>
              </a:lnSpc>
              <a:buClrTx/>
              <a:buFontTx/>
              <a:buNone/>
            </a:pPr>
            <a:r>
              <a:rPr lang="en-US" altLang="en-US" sz="2400"/>
              <a:t>1</a:t>
            </a:r>
          </a:p>
        </p:txBody>
      </p:sp>
      <p:sp>
        <p:nvSpPr>
          <p:cNvPr id="15370" name="Oval 34">
            <a:extLst>
              <a:ext uri="{FF2B5EF4-FFF2-40B4-BE49-F238E27FC236}">
                <a16:creationId xmlns:a16="http://schemas.microsoft.com/office/drawing/2014/main" id="{6627C841-4B8E-FE88-2D06-1DBDD229A1ED}"/>
              </a:ext>
            </a:extLst>
          </p:cNvPr>
          <p:cNvSpPr>
            <a:spLocks noChangeArrowheads="1"/>
          </p:cNvSpPr>
          <p:nvPr/>
        </p:nvSpPr>
        <p:spPr bwMode="blackWhite">
          <a:xfrm>
            <a:off x="9091613" y="3949701"/>
            <a:ext cx="493712" cy="493713"/>
          </a:xfrm>
          <a:prstGeom prst="ellipse">
            <a:avLst/>
          </a:prstGeom>
          <a:solidFill>
            <a:srgbClr val="CCCCFF"/>
          </a:solidFill>
          <a:ln w="28575">
            <a:solidFill>
              <a:srgbClr val="000000"/>
            </a:solidFill>
            <a:round/>
            <a:headEnd/>
            <a:tailEnd/>
          </a:ln>
        </p:spPr>
        <p:txBody>
          <a:bodyPr wrap="none" lIns="46038" tIns="46038" rIns="46038" bIns="46038" anchor="ctr"/>
          <a:lstStyle>
            <a:lvl1pPr defTabSz="822325" eaLnBrk="0" hangingPunct="0">
              <a:defRPr sz="2300" b="1">
                <a:solidFill>
                  <a:schemeClr val="tx1"/>
                </a:solidFill>
                <a:latin typeface="Arial" panose="020B0604020202020204" pitchFamily="34" charset="0"/>
              </a:defRPr>
            </a:lvl1pPr>
            <a:lvl2pPr marL="742950" indent="-285750" defTabSz="822325" eaLnBrk="0" hangingPunct="0">
              <a:defRPr sz="2300" b="1">
                <a:solidFill>
                  <a:schemeClr val="tx1"/>
                </a:solidFill>
                <a:latin typeface="Arial" panose="020B0604020202020204" pitchFamily="34" charset="0"/>
              </a:defRPr>
            </a:lvl2pPr>
            <a:lvl3pPr marL="1143000" indent="-228600" defTabSz="822325" eaLnBrk="0" hangingPunct="0">
              <a:defRPr sz="2300" b="1">
                <a:solidFill>
                  <a:schemeClr val="tx1"/>
                </a:solidFill>
                <a:latin typeface="Arial" panose="020B0604020202020204" pitchFamily="34" charset="0"/>
              </a:defRPr>
            </a:lvl3pPr>
            <a:lvl4pPr marL="1600200" indent="-228600" defTabSz="822325" eaLnBrk="0" hangingPunct="0">
              <a:defRPr sz="2300" b="1">
                <a:solidFill>
                  <a:schemeClr val="tx1"/>
                </a:solidFill>
                <a:latin typeface="Arial" panose="020B0604020202020204" pitchFamily="34" charset="0"/>
              </a:defRPr>
            </a:lvl4pPr>
            <a:lvl5pPr marL="2057400" indent="-228600" defTabSz="822325" eaLnBrk="0" hangingPunct="0">
              <a:defRPr sz="2300" b="1">
                <a:solidFill>
                  <a:schemeClr val="tx1"/>
                </a:solidFill>
                <a:latin typeface="Arial" panose="020B0604020202020204" pitchFamily="34" charset="0"/>
              </a:defRPr>
            </a:lvl5pPr>
            <a:lvl6pPr marL="25146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a:lnSpc>
                <a:spcPct val="95000"/>
              </a:lnSpc>
              <a:buClrTx/>
              <a:buFontTx/>
              <a:buNone/>
            </a:pPr>
            <a:r>
              <a:rPr lang="en-US" altLang="en-US" sz="2400"/>
              <a:t>2</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12DA4C5-2D5C-7DE1-2DF3-4708FB26907E}"/>
              </a:ext>
            </a:extLst>
          </p:cNvPr>
          <p:cNvSpPr>
            <a:spLocks noChangeArrowheads="1"/>
          </p:cNvSpPr>
          <p:nvPr/>
        </p:nvSpPr>
        <p:spPr bwMode="blackGray">
          <a:xfrm>
            <a:off x="2400300" y="3046413"/>
            <a:ext cx="7277100" cy="779462"/>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601788" algn="l"/>
              </a:tabLst>
              <a:defRPr sz="2300" b="1">
                <a:solidFill>
                  <a:schemeClr val="tx1"/>
                </a:solidFill>
                <a:latin typeface="Arial" panose="020B0604020202020204" pitchFamily="34" charset="0"/>
              </a:defRPr>
            </a:lvl1pPr>
            <a:lvl2pPr marL="742950" indent="-285750" eaLnBrk="0" hangingPunct="0">
              <a:tabLst>
                <a:tab pos="1601788" algn="l"/>
              </a:tabLst>
              <a:defRPr sz="2300" b="1">
                <a:solidFill>
                  <a:schemeClr val="tx1"/>
                </a:solidFill>
                <a:latin typeface="Arial" panose="020B0604020202020204" pitchFamily="34" charset="0"/>
              </a:defRPr>
            </a:lvl2pPr>
            <a:lvl3pPr marL="1143000" indent="-228600" eaLnBrk="0" hangingPunct="0">
              <a:tabLst>
                <a:tab pos="1601788" algn="l"/>
              </a:tabLst>
              <a:defRPr sz="2300" b="1">
                <a:solidFill>
                  <a:schemeClr val="tx1"/>
                </a:solidFill>
                <a:latin typeface="Arial" panose="020B0604020202020204" pitchFamily="34" charset="0"/>
              </a:defRPr>
            </a:lvl3pPr>
            <a:lvl4pPr marL="1600200" indent="-228600" eaLnBrk="0" hangingPunct="0">
              <a:tabLst>
                <a:tab pos="1601788" algn="l"/>
              </a:tabLst>
              <a:defRPr sz="2300" b="1">
                <a:solidFill>
                  <a:schemeClr val="tx1"/>
                </a:solidFill>
                <a:latin typeface="Arial" panose="020B0604020202020204" pitchFamily="34" charset="0"/>
              </a:defRPr>
            </a:lvl4pPr>
            <a:lvl5pPr marL="2057400" indent="-228600" eaLnBrk="0" hangingPunct="0">
              <a:tabLst>
                <a:tab pos="1601788" algn="l"/>
              </a:tabLst>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tabLst>
                <a:tab pos="1601788" algn="l"/>
              </a:tabLst>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tabLst>
                <a:tab pos="1601788" algn="l"/>
              </a:tabLst>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tabLst>
                <a:tab pos="1601788" algn="l"/>
              </a:tabLst>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tabLst>
                <a:tab pos="1601788" algn="l"/>
              </a:tabLst>
              <a:defRPr sz="2300" b="1">
                <a:solidFill>
                  <a:schemeClr val="tx1"/>
                </a:solidFill>
                <a:latin typeface="Arial" panose="020B0604020202020204" pitchFamily="34" charset="0"/>
              </a:defRPr>
            </a:lvl9pPr>
          </a:lstStyle>
          <a:p>
            <a:pPr algn="l">
              <a:buClrTx/>
              <a:buFontTx/>
              <a:buNone/>
            </a:pPr>
            <a:r>
              <a:rPr lang="en-US" altLang="en-US" sz="1800">
                <a:solidFill>
                  <a:srgbClr val="000000"/>
                </a:solidFill>
                <a:latin typeface="Courier New" panose="02070309020205020404" pitchFamily="49" charset="0"/>
              </a:rPr>
              <a:t> </a:t>
            </a:r>
          </a:p>
        </p:txBody>
      </p:sp>
      <p:sp>
        <p:nvSpPr>
          <p:cNvPr id="16387" name="Rectangle 23">
            <a:extLst>
              <a:ext uri="{FF2B5EF4-FFF2-40B4-BE49-F238E27FC236}">
                <a16:creationId xmlns:a16="http://schemas.microsoft.com/office/drawing/2014/main" id="{E4719CCD-6DBE-942D-3368-0735D8F7934D}"/>
              </a:ext>
            </a:extLst>
          </p:cNvPr>
          <p:cNvSpPr>
            <a:spLocks noGrp="1" noChangeArrowheads="1"/>
          </p:cNvSpPr>
          <p:nvPr>
            <p:ph type="title"/>
          </p:nvPr>
        </p:nvSpPr>
        <p:spPr/>
        <p:txBody>
          <a:bodyPr/>
          <a:lstStyle/>
          <a:p>
            <a:pPr eaLnBrk="1" hangingPunct="1"/>
            <a:r>
              <a:rPr lang="en-US" altLang="en-US"/>
              <a:t>Defining a Null Value</a:t>
            </a:r>
          </a:p>
        </p:txBody>
      </p:sp>
      <p:sp>
        <p:nvSpPr>
          <p:cNvPr id="16388" name="Rectangle 24">
            <a:extLst>
              <a:ext uri="{FF2B5EF4-FFF2-40B4-BE49-F238E27FC236}">
                <a16:creationId xmlns:a16="http://schemas.microsoft.com/office/drawing/2014/main" id="{52E91AF9-9F03-D8B5-FBCD-F653FD2376D7}"/>
              </a:ext>
            </a:extLst>
          </p:cNvPr>
          <p:cNvSpPr>
            <a:spLocks noGrp="1" noChangeArrowheads="1"/>
          </p:cNvSpPr>
          <p:nvPr>
            <p:ph type="body" idx="1"/>
          </p:nvPr>
        </p:nvSpPr>
        <p:spPr>
          <a:xfrm>
            <a:off x="2387600" y="1816101"/>
            <a:ext cx="7366000" cy="1096963"/>
          </a:xfrm>
        </p:spPr>
        <p:txBody>
          <a:bodyPr/>
          <a:lstStyle/>
          <a:p>
            <a:pPr lvl="1" eaLnBrk="1" hangingPunct="1"/>
            <a:r>
              <a:rPr lang="en-US" altLang="en-US"/>
              <a:t>A null is a value that is unavailable, unassigned, unknown, or inapplicable.</a:t>
            </a:r>
          </a:p>
          <a:p>
            <a:pPr lvl="1" eaLnBrk="1" hangingPunct="1"/>
            <a:r>
              <a:rPr lang="en-US" altLang="en-US"/>
              <a:t>A null is not the same as a zero or a blank space.</a:t>
            </a:r>
          </a:p>
        </p:txBody>
      </p:sp>
      <p:sp>
        <p:nvSpPr>
          <p:cNvPr id="16389" name="Rectangle 5">
            <a:extLst>
              <a:ext uri="{FF2B5EF4-FFF2-40B4-BE49-F238E27FC236}">
                <a16:creationId xmlns:a16="http://schemas.microsoft.com/office/drawing/2014/main" id="{EDDF63B6-3B80-516F-8CB1-62EAF1E6BBE9}"/>
              </a:ext>
            </a:extLst>
          </p:cNvPr>
          <p:cNvSpPr>
            <a:spLocks noChangeArrowheads="1"/>
          </p:cNvSpPr>
          <p:nvPr/>
        </p:nvSpPr>
        <p:spPr bwMode="blackWhite">
          <a:xfrm>
            <a:off x="2554289" y="3019426"/>
            <a:ext cx="4124325"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601788" algn="l"/>
              </a:tabLst>
              <a:defRPr sz="2300" b="1">
                <a:solidFill>
                  <a:schemeClr val="tx1"/>
                </a:solidFill>
                <a:latin typeface="Arial" panose="020B0604020202020204" pitchFamily="34" charset="0"/>
              </a:defRPr>
            </a:lvl1pPr>
            <a:lvl2pPr marL="742950" indent="-285750" eaLnBrk="0" hangingPunct="0">
              <a:tabLst>
                <a:tab pos="1601788" algn="l"/>
              </a:tabLst>
              <a:defRPr sz="2300" b="1">
                <a:solidFill>
                  <a:schemeClr val="tx1"/>
                </a:solidFill>
                <a:latin typeface="Arial" panose="020B0604020202020204" pitchFamily="34" charset="0"/>
              </a:defRPr>
            </a:lvl2pPr>
            <a:lvl3pPr marL="1143000" indent="-228600" eaLnBrk="0" hangingPunct="0">
              <a:tabLst>
                <a:tab pos="1601788" algn="l"/>
              </a:tabLst>
              <a:defRPr sz="2300" b="1">
                <a:solidFill>
                  <a:schemeClr val="tx1"/>
                </a:solidFill>
                <a:latin typeface="Arial" panose="020B0604020202020204" pitchFamily="34" charset="0"/>
              </a:defRPr>
            </a:lvl3pPr>
            <a:lvl4pPr marL="1600200" indent="-228600" eaLnBrk="0" hangingPunct="0">
              <a:tabLst>
                <a:tab pos="1601788" algn="l"/>
              </a:tabLst>
              <a:defRPr sz="2300" b="1">
                <a:solidFill>
                  <a:schemeClr val="tx1"/>
                </a:solidFill>
                <a:latin typeface="Arial" panose="020B0604020202020204" pitchFamily="34" charset="0"/>
              </a:defRPr>
            </a:lvl4pPr>
            <a:lvl5pPr marL="2057400" indent="-228600" eaLnBrk="0" hangingPunct="0">
              <a:tabLst>
                <a:tab pos="1601788" algn="l"/>
              </a:tabLst>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tabLst>
                <a:tab pos="1601788" algn="l"/>
              </a:tabLst>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tabLst>
                <a:tab pos="1601788" algn="l"/>
              </a:tabLst>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tabLst>
                <a:tab pos="1601788" algn="l"/>
              </a:tabLst>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tabLst>
                <a:tab pos="1601788" algn="l"/>
              </a:tabLst>
              <a:defRPr sz="2300" b="1">
                <a:solidFill>
                  <a:schemeClr val="tx1"/>
                </a:solidFill>
                <a:latin typeface="Arial" panose="020B0604020202020204" pitchFamily="34" charset="0"/>
              </a:defRPr>
            </a:lvl9pPr>
          </a:lstStyle>
          <a:p>
            <a:pPr algn="l">
              <a:buClrTx/>
              <a:buFontTx/>
              <a:buNone/>
            </a:pPr>
            <a:r>
              <a:rPr lang="en-US" altLang="en-US" sz="1800">
                <a:solidFill>
                  <a:srgbClr val="000000"/>
                </a:solidFill>
                <a:latin typeface="Courier New" panose="02070309020205020404" pitchFamily="49" charset="0"/>
              </a:rPr>
              <a:t>SELECT last_name, job_id, salary, commission_pct</a:t>
            </a:r>
          </a:p>
          <a:p>
            <a:pPr algn="l">
              <a:buClrTx/>
              <a:buFontTx/>
              <a:buNone/>
            </a:pPr>
            <a:r>
              <a:rPr lang="en-US" altLang="en-US" sz="1800">
                <a:solidFill>
                  <a:srgbClr val="000000"/>
                </a:solidFill>
                <a:latin typeface="Courier New" panose="02070309020205020404" pitchFamily="49" charset="0"/>
              </a:rPr>
              <a:t>FROM   employees;</a:t>
            </a:r>
          </a:p>
        </p:txBody>
      </p:sp>
      <p:sp>
        <p:nvSpPr>
          <p:cNvPr id="16390" name="Rectangle 6">
            <a:extLst>
              <a:ext uri="{FF2B5EF4-FFF2-40B4-BE49-F238E27FC236}">
                <a16:creationId xmlns:a16="http://schemas.microsoft.com/office/drawing/2014/main" id="{5B3FF4DB-D830-5E26-88B7-662C69B91338}"/>
              </a:ext>
            </a:extLst>
          </p:cNvPr>
          <p:cNvSpPr>
            <a:spLocks noChangeArrowheads="1"/>
          </p:cNvSpPr>
          <p:nvPr/>
        </p:nvSpPr>
        <p:spPr bwMode="blackWhite">
          <a:xfrm>
            <a:off x="7248525" y="3122614"/>
            <a:ext cx="2008188" cy="3460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16391" name="Text Box 7">
            <a:extLst>
              <a:ext uri="{FF2B5EF4-FFF2-40B4-BE49-F238E27FC236}">
                <a16:creationId xmlns:a16="http://schemas.microsoft.com/office/drawing/2014/main" id="{7F37249C-E20F-FE1B-1A2C-9F3477958A8E}"/>
              </a:ext>
            </a:extLst>
          </p:cNvPr>
          <p:cNvSpPr txBox="1">
            <a:spLocks noChangeArrowheads="1"/>
          </p:cNvSpPr>
          <p:nvPr/>
        </p:nvSpPr>
        <p:spPr bwMode="auto">
          <a:xfrm>
            <a:off x="2593976" y="4468813"/>
            <a:ext cx="366713"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sz="2300" b="1">
                <a:solidFill>
                  <a:schemeClr val="tx1"/>
                </a:solidFill>
                <a:latin typeface="Arial" panose="020B0604020202020204" pitchFamily="34" charset="0"/>
              </a:defRPr>
            </a:lvl1pPr>
            <a:lvl2pPr marL="742950" indent="-285750" defTabSz="822325" eaLnBrk="0" hangingPunct="0">
              <a:defRPr sz="2300" b="1">
                <a:solidFill>
                  <a:schemeClr val="tx1"/>
                </a:solidFill>
                <a:latin typeface="Arial" panose="020B0604020202020204" pitchFamily="34" charset="0"/>
              </a:defRPr>
            </a:lvl2pPr>
            <a:lvl3pPr marL="1143000" indent="-228600" defTabSz="822325" eaLnBrk="0" hangingPunct="0">
              <a:defRPr sz="2300" b="1">
                <a:solidFill>
                  <a:schemeClr val="tx1"/>
                </a:solidFill>
                <a:latin typeface="Arial" panose="020B0604020202020204" pitchFamily="34" charset="0"/>
              </a:defRPr>
            </a:lvl3pPr>
            <a:lvl4pPr marL="1600200" indent="-228600" defTabSz="822325" eaLnBrk="0" hangingPunct="0">
              <a:defRPr sz="2300" b="1">
                <a:solidFill>
                  <a:schemeClr val="tx1"/>
                </a:solidFill>
                <a:latin typeface="Arial" panose="020B0604020202020204" pitchFamily="34" charset="0"/>
              </a:defRPr>
            </a:lvl4pPr>
            <a:lvl5pPr marL="2057400" indent="-228600" defTabSz="822325" eaLnBrk="0" hangingPunct="0">
              <a:defRPr sz="2300" b="1">
                <a:solidFill>
                  <a:schemeClr val="tx1"/>
                </a:solidFill>
                <a:latin typeface="Arial" panose="020B0604020202020204" pitchFamily="34" charset="0"/>
              </a:defRPr>
            </a:lvl5pPr>
            <a:lvl6pPr marL="25146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r>
              <a:rPr lang="en-US" altLang="en-US" sz="2400"/>
              <a:t>…</a:t>
            </a:r>
          </a:p>
        </p:txBody>
      </p:sp>
      <p:sp>
        <p:nvSpPr>
          <p:cNvPr id="16392" name="Text Box 8">
            <a:extLst>
              <a:ext uri="{FF2B5EF4-FFF2-40B4-BE49-F238E27FC236}">
                <a16:creationId xmlns:a16="http://schemas.microsoft.com/office/drawing/2014/main" id="{1DC52167-BDD3-340A-B783-8CA73CF3B858}"/>
              </a:ext>
            </a:extLst>
          </p:cNvPr>
          <p:cNvSpPr txBox="1">
            <a:spLocks noChangeArrowheads="1"/>
          </p:cNvSpPr>
          <p:nvPr/>
        </p:nvSpPr>
        <p:spPr bwMode="auto">
          <a:xfrm>
            <a:off x="2606676" y="5370513"/>
            <a:ext cx="366713"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sz="2300" b="1">
                <a:solidFill>
                  <a:schemeClr val="tx1"/>
                </a:solidFill>
                <a:latin typeface="Arial" panose="020B0604020202020204" pitchFamily="34" charset="0"/>
              </a:defRPr>
            </a:lvl1pPr>
            <a:lvl2pPr marL="742950" indent="-285750" defTabSz="822325" eaLnBrk="0" hangingPunct="0">
              <a:defRPr sz="2300" b="1">
                <a:solidFill>
                  <a:schemeClr val="tx1"/>
                </a:solidFill>
                <a:latin typeface="Arial" panose="020B0604020202020204" pitchFamily="34" charset="0"/>
              </a:defRPr>
            </a:lvl2pPr>
            <a:lvl3pPr marL="1143000" indent="-228600" defTabSz="822325" eaLnBrk="0" hangingPunct="0">
              <a:defRPr sz="2300" b="1">
                <a:solidFill>
                  <a:schemeClr val="tx1"/>
                </a:solidFill>
                <a:latin typeface="Arial" panose="020B0604020202020204" pitchFamily="34" charset="0"/>
              </a:defRPr>
            </a:lvl3pPr>
            <a:lvl4pPr marL="1600200" indent="-228600" defTabSz="822325" eaLnBrk="0" hangingPunct="0">
              <a:defRPr sz="2300" b="1">
                <a:solidFill>
                  <a:schemeClr val="tx1"/>
                </a:solidFill>
                <a:latin typeface="Arial" panose="020B0604020202020204" pitchFamily="34" charset="0"/>
              </a:defRPr>
            </a:lvl4pPr>
            <a:lvl5pPr marL="2057400" indent="-228600" defTabSz="822325" eaLnBrk="0" hangingPunct="0">
              <a:defRPr sz="2300" b="1">
                <a:solidFill>
                  <a:schemeClr val="tx1"/>
                </a:solidFill>
                <a:latin typeface="Arial" panose="020B0604020202020204" pitchFamily="34" charset="0"/>
              </a:defRPr>
            </a:lvl5pPr>
            <a:lvl6pPr marL="25146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r>
              <a:rPr lang="en-US" altLang="en-US" sz="2400"/>
              <a:t>…</a:t>
            </a:r>
          </a:p>
        </p:txBody>
      </p:sp>
      <p:pic>
        <p:nvPicPr>
          <p:cNvPr id="16393" name="Picture 9">
            <a:extLst>
              <a:ext uri="{FF2B5EF4-FFF2-40B4-BE49-F238E27FC236}">
                <a16:creationId xmlns:a16="http://schemas.microsoft.com/office/drawing/2014/main" id="{509F7A16-413F-7DC6-CF67-9DC13DB162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62226" y="3954464"/>
            <a:ext cx="6962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6394" name="Picture 10">
            <a:extLst>
              <a:ext uri="{FF2B5EF4-FFF2-40B4-BE49-F238E27FC236}">
                <a16:creationId xmlns:a16="http://schemas.microsoft.com/office/drawing/2014/main" id="{BAEEFE99-B6E1-7919-3047-B75C130434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33650" y="4832350"/>
            <a:ext cx="6972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6395" name="Picture 11">
            <a:extLst>
              <a:ext uri="{FF2B5EF4-FFF2-40B4-BE49-F238E27FC236}">
                <a16:creationId xmlns:a16="http://schemas.microsoft.com/office/drawing/2014/main" id="{1CDEF1FD-999E-DA1D-9DC4-CD55DE6424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571751" y="5764214"/>
            <a:ext cx="69627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6396" name="Picture 12">
            <a:extLst>
              <a:ext uri="{FF2B5EF4-FFF2-40B4-BE49-F238E27FC236}">
                <a16:creationId xmlns:a16="http://schemas.microsoft.com/office/drawing/2014/main" id="{FDF260E7-F839-8EB4-A6A2-1F038623AD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51" y="6018214"/>
            <a:ext cx="696277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a:extLst>
              <a:ext uri="{FF2B5EF4-FFF2-40B4-BE49-F238E27FC236}">
                <a16:creationId xmlns:a16="http://schemas.microsoft.com/office/drawing/2014/main" id="{28E0E1BD-CAA7-CE1C-6752-3448C422376C}"/>
              </a:ext>
            </a:extLst>
          </p:cNvPr>
          <p:cNvSpPr>
            <a:spLocks noChangeArrowheads="1"/>
          </p:cNvSpPr>
          <p:nvPr/>
        </p:nvSpPr>
        <p:spPr bwMode="blackGray">
          <a:xfrm>
            <a:off x="2400300" y="2619376"/>
            <a:ext cx="7277100" cy="728663"/>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sz="2300" b="1">
                <a:solidFill>
                  <a:schemeClr val="tx1"/>
                </a:solidFill>
                <a:latin typeface="Arial" panose="020B0604020202020204" pitchFamily="34" charset="0"/>
              </a:defRPr>
            </a:lvl1pPr>
            <a:lvl2pPr marL="742950" indent="-285750" eaLnBrk="0" hangingPunct="0">
              <a:tabLst>
                <a:tab pos="1200150" algn="l"/>
              </a:tabLst>
              <a:defRPr sz="2300" b="1">
                <a:solidFill>
                  <a:schemeClr val="tx1"/>
                </a:solidFill>
                <a:latin typeface="Arial" panose="020B0604020202020204" pitchFamily="34" charset="0"/>
              </a:defRPr>
            </a:lvl2pPr>
            <a:lvl3pPr marL="1143000" indent="-228600" eaLnBrk="0" hangingPunct="0">
              <a:tabLst>
                <a:tab pos="1200150" algn="l"/>
              </a:tabLst>
              <a:defRPr sz="2300" b="1">
                <a:solidFill>
                  <a:schemeClr val="tx1"/>
                </a:solidFill>
                <a:latin typeface="Arial" panose="020B0604020202020204" pitchFamily="34" charset="0"/>
              </a:defRPr>
            </a:lvl3pPr>
            <a:lvl4pPr marL="1600200" indent="-228600" eaLnBrk="0" hangingPunct="0">
              <a:tabLst>
                <a:tab pos="1200150" algn="l"/>
              </a:tabLst>
              <a:defRPr sz="2300" b="1">
                <a:solidFill>
                  <a:schemeClr val="tx1"/>
                </a:solidFill>
                <a:latin typeface="Arial" panose="020B0604020202020204" pitchFamily="34" charset="0"/>
              </a:defRPr>
            </a:lvl4pPr>
            <a:lvl5pPr marL="2057400" indent="-228600" eaLnBrk="0" hangingPunct="0">
              <a:tabLst>
                <a:tab pos="1200150" algn="l"/>
              </a:tabLst>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9pPr>
          </a:lstStyle>
          <a:p>
            <a:pPr algn="l">
              <a:buClrTx/>
              <a:buFontTx/>
              <a:buNone/>
            </a:pPr>
            <a:r>
              <a:rPr lang="en-US" altLang="en-US" sz="1800">
                <a:solidFill>
                  <a:srgbClr val="000000"/>
                </a:solidFill>
                <a:latin typeface="Courier New" panose="02070309020205020404" pitchFamily="49" charset="0"/>
              </a:rPr>
              <a:t> </a:t>
            </a:r>
          </a:p>
        </p:txBody>
      </p:sp>
      <p:sp>
        <p:nvSpPr>
          <p:cNvPr id="17411" name="Rectangle 1027">
            <a:extLst>
              <a:ext uri="{FF2B5EF4-FFF2-40B4-BE49-F238E27FC236}">
                <a16:creationId xmlns:a16="http://schemas.microsoft.com/office/drawing/2014/main" id="{163506E8-EC55-01EE-C384-799BF897C845}"/>
              </a:ext>
            </a:extLst>
          </p:cNvPr>
          <p:cNvSpPr>
            <a:spLocks noChangeArrowheads="1"/>
          </p:cNvSpPr>
          <p:nvPr/>
        </p:nvSpPr>
        <p:spPr bwMode="blackWhite">
          <a:xfrm>
            <a:off x="2541589" y="2759075"/>
            <a:ext cx="68484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sz="2300" b="1">
                <a:solidFill>
                  <a:schemeClr val="tx1"/>
                </a:solidFill>
                <a:latin typeface="Arial" panose="020B0604020202020204" pitchFamily="34" charset="0"/>
              </a:defRPr>
            </a:lvl1pPr>
            <a:lvl2pPr marL="742950" indent="-285750" eaLnBrk="0" hangingPunct="0">
              <a:tabLst>
                <a:tab pos="1200150" algn="l"/>
              </a:tabLst>
              <a:defRPr sz="2300" b="1">
                <a:solidFill>
                  <a:schemeClr val="tx1"/>
                </a:solidFill>
                <a:latin typeface="Arial" panose="020B0604020202020204" pitchFamily="34" charset="0"/>
              </a:defRPr>
            </a:lvl2pPr>
            <a:lvl3pPr marL="1143000" indent="-228600" eaLnBrk="0" hangingPunct="0">
              <a:tabLst>
                <a:tab pos="1200150" algn="l"/>
              </a:tabLst>
              <a:defRPr sz="2300" b="1">
                <a:solidFill>
                  <a:schemeClr val="tx1"/>
                </a:solidFill>
                <a:latin typeface="Arial" panose="020B0604020202020204" pitchFamily="34" charset="0"/>
              </a:defRPr>
            </a:lvl3pPr>
            <a:lvl4pPr marL="1600200" indent="-228600" eaLnBrk="0" hangingPunct="0">
              <a:tabLst>
                <a:tab pos="1200150" algn="l"/>
              </a:tabLst>
              <a:defRPr sz="2300" b="1">
                <a:solidFill>
                  <a:schemeClr val="tx1"/>
                </a:solidFill>
                <a:latin typeface="Arial" panose="020B0604020202020204" pitchFamily="34" charset="0"/>
              </a:defRPr>
            </a:lvl4pPr>
            <a:lvl5pPr marL="2057400" indent="-228600" eaLnBrk="0" hangingPunct="0">
              <a:tabLst>
                <a:tab pos="1200150" algn="l"/>
              </a:tabLst>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9pPr>
          </a:lstStyle>
          <a:p>
            <a:pPr algn="l">
              <a:buClrTx/>
              <a:buFontTx/>
              <a:buNone/>
            </a:pPr>
            <a:r>
              <a:rPr lang="en-US" altLang="en-US" sz="1800">
                <a:solidFill>
                  <a:srgbClr val="000000"/>
                </a:solidFill>
                <a:latin typeface="Courier New" panose="02070309020205020404" pitchFamily="49" charset="0"/>
              </a:rPr>
              <a:t>SELECT last_name, 12*salary*commission_pct</a:t>
            </a:r>
          </a:p>
          <a:p>
            <a:pPr algn="l">
              <a:buClrTx/>
              <a:buFontTx/>
              <a:buNone/>
            </a:pPr>
            <a:r>
              <a:rPr lang="en-US" altLang="en-US" sz="1800">
                <a:solidFill>
                  <a:srgbClr val="000000"/>
                </a:solidFill>
                <a:latin typeface="Courier New" panose="02070309020205020404" pitchFamily="49" charset="0"/>
              </a:rPr>
              <a:t>FROM   employees;</a:t>
            </a:r>
          </a:p>
        </p:txBody>
      </p:sp>
      <p:sp>
        <p:nvSpPr>
          <p:cNvPr id="17412" name="Rectangle 1037">
            <a:extLst>
              <a:ext uri="{FF2B5EF4-FFF2-40B4-BE49-F238E27FC236}">
                <a16:creationId xmlns:a16="http://schemas.microsoft.com/office/drawing/2014/main" id="{212936A1-D280-DE9A-BADD-52E3286AB060}"/>
              </a:ext>
            </a:extLst>
          </p:cNvPr>
          <p:cNvSpPr>
            <a:spLocks noGrp="1" noChangeArrowheads="1"/>
          </p:cNvSpPr>
          <p:nvPr>
            <p:ph type="title"/>
          </p:nvPr>
        </p:nvSpPr>
        <p:spPr/>
        <p:txBody>
          <a:bodyPr/>
          <a:lstStyle/>
          <a:p>
            <a:pPr eaLnBrk="1" hangingPunct="1"/>
            <a:r>
              <a:rPr lang="en-US" altLang="en-US"/>
              <a:t>Null Values </a:t>
            </a:r>
            <a:br>
              <a:rPr lang="en-US" altLang="en-US"/>
            </a:br>
            <a:r>
              <a:rPr lang="en-US" altLang="en-US"/>
              <a:t>in Arithmetic Expressions</a:t>
            </a:r>
          </a:p>
        </p:txBody>
      </p:sp>
      <p:sp>
        <p:nvSpPr>
          <p:cNvPr id="17413" name="Rectangle 1038">
            <a:extLst>
              <a:ext uri="{FF2B5EF4-FFF2-40B4-BE49-F238E27FC236}">
                <a16:creationId xmlns:a16="http://schemas.microsoft.com/office/drawing/2014/main" id="{64E41BD7-AF7C-F748-F37B-C5283F7C9F17}"/>
              </a:ext>
            </a:extLst>
          </p:cNvPr>
          <p:cNvSpPr>
            <a:spLocks noGrp="1" noChangeArrowheads="1"/>
          </p:cNvSpPr>
          <p:nvPr>
            <p:ph type="body" idx="1"/>
          </p:nvPr>
        </p:nvSpPr>
        <p:spPr>
          <a:xfrm>
            <a:off x="2387600" y="1816101"/>
            <a:ext cx="7366000" cy="695325"/>
          </a:xfrm>
        </p:spPr>
        <p:txBody>
          <a:bodyPr/>
          <a:lstStyle/>
          <a:p>
            <a:pPr marL="0" indent="0">
              <a:buNone/>
            </a:pPr>
            <a:r>
              <a:rPr lang="en-US" altLang="en-US"/>
              <a:t>Arithmetic expressions containing a null value evaluate to null.</a:t>
            </a:r>
          </a:p>
        </p:txBody>
      </p:sp>
      <p:sp>
        <p:nvSpPr>
          <p:cNvPr id="17414" name="Rectangle 1030">
            <a:extLst>
              <a:ext uri="{FF2B5EF4-FFF2-40B4-BE49-F238E27FC236}">
                <a16:creationId xmlns:a16="http://schemas.microsoft.com/office/drawing/2014/main" id="{0F69855A-BA08-E100-CD24-2801410137AF}"/>
              </a:ext>
            </a:extLst>
          </p:cNvPr>
          <p:cNvSpPr>
            <a:spLocks noChangeArrowheads="1"/>
          </p:cNvSpPr>
          <p:nvPr/>
        </p:nvSpPr>
        <p:spPr bwMode="blackWhite">
          <a:xfrm>
            <a:off x="4976814" y="2719389"/>
            <a:ext cx="3805237" cy="338137"/>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17415" name="Text Box 1031">
            <a:extLst>
              <a:ext uri="{FF2B5EF4-FFF2-40B4-BE49-F238E27FC236}">
                <a16:creationId xmlns:a16="http://schemas.microsoft.com/office/drawing/2014/main" id="{F0E93055-80AD-A3A5-1F58-01CD20CF9EE0}"/>
              </a:ext>
            </a:extLst>
          </p:cNvPr>
          <p:cNvSpPr txBox="1">
            <a:spLocks noChangeArrowheads="1"/>
          </p:cNvSpPr>
          <p:nvPr/>
        </p:nvSpPr>
        <p:spPr bwMode="auto">
          <a:xfrm>
            <a:off x="2559051" y="4900613"/>
            <a:ext cx="366713"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sz="2300" b="1">
                <a:solidFill>
                  <a:schemeClr val="tx1"/>
                </a:solidFill>
                <a:latin typeface="Arial" panose="020B0604020202020204" pitchFamily="34" charset="0"/>
              </a:defRPr>
            </a:lvl1pPr>
            <a:lvl2pPr marL="742950" indent="-285750" defTabSz="822325" eaLnBrk="0" hangingPunct="0">
              <a:defRPr sz="2300" b="1">
                <a:solidFill>
                  <a:schemeClr val="tx1"/>
                </a:solidFill>
                <a:latin typeface="Arial" panose="020B0604020202020204" pitchFamily="34" charset="0"/>
              </a:defRPr>
            </a:lvl2pPr>
            <a:lvl3pPr marL="1143000" indent="-228600" defTabSz="822325" eaLnBrk="0" hangingPunct="0">
              <a:defRPr sz="2300" b="1">
                <a:solidFill>
                  <a:schemeClr val="tx1"/>
                </a:solidFill>
                <a:latin typeface="Arial" panose="020B0604020202020204" pitchFamily="34" charset="0"/>
              </a:defRPr>
            </a:lvl3pPr>
            <a:lvl4pPr marL="1600200" indent="-228600" defTabSz="822325" eaLnBrk="0" hangingPunct="0">
              <a:defRPr sz="2300" b="1">
                <a:solidFill>
                  <a:schemeClr val="tx1"/>
                </a:solidFill>
                <a:latin typeface="Arial" panose="020B0604020202020204" pitchFamily="34" charset="0"/>
              </a:defRPr>
            </a:lvl4pPr>
            <a:lvl5pPr marL="2057400" indent="-228600" defTabSz="822325" eaLnBrk="0" hangingPunct="0">
              <a:defRPr sz="2300" b="1">
                <a:solidFill>
                  <a:schemeClr val="tx1"/>
                </a:solidFill>
                <a:latin typeface="Arial" panose="020B0604020202020204" pitchFamily="34" charset="0"/>
              </a:defRPr>
            </a:lvl5pPr>
            <a:lvl6pPr marL="25146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r>
              <a:rPr lang="en-US" altLang="en-US" sz="2400"/>
              <a:t>…</a:t>
            </a:r>
          </a:p>
        </p:txBody>
      </p:sp>
      <p:sp>
        <p:nvSpPr>
          <p:cNvPr id="17416" name="Text Box 1032">
            <a:extLst>
              <a:ext uri="{FF2B5EF4-FFF2-40B4-BE49-F238E27FC236}">
                <a16:creationId xmlns:a16="http://schemas.microsoft.com/office/drawing/2014/main" id="{DCEFC173-DE2C-A180-6FF6-2D58AE08929C}"/>
              </a:ext>
            </a:extLst>
          </p:cNvPr>
          <p:cNvSpPr txBox="1">
            <a:spLocks noChangeArrowheads="1"/>
          </p:cNvSpPr>
          <p:nvPr/>
        </p:nvSpPr>
        <p:spPr bwMode="auto">
          <a:xfrm>
            <a:off x="2571751" y="4062413"/>
            <a:ext cx="366713"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sz="2300" b="1">
                <a:solidFill>
                  <a:schemeClr val="tx1"/>
                </a:solidFill>
                <a:latin typeface="Arial" panose="020B0604020202020204" pitchFamily="34" charset="0"/>
              </a:defRPr>
            </a:lvl1pPr>
            <a:lvl2pPr marL="742950" indent="-285750" defTabSz="822325" eaLnBrk="0" hangingPunct="0">
              <a:defRPr sz="2300" b="1">
                <a:solidFill>
                  <a:schemeClr val="tx1"/>
                </a:solidFill>
                <a:latin typeface="Arial" panose="020B0604020202020204" pitchFamily="34" charset="0"/>
              </a:defRPr>
            </a:lvl2pPr>
            <a:lvl3pPr marL="1143000" indent="-228600" defTabSz="822325" eaLnBrk="0" hangingPunct="0">
              <a:defRPr sz="2300" b="1">
                <a:solidFill>
                  <a:schemeClr val="tx1"/>
                </a:solidFill>
                <a:latin typeface="Arial" panose="020B0604020202020204" pitchFamily="34" charset="0"/>
              </a:defRPr>
            </a:lvl3pPr>
            <a:lvl4pPr marL="1600200" indent="-228600" defTabSz="822325" eaLnBrk="0" hangingPunct="0">
              <a:defRPr sz="2300" b="1">
                <a:solidFill>
                  <a:schemeClr val="tx1"/>
                </a:solidFill>
                <a:latin typeface="Arial" panose="020B0604020202020204" pitchFamily="34" charset="0"/>
              </a:defRPr>
            </a:lvl4pPr>
            <a:lvl5pPr marL="2057400" indent="-228600" defTabSz="822325" eaLnBrk="0" hangingPunct="0">
              <a:defRPr sz="2300" b="1">
                <a:solidFill>
                  <a:schemeClr val="tx1"/>
                </a:solidFill>
                <a:latin typeface="Arial" panose="020B0604020202020204" pitchFamily="34" charset="0"/>
              </a:defRPr>
            </a:lvl5pPr>
            <a:lvl6pPr marL="25146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r>
              <a:rPr lang="en-US" altLang="en-US" sz="2400"/>
              <a:t>…</a:t>
            </a:r>
          </a:p>
        </p:txBody>
      </p:sp>
      <p:pic>
        <p:nvPicPr>
          <p:cNvPr id="17417" name="Picture 1033">
            <a:extLst>
              <a:ext uri="{FF2B5EF4-FFF2-40B4-BE49-F238E27FC236}">
                <a16:creationId xmlns:a16="http://schemas.microsoft.com/office/drawing/2014/main" id="{75164D3C-8598-3184-F193-01C7ED7A5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57463" y="3543300"/>
            <a:ext cx="69532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7418" name="Picture 1034">
            <a:extLst>
              <a:ext uri="{FF2B5EF4-FFF2-40B4-BE49-F238E27FC236}">
                <a16:creationId xmlns:a16="http://schemas.microsoft.com/office/drawing/2014/main" id="{72E41A4C-FF36-E823-F0C7-808F016083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57463" y="4443414"/>
            <a:ext cx="69532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7419" name="Picture 1035">
            <a:extLst>
              <a:ext uri="{FF2B5EF4-FFF2-40B4-BE49-F238E27FC236}">
                <a16:creationId xmlns:a16="http://schemas.microsoft.com/office/drawing/2014/main" id="{6D2CBA23-A866-F204-DC22-258541AF96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557464" y="5286375"/>
            <a:ext cx="69437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7420" name="Picture 1036">
            <a:extLst>
              <a:ext uri="{FF2B5EF4-FFF2-40B4-BE49-F238E27FC236}">
                <a16:creationId xmlns:a16="http://schemas.microsoft.com/office/drawing/2014/main" id="{73E97C23-54F3-B2E2-F531-F0276C25A8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7464" y="5535614"/>
            <a:ext cx="693737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E75C51C8-CE53-6FF9-602A-7EE797160AD9}"/>
              </a:ext>
            </a:extLst>
          </p:cNvPr>
          <p:cNvSpPr>
            <a:spLocks noGrp="1" noChangeArrowheads="1"/>
          </p:cNvSpPr>
          <p:nvPr>
            <p:ph type="title"/>
          </p:nvPr>
        </p:nvSpPr>
        <p:spPr/>
        <p:txBody>
          <a:bodyPr/>
          <a:lstStyle/>
          <a:p>
            <a:pPr eaLnBrk="1" hangingPunct="1"/>
            <a:r>
              <a:rPr lang="en-US" altLang="en-US"/>
              <a:t>Defining a Column Alias</a:t>
            </a:r>
          </a:p>
        </p:txBody>
      </p:sp>
      <p:sp>
        <p:nvSpPr>
          <p:cNvPr id="18435" name="Rectangle 5">
            <a:extLst>
              <a:ext uri="{FF2B5EF4-FFF2-40B4-BE49-F238E27FC236}">
                <a16:creationId xmlns:a16="http://schemas.microsoft.com/office/drawing/2014/main" id="{FDC1A958-9D73-E2FD-DEC1-A4D22228D3FB}"/>
              </a:ext>
            </a:extLst>
          </p:cNvPr>
          <p:cNvSpPr>
            <a:spLocks noGrp="1" noChangeArrowheads="1"/>
          </p:cNvSpPr>
          <p:nvPr>
            <p:ph type="body" idx="1"/>
          </p:nvPr>
        </p:nvSpPr>
        <p:spPr>
          <a:xfrm>
            <a:off x="2387600" y="1816101"/>
            <a:ext cx="7366000" cy="3306763"/>
          </a:xfrm>
        </p:spPr>
        <p:txBody>
          <a:bodyPr/>
          <a:lstStyle/>
          <a:p>
            <a:pPr marL="0" indent="0">
              <a:buNone/>
            </a:pPr>
            <a:r>
              <a:rPr lang="en-US" altLang="en-US"/>
              <a:t>A column alias:</a:t>
            </a:r>
          </a:p>
          <a:p>
            <a:pPr lvl="1" eaLnBrk="1" hangingPunct="1"/>
            <a:r>
              <a:rPr lang="en-US" altLang="en-US"/>
              <a:t>Renames a column heading</a:t>
            </a:r>
          </a:p>
          <a:p>
            <a:pPr lvl="1" eaLnBrk="1" hangingPunct="1"/>
            <a:r>
              <a:rPr lang="en-US" altLang="en-US"/>
              <a:t>Is useful with calculations</a:t>
            </a:r>
          </a:p>
          <a:p>
            <a:pPr lvl="1" eaLnBrk="1" hangingPunct="1"/>
            <a:r>
              <a:rPr lang="en-US" altLang="en-US"/>
              <a:t>Immediately follows the column name (There can also be the optional </a:t>
            </a:r>
            <a:r>
              <a:rPr lang="en-US" altLang="en-US">
                <a:latin typeface="Courier New" panose="02070309020205020404" pitchFamily="49" charset="0"/>
              </a:rPr>
              <a:t>AS</a:t>
            </a:r>
            <a:r>
              <a:rPr lang="en-US" altLang="en-US"/>
              <a:t> keyword between the column name and alias.)</a:t>
            </a:r>
          </a:p>
          <a:p>
            <a:pPr lvl="1" eaLnBrk="1" hangingPunct="1"/>
            <a:r>
              <a:rPr lang="en-US" altLang="en-US"/>
              <a:t>Requires double quotation marks if it contains spaces or special characters or if it is case-sensitive</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4F6CC47B-79F6-3A79-3745-DFA7A9CF3B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43175" y="4921251"/>
            <a:ext cx="69532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9459" name="Picture 3">
            <a:extLst>
              <a:ext uri="{FF2B5EF4-FFF2-40B4-BE49-F238E27FC236}">
                <a16:creationId xmlns:a16="http://schemas.microsoft.com/office/drawing/2014/main" id="{6170DAFF-768C-C869-25EA-AA85A7B73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43175" y="2643189"/>
            <a:ext cx="69723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9460" name="Rectangle 4">
            <a:extLst>
              <a:ext uri="{FF2B5EF4-FFF2-40B4-BE49-F238E27FC236}">
                <a16:creationId xmlns:a16="http://schemas.microsoft.com/office/drawing/2014/main" id="{D33DFFE7-A1BD-1FF3-ED49-2804D27B9993}"/>
              </a:ext>
            </a:extLst>
          </p:cNvPr>
          <p:cNvSpPr>
            <a:spLocks noChangeArrowheads="1"/>
          </p:cNvSpPr>
          <p:nvPr/>
        </p:nvSpPr>
        <p:spPr bwMode="blackGray">
          <a:xfrm>
            <a:off x="2411413" y="1816101"/>
            <a:ext cx="7277100" cy="701675"/>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sz="2300" b="1">
                <a:solidFill>
                  <a:schemeClr val="tx1"/>
                </a:solidFill>
                <a:latin typeface="Arial" panose="020B0604020202020204" pitchFamily="34" charset="0"/>
              </a:defRPr>
            </a:lvl1pPr>
            <a:lvl2pPr marL="742950" indent="-285750" eaLnBrk="0" hangingPunct="0">
              <a:tabLst>
                <a:tab pos="1200150" algn="l"/>
              </a:tabLst>
              <a:defRPr sz="2300" b="1">
                <a:solidFill>
                  <a:schemeClr val="tx1"/>
                </a:solidFill>
                <a:latin typeface="Arial" panose="020B0604020202020204" pitchFamily="34" charset="0"/>
              </a:defRPr>
            </a:lvl2pPr>
            <a:lvl3pPr marL="1143000" indent="-228600" eaLnBrk="0" hangingPunct="0">
              <a:tabLst>
                <a:tab pos="1200150" algn="l"/>
              </a:tabLst>
              <a:defRPr sz="2300" b="1">
                <a:solidFill>
                  <a:schemeClr val="tx1"/>
                </a:solidFill>
                <a:latin typeface="Arial" panose="020B0604020202020204" pitchFamily="34" charset="0"/>
              </a:defRPr>
            </a:lvl3pPr>
            <a:lvl4pPr marL="1600200" indent="-228600" eaLnBrk="0" hangingPunct="0">
              <a:tabLst>
                <a:tab pos="1200150" algn="l"/>
              </a:tabLst>
              <a:defRPr sz="2300" b="1">
                <a:solidFill>
                  <a:schemeClr val="tx1"/>
                </a:solidFill>
                <a:latin typeface="Arial" panose="020B0604020202020204" pitchFamily="34" charset="0"/>
              </a:defRPr>
            </a:lvl4pPr>
            <a:lvl5pPr marL="2057400" indent="-228600" eaLnBrk="0" hangingPunct="0">
              <a:tabLst>
                <a:tab pos="1200150" algn="l"/>
              </a:tabLst>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9pPr>
          </a:lstStyle>
          <a:p>
            <a:pPr algn="l">
              <a:buClrTx/>
              <a:buFontTx/>
              <a:buNone/>
            </a:pPr>
            <a:r>
              <a:rPr lang="en-US" altLang="en-US" sz="1800">
                <a:solidFill>
                  <a:srgbClr val="000000"/>
                </a:solidFill>
                <a:latin typeface="Courier New" panose="02070309020205020404" pitchFamily="49" charset="0"/>
              </a:rPr>
              <a:t> </a:t>
            </a:r>
          </a:p>
        </p:txBody>
      </p:sp>
      <p:sp>
        <p:nvSpPr>
          <p:cNvPr id="19461" name="Rectangle 5">
            <a:extLst>
              <a:ext uri="{FF2B5EF4-FFF2-40B4-BE49-F238E27FC236}">
                <a16:creationId xmlns:a16="http://schemas.microsoft.com/office/drawing/2014/main" id="{B9267633-EEBC-B5DE-0EB9-F253C8BFB41B}"/>
              </a:ext>
            </a:extLst>
          </p:cNvPr>
          <p:cNvSpPr>
            <a:spLocks noChangeArrowheads="1"/>
          </p:cNvSpPr>
          <p:nvPr/>
        </p:nvSpPr>
        <p:spPr bwMode="auto">
          <a:xfrm>
            <a:off x="2400300" y="4038601"/>
            <a:ext cx="7277100" cy="688975"/>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sz="2300" b="1">
                <a:solidFill>
                  <a:schemeClr val="tx1"/>
                </a:solidFill>
                <a:latin typeface="Arial" panose="020B0604020202020204" pitchFamily="34" charset="0"/>
              </a:defRPr>
            </a:lvl1pPr>
            <a:lvl2pPr marL="742950" indent="-285750" eaLnBrk="0" hangingPunct="0">
              <a:tabLst>
                <a:tab pos="1200150" algn="l"/>
              </a:tabLst>
              <a:defRPr sz="2300" b="1">
                <a:solidFill>
                  <a:schemeClr val="tx1"/>
                </a:solidFill>
                <a:latin typeface="Arial" panose="020B0604020202020204" pitchFamily="34" charset="0"/>
              </a:defRPr>
            </a:lvl2pPr>
            <a:lvl3pPr marL="1143000" indent="-228600" eaLnBrk="0" hangingPunct="0">
              <a:tabLst>
                <a:tab pos="1200150" algn="l"/>
              </a:tabLst>
              <a:defRPr sz="2300" b="1">
                <a:solidFill>
                  <a:schemeClr val="tx1"/>
                </a:solidFill>
                <a:latin typeface="Arial" panose="020B0604020202020204" pitchFamily="34" charset="0"/>
              </a:defRPr>
            </a:lvl3pPr>
            <a:lvl4pPr marL="1600200" indent="-228600" eaLnBrk="0" hangingPunct="0">
              <a:tabLst>
                <a:tab pos="1200150" algn="l"/>
              </a:tabLst>
              <a:defRPr sz="2300" b="1">
                <a:solidFill>
                  <a:schemeClr val="tx1"/>
                </a:solidFill>
                <a:latin typeface="Arial" panose="020B0604020202020204" pitchFamily="34" charset="0"/>
              </a:defRPr>
            </a:lvl4pPr>
            <a:lvl5pPr marL="2057400" indent="-228600" eaLnBrk="0" hangingPunct="0">
              <a:tabLst>
                <a:tab pos="1200150" algn="l"/>
              </a:tabLst>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9pPr>
          </a:lstStyle>
          <a:p>
            <a:pPr algn="l">
              <a:buClrTx/>
              <a:buFontTx/>
              <a:buNone/>
            </a:pPr>
            <a:r>
              <a:rPr lang="en-US" altLang="en-US" sz="1800">
                <a:solidFill>
                  <a:srgbClr val="000000"/>
                </a:solidFill>
                <a:latin typeface="Courier New" panose="02070309020205020404" pitchFamily="49" charset="0"/>
              </a:rPr>
              <a:t> </a:t>
            </a:r>
          </a:p>
        </p:txBody>
      </p:sp>
      <p:sp>
        <p:nvSpPr>
          <p:cNvPr id="19462" name="Rectangle 6">
            <a:extLst>
              <a:ext uri="{FF2B5EF4-FFF2-40B4-BE49-F238E27FC236}">
                <a16:creationId xmlns:a16="http://schemas.microsoft.com/office/drawing/2014/main" id="{8EC93EE4-AD1F-5B31-1FF3-8A15E16E97C7}"/>
              </a:ext>
            </a:extLst>
          </p:cNvPr>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a:t>Using Column Aliases</a:t>
            </a:r>
          </a:p>
        </p:txBody>
      </p:sp>
      <p:sp>
        <p:nvSpPr>
          <p:cNvPr id="19463" name="Rectangle 7">
            <a:extLst>
              <a:ext uri="{FF2B5EF4-FFF2-40B4-BE49-F238E27FC236}">
                <a16:creationId xmlns:a16="http://schemas.microsoft.com/office/drawing/2014/main" id="{7F8EB114-CEFC-4830-8884-8E901DCBC23E}"/>
              </a:ext>
            </a:extLst>
          </p:cNvPr>
          <p:cNvSpPr>
            <a:spLocks noChangeArrowheads="1"/>
          </p:cNvSpPr>
          <p:nvPr/>
        </p:nvSpPr>
        <p:spPr bwMode="ltGray">
          <a:xfrm>
            <a:off x="2722564" y="2690813"/>
            <a:ext cx="3552825" cy="201612"/>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19464" name="Rectangle 8">
            <a:extLst>
              <a:ext uri="{FF2B5EF4-FFF2-40B4-BE49-F238E27FC236}">
                <a16:creationId xmlns:a16="http://schemas.microsoft.com/office/drawing/2014/main" id="{6B20C661-41B8-AD13-1767-4C9CD3CBD31F}"/>
              </a:ext>
            </a:extLst>
          </p:cNvPr>
          <p:cNvSpPr>
            <a:spLocks noChangeArrowheads="1"/>
          </p:cNvSpPr>
          <p:nvPr/>
        </p:nvSpPr>
        <p:spPr bwMode="ltGray">
          <a:xfrm>
            <a:off x="2698751" y="4946650"/>
            <a:ext cx="2479675" cy="198438"/>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19465" name="Rectangle 9">
            <a:extLst>
              <a:ext uri="{FF2B5EF4-FFF2-40B4-BE49-F238E27FC236}">
                <a16:creationId xmlns:a16="http://schemas.microsoft.com/office/drawing/2014/main" id="{7E43DF64-5CBC-86B1-F1CD-74BE05BB9CC6}"/>
              </a:ext>
            </a:extLst>
          </p:cNvPr>
          <p:cNvSpPr>
            <a:spLocks noChangeArrowheads="1"/>
          </p:cNvSpPr>
          <p:nvPr/>
        </p:nvSpPr>
        <p:spPr bwMode="blackWhite">
          <a:xfrm>
            <a:off x="2489200" y="4117976"/>
            <a:ext cx="6438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sz="2300" b="1">
                <a:solidFill>
                  <a:schemeClr val="tx1"/>
                </a:solidFill>
                <a:latin typeface="Arial" panose="020B0604020202020204" pitchFamily="34" charset="0"/>
              </a:defRPr>
            </a:lvl1pPr>
            <a:lvl2pPr marL="742950" indent="-285750" eaLnBrk="0" hangingPunct="0">
              <a:tabLst>
                <a:tab pos="1200150" algn="l"/>
              </a:tabLst>
              <a:defRPr sz="2300" b="1">
                <a:solidFill>
                  <a:schemeClr val="tx1"/>
                </a:solidFill>
                <a:latin typeface="Arial" panose="020B0604020202020204" pitchFamily="34" charset="0"/>
              </a:defRPr>
            </a:lvl2pPr>
            <a:lvl3pPr marL="1143000" indent="-228600" eaLnBrk="0" hangingPunct="0">
              <a:tabLst>
                <a:tab pos="1200150" algn="l"/>
              </a:tabLst>
              <a:defRPr sz="2300" b="1">
                <a:solidFill>
                  <a:schemeClr val="tx1"/>
                </a:solidFill>
                <a:latin typeface="Arial" panose="020B0604020202020204" pitchFamily="34" charset="0"/>
              </a:defRPr>
            </a:lvl3pPr>
            <a:lvl4pPr marL="1600200" indent="-228600" eaLnBrk="0" hangingPunct="0">
              <a:tabLst>
                <a:tab pos="1200150" algn="l"/>
              </a:tabLst>
              <a:defRPr sz="2300" b="1">
                <a:solidFill>
                  <a:schemeClr val="tx1"/>
                </a:solidFill>
                <a:latin typeface="Arial" panose="020B0604020202020204" pitchFamily="34" charset="0"/>
              </a:defRPr>
            </a:lvl4pPr>
            <a:lvl5pPr marL="2057400" indent="-228600" eaLnBrk="0" hangingPunct="0">
              <a:tabLst>
                <a:tab pos="1200150" algn="l"/>
              </a:tabLst>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9pPr>
          </a:lstStyle>
          <a:p>
            <a:pPr algn="l">
              <a:buClrTx/>
              <a:buFontTx/>
              <a:buNone/>
            </a:pPr>
            <a:r>
              <a:rPr lang="en-US" altLang="en-US" sz="1800">
                <a:latin typeface="Courier New" panose="02070309020205020404" pitchFamily="49" charset="0"/>
              </a:rPr>
              <a:t>SELECT last_name "Name" , salary*12 "Annual Salary"</a:t>
            </a:r>
          </a:p>
          <a:p>
            <a:pPr algn="l">
              <a:buClrTx/>
              <a:buFontTx/>
              <a:buNone/>
            </a:pPr>
            <a:r>
              <a:rPr lang="en-US" altLang="en-US" sz="1800">
                <a:latin typeface="Courier New" panose="02070309020205020404" pitchFamily="49" charset="0"/>
              </a:rPr>
              <a:t>FROM   employees;</a:t>
            </a:r>
          </a:p>
        </p:txBody>
      </p:sp>
      <p:sp>
        <p:nvSpPr>
          <p:cNvPr id="19466" name="Rectangle 10">
            <a:extLst>
              <a:ext uri="{FF2B5EF4-FFF2-40B4-BE49-F238E27FC236}">
                <a16:creationId xmlns:a16="http://schemas.microsoft.com/office/drawing/2014/main" id="{EAAD29B5-2D6C-E7E4-0ABE-2F8BE261A0F5}"/>
              </a:ext>
            </a:extLst>
          </p:cNvPr>
          <p:cNvSpPr>
            <a:spLocks noChangeArrowheads="1"/>
          </p:cNvSpPr>
          <p:nvPr/>
        </p:nvSpPr>
        <p:spPr bwMode="blackWhite">
          <a:xfrm>
            <a:off x="2498726" y="1803401"/>
            <a:ext cx="51085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sz="2300" b="1">
                <a:solidFill>
                  <a:schemeClr val="tx1"/>
                </a:solidFill>
                <a:latin typeface="Arial" panose="020B0604020202020204" pitchFamily="34" charset="0"/>
              </a:defRPr>
            </a:lvl1pPr>
            <a:lvl2pPr marL="742950" indent="-285750" eaLnBrk="0" hangingPunct="0">
              <a:tabLst>
                <a:tab pos="1200150" algn="l"/>
              </a:tabLst>
              <a:defRPr sz="2300" b="1">
                <a:solidFill>
                  <a:schemeClr val="tx1"/>
                </a:solidFill>
                <a:latin typeface="Arial" panose="020B0604020202020204" pitchFamily="34" charset="0"/>
              </a:defRPr>
            </a:lvl2pPr>
            <a:lvl3pPr marL="1143000" indent="-228600" eaLnBrk="0" hangingPunct="0">
              <a:tabLst>
                <a:tab pos="1200150" algn="l"/>
              </a:tabLst>
              <a:defRPr sz="2300" b="1">
                <a:solidFill>
                  <a:schemeClr val="tx1"/>
                </a:solidFill>
                <a:latin typeface="Arial" panose="020B0604020202020204" pitchFamily="34" charset="0"/>
              </a:defRPr>
            </a:lvl3pPr>
            <a:lvl4pPr marL="1600200" indent="-228600" eaLnBrk="0" hangingPunct="0">
              <a:tabLst>
                <a:tab pos="1200150" algn="l"/>
              </a:tabLst>
              <a:defRPr sz="2300" b="1">
                <a:solidFill>
                  <a:schemeClr val="tx1"/>
                </a:solidFill>
                <a:latin typeface="Arial" panose="020B0604020202020204" pitchFamily="34" charset="0"/>
              </a:defRPr>
            </a:lvl4pPr>
            <a:lvl5pPr marL="2057400" indent="-228600" eaLnBrk="0" hangingPunct="0">
              <a:tabLst>
                <a:tab pos="1200150" algn="l"/>
              </a:tabLst>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9pPr>
          </a:lstStyle>
          <a:p>
            <a:pPr algn="l">
              <a:buClrTx/>
              <a:buFontTx/>
              <a:buNone/>
            </a:pPr>
            <a:r>
              <a:rPr lang="en-US" altLang="en-US" sz="1800">
                <a:solidFill>
                  <a:srgbClr val="000000"/>
                </a:solidFill>
                <a:latin typeface="Courier New" panose="02070309020205020404" pitchFamily="49" charset="0"/>
              </a:rPr>
              <a:t>SELECT last_name AS name, commission_pct comm</a:t>
            </a:r>
          </a:p>
          <a:p>
            <a:pPr algn="l">
              <a:buClrTx/>
              <a:buFontTx/>
              <a:buNone/>
            </a:pPr>
            <a:r>
              <a:rPr lang="en-US" altLang="en-US" sz="1800">
                <a:solidFill>
                  <a:srgbClr val="000000"/>
                </a:solidFill>
                <a:latin typeface="Courier New" panose="02070309020205020404" pitchFamily="49" charset="0"/>
              </a:rPr>
              <a:t>FROM   employees;</a:t>
            </a:r>
          </a:p>
        </p:txBody>
      </p:sp>
      <p:sp>
        <p:nvSpPr>
          <p:cNvPr id="19467" name="Rectangle 11">
            <a:extLst>
              <a:ext uri="{FF2B5EF4-FFF2-40B4-BE49-F238E27FC236}">
                <a16:creationId xmlns:a16="http://schemas.microsoft.com/office/drawing/2014/main" id="{15CC0A2F-C65A-DCAE-B203-E46A13BB2FFC}"/>
              </a:ext>
            </a:extLst>
          </p:cNvPr>
          <p:cNvSpPr>
            <a:spLocks noChangeArrowheads="1"/>
          </p:cNvSpPr>
          <p:nvPr/>
        </p:nvSpPr>
        <p:spPr bwMode="blackWhite">
          <a:xfrm>
            <a:off x="5264151" y="1911351"/>
            <a:ext cx="619125" cy="2190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19468" name="Rectangle 12">
            <a:extLst>
              <a:ext uri="{FF2B5EF4-FFF2-40B4-BE49-F238E27FC236}">
                <a16:creationId xmlns:a16="http://schemas.microsoft.com/office/drawing/2014/main" id="{ED7E2B5D-EDC3-0D22-80E5-AD13F5006C2B}"/>
              </a:ext>
            </a:extLst>
          </p:cNvPr>
          <p:cNvSpPr>
            <a:spLocks noChangeArrowheads="1"/>
          </p:cNvSpPr>
          <p:nvPr/>
        </p:nvSpPr>
        <p:spPr bwMode="blackWhite">
          <a:xfrm>
            <a:off x="4838701" y="4132264"/>
            <a:ext cx="885825" cy="2317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19469" name="Text Box 13">
            <a:extLst>
              <a:ext uri="{FF2B5EF4-FFF2-40B4-BE49-F238E27FC236}">
                <a16:creationId xmlns:a16="http://schemas.microsoft.com/office/drawing/2014/main" id="{FA48074A-8173-8D7F-6A6F-CA155E5D573F}"/>
              </a:ext>
            </a:extLst>
          </p:cNvPr>
          <p:cNvSpPr txBox="1">
            <a:spLocks noChangeArrowheads="1"/>
          </p:cNvSpPr>
          <p:nvPr/>
        </p:nvSpPr>
        <p:spPr bwMode="auto">
          <a:xfrm>
            <a:off x="2520951" y="3363913"/>
            <a:ext cx="366713"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sz="2300" b="1">
                <a:solidFill>
                  <a:schemeClr val="tx1"/>
                </a:solidFill>
                <a:latin typeface="Arial" panose="020B0604020202020204" pitchFamily="34" charset="0"/>
              </a:defRPr>
            </a:lvl1pPr>
            <a:lvl2pPr marL="742950" indent="-285750" defTabSz="822325" eaLnBrk="0" hangingPunct="0">
              <a:defRPr sz="2300" b="1">
                <a:solidFill>
                  <a:schemeClr val="tx1"/>
                </a:solidFill>
                <a:latin typeface="Arial" panose="020B0604020202020204" pitchFamily="34" charset="0"/>
              </a:defRPr>
            </a:lvl2pPr>
            <a:lvl3pPr marL="1143000" indent="-228600" defTabSz="822325" eaLnBrk="0" hangingPunct="0">
              <a:defRPr sz="2300" b="1">
                <a:solidFill>
                  <a:schemeClr val="tx1"/>
                </a:solidFill>
                <a:latin typeface="Arial" panose="020B0604020202020204" pitchFamily="34" charset="0"/>
              </a:defRPr>
            </a:lvl3pPr>
            <a:lvl4pPr marL="1600200" indent="-228600" defTabSz="822325" eaLnBrk="0" hangingPunct="0">
              <a:defRPr sz="2300" b="1">
                <a:solidFill>
                  <a:schemeClr val="tx1"/>
                </a:solidFill>
                <a:latin typeface="Arial" panose="020B0604020202020204" pitchFamily="34" charset="0"/>
              </a:defRPr>
            </a:lvl4pPr>
            <a:lvl5pPr marL="2057400" indent="-228600" defTabSz="822325" eaLnBrk="0" hangingPunct="0">
              <a:defRPr sz="2300" b="1">
                <a:solidFill>
                  <a:schemeClr val="tx1"/>
                </a:solidFill>
                <a:latin typeface="Arial" panose="020B0604020202020204" pitchFamily="34" charset="0"/>
              </a:defRPr>
            </a:lvl5pPr>
            <a:lvl6pPr marL="25146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r>
              <a:rPr lang="en-US" altLang="en-US" sz="2400"/>
              <a:t>…</a:t>
            </a:r>
          </a:p>
        </p:txBody>
      </p:sp>
      <p:sp>
        <p:nvSpPr>
          <p:cNvPr id="19470" name="Text Box 14">
            <a:extLst>
              <a:ext uri="{FF2B5EF4-FFF2-40B4-BE49-F238E27FC236}">
                <a16:creationId xmlns:a16="http://schemas.microsoft.com/office/drawing/2014/main" id="{1CC1BFC9-9F95-99E0-6D81-03D8878520CE}"/>
              </a:ext>
            </a:extLst>
          </p:cNvPr>
          <p:cNvSpPr txBox="1">
            <a:spLocks noChangeArrowheads="1"/>
          </p:cNvSpPr>
          <p:nvPr/>
        </p:nvSpPr>
        <p:spPr bwMode="auto">
          <a:xfrm>
            <a:off x="2520951" y="5594350"/>
            <a:ext cx="366713"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sz="2300" b="1">
                <a:solidFill>
                  <a:schemeClr val="tx1"/>
                </a:solidFill>
                <a:latin typeface="Arial" panose="020B0604020202020204" pitchFamily="34" charset="0"/>
              </a:defRPr>
            </a:lvl1pPr>
            <a:lvl2pPr marL="742950" indent="-285750" defTabSz="822325" eaLnBrk="0" hangingPunct="0">
              <a:defRPr sz="2300" b="1">
                <a:solidFill>
                  <a:schemeClr val="tx1"/>
                </a:solidFill>
                <a:latin typeface="Arial" panose="020B0604020202020204" pitchFamily="34" charset="0"/>
              </a:defRPr>
            </a:lvl2pPr>
            <a:lvl3pPr marL="1143000" indent="-228600" defTabSz="822325" eaLnBrk="0" hangingPunct="0">
              <a:defRPr sz="2300" b="1">
                <a:solidFill>
                  <a:schemeClr val="tx1"/>
                </a:solidFill>
                <a:latin typeface="Arial" panose="020B0604020202020204" pitchFamily="34" charset="0"/>
              </a:defRPr>
            </a:lvl3pPr>
            <a:lvl4pPr marL="1600200" indent="-228600" defTabSz="822325" eaLnBrk="0" hangingPunct="0">
              <a:defRPr sz="2300" b="1">
                <a:solidFill>
                  <a:schemeClr val="tx1"/>
                </a:solidFill>
                <a:latin typeface="Arial" panose="020B0604020202020204" pitchFamily="34" charset="0"/>
              </a:defRPr>
            </a:lvl4pPr>
            <a:lvl5pPr marL="2057400" indent="-228600" defTabSz="822325" eaLnBrk="0" hangingPunct="0">
              <a:defRPr sz="2300" b="1">
                <a:solidFill>
                  <a:schemeClr val="tx1"/>
                </a:solidFill>
                <a:latin typeface="Arial" panose="020B0604020202020204" pitchFamily="34" charset="0"/>
              </a:defRPr>
            </a:lvl5pPr>
            <a:lvl6pPr marL="25146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r>
              <a:rPr lang="en-US" altLang="en-US" sz="2400"/>
              <a:t>…</a:t>
            </a:r>
          </a:p>
        </p:txBody>
      </p:sp>
      <p:pic>
        <p:nvPicPr>
          <p:cNvPr id="19471" name="Picture 15">
            <a:extLst>
              <a:ext uri="{FF2B5EF4-FFF2-40B4-BE49-F238E27FC236}">
                <a16:creationId xmlns:a16="http://schemas.microsoft.com/office/drawing/2014/main" id="{D0D4D53C-A6F0-0C80-E83D-B15BF93DD2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3176" y="3744914"/>
            <a:ext cx="69818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9472" name="Rectangle 16">
            <a:extLst>
              <a:ext uri="{FF2B5EF4-FFF2-40B4-BE49-F238E27FC236}">
                <a16:creationId xmlns:a16="http://schemas.microsoft.com/office/drawing/2014/main" id="{8D3D6E44-3E95-0128-7025-8405CEA6DD56}"/>
              </a:ext>
            </a:extLst>
          </p:cNvPr>
          <p:cNvSpPr>
            <a:spLocks noChangeArrowheads="1"/>
          </p:cNvSpPr>
          <p:nvPr/>
        </p:nvSpPr>
        <p:spPr bwMode="blackWhite">
          <a:xfrm>
            <a:off x="8166101" y="1911351"/>
            <a:ext cx="619125" cy="2190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19473" name="Rectangle 17">
            <a:extLst>
              <a:ext uri="{FF2B5EF4-FFF2-40B4-BE49-F238E27FC236}">
                <a16:creationId xmlns:a16="http://schemas.microsoft.com/office/drawing/2014/main" id="{67769B7A-0C71-EEA6-2FF3-1859B648BAAD}"/>
              </a:ext>
            </a:extLst>
          </p:cNvPr>
          <p:cNvSpPr>
            <a:spLocks noChangeArrowheads="1"/>
          </p:cNvSpPr>
          <p:nvPr/>
        </p:nvSpPr>
        <p:spPr bwMode="ltGray">
          <a:xfrm>
            <a:off x="6567489" y="2686051"/>
            <a:ext cx="2638425" cy="1936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pic>
        <p:nvPicPr>
          <p:cNvPr id="19474" name="Picture 18">
            <a:extLst>
              <a:ext uri="{FF2B5EF4-FFF2-40B4-BE49-F238E27FC236}">
                <a16:creationId xmlns:a16="http://schemas.microsoft.com/office/drawing/2014/main" id="{6C5F71D2-AF01-40E3-801C-99F9430E5C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3176" y="5975351"/>
            <a:ext cx="69818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9475" name="Rectangle 19">
            <a:extLst>
              <a:ext uri="{FF2B5EF4-FFF2-40B4-BE49-F238E27FC236}">
                <a16:creationId xmlns:a16="http://schemas.microsoft.com/office/drawing/2014/main" id="{131F008D-52F6-7A97-7878-1A1AC135878F}"/>
              </a:ext>
            </a:extLst>
          </p:cNvPr>
          <p:cNvSpPr>
            <a:spLocks noChangeArrowheads="1"/>
          </p:cNvSpPr>
          <p:nvPr/>
        </p:nvSpPr>
        <p:spPr bwMode="ltGray">
          <a:xfrm>
            <a:off x="6051551" y="4946650"/>
            <a:ext cx="2479675" cy="198438"/>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
        <p:nvSpPr>
          <p:cNvPr id="19476" name="Rectangle 20">
            <a:extLst>
              <a:ext uri="{FF2B5EF4-FFF2-40B4-BE49-F238E27FC236}">
                <a16:creationId xmlns:a16="http://schemas.microsoft.com/office/drawing/2014/main" id="{760E966C-0649-84BD-2DC4-D3A546D735C3}"/>
              </a:ext>
            </a:extLst>
          </p:cNvPr>
          <p:cNvSpPr>
            <a:spLocks noChangeArrowheads="1"/>
          </p:cNvSpPr>
          <p:nvPr/>
        </p:nvSpPr>
        <p:spPr bwMode="blackWhite">
          <a:xfrm>
            <a:off x="7477126" y="4133851"/>
            <a:ext cx="2079625" cy="2317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DC2E8255-9714-7DC2-5B5D-C1327FCBA3B4}"/>
              </a:ext>
            </a:extLst>
          </p:cNvPr>
          <p:cNvSpPr>
            <a:spLocks noGrp="1" noChangeArrowheads="1"/>
          </p:cNvSpPr>
          <p:nvPr>
            <p:ph type="title"/>
          </p:nvPr>
        </p:nvSpPr>
        <p:spPr/>
        <p:txBody>
          <a:bodyPr/>
          <a:lstStyle/>
          <a:p>
            <a:pPr eaLnBrk="1" hangingPunct="1"/>
            <a:r>
              <a:rPr lang="en-US" altLang="en-US"/>
              <a:t>Concatenation Operator</a:t>
            </a:r>
          </a:p>
        </p:txBody>
      </p:sp>
      <p:sp>
        <p:nvSpPr>
          <p:cNvPr id="20483" name="Rectangle 5">
            <a:extLst>
              <a:ext uri="{FF2B5EF4-FFF2-40B4-BE49-F238E27FC236}">
                <a16:creationId xmlns:a16="http://schemas.microsoft.com/office/drawing/2014/main" id="{232C741A-3F5E-82D6-3EF9-C5FCB4E133F0}"/>
              </a:ext>
            </a:extLst>
          </p:cNvPr>
          <p:cNvSpPr>
            <a:spLocks noGrp="1" noChangeArrowheads="1"/>
          </p:cNvSpPr>
          <p:nvPr>
            <p:ph type="body" idx="1"/>
          </p:nvPr>
        </p:nvSpPr>
        <p:spPr>
          <a:xfrm>
            <a:off x="2387600" y="1816100"/>
            <a:ext cx="7366000" cy="2235200"/>
          </a:xfrm>
        </p:spPr>
        <p:txBody>
          <a:bodyPr/>
          <a:lstStyle/>
          <a:p>
            <a:pPr marL="0" indent="0">
              <a:buNone/>
            </a:pPr>
            <a:r>
              <a:rPr lang="en-US" altLang="en-US"/>
              <a:t>A concatenation operator:</a:t>
            </a:r>
          </a:p>
          <a:p>
            <a:pPr lvl="1" eaLnBrk="1" hangingPunct="1"/>
            <a:r>
              <a:rPr lang="en-US" altLang="en-US"/>
              <a:t>Links columns or character strings to other columns </a:t>
            </a:r>
          </a:p>
          <a:p>
            <a:pPr lvl="1" eaLnBrk="1" hangingPunct="1"/>
            <a:r>
              <a:rPr lang="en-US" altLang="en-US"/>
              <a:t>Is represented by two vertical bars (||)</a:t>
            </a:r>
          </a:p>
          <a:p>
            <a:pPr lvl="1" eaLnBrk="1" hangingPunct="1"/>
            <a:r>
              <a:rPr lang="en-US" altLang="en-US"/>
              <a:t>Creates a resultant column that is a character expression</a:t>
            </a:r>
          </a:p>
        </p:txBody>
      </p:sp>
      <p:sp>
        <p:nvSpPr>
          <p:cNvPr id="20484" name="Rectangle 6">
            <a:extLst>
              <a:ext uri="{FF2B5EF4-FFF2-40B4-BE49-F238E27FC236}">
                <a16:creationId xmlns:a16="http://schemas.microsoft.com/office/drawing/2014/main" id="{0857E338-4358-0025-026F-C1CEA4B274AA}"/>
              </a:ext>
            </a:extLst>
          </p:cNvPr>
          <p:cNvSpPr>
            <a:spLocks noChangeArrowheads="1"/>
          </p:cNvSpPr>
          <p:nvPr/>
        </p:nvSpPr>
        <p:spPr bwMode="blackGray">
          <a:xfrm>
            <a:off x="2400300" y="4149726"/>
            <a:ext cx="7277100" cy="741363"/>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sz="2300" b="1">
                <a:solidFill>
                  <a:schemeClr val="tx1"/>
                </a:solidFill>
                <a:latin typeface="Arial" panose="020B0604020202020204" pitchFamily="34" charset="0"/>
              </a:defRPr>
            </a:lvl1pPr>
            <a:lvl2pPr marL="742950" indent="-285750" eaLnBrk="0" hangingPunct="0">
              <a:tabLst>
                <a:tab pos="1200150" algn="l"/>
              </a:tabLst>
              <a:defRPr sz="2300" b="1">
                <a:solidFill>
                  <a:schemeClr val="tx1"/>
                </a:solidFill>
                <a:latin typeface="Arial" panose="020B0604020202020204" pitchFamily="34" charset="0"/>
              </a:defRPr>
            </a:lvl2pPr>
            <a:lvl3pPr marL="1143000" indent="-228600" eaLnBrk="0" hangingPunct="0">
              <a:tabLst>
                <a:tab pos="1200150" algn="l"/>
              </a:tabLst>
              <a:defRPr sz="2300" b="1">
                <a:solidFill>
                  <a:schemeClr val="tx1"/>
                </a:solidFill>
                <a:latin typeface="Arial" panose="020B0604020202020204" pitchFamily="34" charset="0"/>
              </a:defRPr>
            </a:lvl3pPr>
            <a:lvl4pPr marL="1600200" indent="-228600" eaLnBrk="0" hangingPunct="0">
              <a:tabLst>
                <a:tab pos="1200150" algn="l"/>
              </a:tabLst>
              <a:defRPr sz="2300" b="1">
                <a:solidFill>
                  <a:schemeClr val="tx1"/>
                </a:solidFill>
                <a:latin typeface="Arial" panose="020B0604020202020204" pitchFamily="34" charset="0"/>
              </a:defRPr>
            </a:lvl4pPr>
            <a:lvl5pPr marL="2057400" indent="-228600" eaLnBrk="0" hangingPunct="0">
              <a:tabLst>
                <a:tab pos="1200150" algn="l"/>
              </a:tabLst>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9pPr>
          </a:lstStyle>
          <a:p>
            <a:pPr algn="l">
              <a:buClrTx/>
              <a:buFontTx/>
              <a:buNone/>
            </a:pPr>
            <a:r>
              <a:rPr lang="en-US" altLang="en-US" sz="1800">
                <a:latin typeface="Courier New" panose="02070309020205020404" pitchFamily="49" charset="0"/>
              </a:rPr>
              <a:t>SELECT	last_name||job_id AS "Employees"</a:t>
            </a:r>
          </a:p>
          <a:p>
            <a:pPr algn="l">
              <a:buClrTx/>
              <a:buFontTx/>
              <a:buNone/>
            </a:pPr>
            <a:r>
              <a:rPr lang="en-US" altLang="en-US" sz="1800">
                <a:latin typeface="Courier New" panose="02070309020205020404" pitchFamily="49" charset="0"/>
              </a:rPr>
              <a:t>FROM 	employees;</a:t>
            </a:r>
            <a:endParaRPr lang="en-US" altLang="en-US" sz="1800">
              <a:solidFill>
                <a:srgbClr val="000000"/>
              </a:solidFill>
              <a:latin typeface="Courier New" panose="02070309020205020404" pitchFamily="49" charset="0"/>
            </a:endParaRPr>
          </a:p>
        </p:txBody>
      </p:sp>
      <p:sp>
        <p:nvSpPr>
          <p:cNvPr id="20485" name="Rectangle 7">
            <a:extLst>
              <a:ext uri="{FF2B5EF4-FFF2-40B4-BE49-F238E27FC236}">
                <a16:creationId xmlns:a16="http://schemas.microsoft.com/office/drawing/2014/main" id="{423F72FC-C0C3-2AD4-0DEC-2936C86AD36E}"/>
              </a:ext>
            </a:extLst>
          </p:cNvPr>
          <p:cNvSpPr>
            <a:spLocks noChangeArrowheads="1"/>
          </p:cNvSpPr>
          <p:nvPr/>
        </p:nvSpPr>
        <p:spPr bwMode="blackWhite">
          <a:xfrm>
            <a:off x="4924425" y="4244976"/>
            <a:ext cx="274638" cy="2698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grpSp>
        <p:nvGrpSpPr>
          <p:cNvPr id="20486" name="Group 12">
            <a:extLst>
              <a:ext uri="{FF2B5EF4-FFF2-40B4-BE49-F238E27FC236}">
                <a16:creationId xmlns:a16="http://schemas.microsoft.com/office/drawing/2014/main" id="{8570E00B-E98E-B029-73AA-D4B85A034F89}"/>
              </a:ext>
            </a:extLst>
          </p:cNvPr>
          <p:cNvGrpSpPr>
            <a:grpSpLocks/>
          </p:cNvGrpSpPr>
          <p:nvPr/>
        </p:nvGrpSpPr>
        <p:grpSpPr bwMode="auto">
          <a:xfrm>
            <a:off x="2417764" y="5064126"/>
            <a:ext cx="7221537" cy="1152525"/>
            <a:chOff x="587" y="3190"/>
            <a:chExt cx="4549" cy="726"/>
          </a:xfrm>
        </p:grpSpPr>
        <p:sp>
          <p:nvSpPr>
            <p:cNvPr id="20487" name="Text Box 8">
              <a:extLst>
                <a:ext uri="{FF2B5EF4-FFF2-40B4-BE49-F238E27FC236}">
                  <a16:creationId xmlns:a16="http://schemas.microsoft.com/office/drawing/2014/main" id="{975D0468-BD34-1035-6490-CAC63B3340A9}"/>
                </a:ext>
              </a:extLst>
            </p:cNvPr>
            <p:cNvSpPr txBox="1">
              <a:spLocks noChangeArrowheads="1"/>
            </p:cNvSpPr>
            <p:nvPr/>
          </p:nvSpPr>
          <p:spPr bwMode="auto">
            <a:xfrm>
              <a:off x="606" y="3564"/>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sz="2300" b="1">
                  <a:solidFill>
                    <a:schemeClr val="tx1"/>
                  </a:solidFill>
                  <a:latin typeface="Arial" panose="020B0604020202020204" pitchFamily="34" charset="0"/>
                </a:defRPr>
              </a:lvl1pPr>
              <a:lvl2pPr marL="742950" indent="-285750" defTabSz="822325" eaLnBrk="0" hangingPunct="0">
                <a:defRPr sz="2300" b="1">
                  <a:solidFill>
                    <a:schemeClr val="tx1"/>
                  </a:solidFill>
                  <a:latin typeface="Arial" panose="020B0604020202020204" pitchFamily="34" charset="0"/>
                </a:defRPr>
              </a:lvl2pPr>
              <a:lvl3pPr marL="1143000" indent="-228600" defTabSz="822325" eaLnBrk="0" hangingPunct="0">
                <a:defRPr sz="2300" b="1">
                  <a:solidFill>
                    <a:schemeClr val="tx1"/>
                  </a:solidFill>
                  <a:latin typeface="Arial" panose="020B0604020202020204" pitchFamily="34" charset="0"/>
                </a:defRPr>
              </a:lvl3pPr>
              <a:lvl4pPr marL="1600200" indent="-228600" defTabSz="822325" eaLnBrk="0" hangingPunct="0">
                <a:defRPr sz="2300" b="1">
                  <a:solidFill>
                    <a:schemeClr val="tx1"/>
                  </a:solidFill>
                  <a:latin typeface="Arial" panose="020B0604020202020204" pitchFamily="34" charset="0"/>
                </a:defRPr>
              </a:lvl4pPr>
              <a:lvl5pPr marL="2057400" indent="-228600" defTabSz="822325" eaLnBrk="0" hangingPunct="0">
                <a:defRPr sz="2300" b="1">
                  <a:solidFill>
                    <a:schemeClr val="tx1"/>
                  </a:solidFill>
                  <a:latin typeface="Arial" panose="020B0604020202020204" pitchFamily="34" charset="0"/>
                </a:defRPr>
              </a:lvl5pPr>
              <a:lvl6pPr marL="25146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r>
                <a:rPr lang="en-US" altLang="en-US" sz="2400"/>
                <a:t>…</a:t>
              </a:r>
            </a:p>
          </p:txBody>
        </p:sp>
        <p:pic>
          <p:nvPicPr>
            <p:cNvPr id="20488" name="Picture 9">
              <a:extLst>
                <a:ext uri="{FF2B5EF4-FFF2-40B4-BE49-F238E27FC236}">
                  <a16:creationId xmlns:a16="http://schemas.microsoft.com/office/drawing/2014/main" id="{E8AEA52E-EFD8-4255-EDC2-B4507F212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 y="3802"/>
              <a:ext cx="4398"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0489" name="Picture 10" descr="D:\Temp\03.GIF">
              <a:extLst>
                <a:ext uri="{FF2B5EF4-FFF2-40B4-BE49-F238E27FC236}">
                  <a16:creationId xmlns:a16="http://schemas.microsoft.com/office/drawing/2014/main" id="{7C35BA88-EEDC-F02F-89D9-933CF8F49D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 y="3190"/>
              <a:ext cx="4549"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r>
              <a:rPr lang="en-US" sz="3200" b="1" dirty="0">
                <a:solidFill>
                  <a:srgbClr val="C00000"/>
                </a:solidFill>
              </a:rPr>
              <a:t>Installation</a:t>
            </a:r>
          </a:p>
        </p:txBody>
      </p:sp>
      <p:sp>
        <p:nvSpPr>
          <p:cNvPr id="3" name="Content Placeholder 2"/>
          <p:cNvSpPr>
            <a:spLocks noGrp="1"/>
          </p:cNvSpPr>
          <p:nvPr>
            <p:ph idx="1"/>
          </p:nvPr>
        </p:nvSpPr>
        <p:spPr>
          <a:xfrm>
            <a:off x="838200" y="1416676"/>
            <a:ext cx="10515600" cy="4760287"/>
          </a:xfrm>
        </p:spPr>
        <p:txBody>
          <a:bodyPr>
            <a:normAutofit/>
          </a:bodyPr>
          <a:lstStyle/>
          <a:p>
            <a:r>
              <a:rPr lang="en-US" sz="1600" dirty="0"/>
              <a:t>To make an installation PostgreSQL. We have two ways:</a:t>
            </a:r>
          </a:p>
          <a:p>
            <a:pPr marL="0" indent="0">
              <a:buNone/>
            </a:pPr>
            <a:r>
              <a:rPr lang="en-US" sz="1600" dirty="0"/>
              <a:t>	1. Install PostgreSQL from source code:</a:t>
            </a:r>
          </a:p>
          <a:p>
            <a:pPr marL="0" indent="0">
              <a:buNone/>
            </a:pPr>
            <a:r>
              <a:rPr lang="en-US" sz="1600" dirty="0"/>
              <a:t>	You can go to website to download from </a:t>
            </a:r>
            <a:r>
              <a:rPr lang="en-US" sz="1600" dirty="0">
                <a:hlinkClick r:id="rId2"/>
              </a:rPr>
              <a:t>http://www.postgresql.org/ftp/source</a:t>
            </a:r>
            <a:r>
              <a:rPr lang="en-US" sz="1600" dirty="0"/>
              <a:t> </a:t>
            </a:r>
          </a:p>
          <a:p>
            <a:pPr marL="0" indent="0">
              <a:buNone/>
            </a:pPr>
            <a:r>
              <a:rPr lang="en-US" sz="1600" dirty="0"/>
              <a:t>	2. Install PostgreSQL from file:</a:t>
            </a:r>
          </a:p>
          <a:p>
            <a:pPr marL="0" indent="0">
              <a:buNone/>
            </a:pPr>
            <a:r>
              <a:rPr lang="en-US" sz="1600" dirty="0"/>
              <a:t>	You can go to website to download binary file from </a:t>
            </a:r>
            <a:r>
              <a:rPr lang="en-US" sz="1600" dirty="0">
                <a:hlinkClick r:id="rId3"/>
              </a:rPr>
              <a:t>http://www.postgresql.org/download/</a:t>
            </a:r>
            <a:r>
              <a:rPr lang="en-US" sz="1600" dirty="0"/>
              <a:t>.</a:t>
            </a:r>
          </a:p>
          <a:p>
            <a:pPr marL="0" indent="0">
              <a:buNone/>
            </a:pPr>
            <a:endParaRPr lang="en-US" sz="1600" dirty="0"/>
          </a:p>
          <a:p>
            <a:pPr marL="0" indent="0">
              <a:buNone/>
            </a:pPr>
            <a:r>
              <a:rPr lang="en-US" sz="1600" dirty="0"/>
              <a:t>Note: In database jargon, PostgreSQL uses a client/server model. A PostgreSQL session consists of the following cooperating processes (programs):</a:t>
            </a:r>
          </a:p>
          <a:p>
            <a:pPr marL="0" indent="0">
              <a:buNone/>
            </a:pPr>
            <a:r>
              <a:rPr lang="en-US" sz="1600" dirty="0"/>
              <a:t>    	- A server process, which manages the database files, accepts connections to the database from client applications, and performs database actions on behalf of the clients. The database server program is called </a:t>
            </a:r>
            <a:r>
              <a:rPr lang="en-US" sz="1600" dirty="0" err="1"/>
              <a:t>postgres</a:t>
            </a:r>
            <a:r>
              <a:rPr lang="en-US" sz="1600" dirty="0"/>
              <a:t>.</a:t>
            </a:r>
          </a:p>
          <a:p>
            <a:pPr marL="0" indent="0">
              <a:buNone/>
            </a:pPr>
            <a:r>
              <a:rPr lang="en-US" sz="1600" dirty="0"/>
              <a:t>    	- The user's client (frontend) application that wants to perform database operations. Client applications can be very diverse in nature: a client could be a text-oriented tool, a graphical application, a web server that accesses the database to display web pages, or a specialized database maintenance tool. Some client applications are supplied with the PostgreSQL distribution; most are developed by users.</a:t>
            </a:r>
          </a:p>
          <a:p>
            <a:pPr marL="0" indent="0">
              <a:buNone/>
            </a:pPr>
            <a:endParaRPr lang="en-US" sz="1600" dirty="0"/>
          </a:p>
        </p:txBody>
      </p:sp>
    </p:spTree>
    <p:extLst>
      <p:ext uri="{BB962C8B-B14F-4D97-AF65-F5344CB8AC3E}">
        <p14:creationId xmlns:p14="http://schemas.microsoft.com/office/powerpoint/2010/main" val="38106982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6361F6CF-7F02-104A-3630-84DC3CB038CE}"/>
              </a:ext>
            </a:extLst>
          </p:cNvPr>
          <p:cNvSpPr>
            <a:spLocks noGrp="1" noChangeArrowheads="1"/>
          </p:cNvSpPr>
          <p:nvPr>
            <p:ph type="title"/>
          </p:nvPr>
        </p:nvSpPr>
        <p:spPr>
          <a:xfrm>
            <a:off x="2255838" y="530226"/>
            <a:ext cx="7618412" cy="881063"/>
          </a:xfrm>
          <a:noFill/>
        </p:spPr>
        <p:txBody>
          <a:bodyPr vert="horz" lIns="92075" tIns="46038" rIns="92075" bIns="46038" rtlCol="0" anchor="b">
            <a:normAutofit/>
          </a:bodyPr>
          <a:lstStyle/>
          <a:p>
            <a:pPr eaLnBrk="1" hangingPunct="1"/>
            <a:r>
              <a:rPr lang="en-US" altLang="en-US"/>
              <a:t>Using Literal Character Strings</a:t>
            </a:r>
          </a:p>
        </p:txBody>
      </p:sp>
      <p:sp>
        <p:nvSpPr>
          <p:cNvPr id="22531" name="Text Box 6">
            <a:extLst>
              <a:ext uri="{FF2B5EF4-FFF2-40B4-BE49-F238E27FC236}">
                <a16:creationId xmlns:a16="http://schemas.microsoft.com/office/drawing/2014/main" id="{B3094D5C-53F6-737B-378F-3AC70ED50236}"/>
              </a:ext>
            </a:extLst>
          </p:cNvPr>
          <p:cNvSpPr txBox="1">
            <a:spLocks noChangeArrowheads="1"/>
          </p:cNvSpPr>
          <p:nvPr/>
        </p:nvSpPr>
        <p:spPr bwMode="auto">
          <a:xfrm>
            <a:off x="2555876" y="4886325"/>
            <a:ext cx="366713"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sz="2300" b="1">
                <a:solidFill>
                  <a:schemeClr val="tx1"/>
                </a:solidFill>
                <a:latin typeface="Arial" panose="020B0604020202020204" pitchFamily="34" charset="0"/>
              </a:defRPr>
            </a:lvl1pPr>
            <a:lvl2pPr marL="742950" indent="-285750" defTabSz="822325" eaLnBrk="0" hangingPunct="0">
              <a:defRPr sz="2300" b="1">
                <a:solidFill>
                  <a:schemeClr val="tx1"/>
                </a:solidFill>
                <a:latin typeface="Arial" panose="020B0604020202020204" pitchFamily="34" charset="0"/>
              </a:defRPr>
            </a:lvl2pPr>
            <a:lvl3pPr marL="1143000" indent="-228600" defTabSz="822325" eaLnBrk="0" hangingPunct="0">
              <a:defRPr sz="2300" b="1">
                <a:solidFill>
                  <a:schemeClr val="tx1"/>
                </a:solidFill>
                <a:latin typeface="Arial" panose="020B0604020202020204" pitchFamily="34" charset="0"/>
              </a:defRPr>
            </a:lvl3pPr>
            <a:lvl4pPr marL="1600200" indent="-228600" defTabSz="822325" eaLnBrk="0" hangingPunct="0">
              <a:defRPr sz="2300" b="1">
                <a:solidFill>
                  <a:schemeClr val="tx1"/>
                </a:solidFill>
                <a:latin typeface="Arial" panose="020B0604020202020204" pitchFamily="34" charset="0"/>
              </a:defRPr>
            </a:lvl4pPr>
            <a:lvl5pPr marL="2057400" indent="-228600" defTabSz="822325" eaLnBrk="0" hangingPunct="0">
              <a:defRPr sz="2300" b="1">
                <a:solidFill>
                  <a:schemeClr val="tx1"/>
                </a:solidFill>
                <a:latin typeface="Arial" panose="020B0604020202020204" pitchFamily="34" charset="0"/>
              </a:defRPr>
            </a:lvl5pPr>
            <a:lvl6pPr marL="25146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r>
              <a:rPr lang="en-US" altLang="en-US" sz="2400"/>
              <a:t>…</a:t>
            </a:r>
          </a:p>
        </p:txBody>
      </p:sp>
      <p:pic>
        <p:nvPicPr>
          <p:cNvPr id="22532" name="Picture 7">
            <a:extLst>
              <a:ext uri="{FF2B5EF4-FFF2-40B4-BE49-F238E27FC236}">
                <a16:creationId xmlns:a16="http://schemas.microsoft.com/office/drawing/2014/main" id="{1B7C8901-D61E-1AAF-8098-12D2AF8D2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60638" y="3076576"/>
            <a:ext cx="69342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2533" name="Picture 8">
            <a:extLst>
              <a:ext uri="{FF2B5EF4-FFF2-40B4-BE49-F238E27FC236}">
                <a16:creationId xmlns:a16="http://schemas.microsoft.com/office/drawing/2014/main" id="{4C7B7EE5-1C5F-73D9-B530-7DE7BE853B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639" y="5267326"/>
            <a:ext cx="69818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2534" name="Rectangle 10">
            <a:extLst>
              <a:ext uri="{FF2B5EF4-FFF2-40B4-BE49-F238E27FC236}">
                <a16:creationId xmlns:a16="http://schemas.microsoft.com/office/drawing/2014/main" id="{F36F3ED3-8287-6CEB-0196-7E7721D08594}"/>
              </a:ext>
            </a:extLst>
          </p:cNvPr>
          <p:cNvSpPr>
            <a:spLocks noChangeArrowheads="1"/>
          </p:cNvSpPr>
          <p:nvPr/>
        </p:nvSpPr>
        <p:spPr bwMode="blackGray">
          <a:xfrm>
            <a:off x="2400300" y="1919288"/>
            <a:ext cx="7277100" cy="1071562"/>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sz="2300" b="1">
                <a:solidFill>
                  <a:schemeClr val="tx1"/>
                </a:solidFill>
                <a:latin typeface="Arial" panose="020B0604020202020204" pitchFamily="34" charset="0"/>
              </a:defRPr>
            </a:lvl1pPr>
            <a:lvl2pPr marL="742950" indent="-285750" eaLnBrk="0" hangingPunct="0">
              <a:tabLst>
                <a:tab pos="1200150" algn="l"/>
              </a:tabLst>
              <a:defRPr sz="2300" b="1">
                <a:solidFill>
                  <a:schemeClr val="tx1"/>
                </a:solidFill>
                <a:latin typeface="Arial" panose="020B0604020202020204" pitchFamily="34" charset="0"/>
              </a:defRPr>
            </a:lvl2pPr>
            <a:lvl3pPr marL="1143000" indent="-228600" eaLnBrk="0" hangingPunct="0">
              <a:tabLst>
                <a:tab pos="1200150" algn="l"/>
              </a:tabLst>
              <a:defRPr sz="2300" b="1">
                <a:solidFill>
                  <a:schemeClr val="tx1"/>
                </a:solidFill>
                <a:latin typeface="Arial" panose="020B0604020202020204" pitchFamily="34" charset="0"/>
              </a:defRPr>
            </a:lvl3pPr>
            <a:lvl4pPr marL="1600200" indent="-228600" eaLnBrk="0" hangingPunct="0">
              <a:tabLst>
                <a:tab pos="1200150" algn="l"/>
              </a:tabLst>
              <a:defRPr sz="2300" b="1">
                <a:solidFill>
                  <a:schemeClr val="tx1"/>
                </a:solidFill>
                <a:latin typeface="Arial" panose="020B0604020202020204" pitchFamily="34" charset="0"/>
              </a:defRPr>
            </a:lvl4pPr>
            <a:lvl5pPr marL="2057400" indent="-228600" eaLnBrk="0" hangingPunct="0">
              <a:tabLst>
                <a:tab pos="1200150" algn="l"/>
              </a:tabLst>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9pPr>
          </a:lstStyle>
          <a:p>
            <a:pPr algn="l">
              <a:buClrTx/>
              <a:buFontTx/>
              <a:buNone/>
            </a:pPr>
            <a:r>
              <a:rPr lang="en-US" altLang="en-US" sz="1800">
                <a:solidFill>
                  <a:srgbClr val="000000"/>
                </a:solidFill>
                <a:latin typeface="Courier New" panose="02070309020205020404" pitchFamily="49" charset="0"/>
              </a:rPr>
              <a:t>SELECT last_name ||' is a '||job_id </a:t>
            </a:r>
          </a:p>
          <a:p>
            <a:pPr algn="l">
              <a:buClrTx/>
              <a:buFontTx/>
              <a:buNone/>
            </a:pPr>
            <a:r>
              <a:rPr lang="en-US" altLang="en-US" sz="1800">
                <a:solidFill>
                  <a:srgbClr val="000000"/>
                </a:solidFill>
                <a:latin typeface="Courier New" panose="02070309020205020404" pitchFamily="49" charset="0"/>
              </a:rPr>
              <a:t>       AS "Employee Details"</a:t>
            </a:r>
          </a:p>
          <a:p>
            <a:pPr algn="l">
              <a:buClrTx/>
              <a:buFontTx/>
              <a:buNone/>
            </a:pPr>
            <a:r>
              <a:rPr lang="en-US" altLang="en-US" sz="1800">
                <a:solidFill>
                  <a:srgbClr val="000000"/>
                </a:solidFill>
                <a:latin typeface="Courier New" panose="02070309020205020404" pitchFamily="49" charset="0"/>
              </a:rPr>
              <a:t>FROM   employees;</a:t>
            </a:r>
          </a:p>
        </p:txBody>
      </p:sp>
      <p:sp>
        <p:nvSpPr>
          <p:cNvPr id="22535" name="Rectangle 5">
            <a:extLst>
              <a:ext uri="{FF2B5EF4-FFF2-40B4-BE49-F238E27FC236}">
                <a16:creationId xmlns:a16="http://schemas.microsoft.com/office/drawing/2014/main" id="{0D3EBF09-C9B8-C6CE-5813-42BAA459F734}"/>
              </a:ext>
            </a:extLst>
          </p:cNvPr>
          <p:cNvSpPr>
            <a:spLocks noChangeArrowheads="1"/>
          </p:cNvSpPr>
          <p:nvPr/>
        </p:nvSpPr>
        <p:spPr bwMode="blackWhite">
          <a:xfrm>
            <a:off x="5046664" y="2019301"/>
            <a:ext cx="1146175" cy="309563"/>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8">
            <a:extLst>
              <a:ext uri="{FF2B5EF4-FFF2-40B4-BE49-F238E27FC236}">
                <a16:creationId xmlns:a16="http://schemas.microsoft.com/office/drawing/2014/main" id="{83B64B1E-B25C-8424-5254-F4AB62B312EA}"/>
              </a:ext>
            </a:extLst>
          </p:cNvPr>
          <p:cNvSpPr>
            <a:spLocks noGrp="1" noChangeArrowheads="1"/>
          </p:cNvSpPr>
          <p:nvPr>
            <p:ph type="title"/>
          </p:nvPr>
        </p:nvSpPr>
        <p:spPr/>
        <p:txBody>
          <a:bodyPr/>
          <a:lstStyle/>
          <a:p>
            <a:pPr eaLnBrk="1" hangingPunct="1"/>
            <a:r>
              <a:rPr lang="en-US" altLang="en-US"/>
              <a:t>Duplicate Rows</a:t>
            </a:r>
          </a:p>
        </p:txBody>
      </p:sp>
      <p:sp>
        <p:nvSpPr>
          <p:cNvPr id="24579" name="Rectangle 9">
            <a:extLst>
              <a:ext uri="{FF2B5EF4-FFF2-40B4-BE49-F238E27FC236}">
                <a16:creationId xmlns:a16="http://schemas.microsoft.com/office/drawing/2014/main" id="{49D24C0D-7807-E75C-EC8E-D2DF5B60DFE9}"/>
              </a:ext>
            </a:extLst>
          </p:cNvPr>
          <p:cNvSpPr>
            <a:spLocks noGrp="1" noChangeArrowheads="1"/>
          </p:cNvSpPr>
          <p:nvPr>
            <p:ph type="body" idx="1"/>
          </p:nvPr>
        </p:nvSpPr>
        <p:spPr>
          <a:xfrm>
            <a:off x="2387600" y="1816101"/>
            <a:ext cx="7366000" cy="695325"/>
          </a:xfrm>
        </p:spPr>
        <p:txBody>
          <a:bodyPr/>
          <a:lstStyle/>
          <a:p>
            <a:pPr marL="0" indent="0">
              <a:buNone/>
            </a:pPr>
            <a:r>
              <a:rPr lang="en-US" altLang="en-US"/>
              <a:t>The default display of queries is all rows, including duplicate rows.</a:t>
            </a:r>
          </a:p>
        </p:txBody>
      </p:sp>
      <p:sp>
        <p:nvSpPr>
          <p:cNvPr id="24580" name="Rectangle 4">
            <a:extLst>
              <a:ext uri="{FF2B5EF4-FFF2-40B4-BE49-F238E27FC236}">
                <a16:creationId xmlns:a16="http://schemas.microsoft.com/office/drawing/2014/main" id="{87800969-DA56-252A-E9AA-B3EE330618F5}"/>
              </a:ext>
            </a:extLst>
          </p:cNvPr>
          <p:cNvSpPr>
            <a:spLocks noChangeArrowheads="1"/>
          </p:cNvSpPr>
          <p:nvPr/>
        </p:nvSpPr>
        <p:spPr bwMode="blackGray">
          <a:xfrm>
            <a:off x="2400301" y="2574926"/>
            <a:ext cx="7286625" cy="701675"/>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sz="2300" b="1">
                <a:solidFill>
                  <a:schemeClr val="tx1"/>
                </a:solidFill>
                <a:latin typeface="Arial" panose="020B0604020202020204" pitchFamily="34" charset="0"/>
              </a:defRPr>
            </a:lvl1pPr>
            <a:lvl2pPr marL="742950" indent="-285750" eaLnBrk="0" hangingPunct="0">
              <a:tabLst>
                <a:tab pos="1200150" algn="l"/>
              </a:tabLst>
              <a:defRPr sz="2300" b="1">
                <a:solidFill>
                  <a:schemeClr val="tx1"/>
                </a:solidFill>
                <a:latin typeface="Arial" panose="020B0604020202020204" pitchFamily="34" charset="0"/>
              </a:defRPr>
            </a:lvl2pPr>
            <a:lvl3pPr marL="1143000" indent="-228600" eaLnBrk="0" hangingPunct="0">
              <a:tabLst>
                <a:tab pos="1200150" algn="l"/>
              </a:tabLst>
              <a:defRPr sz="2300" b="1">
                <a:solidFill>
                  <a:schemeClr val="tx1"/>
                </a:solidFill>
                <a:latin typeface="Arial" panose="020B0604020202020204" pitchFamily="34" charset="0"/>
              </a:defRPr>
            </a:lvl3pPr>
            <a:lvl4pPr marL="1600200" indent="-228600" eaLnBrk="0" hangingPunct="0">
              <a:tabLst>
                <a:tab pos="1200150" algn="l"/>
              </a:tabLst>
              <a:defRPr sz="2300" b="1">
                <a:solidFill>
                  <a:schemeClr val="tx1"/>
                </a:solidFill>
                <a:latin typeface="Arial" panose="020B0604020202020204" pitchFamily="34" charset="0"/>
              </a:defRPr>
            </a:lvl4pPr>
            <a:lvl5pPr marL="2057400" indent="-228600" eaLnBrk="0" hangingPunct="0">
              <a:tabLst>
                <a:tab pos="1200150" algn="l"/>
              </a:tabLst>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9pPr>
          </a:lstStyle>
          <a:p>
            <a:pPr algn="l">
              <a:buClrTx/>
              <a:buFontTx/>
              <a:buNone/>
            </a:pPr>
            <a:r>
              <a:rPr lang="en-US" altLang="en-US" sz="1800">
                <a:solidFill>
                  <a:srgbClr val="000000"/>
                </a:solidFill>
                <a:latin typeface="Courier New" panose="02070309020205020404" pitchFamily="49" charset="0"/>
              </a:rPr>
              <a:t>SELECT department_id</a:t>
            </a:r>
          </a:p>
          <a:p>
            <a:pPr algn="l">
              <a:buClrTx/>
              <a:buFontTx/>
              <a:buNone/>
            </a:pPr>
            <a:r>
              <a:rPr lang="en-US" altLang="en-US" sz="1800">
                <a:solidFill>
                  <a:srgbClr val="000000"/>
                </a:solidFill>
                <a:latin typeface="Courier New" panose="02070309020205020404" pitchFamily="49" charset="0"/>
              </a:rPr>
              <a:t>FROM   employees;</a:t>
            </a:r>
          </a:p>
        </p:txBody>
      </p:sp>
      <p:grpSp>
        <p:nvGrpSpPr>
          <p:cNvPr id="24581" name="Group 11">
            <a:extLst>
              <a:ext uri="{FF2B5EF4-FFF2-40B4-BE49-F238E27FC236}">
                <a16:creationId xmlns:a16="http://schemas.microsoft.com/office/drawing/2014/main" id="{64E21A67-DE9B-0163-8839-4517DD1D8DF6}"/>
              </a:ext>
            </a:extLst>
          </p:cNvPr>
          <p:cNvGrpSpPr>
            <a:grpSpLocks/>
          </p:cNvGrpSpPr>
          <p:nvPr/>
        </p:nvGrpSpPr>
        <p:grpSpPr bwMode="auto">
          <a:xfrm>
            <a:off x="2398714" y="3314701"/>
            <a:ext cx="7273925" cy="1160463"/>
            <a:chOff x="593" y="2064"/>
            <a:chExt cx="4582" cy="731"/>
          </a:xfrm>
        </p:grpSpPr>
        <p:sp>
          <p:nvSpPr>
            <p:cNvPr id="24589" name="Text Box 5">
              <a:extLst>
                <a:ext uri="{FF2B5EF4-FFF2-40B4-BE49-F238E27FC236}">
                  <a16:creationId xmlns:a16="http://schemas.microsoft.com/office/drawing/2014/main" id="{F8CDB7A9-AD1A-46ED-CCF1-48E74D089354}"/>
                </a:ext>
              </a:extLst>
            </p:cNvPr>
            <p:cNvSpPr txBox="1">
              <a:spLocks noChangeArrowheads="1"/>
            </p:cNvSpPr>
            <p:nvPr/>
          </p:nvSpPr>
          <p:spPr bwMode="auto">
            <a:xfrm>
              <a:off x="613" y="2441"/>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sz="2300" b="1">
                  <a:solidFill>
                    <a:schemeClr val="tx1"/>
                  </a:solidFill>
                  <a:latin typeface="Arial" panose="020B0604020202020204" pitchFamily="34" charset="0"/>
                </a:defRPr>
              </a:lvl1pPr>
              <a:lvl2pPr marL="742950" indent="-285750" defTabSz="822325" eaLnBrk="0" hangingPunct="0">
                <a:defRPr sz="2300" b="1">
                  <a:solidFill>
                    <a:schemeClr val="tx1"/>
                  </a:solidFill>
                  <a:latin typeface="Arial" panose="020B0604020202020204" pitchFamily="34" charset="0"/>
                </a:defRPr>
              </a:lvl2pPr>
              <a:lvl3pPr marL="1143000" indent="-228600" defTabSz="822325" eaLnBrk="0" hangingPunct="0">
                <a:defRPr sz="2300" b="1">
                  <a:solidFill>
                    <a:schemeClr val="tx1"/>
                  </a:solidFill>
                  <a:latin typeface="Arial" panose="020B0604020202020204" pitchFamily="34" charset="0"/>
                </a:defRPr>
              </a:lvl3pPr>
              <a:lvl4pPr marL="1600200" indent="-228600" defTabSz="822325" eaLnBrk="0" hangingPunct="0">
                <a:defRPr sz="2300" b="1">
                  <a:solidFill>
                    <a:schemeClr val="tx1"/>
                  </a:solidFill>
                  <a:latin typeface="Arial" panose="020B0604020202020204" pitchFamily="34" charset="0"/>
                </a:defRPr>
              </a:lvl4pPr>
              <a:lvl5pPr marL="2057400" indent="-228600" defTabSz="822325" eaLnBrk="0" hangingPunct="0">
                <a:defRPr sz="2300" b="1">
                  <a:solidFill>
                    <a:schemeClr val="tx1"/>
                  </a:solidFill>
                  <a:latin typeface="Arial" panose="020B0604020202020204" pitchFamily="34" charset="0"/>
                </a:defRPr>
              </a:lvl5pPr>
              <a:lvl6pPr marL="25146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r>
                <a:rPr lang="en-US" altLang="en-US" sz="2400"/>
                <a:t>…</a:t>
              </a:r>
            </a:p>
          </p:txBody>
        </p:sp>
        <p:pic>
          <p:nvPicPr>
            <p:cNvPr id="24590" name="Picture 7">
              <a:extLst>
                <a:ext uri="{FF2B5EF4-FFF2-40B4-BE49-F238E27FC236}">
                  <a16:creationId xmlns:a16="http://schemas.microsoft.com/office/drawing/2014/main" id="{CD1492FA-44F5-4151-9874-DA3DF6B34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 y="2681"/>
              <a:ext cx="4398"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4591" name="Picture 10" descr="D:\Temp\04.GIF">
              <a:extLst>
                <a:ext uri="{FF2B5EF4-FFF2-40B4-BE49-F238E27FC236}">
                  <a16:creationId xmlns:a16="http://schemas.microsoft.com/office/drawing/2014/main" id="{C4C5778D-5861-04B0-C2ED-A2ADF8688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 y="2064"/>
              <a:ext cx="458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582" name="Rectangle 12">
            <a:extLst>
              <a:ext uri="{FF2B5EF4-FFF2-40B4-BE49-F238E27FC236}">
                <a16:creationId xmlns:a16="http://schemas.microsoft.com/office/drawing/2014/main" id="{DAB6C116-6432-7B1C-B7A2-732675AB827F}"/>
              </a:ext>
            </a:extLst>
          </p:cNvPr>
          <p:cNvSpPr>
            <a:spLocks noChangeArrowheads="1"/>
          </p:cNvSpPr>
          <p:nvPr/>
        </p:nvSpPr>
        <p:spPr bwMode="blackGray">
          <a:xfrm>
            <a:off x="2400301" y="4484689"/>
            <a:ext cx="7286625" cy="701675"/>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sz="2300" b="1">
                <a:solidFill>
                  <a:schemeClr val="tx1"/>
                </a:solidFill>
                <a:latin typeface="Arial" panose="020B0604020202020204" pitchFamily="34" charset="0"/>
              </a:defRPr>
            </a:lvl1pPr>
            <a:lvl2pPr marL="742950" indent="-285750" eaLnBrk="0" hangingPunct="0">
              <a:tabLst>
                <a:tab pos="1200150" algn="l"/>
              </a:tabLst>
              <a:defRPr sz="2300" b="1">
                <a:solidFill>
                  <a:schemeClr val="tx1"/>
                </a:solidFill>
                <a:latin typeface="Arial" panose="020B0604020202020204" pitchFamily="34" charset="0"/>
              </a:defRPr>
            </a:lvl2pPr>
            <a:lvl3pPr marL="1143000" indent="-228600" eaLnBrk="0" hangingPunct="0">
              <a:tabLst>
                <a:tab pos="1200150" algn="l"/>
              </a:tabLst>
              <a:defRPr sz="2300" b="1">
                <a:solidFill>
                  <a:schemeClr val="tx1"/>
                </a:solidFill>
                <a:latin typeface="Arial" panose="020B0604020202020204" pitchFamily="34" charset="0"/>
              </a:defRPr>
            </a:lvl3pPr>
            <a:lvl4pPr marL="1600200" indent="-228600" eaLnBrk="0" hangingPunct="0">
              <a:tabLst>
                <a:tab pos="1200150" algn="l"/>
              </a:tabLst>
              <a:defRPr sz="2300" b="1">
                <a:solidFill>
                  <a:schemeClr val="tx1"/>
                </a:solidFill>
                <a:latin typeface="Arial" panose="020B0604020202020204" pitchFamily="34" charset="0"/>
              </a:defRPr>
            </a:lvl4pPr>
            <a:lvl5pPr marL="2057400" indent="-228600" eaLnBrk="0" hangingPunct="0">
              <a:tabLst>
                <a:tab pos="1200150" algn="l"/>
              </a:tabLst>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tabLst>
                <a:tab pos="1200150" algn="l"/>
              </a:tabLst>
              <a:defRPr sz="2300" b="1">
                <a:solidFill>
                  <a:schemeClr val="tx1"/>
                </a:solidFill>
                <a:latin typeface="Arial" panose="020B0604020202020204" pitchFamily="34" charset="0"/>
              </a:defRPr>
            </a:lvl9pPr>
          </a:lstStyle>
          <a:p>
            <a:pPr algn="l">
              <a:buClrTx/>
              <a:buFontTx/>
              <a:buNone/>
            </a:pPr>
            <a:r>
              <a:rPr lang="en-US" altLang="en-US" sz="1800">
                <a:solidFill>
                  <a:srgbClr val="000000"/>
                </a:solidFill>
                <a:latin typeface="Courier New" panose="02070309020205020404" pitchFamily="49" charset="0"/>
              </a:rPr>
              <a:t>SELECT DISTINCT department_id</a:t>
            </a:r>
          </a:p>
          <a:p>
            <a:pPr algn="l">
              <a:buClrTx/>
              <a:buFontTx/>
              <a:buNone/>
            </a:pPr>
            <a:r>
              <a:rPr lang="en-US" altLang="en-US" sz="1800">
                <a:solidFill>
                  <a:srgbClr val="000000"/>
                </a:solidFill>
                <a:latin typeface="Courier New" panose="02070309020205020404" pitchFamily="49" charset="0"/>
              </a:rPr>
              <a:t>FROM   employees;</a:t>
            </a:r>
          </a:p>
        </p:txBody>
      </p:sp>
      <p:sp>
        <p:nvSpPr>
          <p:cNvPr id="24583" name="Rectangle 13">
            <a:extLst>
              <a:ext uri="{FF2B5EF4-FFF2-40B4-BE49-F238E27FC236}">
                <a16:creationId xmlns:a16="http://schemas.microsoft.com/office/drawing/2014/main" id="{6863F884-CB02-1F7E-5FE7-E5CF386F3930}"/>
              </a:ext>
            </a:extLst>
          </p:cNvPr>
          <p:cNvSpPr>
            <a:spLocks noChangeArrowheads="1"/>
          </p:cNvSpPr>
          <p:nvPr/>
        </p:nvSpPr>
        <p:spPr bwMode="blackWhite">
          <a:xfrm>
            <a:off x="3419475" y="4554539"/>
            <a:ext cx="1295400" cy="25082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300" b="1">
                <a:solidFill>
                  <a:schemeClr val="tx1"/>
                </a:solidFill>
                <a:latin typeface="Arial" panose="020B0604020202020204" pitchFamily="34" charset="0"/>
              </a:defRPr>
            </a:lvl1pPr>
            <a:lvl2pPr marL="742950" indent="-285750" eaLnBrk="0" hangingPunct="0">
              <a:defRPr sz="2300" b="1">
                <a:solidFill>
                  <a:schemeClr val="tx1"/>
                </a:solidFill>
                <a:latin typeface="Arial" panose="020B0604020202020204" pitchFamily="34" charset="0"/>
              </a:defRPr>
            </a:lvl2pPr>
            <a:lvl3pPr marL="1143000" indent="-228600" eaLnBrk="0" hangingPunct="0">
              <a:defRPr sz="2300" b="1">
                <a:solidFill>
                  <a:schemeClr val="tx1"/>
                </a:solidFill>
                <a:latin typeface="Arial" panose="020B0604020202020204" pitchFamily="34" charset="0"/>
              </a:defRPr>
            </a:lvl3pPr>
            <a:lvl4pPr marL="1600200" indent="-228600" eaLnBrk="0" hangingPunct="0">
              <a:defRPr sz="2300" b="1">
                <a:solidFill>
                  <a:schemeClr val="tx1"/>
                </a:solidFill>
                <a:latin typeface="Arial" panose="020B0604020202020204" pitchFamily="34" charset="0"/>
              </a:defRPr>
            </a:lvl4pPr>
            <a:lvl5pPr marL="2057400" indent="-228600" eaLnBrk="0" hangingPunct="0">
              <a:defRPr sz="2300"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endParaRPr lang="en-US" altLang="en-US"/>
          </a:p>
        </p:txBody>
      </p:sp>
      <p:pic>
        <p:nvPicPr>
          <p:cNvPr id="24584" name="Picture 14" descr="D:\Temp\05.GIF">
            <a:extLst>
              <a:ext uri="{FF2B5EF4-FFF2-40B4-BE49-F238E27FC236}">
                <a16:creationId xmlns:a16="http://schemas.microsoft.com/office/drawing/2014/main" id="{20D8A029-5548-4B5D-2756-3A2A05D4E4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5864" y="5226051"/>
            <a:ext cx="719137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15">
            <a:extLst>
              <a:ext uri="{FF2B5EF4-FFF2-40B4-BE49-F238E27FC236}">
                <a16:creationId xmlns:a16="http://schemas.microsoft.com/office/drawing/2014/main" id="{2B59E7DE-45D8-55A2-94D4-3BD18145F6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6664" y="6156325"/>
            <a:ext cx="69564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4586" name="Text Box 16">
            <a:extLst>
              <a:ext uri="{FF2B5EF4-FFF2-40B4-BE49-F238E27FC236}">
                <a16:creationId xmlns:a16="http://schemas.microsoft.com/office/drawing/2014/main" id="{1F8A523B-BEEF-5A47-FACE-C2CCE247A93F}"/>
              </a:ext>
            </a:extLst>
          </p:cNvPr>
          <p:cNvSpPr txBox="1">
            <a:spLocks noChangeArrowheads="1"/>
          </p:cNvSpPr>
          <p:nvPr/>
        </p:nvSpPr>
        <p:spPr bwMode="auto">
          <a:xfrm>
            <a:off x="2479676" y="5834063"/>
            <a:ext cx="366713"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sz="2300" b="1">
                <a:solidFill>
                  <a:schemeClr val="tx1"/>
                </a:solidFill>
                <a:latin typeface="Arial" panose="020B0604020202020204" pitchFamily="34" charset="0"/>
              </a:defRPr>
            </a:lvl1pPr>
            <a:lvl2pPr marL="742950" indent="-285750" defTabSz="822325" eaLnBrk="0" hangingPunct="0">
              <a:defRPr sz="2300" b="1">
                <a:solidFill>
                  <a:schemeClr val="tx1"/>
                </a:solidFill>
                <a:latin typeface="Arial" panose="020B0604020202020204" pitchFamily="34" charset="0"/>
              </a:defRPr>
            </a:lvl2pPr>
            <a:lvl3pPr marL="1143000" indent="-228600" defTabSz="822325" eaLnBrk="0" hangingPunct="0">
              <a:defRPr sz="2300" b="1">
                <a:solidFill>
                  <a:schemeClr val="tx1"/>
                </a:solidFill>
                <a:latin typeface="Arial" panose="020B0604020202020204" pitchFamily="34" charset="0"/>
              </a:defRPr>
            </a:lvl3pPr>
            <a:lvl4pPr marL="1600200" indent="-228600" defTabSz="822325" eaLnBrk="0" hangingPunct="0">
              <a:defRPr sz="2300" b="1">
                <a:solidFill>
                  <a:schemeClr val="tx1"/>
                </a:solidFill>
                <a:latin typeface="Arial" panose="020B0604020202020204" pitchFamily="34" charset="0"/>
              </a:defRPr>
            </a:lvl4pPr>
            <a:lvl5pPr marL="2057400" indent="-228600" defTabSz="822325" eaLnBrk="0" hangingPunct="0">
              <a:defRPr sz="2300" b="1">
                <a:solidFill>
                  <a:schemeClr val="tx1"/>
                </a:solidFill>
                <a:latin typeface="Arial" panose="020B0604020202020204" pitchFamily="34" charset="0"/>
              </a:defRPr>
            </a:lvl5pPr>
            <a:lvl6pPr marL="25146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eaLnBrk="1" hangingPunct="1"/>
            <a:r>
              <a:rPr lang="en-US" altLang="en-US" sz="2400"/>
              <a:t>…</a:t>
            </a:r>
          </a:p>
        </p:txBody>
      </p:sp>
      <p:sp>
        <p:nvSpPr>
          <p:cNvPr id="24587" name="Oval 17">
            <a:extLst>
              <a:ext uri="{FF2B5EF4-FFF2-40B4-BE49-F238E27FC236}">
                <a16:creationId xmlns:a16="http://schemas.microsoft.com/office/drawing/2014/main" id="{F00F3513-FBCA-C38E-CA41-DEF074F380DF}"/>
              </a:ext>
            </a:extLst>
          </p:cNvPr>
          <p:cNvSpPr>
            <a:spLocks noChangeArrowheads="1"/>
          </p:cNvSpPr>
          <p:nvPr/>
        </p:nvSpPr>
        <p:spPr bwMode="blackWhite">
          <a:xfrm>
            <a:off x="9026525" y="2660651"/>
            <a:ext cx="490538" cy="493713"/>
          </a:xfrm>
          <a:prstGeom prst="ellipse">
            <a:avLst/>
          </a:prstGeom>
          <a:solidFill>
            <a:srgbClr val="CCCCFF"/>
          </a:solidFill>
          <a:ln w="28575">
            <a:solidFill>
              <a:srgbClr val="000000"/>
            </a:solidFill>
            <a:round/>
            <a:headEnd/>
            <a:tailEnd/>
          </a:ln>
        </p:spPr>
        <p:txBody>
          <a:bodyPr wrap="none" lIns="46038" tIns="46038" rIns="46038" bIns="46038" anchor="ctr"/>
          <a:lstStyle>
            <a:lvl1pPr defTabSz="822325" eaLnBrk="0" hangingPunct="0">
              <a:defRPr sz="2300" b="1">
                <a:solidFill>
                  <a:schemeClr val="tx1"/>
                </a:solidFill>
                <a:latin typeface="Arial" panose="020B0604020202020204" pitchFamily="34" charset="0"/>
              </a:defRPr>
            </a:lvl1pPr>
            <a:lvl2pPr marL="742950" indent="-285750" defTabSz="822325" eaLnBrk="0" hangingPunct="0">
              <a:defRPr sz="2300" b="1">
                <a:solidFill>
                  <a:schemeClr val="tx1"/>
                </a:solidFill>
                <a:latin typeface="Arial" panose="020B0604020202020204" pitchFamily="34" charset="0"/>
              </a:defRPr>
            </a:lvl2pPr>
            <a:lvl3pPr marL="1143000" indent="-228600" defTabSz="822325" eaLnBrk="0" hangingPunct="0">
              <a:defRPr sz="2300" b="1">
                <a:solidFill>
                  <a:schemeClr val="tx1"/>
                </a:solidFill>
                <a:latin typeface="Arial" panose="020B0604020202020204" pitchFamily="34" charset="0"/>
              </a:defRPr>
            </a:lvl3pPr>
            <a:lvl4pPr marL="1600200" indent="-228600" defTabSz="822325" eaLnBrk="0" hangingPunct="0">
              <a:defRPr sz="2300" b="1">
                <a:solidFill>
                  <a:schemeClr val="tx1"/>
                </a:solidFill>
                <a:latin typeface="Arial" panose="020B0604020202020204" pitchFamily="34" charset="0"/>
              </a:defRPr>
            </a:lvl4pPr>
            <a:lvl5pPr marL="2057400" indent="-228600" defTabSz="822325" eaLnBrk="0" hangingPunct="0">
              <a:defRPr sz="2300" b="1">
                <a:solidFill>
                  <a:schemeClr val="tx1"/>
                </a:solidFill>
                <a:latin typeface="Arial" panose="020B0604020202020204" pitchFamily="34" charset="0"/>
              </a:defRPr>
            </a:lvl5pPr>
            <a:lvl6pPr marL="25146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a:lnSpc>
                <a:spcPct val="95000"/>
              </a:lnSpc>
              <a:buClrTx/>
              <a:buFontTx/>
              <a:buNone/>
            </a:pPr>
            <a:r>
              <a:rPr lang="en-US" altLang="en-US" sz="2400"/>
              <a:t>1</a:t>
            </a:r>
          </a:p>
        </p:txBody>
      </p:sp>
      <p:sp>
        <p:nvSpPr>
          <p:cNvPr id="24588" name="Oval 18">
            <a:extLst>
              <a:ext uri="{FF2B5EF4-FFF2-40B4-BE49-F238E27FC236}">
                <a16:creationId xmlns:a16="http://schemas.microsoft.com/office/drawing/2014/main" id="{0E8D02F6-73CE-CAC8-71B0-6D28EE12BDFB}"/>
              </a:ext>
            </a:extLst>
          </p:cNvPr>
          <p:cNvSpPr>
            <a:spLocks noChangeArrowheads="1"/>
          </p:cNvSpPr>
          <p:nvPr/>
        </p:nvSpPr>
        <p:spPr bwMode="blackWhite">
          <a:xfrm>
            <a:off x="9024938" y="4591051"/>
            <a:ext cx="493712" cy="493713"/>
          </a:xfrm>
          <a:prstGeom prst="ellipse">
            <a:avLst/>
          </a:prstGeom>
          <a:solidFill>
            <a:srgbClr val="CCCCFF"/>
          </a:solidFill>
          <a:ln w="28575">
            <a:solidFill>
              <a:srgbClr val="000000"/>
            </a:solidFill>
            <a:round/>
            <a:headEnd/>
            <a:tailEnd/>
          </a:ln>
        </p:spPr>
        <p:txBody>
          <a:bodyPr wrap="none" lIns="46038" tIns="46038" rIns="46038" bIns="46038" anchor="ctr"/>
          <a:lstStyle>
            <a:lvl1pPr defTabSz="822325" eaLnBrk="0" hangingPunct="0">
              <a:defRPr sz="2300" b="1">
                <a:solidFill>
                  <a:schemeClr val="tx1"/>
                </a:solidFill>
                <a:latin typeface="Arial" panose="020B0604020202020204" pitchFamily="34" charset="0"/>
              </a:defRPr>
            </a:lvl1pPr>
            <a:lvl2pPr marL="742950" indent="-285750" defTabSz="822325" eaLnBrk="0" hangingPunct="0">
              <a:defRPr sz="2300" b="1">
                <a:solidFill>
                  <a:schemeClr val="tx1"/>
                </a:solidFill>
                <a:latin typeface="Arial" panose="020B0604020202020204" pitchFamily="34" charset="0"/>
              </a:defRPr>
            </a:lvl2pPr>
            <a:lvl3pPr marL="1143000" indent="-228600" defTabSz="822325" eaLnBrk="0" hangingPunct="0">
              <a:defRPr sz="2300" b="1">
                <a:solidFill>
                  <a:schemeClr val="tx1"/>
                </a:solidFill>
                <a:latin typeface="Arial" panose="020B0604020202020204" pitchFamily="34" charset="0"/>
              </a:defRPr>
            </a:lvl3pPr>
            <a:lvl4pPr marL="1600200" indent="-228600" defTabSz="822325" eaLnBrk="0" hangingPunct="0">
              <a:defRPr sz="2300" b="1">
                <a:solidFill>
                  <a:schemeClr val="tx1"/>
                </a:solidFill>
                <a:latin typeface="Arial" panose="020B0604020202020204" pitchFamily="34" charset="0"/>
              </a:defRPr>
            </a:lvl4pPr>
            <a:lvl5pPr marL="2057400" indent="-228600" defTabSz="822325" eaLnBrk="0" hangingPunct="0">
              <a:defRPr sz="2300" b="1">
                <a:solidFill>
                  <a:schemeClr val="tx1"/>
                </a:solidFill>
                <a:latin typeface="Arial" panose="020B0604020202020204" pitchFamily="34" charset="0"/>
              </a:defRPr>
            </a:lvl5pPr>
            <a:lvl6pPr marL="25146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6pPr>
            <a:lvl7pPr marL="29718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7pPr>
            <a:lvl8pPr marL="34290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8pPr>
            <a:lvl9pPr marL="3886200" indent="-228600" algn="ctr" defTabSz="822325" eaLnBrk="0" fontAlgn="base" hangingPunct="0">
              <a:spcBef>
                <a:spcPct val="0"/>
              </a:spcBef>
              <a:spcAft>
                <a:spcPct val="0"/>
              </a:spcAft>
              <a:buClr>
                <a:srgbClr val="000000"/>
              </a:buClr>
              <a:buFont typeface="Arial" panose="020B0604020202020204" pitchFamily="34" charset="0"/>
              <a:defRPr sz="2300" b="1">
                <a:solidFill>
                  <a:schemeClr val="tx1"/>
                </a:solidFill>
                <a:latin typeface="Arial" panose="020B0604020202020204" pitchFamily="34" charset="0"/>
              </a:defRPr>
            </a:lvl9pPr>
          </a:lstStyle>
          <a:p>
            <a:pPr>
              <a:lnSpc>
                <a:spcPct val="95000"/>
              </a:lnSpc>
              <a:buClrTx/>
              <a:buFontTx/>
              <a:buNone/>
            </a:pPr>
            <a:r>
              <a:rPr lang="en-US" altLang="en-US" sz="2400"/>
              <a:t>2</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35E903B9-2366-8403-1CF1-06A63E2D2A5A}"/>
              </a:ext>
            </a:extLst>
          </p:cNvPr>
          <p:cNvSpPr>
            <a:spLocks noGrp="1" noChangeArrowheads="1"/>
          </p:cNvSpPr>
          <p:nvPr>
            <p:ph type="ctrTitle"/>
          </p:nvPr>
        </p:nvSpPr>
        <p:spPr/>
        <p:txBody>
          <a:bodyPr/>
          <a:lstStyle/>
          <a:p>
            <a:pPr eaLnBrk="1" hangingPunct="1"/>
            <a:r>
              <a:rPr lang="en-US" altLang="en-US"/>
              <a:t>Restricting and Sorting Data</a:t>
            </a:r>
          </a:p>
        </p:txBody>
      </p:sp>
      <p:sp>
        <p:nvSpPr>
          <p:cNvPr id="8195" name="Rectangle 5">
            <a:extLst>
              <a:ext uri="{FF2B5EF4-FFF2-40B4-BE49-F238E27FC236}">
                <a16:creationId xmlns:a16="http://schemas.microsoft.com/office/drawing/2014/main" id="{623C6BF4-B97C-3B1D-01C2-653AB0D0B674}"/>
              </a:ext>
            </a:extLst>
          </p:cNvPr>
          <p:cNvSpPr>
            <a:spLocks noGrp="1" noChangeArrowheads="1"/>
          </p:cNvSpPr>
          <p:nvPr>
            <p:ph type="subTitle" idx="1"/>
          </p:nvPr>
        </p:nvSpPr>
        <p:spPr/>
        <p:txBody>
          <a:bodyPr/>
          <a:lstStyle/>
          <a:p>
            <a:r>
              <a:rPr lang="en-US" altLang="en-US"/>
              <a:t> </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2">
            <a:extLst>
              <a:ext uri="{FF2B5EF4-FFF2-40B4-BE49-F238E27FC236}">
                <a16:creationId xmlns:a16="http://schemas.microsoft.com/office/drawing/2014/main" id="{997C280E-4D1B-E8D1-5178-8AB41C4073D8}"/>
              </a:ext>
            </a:extLst>
          </p:cNvPr>
          <p:cNvSpPr>
            <a:spLocks noGrp="1" noChangeArrowheads="1"/>
          </p:cNvSpPr>
          <p:nvPr>
            <p:ph type="title"/>
          </p:nvPr>
        </p:nvSpPr>
        <p:spPr/>
        <p:txBody>
          <a:bodyPr/>
          <a:lstStyle/>
          <a:p>
            <a:pPr eaLnBrk="1" hangingPunct="1"/>
            <a:r>
              <a:rPr lang="en-US" altLang="en-US"/>
              <a:t>Limiting Rows Using a Selection</a:t>
            </a:r>
          </a:p>
        </p:txBody>
      </p:sp>
      <p:sp>
        <p:nvSpPr>
          <p:cNvPr id="9219" name="Rectangle 3">
            <a:extLst>
              <a:ext uri="{FF2B5EF4-FFF2-40B4-BE49-F238E27FC236}">
                <a16:creationId xmlns:a16="http://schemas.microsoft.com/office/drawing/2014/main" id="{4958AFD1-A626-EB55-DB13-57E19ACE380B}"/>
              </a:ext>
            </a:extLst>
          </p:cNvPr>
          <p:cNvSpPr>
            <a:spLocks noChangeArrowheads="1"/>
          </p:cNvSpPr>
          <p:nvPr/>
        </p:nvSpPr>
        <p:spPr bwMode="auto">
          <a:xfrm>
            <a:off x="3287713" y="4446588"/>
            <a:ext cx="2589212" cy="882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6263" algn="l"/>
              </a:tabLst>
              <a:defRPr b="1">
                <a:solidFill>
                  <a:srgbClr val="000000"/>
                </a:solidFill>
                <a:latin typeface="Courier New" panose="02070309020205020404" pitchFamily="49" charset="0"/>
              </a:defRPr>
            </a:lvl1pPr>
            <a:lvl2pPr marL="742950" indent="-285750" defTabSz="346075">
              <a:tabLst>
                <a:tab pos="576263" algn="l"/>
              </a:tabLst>
              <a:defRPr b="1">
                <a:solidFill>
                  <a:srgbClr val="000000"/>
                </a:solidFill>
                <a:latin typeface="Courier New" panose="02070309020205020404" pitchFamily="49" charset="0"/>
              </a:defRPr>
            </a:lvl2pPr>
            <a:lvl3pPr marL="1143000" indent="-228600" defTabSz="346075">
              <a:tabLst>
                <a:tab pos="576263" algn="l"/>
              </a:tabLst>
              <a:defRPr b="1">
                <a:solidFill>
                  <a:srgbClr val="000000"/>
                </a:solidFill>
                <a:latin typeface="Courier New" panose="02070309020205020404" pitchFamily="49" charset="0"/>
              </a:defRPr>
            </a:lvl3pPr>
            <a:lvl4pPr marL="1600200" indent="-228600" defTabSz="346075">
              <a:tabLst>
                <a:tab pos="576263" algn="l"/>
              </a:tabLst>
              <a:defRPr b="1">
                <a:solidFill>
                  <a:srgbClr val="000000"/>
                </a:solidFill>
                <a:latin typeface="Courier New" panose="02070309020205020404" pitchFamily="49" charset="0"/>
              </a:defRPr>
            </a:lvl4pPr>
            <a:lvl5pPr marL="2057400" indent="-228600" defTabSz="346075">
              <a:tabLst>
                <a:tab pos="576263" algn="l"/>
              </a:tabLst>
              <a:defRPr b="1">
                <a:solidFill>
                  <a:srgbClr val="000000"/>
                </a:solidFill>
                <a:latin typeface="Courier New" panose="02070309020205020404" pitchFamily="49" charset="0"/>
              </a:defRPr>
            </a:lvl5pPr>
            <a:lvl6pPr marL="2514600" indent="-228600" algn="ctr" defTabSz="346075" eaLnBrk="0" fontAlgn="base" hangingPunct="0">
              <a:spcBef>
                <a:spcPct val="0"/>
              </a:spcBef>
              <a:spcAft>
                <a:spcPct val="0"/>
              </a:spcAft>
              <a:tabLst>
                <a:tab pos="576263" algn="l"/>
              </a:tabLst>
              <a:defRPr b="1">
                <a:solidFill>
                  <a:srgbClr val="000000"/>
                </a:solidFill>
                <a:latin typeface="Courier New" panose="02070309020205020404" pitchFamily="49" charset="0"/>
              </a:defRPr>
            </a:lvl6pPr>
            <a:lvl7pPr marL="2971800" indent="-228600" algn="ctr" defTabSz="346075" eaLnBrk="0" fontAlgn="base" hangingPunct="0">
              <a:spcBef>
                <a:spcPct val="0"/>
              </a:spcBef>
              <a:spcAft>
                <a:spcPct val="0"/>
              </a:spcAft>
              <a:tabLst>
                <a:tab pos="576263" algn="l"/>
              </a:tabLst>
              <a:defRPr b="1">
                <a:solidFill>
                  <a:srgbClr val="000000"/>
                </a:solidFill>
                <a:latin typeface="Courier New" panose="02070309020205020404" pitchFamily="49" charset="0"/>
              </a:defRPr>
            </a:lvl7pPr>
            <a:lvl8pPr marL="3429000" indent="-228600" algn="ctr" defTabSz="346075" eaLnBrk="0" fontAlgn="base" hangingPunct="0">
              <a:spcBef>
                <a:spcPct val="0"/>
              </a:spcBef>
              <a:spcAft>
                <a:spcPct val="0"/>
              </a:spcAft>
              <a:tabLst>
                <a:tab pos="576263" algn="l"/>
              </a:tabLst>
              <a:defRPr b="1">
                <a:solidFill>
                  <a:srgbClr val="000000"/>
                </a:solidFill>
                <a:latin typeface="Courier New" panose="02070309020205020404" pitchFamily="49" charset="0"/>
              </a:defRPr>
            </a:lvl8pPr>
            <a:lvl9pPr marL="3886200" indent="-228600" algn="ctr" defTabSz="346075" eaLnBrk="0" fontAlgn="base" hangingPunct="0">
              <a:spcBef>
                <a:spcPct val="0"/>
              </a:spcBef>
              <a:spcAft>
                <a:spcPct val="0"/>
              </a:spcAft>
              <a:tabLst>
                <a:tab pos="576263" algn="l"/>
              </a:tabLst>
              <a:defRPr b="1">
                <a:solidFill>
                  <a:srgbClr val="000000"/>
                </a:solidFill>
                <a:latin typeface="Courier New" panose="02070309020205020404" pitchFamily="49" charset="0"/>
              </a:defRPr>
            </a:lvl9pPr>
          </a:lstStyle>
          <a:p>
            <a:pPr algn="l">
              <a:lnSpc>
                <a:spcPct val="95000"/>
              </a:lnSpc>
              <a:spcBef>
                <a:spcPct val="35000"/>
              </a:spcBef>
            </a:pPr>
            <a:r>
              <a:rPr lang="en-US" altLang="en-US">
                <a:solidFill>
                  <a:schemeClr val="tx1"/>
                </a:solidFill>
                <a:latin typeface="Arial" panose="020B0604020202020204" pitchFamily="34" charset="0"/>
              </a:rPr>
              <a:t>“retrieve all</a:t>
            </a:r>
            <a:br>
              <a:rPr lang="en-US" altLang="en-US">
                <a:solidFill>
                  <a:schemeClr val="tx1"/>
                </a:solidFill>
                <a:latin typeface="Arial" panose="020B0604020202020204" pitchFamily="34" charset="0"/>
              </a:rPr>
            </a:br>
            <a:r>
              <a:rPr lang="en-US" altLang="en-US">
                <a:solidFill>
                  <a:schemeClr val="tx1"/>
                </a:solidFill>
                <a:latin typeface="Arial" panose="020B0604020202020204" pitchFamily="34" charset="0"/>
              </a:rPr>
              <a:t>employees in department 90”</a:t>
            </a:r>
          </a:p>
        </p:txBody>
      </p:sp>
      <p:sp>
        <p:nvSpPr>
          <p:cNvPr id="9220" name="Rectangle 5">
            <a:extLst>
              <a:ext uri="{FF2B5EF4-FFF2-40B4-BE49-F238E27FC236}">
                <a16:creationId xmlns:a16="http://schemas.microsoft.com/office/drawing/2014/main" id="{18EE3850-7940-53D6-177A-908F9829822F}"/>
              </a:ext>
            </a:extLst>
          </p:cNvPr>
          <p:cNvSpPr>
            <a:spLocks noChangeArrowheads="1"/>
          </p:cNvSpPr>
          <p:nvPr/>
        </p:nvSpPr>
        <p:spPr bwMode="auto">
          <a:xfrm>
            <a:off x="2339976" y="1830388"/>
            <a:ext cx="157094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pPr algn="l"/>
            <a:r>
              <a:rPr lang="en-US" altLang="en-US" sz="2000">
                <a:solidFill>
                  <a:schemeClr val="tx1"/>
                </a:solidFill>
              </a:rPr>
              <a:t>EMPLOYEES</a:t>
            </a:r>
          </a:p>
        </p:txBody>
      </p:sp>
      <p:sp>
        <p:nvSpPr>
          <p:cNvPr id="9221" name="Text Box 6">
            <a:extLst>
              <a:ext uri="{FF2B5EF4-FFF2-40B4-BE49-F238E27FC236}">
                <a16:creationId xmlns:a16="http://schemas.microsoft.com/office/drawing/2014/main" id="{EC942C24-6F9B-6F49-D5BA-2CDA5835AEBB}"/>
              </a:ext>
            </a:extLst>
          </p:cNvPr>
          <p:cNvSpPr txBox="1">
            <a:spLocks noChangeArrowheads="1"/>
          </p:cNvSpPr>
          <p:nvPr/>
        </p:nvSpPr>
        <p:spPr bwMode="auto">
          <a:xfrm>
            <a:off x="2614613" y="3768725"/>
            <a:ext cx="366712"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b="1">
                <a:solidFill>
                  <a:srgbClr val="000000"/>
                </a:solidFill>
                <a:latin typeface="Courier New" panose="02070309020205020404" pitchFamily="49" charset="0"/>
              </a:defRPr>
            </a:lvl1pPr>
            <a:lvl2pPr marL="742950" indent="-285750" defTabSz="822325">
              <a:defRPr b="1">
                <a:solidFill>
                  <a:srgbClr val="000000"/>
                </a:solidFill>
                <a:latin typeface="Courier New" panose="02070309020205020404" pitchFamily="49" charset="0"/>
              </a:defRPr>
            </a:lvl2pPr>
            <a:lvl3pPr marL="1143000" indent="-228600" defTabSz="822325">
              <a:defRPr b="1">
                <a:solidFill>
                  <a:srgbClr val="000000"/>
                </a:solidFill>
                <a:latin typeface="Courier New" panose="02070309020205020404" pitchFamily="49" charset="0"/>
              </a:defRPr>
            </a:lvl3pPr>
            <a:lvl4pPr marL="1600200" indent="-228600" defTabSz="822325">
              <a:defRPr b="1">
                <a:solidFill>
                  <a:srgbClr val="000000"/>
                </a:solidFill>
                <a:latin typeface="Courier New" panose="02070309020205020404" pitchFamily="49" charset="0"/>
              </a:defRPr>
            </a:lvl4pPr>
            <a:lvl5pPr marL="2057400" indent="-228600" defTabSz="822325">
              <a:defRPr b="1">
                <a:solidFill>
                  <a:srgbClr val="000000"/>
                </a:solidFill>
                <a:latin typeface="Courier New" panose="02070309020205020404" pitchFamily="49" charset="0"/>
              </a:defRPr>
            </a:lvl5pPr>
            <a:lvl6pPr marL="2514600" indent="-228600" algn="ctr" defTabSz="822325"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defTabSz="822325"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defTabSz="822325"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defTabSz="822325" eaLnBrk="0" fontAlgn="base" hangingPunct="0">
              <a:spcBef>
                <a:spcPct val="0"/>
              </a:spcBef>
              <a:spcAft>
                <a:spcPct val="0"/>
              </a:spcAft>
              <a:defRPr b="1">
                <a:solidFill>
                  <a:srgbClr val="000000"/>
                </a:solidFill>
                <a:latin typeface="Courier New" panose="02070309020205020404" pitchFamily="49" charset="0"/>
              </a:defRPr>
            </a:lvl9pPr>
          </a:lstStyle>
          <a:p>
            <a:pPr eaLnBrk="1" hangingPunct="1">
              <a:buClr>
                <a:srgbClr val="000000"/>
              </a:buClr>
              <a:buFont typeface="Arial" panose="020B0604020202020204" pitchFamily="34" charset="0"/>
              <a:buNone/>
            </a:pPr>
            <a:r>
              <a:rPr lang="en-US" altLang="en-US" sz="2400">
                <a:solidFill>
                  <a:schemeClr val="tx1"/>
                </a:solidFill>
                <a:latin typeface="Arial" panose="020B0604020202020204" pitchFamily="34" charset="0"/>
              </a:rPr>
              <a:t>…</a:t>
            </a:r>
          </a:p>
        </p:txBody>
      </p:sp>
      <p:pic>
        <p:nvPicPr>
          <p:cNvPr id="9222" name="Picture 7">
            <a:extLst>
              <a:ext uri="{FF2B5EF4-FFF2-40B4-BE49-F238E27FC236}">
                <a16:creationId xmlns:a16="http://schemas.microsoft.com/office/drawing/2014/main" id="{0E7C7DE5-366A-9895-289C-6E4D0C70E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627313" y="2224088"/>
            <a:ext cx="67437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9223" name="Picture 8">
            <a:extLst>
              <a:ext uri="{FF2B5EF4-FFF2-40B4-BE49-F238E27FC236}">
                <a16:creationId xmlns:a16="http://schemas.microsoft.com/office/drawing/2014/main" id="{CA3364BB-CBA9-8A7B-563D-416DA61A04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4138613"/>
            <a:ext cx="67246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9224" name="Picture 9">
            <a:extLst>
              <a:ext uri="{FF2B5EF4-FFF2-40B4-BE49-F238E27FC236}">
                <a16:creationId xmlns:a16="http://schemas.microsoft.com/office/drawing/2014/main" id="{87186F89-9BB8-BF16-F8B4-4454EF323A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627313" y="5314951"/>
            <a:ext cx="6724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9225" name="Freeform 13">
            <a:extLst>
              <a:ext uri="{FF2B5EF4-FFF2-40B4-BE49-F238E27FC236}">
                <a16:creationId xmlns:a16="http://schemas.microsoft.com/office/drawing/2014/main" id="{85FC9E55-A6DD-374E-7794-81D7D93B1752}"/>
              </a:ext>
            </a:extLst>
          </p:cNvPr>
          <p:cNvSpPr>
            <a:spLocks/>
          </p:cNvSpPr>
          <p:nvPr/>
        </p:nvSpPr>
        <p:spPr bwMode="auto">
          <a:xfrm>
            <a:off x="5349876" y="4910139"/>
            <a:ext cx="2822575" cy="396875"/>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tx1"/>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5">
            <a:extLst>
              <a:ext uri="{FF2B5EF4-FFF2-40B4-BE49-F238E27FC236}">
                <a16:creationId xmlns:a16="http://schemas.microsoft.com/office/drawing/2014/main" id="{F1EC1497-DE8A-C54B-2AAF-05D485129DAD}"/>
              </a:ext>
            </a:extLst>
          </p:cNvPr>
          <p:cNvSpPr>
            <a:spLocks noGrp="1" noChangeArrowheads="1"/>
          </p:cNvSpPr>
          <p:nvPr>
            <p:ph type="title"/>
          </p:nvPr>
        </p:nvSpPr>
        <p:spPr/>
        <p:txBody>
          <a:bodyPr/>
          <a:lstStyle/>
          <a:p>
            <a:pPr eaLnBrk="1" hangingPunct="1"/>
            <a:r>
              <a:rPr lang="en-US" altLang="en-US"/>
              <a:t>Limiting the Rows That Are Selected</a:t>
            </a:r>
          </a:p>
        </p:txBody>
      </p:sp>
      <p:sp>
        <p:nvSpPr>
          <p:cNvPr id="10243" name="Rectangle 16">
            <a:extLst>
              <a:ext uri="{FF2B5EF4-FFF2-40B4-BE49-F238E27FC236}">
                <a16:creationId xmlns:a16="http://schemas.microsoft.com/office/drawing/2014/main" id="{D90B97FA-1BED-9529-C843-EC0B975BB5A7}"/>
              </a:ext>
            </a:extLst>
          </p:cNvPr>
          <p:cNvSpPr>
            <a:spLocks noGrp="1" noChangeArrowheads="1"/>
          </p:cNvSpPr>
          <p:nvPr>
            <p:ph type="body" idx="1"/>
          </p:nvPr>
        </p:nvSpPr>
        <p:spPr>
          <a:xfrm>
            <a:off x="2387600" y="1816101"/>
            <a:ext cx="7366000" cy="2301875"/>
          </a:xfrm>
        </p:spPr>
        <p:txBody>
          <a:bodyPr/>
          <a:lstStyle/>
          <a:p>
            <a:pPr lvl="1" eaLnBrk="1" hangingPunct="1"/>
            <a:r>
              <a:rPr lang="en-US" altLang="en-US"/>
              <a:t>Restrict the rows that are returned by using the </a:t>
            </a:r>
            <a:r>
              <a:rPr lang="en-US" altLang="en-US">
                <a:latin typeface="Courier New" panose="02070309020205020404" pitchFamily="49" charset="0"/>
              </a:rPr>
              <a:t>WHERE</a:t>
            </a:r>
            <a:r>
              <a:rPr lang="en-US" altLang="en-US"/>
              <a:t> clause:</a:t>
            </a:r>
          </a:p>
          <a:p>
            <a:pPr lvl="1" eaLnBrk="1" hangingPunct="1"/>
            <a:endParaRPr lang="en-US" altLang="en-US"/>
          </a:p>
          <a:p>
            <a:pPr lvl="1" eaLnBrk="1" hangingPunct="1"/>
            <a:endParaRPr lang="en-US" altLang="en-US"/>
          </a:p>
          <a:p>
            <a:pPr lvl="1" eaLnBrk="1" hangingPunct="1"/>
            <a:endParaRPr lang="en-US" altLang="en-US"/>
          </a:p>
          <a:p>
            <a:pPr lvl="1" eaLnBrk="1" hangingPunct="1"/>
            <a:r>
              <a:rPr lang="en-US" altLang="en-US"/>
              <a:t>The </a:t>
            </a:r>
            <a:r>
              <a:rPr lang="en-US" altLang="en-US">
                <a:latin typeface="Courier New" panose="02070309020205020404" pitchFamily="49" charset="0"/>
              </a:rPr>
              <a:t>WHERE</a:t>
            </a:r>
            <a:r>
              <a:rPr lang="en-US" altLang="en-US"/>
              <a:t> clause follows the </a:t>
            </a:r>
            <a:r>
              <a:rPr lang="en-US" altLang="en-US">
                <a:latin typeface="Courier New" panose="02070309020205020404" pitchFamily="49" charset="0"/>
              </a:rPr>
              <a:t>FROM</a:t>
            </a:r>
            <a:r>
              <a:rPr lang="en-US" altLang="en-US"/>
              <a:t> clause.</a:t>
            </a:r>
          </a:p>
        </p:txBody>
      </p:sp>
      <p:sp>
        <p:nvSpPr>
          <p:cNvPr id="10244" name="Rectangle 17">
            <a:extLst>
              <a:ext uri="{FF2B5EF4-FFF2-40B4-BE49-F238E27FC236}">
                <a16:creationId xmlns:a16="http://schemas.microsoft.com/office/drawing/2014/main" id="{A135203C-AAEC-9B63-C8A7-ACC69930664C}"/>
              </a:ext>
            </a:extLst>
          </p:cNvPr>
          <p:cNvSpPr>
            <a:spLocks noChangeArrowheads="1"/>
          </p:cNvSpPr>
          <p:nvPr/>
        </p:nvSpPr>
        <p:spPr bwMode="blackGray">
          <a:xfrm>
            <a:off x="2406651" y="2667001"/>
            <a:ext cx="7262813" cy="923925"/>
          </a:xfrm>
          <a:prstGeom prst="rect">
            <a:avLst/>
          </a:prstGeom>
          <a:solidFill>
            <a:schemeClr val="accent1"/>
          </a:solidFill>
          <a:ln w="28575">
            <a:solidFill>
              <a:srgbClr val="000000"/>
            </a:solidFill>
            <a:miter lim="800000"/>
            <a:headEnd/>
            <a:tailEnd/>
          </a:ln>
        </p:spPr>
        <p:txBody>
          <a:bodyPr wrap="none" lIns="92075" tIns="46038" rIns="92075" bIns="46038" anchor="ctr"/>
          <a:lstStyle>
            <a:lvl1pPr>
              <a:tabLst>
                <a:tab pos="1200150" algn="l"/>
              </a:tabLst>
              <a:defRPr b="1">
                <a:solidFill>
                  <a:srgbClr val="000000"/>
                </a:solidFill>
                <a:latin typeface="Courier New" panose="02070309020205020404" pitchFamily="49" charset="0"/>
              </a:defRPr>
            </a:lvl1pPr>
            <a:lvl2pPr marL="742950" indent="-285750">
              <a:tabLst>
                <a:tab pos="1200150" algn="l"/>
              </a:tabLst>
              <a:defRPr b="1">
                <a:solidFill>
                  <a:srgbClr val="000000"/>
                </a:solidFill>
                <a:latin typeface="Courier New" panose="02070309020205020404" pitchFamily="49" charset="0"/>
              </a:defRPr>
            </a:lvl2pPr>
            <a:lvl3pPr marL="1143000" indent="-228600">
              <a:tabLst>
                <a:tab pos="1200150" algn="l"/>
              </a:tabLst>
              <a:defRPr b="1">
                <a:solidFill>
                  <a:srgbClr val="000000"/>
                </a:solidFill>
                <a:latin typeface="Courier New" panose="02070309020205020404" pitchFamily="49" charset="0"/>
              </a:defRPr>
            </a:lvl3pPr>
            <a:lvl4pPr marL="1600200" indent="-228600">
              <a:tabLst>
                <a:tab pos="1200150" algn="l"/>
              </a:tabLst>
              <a:defRPr b="1">
                <a:solidFill>
                  <a:srgbClr val="000000"/>
                </a:solidFill>
                <a:latin typeface="Courier New" panose="02070309020205020404" pitchFamily="49" charset="0"/>
              </a:defRPr>
            </a:lvl4pPr>
            <a:lvl5pPr marL="2057400" indent="-228600">
              <a:tabLst>
                <a:tab pos="1200150" algn="l"/>
              </a:tabLst>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9pPr>
          </a:lstStyle>
          <a:p>
            <a:pPr algn="l"/>
            <a:r>
              <a:rPr lang="en-US" altLang="en-US"/>
              <a:t>SELECT *|{[DISTINCT] </a:t>
            </a:r>
            <a:r>
              <a:rPr lang="en-US" altLang="en-US" i="1"/>
              <a:t>column|expression</a:t>
            </a:r>
            <a:r>
              <a:rPr lang="en-US" altLang="en-US"/>
              <a:t> [</a:t>
            </a:r>
            <a:r>
              <a:rPr lang="en-US" altLang="en-US" i="1"/>
              <a:t>alias</a:t>
            </a:r>
            <a:r>
              <a:rPr lang="en-US" altLang="en-US"/>
              <a:t>],...}</a:t>
            </a:r>
          </a:p>
          <a:p>
            <a:pPr algn="l"/>
            <a:r>
              <a:rPr lang="en-US" altLang="en-US"/>
              <a:t>FROM   </a:t>
            </a:r>
            <a:r>
              <a:rPr lang="en-US" altLang="en-US" i="1"/>
              <a:t>table</a:t>
            </a:r>
            <a:endParaRPr lang="en-US" altLang="en-US"/>
          </a:p>
          <a:p>
            <a:pPr algn="l"/>
            <a:r>
              <a:rPr lang="en-US" altLang="en-US"/>
              <a:t>[WHERE </a:t>
            </a:r>
            <a:r>
              <a:rPr lang="en-US" altLang="en-US" i="1"/>
              <a:t>condition(s)</a:t>
            </a:r>
            <a:r>
              <a:rPr lang="en-US" altLang="en-US"/>
              <a:t>];</a:t>
            </a:r>
          </a:p>
        </p:txBody>
      </p:sp>
      <p:sp>
        <p:nvSpPr>
          <p:cNvPr id="10245" name="Rectangle 6">
            <a:extLst>
              <a:ext uri="{FF2B5EF4-FFF2-40B4-BE49-F238E27FC236}">
                <a16:creationId xmlns:a16="http://schemas.microsoft.com/office/drawing/2014/main" id="{85A7799F-8C10-B545-1E1E-C3DC748EE2A9}"/>
              </a:ext>
            </a:extLst>
          </p:cNvPr>
          <p:cNvSpPr>
            <a:spLocks noChangeArrowheads="1"/>
          </p:cNvSpPr>
          <p:nvPr/>
        </p:nvSpPr>
        <p:spPr bwMode="auto">
          <a:xfrm>
            <a:off x="2486025" y="3243263"/>
            <a:ext cx="2971800"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4">
            <a:extLst>
              <a:ext uri="{FF2B5EF4-FFF2-40B4-BE49-F238E27FC236}">
                <a16:creationId xmlns:a16="http://schemas.microsoft.com/office/drawing/2014/main" id="{6F678B68-BB21-D271-DAE7-BF681C6D6EDA}"/>
              </a:ext>
            </a:extLst>
          </p:cNvPr>
          <p:cNvSpPr>
            <a:spLocks noChangeArrowheads="1"/>
          </p:cNvSpPr>
          <p:nvPr/>
        </p:nvSpPr>
        <p:spPr bwMode="blackGray">
          <a:xfrm>
            <a:off x="2406650" y="1849439"/>
            <a:ext cx="7272338" cy="923925"/>
          </a:xfrm>
          <a:prstGeom prst="rect">
            <a:avLst/>
          </a:prstGeom>
          <a:solidFill>
            <a:schemeClr val="accent1"/>
          </a:solidFill>
          <a:ln w="28575">
            <a:solidFill>
              <a:srgbClr val="000000"/>
            </a:solidFill>
            <a:miter lim="800000"/>
            <a:headEnd/>
            <a:tailEnd/>
          </a:ln>
        </p:spPr>
        <p:txBody>
          <a:bodyPr wrap="none" lIns="92075" tIns="46038" rIns="92075" bIns="46038" anchor="ctr"/>
          <a:lstStyle>
            <a:lvl1pPr>
              <a:tabLst>
                <a:tab pos="1200150" algn="l"/>
              </a:tabLst>
              <a:defRPr b="1">
                <a:solidFill>
                  <a:srgbClr val="000000"/>
                </a:solidFill>
                <a:latin typeface="Courier New" panose="02070309020205020404" pitchFamily="49" charset="0"/>
              </a:defRPr>
            </a:lvl1pPr>
            <a:lvl2pPr marL="742950" indent="-285750">
              <a:tabLst>
                <a:tab pos="1200150" algn="l"/>
              </a:tabLst>
              <a:defRPr b="1">
                <a:solidFill>
                  <a:srgbClr val="000000"/>
                </a:solidFill>
                <a:latin typeface="Courier New" panose="02070309020205020404" pitchFamily="49" charset="0"/>
              </a:defRPr>
            </a:lvl2pPr>
            <a:lvl3pPr marL="1143000" indent="-228600">
              <a:tabLst>
                <a:tab pos="1200150" algn="l"/>
              </a:tabLst>
              <a:defRPr b="1">
                <a:solidFill>
                  <a:srgbClr val="000000"/>
                </a:solidFill>
                <a:latin typeface="Courier New" panose="02070309020205020404" pitchFamily="49" charset="0"/>
              </a:defRPr>
            </a:lvl3pPr>
            <a:lvl4pPr marL="1600200" indent="-228600">
              <a:tabLst>
                <a:tab pos="1200150" algn="l"/>
              </a:tabLst>
              <a:defRPr b="1">
                <a:solidFill>
                  <a:srgbClr val="000000"/>
                </a:solidFill>
                <a:latin typeface="Courier New" panose="02070309020205020404" pitchFamily="49" charset="0"/>
              </a:defRPr>
            </a:lvl4pPr>
            <a:lvl5pPr marL="2057400" indent="-228600">
              <a:tabLst>
                <a:tab pos="1200150" algn="l"/>
              </a:tabLst>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9pPr>
          </a:lstStyle>
          <a:p>
            <a:pPr algn="l"/>
            <a:r>
              <a:rPr lang="en-US" altLang="en-US"/>
              <a:t>SELECT employee_id, last_name, job_id, department_id</a:t>
            </a:r>
          </a:p>
          <a:p>
            <a:pPr algn="l"/>
            <a:r>
              <a:rPr lang="en-US" altLang="en-US"/>
              <a:t>FROM   employees</a:t>
            </a:r>
          </a:p>
          <a:p>
            <a:pPr algn="l"/>
            <a:r>
              <a:rPr lang="en-US" altLang="en-US"/>
              <a:t>WHERE  department_id = 90 ;</a:t>
            </a:r>
          </a:p>
        </p:txBody>
      </p:sp>
      <p:sp>
        <p:nvSpPr>
          <p:cNvPr id="11267" name="Rectangle 13">
            <a:extLst>
              <a:ext uri="{FF2B5EF4-FFF2-40B4-BE49-F238E27FC236}">
                <a16:creationId xmlns:a16="http://schemas.microsoft.com/office/drawing/2014/main" id="{DAA881BA-99C7-E4E1-B348-6B8DDB30D1A9}"/>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rPr>
              <a:t>WHERE</a:t>
            </a:r>
            <a:r>
              <a:rPr lang="en-US" altLang="en-US"/>
              <a:t> Clause</a:t>
            </a:r>
          </a:p>
        </p:txBody>
      </p:sp>
      <p:sp>
        <p:nvSpPr>
          <p:cNvPr id="11268" name="Rectangle 5">
            <a:extLst>
              <a:ext uri="{FF2B5EF4-FFF2-40B4-BE49-F238E27FC236}">
                <a16:creationId xmlns:a16="http://schemas.microsoft.com/office/drawing/2014/main" id="{57D0B3A9-F83D-A83D-8983-65CE41F2BDB9}"/>
              </a:ext>
            </a:extLst>
          </p:cNvPr>
          <p:cNvSpPr>
            <a:spLocks noChangeArrowheads="1"/>
          </p:cNvSpPr>
          <p:nvPr/>
        </p:nvSpPr>
        <p:spPr bwMode="auto">
          <a:xfrm>
            <a:off x="2444751" y="2459039"/>
            <a:ext cx="3586163" cy="269875"/>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pic>
        <p:nvPicPr>
          <p:cNvPr id="11269" name="Picture 6">
            <a:extLst>
              <a:ext uri="{FF2B5EF4-FFF2-40B4-BE49-F238E27FC236}">
                <a16:creationId xmlns:a16="http://schemas.microsoft.com/office/drawing/2014/main" id="{E5EFF27E-05F1-8328-8FEE-B1EEA6969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09839" y="3094039"/>
            <a:ext cx="69818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9">
            <a:extLst>
              <a:ext uri="{FF2B5EF4-FFF2-40B4-BE49-F238E27FC236}">
                <a16:creationId xmlns:a16="http://schemas.microsoft.com/office/drawing/2014/main" id="{885F67F7-898E-5439-F531-CC1401F23189}"/>
              </a:ext>
            </a:extLst>
          </p:cNvPr>
          <p:cNvSpPr>
            <a:spLocks noChangeArrowheads="1"/>
          </p:cNvSpPr>
          <p:nvPr/>
        </p:nvSpPr>
        <p:spPr bwMode="blackGray">
          <a:xfrm>
            <a:off x="2406650" y="3910014"/>
            <a:ext cx="7272338" cy="923925"/>
          </a:xfrm>
          <a:prstGeom prst="rect">
            <a:avLst/>
          </a:prstGeom>
          <a:solidFill>
            <a:schemeClr val="accent1"/>
          </a:solidFill>
          <a:ln w="28575">
            <a:solidFill>
              <a:srgbClr val="000000"/>
            </a:solidFill>
            <a:miter lim="800000"/>
            <a:headEnd/>
            <a:tailEnd/>
          </a:ln>
        </p:spPr>
        <p:txBody>
          <a:bodyPr wrap="none" lIns="92075" tIns="46038" rIns="92075" bIns="46038" anchor="ctr"/>
          <a:lstStyle>
            <a:lvl1pPr>
              <a:tabLst>
                <a:tab pos="1200150" algn="l"/>
              </a:tabLst>
              <a:defRPr b="1">
                <a:solidFill>
                  <a:srgbClr val="000000"/>
                </a:solidFill>
                <a:latin typeface="Courier New" panose="02070309020205020404" pitchFamily="49" charset="0"/>
              </a:defRPr>
            </a:lvl1pPr>
            <a:lvl2pPr marL="742950" indent="-285750">
              <a:tabLst>
                <a:tab pos="1200150" algn="l"/>
              </a:tabLst>
              <a:defRPr b="1">
                <a:solidFill>
                  <a:srgbClr val="000000"/>
                </a:solidFill>
                <a:latin typeface="Courier New" panose="02070309020205020404" pitchFamily="49" charset="0"/>
              </a:defRPr>
            </a:lvl2pPr>
            <a:lvl3pPr marL="1143000" indent="-228600">
              <a:tabLst>
                <a:tab pos="1200150" algn="l"/>
              </a:tabLst>
              <a:defRPr b="1">
                <a:solidFill>
                  <a:srgbClr val="000000"/>
                </a:solidFill>
                <a:latin typeface="Courier New" panose="02070309020205020404" pitchFamily="49" charset="0"/>
              </a:defRPr>
            </a:lvl3pPr>
            <a:lvl4pPr marL="1600200" indent="-228600">
              <a:tabLst>
                <a:tab pos="1200150" algn="l"/>
              </a:tabLst>
              <a:defRPr b="1">
                <a:solidFill>
                  <a:srgbClr val="000000"/>
                </a:solidFill>
                <a:latin typeface="Courier New" panose="02070309020205020404" pitchFamily="49" charset="0"/>
              </a:defRPr>
            </a:lvl4pPr>
            <a:lvl5pPr marL="2057400" indent="-228600">
              <a:tabLst>
                <a:tab pos="1200150" algn="l"/>
              </a:tabLst>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9pPr>
          </a:lstStyle>
          <a:p>
            <a:pPr algn="l"/>
            <a:r>
              <a:rPr lang="en-US" altLang="en-US"/>
              <a:t>SELECT last_name, job_id, department_id</a:t>
            </a:r>
          </a:p>
          <a:p>
            <a:pPr algn="l"/>
            <a:r>
              <a:rPr lang="en-US" altLang="en-US"/>
              <a:t>FROM   employees</a:t>
            </a:r>
          </a:p>
          <a:p>
            <a:pPr algn="l"/>
            <a:r>
              <a:rPr lang="en-US" altLang="en-US"/>
              <a:t>WHERE  last_name = 'Whalen' ;</a:t>
            </a:r>
          </a:p>
        </p:txBody>
      </p:sp>
      <p:sp>
        <p:nvSpPr>
          <p:cNvPr id="12291" name="Rectangle 7">
            <a:extLst>
              <a:ext uri="{FF2B5EF4-FFF2-40B4-BE49-F238E27FC236}">
                <a16:creationId xmlns:a16="http://schemas.microsoft.com/office/drawing/2014/main" id="{D3FD817A-39C5-B54E-31C0-B801B426C4F6}"/>
              </a:ext>
            </a:extLst>
          </p:cNvPr>
          <p:cNvSpPr>
            <a:spLocks noGrp="1" noChangeArrowheads="1"/>
          </p:cNvSpPr>
          <p:nvPr>
            <p:ph type="title"/>
          </p:nvPr>
        </p:nvSpPr>
        <p:spPr/>
        <p:txBody>
          <a:bodyPr/>
          <a:lstStyle/>
          <a:p>
            <a:pPr eaLnBrk="1" hangingPunct="1"/>
            <a:r>
              <a:rPr lang="en-US" altLang="en-US"/>
              <a:t>Character Strings and Dates</a:t>
            </a:r>
          </a:p>
        </p:txBody>
      </p:sp>
      <p:sp>
        <p:nvSpPr>
          <p:cNvPr id="12292" name="Rectangle 8">
            <a:extLst>
              <a:ext uri="{FF2B5EF4-FFF2-40B4-BE49-F238E27FC236}">
                <a16:creationId xmlns:a16="http://schemas.microsoft.com/office/drawing/2014/main" id="{58CDA91B-2C31-6179-2732-6EFE4D33825A}"/>
              </a:ext>
            </a:extLst>
          </p:cNvPr>
          <p:cNvSpPr>
            <a:spLocks noGrp="1" noChangeArrowheads="1"/>
          </p:cNvSpPr>
          <p:nvPr>
            <p:ph type="body" idx="1"/>
          </p:nvPr>
        </p:nvSpPr>
        <p:spPr>
          <a:xfrm>
            <a:off x="2387600" y="1816101"/>
            <a:ext cx="7366000" cy="1833563"/>
          </a:xfrm>
        </p:spPr>
        <p:txBody>
          <a:bodyPr/>
          <a:lstStyle/>
          <a:p>
            <a:pPr lvl="1" eaLnBrk="1" hangingPunct="1"/>
            <a:r>
              <a:rPr lang="en-US" altLang="en-US"/>
              <a:t>Character strings and date values are enclosed by single quotation marks.</a:t>
            </a:r>
          </a:p>
          <a:p>
            <a:pPr lvl="1" eaLnBrk="1" hangingPunct="1"/>
            <a:r>
              <a:rPr lang="en-US" altLang="en-US"/>
              <a:t>Character values are case-sensitive, and date values are format-sensitive.</a:t>
            </a:r>
          </a:p>
          <a:p>
            <a:pPr lvl="1" eaLnBrk="1" hangingPunct="1"/>
            <a:r>
              <a:rPr lang="en-US" altLang="en-US"/>
              <a:t>The default date format is DD-MON-RR.</a:t>
            </a:r>
          </a:p>
        </p:txBody>
      </p:sp>
      <p:sp>
        <p:nvSpPr>
          <p:cNvPr id="12293" name="Rectangle 6">
            <a:extLst>
              <a:ext uri="{FF2B5EF4-FFF2-40B4-BE49-F238E27FC236}">
                <a16:creationId xmlns:a16="http://schemas.microsoft.com/office/drawing/2014/main" id="{E58E7F13-5B84-E870-43AB-CA42CD88AD8D}"/>
              </a:ext>
            </a:extLst>
          </p:cNvPr>
          <p:cNvSpPr>
            <a:spLocks noChangeArrowheads="1"/>
          </p:cNvSpPr>
          <p:nvPr/>
        </p:nvSpPr>
        <p:spPr bwMode="auto">
          <a:xfrm>
            <a:off x="5057776" y="4476751"/>
            <a:ext cx="1171575" cy="29051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4">
            <a:extLst>
              <a:ext uri="{FF2B5EF4-FFF2-40B4-BE49-F238E27FC236}">
                <a16:creationId xmlns:a16="http://schemas.microsoft.com/office/drawing/2014/main" id="{E46A1274-BAE8-15E0-CC21-1E4AC08A396D}"/>
              </a:ext>
            </a:extLst>
          </p:cNvPr>
          <p:cNvSpPr>
            <a:spLocks noGrp="1" noChangeArrowheads="1"/>
          </p:cNvSpPr>
          <p:nvPr>
            <p:ph type="title"/>
          </p:nvPr>
        </p:nvSpPr>
        <p:spPr/>
        <p:txBody>
          <a:bodyPr/>
          <a:lstStyle/>
          <a:p>
            <a:pPr eaLnBrk="1" hangingPunct="1"/>
            <a:r>
              <a:rPr lang="en-US" altLang="en-US"/>
              <a:t>Comparison Conditions</a:t>
            </a:r>
          </a:p>
        </p:txBody>
      </p:sp>
      <p:graphicFrame>
        <p:nvGraphicFramePr>
          <p:cNvPr id="375940" name="Group 132">
            <a:extLst>
              <a:ext uri="{FF2B5EF4-FFF2-40B4-BE49-F238E27FC236}">
                <a16:creationId xmlns:a16="http://schemas.microsoft.com/office/drawing/2014/main" id="{1B54FC11-63F0-8AF4-B73F-104F1E30C659}"/>
              </a:ext>
            </a:extLst>
          </p:cNvPr>
          <p:cNvGraphicFramePr>
            <a:graphicFrameLocks noGrp="1"/>
          </p:cNvGraphicFramePr>
          <p:nvPr/>
        </p:nvGraphicFramePr>
        <p:xfrm>
          <a:off x="3581400" y="1828801"/>
          <a:ext cx="4978400" cy="4487865"/>
        </p:xfrm>
        <a:graphic>
          <a:graphicData uri="http://schemas.openxmlformats.org/drawingml/2006/table">
            <a:tbl>
              <a:tblPr/>
              <a:tblGrid>
                <a:gridCol w="1562100">
                  <a:extLst>
                    <a:ext uri="{9D8B030D-6E8A-4147-A177-3AD203B41FA5}">
                      <a16:colId xmlns:a16="http://schemas.microsoft.com/office/drawing/2014/main" val="20000"/>
                    </a:ext>
                  </a:extLst>
                </a:gridCol>
                <a:gridCol w="3416300">
                  <a:extLst>
                    <a:ext uri="{9D8B030D-6E8A-4147-A177-3AD203B41FA5}">
                      <a16:colId xmlns:a16="http://schemas.microsoft.com/office/drawing/2014/main" val="20001"/>
                    </a:ext>
                  </a:extLst>
                </a:gridCol>
              </a:tblGrid>
              <a:tr h="37051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Operator</a:t>
                      </a:r>
                    </a:p>
                  </a:txBody>
                  <a:tcPr marT="46314" marB="4631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Meaning</a:t>
                      </a:r>
                    </a:p>
                  </a:txBody>
                  <a:tcPr marT="46314" marB="4631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79515">
                <a:tc>
                  <a:txBody>
                    <a:body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sz="1800" b="1" i="0" u="none" strike="noStrike" cap="none" normalizeH="0" baseline="0">
                          <a:ln>
                            <a:noFill/>
                          </a:ln>
                          <a:solidFill>
                            <a:schemeClr val="tx1"/>
                          </a:solidFill>
                          <a:effectLst/>
                          <a:latin typeface="Arial" charset="0"/>
                        </a:rPr>
                        <a:t>=</a:t>
                      </a:r>
                    </a:p>
                  </a:txBody>
                  <a:tcPr marT="46314" marB="4631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Equal to</a:t>
                      </a:r>
                    </a:p>
                  </a:txBody>
                  <a:tcPr marT="46314" marB="4631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7556">
                <a:tc>
                  <a:txBody>
                    <a:body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sz="1800" b="1" i="0" u="none" strike="noStrike" cap="none" normalizeH="0" baseline="0">
                          <a:ln>
                            <a:noFill/>
                          </a:ln>
                          <a:solidFill>
                            <a:schemeClr val="tx1"/>
                          </a:solidFill>
                          <a:effectLst/>
                          <a:latin typeface="Arial" charset="0"/>
                        </a:rPr>
                        <a:t>&gt;</a:t>
                      </a:r>
                    </a:p>
                  </a:txBody>
                  <a:tcPr marT="46314" marB="4631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Greater than</a:t>
                      </a:r>
                    </a:p>
                  </a:txBody>
                  <a:tcPr marT="46314" marB="4631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70510">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&gt;=</a:t>
                      </a:r>
                    </a:p>
                  </a:txBody>
                  <a:tcPr marT="46314" marB="4631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Greater than or equal to</a:t>
                      </a:r>
                    </a:p>
                  </a:txBody>
                  <a:tcPr marT="46314" marB="4631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r h="370510">
                <a:tc>
                  <a:txBody>
                    <a:body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sz="1800" b="1" i="0" u="none" strike="noStrike" cap="none" normalizeH="0" baseline="0">
                          <a:ln>
                            <a:noFill/>
                          </a:ln>
                          <a:solidFill>
                            <a:schemeClr val="tx1"/>
                          </a:solidFill>
                          <a:effectLst/>
                          <a:latin typeface="Arial" charset="0"/>
                        </a:rPr>
                        <a:t>&lt;</a:t>
                      </a:r>
                    </a:p>
                  </a:txBody>
                  <a:tcPr marT="46314" marB="4631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Less than</a:t>
                      </a:r>
                    </a:p>
                  </a:txBody>
                  <a:tcPr marT="46314" marB="4631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4"/>
                  </a:ext>
                </a:extLst>
              </a:tr>
              <a:tr h="370510">
                <a:tc>
                  <a:txBody>
                    <a:body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sz="1800" b="1" i="0" u="none" strike="noStrike" cap="none" normalizeH="0" baseline="0">
                          <a:ln>
                            <a:noFill/>
                          </a:ln>
                          <a:solidFill>
                            <a:schemeClr val="tx1"/>
                          </a:solidFill>
                          <a:effectLst/>
                          <a:latin typeface="Arial" charset="0"/>
                        </a:rPr>
                        <a:t>&lt;=</a:t>
                      </a:r>
                    </a:p>
                  </a:txBody>
                  <a:tcPr marT="46314" marB="4631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Less than or equal to</a:t>
                      </a:r>
                    </a:p>
                  </a:txBody>
                  <a:tcPr marT="46314" marB="4631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5"/>
                  </a:ext>
                </a:extLst>
              </a:tr>
              <a:tr h="370510">
                <a:tc>
                  <a:txBody>
                    <a:body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sz="1800" b="1" i="0" u="none" strike="noStrike" cap="none" normalizeH="0" baseline="0">
                          <a:ln>
                            <a:noFill/>
                          </a:ln>
                          <a:solidFill>
                            <a:schemeClr val="tx1"/>
                          </a:solidFill>
                          <a:effectLst/>
                          <a:latin typeface="Arial" charset="0"/>
                        </a:rPr>
                        <a:t>&lt;&gt;</a:t>
                      </a:r>
                    </a:p>
                  </a:txBody>
                  <a:tcPr marT="46314" marB="4631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Not equal to</a:t>
                      </a:r>
                    </a:p>
                  </a:txBody>
                  <a:tcPr marT="46314" marB="4631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6"/>
                  </a:ext>
                </a:extLst>
              </a:tr>
              <a:tr h="64839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rgbClr val="000000"/>
                          </a:solidFill>
                          <a:effectLst/>
                          <a:latin typeface="Courier New" pitchFamily="49" charset="0"/>
                        </a:rPr>
                        <a:t>BETWEEN</a:t>
                      </a:r>
                      <a:br>
                        <a:rPr kumimoji="0" lang="en-US" sz="1800" b="1" i="0" u="none" strike="noStrike" cap="none" normalizeH="0" baseline="0">
                          <a:ln>
                            <a:noFill/>
                          </a:ln>
                          <a:solidFill>
                            <a:srgbClr val="000000"/>
                          </a:solidFill>
                          <a:effectLst/>
                          <a:latin typeface="Courier New" pitchFamily="49" charset="0"/>
                        </a:rPr>
                      </a:br>
                      <a:r>
                        <a:rPr kumimoji="0" lang="en-US" sz="1800" b="1" i="0" u="none" strike="noStrike" cap="none" normalizeH="0" baseline="0">
                          <a:ln>
                            <a:noFill/>
                          </a:ln>
                          <a:solidFill>
                            <a:srgbClr val="000000"/>
                          </a:solidFill>
                          <a:effectLst/>
                          <a:latin typeface="Courier New" pitchFamily="49" charset="0"/>
                        </a:rPr>
                        <a:t>...AND...</a:t>
                      </a:r>
                    </a:p>
                  </a:txBody>
                  <a:tcPr marT="46314" marB="4631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rgbClr val="000000"/>
                          </a:solidFill>
                          <a:effectLst/>
                          <a:latin typeface="Arial" charset="0"/>
                        </a:rPr>
                        <a:t>Between two values (inclusive)</a:t>
                      </a:r>
                    </a:p>
                  </a:txBody>
                  <a:tcPr marT="46314" marB="4631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7"/>
                  </a:ext>
                </a:extLst>
              </a:tr>
              <a:tr h="412192">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IN(set)</a:t>
                      </a:r>
                    </a:p>
                  </a:txBody>
                  <a:tcPr marT="46314" marB="4631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800" b="1" i="0" u="none" strike="noStrike" cap="none" normalizeH="0" baseline="0">
                          <a:ln>
                            <a:noFill/>
                          </a:ln>
                          <a:solidFill>
                            <a:srgbClr val="000000"/>
                          </a:solidFill>
                          <a:effectLst/>
                          <a:latin typeface="Arial" charset="0"/>
                        </a:rPr>
                        <a:t>Match any of a list of values </a:t>
                      </a:r>
                      <a:endParaRPr kumimoji="0" lang="en-US" sz="1800" b="1" i="0" u="none" strike="noStrike" cap="none" normalizeH="0" baseline="0">
                        <a:ln>
                          <a:noFill/>
                        </a:ln>
                        <a:solidFill>
                          <a:schemeClr val="tx1"/>
                        </a:solidFill>
                        <a:effectLst/>
                        <a:latin typeface="Arial" charset="0"/>
                      </a:endParaRPr>
                    </a:p>
                  </a:txBody>
                  <a:tcPr marT="46314" marB="4631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8"/>
                  </a:ext>
                </a:extLst>
              </a:tr>
              <a:tr h="412192">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LIKE</a:t>
                      </a:r>
                    </a:p>
                  </a:txBody>
                  <a:tcPr marT="46314" marB="4631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800" b="1" i="0" u="none" strike="noStrike" cap="none" normalizeH="0" baseline="0">
                          <a:ln>
                            <a:noFill/>
                          </a:ln>
                          <a:solidFill>
                            <a:srgbClr val="000000"/>
                          </a:solidFill>
                          <a:effectLst/>
                          <a:latin typeface="Arial" charset="0"/>
                        </a:rPr>
                        <a:t>Match a character pattern </a:t>
                      </a:r>
                      <a:endParaRPr kumimoji="0" lang="en-US" sz="1800" b="1" i="0" u="none" strike="noStrike" cap="none" normalizeH="0" baseline="0">
                        <a:ln>
                          <a:noFill/>
                        </a:ln>
                        <a:solidFill>
                          <a:schemeClr val="tx1"/>
                        </a:solidFill>
                        <a:effectLst/>
                        <a:latin typeface="Arial" charset="0"/>
                      </a:endParaRPr>
                    </a:p>
                  </a:txBody>
                  <a:tcPr marT="46314" marB="4631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9"/>
                  </a:ext>
                </a:extLst>
              </a:tr>
              <a:tr h="39546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rgbClr val="000000"/>
                          </a:solidFill>
                          <a:effectLst/>
                          <a:latin typeface="Courier New" pitchFamily="49" charset="0"/>
                        </a:rPr>
                        <a:t>IS NULL</a:t>
                      </a:r>
                    </a:p>
                  </a:txBody>
                  <a:tcPr marT="46314" marB="4631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800" b="1" i="0" u="none" strike="noStrike" cap="none" normalizeH="0" baseline="0">
                          <a:ln>
                            <a:noFill/>
                          </a:ln>
                          <a:solidFill>
                            <a:srgbClr val="000000"/>
                          </a:solidFill>
                          <a:effectLst/>
                          <a:latin typeface="Arial" charset="0"/>
                        </a:rPr>
                        <a:t>Is a null value </a:t>
                      </a:r>
                    </a:p>
                  </a:txBody>
                  <a:tcPr marT="46314" marB="4631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10"/>
                  </a:ext>
                </a:extLst>
              </a:tr>
            </a:tbl>
          </a:graphicData>
        </a:graphic>
      </p:graphicFrame>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986F8692-9F14-44EF-A378-AFB3E521C419}"/>
              </a:ext>
            </a:extLst>
          </p:cNvPr>
          <p:cNvSpPr>
            <a:spLocks noChangeArrowheads="1"/>
          </p:cNvSpPr>
          <p:nvPr/>
        </p:nvSpPr>
        <p:spPr bwMode="blackGray">
          <a:xfrm>
            <a:off x="2406650" y="1843089"/>
            <a:ext cx="7272338" cy="923925"/>
          </a:xfrm>
          <a:prstGeom prst="rect">
            <a:avLst/>
          </a:prstGeom>
          <a:solidFill>
            <a:schemeClr val="accent1"/>
          </a:solidFill>
          <a:ln w="28575">
            <a:solidFill>
              <a:srgbClr val="000000"/>
            </a:solidFill>
            <a:miter lim="800000"/>
            <a:headEnd/>
            <a:tailEnd/>
          </a:ln>
        </p:spPr>
        <p:txBody>
          <a:bodyPr wrap="none" lIns="92075" tIns="46038" rIns="92075" bIns="46038" anchor="ctr"/>
          <a:lstStyle>
            <a:lvl1pPr>
              <a:tabLst>
                <a:tab pos="1200150" algn="l"/>
              </a:tabLst>
              <a:defRPr b="1">
                <a:solidFill>
                  <a:srgbClr val="000000"/>
                </a:solidFill>
                <a:latin typeface="Courier New" panose="02070309020205020404" pitchFamily="49" charset="0"/>
              </a:defRPr>
            </a:lvl1pPr>
            <a:lvl2pPr marL="742950" indent="-285750">
              <a:tabLst>
                <a:tab pos="1200150" algn="l"/>
              </a:tabLst>
              <a:defRPr b="1">
                <a:solidFill>
                  <a:srgbClr val="000000"/>
                </a:solidFill>
                <a:latin typeface="Courier New" panose="02070309020205020404" pitchFamily="49" charset="0"/>
              </a:defRPr>
            </a:lvl2pPr>
            <a:lvl3pPr marL="1143000" indent="-228600">
              <a:tabLst>
                <a:tab pos="1200150" algn="l"/>
              </a:tabLst>
              <a:defRPr b="1">
                <a:solidFill>
                  <a:srgbClr val="000000"/>
                </a:solidFill>
                <a:latin typeface="Courier New" panose="02070309020205020404" pitchFamily="49" charset="0"/>
              </a:defRPr>
            </a:lvl3pPr>
            <a:lvl4pPr marL="1600200" indent="-228600">
              <a:tabLst>
                <a:tab pos="1200150" algn="l"/>
              </a:tabLst>
              <a:defRPr b="1">
                <a:solidFill>
                  <a:srgbClr val="000000"/>
                </a:solidFill>
                <a:latin typeface="Courier New" panose="02070309020205020404" pitchFamily="49" charset="0"/>
              </a:defRPr>
            </a:lvl4pPr>
            <a:lvl5pPr marL="2057400" indent="-228600">
              <a:tabLst>
                <a:tab pos="1200150" algn="l"/>
              </a:tabLst>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9pPr>
          </a:lstStyle>
          <a:p>
            <a:pPr algn="l"/>
            <a:r>
              <a:rPr lang="en-US" altLang="en-US"/>
              <a:t>SELECT last_name, salary</a:t>
            </a:r>
          </a:p>
          <a:p>
            <a:pPr algn="l"/>
            <a:r>
              <a:rPr lang="en-US" altLang="en-US"/>
              <a:t>FROM   employees</a:t>
            </a:r>
          </a:p>
          <a:p>
            <a:pPr algn="l"/>
            <a:r>
              <a:rPr lang="en-US" altLang="en-US"/>
              <a:t>WHERE  salary &lt;= 3000 ;</a:t>
            </a:r>
          </a:p>
        </p:txBody>
      </p:sp>
      <p:sp>
        <p:nvSpPr>
          <p:cNvPr id="14339" name="Rectangle 8">
            <a:extLst>
              <a:ext uri="{FF2B5EF4-FFF2-40B4-BE49-F238E27FC236}">
                <a16:creationId xmlns:a16="http://schemas.microsoft.com/office/drawing/2014/main" id="{130C45F5-2DD5-178A-DCFA-E490F8053A3D}"/>
              </a:ext>
            </a:extLst>
          </p:cNvPr>
          <p:cNvSpPr>
            <a:spLocks noGrp="1" noChangeArrowheads="1"/>
          </p:cNvSpPr>
          <p:nvPr>
            <p:ph type="title"/>
          </p:nvPr>
        </p:nvSpPr>
        <p:spPr/>
        <p:txBody>
          <a:bodyPr/>
          <a:lstStyle/>
          <a:p>
            <a:pPr eaLnBrk="1" hangingPunct="1"/>
            <a:r>
              <a:rPr lang="en-US" altLang="en-US"/>
              <a:t>Using Comparison Conditions</a:t>
            </a:r>
          </a:p>
        </p:txBody>
      </p:sp>
      <p:sp>
        <p:nvSpPr>
          <p:cNvPr id="14340" name="Rectangle 5">
            <a:extLst>
              <a:ext uri="{FF2B5EF4-FFF2-40B4-BE49-F238E27FC236}">
                <a16:creationId xmlns:a16="http://schemas.microsoft.com/office/drawing/2014/main" id="{08509A5D-BC77-216B-2118-4C85FBDBEDCF}"/>
              </a:ext>
            </a:extLst>
          </p:cNvPr>
          <p:cNvSpPr>
            <a:spLocks noChangeArrowheads="1"/>
          </p:cNvSpPr>
          <p:nvPr/>
        </p:nvSpPr>
        <p:spPr bwMode="auto">
          <a:xfrm>
            <a:off x="4333875" y="2414589"/>
            <a:ext cx="1143000" cy="288925"/>
          </a:xfrm>
          <a:prstGeom prst="rect">
            <a:avLst/>
          </a:prstGeom>
          <a:noFill/>
          <a:ln w="28575">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pic>
        <p:nvPicPr>
          <p:cNvPr id="14341" name="Picture 6">
            <a:extLst>
              <a:ext uri="{FF2B5EF4-FFF2-40B4-BE49-F238E27FC236}">
                <a16:creationId xmlns:a16="http://schemas.microsoft.com/office/drawing/2014/main" id="{F0B682BA-62A6-5615-61EE-137F0A386A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35239" y="3133725"/>
            <a:ext cx="70008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6">
            <a:extLst>
              <a:ext uri="{FF2B5EF4-FFF2-40B4-BE49-F238E27FC236}">
                <a16:creationId xmlns:a16="http://schemas.microsoft.com/office/drawing/2014/main" id="{8A2C38CD-07E8-491C-EEBB-9F2DC8E5EA08}"/>
              </a:ext>
            </a:extLst>
          </p:cNvPr>
          <p:cNvSpPr>
            <a:spLocks noChangeArrowheads="1"/>
          </p:cNvSpPr>
          <p:nvPr/>
        </p:nvSpPr>
        <p:spPr bwMode="blackGray">
          <a:xfrm>
            <a:off x="2406650" y="2552701"/>
            <a:ext cx="7272338" cy="923925"/>
          </a:xfrm>
          <a:prstGeom prst="rect">
            <a:avLst/>
          </a:prstGeom>
          <a:solidFill>
            <a:schemeClr val="accent1"/>
          </a:solidFill>
          <a:ln w="28575">
            <a:solidFill>
              <a:srgbClr val="000000"/>
            </a:solidFill>
            <a:miter lim="800000"/>
            <a:headEnd/>
            <a:tailEnd/>
          </a:ln>
        </p:spPr>
        <p:txBody>
          <a:bodyPr wrap="none" lIns="92075" tIns="46038" rIns="92075" bIns="46038" anchor="ctr"/>
          <a:lstStyle>
            <a:lvl1pPr>
              <a:tabLst>
                <a:tab pos="1200150" algn="l"/>
              </a:tabLst>
              <a:defRPr b="1">
                <a:solidFill>
                  <a:srgbClr val="000000"/>
                </a:solidFill>
                <a:latin typeface="Courier New" panose="02070309020205020404" pitchFamily="49" charset="0"/>
              </a:defRPr>
            </a:lvl1pPr>
            <a:lvl2pPr marL="742950" indent="-285750">
              <a:tabLst>
                <a:tab pos="1200150" algn="l"/>
              </a:tabLst>
              <a:defRPr b="1">
                <a:solidFill>
                  <a:srgbClr val="000000"/>
                </a:solidFill>
                <a:latin typeface="Courier New" panose="02070309020205020404" pitchFamily="49" charset="0"/>
              </a:defRPr>
            </a:lvl2pPr>
            <a:lvl3pPr marL="1143000" indent="-228600">
              <a:tabLst>
                <a:tab pos="1200150" algn="l"/>
              </a:tabLst>
              <a:defRPr b="1">
                <a:solidFill>
                  <a:srgbClr val="000000"/>
                </a:solidFill>
                <a:latin typeface="Courier New" panose="02070309020205020404" pitchFamily="49" charset="0"/>
              </a:defRPr>
            </a:lvl3pPr>
            <a:lvl4pPr marL="1600200" indent="-228600">
              <a:tabLst>
                <a:tab pos="1200150" algn="l"/>
              </a:tabLst>
              <a:defRPr b="1">
                <a:solidFill>
                  <a:srgbClr val="000000"/>
                </a:solidFill>
                <a:latin typeface="Courier New" panose="02070309020205020404" pitchFamily="49" charset="0"/>
              </a:defRPr>
            </a:lvl4pPr>
            <a:lvl5pPr marL="2057400" indent="-228600">
              <a:tabLst>
                <a:tab pos="1200150" algn="l"/>
              </a:tabLst>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9pPr>
          </a:lstStyle>
          <a:p>
            <a:pPr algn="l"/>
            <a:r>
              <a:rPr lang="en-US" altLang="en-US">
                <a:solidFill>
                  <a:schemeClr val="bg2"/>
                </a:solidFill>
              </a:rPr>
              <a:t>SELECT last_name, salary</a:t>
            </a:r>
          </a:p>
          <a:p>
            <a:pPr algn="l"/>
            <a:r>
              <a:rPr lang="en-US" altLang="en-US">
                <a:solidFill>
                  <a:schemeClr val="bg2"/>
                </a:solidFill>
              </a:rPr>
              <a:t>FROM   employees</a:t>
            </a:r>
          </a:p>
          <a:p>
            <a:pPr algn="l"/>
            <a:r>
              <a:rPr lang="en-US" altLang="en-US">
                <a:solidFill>
                  <a:schemeClr val="bg2"/>
                </a:solidFill>
              </a:rPr>
              <a:t>WHERE  salary BETWEEN 2500 AND 3500 ;</a:t>
            </a:r>
          </a:p>
        </p:txBody>
      </p:sp>
      <p:sp>
        <p:nvSpPr>
          <p:cNvPr id="15363" name="Rectangle 22">
            <a:extLst>
              <a:ext uri="{FF2B5EF4-FFF2-40B4-BE49-F238E27FC236}">
                <a16:creationId xmlns:a16="http://schemas.microsoft.com/office/drawing/2014/main" id="{073ADF4E-65B8-4314-1887-C528CD986B63}"/>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rPr>
              <a:t>BETWEEN</a:t>
            </a:r>
            <a:r>
              <a:rPr lang="en-US" altLang="en-US"/>
              <a:t> Condition</a:t>
            </a:r>
          </a:p>
        </p:txBody>
      </p:sp>
      <p:sp>
        <p:nvSpPr>
          <p:cNvPr id="15364" name="Rectangle 23">
            <a:extLst>
              <a:ext uri="{FF2B5EF4-FFF2-40B4-BE49-F238E27FC236}">
                <a16:creationId xmlns:a16="http://schemas.microsoft.com/office/drawing/2014/main" id="{5F31299E-6EF8-51DA-CE81-1F623AEB8A0B}"/>
              </a:ext>
            </a:extLst>
          </p:cNvPr>
          <p:cNvSpPr>
            <a:spLocks noGrp="1" noChangeArrowheads="1"/>
          </p:cNvSpPr>
          <p:nvPr>
            <p:ph type="body" idx="1"/>
          </p:nvPr>
        </p:nvSpPr>
        <p:spPr>
          <a:xfrm>
            <a:off x="2387600" y="1816101"/>
            <a:ext cx="7366000" cy="695325"/>
          </a:xfrm>
        </p:spPr>
        <p:txBody>
          <a:bodyPr/>
          <a:lstStyle/>
          <a:p>
            <a:pPr marL="0" indent="0">
              <a:buNone/>
            </a:pPr>
            <a:r>
              <a:rPr lang="en-US" altLang="en-US"/>
              <a:t>Use the </a:t>
            </a:r>
            <a:r>
              <a:rPr lang="en-US" altLang="en-US">
                <a:latin typeface="Courier New" panose="02070309020205020404" pitchFamily="49" charset="0"/>
              </a:rPr>
              <a:t>BETWEEN</a:t>
            </a:r>
            <a:r>
              <a:rPr lang="en-US" altLang="en-US"/>
              <a:t> condition to display rows based on a range of values:</a:t>
            </a:r>
          </a:p>
        </p:txBody>
      </p:sp>
      <p:sp>
        <p:nvSpPr>
          <p:cNvPr id="15365" name="Rectangle 6">
            <a:extLst>
              <a:ext uri="{FF2B5EF4-FFF2-40B4-BE49-F238E27FC236}">
                <a16:creationId xmlns:a16="http://schemas.microsoft.com/office/drawing/2014/main" id="{73024FED-BF50-9C08-9E80-8E9717B89092}"/>
              </a:ext>
            </a:extLst>
          </p:cNvPr>
          <p:cNvSpPr>
            <a:spLocks noChangeArrowheads="1"/>
          </p:cNvSpPr>
          <p:nvPr/>
        </p:nvSpPr>
        <p:spPr bwMode="auto">
          <a:xfrm>
            <a:off x="4857750" y="3810001"/>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pPr>
              <a:spcBef>
                <a:spcPct val="60000"/>
              </a:spcBef>
            </a:pPr>
            <a:r>
              <a:rPr lang="en-US" altLang="en-US">
                <a:solidFill>
                  <a:schemeClr val="tx1"/>
                </a:solidFill>
                <a:latin typeface="Arial" panose="020B0604020202020204" pitchFamily="34" charset="0"/>
              </a:rPr>
              <a:t>Lower limit</a:t>
            </a:r>
          </a:p>
        </p:txBody>
      </p:sp>
      <p:sp>
        <p:nvSpPr>
          <p:cNvPr id="15366" name="Line 7">
            <a:extLst>
              <a:ext uri="{FF2B5EF4-FFF2-40B4-BE49-F238E27FC236}">
                <a16:creationId xmlns:a16="http://schemas.microsoft.com/office/drawing/2014/main" id="{BD3D82DE-AFBB-AEC5-7C1D-FF2F216020AC}"/>
              </a:ext>
            </a:extLst>
          </p:cNvPr>
          <p:cNvSpPr>
            <a:spLocks noChangeShapeType="1"/>
          </p:cNvSpPr>
          <p:nvPr/>
        </p:nvSpPr>
        <p:spPr bwMode="auto">
          <a:xfrm flipH="1">
            <a:off x="5562601" y="3481388"/>
            <a:ext cx="4763" cy="330200"/>
          </a:xfrm>
          <a:prstGeom prst="line">
            <a:avLst/>
          </a:prstGeom>
          <a:noFill/>
          <a:ln w="28575">
            <a:solidFill>
              <a:srgbClr val="FF0033"/>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67" name="Rectangle 8">
            <a:extLst>
              <a:ext uri="{FF2B5EF4-FFF2-40B4-BE49-F238E27FC236}">
                <a16:creationId xmlns:a16="http://schemas.microsoft.com/office/drawing/2014/main" id="{3521E747-D7C9-FBF8-6F4E-50746927488F}"/>
              </a:ext>
            </a:extLst>
          </p:cNvPr>
          <p:cNvSpPr>
            <a:spLocks noChangeArrowheads="1"/>
          </p:cNvSpPr>
          <p:nvPr/>
        </p:nvSpPr>
        <p:spPr bwMode="auto">
          <a:xfrm>
            <a:off x="6518275" y="3810001"/>
            <a:ext cx="1377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pPr>
              <a:spcBef>
                <a:spcPct val="60000"/>
              </a:spcBef>
            </a:pPr>
            <a:r>
              <a:rPr lang="en-US" altLang="en-US">
                <a:solidFill>
                  <a:schemeClr val="tx1"/>
                </a:solidFill>
                <a:latin typeface="Arial" panose="020B0604020202020204" pitchFamily="34" charset="0"/>
              </a:rPr>
              <a:t>Upper limit</a:t>
            </a:r>
          </a:p>
        </p:txBody>
      </p:sp>
      <p:sp>
        <p:nvSpPr>
          <p:cNvPr id="15368" name="Rectangle 10">
            <a:extLst>
              <a:ext uri="{FF2B5EF4-FFF2-40B4-BE49-F238E27FC236}">
                <a16:creationId xmlns:a16="http://schemas.microsoft.com/office/drawing/2014/main" id="{A24F78B6-4222-F510-EA59-15B724106C72}"/>
              </a:ext>
            </a:extLst>
          </p:cNvPr>
          <p:cNvSpPr>
            <a:spLocks noChangeArrowheads="1"/>
          </p:cNvSpPr>
          <p:nvPr/>
        </p:nvSpPr>
        <p:spPr bwMode="auto">
          <a:xfrm>
            <a:off x="4281489" y="3138489"/>
            <a:ext cx="3074987" cy="295275"/>
          </a:xfrm>
          <a:prstGeom prst="rect">
            <a:avLst/>
          </a:prstGeom>
          <a:noFill/>
          <a:ln w="28575">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pic>
        <p:nvPicPr>
          <p:cNvPr id="15369" name="Picture 11">
            <a:extLst>
              <a:ext uri="{FF2B5EF4-FFF2-40B4-BE49-F238E27FC236}">
                <a16:creationId xmlns:a16="http://schemas.microsoft.com/office/drawing/2014/main" id="{1F3E06FA-10CF-1E70-8FEF-7C8CA1B17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54288" y="4281488"/>
            <a:ext cx="69913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5370" name="Line 25">
            <a:extLst>
              <a:ext uri="{FF2B5EF4-FFF2-40B4-BE49-F238E27FC236}">
                <a16:creationId xmlns:a16="http://schemas.microsoft.com/office/drawing/2014/main" id="{69B3B361-6731-AC6A-A43F-D87E5018F52D}"/>
              </a:ext>
            </a:extLst>
          </p:cNvPr>
          <p:cNvSpPr>
            <a:spLocks noChangeShapeType="1"/>
          </p:cNvSpPr>
          <p:nvPr/>
        </p:nvSpPr>
        <p:spPr bwMode="auto">
          <a:xfrm flipH="1">
            <a:off x="7210426" y="3481388"/>
            <a:ext cx="4763" cy="330200"/>
          </a:xfrm>
          <a:prstGeom prst="line">
            <a:avLst/>
          </a:prstGeom>
          <a:noFill/>
          <a:ln w="28575">
            <a:solidFill>
              <a:srgbClr val="FF0033"/>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normAutofit/>
          </a:bodyPr>
          <a:lstStyle/>
          <a:p>
            <a:r>
              <a:rPr lang="en-US" sz="3200" b="1" dirty="0">
                <a:solidFill>
                  <a:srgbClr val="C00000"/>
                </a:solidFill>
              </a:rPr>
              <a:t>Manipulated Database</a:t>
            </a:r>
          </a:p>
        </p:txBody>
      </p:sp>
      <p:sp>
        <p:nvSpPr>
          <p:cNvPr id="3" name="Content Placeholder 2"/>
          <p:cNvSpPr>
            <a:spLocks noGrp="1"/>
          </p:cNvSpPr>
          <p:nvPr>
            <p:ph idx="1"/>
          </p:nvPr>
        </p:nvSpPr>
        <p:spPr>
          <a:xfrm>
            <a:off x="838200" y="1584101"/>
            <a:ext cx="10515600" cy="4592862"/>
          </a:xfrm>
        </p:spPr>
        <p:txBody>
          <a:bodyPr>
            <a:normAutofit/>
          </a:bodyPr>
          <a:lstStyle/>
          <a:p>
            <a:r>
              <a:rPr lang="en-US" sz="1600" dirty="0"/>
              <a:t>To create a database, we have two ways to create:</a:t>
            </a:r>
          </a:p>
          <a:p>
            <a:pPr marL="0" indent="0">
              <a:buNone/>
            </a:pPr>
            <a:r>
              <a:rPr lang="en-US" sz="1600" dirty="0"/>
              <a:t>	1. First way: we can use by command to create:</a:t>
            </a:r>
          </a:p>
          <a:p>
            <a:pPr marL="0" indent="0">
              <a:buNone/>
            </a:pPr>
            <a:r>
              <a:rPr lang="en-US" sz="1600" dirty="0"/>
              <a:t>	Ex: </a:t>
            </a:r>
            <a:r>
              <a:rPr lang="en-US" sz="1600" dirty="0" err="1"/>
              <a:t>createdb</a:t>
            </a:r>
            <a:r>
              <a:rPr lang="en-US" sz="1600" dirty="0"/>
              <a:t> </a:t>
            </a:r>
            <a:r>
              <a:rPr lang="en-US" sz="1600" dirty="0" err="1"/>
              <a:t>dbname</a:t>
            </a:r>
            <a:endParaRPr lang="en-US" sz="1600" dirty="0"/>
          </a:p>
          <a:p>
            <a:pPr marL="0" indent="0">
              <a:buNone/>
            </a:pPr>
            <a:r>
              <a:rPr lang="en-US" sz="1600" dirty="0"/>
              <a:t>	2. Second way: we can use by </a:t>
            </a:r>
            <a:r>
              <a:rPr lang="en-US" sz="1600" dirty="0" err="1"/>
              <a:t>sql</a:t>
            </a:r>
            <a:r>
              <a:rPr lang="en-US" sz="1600" dirty="0"/>
              <a:t> standard to create:</a:t>
            </a:r>
          </a:p>
          <a:p>
            <a:pPr marL="0" indent="0">
              <a:buNone/>
            </a:pPr>
            <a:r>
              <a:rPr lang="en-US" sz="1600" dirty="0"/>
              <a:t>	Ex: create database </a:t>
            </a:r>
            <a:r>
              <a:rPr lang="en-US" sz="1600" dirty="0" err="1"/>
              <a:t>dbname</a:t>
            </a:r>
            <a:r>
              <a:rPr lang="en-US" sz="1600" dirty="0"/>
              <a:t>;</a:t>
            </a:r>
          </a:p>
          <a:p>
            <a:r>
              <a:rPr lang="en-US" sz="1600" dirty="0"/>
              <a:t>To drop a database, we have two ways to drop:</a:t>
            </a:r>
          </a:p>
          <a:p>
            <a:pPr marL="457200" lvl="1" indent="0">
              <a:buNone/>
            </a:pPr>
            <a:r>
              <a:rPr lang="en-US" sz="1200" dirty="0"/>
              <a:t>	</a:t>
            </a:r>
            <a:r>
              <a:rPr lang="en-US" sz="1600" dirty="0"/>
              <a:t>1. First way: we can use by command to drop:</a:t>
            </a:r>
          </a:p>
          <a:p>
            <a:pPr marL="457200" lvl="1" indent="0">
              <a:buNone/>
            </a:pPr>
            <a:r>
              <a:rPr lang="en-US" sz="1600" dirty="0"/>
              <a:t>	Ex: </a:t>
            </a:r>
            <a:r>
              <a:rPr lang="en-US" sz="1600" dirty="0" err="1"/>
              <a:t>dropdb</a:t>
            </a:r>
            <a:r>
              <a:rPr lang="en-US" sz="1600" dirty="0"/>
              <a:t> </a:t>
            </a:r>
            <a:r>
              <a:rPr lang="en-US" sz="1600" dirty="0" err="1"/>
              <a:t>dbname</a:t>
            </a:r>
            <a:endParaRPr lang="en-US" sz="1600" dirty="0"/>
          </a:p>
          <a:p>
            <a:pPr marL="457200" lvl="1" indent="0">
              <a:buNone/>
            </a:pPr>
            <a:r>
              <a:rPr lang="en-US" sz="1600" dirty="0"/>
              <a:t>	2. Second way: we can use by </a:t>
            </a:r>
            <a:r>
              <a:rPr lang="en-US" sz="1600" dirty="0" err="1"/>
              <a:t>sql</a:t>
            </a:r>
            <a:r>
              <a:rPr lang="en-US" sz="1600" dirty="0"/>
              <a:t> standard to drop:</a:t>
            </a:r>
          </a:p>
          <a:p>
            <a:pPr marL="457200" lvl="1" indent="0">
              <a:buNone/>
            </a:pPr>
            <a:r>
              <a:rPr lang="en-US" sz="1600" dirty="0"/>
              <a:t>	Ex: drop database </a:t>
            </a:r>
            <a:r>
              <a:rPr lang="en-US" sz="1600" dirty="0" err="1"/>
              <a:t>dbname</a:t>
            </a:r>
            <a:r>
              <a:rPr lang="en-US" sz="1600" dirty="0"/>
              <a:t>;</a:t>
            </a:r>
            <a:endParaRPr lang="en-US" sz="1200" dirty="0"/>
          </a:p>
        </p:txBody>
      </p:sp>
    </p:spTree>
    <p:extLst>
      <p:ext uri="{BB962C8B-B14F-4D97-AF65-F5344CB8AC3E}">
        <p14:creationId xmlns:p14="http://schemas.microsoft.com/office/powerpoint/2010/main" val="17076419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7">
            <a:extLst>
              <a:ext uri="{FF2B5EF4-FFF2-40B4-BE49-F238E27FC236}">
                <a16:creationId xmlns:a16="http://schemas.microsoft.com/office/drawing/2014/main" id="{23744833-A9E5-B63F-BCD2-5DEAD3908067}"/>
              </a:ext>
            </a:extLst>
          </p:cNvPr>
          <p:cNvSpPr>
            <a:spLocks noChangeArrowheads="1"/>
          </p:cNvSpPr>
          <p:nvPr/>
        </p:nvSpPr>
        <p:spPr bwMode="blackGray">
          <a:xfrm>
            <a:off x="2406650" y="2566989"/>
            <a:ext cx="7283450" cy="923925"/>
          </a:xfrm>
          <a:prstGeom prst="rect">
            <a:avLst/>
          </a:prstGeom>
          <a:solidFill>
            <a:schemeClr val="accent1"/>
          </a:solidFill>
          <a:ln w="28575">
            <a:solidFill>
              <a:srgbClr val="000000"/>
            </a:solidFill>
            <a:miter lim="800000"/>
            <a:headEnd/>
            <a:tailEnd/>
          </a:ln>
        </p:spPr>
        <p:txBody>
          <a:bodyPr wrap="none" lIns="92075" tIns="46038" rIns="92075" bIns="46038" anchor="ctr"/>
          <a:lstStyle>
            <a:lvl1pPr>
              <a:tabLst>
                <a:tab pos="1200150" algn="l"/>
              </a:tabLst>
              <a:defRPr b="1">
                <a:solidFill>
                  <a:srgbClr val="000000"/>
                </a:solidFill>
                <a:latin typeface="Courier New" panose="02070309020205020404" pitchFamily="49" charset="0"/>
              </a:defRPr>
            </a:lvl1pPr>
            <a:lvl2pPr marL="742950" indent="-285750">
              <a:tabLst>
                <a:tab pos="1200150" algn="l"/>
              </a:tabLst>
              <a:defRPr b="1">
                <a:solidFill>
                  <a:srgbClr val="000000"/>
                </a:solidFill>
                <a:latin typeface="Courier New" panose="02070309020205020404" pitchFamily="49" charset="0"/>
              </a:defRPr>
            </a:lvl2pPr>
            <a:lvl3pPr marL="1143000" indent="-228600">
              <a:tabLst>
                <a:tab pos="1200150" algn="l"/>
              </a:tabLst>
              <a:defRPr b="1">
                <a:solidFill>
                  <a:srgbClr val="000000"/>
                </a:solidFill>
                <a:latin typeface="Courier New" panose="02070309020205020404" pitchFamily="49" charset="0"/>
              </a:defRPr>
            </a:lvl3pPr>
            <a:lvl4pPr marL="1600200" indent="-228600">
              <a:tabLst>
                <a:tab pos="1200150" algn="l"/>
              </a:tabLst>
              <a:defRPr b="1">
                <a:solidFill>
                  <a:srgbClr val="000000"/>
                </a:solidFill>
                <a:latin typeface="Courier New" panose="02070309020205020404" pitchFamily="49" charset="0"/>
              </a:defRPr>
            </a:lvl4pPr>
            <a:lvl5pPr marL="2057400" indent="-228600">
              <a:tabLst>
                <a:tab pos="1200150" algn="l"/>
              </a:tabLst>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9pPr>
          </a:lstStyle>
          <a:p>
            <a:pPr algn="l"/>
            <a:r>
              <a:rPr lang="en-US" altLang="en-US"/>
              <a:t>SELECT employee_id, last_name, salary, manager_id</a:t>
            </a:r>
          </a:p>
          <a:p>
            <a:pPr algn="l"/>
            <a:r>
              <a:rPr lang="en-US" altLang="en-US"/>
              <a:t>FROM   employees</a:t>
            </a:r>
          </a:p>
          <a:p>
            <a:pPr algn="l"/>
            <a:r>
              <a:rPr lang="en-US" altLang="en-US"/>
              <a:t>WHERE  manager_id IN (100, 101, 201) ;</a:t>
            </a:r>
          </a:p>
        </p:txBody>
      </p:sp>
      <p:sp>
        <p:nvSpPr>
          <p:cNvPr id="16387" name="Rectangle 15">
            <a:extLst>
              <a:ext uri="{FF2B5EF4-FFF2-40B4-BE49-F238E27FC236}">
                <a16:creationId xmlns:a16="http://schemas.microsoft.com/office/drawing/2014/main" id="{A5A394CE-F8C6-260B-514E-3189771A5BE5}"/>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rPr>
              <a:t>IN</a:t>
            </a:r>
            <a:r>
              <a:rPr lang="en-US" altLang="en-US"/>
              <a:t> Condition</a:t>
            </a:r>
          </a:p>
        </p:txBody>
      </p:sp>
      <p:sp>
        <p:nvSpPr>
          <p:cNvPr id="16388" name="Rectangle 16">
            <a:extLst>
              <a:ext uri="{FF2B5EF4-FFF2-40B4-BE49-F238E27FC236}">
                <a16:creationId xmlns:a16="http://schemas.microsoft.com/office/drawing/2014/main" id="{6BB0971F-4A52-3848-DC15-D60C6FC8A7B6}"/>
              </a:ext>
            </a:extLst>
          </p:cNvPr>
          <p:cNvSpPr>
            <a:spLocks noGrp="1" noChangeArrowheads="1"/>
          </p:cNvSpPr>
          <p:nvPr>
            <p:ph type="body" idx="1"/>
          </p:nvPr>
        </p:nvSpPr>
        <p:spPr>
          <a:xfrm>
            <a:off x="2387600" y="1816101"/>
            <a:ext cx="7366000" cy="695325"/>
          </a:xfrm>
        </p:spPr>
        <p:txBody>
          <a:bodyPr/>
          <a:lstStyle/>
          <a:p>
            <a:pPr marL="0" indent="0">
              <a:buNone/>
            </a:pPr>
            <a:r>
              <a:rPr lang="en-US" altLang="en-US"/>
              <a:t>Use the </a:t>
            </a:r>
            <a:r>
              <a:rPr lang="en-US" altLang="en-US">
                <a:latin typeface="Courier New" panose="02070309020205020404" pitchFamily="49" charset="0"/>
              </a:rPr>
              <a:t>IN</a:t>
            </a:r>
            <a:r>
              <a:rPr lang="en-US" altLang="en-US"/>
              <a:t> membership condition to test for values in a list:</a:t>
            </a:r>
          </a:p>
        </p:txBody>
      </p:sp>
      <p:sp>
        <p:nvSpPr>
          <p:cNvPr id="16389" name="Rectangle 6">
            <a:extLst>
              <a:ext uri="{FF2B5EF4-FFF2-40B4-BE49-F238E27FC236}">
                <a16:creationId xmlns:a16="http://schemas.microsoft.com/office/drawing/2014/main" id="{43260876-F16D-0B5B-5C4B-807BC1492D96}"/>
              </a:ext>
            </a:extLst>
          </p:cNvPr>
          <p:cNvSpPr>
            <a:spLocks noChangeArrowheads="1"/>
          </p:cNvSpPr>
          <p:nvPr/>
        </p:nvSpPr>
        <p:spPr bwMode="auto">
          <a:xfrm>
            <a:off x="4916489" y="3135313"/>
            <a:ext cx="2497137" cy="298450"/>
          </a:xfrm>
          <a:prstGeom prst="rect">
            <a:avLst/>
          </a:prstGeom>
          <a:noFill/>
          <a:ln w="28575">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pic>
        <p:nvPicPr>
          <p:cNvPr id="16390" name="Picture 7">
            <a:extLst>
              <a:ext uri="{FF2B5EF4-FFF2-40B4-BE49-F238E27FC236}">
                <a16:creationId xmlns:a16="http://schemas.microsoft.com/office/drawing/2014/main" id="{0A271022-59FC-849A-A43B-9EEF57CC2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49526" y="3621088"/>
            <a:ext cx="70008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6391" name="Picture 8">
            <a:extLst>
              <a:ext uri="{FF2B5EF4-FFF2-40B4-BE49-F238E27FC236}">
                <a16:creationId xmlns:a16="http://schemas.microsoft.com/office/drawing/2014/main" id="{E5BFD54E-4FBF-68B2-7094-65018AD11E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9051" y="5607050"/>
            <a:ext cx="69945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9">
            <a:extLst>
              <a:ext uri="{FF2B5EF4-FFF2-40B4-BE49-F238E27FC236}">
                <a16:creationId xmlns:a16="http://schemas.microsoft.com/office/drawing/2014/main" id="{FBBCE614-DB3E-C720-18A8-6DC64C37516A}"/>
              </a:ext>
            </a:extLst>
          </p:cNvPr>
          <p:cNvSpPr>
            <a:spLocks noChangeArrowheads="1"/>
          </p:cNvSpPr>
          <p:nvPr/>
        </p:nvSpPr>
        <p:spPr bwMode="blackGray">
          <a:xfrm>
            <a:off x="2406650" y="4352926"/>
            <a:ext cx="7272338" cy="923925"/>
          </a:xfrm>
          <a:prstGeom prst="rect">
            <a:avLst/>
          </a:prstGeom>
          <a:solidFill>
            <a:schemeClr val="accent1"/>
          </a:solidFill>
          <a:ln w="28575">
            <a:solidFill>
              <a:srgbClr val="000000"/>
            </a:solidFill>
            <a:miter lim="800000"/>
            <a:headEnd/>
            <a:tailEnd/>
          </a:ln>
        </p:spPr>
        <p:txBody>
          <a:bodyPr wrap="none" lIns="92075" tIns="46038" rIns="92075" bIns="46038" anchor="ctr"/>
          <a:lstStyle>
            <a:lvl1pPr>
              <a:tabLst>
                <a:tab pos="1200150" algn="l"/>
              </a:tabLst>
              <a:defRPr b="1">
                <a:solidFill>
                  <a:srgbClr val="000000"/>
                </a:solidFill>
                <a:latin typeface="Courier New" panose="02070309020205020404" pitchFamily="49" charset="0"/>
              </a:defRPr>
            </a:lvl1pPr>
            <a:lvl2pPr marL="742950" indent="-285750">
              <a:tabLst>
                <a:tab pos="1200150" algn="l"/>
              </a:tabLst>
              <a:defRPr b="1">
                <a:solidFill>
                  <a:srgbClr val="000000"/>
                </a:solidFill>
                <a:latin typeface="Courier New" panose="02070309020205020404" pitchFamily="49" charset="0"/>
              </a:defRPr>
            </a:lvl2pPr>
            <a:lvl3pPr marL="1143000" indent="-228600">
              <a:tabLst>
                <a:tab pos="1200150" algn="l"/>
              </a:tabLst>
              <a:defRPr b="1">
                <a:solidFill>
                  <a:srgbClr val="000000"/>
                </a:solidFill>
                <a:latin typeface="Courier New" panose="02070309020205020404" pitchFamily="49" charset="0"/>
              </a:defRPr>
            </a:lvl3pPr>
            <a:lvl4pPr marL="1600200" indent="-228600">
              <a:tabLst>
                <a:tab pos="1200150" algn="l"/>
              </a:tabLst>
              <a:defRPr b="1">
                <a:solidFill>
                  <a:srgbClr val="000000"/>
                </a:solidFill>
                <a:latin typeface="Courier New" panose="02070309020205020404" pitchFamily="49" charset="0"/>
              </a:defRPr>
            </a:lvl4pPr>
            <a:lvl5pPr marL="2057400" indent="-228600">
              <a:tabLst>
                <a:tab pos="1200150" algn="l"/>
              </a:tabLst>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9pPr>
          </a:lstStyle>
          <a:p>
            <a:pPr algn="l"/>
            <a:r>
              <a:rPr lang="en-US" altLang="en-US"/>
              <a:t>SELECT	first_name</a:t>
            </a:r>
          </a:p>
          <a:p>
            <a:pPr algn="l"/>
            <a:r>
              <a:rPr lang="en-US" altLang="en-US"/>
              <a:t>FROM 	employees</a:t>
            </a:r>
          </a:p>
          <a:p>
            <a:pPr algn="l"/>
            <a:r>
              <a:rPr lang="en-US" altLang="en-US"/>
              <a:t>WHERE	first_name LIKE 'S%' ;</a:t>
            </a:r>
          </a:p>
        </p:txBody>
      </p:sp>
      <p:sp>
        <p:nvSpPr>
          <p:cNvPr id="17411" name="Rectangle 7">
            <a:extLst>
              <a:ext uri="{FF2B5EF4-FFF2-40B4-BE49-F238E27FC236}">
                <a16:creationId xmlns:a16="http://schemas.microsoft.com/office/drawing/2014/main" id="{67DA962E-B289-D7E2-6285-9CF8E71C5A83}"/>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rPr>
              <a:t>LIKE</a:t>
            </a:r>
            <a:r>
              <a:rPr lang="en-US" altLang="en-US"/>
              <a:t> Condition</a:t>
            </a:r>
          </a:p>
        </p:txBody>
      </p:sp>
      <p:sp>
        <p:nvSpPr>
          <p:cNvPr id="17412" name="Rectangle 8">
            <a:extLst>
              <a:ext uri="{FF2B5EF4-FFF2-40B4-BE49-F238E27FC236}">
                <a16:creationId xmlns:a16="http://schemas.microsoft.com/office/drawing/2014/main" id="{D9F1879B-04A5-0D8F-7E99-8179F67BB483}"/>
              </a:ext>
            </a:extLst>
          </p:cNvPr>
          <p:cNvSpPr>
            <a:spLocks noGrp="1" noChangeArrowheads="1"/>
          </p:cNvSpPr>
          <p:nvPr>
            <p:ph type="body" idx="1"/>
          </p:nvPr>
        </p:nvSpPr>
        <p:spPr>
          <a:xfrm>
            <a:off x="2387600" y="1816101"/>
            <a:ext cx="7366000" cy="2162175"/>
          </a:xfrm>
        </p:spPr>
        <p:txBody>
          <a:bodyPr/>
          <a:lstStyle/>
          <a:p>
            <a:pPr lvl="1" eaLnBrk="1" hangingPunct="1"/>
            <a:r>
              <a:rPr lang="en-US" altLang="en-US"/>
              <a:t>Use the </a:t>
            </a:r>
            <a:r>
              <a:rPr lang="en-US" altLang="en-US">
                <a:latin typeface="Courier New" panose="02070309020205020404" pitchFamily="49" charset="0"/>
              </a:rPr>
              <a:t>LIKE</a:t>
            </a:r>
            <a:r>
              <a:rPr lang="en-US" altLang="en-US"/>
              <a:t> condition to perform wildcard searches of valid search string values.</a:t>
            </a:r>
          </a:p>
          <a:p>
            <a:pPr lvl="1" eaLnBrk="1" hangingPunct="1"/>
            <a:r>
              <a:rPr lang="en-US" altLang="en-US"/>
              <a:t>Search conditions can contain either literal characters or numbers:</a:t>
            </a:r>
          </a:p>
          <a:p>
            <a:pPr lvl="2" eaLnBrk="1" hangingPunct="1"/>
            <a:r>
              <a:rPr lang="en-US" altLang="en-US">
                <a:latin typeface="Courier New" panose="02070309020205020404" pitchFamily="49" charset="0"/>
              </a:rPr>
              <a:t>%</a:t>
            </a:r>
            <a:r>
              <a:rPr lang="en-US" altLang="en-US"/>
              <a:t> denotes zero or many characters.</a:t>
            </a:r>
          </a:p>
          <a:p>
            <a:pPr lvl="2" eaLnBrk="1" hangingPunct="1"/>
            <a:r>
              <a:rPr lang="en-US" altLang="en-US">
                <a:latin typeface="Courier New" panose="02070309020205020404" pitchFamily="49" charset="0"/>
              </a:rPr>
              <a:t>_</a:t>
            </a:r>
            <a:r>
              <a:rPr lang="en-US" altLang="en-US"/>
              <a:t> denotes one character.</a:t>
            </a:r>
          </a:p>
        </p:txBody>
      </p:sp>
      <p:sp>
        <p:nvSpPr>
          <p:cNvPr id="17413" name="Rectangle 6">
            <a:extLst>
              <a:ext uri="{FF2B5EF4-FFF2-40B4-BE49-F238E27FC236}">
                <a16:creationId xmlns:a16="http://schemas.microsoft.com/office/drawing/2014/main" id="{0B2C892C-0E6A-B338-F88F-8E9E7DDC9CEA}"/>
              </a:ext>
            </a:extLst>
          </p:cNvPr>
          <p:cNvSpPr>
            <a:spLocks noChangeArrowheads="1"/>
          </p:cNvSpPr>
          <p:nvPr/>
        </p:nvSpPr>
        <p:spPr bwMode="auto">
          <a:xfrm>
            <a:off x="5129214" y="4953001"/>
            <a:ext cx="1404937" cy="252413"/>
          </a:xfrm>
          <a:prstGeom prst="rect">
            <a:avLst/>
          </a:prstGeom>
          <a:noFill/>
          <a:ln w="28575">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3">
            <a:extLst>
              <a:ext uri="{FF2B5EF4-FFF2-40B4-BE49-F238E27FC236}">
                <a16:creationId xmlns:a16="http://schemas.microsoft.com/office/drawing/2014/main" id="{A242D385-D5B1-955E-8B07-8CA2F471CAD2}"/>
              </a:ext>
            </a:extLst>
          </p:cNvPr>
          <p:cNvSpPr>
            <a:spLocks noGrp="1" noChangeArrowheads="1"/>
          </p:cNvSpPr>
          <p:nvPr>
            <p:ph type="body" idx="1"/>
          </p:nvPr>
        </p:nvSpPr>
        <p:spPr>
          <a:xfrm>
            <a:off x="2387600" y="1816100"/>
            <a:ext cx="7366000" cy="3105150"/>
          </a:xfrm>
        </p:spPr>
        <p:txBody>
          <a:bodyPr/>
          <a:lstStyle/>
          <a:p>
            <a:pPr lvl="1" eaLnBrk="1" hangingPunct="1"/>
            <a:r>
              <a:rPr lang="en-US" altLang="en-US"/>
              <a:t>You can combine pattern-matching characters:</a:t>
            </a:r>
          </a:p>
          <a:p>
            <a:pPr lvl="1" eaLnBrk="1" hangingPunct="1"/>
            <a:endParaRPr lang="en-US" altLang="en-US"/>
          </a:p>
          <a:p>
            <a:pPr lvl="1" eaLnBrk="1" hangingPunct="1"/>
            <a:endParaRPr lang="en-US" altLang="en-US"/>
          </a:p>
          <a:p>
            <a:pPr lvl="1" eaLnBrk="1" hangingPunct="1"/>
            <a:endParaRPr lang="en-US" altLang="en-US"/>
          </a:p>
          <a:p>
            <a:pPr lvl="1" eaLnBrk="1" hangingPunct="1"/>
            <a:endParaRPr lang="en-US" altLang="en-US"/>
          </a:p>
          <a:p>
            <a:pPr lvl="1" eaLnBrk="1" hangingPunct="1"/>
            <a:endParaRPr lang="en-US" altLang="en-US"/>
          </a:p>
          <a:p>
            <a:pPr lvl="1" eaLnBrk="1" hangingPunct="1"/>
            <a:r>
              <a:rPr lang="en-US" altLang="en-US"/>
              <a:t>You can use the </a:t>
            </a:r>
            <a:r>
              <a:rPr lang="en-US" altLang="en-US">
                <a:latin typeface="Courier New" panose="02070309020205020404" pitchFamily="49" charset="0"/>
              </a:rPr>
              <a:t>ESCAPE</a:t>
            </a:r>
            <a:r>
              <a:rPr lang="en-US" altLang="en-US"/>
              <a:t> identifier to search for the actual </a:t>
            </a:r>
            <a:r>
              <a:rPr lang="en-US" altLang="en-US">
                <a:latin typeface="Courier New" panose="02070309020205020404" pitchFamily="49" charset="0"/>
              </a:rPr>
              <a:t>%</a:t>
            </a:r>
            <a:r>
              <a:rPr lang="en-US" altLang="en-US"/>
              <a:t> and </a:t>
            </a:r>
            <a:r>
              <a:rPr lang="en-US" altLang="en-US">
                <a:latin typeface="Courier New" panose="02070309020205020404" pitchFamily="49" charset="0"/>
              </a:rPr>
              <a:t>_</a:t>
            </a:r>
            <a:r>
              <a:rPr lang="en-US" altLang="en-US"/>
              <a:t> symbols.</a:t>
            </a:r>
          </a:p>
        </p:txBody>
      </p:sp>
      <p:sp>
        <p:nvSpPr>
          <p:cNvPr id="18435" name="Rectangle 14">
            <a:extLst>
              <a:ext uri="{FF2B5EF4-FFF2-40B4-BE49-F238E27FC236}">
                <a16:creationId xmlns:a16="http://schemas.microsoft.com/office/drawing/2014/main" id="{C2F61910-698B-0C10-7DE4-A0965430ADA6}"/>
              </a:ext>
            </a:extLst>
          </p:cNvPr>
          <p:cNvSpPr>
            <a:spLocks noChangeArrowheads="1"/>
          </p:cNvSpPr>
          <p:nvPr/>
        </p:nvSpPr>
        <p:spPr bwMode="blackGray">
          <a:xfrm>
            <a:off x="2406650" y="2259014"/>
            <a:ext cx="7272338" cy="923925"/>
          </a:xfrm>
          <a:prstGeom prst="rect">
            <a:avLst/>
          </a:prstGeom>
          <a:solidFill>
            <a:schemeClr val="accent1"/>
          </a:solidFill>
          <a:ln w="28575">
            <a:solidFill>
              <a:srgbClr val="000000"/>
            </a:solidFill>
            <a:miter lim="800000"/>
            <a:headEnd/>
            <a:tailEnd/>
          </a:ln>
        </p:spPr>
        <p:txBody>
          <a:bodyPr wrap="none" lIns="92075" tIns="46038" rIns="92075" bIns="46038" anchor="ctr"/>
          <a:lstStyle>
            <a:lvl1pPr>
              <a:tabLst>
                <a:tab pos="1200150" algn="l"/>
              </a:tabLst>
              <a:defRPr b="1">
                <a:solidFill>
                  <a:srgbClr val="000000"/>
                </a:solidFill>
                <a:latin typeface="Courier New" panose="02070309020205020404" pitchFamily="49" charset="0"/>
              </a:defRPr>
            </a:lvl1pPr>
            <a:lvl2pPr marL="742950" indent="-285750">
              <a:tabLst>
                <a:tab pos="1200150" algn="l"/>
              </a:tabLst>
              <a:defRPr b="1">
                <a:solidFill>
                  <a:srgbClr val="000000"/>
                </a:solidFill>
                <a:latin typeface="Courier New" panose="02070309020205020404" pitchFamily="49" charset="0"/>
              </a:defRPr>
            </a:lvl2pPr>
            <a:lvl3pPr marL="1143000" indent="-228600">
              <a:tabLst>
                <a:tab pos="1200150" algn="l"/>
              </a:tabLst>
              <a:defRPr b="1">
                <a:solidFill>
                  <a:srgbClr val="000000"/>
                </a:solidFill>
                <a:latin typeface="Courier New" panose="02070309020205020404" pitchFamily="49" charset="0"/>
              </a:defRPr>
            </a:lvl3pPr>
            <a:lvl4pPr marL="1600200" indent="-228600">
              <a:tabLst>
                <a:tab pos="1200150" algn="l"/>
              </a:tabLst>
              <a:defRPr b="1">
                <a:solidFill>
                  <a:srgbClr val="000000"/>
                </a:solidFill>
                <a:latin typeface="Courier New" panose="02070309020205020404" pitchFamily="49" charset="0"/>
              </a:defRPr>
            </a:lvl4pPr>
            <a:lvl5pPr marL="2057400" indent="-228600">
              <a:tabLst>
                <a:tab pos="1200150" algn="l"/>
              </a:tabLst>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9pPr>
          </a:lstStyle>
          <a:p>
            <a:pPr algn="l"/>
            <a:r>
              <a:rPr lang="en-US" altLang="en-US"/>
              <a:t>SELECT last_name</a:t>
            </a:r>
          </a:p>
          <a:p>
            <a:pPr algn="l"/>
            <a:r>
              <a:rPr lang="en-US" altLang="en-US"/>
              <a:t>FROM   employees</a:t>
            </a:r>
          </a:p>
          <a:p>
            <a:pPr algn="l"/>
            <a:r>
              <a:rPr lang="en-US" altLang="en-US"/>
              <a:t>WHERE  last_name LIKE '_o%' ;</a:t>
            </a:r>
          </a:p>
        </p:txBody>
      </p:sp>
      <p:sp>
        <p:nvSpPr>
          <p:cNvPr id="18436" name="Rectangle 12">
            <a:extLst>
              <a:ext uri="{FF2B5EF4-FFF2-40B4-BE49-F238E27FC236}">
                <a16:creationId xmlns:a16="http://schemas.microsoft.com/office/drawing/2014/main" id="{3A40AD22-548C-7616-3C01-B681186C3C6A}"/>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rPr>
              <a:t>LIKE</a:t>
            </a:r>
            <a:r>
              <a:rPr lang="en-US" altLang="en-US"/>
              <a:t> Condition</a:t>
            </a:r>
          </a:p>
        </p:txBody>
      </p:sp>
      <p:sp>
        <p:nvSpPr>
          <p:cNvPr id="18437" name="Rectangle 6">
            <a:extLst>
              <a:ext uri="{FF2B5EF4-FFF2-40B4-BE49-F238E27FC236}">
                <a16:creationId xmlns:a16="http://schemas.microsoft.com/office/drawing/2014/main" id="{E08CEBEA-39B5-EA2A-DBDD-F14BF87CCF73}"/>
              </a:ext>
            </a:extLst>
          </p:cNvPr>
          <p:cNvSpPr>
            <a:spLocks noChangeArrowheads="1"/>
          </p:cNvSpPr>
          <p:nvPr/>
        </p:nvSpPr>
        <p:spPr bwMode="auto">
          <a:xfrm>
            <a:off x="4727576" y="2843213"/>
            <a:ext cx="1463675" cy="3238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pic>
        <p:nvPicPr>
          <p:cNvPr id="18438" name="Picture 7">
            <a:extLst>
              <a:ext uri="{FF2B5EF4-FFF2-40B4-BE49-F238E27FC236}">
                <a16:creationId xmlns:a16="http://schemas.microsoft.com/office/drawing/2014/main" id="{74409A5B-F9B5-7400-857D-0B59CD9F1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43176" y="3240089"/>
            <a:ext cx="69818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2">
            <a:extLst>
              <a:ext uri="{FF2B5EF4-FFF2-40B4-BE49-F238E27FC236}">
                <a16:creationId xmlns:a16="http://schemas.microsoft.com/office/drawing/2014/main" id="{020D67A4-3D81-3237-0F10-038E070EEAA7}"/>
              </a:ext>
            </a:extLst>
          </p:cNvPr>
          <p:cNvSpPr>
            <a:spLocks noChangeArrowheads="1"/>
          </p:cNvSpPr>
          <p:nvPr/>
        </p:nvSpPr>
        <p:spPr bwMode="blackGray">
          <a:xfrm>
            <a:off x="2406650" y="2336801"/>
            <a:ext cx="7272338" cy="923925"/>
          </a:xfrm>
          <a:prstGeom prst="rect">
            <a:avLst/>
          </a:prstGeom>
          <a:solidFill>
            <a:schemeClr val="accent1"/>
          </a:solidFill>
          <a:ln w="28575">
            <a:solidFill>
              <a:srgbClr val="000000"/>
            </a:solidFill>
            <a:miter lim="800000"/>
            <a:headEnd/>
            <a:tailEnd/>
          </a:ln>
        </p:spPr>
        <p:txBody>
          <a:bodyPr wrap="none" lIns="92075" tIns="46038" rIns="92075" bIns="46038" anchor="ctr"/>
          <a:lstStyle>
            <a:lvl1pPr>
              <a:tabLst>
                <a:tab pos="1200150" algn="l"/>
              </a:tabLst>
              <a:defRPr b="1">
                <a:solidFill>
                  <a:srgbClr val="000000"/>
                </a:solidFill>
                <a:latin typeface="Courier New" panose="02070309020205020404" pitchFamily="49" charset="0"/>
              </a:defRPr>
            </a:lvl1pPr>
            <a:lvl2pPr marL="742950" indent="-285750">
              <a:tabLst>
                <a:tab pos="1200150" algn="l"/>
              </a:tabLst>
              <a:defRPr b="1">
                <a:solidFill>
                  <a:srgbClr val="000000"/>
                </a:solidFill>
                <a:latin typeface="Courier New" panose="02070309020205020404" pitchFamily="49" charset="0"/>
              </a:defRPr>
            </a:lvl2pPr>
            <a:lvl3pPr marL="1143000" indent="-228600">
              <a:tabLst>
                <a:tab pos="1200150" algn="l"/>
              </a:tabLst>
              <a:defRPr b="1">
                <a:solidFill>
                  <a:srgbClr val="000000"/>
                </a:solidFill>
                <a:latin typeface="Courier New" panose="02070309020205020404" pitchFamily="49" charset="0"/>
              </a:defRPr>
            </a:lvl3pPr>
            <a:lvl4pPr marL="1600200" indent="-228600">
              <a:tabLst>
                <a:tab pos="1200150" algn="l"/>
              </a:tabLst>
              <a:defRPr b="1">
                <a:solidFill>
                  <a:srgbClr val="000000"/>
                </a:solidFill>
                <a:latin typeface="Courier New" panose="02070309020205020404" pitchFamily="49" charset="0"/>
              </a:defRPr>
            </a:lvl4pPr>
            <a:lvl5pPr marL="2057400" indent="-228600">
              <a:tabLst>
                <a:tab pos="1200150" algn="l"/>
              </a:tabLst>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9pPr>
          </a:lstStyle>
          <a:p>
            <a:pPr algn="l"/>
            <a:r>
              <a:rPr lang="en-US" altLang="en-US"/>
              <a:t>SELECT last_name, manager_id</a:t>
            </a:r>
          </a:p>
          <a:p>
            <a:pPr algn="l"/>
            <a:r>
              <a:rPr lang="en-US" altLang="en-US"/>
              <a:t>FROM   employees</a:t>
            </a:r>
          </a:p>
          <a:p>
            <a:pPr algn="l"/>
            <a:r>
              <a:rPr lang="en-US" altLang="en-US"/>
              <a:t>WHERE  manager_id IS NULL ;</a:t>
            </a:r>
          </a:p>
        </p:txBody>
      </p:sp>
      <p:sp>
        <p:nvSpPr>
          <p:cNvPr id="19459" name="Rectangle 10">
            <a:extLst>
              <a:ext uri="{FF2B5EF4-FFF2-40B4-BE49-F238E27FC236}">
                <a16:creationId xmlns:a16="http://schemas.microsoft.com/office/drawing/2014/main" id="{8B93D1DF-AA85-7B8C-26C5-8CB9E1CF3486}"/>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rPr>
              <a:t>NULL</a:t>
            </a:r>
            <a:r>
              <a:rPr lang="en-US" altLang="en-US"/>
              <a:t> Conditions</a:t>
            </a:r>
          </a:p>
        </p:txBody>
      </p:sp>
      <p:sp>
        <p:nvSpPr>
          <p:cNvPr id="19460" name="Rectangle 11">
            <a:extLst>
              <a:ext uri="{FF2B5EF4-FFF2-40B4-BE49-F238E27FC236}">
                <a16:creationId xmlns:a16="http://schemas.microsoft.com/office/drawing/2014/main" id="{0C5806A5-18D1-FEB7-AC02-6A1B8173AFEE}"/>
              </a:ext>
            </a:extLst>
          </p:cNvPr>
          <p:cNvSpPr>
            <a:spLocks noGrp="1" noChangeArrowheads="1"/>
          </p:cNvSpPr>
          <p:nvPr>
            <p:ph type="body" idx="1"/>
          </p:nvPr>
        </p:nvSpPr>
        <p:spPr>
          <a:xfrm>
            <a:off x="2387600" y="1816101"/>
            <a:ext cx="7366000" cy="360363"/>
          </a:xfrm>
        </p:spPr>
        <p:txBody>
          <a:bodyPr>
            <a:normAutofit lnSpcReduction="10000"/>
          </a:bodyPr>
          <a:lstStyle/>
          <a:p>
            <a:pPr marL="0" indent="0">
              <a:buNone/>
            </a:pPr>
            <a:r>
              <a:rPr lang="en-US" altLang="en-US"/>
              <a:t>Test for nulls with the </a:t>
            </a:r>
            <a:r>
              <a:rPr lang="en-US" altLang="en-US">
                <a:latin typeface="Courier New" panose="02070309020205020404" pitchFamily="49" charset="0"/>
              </a:rPr>
              <a:t>IS NULL</a:t>
            </a:r>
            <a:r>
              <a:rPr lang="en-US" altLang="en-US"/>
              <a:t> operator.</a:t>
            </a:r>
          </a:p>
        </p:txBody>
      </p:sp>
      <p:sp>
        <p:nvSpPr>
          <p:cNvPr id="19461" name="Rectangle 6">
            <a:extLst>
              <a:ext uri="{FF2B5EF4-FFF2-40B4-BE49-F238E27FC236}">
                <a16:creationId xmlns:a16="http://schemas.microsoft.com/office/drawing/2014/main" id="{E722B688-E982-73D2-1D73-5D9A9DD71E65}"/>
              </a:ext>
            </a:extLst>
          </p:cNvPr>
          <p:cNvSpPr>
            <a:spLocks noChangeArrowheads="1"/>
          </p:cNvSpPr>
          <p:nvPr/>
        </p:nvSpPr>
        <p:spPr bwMode="auto">
          <a:xfrm>
            <a:off x="3349626" y="2935288"/>
            <a:ext cx="2670175"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pic>
        <p:nvPicPr>
          <p:cNvPr id="19462" name="Picture 7">
            <a:extLst>
              <a:ext uri="{FF2B5EF4-FFF2-40B4-BE49-F238E27FC236}">
                <a16:creationId xmlns:a16="http://schemas.microsoft.com/office/drawing/2014/main" id="{56DC5502-4BE6-1283-AA70-5AC0CE390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36826" y="3506788"/>
            <a:ext cx="7000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9">
            <a:extLst>
              <a:ext uri="{FF2B5EF4-FFF2-40B4-BE49-F238E27FC236}">
                <a16:creationId xmlns:a16="http://schemas.microsoft.com/office/drawing/2014/main" id="{400E0CBB-494B-CFC3-5DAB-9B1A42649AFA}"/>
              </a:ext>
            </a:extLst>
          </p:cNvPr>
          <p:cNvSpPr>
            <a:spLocks noGrp="1" noChangeArrowheads="1"/>
          </p:cNvSpPr>
          <p:nvPr>
            <p:ph type="title"/>
          </p:nvPr>
        </p:nvSpPr>
        <p:spPr/>
        <p:txBody>
          <a:bodyPr/>
          <a:lstStyle/>
          <a:p>
            <a:pPr eaLnBrk="1" hangingPunct="1"/>
            <a:r>
              <a:rPr lang="en-US" altLang="en-US"/>
              <a:t>Logical Conditions</a:t>
            </a:r>
          </a:p>
        </p:txBody>
      </p:sp>
      <p:graphicFrame>
        <p:nvGraphicFramePr>
          <p:cNvPr id="392263" name="Group 71">
            <a:extLst>
              <a:ext uri="{FF2B5EF4-FFF2-40B4-BE49-F238E27FC236}">
                <a16:creationId xmlns:a16="http://schemas.microsoft.com/office/drawing/2014/main" id="{B7800BAA-B470-DBE9-410C-F64E776FBB1B}"/>
              </a:ext>
            </a:extLst>
          </p:cNvPr>
          <p:cNvGraphicFramePr>
            <a:graphicFrameLocks noGrp="1"/>
          </p:cNvGraphicFramePr>
          <p:nvPr/>
        </p:nvGraphicFramePr>
        <p:xfrm>
          <a:off x="3373438" y="1828800"/>
          <a:ext cx="5384800" cy="2341562"/>
        </p:xfrm>
        <a:graphic>
          <a:graphicData uri="http://schemas.openxmlformats.org/drawingml/2006/table">
            <a:tbl>
              <a:tblPr/>
              <a:tblGrid>
                <a:gridCol w="1276350">
                  <a:extLst>
                    <a:ext uri="{9D8B030D-6E8A-4147-A177-3AD203B41FA5}">
                      <a16:colId xmlns:a16="http://schemas.microsoft.com/office/drawing/2014/main" val="20000"/>
                    </a:ext>
                  </a:extLst>
                </a:gridCol>
                <a:gridCol w="4108450">
                  <a:extLst>
                    <a:ext uri="{9D8B030D-6E8A-4147-A177-3AD203B41FA5}">
                      <a16:colId xmlns:a16="http://schemas.microsoft.com/office/drawing/2014/main" val="20001"/>
                    </a:ext>
                  </a:extLst>
                </a:gridCol>
              </a:tblGrid>
              <a:tr h="36955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Operator</a:t>
                      </a:r>
                    </a:p>
                  </a:txBody>
                  <a:tcPr marT="46195" marB="4619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Meaning</a:t>
                      </a:r>
                    </a:p>
                  </a:txBody>
                  <a:tcPr marT="46195" marB="4619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646727">
                <a:tc>
                  <a:txBody>
                    <a:bodyPr/>
                    <a:lstStyle/>
                    <a:p>
                      <a:pPr marL="114300" marR="0" lvl="1" indent="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sz="1800" b="1" i="0" u="none" strike="noStrike" cap="none" normalizeH="0" baseline="0">
                          <a:ln>
                            <a:noFill/>
                          </a:ln>
                          <a:solidFill>
                            <a:schemeClr val="tx1"/>
                          </a:solidFill>
                          <a:effectLst/>
                          <a:latin typeface="Courier New" pitchFamily="49" charset="0"/>
                        </a:rPr>
                        <a:t>AND</a:t>
                      </a:r>
                    </a:p>
                  </a:txBody>
                  <a:tcPr marT="46195" marB="4619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rgbClr val="000000"/>
                          </a:solidFill>
                          <a:effectLst/>
                          <a:latin typeface="Arial" charset="0"/>
                        </a:rPr>
                        <a:t>Returns </a:t>
                      </a:r>
                      <a:r>
                        <a:rPr kumimoji="0" lang="en-US" sz="1800" b="1" i="0" u="none" strike="noStrike" cap="none" normalizeH="0" baseline="0">
                          <a:ln>
                            <a:noFill/>
                          </a:ln>
                          <a:solidFill>
                            <a:srgbClr val="000000"/>
                          </a:solidFill>
                          <a:effectLst/>
                          <a:latin typeface="Courier New" pitchFamily="49" charset="0"/>
                        </a:rPr>
                        <a:t>TRUE</a:t>
                      </a:r>
                      <a:r>
                        <a:rPr kumimoji="0" lang="en-US" sz="1800" b="1" i="0" u="none" strike="noStrike" cap="none" normalizeH="0" baseline="0">
                          <a:ln>
                            <a:noFill/>
                          </a:ln>
                          <a:solidFill>
                            <a:srgbClr val="000000"/>
                          </a:solidFill>
                          <a:effectLst/>
                          <a:latin typeface="Arial" charset="0"/>
                        </a:rPr>
                        <a:t> if </a:t>
                      </a:r>
                      <a:r>
                        <a:rPr kumimoji="0" lang="en-US" sz="1800" b="1" i="1" u="none" strike="noStrike" cap="none" normalizeH="0" baseline="0">
                          <a:ln>
                            <a:noFill/>
                          </a:ln>
                          <a:solidFill>
                            <a:srgbClr val="000000"/>
                          </a:solidFill>
                          <a:effectLst/>
                          <a:latin typeface="Arial" charset="0"/>
                        </a:rPr>
                        <a:t>both </a:t>
                      </a:r>
                      <a:r>
                        <a:rPr kumimoji="0" lang="en-US" sz="1800" b="1" i="0" u="none" strike="noStrike" cap="none" normalizeH="0" baseline="0">
                          <a:ln>
                            <a:noFill/>
                          </a:ln>
                          <a:solidFill>
                            <a:srgbClr val="000000"/>
                          </a:solidFill>
                          <a:effectLst/>
                          <a:latin typeface="Arial" charset="0"/>
                        </a:rPr>
                        <a:t>component conditions are true</a:t>
                      </a:r>
                    </a:p>
                  </a:txBody>
                  <a:tcPr marT="46195" marB="4619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646727">
                <a:tc>
                  <a:txBody>
                    <a:bodyPr/>
                    <a:lstStyle/>
                    <a:p>
                      <a:pPr marL="114300" marR="0" lvl="1" indent="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sz="1800" b="1" i="0" u="none" strike="noStrike" cap="none" normalizeH="0" baseline="0">
                          <a:ln>
                            <a:noFill/>
                          </a:ln>
                          <a:solidFill>
                            <a:schemeClr val="tx1"/>
                          </a:solidFill>
                          <a:effectLst/>
                          <a:latin typeface="Courier New" pitchFamily="49" charset="0"/>
                        </a:rPr>
                        <a:t>OR</a:t>
                      </a:r>
                    </a:p>
                  </a:txBody>
                  <a:tcPr marT="46195" marB="4619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rgbClr val="000000"/>
                          </a:solidFill>
                          <a:effectLst/>
                          <a:latin typeface="Arial" charset="0"/>
                        </a:rPr>
                        <a:t>Returns </a:t>
                      </a:r>
                      <a:r>
                        <a:rPr kumimoji="0" lang="en-US" sz="1800" b="1" i="0" u="none" strike="noStrike" cap="none" normalizeH="0" baseline="0">
                          <a:ln>
                            <a:noFill/>
                          </a:ln>
                          <a:solidFill>
                            <a:srgbClr val="000000"/>
                          </a:solidFill>
                          <a:effectLst/>
                          <a:latin typeface="Courier New" pitchFamily="49" charset="0"/>
                        </a:rPr>
                        <a:t>TRUE</a:t>
                      </a:r>
                      <a:r>
                        <a:rPr kumimoji="0" lang="en-US" sz="1800" b="1" i="0" u="none" strike="noStrike" cap="none" normalizeH="0" baseline="0">
                          <a:ln>
                            <a:noFill/>
                          </a:ln>
                          <a:solidFill>
                            <a:srgbClr val="000000"/>
                          </a:solidFill>
                          <a:effectLst/>
                          <a:latin typeface="Arial" charset="0"/>
                        </a:rPr>
                        <a:t> if </a:t>
                      </a:r>
                      <a:r>
                        <a:rPr kumimoji="0" lang="en-US" sz="1800" b="1" i="1" u="none" strike="noStrike" cap="none" normalizeH="0" baseline="0">
                          <a:ln>
                            <a:noFill/>
                          </a:ln>
                          <a:solidFill>
                            <a:srgbClr val="000000"/>
                          </a:solidFill>
                          <a:effectLst/>
                          <a:latin typeface="Arial" charset="0"/>
                        </a:rPr>
                        <a:t>either </a:t>
                      </a:r>
                      <a:r>
                        <a:rPr kumimoji="0" lang="en-US" sz="1800" b="1" i="0" u="none" strike="noStrike" cap="none" normalizeH="0" baseline="0">
                          <a:ln>
                            <a:noFill/>
                          </a:ln>
                          <a:solidFill>
                            <a:srgbClr val="000000"/>
                          </a:solidFill>
                          <a:effectLst/>
                          <a:latin typeface="Arial" charset="0"/>
                        </a:rPr>
                        <a:t>component condition is true</a:t>
                      </a:r>
                    </a:p>
                  </a:txBody>
                  <a:tcPr marT="46195" marB="4619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67855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Courier New" pitchFamily="49" charset="0"/>
                        </a:rPr>
                        <a:t> NOT</a:t>
                      </a:r>
                    </a:p>
                  </a:txBody>
                  <a:tcPr marT="46195" marB="4619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10000"/>
                        </a:lnSpc>
                        <a:spcBef>
                          <a:spcPct val="60000"/>
                        </a:spcBef>
                        <a:spcAft>
                          <a:spcPct val="0"/>
                        </a:spcAft>
                        <a:buClrTx/>
                        <a:buSzTx/>
                        <a:buFontTx/>
                        <a:buNone/>
                        <a:tabLst/>
                      </a:pPr>
                      <a:r>
                        <a:rPr kumimoji="0" lang="en-US" sz="1800" b="1" i="0" u="none" strike="noStrike" cap="none" normalizeH="0" baseline="0">
                          <a:ln>
                            <a:noFill/>
                          </a:ln>
                          <a:solidFill>
                            <a:srgbClr val="000000"/>
                          </a:solidFill>
                          <a:effectLst/>
                          <a:latin typeface="Arial" charset="0"/>
                        </a:rPr>
                        <a:t>Returns </a:t>
                      </a:r>
                      <a:r>
                        <a:rPr kumimoji="0" lang="en-US" sz="1800" b="1" i="0" u="none" strike="noStrike" cap="none" normalizeH="0" baseline="0">
                          <a:ln>
                            <a:noFill/>
                          </a:ln>
                          <a:solidFill>
                            <a:srgbClr val="000000"/>
                          </a:solidFill>
                          <a:effectLst/>
                          <a:latin typeface="Courier New" pitchFamily="49" charset="0"/>
                        </a:rPr>
                        <a:t>TRUE</a:t>
                      </a:r>
                      <a:r>
                        <a:rPr kumimoji="0" lang="en-US" sz="1800" b="1" i="0" u="none" strike="noStrike" cap="none" normalizeH="0" baseline="0">
                          <a:ln>
                            <a:noFill/>
                          </a:ln>
                          <a:solidFill>
                            <a:srgbClr val="000000"/>
                          </a:solidFill>
                          <a:effectLst/>
                          <a:latin typeface="Arial" charset="0"/>
                        </a:rPr>
                        <a:t> if the following condition is false</a:t>
                      </a:r>
                      <a:endParaRPr kumimoji="0" lang="en-US" sz="1800" b="1" i="0" u="none" strike="noStrike" cap="none" normalizeH="0" baseline="0">
                        <a:ln>
                          <a:noFill/>
                        </a:ln>
                        <a:solidFill>
                          <a:schemeClr val="tx1"/>
                        </a:solidFill>
                        <a:effectLst/>
                        <a:latin typeface="Arial" charset="0"/>
                      </a:endParaRPr>
                    </a:p>
                  </a:txBody>
                  <a:tcPr marT="46195" marB="4619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bl>
          </a:graphicData>
        </a:graphic>
      </p:graphicFrame>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2">
            <a:extLst>
              <a:ext uri="{FF2B5EF4-FFF2-40B4-BE49-F238E27FC236}">
                <a16:creationId xmlns:a16="http://schemas.microsoft.com/office/drawing/2014/main" id="{3B3BC28F-9C41-B551-5982-CC928CA90E12}"/>
              </a:ext>
            </a:extLst>
          </p:cNvPr>
          <p:cNvSpPr>
            <a:spLocks noChangeArrowheads="1"/>
          </p:cNvSpPr>
          <p:nvPr/>
        </p:nvSpPr>
        <p:spPr bwMode="blackGray">
          <a:xfrm>
            <a:off x="2406650" y="2266950"/>
            <a:ext cx="7272338" cy="1271588"/>
          </a:xfrm>
          <a:prstGeom prst="rect">
            <a:avLst/>
          </a:prstGeom>
          <a:solidFill>
            <a:schemeClr val="accent1"/>
          </a:solidFill>
          <a:ln w="28575">
            <a:solidFill>
              <a:srgbClr val="000000"/>
            </a:solidFill>
            <a:miter lim="800000"/>
            <a:headEnd/>
            <a:tailEnd/>
          </a:ln>
        </p:spPr>
        <p:txBody>
          <a:bodyPr wrap="none" lIns="92075" tIns="46038" rIns="92075" bIns="46038" anchor="ctr"/>
          <a:lstStyle>
            <a:lvl1pPr>
              <a:tabLst>
                <a:tab pos="1200150" algn="l"/>
              </a:tabLst>
              <a:defRPr b="1">
                <a:solidFill>
                  <a:srgbClr val="000000"/>
                </a:solidFill>
                <a:latin typeface="Courier New" panose="02070309020205020404" pitchFamily="49" charset="0"/>
              </a:defRPr>
            </a:lvl1pPr>
            <a:lvl2pPr marL="742950" indent="-285750">
              <a:tabLst>
                <a:tab pos="1200150" algn="l"/>
              </a:tabLst>
              <a:defRPr b="1">
                <a:solidFill>
                  <a:srgbClr val="000000"/>
                </a:solidFill>
                <a:latin typeface="Courier New" panose="02070309020205020404" pitchFamily="49" charset="0"/>
              </a:defRPr>
            </a:lvl2pPr>
            <a:lvl3pPr marL="1143000" indent="-228600">
              <a:tabLst>
                <a:tab pos="1200150" algn="l"/>
              </a:tabLst>
              <a:defRPr b="1">
                <a:solidFill>
                  <a:srgbClr val="000000"/>
                </a:solidFill>
                <a:latin typeface="Courier New" panose="02070309020205020404" pitchFamily="49" charset="0"/>
              </a:defRPr>
            </a:lvl3pPr>
            <a:lvl4pPr marL="1600200" indent="-228600">
              <a:tabLst>
                <a:tab pos="1200150" algn="l"/>
              </a:tabLst>
              <a:defRPr b="1">
                <a:solidFill>
                  <a:srgbClr val="000000"/>
                </a:solidFill>
                <a:latin typeface="Courier New" panose="02070309020205020404" pitchFamily="49" charset="0"/>
              </a:defRPr>
            </a:lvl4pPr>
            <a:lvl5pPr marL="2057400" indent="-228600">
              <a:tabLst>
                <a:tab pos="1200150" algn="l"/>
              </a:tabLst>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9pPr>
          </a:lstStyle>
          <a:p>
            <a:pPr algn="l"/>
            <a:r>
              <a:rPr lang="en-US" altLang="en-US"/>
              <a:t>SELECT employee_id, last_name, job_id, salary</a:t>
            </a:r>
          </a:p>
          <a:p>
            <a:pPr algn="l"/>
            <a:r>
              <a:rPr lang="en-US" altLang="en-US"/>
              <a:t>FROM   employees</a:t>
            </a:r>
          </a:p>
          <a:p>
            <a:pPr algn="l"/>
            <a:r>
              <a:rPr lang="en-US" altLang="en-US"/>
              <a:t>WHERE  salary &gt;=10000</a:t>
            </a:r>
          </a:p>
          <a:p>
            <a:pPr algn="l"/>
            <a:r>
              <a:rPr lang="en-US" altLang="en-US"/>
              <a:t>AND    job_id LIKE '%MAN%' ;</a:t>
            </a:r>
          </a:p>
        </p:txBody>
      </p:sp>
      <p:sp>
        <p:nvSpPr>
          <p:cNvPr id="21507" name="Rectangle 11">
            <a:extLst>
              <a:ext uri="{FF2B5EF4-FFF2-40B4-BE49-F238E27FC236}">
                <a16:creationId xmlns:a16="http://schemas.microsoft.com/office/drawing/2014/main" id="{716BA8D3-6CE0-2C84-B4FA-9AB7263BF568}"/>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rPr>
              <a:t>AND</a:t>
            </a:r>
            <a:r>
              <a:rPr lang="en-US" altLang="en-US"/>
              <a:t> Operator</a:t>
            </a:r>
          </a:p>
        </p:txBody>
      </p:sp>
      <p:sp>
        <p:nvSpPr>
          <p:cNvPr id="21508" name="Rectangle 4">
            <a:extLst>
              <a:ext uri="{FF2B5EF4-FFF2-40B4-BE49-F238E27FC236}">
                <a16:creationId xmlns:a16="http://schemas.microsoft.com/office/drawing/2014/main" id="{449091F7-E9FC-4AB9-CDE0-0E7288C40A20}"/>
              </a:ext>
            </a:extLst>
          </p:cNvPr>
          <p:cNvSpPr>
            <a:spLocks noChangeArrowheads="1"/>
          </p:cNvSpPr>
          <p:nvPr/>
        </p:nvSpPr>
        <p:spPr bwMode="auto">
          <a:xfrm>
            <a:off x="2413000" y="1793875"/>
            <a:ext cx="5552802" cy="41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a:tabLst>
                <a:tab pos="571500" algn="l"/>
              </a:tabLst>
              <a:defRPr b="1">
                <a:solidFill>
                  <a:srgbClr val="000000"/>
                </a:solidFill>
                <a:latin typeface="Courier New" panose="02070309020205020404" pitchFamily="49" charset="0"/>
              </a:defRPr>
            </a:lvl1pPr>
            <a:lvl2pPr marL="742950" indent="-285750" defTabSz="346075">
              <a:tabLst>
                <a:tab pos="571500" algn="l"/>
              </a:tabLst>
              <a:defRPr b="1">
                <a:solidFill>
                  <a:srgbClr val="000000"/>
                </a:solidFill>
                <a:latin typeface="Courier New" panose="02070309020205020404" pitchFamily="49" charset="0"/>
              </a:defRPr>
            </a:lvl2pPr>
            <a:lvl3pPr marL="1143000" indent="-228600" defTabSz="346075">
              <a:tabLst>
                <a:tab pos="571500" algn="l"/>
              </a:tabLst>
              <a:defRPr b="1">
                <a:solidFill>
                  <a:srgbClr val="000000"/>
                </a:solidFill>
                <a:latin typeface="Courier New" panose="02070309020205020404" pitchFamily="49" charset="0"/>
              </a:defRPr>
            </a:lvl3pPr>
            <a:lvl4pPr marL="1600200" indent="-228600" defTabSz="346075">
              <a:tabLst>
                <a:tab pos="571500" algn="l"/>
              </a:tabLst>
              <a:defRPr b="1">
                <a:solidFill>
                  <a:srgbClr val="000000"/>
                </a:solidFill>
                <a:latin typeface="Courier New" panose="02070309020205020404" pitchFamily="49" charset="0"/>
              </a:defRPr>
            </a:lvl4pPr>
            <a:lvl5pPr marL="2057400" indent="-228600" defTabSz="346075">
              <a:tabLst>
                <a:tab pos="571500" algn="l"/>
              </a:tabLst>
              <a:defRPr b="1">
                <a:solidFill>
                  <a:srgbClr val="000000"/>
                </a:solidFill>
                <a:latin typeface="Courier New" panose="02070309020205020404" pitchFamily="49" charset="0"/>
              </a:defRPr>
            </a:lvl5pPr>
            <a:lvl6pPr marL="2514600" indent="-228600" algn="ctr" defTabSz="346075" eaLnBrk="0" fontAlgn="base" hangingPunct="0">
              <a:spcBef>
                <a:spcPct val="0"/>
              </a:spcBef>
              <a:spcAft>
                <a:spcPct val="0"/>
              </a:spcAft>
              <a:tabLst>
                <a:tab pos="571500" algn="l"/>
              </a:tabLst>
              <a:defRPr b="1">
                <a:solidFill>
                  <a:srgbClr val="000000"/>
                </a:solidFill>
                <a:latin typeface="Courier New" panose="02070309020205020404" pitchFamily="49" charset="0"/>
              </a:defRPr>
            </a:lvl6pPr>
            <a:lvl7pPr marL="2971800" indent="-228600" algn="ctr" defTabSz="346075" eaLnBrk="0" fontAlgn="base" hangingPunct="0">
              <a:spcBef>
                <a:spcPct val="0"/>
              </a:spcBef>
              <a:spcAft>
                <a:spcPct val="0"/>
              </a:spcAft>
              <a:tabLst>
                <a:tab pos="571500" algn="l"/>
              </a:tabLst>
              <a:defRPr b="1">
                <a:solidFill>
                  <a:srgbClr val="000000"/>
                </a:solidFill>
                <a:latin typeface="Courier New" panose="02070309020205020404" pitchFamily="49" charset="0"/>
              </a:defRPr>
            </a:lvl7pPr>
            <a:lvl8pPr marL="3429000" indent="-228600" algn="ctr" defTabSz="346075" eaLnBrk="0" fontAlgn="base" hangingPunct="0">
              <a:spcBef>
                <a:spcPct val="0"/>
              </a:spcBef>
              <a:spcAft>
                <a:spcPct val="0"/>
              </a:spcAft>
              <a:tabLst>
                <a:tab pos="571500" algn="l"/>
              </a:tabLst>
              <a:defRPr b="1">
                <a:solidFill>
                  <a:srgbClr val="000000"/>
                </a:solidFill>
                <a:latin typeface="Courier New" panose="02070309020205020404" pitchFamily="49" charset="0"/>
              </a:defRPr>
            </a:lvl8pPr>
            <a:lvl9pPr marL="3886200" indent="-228600" algn="ctr" defTabSz="346075" eaLnBrk="0" fontAlgn="base" hangingPunct="0">
              <a:spcBef>
                <a:spcPct val="0"/>
              </a:spcBef>
              <a:spcAft>
                <a:spcPct val="0"/>
              </a:spcAft>
              <a:tabLst>
                <a:tab pos="571500" algn="l"/>
              </a:tabLst>
              <a:defRPr b="1">
                <a:solidFill>
                  <a:srgbClr val="000000"/>
                </a:solidFill>
                <a:latin typeface="Courier New" panose="02070309020205020404" pitchFamily="49" charset="0"/>
              </a:defRPr>
            </a:lvl9pPr>
          </a:lstStyle>
          <a:p>
            <a:pPr algn="l">
              <a:lnSpc>
                <a:spcPct val="95000"/>
              </a:lnSpc>
              <a:spcBef>
                <a:spcPct val="35000"/>
              </a:spcBef>
            </a:pPr>
            <a:r>
              <a:rPr lang="en-US" altLang="en-US" sz="2200">
                <a:solidFill>
                  <a:schemeClr val="tx1"/>
                </a:solidFill>
              </a:rPr>
              <a:t>AND</a:t>
            </a:r>
            <a:r>
              <a:rPr lang="en-US" altLang="en-US" sz="2200">
                <a:solidFill>
                  <a:schemeClr val="tx1"/>
                </a:solidFill>
                <a:latin typeface="Arial" panose="020B0604020202020204" pitchFamily="34" charset="0"/>
              </a:rPr>
              <a:t> requires both conditions to be true:</a:t>
            </a:r>
          </a:p>
        </p:txBody>
      </p:sp>
      <p:sp>
        <p:nvSpPr>
          <p:cNvPr id="21509" name="Rectangle 6">
            <a:extLst>
              <a:ext uri="{FF2B5EF4-FFF2-40B4-BE49-F238E27FC236}">
                <a16:creationId xmlns:a16="http://schemas.microsoft.com/office/drawing/2014/main" id="{54A8A855-63FD-5E0F-F10C-350B57C8A245}"/>
              </a:ext>
            </a:extLst>
          </p:cNvPr>
          <p:cNvSpPr>
            <a:spLocks noChangeArrowheads="1"/>
          </p:cNvSpPr>
          <p:nvPr/>
        </p:nvSpPr>
        <p:spPr bwMode="auto">
          <a:xfrm>
            <a:off x="3400425" y="2906713"/>
            <a:ext cx="2662238" cy="55880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pic>
        <p:nvPicPr>
          <p:cNvPr id="21510" name="Picture 7">
            <a:extLst>
              <a:ext uri="{FF2B5EF4-FFF2-40B4-BE49-F238E27FC236}">
                <a16:creationId xmlns:a16="http://schemas.microsoft.com/office/drawing/2014/main" id="{9402AC83-93F7-DA76-D4CE-F76B24B1DD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27300" y="3790951"/>
            <a:ext cx="70104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2">
            <a:extLst>
              <a:ext uri="{FF2B5EF4-FFF2-40B4-BE49-F238E27FC236}">
                <a16:creationId xmlns:a16="http://schemas.microsoft.com/office/drawing/2014/main" id="{C9B24170-B30B-157C-85BE-B73420A2D357}"/>
              </a:ext>
            </a:extLst>
          </p:cNvPr>
          <p:cNvSpPr>
            <a:spLocks noChangeArrowheads="1"/>
          </p:cNvSpPr>
          <p:nvPr/>
        </p:nvSpPr>
        <p:spPr bwMode="blackGray">
          <a:xfrm>
            <a:off x="2406650" y="2262189"/>
            <a:ext cx="7272338" cy="1271587"/>
          </a:xfrm>
          <a:prstGeom prst="rect">
            <a:avLst/>
          </a:prstGeom>
          <a:solidFill>
            <a:schemeClr val="accent1"/>
          </a:solidFill>
          <a:ln w="28575">
            <a:solidFill>
              <a:srgbClr val="000000"/>
            </a:solidFill>
            <a:miter lim="800000"/>
            <a:headEnd/>
            <a:tailEnd/>
          </a:ln>
        </p:spPr>
        <p:txBody>
          <a:bodyPr wrap="none" lIns="92075" tIns="46038" rIns="92075" bIns="46038" anchor="ctr"/>
          <a:lstStyle>
            <a:lvl1pPr>
              <a:tabLst>
                <a:tab pos="1200150" algn="l"/>
              </a:tabLst>
              <a:defRPr b="1">
                <a:solidFill>
                  <a:srgbClr val="000000"/>
                </a:solidFill>
                <a:latin typeface="Courier New" panose="02070309020205020404" pitchFamily="49" charset="0"/>
              </a:defRPr>
            </a:lvl1pPr>
            <a:lvl2pPr marL="742950" indent="-285750">
              <a:tabLst>
                <a:tab pos="1200150" algn="l"/>
              </a:tabLst>
              <a:defRPr b="1">
                <a:solidFill>
                  <a:srgbClr val="000000"/>
                </a:solidFill>
                <a:latin typeface="Courier New" panose="02070309020205020404" pitchFamily="49" charset="0"/>
              </a:defRPr>
            </a:lvl2pPr>
            <a:lvl3pPr marL="1143000" indent="-228600">
              <a:tabLst>
                <a:tab pos="1200150" algn="l"/>
              </a:tabLst>
              <a:defRPr b="1">
                <a:solidFill>
                  <a:srgbClr val="000000"/>
                </a:solidFill>
                <a:latin typeface="Courier New" panose="02070309020205020404" pitchFamily="49" charset="0"/>
              </a:defRPr>
            </a:lvl3pPr>
            <a:lvl4pPr marL="1600200" indent="-228600">
              <a:tabLst>
                <a:tab pos="1200150" algn="l"/>
              </a:tabLst>
              <a:defRPr b="1">
                <a:solidFill>
                  <a:srgbClr val="000000"/>
                </a:solidFill>
                <a:latin typeface="Courier New" panose="02070309020205020404" pitchFamily="49" charset="0"/>
              </a:defRPr>
            </a:lvl4pPr>
            <a:lvl5pPr marL="2057400" indent="-228600">
              <a:tabLst>
                <a:tab pos="1200150" algn="l"/>
              </a:tabLst>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9pPr>
          </a:lstStyle>
          <a:p>
            <a:pPr algn="l"/>
            <a:r>
              <a:rPr lang="en-US" altLang="en-US"/>
              <a:t>SELECT employee_id, last_name, job_id, salary</a:t>
            </a:r>
          </a:p>
          <a:p>
            <a:pPr algn="l"/>
            <a:r>
              <a:rPr lang="en-US" altLang="en-US"/>
              <a:t>FROM   employees</a:t>
            </a:r>
          </a:p>
          <a:p>
            <a:pPr algn="l"/>
            <a:r>
              <a:rPr lang="en-US" altLang="en-US"/>
              <a:t>WHERE  salary &gt;= 10000</a:t>
            </a:r>
          </a:p>
          <a:p>
            <a:pPr algn="l"/>
            <a:r>
              <a:rPr lang="en-US" altLang="en-US"/>
              <a:t>OR     job_id LIKE '%MAN%' ;</a:t>
            </a:r>
          </a:p>
        </p:txBody>
      </p:sp>
      <p:sp>
        <p:nvSpPr>
          <p:cNvPr id="22531" name="Rectangle 11">
            <a:extLst>
              <a:ext uri="{FF2B5EF4-FFF2-40B4-BE49-F238E27FC236}">
                <a16:creationId xmlns:a16="http://schemas.microsoft.com/office/drawing/2014/main" id="{A1D34ACF-E4FC-A544-DF31-C602DA1C5E39}"/>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rPr>
              <a:t>OR</a:t>
            </a:r>
            <a:r>
              <a:rPr lang="en-US" altLang="en-US"/>
              <a:t> Operator</a:t>
            </a:r>
          </a:p>
        </p:txBody>
      </p:sp>
      <p:sp>
        <p:nvSpPr>
          <p:cNvPr id="22532" name="Rectangle 4">
            <a:extLst>
              <a:ext uri="{FF2B5EF4-FFF2-40B4-BE49-F238E27FC236}">
                <a16:creationId xmlns:a16="http://schemas.microsoft.com/office/drawing/2014/main" id="{ADD8F2E5-67D1-317F-B6EA-1AFD72859546}"/>
              </a:ext>
            </a:extLst>
          </p:cNvPr>
          <p:cNvSpPr>
            <a:spLocks noChangeArrowheads="1"/>
          </p:cNvSpPr>
          <p:nvPr/>
        </p:nvSpPr>
        <p:spPr bwMode="auto">
          <a:xfrm>
            <a:off x="2320926" y="1792288"/>
            <a:ext cx="7724775" cy="41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defTabSz="346075">
              <a:tabLst>
                <a:tab pos="571500" algn="l"/>
              </a:tabLst>
              <a:defRPr b="1">
                <a:solidFill>
                  <a:srgbClr val="000000"/>
                </a:solidFill>
                <a:latin typeface="Courier New" panose="02070309020205020404" pitchFamily="49" charset="0"/>
              </a:defRPr>
            </a:lvl1pPr>
            <a:lvl2pPr marL="341313" indent="-227013" defTabSz="346075">
              <a:tabLst>
                <a:tab pos="571500" algn="l"/>
              </a:tabLst>
              <a:defRPr b="1">
                <a:solidFill>
                  <a:srgbClr val="000000"/>
                </a:solidFill>
                <a:latin typeface="Courier New" panose="02070309020205020404" pitchFamily="49" charset="0"/>
              </a:defRPr>
            </a:lvl2pPr>
            <a:lvl3pPr marL="1143000" indent="-228600" defTabSz="346075">
              <a:tabLst>
                <a:tab pos="571500" algn="l"/>
              </a:tabLst>
              <a:defRPr b="1">
                <a:solidFill>
                  <a:srgbClr val="000000"/>
                </a:solidFill>
                <a:latin typeface="Courier New" panose="02070309020205020404" pitchFamily="49" charset="0"/>
              </a:defRPr>
            </a:lvl3pPr>
            <a:lvl4pPr marL="1600200" indent="-228600" defTabSz="346075">
              <a:tabLst>
                <a:tab pos="571500" algn="l"/>
              </a:tabLst>
              <a:defRPr b="1">
                <a:solidFill>
                  <a:srgbClr val="000000"/>
                </a:solidFill>
                <a:latin typeface="Courier New" panose="02070309020205020404" pitchFamily="49" charset="0"/>
              </a:defRPr>
            </a:lvl4pPr>
            <a:lvl5pPr marL="2057400" indent="-228600" defTabSz="346075">
              <a:tabLst>
                <a:tab pos="571500" algn="l"/>
              </a:tabLst>
              <a:defRPr b="1">
                <a:solidFill>
                  <a:srgbClr val="000000"/>
                </a:solidFill>
                <a:latin typeface="Courier New" panose="02070309020205020404" pitchFamily="49" charset="0"/>
              </a:defRPr>
            </a:lvl5pPr>
            <a:lvl6pPr marL="2514600" indent="-228600" algn="ctr" defTabSz="346075" eaLnBrk="0" fontAlgn="base" hangingPunct="0">
              <a:spcBef>
                <a:spcPct val="0"/>
              </a:spcBef>
              <a:spcAft>
                <a:spcPct val="0"/>
              </a:spcAft>
              <a:tabLst>
                <a:tab pos="571500" algn="l"/>
              </a:tabLst>
              <a:defRPr b="1">
                <a:solidFill>
                  <a:srgbClr val="000000"/>
                </a:solidFill>
                <a:latin typeface="Courier New" panose="02070309020205020404" pitchFamily="49" charset="0"/>
              </a:defRPr>
            </a:lvl6pPr>
            <a:lvl7pPr marL="2971800" indent="-228600" algn="ctr" defTabSz="346075" eaLnBrk="0" fontAlgn="base" hangingPunct="0">
              <a:spcBef>
                <a:spcPct val="0"/>
              </a:spcBef>
              <a:spcAft>
                <a:spcPct val="0"/>
              </a:spcAft>
              <a:tabLst>
                <a:tab pos="571500" algn="l"/>
              </a:tabLst>
              <a:defRPr b="1">
                <a:solidFill>
                  <a:srgbClr val="000000"/>
                </a:solidFill>
                <a:latin typeface="Courier New" panose="02070309020205020404" pitchFamily="49" charset="0"/>
              </a:defRPr>
            </a:lvl7pPr>
            <a:lvl8pPr marL="3429000" indent="-228600" algn="ctr" defTabSz="346075" eaLnBrk="0" fontAlgn="base" hangingPunct="0">
              <a:spcBef>
                <a:spcPct val="0"/>
              </a:spcBef>
              <a:spcAft>
                <a:spcPct val="0"/>
              </a:spcAft>
              <a:tabLst>
                <a:tab pos="571500" algn="l"/>
              </a:tabLst>
              <a:defRPr b="1">
                <a:solidFill>
                  <a:srgbClr val="000000"/>
                </a:solidFill>
                <a:latin typeface="Courier New" panose="02070309020205020404" pitchFamily="49" charset="0"/>
              </a:defRPr>
            </a:lvl8pPr>
            <a:lvl9pPr marL="3886200" indent="-228600" algn="ctr" defTabSz="346075" eaLnBrk="0" fontAlgn="base" hangingPunct="0">
              <a:spcBef>
                <a:spcPct val="0"/>
              </a:spcBef>
              <a:spcAft>
                <a:spcPct val="0"/>
              </a:spcAft>
              <a:tabLst>
                <a:tab pos="571500" algn="l"/>
              </a:tabLst>
              <a:defRPr b="1">
                <a:solidFill>
                  <a:srgbClr val="000000"/>
                </a:solidFill>
                <a:latin typeface="Courier New" panose="02070309020205020404" pitchFamily="49" charset="0"/>
              </a:defRPr>
            </a:lvl9pPr>
          </a:lstStyle>
          <a:p>
            <a:pPr lvl="1" algn="l">
              <a:lnSpc>
                <a:spcPct val="95000"/>
              </a:lnSpc>
              <a:spcBef>
                <a:spcPct val="35000"/>
              </a:spcBef>
            </a:pPr>
            <a:r>
              <a:rPr lang="en-US" altLang="en-US" sz="2200">
                <a:solidFill>
                  <a:schemeClr val="tx1"/>
                </a:solidFill>
              </a:rPr>
              <a:t>OR</a:t>
            </a:r>
            <a:r>
              <a:rPr lang="en-US" altLang="en-US" sz="2200">
                <a:solidFill>
                  <a:schemeClr val="tx1"/>
                </a:solidFill>
                <a:latin typeface="Arial" panose="020B0604020202020204" pitchFamily="34" charset="0"/>
              </a:rPr>
              <a:t> requires either condition to be true:</a:t>
            </a:r>
          </a:p>
        </p:txBody>
      </p:sp>
      <p:sp>
        <p:nvSpPr>
          <p:cNvPr id="22533" name="Rectangle 6">
            <a:extLst>
              <a:ext uri="{FF2B5EF4-FFF2-40B4-BE49-F238E27FC236}">
                <a16:creationId xmlns:a16="http://schemas.microsoft.com/office/drawing/2014/main" id="{C4BF499F-419E-9E2F-C087-E4B5042B4589}"/>
              </a:ext>
            </a:extLst>
          </p:cNvPr>
          <p:cNvSpPr>
            <a:spLocks noChangeArrowheads="1"/>
          </p:cNvSpPr>
          <p:nvPr/>
        </p:nvSpPr>
        <p:spPr bwMode="auto">
          <a:xfrm>
            <a:off x="3376614" y="2906713"/>
            <a:ext cx="2674937" cy="57150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pic>
        <p:nvPicPr>
          <p:cNvPr id="22534" name="Picture 7">
            <a:extLst>
              <a:ext uri="{FF2B5EF4-FFF2-40B4-BE49-F238E27FC236}">
                <a16:creationId xmlns:a16="http://schemas.microsoft.com/office/drawing/2014/main" id="{AF0BCE90-632E-9F4D-B2A6-E0CBE81E0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38413" y="3819526"/>
            <a:ext cx="699135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2535" name="Picture 8">
            <a:extLst>
              <a:ext uri="{FF2B5EF4-FFF2-40B4-BE49-F238E27FC236}">
                <a16:creationId xmlns:a16="http://schemas.microsoft.com/office/drawing/2014/main" id="{CA784269-C402-D549-CC68-2457231D6C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59050" y="5810250"/>
            <a:ext cx="69850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1">
            <a:extLst>
              <a:ext uri="{FF2B5EF4-FFF2-40B4-BE49-F238E27FC236}">
                <a16:creationId xmlns:a16="http://schemas.microsoft.com/office/drawing/2014/main" id="{94A67F58-1134-10A9-8F82-539A415B0920}"/>
              </a:ext>
            </a:extLst>
          </p:cNvPr>
          <p:cNvSpPr>
            <a:spLocks noChangeArrowheads="1"/>
          </p:cNvSpPr>
          <p:nvPr/>
        </p:nvSpPr>
        <p:spPr bwMode="blackGray">
          <a:xfrm>
            <a:off x="2406650" y="1812925"/>
            <a:ext cx="7272338" cy="1271588"/>
          </a:xfrm>
          <a:prstGeom prst="rect">
            <a:avLst/>
          </a:prstGeom>
          <a:solidFill>
            <a:schemeClr val="accent1"/>
          </a:solidFill>
          <a:ln w="28575">
            <a:solidFill>
              <a:srgbClr val="000000"/>
            </a:solidFill>
            <a:miter lim="800000"/>
            <a:headEnd/>
            <a:tailEnd/>
          </a:ln>
        </p:spPr>
        <p:txBody>
          <a:bodyPr wrap="none" lIns="92075" tIns="46038" rIns="92075" bIns="46038" anchor="ctr"/>
          <a:lstStyle>
            <a:lvl1pPr>
              <a:tabLst>
                <a:tab pos="1200150" algn="l"/>
              </a:tabLst>
              <a:defRPr b="1">
                <a:solidFill>
                  <a:srgbClr val="000000"/>
                </a:solidFill>
                <a:latin typeface="Courier New" panose="02070309020205020404" pitchFamily="49" charset="0"/>
              </a:defRPr>
            </a:lvl1pPr>
            <a:lvl2pPr marL="742950" indent="-285750">
              <a:tabLst>
                <a:tab pos="1200150" algn="l"/>
              </a:tabLst>
              <a:defRPr b="1">
                <a:solidFill>
                  <a:srgbClr val="000000"/>
                </a:solidFill>
                <a:latin typeface="Courier New" panose="02070309020205020404" pitchFamily="49" charset="0"/>
              </a:defRPr>
            </a:lvl2pPr>
            <a:lvl3pPr marL="1143000" indent="-228600">
              <a:tabLst>
                <a:tab pos="1200150" algn="l"/>
              </a:tabLst>
              <a:defRPr b="1">
                <a:solidFill>
                  <a:srgbClr val="000000"/>
                </a:solidFill>
                <a:latin typeface="Courier New" panose="02070309020205020404" pitchFamily="49" charset="0"/>
              </a:defRPr>
            </a:lvl3pPr>
            <a:lvl4pPr marL="1600200" indent="-228600">
              <a:tabLst>
                <a:tab pos="1200150" algn="l"/>
              </a:tabLst>
              <a:defRPr b="1">
                <a:solidFill>
                  <a:srgbClr val="000000"/>
                </a:solidFill>
                <a:latin typeface="Courier New" panose="02070309020205020404" pitchFamily="49" charset="0"/>
              </a:defRPr>
            </a:lvl4pPr>
            <a:lvl5pPr marL="2057400" indent="-228600">
              <a:tabLst>
                <a:tab pos="1200150" algn="l"/>
              </a:tabLst>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9pPr>
          </a:lstStyle>
          <a:p>
            <a:pPr algn="l"/>
            <a:r>
              <a:rPr lang="en-US" altLang="en-US"/>
              <a:t>SELECT last_name, job_id</a:t>
            </a:r>
          </a:p>
          <a:p>
            <a:pPr algn="l"/>
            <a:r>
              <a:rPr lang="en-US" altLang="en-US"/>
              <a:t>FROM   employees</a:t>
            </a:r>
          </a:p>
          <a:p>
            <a:pPr algn="l"/>
            <a:r>
              <a:rPr lang="en-US" altLang="en-US"/>
              <a:t>WHERE  job_id </a:t>
            </a:r>
          </a:p>
          <a:p>
            <a:pPr algn="l"/>
            <a:r>
              <a:rPr lang="en-US" altLang="en-US"/>
              <a:t>       NOT IN ('IT_PROG', 'ST_CLERK', 'SA_REP') ;</a:t>
            </a:r>
          </a:p>
        </p:txBody>
      </p:sp>
      <p:sp>
        <p:nvSpPr>
          <p:cNvPr id="23555" name="Rectangle 10">
            <a:extLst>
              <a:ext uri="{FF2B5EF4-FFF2-40B4-BE49-F238E27FC236}">
                <a16:creationId xmlns:a16="http://schemas.microsoft.com/office/drawing/2014/main" id="{B1C258CC-EB42-93EB-7658-BF3AEE051F4B}"/>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rPr>
              <a:t>NOT</a:t>
            </a:r>
            <a:r>
              <a:rPr lang="en-US" altLang="en-US"/>
              <a:t> Operator</a:t>
            </a:r>
          </a:p>
        </p:txBody>
      </p:sp>
      <p:sp>
        <p:nvSpPr>
          <p:cNvPr id="23556" name="Rectangle 5">
            <a:extLst>
              <a:ext uri="{FF2B5EF4-FFF2-40B4-BE49-F238E27FC236}">
                <a16:creationId xmlns:a16="http://schemas.microsoft.com/office/drawing/2014/main" id="{56F31F2E-2583-AC67-FF5A-3CB4BB82E85E}"/>
              </a:ext>
            </a:extLst>
          </p:cNvPr>
          <p:cNvSpPr>
            <a:spLocks noChangeArrowheads="1"/>
          </p:cNvSpPr>
          <p:nvPr/>
        </p:nvSpPr>
        <p:spPr bwMode="auto">
          <a:xfrm>
            <a:off x="3373438" y="2444751"/>
            <a:ext cx="5524500" cy="59531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pic>
        <p:nvPicPr>
          <p:cNvPr id="23557" name="Picture 6">
            <a:extLst>
              <a:ext uri="{FF2B5EF4-FFF2-40B4-BE49-F238E27FC236}">
                <a16:creationId xmlns:a16="http://schemas.microsoft.com/office/drawing/2014/main" id="{26364AC5-1CEC-63CC-7FE4-2783A155C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43175" y="3286126"/>
            <a:ext cx="699135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3558" name="Picture 7">
            <a:extLst>
              <a:ext uri="{FF2B5EF4-FFF2-40B4-BE49-F238E27FC236}">
                <a16:creationId xmlns:a16="http://schemas.microsoft.com/office/drawing/2014/main" id="{0D0FD122-C9FC-36C4-D342-807D7BFC73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43176" y="5681664"/>
            <a:ext cx="6981825"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42">
            <a:extLst>
              <a:ext uri="{FF2B5EF4-FFF2-40B4-BE49-F238E27FC236}">
                <a16:creationId xmlns:a16="http://schemas.microsoft.com/office/drawing/2014/main" id="{75B6970D-A511-C703-BE8F-4F7671CEE638}"/>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rPr>
              <a:t>ORDER BY</a:t>
            </a:r>
            <a:r>
              <a:rPr lang="en-US" altLang="en-US"/>
              <a:t> Clause</a:t>
            </a:r>
          </a:p>
        </p:txBody>
      </p:sp>
      <p:sp>
        <p:nvSpPr>
          <p:cNvPr id="26627" name="Rectangle 1043">
            <a:extLst>
              <a:ext uri="{FF2B5EF4-FFF2-40B4-BE49-F238E27FC236}">
                <a16:creationId xmlns:a16="http://schemas.microsoft.com/office/drawing/2014/main" id="{3E29F9E0-E79E-32E8-19F6-68E3E55E1D93}"/>
              </a:ext>
            </a:extLst>
          </p:cNvPr>
          <p:cNvSpPr>
            <a:spLocks noGrp="1" noChangeArrowheads="1"/>
          </p:cNvSpPr>
          <p:nvPr>
            <p:ph type="body" idx="1"/>
          </p:nvPr>
        </p:nvSpPr>
        <p:spPr>
          <a:xfrm>
            <a:off x="2387600" y="1816101"/>
            <a:ext cx="7366000" cy="1827213"/>
          </a:xfrm>
        </p:spPr>
        <p:txBody>
          <a:bodyPr/>
          <a:lstStyle/>
          <a:p>
            <a:pPr lvl="1" eaLnBrk="1" hangingPunct="1"/>
            <a:r>
              <a:rPr lang="en-US" altLang="en-US"/>
              <a:t>Sort retrieved rows with the </a:t>
            </a:r>
            <a:r>
              <a:rPr lang="en-US" altLang="en-US">
                <a:latin typeface="Courier New" panose="02070309020205020404" pitchFamily="49" charset="0"/>
              </a:rPr>
              <a:t>ORDER BY</a:t>
            </a:r>
            <a:r>
              <a:rPr lang="en-US" altLang="en-US"/>
              <a:t> clause:</a:t>
            </a:r>
          </a:p>
          <a:p>
            <a:pPr lvl="2" eaLnBrk="1" hangingPunct="1"/>
            <a:r>
              <a:rPr lang="en-US" altLang="en-US">
                <a:latin typeface="Courier New" panose="02070309020205020404" pitchFamily="49" charset="0"/>
              </a:rPr>
              <a:t>ASC</a:t>
            </a:r>
            <a:r>
              <a:rPr lang="en-US" altLang="en-US"/>
              <a:t>: ascending order, default</a:t>
            </a:r>
          </a:p>
          <a:p>
            <a:pPr lvl="2" eaLnBrk="1" hangingPunct="1"/>
            <a:r>
              <a:rPr lang="en-US" altLang="en-US">
                <a:latin typeface="Courier New" panose="02070309020205020404" pitchFamily="49" charset="0"/>
              </a:rPr>
              <a:t>DESC</a:t>
            </a:r>
            <a:r>
              <a:rPr lang="en-US" altLang="en-US"/>
              <a:t>: descending order</a:t>
            </a:r>
          </a:p>
          <a:p>
            <a:pPr lvl="1" eaLnBrk="1" hangingPunct="1"/>
            <a:r>
              <a:rPr lang="en-US" altLang="en-US"/>
              <a:t>The </a:t>
            </a:r>
            <a:r>
              <a:rPr lang="en-US" altLang="en-US">
                <a:latin typeface="Courier New" panose="02070309020205020404" pitchFamily="49" charset="0"/>
              </a:rPr>
              <a:t>ORDER BY</a:t>
            </a:r>
            <a:r>
              <a:rPr lang="en-US" altLang="en-US"/>
              <a:t> clause comes last in the </a:t>
            </a:r>
            <a:r>
              <a:rPr lang="en-US" altLang="en-US">
                <a:latin typeface="Courier New" panose="02070309020205020404" pitchFamily="49" charset="0"/>
              </a:rPr>
              <a:t>SELECT</a:t>
            </a:r>
            <a:r>
              <a:rPr lang="en-US" altLang="en-US"/>
              <a:t> statement:</a:t>
            </a:r>
          </a:p>
        </p:txBody>
      </p:sp>
      <p:sp useBgFill="1">
        <p:nvSpPr>
          <p:cNvPr id="26628" name="Freeform 1030">
            <a:extLst>
              <a:ext uri="{FF2B5EF4-FFF2-40B4-BE49-F238E27FC236}">
                <a16:creationId xmlns:a16="http://schemas.microsoft.com/office/drawing/2014/main" id="{42992A90-796D-0564-6B43-A1A9D65B6BB4}"/>
              </a:ext>
            </a:extLst>
          </p:cNvPr>
          <p:cNvSpPr>
            <a:spLocks/>
          </p:cNvSpPr>
          <p:nvPr/>
        </p:nvSpPr>
        <p:spPr bwMode="auto">
          <a:xfrm>
            <a:off x="2352675" y="5716589"/>
            <a:ext cx="7697788" cy="325437"/>
          </a:xfrm>
          <a:custGeom>
            <a:avLst/>
            <a:gdLst>
              <a:gd name="T0" fmla="*/ 4848 w 4849"/>
              <a:gd name="T1" fmla="*/ 204 h 205"/>
              <a:gd name="T2" fmla="*/ 0 w 4849"/>
              <a:gd name="T3" fmla="*/ 204 h 205"/>
              <a:gd name="T4" fmla="*/ 0 w 4849"/>
              <a:gd name="T5" fmla="*/ 36 h 205"/>
              <a:gd name="T6" fmla="*/ 203 w 4849"/>
              <a:gd name="T7" fmla="*/ 102 h 205"/>
              <a:gd name="T8" fmla="*/ 311 w 4849"/>
              <a:gd name="T9" fmla="*/ 12 h 205"/>
              <a:gd name="T10" fmla="*/ 738 w 4849"/>
              <a:gd name="T11" fmla="*/ 102 h 205"/>
              <a:gd name="T12" fmla="*/ 1036 w 4849"/>
              <a:gd name="T13" fmla="*/ 36 h 205"/>
              <a:gd name="T14" fmla="*/ 1314 w 4849"/>
              <a:gd name="T15" fmla="*/ 90 h 205"/>
              <a:gd name="T16" fmla="*/ 1510 w 4849"/>
              <a:gd name="T17" fmla="*/ 36 h 205"/>
              <a:gd name="T18" fmla="*/ 1788 w 4849"/>
              <a:gd name="T19" fmla="*/ 102 h 205"/>
              <a:gd name="T20" fmla="*/ 2025 w 4849"/>
              <a:gd name="T21" fmla="*/ 42 h 205"/>
              <a:gd name="T22" fmla="*/ 2383 w 4849"/>
              <a:gd name="T23" fmla="*/ 108 h 205"/>
              <a:gd name="T24" fmla="*/ 2654 w 4849"/>
              <a:gd name="T25" fmla="*/ 0 h 205"/>
              <a:gd name="T26" fmla="*/ 2918 w 4849"/>
              <a:gd name="T27" fmla="*/ 102 h 205"/>
              <a:gd name="T28" fmla="*/ 3209 w 4849"/>
              <a:gd name="T29" fmla="*/ 66 h 205"/>
              <a:gd name="T30" fmla="*/ 3419 w 4849"/>
              <a:gd name="T31" fmla="*/ 126 h 205"/>
              <a:gd name="T32" fmla="*/ 3629 w 4849"/>
              <a:gd name="T33" fmla="*/ 42 h 205"/>
              <a:gd name="T34" fmla="*/ 3819 w 4849"/>
              <a:gd name="T35" fmla="*/ 114 h 205"/>
              <a:gd name="T36" fmla="*/ 4124 w 4849"/>
              <a:gd name="T37" fmla="*/ 42 h 205"/>
              <a:gd name="T38" fmla="*/ 4340 w 4849"/>
              <a:gd name="T39" fmla="*/ 120 h 205"/>
              <a:gd name="T40" fmla="*/ 4516 w 4849"/>
              <a:gd name="T41" fmla="*/ 78 h 205"/>
              <a:gd name="T42" fmla="*/ 4848 w 4849"/>
              <a:gd name="T43" fmla="*/ 126 h 205"/>
              <a:gd name="T44" fmla="*/ 4848 w 4849"/>
              <a:gd name="T45" fmla="*/ 204 h 2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849"/>
              <a:gd name="T70" fmla="*/ 0 h 205"/>
              <a:gd name="T71" fmla="*/ 4849 w 4849"/>
              <a:gd name="T72" fmla="*/ 205 h 2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849" h="205">
                <a:moveTo>
                  <a:pt x="4848" y="204"/>
                </a:moveTo>
                <a:lnTo>
                  <a:pt x="0" y="204"/>
                </a:lnTo>
                <a:lnTo>
                  <a:pt x="0" y="36"/>
                </a:lnTo>
                <a:lnTo>
                  <a:pt x="203" y="102"/>
                </a:lnTo>
                <a:lnTo>
                  <a:pt x="311" y="12"/>
                </a:lnTo>
                <a:lnTo>
                  <a:pt x="738" y="102"/>
                </a:lnTo>
                <a:lnTo>
                  <a:pt x="1036" y="36"/>
                </a:lnTo>
                <a:lnTo>
                  <a:pt x="1314" y="90"/>
                </a:lnTo>
                <a:lnTo>
                  <a:pt x="1510" y="36"/>
                </a:lnTo>
                <a:lnTo>
                  <a:pt x="1788" y="102"/>
                </a:lnTo>
                <a:lnTo>
                  <a:pt x="2025" y="42"/>
                </a:lnTo>
                <a:lnTo>
                  <a:pt x="2383" y="108"/>
                </a:lnTo>
                <a:lnTo>
                  <a:pt x="2654" y="0"/>
                </a:lnTo>
                <a:lnTo>
                  <a:pt x="2918" y="102"/>
                </a:lnTo>
                <a:lnTo>
                  <a:pt x="3209" y="66"/>
                </a:lnTo>
                <a:lnTo>
                  <a:pt x="3419" y="126"/>
                </a:lnTo>
                <a:lnTo>
                  <a:pt x="3629" y="42"/>
                </a:lnTo>
                <a:lnTo>
                  <a:pt x="3819" y="114"/>
                </a:lnTo>
                <a:lnTo>
                  <a:pt x="4124" y="42"/>
                </a:lnTo>
                <a:lnTo>
                  <a:pt x="4340" y="120"/>
                </a:lnTo>
                <a:lnTo>
                  <a:pt x="4516" y="78"/>
                </a:lnTo>
                <a:lnTo>
                  <a:pt x="4848" y="126"/>
                </a:lnTo>
                <a:lnTo>
                  <a:pt x="4848" y="204"/>
                </a:lnTo>
              </a:path>
            </a:pathLst>
          </a:custGeom>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sp>
        <p:nvSpPr>
          <p:cNvPr id="26629" name="Rectangle 1039">
            <a:extLst>
              <a:ext uri="{FF2B5EF4-FFF2-40B4-BE49-F238E27FC236}">
                <a16:creationId xmlns:a16="http://schemas.microsoft.com/office/drawing/2014/main" id="{95C99BB3-F988-5A15-9030-3B5E1F93FE41}"/>
              </a:ext>
            </a:extLst>
          </p:cNvPr>
          <p:cNvSpPr>
            <a:spLocks noChangeArrowheads="1"/>
          </p:cNvSpPr>
          <p:nvPr/>
        </p:nvSpPr>
        <p:spPr bwMode="blackGray">
          <a:xfrm>
            <a:off x="2406650" y="3648076"/>
            <a:ext cx="7272338" cy="879475"/>
          </a:xfrm>
          <a:prstGeom prst="rect">
            <a:avLst/>
          </a:prstGeom>
          <a:solidFill>
            <a:schemeClr val="accent1"/>
          </a:solidFill>
          <a:ln w="28575">
            <a:solidFill>
              <a:srgbClr val="000000"/>
            </a:solidFill>
            <a:miter lim="800000"/>
            <a:headEnd/>
            <a:tailEnd/>
          </a:ln>
        </p:spPr>
        <p:txBody>
          <a:bodyPr wrap="none" lIns="92075" tIns="46038" rIns="92075" bIns="46038" anchor="ctr"/>
          <a:lstStyle>
            <a:lvl1pPr>
              <a:tabLst>
                <a:tab pos="1200150" algn="l"/>
              </a:tabLst>
              <a:defRPr b="1">
                <a:solidFill>
                  <a:srgbClr val="000000"/>
                </a:solidFill>
                <a:latin typeface="Courier New" panose="02070309020205020404" pitchFamily="49" charset="0"/>
              </a:defRPr>
            </a:lvl1pPr>
            <a:lvl2pPr marL="742950" indent="-285750">
              <a:tabLst>
                <a:tab pos="1200150" algn="l"/>
              </a:tabLst>
              <a:defRPr b="1">
                <a:solidFill>
                  <a:srgbClr val="000000"/>
                </a:solidFill>
                <a:latin typeface="Courier New" panose="02070309020205020404" pitchFamily="49" charset="0"/>
              </a:defRPr>
            </a:lvl2pPr>
            <a:lvl3pPr marL="1143000" indent="-228600">
              <a:tabLst>
                <a:tab pos="1200150" algn="l"/>
              </a:tabLst>
              <a:defRPr b="1">
                <a:solidFill>
                  <a:srgbClr val="000000"/>
                </a:solidFill>
                <a:latin typeface="Courier New" panose="02070309020205020404" pitchFamily="49" charset="0"/>
              </a:defRPr>
            </a:lvl3pPr>
            <a:lvl4pPr marL="1600200" indent="-228600">
              <a:tabLst>
                <a:tab pos="1200150" algn="l"/>
              </a:tabLst>
              <a:defRPr b="1">
                <a:solidFill>
                  <a:srgbClr val="000000"/>
                </a:solidFill>
                <a:latin typeface="Courier New" panose="02070309020205020404" pitchFamily="49" charset="0"/>
              </a:defRPr>
            </a:lvl4pPr>
            <a:lvl5pPr marL="2057400" indent="-228600">
              <a:tabLst>
                <a:tab pos="1200150" algn="l"/>
              </a:tabLst>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9pPr>
          </a:lstStyle>
          <a:p>
            <a:pPr algn="l"/>
            <a:r>
              <a:rPr lang="en-US" altLang="en-US"/>
              <a:t>SELECT   last_name, job_id, department_id, hire_date</a:t>
            </a:r>
          </a:p>
          <a:p>
            <a:pPr algn="l"/>
            <a:r>
              <a:rPr lang="en-US" altLang="en-US"/>
              <a:t>FROM     employees</a:t>
            </a:r>
          </a:p>
          <a:p>
            <a:pPr algn="l"/>
            <a:r>
              <a:rPr lang="en-US" altLang="en-US"/>
              <a:t>ORDER BY hire_date ;</a:t>
            </a:r>
          </a:p>
        </p:txBody>
      </p:sp>
      <p:sp>
        <p:nvSpPr>
          <p:cNvPr id="26630" name="Rectangle 1031">
            <a:extLst>
              <a:ext uri="{FF2B5EF4-FFF2-40B4-BE49-F238E27FC236}">
                <a16:creationId xmlns:a16="http://schemas.microsoft.com/office/drawing/2014/main" id="{10EC8BF1-C9A7-2051-EA22-7C76F9D32B0F}"/>
              </a:ext>
            </a:extLst>
          </p:cNvPr>
          <p:cNvSpPr>
            <a:spLocks noChangeArrowheads="1"/>
          </p:cNvSpPr>
          <p:nvPr/>
        </p:nvSpPr>
        <p:spPr bwMode="auto">
          <a:xfrm>
            <a:off x="2454275" y="4254500"/>
            <a:ext cx="2597150" cy="261938"/>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grpSp>
        <p:nvGrpSpPr>
          <p:cNvPr id="26631" name="Group 1041">
            <a:extLst>
              <a:ext uri="{FF2B5EF4-FFF2-40B4-BE49-F238E27FC236}">
                <a16:creationId xmlns:a16="http://schemas.microsoft.com/office/drawing/2014/main" id="{2F6DDDB6-8419-C928-7D6D-F6093E679605}"/>
              </a:ext>
            </a:extLst>
          </p:cNvPr>
          <p:cNvGrpSpPr>
            <a:grpSpLocks/>
          </p:cNvGrpSpPr>
          <p:nvPr/>
        </p:nvGrpSpPr>
        <p:grpSpPr bwMode="auto">
          <a:xfrm>
            <a:off x="2501900" y="4575176"/>
            <a:ext cx="7056438" cy="1787525"/>
            <a:chOff x="586" y="3017"/>
            <a:chExt cx="4445" cy="1126"/>
          </a:xfrm>
        </p:grpSpPr>
        <p:sp>
          <p:nvSpPr>
            <p:cNvPr id="26632" name="Text Box 1032">
              <a:extLst>
                <a:ext uri="{FF2B5EF4-FFF2-40B4-BE49-F238E27FC236}">
                  <a16:creationId xmlns:a16="http://schemas.microsoft.com/office/drawing/2014/main" id="{095BC66D-8E70-272C-5A85-B05A95664B59}"/>
                </a:ext>
              </a:extLst>
            </p:cNvPr>
            <p:cNvSpPr txBox="1">
              <a:spLocks noChangeArrowheads="1"/>
            </p:cNvSpPr>
            <p:nvPr/>
          </p:nvSpPr>
          <p:spPr bwMode="auto">
            <a:xfrm>
              <a:off x="586" y="3764"/>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b="1">
                  <a:solidFill>
                    <a:srgbClr val="000000"/>
                  </a:solidFill>
                  <a:latin typeface="Courier New" panose="02070309020205020404" pitchFamily="49" charset="0"/>
                </a:defRPr>
              </a:lvl1pPr>
              <a:lvl2pPr marL="742950" indent="-285750" defTabSz="822325">
                <a:defRPr b="1">
                  <a:solidFill>
                    <a:srgbClr val="000000"/>
                  </a:solidFill>
                  <a:latin typeface="Courier New" panose="02070309020205020404" pitchFamily="49" charset="0"/>
                </a:defRPr>
              </a:lvl2pPr>
              <a:lvl3pPr marL="1143000" indent="-228600" defTabSz="822325">
                <a:defRPr b="1">
                  <a:solidFill>
                    <a:srgbClr val="000000"/>
                  </a:solidFill>
                  <a:latin typeface="Courier New" panose="02070309020205020404" pitchFamily="49" charset="0"/>
                </a:defRPr>
              </a:lvl3pPr>
              <a:lvl4pPr marL="1600200" indent="-228600" defTabSz="822325">
                <a:defRPr b="1">
                  <a:solidFill>
                    <a:srgbClr val="000000"/>
                  </a:solidFill>
                  <a:latin typeface="Courier New" panose="02070309020205020404" pitchFamily="49" charset="0"/>
                </a:defRPr>
              </a:lvl4pPr>
              <a:lvl5pPr marL="2057400" indent="-228600" defTabSz="822325">
                <a:defRPr b="1">
                  <a:solidFill>
                    <a:srgbClr val="000000"/>
                  </a:solidFill>
                  <a:latin typeface="Courier New" panose="02070309020205020404" pitchFamily="49" charset="0"/>
                </a:defRPr>
              </a:lvl5pPr>
              <a:lvl6pPr marL="2514600" indent="-228600" algn="ctr" defTabSz="822325"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defTabSz="822325"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defTabSz="822325"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defTabSz="822325" eaLnBrk="0" fontAlgn="base" hangingPunct="0">
                <a:spcBef>
                  <a:spcPct val="0"/>
                </a:spcBef>
                <a:spcAft>
                  <a:spcPct val="0"/>
                </a:spcAft>
                <a:defRPr b="1">
                  <a:solidFill>
                    <a:srgbClr val="000000"/>
                  </a:solidFill>
                  <a:latin typeface="Courier New" panose="02070309020205020404" pitchFamily="49" charset="0"/>
                </a:defRPr>
              </a:lvl9pPr>
            </a:lstStyle>
            <a:p>
              <a:pPr eaLnBrk="1" hangingPunct="1">
                <a:buClr>
                  <a:srgbClr val="000000"/>
                </a:buClr>
                <a:buFont typeface="Arial" panose="020B0604020202020204" pitchFamily="34" charset="0"/>
                <a:buNone/>
              </a:pPr>
              <a:r>
                <a:rPr lang="en-US" altLang="en-US" sz="2400">
                  <a:solidFill>
                    <a:schemeClr val="tx1"/>
                  </a:solidFill>
                  <a:latin typeface="Arial" panose="020B0604020202020204" pitchFamily="34" charset="0"/>
                </a:rPr>
                <a:t>…</a:t>
              </a:r>
            </a:p>
          </p:txBody>
        </p:sp>
        <p:pic>
          <p:nvPicPr>
            <p:cNvPr id="26633" name="Picture 1033">
              <a:extLst>
                <a:ext uri="{FF2B5EF4-FFF2-40B4-BE49-F238E27FC236}">
                  <a16:creationId xmlns:a16="http://schemas.microsoft.com/office/drawing/2014/main" id="{3C09C23F-8C26-2052-0164-EB84E546F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03" y="3017"/>
              <a:ext cx="4416" cy="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6634" name="Picture 1034">
              <a:extLst>
                <a:ext uri="{FF2B5EF4-FFF2-40B4-BE49-F238E27FC236}">
                  <a16:creationId xmlns:a16="http://schemas.microsoft.com/office/drawing/2014/main" id="{93541AD5-9401-07D8-3BC2-2B4FC39E11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03" y="3999"/>
              <a:ext cx="442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gr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2">
            <a:extLst>
              <a:ext uri="{FF2B5EF4-FFF2-40B4-BE49-F238E27FC236}">
                <a16:creationId xmlns:a16="http://schemas.microsoft.com/office/drawing/2014/main" id="{EDC5468E-48B8-F252-4D12-8D6E376D88A0}"/>
              </a:ext>
            </a:extLst>
          </p:cNvPr>
          <p:cNvSpPr>
            <a:spLocks noGrp="1" noChangeArrowheads="1"/>
          </p:cNvSpPr>
          <p:nvPr>
            <p:ph type="title"/>
          </p:nvPr>
        </p:nvSpPr>
        <p:spPr/>
        <p:txBody>
          <a:bodyPr/>
          <a:lstStyle/>
          <a:p>
            <a:pPr eaLnBrk="1" hangingPunct="1"/>
            <a:r>
              <a:rPr lang="en-US" altLang="en-US"/>
              <a:t>Sorting</a:t>
            </a:r>
          </a:p>
        </p:txBody>
      </p:sp>
      <p:sp>
        <p:nvSpPr>
          <p:cNvPr id="27651" name="Rectangle 14">
            <a:extLst>
              <a:ext uri="{FF2B5EF4-FFF2-40B4-BE49-F238E27FC236}">
                <a16:creationId xmlns:a16="http://schemas.microsoft.com/office/drawing/2014/main" id="{AD441B89-0D58-71DF-17C7-DFC44D8C878C}"/>
              </a:ext>
            </a:extLst>
          </p:cNvPr>
          <p:cNvSpPr>
            <a:spLocks noGrp="1" noChangeArrowheads="1"/>
          </p:cNvSpPr>
          <p:nvPr>
            <p:ph type="body" idx="1"/>
          </p:nvPr>
        </p:nvSpPr>
        <p:spPr>
          <a:xfrm>
            <a:off x="2387600" y="1955800"/>
            <a:ext cx="7366000" cy="3175000"/>
          </a:xfrm>
        </p:spPr>
        <p:txBody>
          <a:bodyPr/>
          <a:lstStyle/>
          <a:p>
            <a:pPr lvl="1" eaLnBrk="1" hangingPunct="1"/>
            <a:r>
              <a:rPr lang="en-US" altLang="en-US"/>
              <a:t>Sorting in descending order:</a:t>
            </a:r>
          </a:p>
          <a:p>
            <a:pPr lvl="1" eaLnBrk="1" hangingPunct="1"/>
            <a:endParaRPr lang="en-US" altLang="en-US"/>
          </a:p>
          <a:p>
            <a:pPr lvl="1" eaLnBrk="1" hangingPunct="1"/>
            <a:endParaRPr lang="en-US" altLang="en-US"/>
          </a:p>
          <a:p>
            <a:pPr lvl="1" eaLnBrk="1" hangingPunct="1">
              <a:spcBef>
                <a:spcPct val="60000"/>
              </a:spcBef>
            </a:pPr>
            <a:r>
              <a:rPr lang="en-US" altLang="en-US"/>
              <a:t>Sorting by column alias:</a:t>
            </a:r>
          </a:p>
          <a:p>
            <a:pPr lvl="1" eaLnBrk="1" hangingPunct="1">
              <a:spcBef>
                <a:spcPct val="60000"/>
              </a:spcBef>
            </a:pPr>
            <a:endParaRPr lang="en-US" altLang="en-US"/>
          </a:p>
          <a:p>
            <a:pPr lvl="1" eaLnBrk="1" hangingPunct="1">
              <a:spcBef>
                <a:spcPct val="70000"/>
              </a:spcBef>
            </a:pPr>
            <a:endParaRPr lang="en-US" altLang="en-US"/>
          </a:p>
          <a:p>
            <a:pPr lvl="1" eaLnBrk="1" hangingPunct="1">
              <a:spcBef>
                <a:spcPct val="10000"/>
              </a:spcBef>
            </a:pPr>
            <a:r>
              <a:rPr lang="en-US" altLang="en-US"/>
              <a:t>Sorting by multiple columns:</a:t>
            </a:r>
          </a:p>
        </p:txBody>
      </p:sp>
      <p:sp>
        <p:nvSpPr>
          <p:cNvPr id="27652" name="Rectangle 13">
            <a:extLst>
              <a:ext uri="{FF2B5EF4-FFF2-40B4-BE49-F238E27FC236}">
                <a16:creationId xmlns:a16="http://schemas.microsoft.com/office/drawing/2014/main" id="{65C4B618-B952-5085-CA5A-5CF57BC4A5E9}"/>
              </a:ext>
            </a:extLst>
          </p:cNvPr>
          <p:cNvSpPr>
            <a:spLocks noChangeArrowheads="1"/>
          </p:cNvSpPr>
          <p:nvPr/>
        </p:nvSpPr>
        <p:spPr bwMode="blackGray">
          <a:xfrm>
            <a:off x="2406650" y="2354264"/>
            <a:ext cx="7283450" cy="879475"/>
          </a:xfrm>
          <a:prstGeom prst="rect">
            <a:avLst/>
          </a:prstGeom>
          <a:solidFill>
            <a:schemeClr val="accent1"/>
          </a:solidFill>
          <a:ln w="28575">
            <a:solidFill>
              <a:srgbClr val="000000"/>
            </a:solidFill>
            <a:miter lim="800000"/>
            <a:headEnd/>
            <a:tailEnd/>
          </a:ln>
        </p:spPr>
        <p:txBody>
          <a:bodyPr wrap="none" lIns="92075" tIns="46038" rIns="92075" bIns="46038" anchor="ctr"/>
          <a:lstStyle>
            <a:lvl1pPr>
              <a:tabLst>
                <a:tab pos="1200150" algn="l"/>
              </a:tabLst>
              <a:defRPr b="1">
                <a:solidFill>
                  <a:srgbClr val="000000"/>
                </a:solidFill>
                <a:latin typeface="Courier New" panose="02070309020205020404" pitchFamily="49" charset="0"/>
              </a:defRPr>
            </a:lvl1pPr>
            <a:lvl2pPr marL="742950" indent="-285750">
              <a:tabLst>
                <a:tab pos="1200150" algn="l"/>
              </a:tabLst>
              <a:defRPr b="1">
                <a:solidFill>
                  <a:srgbClr val="000000"/>
                </a:solidFill>
                <a:latin typeface="Courier New" panose="02070309020205020404" pitchFamily="49" charset="0"/>
              </a:defRPr>
            </a:lvl2pPr>
            <a:lvl3pPr marL="1143000" indent="-228600">
              <a:tabLst>
                <a:tab pos="1200150" algn="l"/>
              </a:tabLst>
              <a:defRPr b="1">
                <a:solidFill>
                  <a:srgbClr val="000000"/>
                </a:solidFill>
                <a:latin typeface="Courier New" panose="02070309020205020404" pitchFamily="49" charset="0"/>
              </a:defRPr>
            </a:lvl3pPr>
            <a:lvl4pPr marL="1600200" indent="-228600">
              <a:tabLst>
                <a:tab pos="1200150" algn="l"/>
              </a:tabLst>
              <a:defRPr b="1">
                <a:solidFill>
                  <a:srgbClr val="000000"/>
                </a:solidFill>
                <a:latin typeface="Courier New" panose="02070309020205020404" pitchFamily="49" charset="0"/>
              </a:defRPr>
            </a:lvl4pPr>
            <a:lvl5pPr marL="2057400" indent="-228600">
              <a:tabLst>
                <a:tab pos="1200150" algn="l"/>
              </a:tabLst>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9pPr>
          </a:lstStyle>
          <a:p>
            <a:pPr algn="l"/>
            <a:r>
              <a:rPr lang="en-US" altLang="en-US"/>
              <a:t>SELECT   last_name, job_id, department_id, hire_date</a:t>
            </a:r>
          </a:p>
          <a:p>
            <a:pPr algn="l"/>
            <a:r>
              <a:rPr lang="en-US" altLang="en-US"/>
              <a:t>FROM     employees</a:t>
            </a:r>
          </a:p>
          <a:p>
            <a:pPr algn="l"/>
            <a:r>
              <a:rPr lang="en-US" altLang="en-US"/>
              <a:t>ORDER BY hire_date DESC ;</a:t>
            </a:r>
          </a:p>
        </p:txBody>
      </p:sp>
      <p:sp>
        <p:nvSpPr>
          <p:cNvPr id="27653" name="Rectangle 5">
            <a:extLst>
              <a:ext uri="{FF2B5EF4-FFF2-40B4-BE49-F238E27FC236}">
                <a16:creationId xmlns:a16="http://schemas.microsoft.com/office/drawing/2014/main" id="{4CA0B7BC-78A3-1C59-543F-D43EB5CFEB03}"/>
              </a:ext>
            </a:extLst>
          </p:cNvPr>
          <p:cNvSpPr>
            <a:spLocks noChangeArrowheads="1"/>
          </p:cNvSpPr>
          <p:nvPr/>
        </p:nvSpPr>
        <p:spPr bwMode="auto">
          <a:xfrm>
            <a:off x="5026025" y="2906714"/>
            <a:ext cx="681038" cy="274637"/>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sp>
        <p:nvSpPr>
          <p:cNvPr id="27654" name="Oval 23">
            <a:extLst>
              <a:ext uri="{FF2B5EF4-FFF2-40B4-BE49-F238E27FC236}">
                <a16:creationId xmlns:a16="http://schemas.microsoft.com/office/drawing/2014/main" id="{4F430014-9AD4-42F5-F38F-309A01F222D1}"/>
              </a:ext>
            </a:extLst>
          </p:cNvPr>
          <p:cNvSpPr>
            <a:spLocks noChangeArrowheads="1"/>
          </p:cNvSpPr>
          <p:nvPr/>
        </p:nvSpPr>
        <p:spPr bwMode="blackWhite">
          <a:xfrm>
            <a:off x="9102725" y="2673351"/>
            <a:ext cx="490538" cy="493713"/>
          </a:xfrm>
          <a:prstGeom prst="ellipse">
            <a:avLst/>
          </a:prstGeom>
          <a:solidFill>
            <a:srgbClr val="CCCCFF"/>
          </a:solidFill>
          <a:ln w="28575">
            <a:solidFill>
              <a:srgbClr val="000000"/>
            </a:solidFill>
            <a:round/>
            <a:headEnd/>
            <a:tailEnd/>
          </a:ln>
        </p:spPr>
        <p:txBody>
          <a:bodyPr wrap="none" lIns="46038" tIns="46038" rIns="46038" bIns="46038" anchor="ctr"/>
          <a:lstStyle>
            <a:lvl1pPr defTabSz="822325">
              <a:defRPr b="1">
                <a:solidFill>
                  <a:srgbClr val="000000"/>
                </a:solidFill>
                <a:latin typeface="Courier New" panose="02070309020205020404" pitchFamily="49" charset="0"/>
              </a:defRPr>
            </a:lvl1pPr>
            <a:lvl2pPr marL="742950" indent="-285750" defTabSz="822325">
              <a:defRPr b="1">
                <a:solidFill>
                  <a:srgbClr val="000000"/>
                </a:solidFill>
                <a:latin typeface="Courier New" panose="02070309020205020404" pitchFamily="49" charset="0"/>
              </a:defRPr>
            </a:lvl2pPr>
            <a:lvl3pPr marL="1143000" indent="-228600" defTabSz="822325">
              <a:defRPr b="1">
                <a:solidFill>
                  <a:srgbClr val="000000"/>
                </a:solidFill>
                <a:latin typeface="Courier New" panose="02070309020205020404" pitchFamily="49" charset="0"/>
              </a:defRPr>
            </a:lvl3pPr>
            <a:lvl4pPr marL="1600200" indent="-228600" defTabSz="822325">
              <a:defRPr b="1">
                <a:solidFill>
                  <a:srgbClr val="000000"/>
                </a:solidFill>
                <a:latin typeface="Courier New" panose="02070309020205020404" pitchFamily="49" charset="0"/>
              </a:defRPr>
            </a:lvl4pPr>
            <a:lvl5pPr marL="2057400" indent="-228600" defTabSz="822325">
              <a:defRPr b="1">
                <a:solidFill>
                  <a:srgbClr val="000000"/>
                </a:solidFill>
                <a:latin typeface="Courier New" panose="02070309020205020404" pitchFamily="49" charset="0"/>
              </a:defRPr>
            </a:lvl5pPr>
            <a:lvl6pPr marL="2514600" indent="-228600" algn="ctr" defTabSz="822325"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defTabSz="822325"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defTabSz="822325"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defTabSz="822325" eaLnBrk="0" fontAlgn="base" hangingPunct="0">
              <a:spcBef>
                <a:spcPct val="0"/>
              </a:spcBef>
              <a:spcAft>
                <a:spcPct val="0"/>
              </a:spcAft>
              <a:defRPr b="1">
                <a:solidFill>
                  <a:srgbClr val="000000"/>
                </a:solidFill>
                <a:latin typeface="Courier New" panose="02070309020205020404" pitchFamily="49" charset="0"/>
              </a:defRPr>
            </a:lvl9pPr>
          </a:lstStyle>
          <a:p>
            <a:pPr>
              <a:lnSpc>
                <a:spcPct val="95000"/>
              </a:lnSpc>
            </a:pPr>
            <a:r>
              <a:rPr lang="en-US" altLang="en-US" sz="2400">
                <a:solidFill>
                  <a:schemeClr val="tx1"/>
                </a:solidFill>
                <a:latin typeface="Arial" panose="020B0604020202020204" pitchFamily="34" charset="0"/>
              </a:rPr>
              <a:t>1</a:t>
            </a:r>
          </a:p>
        </p:txBody>
      </p:sp>
      <p:sp>
        <p:nvSpPr>
          <p:cNvPr id="27655" name="Rectangle 17">
            <a:extLst>
              <a:ext uri="{FF2B5EF4-FFF2-40B4-BE49-F238E27FC236}">
                <a16:creationId xmlns:a16="http://schemas.microsoft.com/office/drawing/2014/main" id="{9E27C5CC-5C5D-06B9-800D-0F5739583A33}"/>
              </a:ext>
            </a:extLst>
          </p:cNvPr>
          <p:cNvSpPr>
            <a:spLocks noChangeArrowheads="1"/>
          </p:cNvSpPr>
          <p:nvPr/>
        </p:nvSpPr>
        <p:spPr bwMode="blackGray">
          <a:xfrm>
            <a:off x="2406650" y="3798889"/>
            <a:ext cx="7272338" cy="879475"/>
          </a:xfrm>
          <a:prstGeom prst="rect">
            <a:avLst/>
          </a:prstGeom>
          <a:solidFill>
            <a:schemeClr val="accent1"/>
          </a:solidFill>
          <a:ln w="28575">
            <a:solidFill>
              <a:srgbClr val="000000"/>
            </a:solidFill>
            <a:miter lim="800000"/>
            <a:headEnd/>
            <a:tailEnd/>
          </a:ln>
        </p:spPr>
        <p:txBody>
          <a:bodyPr wrap="none" lIns="92075" tIns="46038" rIns="92075" bIns="46038" anchor="ctr"/>
          <a:lstStyle>
            <a:lvl1pPr>
              <a:tabLst>
                <a:tab pos="1200150" algn="l"/>
              </a:tabLst>
              <a:defRPr b="1">
                <a:solidFill>
                  <a:srgbClr val="000000"/>
                </a:solidFill>
                <a:latin typeface="Courier New" panose="02070309020205020404" pitchFamily="49" charset="0"/>
              </a:defRPr>
            </a:lvl1pPr>
            <a:lvl2pPr marL="742950" indent="-285750">
              <a:tabLst>
                <a:tab pos="1200150" algn="l"/>
              </a:tabLst>
              <a:defRPr b="1">
                <a:solidFill>
                  <a:srgbClr val="000000"/>
                </a:solidFill>
                <a:latin typeface="Courier New" panose="02070309020205020404" pitchFamily="49" charset="0"/>
              </a:defRPr>
            </a:lvl2pPr>
            <a:lvl3pPr marL="1143000" indent="-228600">
              <a:tabLst>
                <a:tab pos="1200150" algn="l"/>
              </a:tabLst>
              <a:defRPr b="1">
                <a:solidFill>
                  <a:srgbClr val="000000"/>
                </a:solidFill>
                <a:latin typeface="Courier New" panose="02070309020205020404" pitchFamily="49" charset="0"/>
              </a:defRPr>
            </a:lvl3pPr>
            <a:lvl4pPr marL="1600200" indent="-228600">
              <a:tabLst>
                <a:tab pos="1200150" algn="l"/>
              </a:tabLst>
              <a:defRPr b="1">
                <a:solidFill>
                  <a:srgbClr val="000000"/>
                </a:solidFill>
                <a:latin typeface="Courier New" panose="02070309020205020404" pitchFamily="49" charset="0"/>
              </a:defRPr>
            </a:lvl4pPr>
            <a:lvl5pPr marL="2057400" indent="-228600">
              <a:tabLst>
                <a:tab pos="1200150" algn="l"/>
              </a:tabLst>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9pPr>
          </a:lstStyle>
          <a:p>
            <a:pPr algn="l"/>
            <a:r>
              <a:rPr lang="en-US" altLang="en-US"/>
              <a:t>SELECT employee_id, last_name, salary*12 annsal</a:t>
            </a:r>
          </a:p>
          <a:p>
            <a:pPr algn="l"/>
            <a:r>
              <a:rPr lang="en-US" altLang="en-US"/>
              <a:t>FROM   employees</a:t>
            </a:r>
          </a:p>
          <a:p>
            <a:pPr algn="l"/>
            <a:r>
              <a:rPr lang="en-US" altLang="en-US"/>
              <a:t>ORDER BY annsal ;</a:t>
            </a:r>
          </a:p>
        </p:txBody>
      </p:sp>
      <p:sp>
        <p:nvSpPr>
          <p:cNvPr id="27656" name="Rectangle 18">
            <a:extLst>
              <a:ext uri="{FF2B5EF4-FFF2-40B4-BE49-F238E27FC236}">
                <a16:creationId xmlns:a16="http://schemas.microsoft.com/office/drawing/2014/main" id="{0FD89A1A-B695-52BB-D8B1-2030842CD060}"/>
              </a:ext>
            </a:extLst>
          </p:cNvPr>
          <p:cNvSpPr>
            <a:spLocks noChangeArrowheads="1"/>
          </p:cNvSpPr>
          <p:nvPr/>
        </p:nvSpPr>
        <p:spPr bwMode="auto">
          <a:xfrm>
            <a:off x="8048626" y="3830638"/>
            <a:ext cx="893763"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sp>
        <p:nvSpPr>
          <p:cNvPr id="27657" name="Rectangle 19">
            <a:extLst>
              <a:ext uri="{FF2B5EF4-FFF2-40B4-BE49-F238E27FC236}">
                <a16:creationId xmlns:a16="http://schemas.microsoft.com/office/drawing/2014/main" id="{D12E0959-60A5-1DCA-B702-7429AFBA37AD}"/>
              </a:ext>
            </a:extLst>
          </p:cNvPr>
          <p:cNvSpPr>
            <a:spLocks noChangeArrowheads="1"/>
          </p:cNvSpPr>
          <p:nvPr/>
        </p:nvSpPr>
        <p:spPr bwMode="auto">
          <a:xfrm>
            <a:off x="3671888" y="4340225"/>
            <a:ext cx="893762"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sp>
        <p:nvSpPr>
          <p:cNvPr id="27658" name="Oval 24">
            <a:extLst>
              <a:ext uri="{FF2B5EF4-FFF2-40B4-BE49-F238E27FC236}">
                <a16:creationId xmlns:a16="http://schemas.microsoft.com/office/drawing/2014/main" id="{9BDE07D1-474B-ABD7-2CE2-1A52924EB964}"/>
              </a:ext>
            </a:extLst>
          </p:cNvPr>
          <p:cNvSpPr>
            <a:spLocks noChangeArrowheads="1"/>
          </p:cNvSpPr>
          <p:nvPr/>
        </p:nvSpPr>
        <p:spPr bwMode="blackWhite">
          <a:xfrm>
            <a:off x="9101138" y="4008438"/>
            <a:ext cx="493712" cy="493712"/>
          </a:xfrm>
          <a:prstGeom prst="ellipse">
            <a:avLst/>
          </a:prstGeom>
          <a:solidFill>
            <a:srgbClr val="CCCCFF"/>
          </a:solidFill>
          <a:ln w="28575">
            <a:solidFill>
              <a:srgbClr val="000000"/>
            </a:solidFill>
            <a:round/>
            <a:headEnd/>
            <a:tailEnd/>
          </a:ln>
        </p:spPr>
        <p:txBody>
          <a:bodyPr wrap="none" lIns="46038" tIns="46038" rIns="46038" bIns="46038" anchor="ctr"/>
          <a:lstStyle>
            <a:lvl1pPr defTabSz="822325">
              <a:defRPr b="1">
                <a:solidFill>
                  <a:srgbClr val="000000"/>
                </a:solidFill>
                <a:latin typeface="Courier New" panose="02070309020205020404" pitchFamily="49" charset="0"/>
              </a:defRPr>
            </a:lvl1pPr>
            <a:lvl2pPr marL="742950" indent="-285750" defTabSz="822325">
              <a:defRPr b="1">
                <a:solidFill>
                  <a:srgbClr val="000000"/>
                </a:solidFill>
                <a:latin typeface="Courier New" panose="02070309020205020404" pitchFamily="49" charset="0"/>
              </a:defRPr>
            </a:lvl2pPr>
            <a:lvl3pPr marL="1143000" indent="-228600" defTabSz="822325">
              <a:defRPr b="1">
                <a:solidFill>
                  <a:srgbClr val="000000"/>
                </a:solidFill>
                <a:latin typeface="Courier New" panose="02070309020205020404" pitchFamily="49" charset="0"/>
              </a:defRPr>
            </a:lvl3pPr>
            <a:lvl4pPr marL="1600200" indent="-228600" defTabSz="822325">
              <a:defRPr b="1">
                <a:solidFill>
                  <a:srgbClr val="000000"/>
                </a:solidFill>
                <a:latin typeface="Courier New" panose="02070309020205020404" pitchFamily="49" charset="0"/>
              </a:defRPr>
            </a:lvl4pPr>
            <a:lvl5pPr marL="2057400" indent="-228600" defTabSz="822325">
              <a:defRPr b="1">
                <a:solidFill>
                  <a:srgbClr val="000000"/>
                </a:solidFill>
                <a:latin typeface="Courier New" panose="02070309020205020404" pitchFamily="49" charset="0"/>
              </a:defRPr>
            </a:lvl5pPr>
            <a:lvl6pPr marL="2514600" indent="-228600" algn="ctr" defTabSz="822325"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defTabSz="822325"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defTabSz="822325"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defTabSz="822325" eaLnBrk="0" fontAlgn="base" hangingPunct="0">
              <a:spcBef>
                <a:spcPct val="0"/>
              </a:spcBef>
              <a:spcAft>
                <a:spcPct val="0"/>
              </a:spcAft>
              <a:defRPr b="1">
                <a:solidFill>
                  <a:srgbClr val="000000"/>
                </a:solidFill>
                <a:latin typeface="Courier New" panose="02070309020205020404" pitchFamily="49" charset="0"/>
              </a:defRPr>
            </a:lvl9pPr>
          </a:lstStyle>
          <a:p>
            <a:pPr>
              <a:lnSpc>
                <a:spcPct val="95000"/>
              </a:lnSpc>
            </a:pPr>
            <a:r>
              <a:rPr lang="en-US" altLang="en-US" sz="2400">
                <a:solidFill>
                  <a:schemeClr val="tx1"/>
                </a:solidFill>
                <a:latin typeface="Arial" panose="020B0604020202020204" pitchFamily="34" charset="0"/>
              </a:rPr>
              <a:t>2</a:t>
            </a:r>
          </a:p>
        </p:txBody>
      </p:sp>
      <p:sp>
        <p:nvSpPr>
          <p:cNvPr id="27659" name="Rectangle 21">
            <a:extLst>
              <a:ext uri="{FF2B5EF4-FFF2-40B4-BE49-F238E27FC236}">
                <a16:creationId xmlns:a16="http://schemas.microsoft.com/office/drawing/2014/main" id="{7DE40A0D-A41D-0BAD-CDDF-EF1323032B19}"/>
              </a:ext>
            </a:extLst>
          </p:cNvPr>
          <p:cNvSpPr>
            <a:spLocks noChangeArrowheads="1"/>
          </p:cNvSpPr>
          <p:nvPr/>
        </p:nvSpPr>
        <p:spPr bwMode="blackGray">
          <a:xfrm>
            <a:off x="2406650" y="5251451"/>
            <a:ext cx="7272338" cy="923925"/>
          </a:xfrm>
          <a:prstGeom prst="rect">
            <a:avLst/>
          </a:prstGeom>
          <a:solidFill>
            <a:schemeClr val="accent1"/>
          </a:solidFill>
          <a:ln w="28575">
            <a:solidFill>
              <a:srgbClr val="000000"/>
            </a:solidFill>
            <a:miter lim="800000"/>
            <a:headEnd/>
            <a:tailEnd/>
          </a:ln>
        </p:spPr>
        <p:txBody>
          <a:bodyPr wrap="none" lIns="92075" tIns="46038" rIns="92075" bIns="46038" anchor="ctr"/>
          <a:lstStyle>
            <a:lvl1pPr>
              <a:tabLst>
                <a:tab pos="1200150" algn="l"/>
              </a:tabLst>
              <a:defRPr b="1">
                <a:solidFill>
                  <a:srgbClr val="000000"/>
                </a:solidFill>
                <a:latin typeface="Courier New" panose="02070309020205020404" pitchFamily="49" charset="0"/>
              </a:defRPr>
            </a:lvl1pPr>
            <a:lvl2pPr marL="742950" indent="-285750">
              <a:tabLst>
                <a:tab pos="1200150" algn="l"/>
              </a:tabLst>
              <a:defRPr b="1">
                <a:solidFill>
                  <a:srgbClr val="000000"/>
                </a:solidFill>
                <a:latin typeface="Courier New" panose="02070309020205020404" pitchFamily="49" charset="0"/>
              </a:defRPr>
            </a:lvl2pPr>
            <a:lvl3pPr marL="1143000" indent="-228600">
              <a:tabLst>
                <a:tab pos="1200150" algn="l"/>
              </a:tabLst>
              <a:defRPr b="1">
                <a:solidFill>
                  <a:srgbClr val="000000"/>
                </a:solidFill>
                <a:latin typeface="Courier New" panose="02070309020205020404" pitchFamily="49" charset="0"/>
              </a:defRPr>
            </a:lvl3pPr>
            <a:lvl4pPr marL="1600200" indent="-228600">
              <a:tabLst>
                <a:tab pos="1200150" algn="l"/>
              </a:tabLst>
              <a:defRPr b="1">
                <a:solidFill>
                  <a:srgbClr val="000000"/>
                </a:solidFill>
                <a:latin typeface="Courier New" panose="02070309020205020404" pitchFamily="49" charset="0"/>
              </a:defRPr>
            </a:lvl4pPr>
            <a:lvl5pPr marL="2057400" indent="-228600">
              <a:tabLst>
                <a:tab pos="1200150" algn="l"/>
              </a:tabLst>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tabLst>
                <a:tab pos="1200150" algn="l"/>
              </a:tabLst>
              <a:defRPr b="1">
                <a:solidFill>
                  <a:srgbClr val="000000"/>
                </a:solidFill>
                <a:latin typeface="Courier New" panose="02070309020205020404" pitchFamily="49" charset="0"/>
              </a:defRPr>
            </a:lvl9pPr>
          </a:lstStyle>
          <a:p>
            <a:pPr algn="l"/>
            <a:r>
              <a:rPr lang="en-US" altLang="en-US"/>
              <a:t>SELECT last_name, department_id, salary</a:t>
            </a:r>
          </a:p>
          <a:p>
            <a:pPr algn="l"/>
            <a:r>
              <a:rPr lang="en-US" altLang="en-US"/>
              <a:t>FROM   employees</a:t>
            </a:r>
          </a:p>
          <a:p>
            <a:pPr algn="l"/>
            <a:r>
              <a:rPr lang="en-US" altLang="en-US"/>
              <a:t>ORDER BY department_id, salary DESC;</a:t>
            </a:r>
          </a:p>
        </p:txBody>
      </p:sp>
      <p:sp>
        <p:nvSpPr>
          <p:cNvPr id="27660" name="Rectangle 22">
            <a:extLst>
              <a:ext uri="{FF2B5EF4-FFF2-40B4-BE49-F238E27FC236}">
                <a16:creationId xmlns:a16="http://schemas.microsoft.com/office/drawing/2014/main" id="{C49CA99A-A9DC-032C-6309-B73F2AA83412}"/>
              </a:ext>
            </a:extLst>
          </p:cNvPr>
          <p:cNvSpPr>
            <a:spLocks noChangeArrowheads="1"/>
          </p:cNvSpPr>
          <p:nvPr/>
        </p:nvSpPr>
        <p:spPr bwMode="auto">
          <a:xfrm>
            <a:off x="2459039" y="5853113"/>
            <a:ext cx="4981575"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rgbClr val="000000"/>
                </a:solidFill>
                <a:latin typeface="Courier New" panose="02070309020205020404" pitchFamily="49" charset="0"/>
              </a:defRPr>
            </a:lvl1pPr>
            <a:lvl2pPr marL="742950" indent="-285750">
              <a:defRPr b="1">
                <a:solidFill>
                  <a:srgbClr val="000000"/>
                </a:solidFill>
                <a:latin typeface="Courier New" panose="02070309020205020404" pitchFamily="49" charset="0"/>
              </a:defRPr>
            </a:lvl2pPr>
            <a:lvl3pPr marL="1143000" indent="-228600">
              <a:defRPr b="1">
                <a:solidFill>
                  <a:srgbClr val="000000"/>
                </a:solidFill>
                <a:latin typeface="Courier New" panose="02070309020205020404" pitchFamily="49" charset="0"/>
              </a:defRPr>
            </a:lvl3pPr>
            <a:lvl4pPr marL="1600200" indent="-228600">
              <a:defRPr b="1">
                <a:solidFill>
                  <a:srgbClr val="000000"/>
                </a:solidFill>
                <a:latin typeface="Courier New" panose="02070309020205020404" pitchFamily="49" charset="0"/>
              </a:defRPr>
            </a:lvl4pPr>
            <a:lvl5pPr marL="2057400" indent="-228600">
              <a:defRPr b="1">
                <a:solidFill>
                  <a:srgbClr val="000000"/>
                </a:solidFill>
                <a:latin typeface="Courier New" panose="02070309020205020404" pitchFamily="49" charset="0"/>
              </a:defRPr>
            </a:lvl5pPr>
            <a:lvl6pPr marL="2514600" indent="-228600" algn="ctr"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eaLnBrk="0" fontAlgn="base" hangingPunct="0">
              <a:spcBef>
                <a:spcPct val="0"/>
              </a:spcBef>
              <a:spcAft>
                <a:spcPct val="0"/>
              </a:spcAft>
              <a:defRPr b="1">
                <a:solidFill>
                  <a:srgbClr val="000000"/>
                </a:solidFill>
                <a:latin typeface="Courier New" panose="02070309020205020404" pitchFamily="49" charset="0"/>
              </a:defRPr>
            </a:lvl9pPr>
          </a:lstStyle>
          <a:p>
            <a:endParaRPr lang="en-US" altLang="en-US"/>
          </a:p>
        </p:txBody>
      </p:sp>
      <p:sp>
        <p:nvSpPr>
          <p:cNvPr id="27661" name="Oval 25">
            <a:extLst>
              <a:ext uri="{FF2B5EF4-FFF2-40B4-BE49-F238E27FC236}">
                <a16:creationId xmlns:a16="http://schemas.microsoft.com/office/drawing/2014/main" id="{EB2E0B46-E06F-E11B-DD30-7ED7678D1421}"/>
              </a:ext>
            </a:extLst>
          </p:cNvPr>
          <p:cNvSpPr>
            <a:spLocks noChangeArrowheads="1"/>
          </p:cNvSpPr>
          <p:nvPr/>
        </p:nvSpPr>
        <p:spPr bwMode="blackWhite">
          <a:xfrm>
            <a:off x="9101138" y="5422901"/>
            <a:ext cx="493712" cy="493713"/>
          </a:xfrm>
          <a:prstGeom prst="ellipse">
            <a:avLst/>
          </a:prstGeom>
          <a:solidFill>
            <a:srgbClr val="CCCCFF"/>
          </a:solidFill>
          <a:ln w="28575">
            <a:solidFill>
              <a:srgbClr val="000000"/>
            </a:solidFill>
            <a:round/>
            <a:headEnd/>
            <a:tailEnd/>
          </a:ln>
        </p:spPr>
        <p:txBody>
          <a:bodyPr wrap="none" lIns="46038" tIns="46038" rIns="46038" bIns="46038" anchor="ctr"/>
          <a:lstStyle>
            <a:lvl1pPr defTabSz="822325">
              <a:defRPr b="1">
                <a:solidFill>
                  <a:srgbClr val="000000"/>
                </a:solidFill>
                <a:latin typeface="Courier New" panose="02070309020205020404" pitchFamily="49" charset="0"/>
              </a:defRPr>
            </a:lvl1pPr>
            <a:lvl2pPr marL="742950" indent="-285750" defTabSz="822325">
              <a:defRPr b="1">
                <a:solidFill>
                  <a:srgbClr val="000000"/>
                </a:solidFill>
                <a:latin typeface="Courier New" panose="02070309020205020404" pitchFamily="49" charset="0"/>
              </a:defRPr>
            </a:lvl2pPr>
            <a:lvl3pPr marL="1143000" indent="-228600" defTabSz="822325">
              <a:defRPr b="1">
                <a:solidFill>
                  <a:srgbClr val="000000"/>
                </a:solidFill>
                <a:latin typeface="Courier New" panose="02070309020205020404" pitchFamily="49" charset="0"/>
              </a:defRPr>
            </a:lvl3pPr>
            <a:lvl4pPr marL="1600200" indent="-228600" defTabSz="822325">
              <a:defRPr b="1">
                <a:solidFill>
                  <a:srgbClr val="000000"/>
                </a:solidFill>
                <a:latin typeface="Courier New" panose="02070309020205020404" pitchFamily="49" charset="0"/>
              </a:defRPr>
            </a:lvl4pPr>
            <a:lvl5pPr marL="2057400" indent="-228600" defTabSz="822325">
              <a:defRPr b="1">
                <a:solidFill>
                  <a:srgbClr val="000000"/>
                </a:solidFill>
                <a:latin typeface="Courier New" panose="02070309020205020404" pitchFamily="49" charset="0"/>
              </a:defRPr>
            </a:lvl5pPr>
            <a:lvl6pPr marL="2514600" indent="-228600" algn="ctr" defTabSz="822325" eaLnBrk="0" fontAlgn="base" hangingPunct="0">
              <a:spcBef>
                <a:spcPct val="0"/>
              </a:spcBef>
              <a:spcAft>
                <a:spcPct val="0"/>
              </a:spcAft>
              <a:defRPr b="1">
                <a:solidFill>
                  <a:srgbClr val="000000"/>
                </a:solidFill>
                <a:latin typeface="Courier New" panose="02070309020205020404" pitchFamily="49" charset="0"/>
              </a:defRPr>
            </a:lvl6pPr>
            <a:lvl7pPr marL="2971800" indent="-228600" algn="ctr" defTabSz="822325" eaLnBrk="0" fontAlgn="base" hangingPunct="0">
              <a:spcBef>
                <a:spcPct val="0"/>
              </a:spcBef>
              <a:spcAft>
                <a:spcPct val="0"/>
              </a:spcAft>
              <a:defRPr b="1">
                <a:solidFill>
                  <a:srgbClr val="000000"/>
                </a:solidFill>
                <a:latin typeface="Courier New" panose="02070309020205020404" pitchFamily="49" charset="0"/>
              </a:defRPr>
            </a:lvl7pPr>
            <a:lvl8pPr marL="3429000" indent="-228600" algn="ctr" defTabSz="822325" eaLnBrk="0" fontAlgn="base" hangingPunct="0">
              <a:spcBef>
                <a:spcPct val="0"/>
              </a:spcBef>
              <a:spcAft>
                <a:spcPct val="0"/>
              </a:spcAft>
              <a:defRPr b="1">
                <a:solidFill>
                  <a:srgbClr val="000000"/>
                </a:solidFill>
                <a:latin typeface="Courier New" panose="02070309020205020404" pitchFamily="49" charset="0"/>
              </a:defRPr>
            </a:lvl8pPr>
            <a:lvl9pPr marL="3886200" indent="-228600" algn="ctr" defTabSz="822325" eaLnBrk="0" fontAlgn="base" hangingPunct="0">
              <a:spcBef>
                <a:spcPct val="0"/>
              </a:spcBef>
              <a:spcAft>
                <a:spcPct val="0"/>
              </a:spcAft>
              <a:defRPr b="1">
                <a:solidFill>
                  <a:srgbClr val="000000"/>
                </a:solidFill>
                <a:latin typeface="Courier New" panose="02070309020205020404" pitchFamily="49" charset="0"/>
              </a:defRPr>
            </a:lvl9pPr>
          </a:lstStyle>
          <a:p>
            <a:pPr>
              <a:lnSpc>
                <a:spcPct val="95000"/>
              </a:lnSpc>
            </a:pPr>
            <a:r>
              <a:rPr lang="en-US" altLang="en-US" sz="2400">
                <a:solidFill>
                  <a:schemeClr val="tx1"/>
                </a:solidFill>
                <a:latin typeface="Arial" panose="020B0604020202020204" pitchFamily="34" charset="0"/>
              </a:rPr>
              <a:t>3</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a:bodyPr>
          <a:lstStyle/>
          <a:p>
            <a:r>
              <a:rPr lang="en-US" sz="3200" b="1" dirty="0">
                <a:solidFill>
                  <a:srgbClr val="C00000"/>
                </a:solidFill>
              </a:rPr>
              <a:t>Accessing Database</a:t>
            </a:r>
          </a:p>
        </p:txBody>
      </p:sp>
      <p:sp>
        <p:nvSpPr>
          <p:cNvPr id="3" name="Content Placeholder 2"/>
          <p:cNvSpPr>
            <a:spLocks noGrp="1"/>
          </p:cNvSpPr>
          <p:nvPr>
            <p:ph idx="1"/>
          </p:nvPr>
        </p:nvSpPr>
        <p:spPr>
          <a:xfrm>
            <a:off x="838200" y="1468192"/>
            <a:ext cx="10515600" cy="4708771"/>
          </a:xfrm>
        </p:spPr>
        <p:txBody>
          <a:bodyPr>
            <a:normAutofit/>
          </a:bodyPr>
          <a:lstStyle/>
          <a:p>
            <a:r>
              <a:rPr lang="en-US" sz="1600" dirty="0"/>
              <a:t>To access to PostgreSQL database, we have several ways:</a:t>
            </a:r>
          </a:p>
          <a:p>
            <a:pPr marL="0" indent="0">
              <a:buNone/>
            </a:pPr>
            <a:r>
              <a:rPr lang="en-US" sz="1600" dirty="0"/>
              <a:t>	1. Using PostgreSQL Terminal:</a:t>
            </a:r>
          </a:p>
          <a:p>
            <a:pPr marL="0" indent="0">
              <a:buNone/>
            </a:pPr>
            <a:r>
              <a:rPr lang="en-US" sz="1600" dirty="0"/>
              <a:t>	PostgreSQL provides a  terminal to access, is called </a:t>
            </a:r>
            <a:r>
              <a:rPr lang="en-US" sz="1600" dirty="0" err="1"/>
              <a:t>psql</a:t>
            </a:r>
            <a:r>
              <a:rPr lang="en-US" sz="1600" dirty="0"/>
              <a:t>.</a:t>
            </a:r>
          </a:p>
          <a:p>
            <a:pPr marL="0" indent="0">
              <a:buNone/>
            </a:pPr>
            <a:r>
              <a:rPr lang="en-US" sz="1600" dirty="0"/>
              <a:t>	$ </a:t>
            </a:r>
            <a:r>
              <a:rPr lang="en-US" sz="1600" dirty="0" err="1"/>
              <a:t>psql</a:t>
            </a:r>
            <a:r>
              <a:rPr lang="en-US" sz="1600" dirty="0"/>
              <a:t> </a:t>
            </a:r>
            <a:r>
              <a:rPr lang="en-US" sz="1600" dirty="0" err="1"/>
              <a:t>dbname</a:t>
            </a:r>
            <a:endParaRPr lang="en-US" sz="1600" dirty="0"/>
          </a:p>
          <a:p>
            <a:pPr marL="0" indent="0">
              <a:buNone/>
            </a:pPr>
            <a:r>
              <a:rPr lang="en-US" sz="1600" dirty="0"/>
              <a:t>	2. Using GUI Tools:</a:t>
            </a:r>
          </a:p>
          <a:p>
            <a:pPr marL="0" indent="0">
              <a:buNone/>
            </a:pPr>
            <a:r>
              <a:rPr lang="en-US" sz="1600" dirty="0"/>
              <a:t>	GUI Tools that can access to PostgreSQL such as </a:t>
            </a:r>
            <a:r>
              <a:rPr lang="en-US" sz="1600" dirty="0" err="1"/>
              <a:t>Navicat</a:t>
            </a:r>
            <a:r>
              <a:rPr lang="en-US" sz="1600" dirty="0"/>
              <a:t>, </a:t>
            </a:r>
            <a:r>
              <a:rPr lang="en-US" sz="1600" dirty="0" err="1"/>
              <a:t>PgAdmin</a:t>
            </a:r>
            <a:r>
              <a:rPr lang="en-US" sz="1600" dirty="0"/>
              <a:t>, </a:t>
            </a:r>
            <a:r>
              <a:rPr lang="en-US" sz="1600" dirty="0" err="1"/>
              <a:t>PHPPgAdmin</a:t>
            </a:r>
            <a:r>
              <a:rPr lang="en-US" sz="1600" dirty="0"/>
              <a:t>, …</a:t>
            </a:r>
          </a:p>
          <a:p>
            <a:pPr marL="0" indent="0">
              <a:buNone/>
            </a:pPr>
            <a:r>
              <a:rPr lang="en-US" sz="1600" dirty="0"/>
              <a:t>	3. Using Customize Applications:</a:t>
            </a:r>
          </a:p>
          <a:p>
            <a:pPr marL="0" indent="0">
              <a:buNone/>
            </a:pPr>
            <a:r>
              <a:rPr lang="en-US" sz="1600" dirty="0"/>
              <a:t>	Using one of the several available language bindings.</a:t>
            </a:r>
          </a:p>
        </p:txBody>
      </p:sp>
    </p:spTree>
    <p:extLst>
      <p:ext uri="{BB962C8B-B14F-4D97-AF65-F5344CB8AC3E}">
        <p14:creationId xmlns:p14="http://schemas.microsoft.com/office/powerpoint/2010/main" val="42043236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id="{A8BABD70-6CD8-0AF3-84E5-8B5020DEAEEA}"/>
              </a:ext>
            </a:extLst>
          </p:cNvPr>
          <p:cNvSpPr>
            <a:spLocks noGrp="1" noChangeArrowheads="1"/>
          </p:cNvSpPr>
          <p:nvPr>
            <p:ph type="ctrTitle"/>
          </p:nvPr>
        </p:nvSpPr>
        <p:spPr/>
        <p:txBody>
          <a:bodyPr>
            <a:normAutofit fontScale="90000"/>
          </a:bodyPr>
          <a:lstStyle/>
          <a:p>
            <a:pPr eaLnBrk="1" hangingPunct="1"/>
            <a:r>
              <a:rPr lang="en-US" altLang="en-US">
                <a:cs typeface="Times New Roman" panose="02020603050405020304" pitchFamily="18" charset="0"/>
              </a:rPr>
              <a:t>Reporting Aggregated Data</a:t>
            </a:r>
            <a:br>
              <a:rPr lang="en-US" altLang="en-US">
                <a:cs typeface="Times New Roman" panose="02020603050405020304" pitchFamily="18" charset="0"/>
              </a:rPr>
            </a:br>
            <a:r>
              <a:rPr lang="en-US" altLang="en-US">
                <a:cs typeface="Times New Roman" panose="02020603050405020304" pitchFamily="18" charset="0"/>
              </a:rPr>
              <a:t>Using the Group Functions</a:t>
            </a:r>
            <a:r>
              <a:rPr lang="en-US" altLang="en-US"/>
              <a:t> </a:t>
            </a:r>
          </a:p>
        </p:txBody>
      </p:sp>
      <p:sp>
        <p:nvSpPr>
          <p:cNvPr id="4099" name="Rectangle 7">
            <a:extLst>
              <a:ext uri="{FF2B5EF4-FFF2-40B4-BE49-F238E27FC236}">
                <a16:creationId xmlns:a16="http://schemas.microsoft.com/office/drawing/2014/main" id="{18F96D49-1DD4-4B9C-234D-91148A17C80D}"/>
              </a:ext>
            </a:extLst>
          </p:cNvPr>
          <p:cNvSpPr>
            <a:spLocks noGrp="1" noChangeArrowheads="1"/>
          </p:cNvSpPr>
          <p:nvPr>
            <p:ph type="subTitle" idx="1"/>
          </p:nvPr>
        </p:nvSpPr>
        <p:spPr/>
        <p:txBody>
          <a:bodyPr/>
          <a:lstStyle/>
          <a:p>
            <a:r>
              <a:rPr lang="en-US" altLang="en-US"/>
              <a:t> </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a:extLst>
              <a:ext uri="{FF2B5EF4-FFF2-40B4-BE49-F238E27FC236}">
                <a16:creationId xmlns:a16="http://schemas.microsoft.com/office/drawing/2014/main" id="{9E8DDE4C-524E-5AB2-EF92-1FD06095A805}"/>
              </a:ext>
            </a:extLst>
          </p:cNvPr>
          <p:cNvSpPr>
            <a:spLocks noGrp="1" noChangeArrowheads="1"/>
          </p:cNvSpPr>
          <p:nvPr>
            <p:ph type="title"/>
          </p:nvPr>
        </p:nvSpPr>
        <p:spPr/>
        <p:txBody>
          <a:bodyPr/>
          <a:lstStyle/>
          <a:p>
            <a:pPr eaLnBrk="1" hangingPunct="1"/>
            <a:r>
              <a:rPr lang="en-US" altLang="en-US"/>
              <a:t>What Are Group Functions?</a:t>
            </a:r>
          </a:p>
        </p:txBody>
      </p:sp>
      <p:sp>
        <p:nvSpPr>
          <p:cNvPr id="5123" name="Rectangle 15">
            <a:extLst>
              <a:ext uri="{FF2B5EF4-FFF2-40B4-BE49-F238E27FC236}">
                <a16:creationId xmlns:a16="http://schemas.microsoft.com/office/drawing/2014/main" id="{0B42CE41-9B0F-868B-85E0-76C092146980}"/>
              </a:ext>
            </a:extLst>
          </p:cNvPr>
          <p:cNvSpPr>
            <a:spLocks noGrp="1" noChangeArrowheads="1"/>
          </p:cNvSpPr>
          <p:nvPr>
            <p:ph type="body" idx="1"/>
          </p:nvPr>
        </p:nvSpPr>
        <p:spPr>
          <a:xfrm>
            <a:off x="2387600" y="1463676"/>
            <a:ext cx="7366000" cy="695325"/>
          </a:xfrm>
        </p:spPr>
        <p:txBody>
          <a:bodyPr/>
          <a:lstStyle/>
          <a:p>
            <a:pPr marL="0" indent="0">
              <a:buNone/>
            </a:pPr>
            <a:r>
              <a:rPr lang="en-US" altLang="en-US"/>
              <a:t>Group functions operate on sets of rows to give one result per group.</a:t>
            </a:r>
          </a:p>
        </p:txBody>
      </p:sp>
      <p:pic>
        <p:nvPicPr>
          <p:cNvPr id="5124" name="Picture 2">
            <a:extLst>
              <a:ext uri="{FF2B5EF4-FFF2-40B4-BE49-F238E27FC236}">
                <a16:creationId xmlns:a16="http://schemas.microsoft.com/office/drawing/2014/main" id="{F371F49E-9B66-6210-1DCB-BC2DD777BF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681288" y="2400301"/>
            <a:ext cx="285750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5125" name="Rectangle 5">
            <a:extLst>
              <a:ext uri="{FF2B5EF4-FFF2-40B4-BE49-F238E27FC236}">
                <a16:creationId xmlns:a16="http://schemas.microsoft.com/office/drawing/2014/main" id="{0C6092BD-230A-D0B8-24F1-671265C4E7E0}"/>
              </a:ext>
            </a:extLst>
          </p:cNvPr>
          <p:cNvSpPr>
            <a:spLocks noChangeArrowheads="1"/>
          </p:cNvSpPr>
          <p:nvPr/>
        </p:nvSpPr>
        <p:spPr bwMode="auto">
          <a:xfrm>
            <a:off x="7713664" y="3825876"/>
            <a:ext cx="1825625" cy="1012825"/>
          </a:xfrm>
          <a:prstGeom prst="rect">
            <a:avLst/>
          </a:prstGeom>
          <a:solidFill>
            <a:schemeClr val="folHlink"/>
          </a:solidFill>
          <a:ln w="2857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5126" name="Rectangle 6">
            <a:extLst>
              <a:ext uri="{FF2B5EF4-FFF2-40B4-BE49-F238E27FC236}">
                <a16:creationId xmlns:a16="http://schemas.microsoft.com/office/drawing/2014/main" id="{74E0417D-4B5B-197A-5EF5-CA726FEA7594}"/>
              </a:ext>
            </a:extLst>
          </p:cNvPr>
          <p:cNvSpPr>
            <a:spLocks noChangeArrowheads="1"/>
          </p:cNvSpPr>
          <p:nvPr/>
        </p:nvSpPr>
        <p:spPr bwMode="auto">
          <a:xfrm>
            <a:off x="2635251" y="2120901"/>
            <a:ext cx="1412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altLang="en-US">
                <a:latin typeface="Courier New" panose="02070309020205020404" pitchFamily="49" charset="0"/>
              </a:rPr>
              <a:t>EMPLOYEES</a:t>
            </a:r>
          </a:p>
        </p:txBody>
      </p:sp>
      <p:sp>
        <p:nvSpPr>
          <p:cNvPr id="5127" name="Freeform 7">
            <a:extLst>
              <a:ext uri="{FF2B5EF4-FFF2-40B4-BE49-F238E27FC236}">
                <a16:creationId xmlns:a16="http://schemas.microsoft.com/office/drawing/2014/main" id="{56E461EA-5F91-E5F5-7633-1223D709F18E}"/>
              </a:ext>
            </a:extLst>
          </p:cNvPr>
          <p:cNvSpPr>
            <a:spLocks/>
          </p:cNvSpPr>
          <p:nvPr/>
        </p:nvSpPr>
        <p:spPr bwMode="ltGray">
          <a:xfrm>
            <a:off x="5543551" y="2452689"/>
            <a:ext cx="2157413" cy="3589337"/>
          </a:xfrm>
          <a:custGeom>
            <a:avLst/>
            <a:gdLst>
              <a:gd name="T0" fmla="*/ 0 w 1359"/>
              <a:gd name="T1" fmla="*/ 2542 h 2543"/>
              <a:gd name="T2" fmla="*/ 0 w 1359"/>
              <a:gd name="T3" fmla="*/ 0 h 2543"/>
              <a:gd name="T4" fmla="*/ 1358 w 1359"/>
              <a:gd name="T5" fmla="*/ 962 h 2543"/>
              <a:gd name="T6" fmla="*/ 1358 w 1359"/>
              <a:gd name="T7" fmla="*/ 1702 h 2543"/>
              <a:gd name="T8" fmla="*/ 0 w 1359"/>
              <a:gd name="T9" fmla="*/ 2542 h 2543"/>
              <a:gd name="T10" fmla="*/ 0 60000 65536"/>
              <a:gd name="T11" fmla="*/ 0 60000 65536"/>
              <a:gd name="T12" fmla="*/ 0 60000 65536"/>
              <a:gd name="T13" fmla="*/ 0 60000 65536"/>
              <a:gd name="T14" fmla="*/ 0 60000 65536"/>
              <a:gd name="T15" fmla="*/ 0 w 1359"/>
              <a:gd name="T16" fmla="*/ 0 h 2543"/>
              <a:gd name="T17" fmla="*/ 1359 w 1359"/>
              <a:gd name="T18" fmla="*/ 2543 h 2543"/>
            </a:gdLst>
            <a:ahLst/>
            <a:cxnLst>
              <a:cxn ang="T10">
                <a:pos x="T0" y="T1"/>
              </a:cxn>
              <a:cxn ang="T11">
                <a:pos x="T2" y="T3"/>
              </a:cxn>
              <a:cxn ang="T12">
                <a:pos x="T4" y="T5"/>
              </a:cxn>
              <a:cxn ang="T13">
                <a:pos x="T6" y="T7"/>
              </a:cxn>
              <a:cxn ang="T14">
                <a:pos x="T8" y="T9"/>
              </a:cxn>
            </a:cxnLst>
            <a:rect l="T15" t="T16" r="T17" b="T18"/>
            <a:pathLst>
              <a:path w="1359" h="2543">
                <a:moveTo>
                  <a:pt x="0" y="2542"/>
                </a:moveTo>
                <a:lnTo>
                  <a:pt x="0" y="0"/>
                </a:lnTo>
                <a:lnTo>
                  <a:pt x="1358" y="962"/>
                </a:lnTo>
                <a:lnTo>
                  <a:pt x="1358" y="1702"/>
                </a:lnTo>
                <a:lnTo>
                  <a:pt x="0" y="2542"/>
                </a:lnTo>
              </a:path>
            </a:pathLst>
          </a:custGeom>
          <a:solidFill>
            <a:srgbClr val="FFCC99">
              <a:alpha val="50195"/>
            </a:srgbClr>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5128" name="Rectangle 8">
            <a:extLst>
              <a:ext uri="{FF2B5EF4-FFF2-40B4-BE49-F238E27FC236}">
                <a16:creationId xmlns:a16="http://schemas.microsoft.com/office/drawing/2014/main" id="{F7F033B6-0884-2295-85BB-1F9DCFA56A30}"/>
              </a:ext>
            </a:extLst>
          </p:cNvPr>
          <p:cNvSpPr>
            <a:spLocks noChangeArrowheads="1"/>
          </p:cNvSpPr>
          <p:nvPr/>
        </p:nvSpPr>
        <p:spPr bwMode="auto">
          <a:xfrm>
            <a:off x="5507038" y="3924300"/>
            <a:ext cx="2278062"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lnSpc>
                <a:spcPct val="85000"/>
              </a:lnSpc>
              <a:spcBef>
                <a:spcPct val="0"/>
              </a:spcBef>
              <a:buClrTx/>
              <a:buFontTx/>
              <a:buNone/>
            </a:pPr>
            <a:r>
              <a:rPr lang="en-US" altLang="en-US"/>
              <a:t>Maximum salary in </a:t>
            </a:r>
            <a:r>
              <a:rPr lang="en-US" altLang="en-US">
                <a:latin typeface="Courier New" panose="02070309020205020404" pitchFamily="49" charset="0"/>
              </a:rPr>
              <a:t>EMPLOYEES</a:t>
            </a:r>
            <a:r>
              <a:rPr lang="en-US" altLang="en-US" sz="2400" b="0">
                <a:latin typeface="Times New Roman" panose="02020603050405020304" pitchFamily="18" charset="0"/>
              </a:rPr>
              <a:t> </a:t>
            </a:r>
            <a:r>
              <a:rPr lang="en-US" altLang="en-US"/>
              <a:t>table</a:t>
            </a:r>
          </a:p>
        </p:txBody>
      </p:sp>
      <p:sp>
        <p:nvSpPr>
          <p:cNvPr id="5129" name="Rectangle 9">
            <a:extLst>
              <a:ext uri="{FF2B5EF4-FFF2-40B4-BE49-F238E27FC236}">
                <a16:creationId xmlns:a16="http://schemas.microsoft.com/office/drawing/2014/main" id="{AB59F28D-53C1-6B16-B651-1B201D1DDD83}"/>
              </a:ext>
            </a:extLst>
          </p:cNvPr>
          <p:cNvSpPr>
            <a:spLocks noChangeArrowheads="1"/>
          </p:cNvSpPr>
          <p:nvPr/>
        </p:nvSpPr>
        <p:spPr bwMode="auto">
          <a:xfrm>
            <a:off x="4602163" y="2652714"/>
            <a:ext cx="912812" cy="3386137"/>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pic>
        <p:nvPicPr>
          <p:cNvPr id="5130" name="Picture 10">
            <a:extLst>
              <a:ext uri="{FF2B5EF4-FFF2-40B4-BE49-F238E27FC236}">
                <a16:creationId xmlns:a16="http://schemas.microsoft.com/office/drawing/2014/main" id="{8454C77F-6976-6A8A-DE4B-CE11A1CFA3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289" y="6153150"/>
            <a:ext cx="28479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5131" name="Text Box 11">
            <a:extLst>
              <a:ext uri="{FF2B5EF4-FFF2-40B4-BE49-F238E27FC236}">
                <a16:creationId xmlns:a16="http://schemas.microsoft.com/office/drawing/2014/main" id="{B7C87C82-1338-32AE-7A43-75318FBD592F}"/>
              </a:ext>
            </a:extLst>
          </p:cNvPr>
          <p:cNvSpPr txBox="1">
            <a:spLocks noChangeArrowheads="1"/>
          </p:cNvSpPr>
          <p:nvPr/>
        </p:nvSpPr>
        <p:spPr bwMode="auto">
          <a:xfrm>
            <a:off x="2659063" y="5830888"/>
            <a:ext cx="366712"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altLang="en-US" sz="2400"/>
              <a:t>…</a:t>
            </a:r>
          </a:p>
        </p:txBody>
      </p:sp>
      <p:pic>
        <p:nvPicPr>
          <p:cNvPr id="5132" name="Picture 12">
            <a:extLst>
              <a:ext uri="{FF2B5EF4-FFF2-40B4-BE49-F238E27FC236}">
                <a16:creationId xmlns:a16="http://schemas.microsoft.com/office/drawing/2014/main" id="{D47B9672-347F-EC12-B1D6-0C50EB8927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737476" y="4097339"/>
            <a:ext cx="18002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5133" name="Rectangle 13">
            <a:extLst>
              <a:ext uri="{FF2B5EF4-FFF2-40B4-BE49-F238E27FC236}">
                <a16:creationId xmlns:a16="http://schemas.microsoft.com/office/drawing/2014/main" id="{0C32CBC0-534B-46CB-5C8F-1ACB1E078947}"/>
              </a:ext>
            </a:extLst>
          </p:cNvPr>
          <p:cNvSpPr>
            <a:spLocks noChangeArrowheads="1"/>
          </p:cNvSpPr>
          <p:nvPr/>
        </p:nvSpPr>
        <p:spPr bwMode="ltGray">
          <a:xfrm>
            <a:off x="7839076" y="4359275"/>
            <a:ext cx="1598613" cy="204788"/>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509FC295-D6BC-2D1F-7E42-D68F736EE26A}"/>
              </a:ext>
            </a:extLst>
          </p:cNvPr>
          <p:cNvSpPr>
            <a:spLocks noGrp="1" noChangeArrowheads="1"/>
          </p:cNvSpPr>
          <p:nvPr>
            <p:ph type="title"/>
          </p:nvPr>
        </p:nvSpPr>
        <p:spPr/>
        <p:txBody>
          <a:bodyPr/>
          <a:lstStyle/>
          <a:p>
            <a:pPr eaLnBrk="1" hangingPunct="1"/>
            <a:r>
              <a:rPr lang="en-US" altLang="en-US"/>
              <a:t>Types of Group Functions</a:t>
            </a:r>
          </a:p>
        </p:txBody>
      </p:sp>
      <p:sp>
        <p:nvSpPr>
          <p:cNvPr id="6147" name="Rectangle 5">
            <a:extLst>
              <a:ext uri="{FF2B5EF4-FFF2-40B4-BE49-F238E27FC236}">
                <a16:creationId xmlns:a16="http://schemas.microsoft.com/office/drawing/2014/main" id="{DAEDF538-6D6C-2128-A430-ED15167D0376}"/>
              </a:ext>
            </a:extLst>
          </p:cNvPr>
          <p:cNvSpPr>
            <a:spLocks noGrp="1" noChangeArrowheads="1"/>
          </p:cNvSpPr>
          <p:nvPr>
            <p:ph type="body" idx="1"/>
          </p:nvPr>
        </p:nvSpPr>
        <p:spPr>
          <a:xfrm>
            <a:off x="2387600" y="1816100"/>
            <a:ext cx="7366000" cy="1989138"/>
          </a:xfrm>
        </p:spPr>
        <p:txBody>
          <a:bodyPr/>
          <a:lstStyle/>
          <a:p>
            <a:pPr lvl="1" eaLnBrk="1" hangingPunct="1"/>
            <a:r>
              <a:rPr lang="en-US" altLang="en-US">
                <a:latin typeface="Courier New" panose="02070309020205020404" pitchFamily="49" charset="0"/>
              </a:rPr>
              <a:t>AVG </a:t>
            </a:r>
          </a:p>
          <a:p>
            <a:pPr lvl="1" eaLnBrk="1" hangingPunct="1"/>
            <a:r>
              <a:rPr lang="en-US" altLang="en-US">
                <a:latin typeface="Courier New" panose="02070309020205020404" pitchFamily="49" charset="0"/>
              </a:rPr>
              <a:t>COUNT </a:t>
            </a:r>
          </a:p>
          <a:p>
            <a:pPr lvl="1" eaLnBrk="1" hangingPunct="1"/>
            <a:r>
              <a:rPr lang="en-US" altLang="en-US">
                <a:latin typeface="Courier New" panose="02070309020205020404" pitchFamily="49" charset="0"/>
              </a:rPr>
              <a:t>MAX</a:t>
            </a:r>
          </a:p>
          <a:p>
            <a:pPr lvl="1" eaLnBrk="1" hangingPunct="1"/>
            <a:r>
              <a:rPr lang="en-US" altLang="en-US">
                <a:latin typeface="Courier New" panose="02070309020205020404" pitchFamily="49" charset="0"/>
              </a:rPr>
              <a:t>MIN </a:t>
            </a:r>
          </a:p>
          <a:p>
            <a:pPr lvl="1" eaLnBrk="1" hangingPunct="1"/>
            <a:r>
              <a:rPr lang="en-US" altLang="en-US">
                <a:latin typeface="Courier New" panose="02070309020205020404" pitchFamily="49" charset="0"/>
              </a:rPr>
              <a:t>SUM</a:t>
            </a:r>
          </a:p>
        </p:txBody>
      </p:sp>
      <p:grpSp>
        <p:nvGrpSpPr>
          <p:cNvPr id="6148" name="Group 11">
            <a:extLst>
              <a:ext uri="{FF2B5EF4-FFF2-40B4-BE49-F238E27FC236}">
                <a16:creationId xmlns:a16="http://schemas.microsoft.com/office/drawing/2014/main" id="{B46FFEFF-0123-A9B6-838F-E5241A027E3F}"/>
              </a:ext>
            </a:extLst>
          </p:cNvPr>
          <p:cNvGrpSpPr>
            <a:grpSpLocks/>
          </p:cNvGrpSpPr>
          <p:nvPr/>
        </p:nvGrpSpPr>
        <p:grpSpPr bwMode="auto">
          <a:xfrm>
            <a:off x="5457826" y="2686051"/>
            <a:ext cx="3509963" cy="950913"/>
            <a:chOff x="3228" y="2556"/>
            <a:chExt cx="2211" cy="599"/>
          </a:xfrm>
        </p:grpSpPr>
        <p:sp>
          <p:nvSpPr>
            <p:cNvPr id="6149" name="Rectangle 6">
              <a:extLst>
                <a:ext uri="{FF2B5EF4-FFF2-40B4-BE49-F238E27FC236}">
                  <a16:creationId xmlns:a16="http://schemas.microsoft.com/office/drawing/2014/main" id="{E3995D3E-A1D0-64C2-87F5-5DDC36031921}"/>
                </a:ext>
              </a:extLst>
            </p:cNvPr>
            <p:cNvSpPr>
              <a:spLocks noChangeArrowheads="1"/>
            </p:cNvSpPr>
            <p:nvPr/>
          </p:nvSpPr>
          <p:spPr bwMode="blackWhite">
            <a:xfrm>
              <a:off x="3622" y="2556"/>
              <a:ext cx="1426" cy="599"/>
            </a:xfrm>
            <a:prstGeom prst="rect">
              <a:avLst/>
            </a:prstGeom>
            <a:solidFill>
              <a:srgbClr val="99CCCC"/>
            </a:solidFill>
            <a:ln w="28575">
              <a:solidFill>
                <a:srgbClr val="000000"/>
              </a:solidFill>
              <a:miter lim="800000"/>
              <a:headEnd/>
              <a:tailEnd/>
            </a:ln>
          </p:spPr>
          <p:txBody>
            <a:bodyPr wrap="none" lIns="92075" tIns="46038" rIns="92075" bIns="46038"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ltLang="en-US"/>
                <a:t>Group</a:t>
              </a:r>
            </a:p>
            <a:p>
              <a:pPr>
                <a:spcBef>
                  <a:spcPct val="0"/>
                </a:spcBef>
                <a:buClrTx/>
                <a:buFontTx/>
                <a:buNone/>
              </a:pPr>
              <a:r>
                <a:rPr lang="en-US" altLang="en-US"/>
                <a:t>functions</a:t>
              </a:r>
            </a:p>
          </p:txBody>
        </p:sp>
        <p:sp>
          <p:nvSpPr>
            <p:cNvPr id="6150" name="Line 7">
              <a:extLst>
                <a:ext uri="{FF2B5EF4-FFF2-40B4-BE49-F238E27FC236}">
                  <a16:creationId xmlns:a16="http://schemas.microsoft.com/office/drawing/2014/main" id="{B8501317-D48F-256D-9979-5A7CEE91C0BC}"/>
                </a:ext>
              </a:extLst>
            </p:cNvPr>
            <p:cNvSpPr>
              <a:spLocks noChangeShapeType="1"/>
            </p:cNvSpPr>
            <p:nvPr/>
          </p:nvSpPr>
          <p:spPr bwMode="auto">
            <a:xfrm>
              <a:off x="3228" y="2855"/>
              <a:ext cx="384"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IN"/>
            </a:p>
          </p:txBody>
        </p:sp>
        <p:sp>
          <p:nvSpPr>
            <p:cNvPr id="6151" name="Line 8">
              <a:extLst>
                <a:ext uri="{FF2B5EF4-FFF2-40B4-BE49-F238E27FC236}">
                  <a16:creationId xmlns:a16="http://schemas.microsoft.com/office/drawing/2014/main" id="{C10AC871-F529-D33C-2121-A8CCDD7B0B7A}"/>
                </a:ext>
              </a:extLst>
            </p:cNvPr>
            <p:cNvSpPr>
              <a:spLocks noChangeShapeType="1"/>
            </p:cNvSpPr>
            <p:nvPr/>
          </p:nvSpPr>
          <p:spPr bwMode="auto">
            <a:xfrm>
              <a:off x="5055" y="2855"/>
              <a:ext cx="384"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IN"/>
            </a:p>
          </p:txBody>
        </p:sp>
        <p:sp>
          <p:nvSpPr>
            <p:cNvPr id="6152" name="Line 9">
              <a:extLst>
                <a:ext uri="{FF2B5EF4-FFF2-40B4-BE49-F238E27FC236}">
                  <a16:creationId xmlns:a16="http://schemas.microsoft.com/office/drawing/2014/main" id="{8BD61DAF-B694-876A-C844-95F6B8E907C5}"/>
                </a:ext>
              </a:extLst>
            </p:cNvPr>
            <p:cNvSpPr>
              <a:spLocks noChangeShapeType="1"/>
            </p:cNvSpPr>
            <p:nvPr/>
          </p:nvSpPr>
          <p:spPr bwMode="auto">
            <a:xfrm>
              <a:off x="3228" y="2663"/>
              <a:ext cx="384"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IN"/>
            </a:p>
          </p:txBody>
        </p:sp>
        <p:sp>
          <p:nvSpPr>
            <p:cNvPr id="6153" name="Line 10">
              <a:extLst>
                <a:ext uri="{FF2B5EF4-FFF2-40B4-BE49-F238E27FC236}">
                  <a16:creationId xmlns:a16="http://schemas.microsoft.com/office/drawing/2014/main" id="{F8C12100-A418-1D27-7F06-570807FE8EDB}"/>
                </a:ext>
              </a:extLst>
            </p:cNvPr>
            <p:cNvSpPr>
              <a:spLocks noChangeShapeType="1"/>
            </p:cNvSpPr>
            <p:nvPr/>
          </p:nvSpPr>
          <p:spPr bwMode="auto">
            <a:xfrm>
              <a:off x="3228" y="3011"/>
              <a:ext cx="384"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4">
            <a:extLst>
              <a:ext uri="{FF2B5EF4-FFF2-40B4-BE49-F238E27FC236}">
                <a16:creationId xmlns:a16="http://schemas.microsoft.com/office/drawing/2014/main" id="{432D3E22-E300-81A6-C0A2-62FCEAD84AFB}"/>
              </a:ext>
            </a:extLst>
          </p:cNvPr>
          <p:cNvSpPr>
            <a:spLocks noChangeArrowheads="1"/>
          </p:cNvSpPr>
          <p:nvPr/>
        </p:nvSpPr>
        <p:spPr bwMode="blackGray">
          <a:xfrm>
            <a:off x="2400301" y="1838325"/>
            <a:ext cx="7262813" cy="1466850"/>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a:t>
            </a:r>
            <a:r>
              <a:rPr lang="en-US" altLang="en-US" i="1">
                <a:solidFill>
                  <a:srgbClr val="000000"/>
                </a:solidFill>
                <a:latin typeface="Courier New" panose="02070309020205020404" pitchFamily="49" charset="0"/>
              </a:rPr>
              <a:t>column</a:t>
            </a:r>
            <a:r>
              <a:rPr lang="en-US" altLang="en-US">
                <a:solidFill>
                  <a:srgbClr val="000000"/>
                </a:solidFill>
                <a:latin typeface="Courier New" panose="02070309020205020404" pitchFamily="49" charset="0"/>
              </a:rPr>
              <a:t>,] </a:t>
            </a:r>
            <a:r>
              <a:rPr lang="en-US" altLang="en-US" i="1">
                <a:solidFill>
                  <a:srgbClr val="000000"/>
                </a:solidFill>
                <a:latin typeface="Courier New" panose="02070309020205020404" pitchFamily="49" charset="0"/>
              </a:rPr>
              <a:t>group_function(column), ...</a:t>
            </a:r>
            <a:endParaRPr lang="en-US" altLang="en-US">
              <a:solidFill>
                <a:srgbClr val="000000"/>
              </a:solidFill>
              <a:latin typeface="Courier New" panose="02070309020205020404" pitchFamily="49" charset="0"/>
            </a:endParaRPr>
          </a:p>
          <a:p>
            <a:pPr algn="l">
              <a:spcBef>
                <a:spcPct val="0"/>
              </a:spcBef>
              <a:buClrTx/>
              <a:buFontTx/>
              <a:buNone/>
            </a:pPr>
            <a:r>
              <a:rPr lang="en-US" altLang="en-US">
                <a:solidFill>
                  <a:srgbClr val="000000"/>
                </a:solidFill>
                <a:latin typeface="Courier New" panose="02070309020205020404" pitchFamily="49" charset="0"/>
              </a:rPr>
              <a:t>FROM	  </a:t>
            </a:r>
            <a:r>
              <a:rPr lang="en-US" altLang="en-US" i="1">
                <a:solidFill>
                  <a:srgbClr val="000000"/>
                </a:solidFill>
                <a:latin typeface="Courier New" panose="02070309020205020404" pitchFamily="49" charset="0"/>
              </a:rPr>
              <a:t>table</a:t>
            </a:r>
            <a:endParaRPr lang="en-US" altLang="en-US">
              <a:solidFill>
                <a:srgbClr val="000000"/>
              </a:solidFill>
              <a:latin typeface="Courier New" panose="02070309020205020404" pitchFamily="49" charset="0"/>
            </a:endParaRPr>
          </a:p>
          <a:p>
            <a:pPr algn="l">
              <a:spcBef>
                <a:spcPct val="0"/>
              </a:spcBef>
              <a:buClrTx/>
              <a:buFontTx/>
              <a:buNone/>
            </a:pPr>
            <a:r>
              <a:rPr lang="en-US" altLang="en-US">
                <a:solidFill>
                  <a:srgbClr val="000000"/>
                </a:solidFill>
                <a:latin typeface="Courier New" panose="02070309020205020404" pitchFamily="49" charset="0"/>
              </a:rPr>
              <a:t>[WHERE	  </a:t>
            </a:r>
            <a:r>
              <a:rPr lang="en-US" altLang="en-US" i="1">
                <a:solidFill>
                  <a:srgbClr val="000000"/>
                </a:solidFill>
                <a:latin typeface="Courier New" panose="02070309020205020404" pitchFamily="49" charset="0"/>
              </a:rPr>
              <a:t>condition</a:t>
            </a:r>
            <a:r>
              <a:rPr lang="en-US" altLang="en-US">
                <a:solidFill>
                  <a:srgbClr val="000000"/>
                </a:solidFill>
                <a:latin typeface="Courier New" panose="02070309020205020404" pitchFamily="49" charset="0"/>
              </a:rPr>
              <a:t>]</a:t>
            </a:r>
          </a:p>
          <a:p>
            <a:pPr algn="l">
              <a:spcBef>
                <a:spcPct val="0"/>
              </a:spcBef>
              <a:buClrTx/>
              <a:buFontTx/>
              <a:buNone/>
            </a:pPr>
            <a:r>
              <a:rPr lang="en-US" altLang="en-US">
                <a:solidFill>
                  <a:srgbClr val="000000"/>
                </a:solidFill>
                <a:latin typeface="Courier New" panose="02070309020205020404" pitchFamily="49" charset="0"/>
              </a:rPr>
              <a:t>[GROUP BY  </a:t>
            </a:r>
            <a:r>
              <a:rPr lang="en-US" altLang="en-US" i="1">
                <a:solidFill>
                  <a:srgbClr val="000000"/>
                </a:solidFill>
                <a:latin typeface="Courier New" panose="02070309020205020404" pitchFamily="49" charset="0"/>
              </a:rPr>
              <a:t>column</a:t>
            </a:r>
            <a:r>
              <a:rPr lang="en-US" altLang="en-US">
                <a:solidFill>
                  <a:srgbClr val="000000"/>
                </a:solidFill>
                <a:latin typeface="Courier New" panose="02070309020205020404" pitchFamily="49" charset="0"/>
              </a:rPr>
              <a:t>]</a:t>
            </a:r>
          </a:p>
          <a:p>
            <a:pPr algn="l">
              <a:spcBef>
                <a:spcPct val="0"/>
              </a:spcBef>
              <a:buClrTx/>
              <a:buFontTx/>
              <a:buNone/>
            </a:pPr>
            <a:r>
              <a:rPr lang="en-US" altLang="en-US">
                <a:solidFill>
                  <a:srgbClr val="000000"/>
                </a:solidFill>
                <a:latin typeface="Courier New" panose="02070309020205020404" pitchFamily="49" charset="0"/>
              </a:rPr>
              <a:t>[ORDER BY  </a:t>
            </a:r>
            <a:r>
              <a:rPr lang="en-US" altLang="en-US" i="1">
                <a:solidFill>
                  <a:srgbClr val="000000"/>
                </a:solidFill>
                <a:latin typeface="Courier New" panose="02070309020205020404" pitchFamily="49" charset="0"/>
              </a:rPr>
              <a:t>column</a:t>
            </a:r>
            <a:r>
              <a:rPr lang="en-US" altLang="en-US">
                <a:solidFill>
                  <a:srgbClr val="000000"/>
                </a:solidFill>
                <a:latin typeface="Courier New" panose="02070309020205020404" pitchFamily="49" charset="0"/>
              </a:rPr>
              <a:t>];</a:t>
            </a:r>
          </a:p>
        </p:txBody>
      </p:sp>
      <p:sp>
        <p:nvSpPr>
          <p:cNvPr id="7171" name="Rectangle 13">
            <a:extLst>
              <a:ext uri="{FF2B5EF4-FFF2-40B4-BE49-F238E27FC236}">
                <a16:creationId xmlns:a16="http://schemas.microsoft.com/office/drawing/2014/main" id="{340B50D2-365A-E257-C91A-D47FD96FAA2B}"/>
              </a:ext>
            </a:extLst>
          </p:cNvPr>
          <p:cNvSpPr>
            <a:spLocks noGrp="1" noChangeArrowheads="1"/>
          </p:cNvSpPr>
          <p:nvPr>
            <p:ph type="title"/>
          </p:nvPr>
        </p:nvSpPr>
        <p:spPr/>
        <p:txBody>
          <a:bodyPr/>
          <a:lstStyle/>
          <a:p>
            <a:pPr eaLnBrk="1" hangingPunct="1"/>
            <a:r>
              <a:rPr lang="en-US" altLang="en-US"/>
              <a:t>Group Functions: Syntax</a:t>
            </a:r>
          </a:p>
        </p:txBody>
      </p:sp>
      <p:sp>
        <p:nvSpPr>
          <p:cNvPr id="7172" name="Rectangle 5">
            <a:extLst>
              <a:ext uri="{FF2B5EF4-FFF2-40B4-BE49-F238E27FC236}">
                <a16:creationId xmlns:a16="http://schemas.microsoft.com/office/drawing/2014/main" id="{5DFACA6D-7280-FA28-99B5-B9FD19183073}"/>
              </a:ext>
            </a:extLst>
          </p:cNvPr>
          <p:cNvSpPr>
            <a:spLocks noChangeArrowheads="1"/>
          </p:cNvSpPr>
          <p:nvPr/>
        </p:nvSpPr>
        <p:spPr bwMode="auto">
          <a:xfrm>
            <a:off x="5300663" y="1871664"/>
            <a:ext cx="3048000" cy="300037"/>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1">
            <a:extLst>
              <a:ext uri="{FF2B5EF4-FFF2-40B4-BE49-F238E27FC236}">
                <a16:creationId xmlns:a16="http://schemas.microsoft.com/office/drawing/2014/main" id="{0C27D13D-DD0F-05FB-A404-6CB9FD61E36E}"/>
              </a:ext>
            </a:extLst>
          </p:cNvPr>
          <p:cNvSpPr>
            <a:spLocks noChangeArrowheads="1"/>
          </p:cNvSpPr>
          <p:nvPr/>
        </p:nvSpPr>
        <p:spPr bwMode="blackGray">
          <a:xfrm>
            <a:off x="2400301" y="2362201"/>
            <a:ext cx="7262813" cy="1190625"/>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AVG(salary), MAX(salary),</a:t>
            </a:r>
          </a:p>
          <a:p>
            <a:pPr algn="l">
              <a:spcBef>
                <a:spcPct val="0"/>
              </a:spcBef>
              <a:buClrTx/>
              <a:buFontTx/>
              <a:buNone/>
            </a:pPr>
            <a:r>
              <a:rPr lang="en-US" altLang="en-US">
                <a:solidFill>
                  <a:srgbClr val="000000"/>
                </a:solidFill>
                <a:latin typeface="Courier New" panose="02070309020205020404" pitchFamily="49" charset="0"/>
              </a:rPr>
              <a:t>       MIN(salary), SUM(salary)</a:t>
            </a:r>
          </a:p>
          <a:p>
            <a:pPr algn="l">
              <a:spcBef>
                <a:spcPct val="0"/>
              </a:spcBef>
              <a:buClrTx/>
              <a:buFontTx/>
              <a:buNone/>
            </a:pPr>
            <a:r>
              <a:rPr lang="en-US" altLang="en-US">
                <a:solidFill>
                  <a:srgbClr val="000000"/>
                </a:solidFill>
                <a:latin typeface="Courier New" panose="02070309020205020404" pitchFamily="49" charset="0"/>
              </a:rPr>
              <a:t>FROM   employees</a:t>
            </a:r>
          </a:p>
          <a:p>
            <a:pPr algn="l">
              <a:spcBef>
                <a:spcPct val="0"/>
              </a:spcBef>
              <a:buClrTx/>
              <a:buFontTx/>
              <a:buNone/>
            </a:pPr>
            <a:r>
              <a:rPr lang="en-US" altLang="en-US">
                <a:solidFill>
                  <a:srgbClr val="000000"/>
                </a:solidFill>
                <a:latin typeface="Courier New" panose="02070309020205020404" pitchFamily="49" charset="0"/>
              </a:rPr>
              <a:t>WHERE  job_id LIKE '%REP%';</a:t>
            </a:r>
          </a:p>
        </p:txBody>
      </p:sp>
      <p:sp>
        <p:nvSpPr>
          <p:cNvPr id="8195" name="Rectangle 9">
            <a:extLst>
              <a:ext uri="{FF2B5EF4-FFF2-40B4-BE49-F238E27FC236}">
                <a16:creationId xmlns:a16="http://schemas.microsoft.com/office/drawing/2014/main" id="{F04E59F6-5663-B360-B2F4-639F05637F05}"/>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rPr>
              <a:t>AVG</a:t>
            </a:r>
            <a:r>
              <a:rPr lang="en-US" altLang="en-US"/>
              <a:t> and </a:t>
            </a:r>
            <a:r>
              <a:rPr lang="en-US" altLang="en-US">
                <a:latin typeface="Courier New" panose="02070309020205020404" pitchFamily="49" charset="0"/>
              </a:rPr>
              <a:t>SUM</a:t>
            </a:r>
            <a:r>
              <a:rPr lang="en-US" altLang="en-US"/>
              <a:t> Functions</a:t>
            </a:r>
          </a:p>
        </p:txBody>
      </p:sp>
      <p:sp>
        <p:nvSpPr>
          <p:cNvPr id="8196" name="Rectangle 10">
            <a:extLst>
              <a:ext uri="{FF2B5EF4-FFF2-40B4-BE49-F238E27FC236}">
                <a16:creationId xmlns:a16="http://schemas.microsoft.com/office/drawing/2014/main" id="{2850EFE9-8902-F083-B3AC-A7E682D688C4}"/>
              </a:ext>
            </a:extLst>
          </p:cNvPr>
          <p:cNvSpPr>
            <a:spLocks noGrp="1" noChangeArrowheads="1"/>
          </p:cNvSpPr>
          <p:nvPr>
            <p:ph type="body" idx="1"/>
          </p:nvPr>
        </p:nvSpPr>
        <p:spPr>
          <a:xfrm>
            <a:off x="2387600" y="1816101"/>
            <a:ext cx="7366000" cy="360363"/>
          </a:xfrm>
        </p:spPr>
        <p:txBody>
          <a:bodyPr>
            <a:normAutofit lnSpcReduction="10000"/>
          </a:bodyPr>
          <a:lstStyle/>
          <a:p>
            <a:pPr marL="0" indent="0">
              <a:buNone/>
            </a:pPr>
            <a:r>
              <a:rPr lang="en-US" altLang="en-US"/>
              <a:t>You can use </a:t>
            </a:r>
            <a:r>
              <a:rPr lang="en-US" altLang="en-US">
                <a:latin typeface="Courier New" panose="02070309020205020404" pitchFamily="49" charset="0"/>
              </a:rPr>
              <a:t>AVG</a:t>
            </a:r>
            <a:r>
              <a:rPr lang="en-US" altLang="en-US"/>
              <a:t> and </a:t>
            </a:r>
            <a:r>
              <a:rPr lang="en-US" altLang="en-US">
                <a:latin typeface="Courier New" panose="02070309020205020404" pitchFamily="49" charset="0"/>
              </a:rPr>
              <a:t>SUM</a:t>
            </a:r>
            <a:r>
              <a:rPr lang="en-US" altLang="en-US"/>
              <a:t> for numeric data.</a:t>
            </a:r>
          </a:p>
        </p:txBody>
      </p:sp>
      <p:sp>
        <p:nvSpPr>
          <p:cNvPr id="8197" name="Rectangle 6">
            <a:extLst>
              <a:ext uri="{FF2B5EF4-FFF2-40B4-BE49-F238E27FC236}">
                <a16:creationId xmlns:a16="http://schemas.microsoft.com/office/drawing/2014/main" id="{B0362CBD-BA6D-12D4-553E-B999C8F73355}"/>
              </a:ext>
            </a:extLst>
          </p:cNvPr>
          <p:cNvSpPr>
            <a:spLocks noChangeArrowheads="1"/>
          </p:cNvSpPr>
          <p:nvPr/>
        </p:nvSpPr>
        <p:spPr bwMode="auto">
          <a:xfrm>
            <a:off x="3381375" y="2420939"/>
            <a:ext cx="3524250" cy="54133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pic>
        <p:nvPicPr>
          <p:cNvPr id="8198" name="Picture 7">
            <a:extLst>
              <a:ext uri="{FF2B5EF4-FFF2-40B4-BE49-F238E27FC236}">
                <a16:creationId xmlns:a16="http://schemas.microsoft.com/office/drawing/2014/main" id="{8B34FCE0-9393-032F-26A2-9C51A54AE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7763" y="3879850"/>
            <a:ext cx="7239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8199" name="Rectangle 8">
            <a:extLst>
              <a:ext uri="{FF2B5EF4-FFF2-40B4-BE49-F238E27FC236}">
                <a16:creationId xmlns:a16="http://schemas.microsoft.com/office/drawing/2014/main" id="{39A5FD00-E566-30D6-5D78-285E48775873}"/>
              </a:ext>
            </a:extLst>
          </p:cNvPr>
          <p:cNvSpPr>
            <a:spLocks noChangeArrowheads="1"/>
          </p:cNvSpPr>
          <p:nvPr/>
        </p:nvSpPr>
        <p:spPr bwMode="gray">
          <a:xfrm>
            <a:off x="2474913" y="3930651"/>
            <a:ext cx="7116762" cy="214313"/>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5">
            <a:extLst>
              <a:ext uri="{FF2B5EF4-FFF2-40B4-BE49-F238E27FC236}">
                <a16:creationId xmlns:a16="http://schemas.microsoft.com/office/drawing/2014/main" id="{8FA5A80C-5418-0616-D6FB-D9AF7A705A2C}"/>
              </a:ext>
            </a:extLst>
          </p:cNvPr>
          <p:cNvSpPr>
            <a:spLocks noChangeArrowheads="1"/>
          </p:cNvSpPr>
          <p:nvPr/>
        </p:nvSpPr>
        <p:spPr bwMode="blackGray">
          <a:xfrm>
            <a:off x="2400301" y="2619376"/>
            <a:ext cx="7262813" cy="652463"/>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MIN(hire_date), MAX(hire_date)</a:t>
            </a:r>
          </a:p>
          <a:p>
            <a:pPr algn="l">
              <a:spcBef>
                <a:spcPct val="0"/>
              </a:spcBef>
              <a:buClrTx/>
              <a:buFontTx/>
              <a:buNone/>
            </a:pPr>
            <a:r>
              <a:rPr lang="en-US" altLang="en-US">
                <a:solidFill>
                  <a:srgbClr val="000000"/>
                </a:solidFill>
                <a:latin typeface="Courier New" panose="02070309020205020404" pitchFamily="49" charset="0"/>
              </a:rPr>
              <a:t>FROM	  employees;</a:t>
            </a:r>
          </a:p>
        </p:txBody>
      </p:sp>
      <p:sp>
        <p:nvSpPr>
          <p:cNvPr id="9219" name="Rectangle 13">
            <a:extLst>
              <a:ext uri="{FF2B5EF4-FFF2-40B4-BE49-F238E27FC236}">
                <a16:creationId xmlns:a16="http://schemas.microsoft.com/office/drawing/2014/main" id="{AD8C4A48-529E-AB38-65E4-5B45569824FB}"/>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rPr>
              <a:t>MIN</a:t>
            </a:r>
            <a:r>
              <a:rPr lang="en-US" altLang="en-US"/>
              <a:t> and </a:t>
            </a:r>
            <a:r>
              <a:rPr lang="en-US" altLang="en-US">
                <a:latin typeface="Courier New" panose="02070309020205020404" pitchFamily="49" charset="0"/>
              </a:rPr>
              <a:t>MAX</a:t>
            </a:r>
            <a:r>
              <a:rPr lang="en-US" altLang="en-US"/>
              <a:t> Functions</a:t>
            </a:r>
          </a:p>
        </p:txBody>
      </p:sp>
      <p:sp>
        <p:nvSpPr>
          <p:cNvPr id="9220" name="Rectangle 14">
            <a:extLst>
              <a:ext uri="{FF2B5EF4-FFF2-40B4-BE49-F238E27FC236}">
                <a16:creationId xmlns:a16="http://schemas.microsoft.com/office/drawing/2014/main" id="{5FBC7EBA-310D-24BB-E709-C79357CEFB94}"/>
              </a:ext>
            </a:extLst>
          </p:cNvPr>
          <p:cNvSpPr>
            <a:spLocks noGrp="1" noChangeArrowheads="1"/>
          </p:cNvSpPr>
          <p:nvPr>
            <p:ph type="body" idx="1"/>
          </p:nvPr>
        </p:nvSpPr>
        <p:spPr>
          <a:xfrm>
            <a:off x="2387600" y="1816101"/>
            <a:ext cx="7366000" cy="695325"/>
          </a:xfrm>
        </p:spPr>
        <p:txBody>
          <a:bodyPr/>
          <a:lstStyle/>
          <a:p>
            <a:pPr marL="0" indent="0">
              <a:buNone/>
            </a:pPr>
            <a:r>
              <a:rPr lang="en-US" altLang="en-US"/>
              <a:t>You can use </a:t>
            </a:r>
            <a:r>
              <a:rPr lang="en-US" altLang="en-US">
                <a:latin typeface="Courier New" panose="02070309020205020404" pitchFamily="49" charset="0"/>
              </a:rPr>
              <a:t>MIN</a:t>
            </a:r>
            <a:r>
              <a:rPr lang="en-US" altLang="en-US"/>
              <a:t> and </a:t>
            </a:r>
            <a:r>
              <a:rPr lang="en-US" altLang="en-US">
                <a:latin typeface="Courier New" panose="02070309020205020404" pitchFamily="49" charset="0"/>
              </a:rPr>
              <a:t>MAX</a:t>
            </a:r>
            <a:r>
              <a:rPr lang="en-US" altLang="en-US"/>
              <a:t> for numeric, character, and date data types.</a:t>
            </a:r>
          </a:p>
        </p:txBody>
      </p:sp>
      <p:pic>
        <p:nvPicPr>
          <p:cNvPr id="9221" name="Picture 6">
            <a:extLst>
              <a:ext uri="{FF2B5EF4-FFF2-40B4-BE49-F238E27FC236}">
                <a16:creationId xmlns:a16="http://schemas.microsoft.com/office/drawing/2014/main" id="{5EC82AFA-435B-AAD7-8883-16CFFD4656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33639" y="3405188"/>
            <a:ext cx="72485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9222" name="Rectangle 7">
            <a:extLst>
              <a:ext uri="{FF2B5EF4-FFF2-40B4-BE49-F238E27FC236}">
                <a16:creationId xmlns:a16="http://schemas.microsoft.com/office/drawing/2014/main" id="{3D7738A2-A6E4-B43A-B474-CB0CC22012E4}"/>
              </a:ext>
            </a:extLst>
          </p:cNvPr>
          <p:cNvSpPr>
            <a:spLocks noChangeArrowheads="1"/>
          </p:cNvSpPr>
          <p:nvPr/>
        </p:nvSpPr>
        <p:spPr bwMode="auto">
          <a:xfrm>
            <a:off x="3370263" y="2662238"/>
            <a:ext cx="4189412" cy="27940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9223" name="Rectangle 8">
            <a:extLst>
              <a:ext uri="{FF2B5EF4-FFF2-40B4-BE49-F238E27FC236}">
                <a16:creationId xmlns:a16="http://schemas.microsoft.com/office/drawing/2014/main" id="{BABA883B-4D34-CF7E-6619-6AB7406CE50A}"/>
              </a:ext>
            </a:extLst>
          </p:cNvPr>
          <p:cNvSpPr>
            <a:spLocks noChangeArrowheads="1"/>
          </p:cNvSpPr>
          <p:nvPr/>
        </p:nvSpPr>
        <p:spPr bwMode="ltGray">
          <a:xfrm>
            <a:off x="2517776" y="3451225"/>
            <a:ext cx="7083425" cy="2095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9">
            <a:extLst>
              <a:ext uri="{FF2B5EF4-FFF2-40B4-BE49-F238E27FC236}">
                <a16:creationId xmlns:a16="http://schemas.microsoft.com/office/drawing/2014/main" id="{5F59114D-C8D4-A18A-6DD6-4539CF36683D}"/>
              </a:ext>
            </a:extLst>
          </p:cNvPr>
          <p:cNvSpPr>
            <a:spLocks noGrp="1" noChangeArrowheads="1"/>
          </p:cNvSpPr>
          <p:nvPr>
            <p:ph type="body" idx="1"/>
          </p:nvPr>
        </p:nvSpPr>
        <p:spPr>
          <a:xfrm>
            <a:off x="2387600" y="1816100"/>
            <a:ext cx="7366000" cy="3105150"/>
          </a:xfrm>
        </p:spPr>
        <p:txBody>
          <a:bodyPr/>
          <a:lstStyle/>
          <a:p>
            <a:pPr marL="0" indent="0">
              <a:buNone/>
            </a:pPr>
            <a:r>
              <a:rPr lang="en-US" altLang="en-US">
                <a:latin typeface="Courier New" panose="02070309020205020404" pitchFamily="49" charset="0"/>
              </a:rPr>
              <a:t>COUNT(*)</a:t>
            </a:r>
            <a:r>
              <a:rPr lang="en-US" altLang="en-US"/>
              <a:t> returns the number of rows in a table:</a:t>
            </a:r>
          </a:p>
          <a:p>
            <a:pPr marL="0" indent="0">
              <a:buNone/>
            </a:pPr>
            <a:endParaRPr lang="en-US" altLang="en-US"/>
          </a:p>
          <a:p>
            <a:pPr marL="0" indent="0">
              <a:buNone/>
            </a:pPr>
            <a:endParaRPr lang="en-US" altLang="en-US"/>
          </a:p>
          <a:p>
            <a:pPr marL="0" indent="0">
              <a:buNone/>
            </a:pPr>
            <a:endParaRPr lang="en-US" altLang="en-US"/>
          </a:p>
          <a:p>
            <a:pPr marL="0" indent="0">
              <a:buNone/>
            </a:pPr>
            <a:endParaRPr lang="en-US" altLang="en-US"/>
          </a:p>
          <a:p>
            <a:pPr marL="0" indent="0">
              <a:buNone/>
            </a:pPr>
            <a:r>
              <a:rPr lang="en-US" altLang="en-US">
                <a:latin typeface="Courier New" panose="02070309020205020404" pitchFamily="49" charset="0"/>
              </a:rPr>
              <a:t>COUNT(</a:t>
            </a:r>
            <a:r>
              <a:rPr lang="en-US" altLang="en-US" i="1">
                <a:latin typeface="Courier New" panose="02070309020205020404" pitchFamily="49" charset="0"/>
              </a:rPr>
              <a:t>expr</a:t>
            </a:r>
            <a:r>
              <a:rPr lang="en-US" altLang="en-US">
                <a:latin typeface="Courier New" panose="02070309020205020404" pitchFamily="49" charset="0"/>
              </a:rPr>
              <a:t>)</a:t>
            </a:r>
            <a:r>
              <a:rPr lang="en-US" altLang="en-US"/>
              <a:t> returns the number of rows with non-null values for the </a:t>
            </a:r>
            <a:r>
              <a:rPr lang="en-US" altLang="en-US" i="1">
                <a:latin typeface="Courier New" panose="02070309020205020404" pitchFamily="49" charset="0"/>
              </a:rPr>
              <a:t>expr</a:t>
            </a:r>
            <a:r>
              <a:rPr lang="en-US" altLang="en-US"/>
              <a:t>:</a:t>
            </a:r>
          </a:p>
          <a:p>
            <a:pPr marL="0" indent="0">
              <a:buNone/>
            </a:pPr>
            <a:endParaRPr lang="en-US" altLang="en-US"/>
          </a:p>
        </p:txBody>
      </p:sp>
      <p:sp>
        <p:nvSpPr>
          <p:cNvPr id="10243" name="Rectangle 19">
            <a:extLst>
              <a:ext uri="{FF2B5EF4-FFF2-40B4-BE49-F238E27FC236}">
                <a16:creationId xmlns:a16="http://schemas.microsoft.com/office/drawing/2014/main" id="{86DA2BEB-4736-5408-4126-9C8FE456EBEA}"/>
              </a:ext>
            </a:extLst>
          </p:cNvPr>
          <p:cNvSpPr>
            <a:spLocks noChangeArrowheads="1"/>
          </p:cNvSpPr>
          <p:nvPr/>
        </p:nvSpPr>
        <p:spPr bwMode="blackGray">
          <a:xfrm>
            <a:off x="2390775" y="4514851"/>
            <a:ext cx="7277100" cy="944563"/>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COUNT(commission_pct)</a:t>
            </a:r>
          </a:p>
          <a:p>
            <a:pPr algn="l">
              <a:spcBef>
                <a:spcPct val="0"/>
              </a:spcBef>
              <a:buClrTx/>
              <a:buFontTx/>
              <a:buNone/>
            </a:pPr>
            <a:r>
              <a:rPr lang="en-US" altLang="en-US">
                <a:solidFill>
                  <a:srgbClr val="000000"/>
                </a:solidFill>
                <a:latin typeface="Courier New" panose="02070309020205020404" pitchFamily="49" charset="0"/>
              </a:rPr>
              <a:t>FROM   employees</a:t>
            </a:r>
          </a:p>
          <a:p>
            <a:pPr algn="l">
              <a:spcBef>
                <a:spcPct val="0"/>
              </a:spcBef>
              <a:buClrTx/>
              <a:buFontTx/>
              <a:buNone/>
            </a:pPr>
            <a:r>
              <a:rPr lang="en-US" altLang="en-US">
                <a:solidFill>
                  <a:srgbClr val="000000"/>
                </a:solidFill>
                <a:latin typeface="Courier New" panose="02070309020205020404" pitchFamily="49" charset="0"/>
              </a:rPr>
              <a:t>WHERE  department_id = 80;</a:t>
            </a:r>
          </a:p>
        </p:txBody>
      </p:sp>
      <p:sp>
        <p:nvSpPr>
          <p:cNvPr id="10244" name="Rectangle 18">
            <a:extLst>
              <a:ext uri="{FF2B5EF4-FFF2-40B4-BE49-F238E27FC236}">
                <a16:creationId xmlns:a16="http://schemas.microsoft.com/office/drawing/2014/main" id="{3630A22C-4243-EF55-2CB1-E778E3BEDCE3}"/>
              </a:ext>
            </a:extLst>
          </p:cNvPr>
          <p:cNvSpPr>
            <a:spLocks noChangeArrowheads="1"/>
          </p:cNvSpPr>
          <p:nvPr/>
        </p:nvSpPr>
        <p:spPr bwMode="blackGray">
          <a:xfrm>
            <a:off x="2390775" y="2147888"/>
            <a:ext cx="7277100" cy="944562"/>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COUNT(*)</a:t>
            </a:r>
          </a:p>
          <a:p>
            <a:pPr algn="l">
              <a:spcBef>
                <a:spcPct val="0"/>
              </a:spcBef>
              <a:buClrTx/>
              <a:buFontTx/>
              <a:buNone/>
            </a:pPr>
            <a:r>
              <a:rPr lang="en-US" altLang="en-US">
                <a:solidFill>
                  <a:srgbClr val="000000"/>
                </a:solidFill>
                <a:latin typeface="Courier New" panose="02070309020205020404" pitchFamily="49" charset="0"/>
              </a:rPr>
              <a:t>FROM   employees</a:t>
            </a:r>
          </a:p>
          <a:p>
            <a:pPr algn="l">
              <a:spcBef>
                <a:spcPct val="0"/>
              </a:spcBef>
              <a:buClrTx/>
              <a:buFontTx/>
              <a:buNone/>
            </a:pPr>
            <a:r>
              <a:rPr lang="en-US" altLang="en-US">
                <a:solidFill>
                  <a:srgbClr val="000000"/>
                </a:solidFill>
                <a:latin typeface="Courier New" panose="02070309020205020404" pitchFamily="49" charset="0"/>
              </a:rPr>
              <a:t>WHERE  department_id = 50;</a:t>
            </a:r>
          </a:p>
        </p:txBody>
      </p:sp>
      <p:sp>
        <p:nvSpPr>
          <p:cNvPr id="10245" name="Rectangle 8">
            <a:extLst>
              <a:ext uri="{FF2B5EF4-FFF2-40B4-BE49-F238E27FC236}">
                <a16:creationId xmlns:a16="http://schemas.microsoft.com/office/drawing/2014/main" id="{CB87F8F6-FE82-DB1F-8D46-77AFFD357487}"/>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rPr>
              <a:t>COUNT</a:t>
            </a:r>
            <a:r>
              <a:rPr lang="en-US" altLang="en-US"/>
              <a:t> Function</a:t>
            </a:r>
          </a:p>
        </p:txBody>
      </p:sp>
      <p:pic>
        <p:nvPicPr>
          <p:cNvPr id="10246" name="Picture 6">
            <a:extLst>
              <a:ext uri="{FF2B5EF4-FFF2-40B4-BE49-F238E27FC236}">
                <a16:creationId xmlns:a16="http://schemas.microsoft.com/office/drawing/2014/main" id="{1F839B33-1FD9-AC18-E03C-482F0D012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32050" y="3152775"/>
            <a:ext cx="7239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0247" name="Rectangle 7">
            <a:extLst>
              <a:ext uri="{FF2B5EF4-FFF2-40B4-BE49-F238E27FC236}">
                <a16:creationId xmlns:a16="http://schemas.microsoft.com/office/drawing/2014/main" id="{85ADA952-7529-D469-BFC8-0DC36849AF7F}"/>
              </a:ext>
            </a:extLst>
          </p:cNvPr>
          <p:cNvSpPr>
            <a:spLocks noChangeArrowheads="1"/>
          </p:cNvSpPr>
          <p:nvPr/>
        </p:nvSpPr>
        <p:spPr bwMode="auto">
          <a:xfrm>
            <a:off x="3357564" y="2195513"/>
            <a:ext cx="1209675" cy="317500"/>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pic>
        <p:nvPicPr>
          <p:cNvPr id="10248" name="Picture 12">
            <a:extLst>
              <a:ext uri="{FF2B5EF4-FFF2-40B4-BE49-F238E27FC236}">
                <a16:creationId xmlns:a16="http://schemas.microsoft.com/office/drawing/2014/main" id="{68656E9D-119A-416A-FF20-F75AF5D530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428876" y="5495926"/>
            <a:ext cx="7248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0249" name="Rectangle 13">
            <a:extLst>
              <a:ext uri="{FF2B5EF4-FFF2-40B4-BE49-F238E27FC236}">
                <a16:creationId xmlns:a16="http://schemas.microsoft.com/office/drawing/2014/main" id="{06A9B12E-E6B1-CA53-90C8-B7F759CA8B8A}"/>
              </a:ext>
            </a:extLst>
          </p:cNvPr>
          <p:cNvSpPr>
            <a:spLocks noChangeArrowheads="1"/>
          </p:cNvSpPr>
          <p:nvPr/>
        </p:nvSpPr>
        <p:spPr bwMode="auto">
          <a:xfrm>
            <a:off x="3384551" y="4565650"/>
            <a:ext cx="2932113" cy="280988"/>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0250" name="Oval 14">
            <a:extLst>
              <a:ext uri="{FF2B5EF4-FFF2-40B4-BE49-F238E27FC236}">
                <a16:creationId xmlns:a16="http://schemas.microsoft.com/office/drawing/2014/main" id="{28F1B049-C5C9-9552-D784-0369A355618B}"/>
              </a:ext>
            </a:extLst>
          </p:cNvPr>
          <p:cNvSpPr>
            <a:spLocks noChangeArrowheads="1"/>
          </p:cNvSpPr>
          <p:nvPr/>
        </p:nvSpPr>
        <p:spPr bwMode="blackWhite">
          <a:xfrm>
            <a:off x="1739901" y="2362201"/>
            <a:ext cx="493713" cy="493713"/>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eaLnBrk="0" hangingPunct="0">
              <a:defRPr b="1">
                <a:solidFill>
                  <a:schemeClr val="tx1"/>
                </a:solidFill>
                <a:latin typeface="Arial" panose="020B0604020202020204" pitchFamily="34" charset="0"/>
              </a:defRPr>
            </a:lvl1pPr>
            <a:lvl2pPr marL="742950" indent="-285750" defTabSz="1111250" eaLnBrk="0" hangingPunct="0">
              <a:defRPr b="1">
                <a:solidFill>
                  <a:schemeClr val="tx1"/>
                </a:solidFill>
                <a:latin typeface="Arial" panose="020B0604020202020204" pitchFamily="34" charset="0"/>
              </a:defRPr>
            </a:lvl2pPr>
            <a:lvl3pPr marL="1143000" indent="-228600" defTabSz="1111250" eaLnBrk="0" hangingPunct="0">
              <a:defRPr b="1">
                <a:solidFill>
                  <a:schemeClr val="tx1"/>
                </a:solidFill>
                <a:latin typeface="Arial" panose="020B0604020202020204" pitchFamily="34" charset="0"/>
              </a:defRPr>
            </a:lvl3pPr>
            <a:lvl4pPr marL="1600200" indent="-228600" defTabSz="1111250" eaLnBrk="0" hangingPunct="0">
              <a:defRPr b="1">
                <a:solidFill>
                  <a:schemeClr val="tx1"/>
                </a:solidFill>
                <a:latin typeface="Arial" panose="020B0604020202020204" pitchFamily="34" charset="0"/>
              </a:defRPr>
            </a:lvl4pPr>
            <a:lvl5pPr marL="2057400" indent="-228600" defTabSz="1111250" eaLnBrk="0" hangingPunct="0">
              <a:defRPr b="1">
                <a:solidFill>
                  <a:schemeClr val="tx1"/>
                </a:solidFill>
                <a:latin typeface="Arial" panose="020B0604020202020204" pitchFamily="34" charset="0"/>
              </a:defRPr>
            </a:lvl5pPr>
            <a:lvl6pPr marL="2514600" indent="-228600" algn="ctr" defTabSz="111125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111125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111125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111125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ltLang="en-US" sz="2400">
                <a:solidFill>
                  <a:schemeClr val="bg2"/>
                </a:solidFill>
              </a:rPr>
              <a:t>1</a:t>
            </a:r>
          </a:p>
        </p:txBody>
      </p:sp>
      <p:sp>
        <p:nvSpPr>
          <p:cNvPr id="10251" name="Oval 15">
            <a:extLst>
              <a:ext uri="{FF2B5EF4-FFF2-40B4-BE49-F238E27FC236}">
                <a16:creationId xmlns:a16="http://schemas.microsoft.com/office/drawing/2014/main" id="{E4B47578-2422-6506-5308-6859D6BFCFD2}"/>
              </a:ext>
            </a:extLst>
          </p:cNvPr>
          <p:cNvSpPr>
            <a:spLocks noChangeArrowheads="1"/>
          </p:cNvSpPr>
          <p:nvPr/>
        </p:nvSpPr>
        <p:spPr bwMode="blackWhite">
          <a:xfrm>
            <a:off x="1733551" y="4700589"/>
            <a:ext cx="504825" cy="503237"/>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eaLnBrk="0" hangingPunct="0">
              <a:defRPr b="1">
                <a:solidFill>
                  <a:schemeClr val="tx1"/>
                </a:solidFill>
                <a:latin typeface="Arial" panose="020B0604020202020204" pitchFamily="34" charset="0"/>
              </a:defRPr>
            </a:lvl1pPr>
            <a:lvl2pPr marL="742950" indent="-285750" defTabSz="1111250" eaLnBrk="0" hangingPunct="0">
              <a:defRPr b="1">
                <a:solidFill>
                  <a:schemeClr val="tx1"/>
                </a:solidFill>
                <a:latin typeface="Arial" panose="020B0604020202020204" pitchFamily="34" charset="0"/>
              </a:defRPr>
            </a:lvl2pPr>
            <a:lvl3pPr marL="1143000" indent="-228600" defTabSz="1111250" eaLnBrk="0" hangingPunct="0">
              <a:defRPr b="1">
                <a:solidFill>
                  <a:schemeClr val="tx1"/>
                </a:solidFill>
                <a:latin typeface="Arial" panose="020B0604020202020204" pitchFamily="34" charset="0"/>
              </a:defRPr>
            </a:lvl3pPr>
            <a:lvl4pPr marL="1600200" indent="-228600" defTabSz="1111250" eaLnBrk="0" hangingPunct="0">
              <a:defRPr b="1">
                <a:solidFill>
                  <a:schemeClr val="tx1"/>
                </a:solidFill>
                <a:latin typeface="Arial" panose="020B0604020202020204" pitchFamily="34" charset="0"/>
              </a:defRPr>
            </a:lvl4pPr>
            <a:lvl5pPr marL="2057400" indent="-228600" defTabSz="1111250" eaLnBrk="0" hangingPunct="0">
              <a:defRPr b="1">
                <a:solidFill>
                  <a:schemeClr val="tx1"/>
                </a:solidFill>
                <a:latin typeface="Arial" panose="020B0604020202020204" pitchFamily="34" charset="0"/>
              </a:defRPr>
            </a:lvl5pPr>
            <a:lvl6pPr marL="2514600" indent="-228600" algn="ctr" defTabSz="111125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111125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111125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111125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ltLang="en-US" sz="2400">
                <a:solidFill>
                  <a:schemeClr val="bg2"/>
                </a:solidFill>
              </a:rPr>
              <a:t>2</a:t>
            </a:r>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
            <a:extLst>
              <a:ext uri="{FF2B5EF4-FFF2-40B4-BE49-F238E27FC236}">
                <a16:creationId xmlns:a16="http://schemas.microsoft.com/office/drawing/2014/main" id="{C8AC2327-905F-6589-6310-B1C3247153A1}"/>
              </a:ext>
            </a:extLst>
          </p:cNvPr>
          <p:cNvSpPr>
            <a:spLocks noChangeArrowheads="1"/>
          </p:cNvSpPr>
          <p:nvPr/>
        </p:nvSpPr>
        <p:spPr bwMode="blackGray">
          <a:xfrm>
            <a:off x="2390775" y="3214688"/>
            <a:ext cx="7277100" cy="685800"/>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COUNT(DISTINCT department_id)</a:t>
            </a:r>
          </a:p>
          <a:p>
            <a:pPr algn="l">
              <a:spcBef>
                <a:spcPct val="0"/>
              </a:spcBef>
              <a:buClrTx/>
              <a:buFontTx/>
              <a:buNone/>
            </a:pPr>
            <a:r>
              <a:rPr lang="en-US" altLang="en-US">
                <a:solidFill>
                  <a:srgbClr val="000000"/>
                </a:solidFill>
                <a:latin typeface="Courier New" panose="02070309020205020404" pitchFamily="49" charset="0"/>
              </a:rPr>
              <a:t>FROM   employees;</a:t>
            </a:r>
          </a:p>
        </p:txBody>
      </p:sp>
      <p:sp>
        <p:nvSpPr>
          <p:cNvPr id="11267" name="Rectangle 8">
            <a:extLst>
              <a:ext uri="{FF2B5EF4-FFF2-40B4-BE49-F238E27FC236}">
                <a16:creationId xmlns:a16="http://schemas.microsoft.com/office/drawing/2014/main" id="{3B3BB16F-4B5F-BE21-406C-177CE977EEC7}"/>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rPr>
              <a:t>DISTINCT</a:t>
            </a:r>
            <a:r>
              <a:rPr lang="en-US" altLang="en-US"/>
              <a:t> Keyword</a:t>
            </a:r>
          </a:p>
        </p:txBody>
      </p:sp>
      <p:sp>
        <p:nvSpPr>
          <p:cNvPr id="11268" name="Rectangle 9">
            <a:extLst>
              <a:ext uri="{FF2B5EF4-FFF2-40B4-BE49-F238E27FC236}">
                <a16:creationId xmlns:a16="http://schemas.microsoft.com/office/drawing/2014/main" id="{B413AD59-3C2E-CFEC-ABF4-E360E39CE1EC}"/>
              </a:ext>
            </a:extLst>
          </p:cNvPr>
          <p:cNvSpPr>
            <a:spLocks noGrp="1" noChangeArrowheads="1"/>
          </p:cNvSpPr>
          <p:nvPr>
            <p:ph type="body" idx="1"/>
          </p:nvPr>
        </p:nvSpPr>
        <p:spPr>
          <a:xfrm>
            <a:off x="2387600" y="1816100"/>
            <a:ext cx="7366000" cy="1365250"/>
          </a:xfrm>
        </p:spPr>
        <p:txBody>
          <a:bodyPr/>
          <a:lstStyle/>
          <a:p>
            <a:pPr lvl="1" eaLnBrk="1" hangingPunct="1">
              <a:spcBef>
                <a:spcPct val="0"/>
              </a:spcBef>
            </a:pPr>
            <a:r>
              <a:rPr lang="en-US" altLang="en-US">
                <a:latin typeface="Courier New" panose="02070309020205020404" pitchFamily="49" charset="0"/>
              </a:rPr>
              <a:t>COUNT(DISTINCT expr)</a:t>
            </a:r>
            <a:r>
              <a:rPr lang="en-US" altLang="en-US"/>
              <a:t> returns the number of distinct non-null values of the </a:t>
            </a:r>
            <a:r>
              <a:rPr lang="en-US" altLang="en-US" i="1">
                <a:latin typeface="Courier New" panose="02070309020205020404" pitchFamily="49" charset="0"/>
              </a:rPr>
              <a:t>expr</a:t>
            </a:r>
            <a:r>
              <a:rPr lang="en-US" altLang="en-US"/>
              <a:t>.</a:t>
            </a:r>
          </a:p>
          <a:p>
            <a:pPr lvl="1" eaLnBrk="1" hangingPunct="1">
              <a:spcBef>
                <a:spcPct val="0"/>
              </a:spcBef>
            </a:pPr>
            <a:r>
              <a:rPr lang="en-US" altLang="en-US"/>
              <a:t>To display the number of distinct department values in the </a:t>
            </a:r>
            <a:r>
              <a:rPr lang="en-US" altLang="en-US">
                <a:latin typeface="Courier New" panose="02070309020205020404" pitchFamily="49" charset="0"/>
              </a:rPr>
              <a:t>EMPLOYEES</a:t>
            </a:r>
            <a:r>
              <a:rPr lang="en-US" altLang="en-US"/>
              <a:t> table:</a:t>
            </a:r>
          </a:p>
        </p:txBody>
      </p:sp>
      <p:pic>
        <p:nvPicPr>
          <p:cNvPr id="11269" name="Picture 6">
            <a:extLst>
              <a:ext uri="{FF2B5EF4-FFF2-40B4-BE49-F238E27FC236}">
                <a16:creationId xmlns:a16="http://schemas.microsoft.com/office/drawing/2014/main" id="{A0F3FFEC-B2CF-7D81-1039-7BC47197E9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09825" y="4052888"/>
            <a:ext cx="72580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1270" name="Rectangle 7">
            <a:extLst>
              <a:ext uri="{FF2B5EF4-FFF2-40B4-BE49-F238E27FC236}">
                <a16:creationId xmlns:a16="http://schemas.microsoft.com/office/drawing/2014/main" id="{E2E32C88-B87D-DF7D-6810-C0D4B2D9767A}"/>
              </a:ext>
            </a:extLst>
          </p:cNvPr>
          <p:cNvSpPr>
            <a:spLocks noChangeArrowheads="1"/>
          </p:cNvSpPr>
          <p:nvPr/>
        </p:nvSpPr>
        <p:spPr bwMode="auto">
          <a:xfrm>
            <a:off x="3386139" y="3275014"/>
            <a:ext cx="4060825" cy="280987"/>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1">
            <a:extLst>
              <a:ext uri="{FF2B5EF4-FFF2-40B4-BE49-F238E27FC236}">
                <a16:creationId xmlns:a16="http://schemas.microsoft.com/office/drawing/2014/main" id="{3906CF83-7CC4-A6DC-F402-D0B0CBE7148C}"/>
              </a:ext>
            </a:extLst>
          </p:cNvPr>
          <p:cNvSpPr>
            <a:spLocks noGrp="1" noChangeArrowheads="1"/>
          </p:cNvSpPr>
          <p:nvPr>
            <p:ph type="body" idx="1"/>
          </p:nvPr>
        </p:nvSpPr>
        <p:spPr>
          <a:xfrm>
            <a:off x="2387600" y="1816101"/>
            <a:ext cx="7366000" cy="2703513"/>
          </a:xfrm>
        </p:spPr>
        <p:txBody>
          <a:bodyPr/>
          <a:lstStyle/>
          <a:p>
            <a:pPr marL="0" indent="0">
              <a:buNone/>
            </a:pPr>
            <a:r>
              <a:rPr lang="en-US" altLang="en-US"/>
              <a:t>Group functions ignore null values in the column:</a:t>
            </a:r>
          </a:p>
          <a:p>
            <a:pPr lvl="1" eaLnBrk="1" hangingPunct="1"/>
            <a:endParaRPr lang="en-US" altLang="en-US"/>
          </a:p>
          <a:p>
            <a:pPr lvl="1" eaLnBrk="1" hangingPunct="1"/>
            <a:endParaRPr lang="en-US" altLang="en-US"/>
          </a:p>
          <a:p>
            <a:pPr lvl="1" eaLnBrk="1" hangingPunct="1"/>
            <a:endParaRPr lang="en-US" altLang="en-US"/>
          </a:p>
          <a:p>
            <a:pPr lvl="1" eaLnBrk="1" hangingPunct="1"/>
            <a:endParaRPr lang="en-US" altLang="en-US"/>
          </a:p>
          <a:p>
            <a:pPr marL="0" indent="0">
              <a:buNone/>
            </a:pPr>
            <a:r>
              <a:rPr lang="en-US" altLang="en-US"/>
              <a:t>The </a:t>
            </a:r>
            <a:r>
              <a:rPr lang="en-US" altLang="en-US">
                <a:latin typeface="Courier New" panose="02070309020205020404" pitchFamily="49" charset="0"/>
              </a:rPr>
              <a:t>NVL</a:t>
            </a:r>
            <a:r>
              <a:rPr lang="en-US" altLang="en-US"/>
              <a:t> function forces group functions to include null values:</a:t>
            </a:r>
          </a:p>
        </p:txBody>
      </p:sp>
      <p:sp>
        <p:nvSpPr>
          <p:cNvPr id="12291" name="Rectangle 19">
            <a:extLst>
              <a:ext uri="{FF2B5EF4-FFF2-40B4-BE49-F238E27FC236}">
                <a16:creationId xmlns:a16="http://schemas.microsoft.com/office/drawing/2014/main" id="{1A2FF1E0-6FC9-DD43-C1F9-73C5B4BD507D}"/>
              </a:ext>
            </a:extLst>
          </p:cNvPr>
          <p:cNvSpPr>
            <a:spLocks noChangeArrowheads="1"/>
          </p:cNvSpPr>
          <p:nvPr/>
        </p:nvSpPr>
        <p:spPr bwMode="blackGray">
          <a:xfrm>
            <a:off x="2390775" y="2286000"/>
            <a:ext cx="7277100" cy="685800"/>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AVG(commission_pct)</a:t>
            </a:r>
          </a:p>
          <a:p>
            <a:pPr algn="l">
              <a:spcBef>
                <a:spcPct val="0"/>
              </a:spcBef>
              <a:buClrTx/>
              <a:buFontTx/>
              <a:buNone/>
            </a:pPr>
            <a:r>
              <a:rPr lang="en-US" altLang="en-US">
                <a:solidFill>
                  <a:srgbClr val="000000"/>
                </a:solidFill>
                <a:latin typeface="Courier New" panose="02070309020205020404" pitchFamily="49" charset="0"/>
              </a:rPr>
              <a:t>FROM   employees;</a:t>
            </a:r>
          </a:p>
        </p:txBody>
      </p:sp>
      <p:sp>
        <p:nvSpPr>
          <p:cNvPr id="12292" name="Rectangle 20">
            <a:extLst>
              <a:ext uri="{FF2B5EF4-FFF2-40B4-BE49-F238E27FC236}">
                <a16:creationId xmlns:a16="http://schemas.microsoft.com/office/drawing/2014/main" id="{0002A0A0-10BE-7831-985E-4E810CE3FB62}"/>
              </a:ext>
            </a:extLst>
          </p:cNvPr>
          <p:cNvSpPr>
            <a:spLocks noChangeArrowheads="1"/>
          </p:cNvSpPr>
          <p:nvPr/>
        </p:nvSpPr>
        <p:spPr bwMode="blackGray">
          <a:xfrm>
            <a:off x="2390775" y="4543425"/>
            <a:ext cx="7277100" cy="685800"/>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AVG(NVL(commission_pct, 0))</a:t>
            </a:r>
          </a:p>
          <a:p>
            <a:pPr algn="l">
              <a:spcBef>
                <a:spcPct val="0"/>
              </a:spcBef>
              <a:buClrTx/>
              <a:buFontTx/>
              <a:buNone/>
            </a:pPr>
            <a:r>
              <a:rPr lang="en-US" altLang="en-US">
                <a:solidFill>
                  <a:srgbClr val="000000"/>
                </a:solidFill>
                <a:latin typeface="Courier New" panose="02070309020205020404" pitchFamily="49" charset="0"/>
              </a:rPr>
              <a:t>FROM   employees;</a:t>
            </a:r>
          </a:p>
        </p:txBody>
      </p:sp>
      <p:sp>
        <p:nvSpPr>
          <p:cNvPr id="12293" name="Rectangle 10">
            <a:extLst>
              <a:ext uri="{FF2B5EF4-FFF2-40B4-BE49-F238E27FC236}">
                <a16:creationId xmlns:a16="http://schemas.microsoft.com/office/drawing/2014/main" id="{B562AAFB-F1CE-7200-21B8-901620445990}"/>
              </a:ext>
            </a:extLst>
          </p:cNvPr>
          <p:cNvSpPr>
            <a:spLocks noGrp="1" noChangeArrowheads="1"/>
          </p:cNvSpPr>
          <p:nvPr>
            <p:ph type="title"/>
          </p:nvPr>
        </p:nvSpPr>
        <p:spPr/>
        <p:txBody>
          <a:bodyPr/>
          <a:lstStyle/>
          <a:p>
            <a:pPr eaLnBrk="1" hangingPunct="1"/>
            <a:r>
              <a:rPr lang="en-US" altLang="en-US"/>
              <a:t>Group Functions and Null Values</a:t>
            </a:r>
          </a:p>
        </p:txBody>
      </p:sp>
      <p:pic>
        <p:nvPicPr>
          <p:cNvPr id="12294" name="Picture 6">
            <a:extLst>
              <a:ext uri="{FF2B5EF4-FFF2-40B4-BE49-F238E27FC236}">
                <a16:creationId xmlns:a16="http://schemas.microsoft.com/office/drawing/2014/main" id="{67286B81-7F81-3000-0666-65C33A2D8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33638" y="3006725"/>
            <a:ext cx="7239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2295" name="Rectangle 7">
            <a:extLst>
              <a:ext uri="{FF2B5EF4-FFF2-40B4-BE49-F238E27FC236}">
                <a16:creationId xmlns:a16="http://schemas.microsoft.com/office/drawing/2014/main" id="{683C180F-08D2-0577-2527-66485F0F22B6}"/>
              </a:ext>
            </a:extLst>
          </p:cNvPr>
          <p:cNvSpPr>
            <a:spLocks noChangeArrowheads="1"/>
          </p:cNvSpPr>
          <p:nvPr/>
        </p:nvSpPr>
        <p:spPr bwMode="auto">
          <a:xfrm>
            <a:off x="3406775" y="2365375"/>
            <a:ext cx="2730500" cy="280988"/>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pic>
        <p:nvPicPr>
          <p:cNvPr id="12296" name="Picture 14">
            <a:extLst>
              <a:ext uri="{FF2B5EF4-FFF2-40B4-BE49-F238E27FC236}">
                <a16:creationId xmlns:a16="http://schemas.microsoft.com/office/drawing/2014/main" id="{9C95B888-76A0-1CD0-3E25-1712DA5AD6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428876" y="5307013"/>
            <a:ext cx="7248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2297" name="Rectangle 15">
            <a:extLst>
              <a:ext uri="{FF2B5EF4-FFF2-40B4-BE49-F238E27FC236}">
                <a16:creationId xmlns:a16="http://schemas.microsoft.com/office/drawing/2014/main" id="{5A6811F7-FF7F-D873-9E9C-5081A18B3503}"/>
              </a:ext>
            </a:extLst>
          </p:cNvPr>
          <p:cNvSpPr>
            <a:spLocks noChangeArrowheads="1"/>
          </p:cNvSpPr>
          <p:nvPr/>
        </p:nvSpPr>
        <p:spPr bwMode="auto">
          <a:xfrm>
            <a:off x="3395664" y="4603750"/>
            <a:ext cx="3692525" cy="280988"/>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2298" name="Oval 21">
            <a:extLst>
              <a:ext uri="{FF2B5EF4-FFF2-40B4-BE49-F238E27FC236}">
                <a16:creationId xmlns:a16="http://schemas.microsoft.com/office/drawing/2014/main" id="{A3614608-D8C7-58EE-2FD0-A126049F1A2E}"/>
              </a:ext>
            </a:extLst>
          </p:cNvPr>
          <p:cNvSpPr>
            <a:spLocks noChangeArrowheads="1"/>
          </p:cNvSpPr>
          <p:nvPr/>
        </p:nvSpPr>
        <p:spPr bwMode="blackWhite">
          <a:xfrm>
            <a:off x="1739901" y="2362201"/>
            <a:ext cx="493713" cy="493713"/>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eaLnBrk="0" hangingPunct="0">
              <a:defRPr b="1">
                <a:solidFill>
                  <a:schemeClr val="tx1"/>
                </a:solidFill>
                <a:latin typeface="Arial" panose="020B0604020202020204" pitchFamily="34" charset="0"/>
              </a:defRPr>
            </a:lvl1pPr>
            <a:lvl2pPr marL="742950" indent="-285750" defTabSz="1111250" eaLnBrk="0" hangingPunct="0">
              <a:defRPr b="1">
                <a:solidFill>
                  <a:schemeClr val="tx1"/>
                </a:solidFill>
                <a:latin typeface="Arial" panose="020B0604020202020204" pitchFamily="34" charset="0"/>
              </a:defRPr>
            </a:lvl2pPr>
            <a:lvl3pPr marL="1143000" indent="-228600" defTabSz="1111250" eaLnBrk="0" hangingPunct="0">
              <a:defRPr b="1">
                <a:solidFill>
                  <a:schemeClr val="tx1"/>
                </a:solidFill>
                <a:latin typeface="Arial" panose="020B0604020202020204" pitchFamily="34" charset="0"/>
              </a:defRPr>
            </a:lvl3pPr>
            <a:lvl4pPr marL="1600200" indent="-228600" defTabSz="1111250" eaLnBrk="0" hangingPunct="0">
              <a:defRPr b="1">
                <a:solidFill>
                  <a:schemeClr val="tx1"/>
                </a:solidFill>
                <a:latin typeface="Arial" panose="020B0604020202020204" pitchFamily="34" charset="0"/>
              </a:defRPr>
            </a:lvl4pPr>
            <a:lvl5pPr marL="2057400" indent="-228600" defTabSz="1111250" eaLnBrk="0" hangingPunct="0">
              <a:defRPr b="1">
                <a:solidFill>
                  <a:schemeClr val="tx1"/>
                </a:solidFill>
                <a:latin typeface="Arial" panose="020B0604020202020204" pitchFamily="34" charset="0"/>
              </a:defRPr>
            </a:lvl5pPr>
            <a:lvl6pPr marL="2514600" indent="-228600" algn="ctr" defTabSz="111125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111125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111125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111125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ltLang="en-US" sz="2400">
                <a:solidFill>
                  <a:schemeClr val="bg2"/>
                </a:solidFill>
              </a:rPr>
              <a:t>1</a:t>
            </a:r>
          </a:p>
        </p:txBody>
      </p:sp>
      <p:sp>
        <p:nvSpPr>
          <p:cNvPr id="12299" name="Oval 22">
            <a:extLst>
              <a:ext uri="{FF2B5EF4-FFF2-40B4-BE49-F238E27FC236}">
                <a16:creationId xmlns:a16="http://schemas.microsoft.com/office/drawing/2014/main" id="{CD621908-19A9-827D-E8E6-3EE36D5BE973}"/>
              </a:ext>
            </a:extLst>
          </p:cNvPr>
          <p:cNvSpPr>
            <a:spLocks noChangeArrowheads="1"/>
          </p:cNvSpPr>
          <p:nvPr/>
        </p:nvSpPr>
        <p:spPr bwMode="blackWhite">
          <a:xfrm>
            <a:off x="1733551" y="4700589"/>
            <a:ext cx="504825" cy="503237"/>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eaLnBrk="0" hangingPunct="0">
              <a:defRPr b="1">
                <a:solidFill>
                  <a:schemeClr val="tx1"/>
                </a:solidFill>
                <a:latin typeface="Arial" panose="020B0604020202020204" pitchFamily="34" charset="0"/>
              </a:defRPr>
            </a:lvl1pPr>
            <a:lvl2pPr marL="742950" indent="-285750" defTabSz="1111250" eaLnBrk="0" hangingPunct="0">
              <a:defRPr b="1">
                <a:solidFill>
                  <a:schemeClr val="tx1"/>
                </a:solidFill>
                <a:latin typeface="Arial" panose="020B0604020202020204" pitchFamily="34" charset="0"/>
              </a:defRPr>
            </a:lvl2pPr>
            <a:lvl3pPr marL="1143000" indent="-228600" defTabSz="1111250" eaLnBrk="0" hangingPunct="0">
              <a:defRPr b="1">
                <a:solidFill>
                  <a:schemeClr val="tx1"/>
                </a:solidFill>
                <a:latin typeface="Arial" panose="020B0604020202020204" pitchFamily="34" charset="0"/>
              </a:defRPr>
            </a:lvl3pPr>
            <a:lvl4pPr marL="1600200" indent="-228600" defTabSz="1111250" eaLnBrk="0" hangingPunct="0">
              <a:defRPr b="1">
                <a:solidFill>
                  <a:schemeClr val="tx1"/>
                </a:solidFill>
                <a:latin typeface="Arial" panose="020B0604020202020204" pitchFamily="34" charset="0"/>
              </a:defRPr>
            </a:lvl4pPr>
            <a:lvl5pPr marL="2057400" indent="-228600" defTabSz="1111250" eaLnBrk="0" hangingPunct="0">
              <a:defRPr b="1">
                <a:solidFill>
                  <a:schemeClr val="tx1"/>
                </a:solidFill>
                <a:latin typeface="Arial" panose="020B0604020202020204" pitchFamily="34" charset="0"/>
              </a:defRPr>
            </a:lvl5pPr>
            <a:lvl6pPr marL="2514600" indent="-228600" algn="ctr" defTabSz="111125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111125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111125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111125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ltLang="en-US" sz="2400">
                <a:solidFill>
                  <a:schemeClr val="bg2"/>
                </a:solidFill>
              </a:rPr>
              <a:t>2</a:t>
            </a: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8">
            <a:extLst>
              <a:ext uri="{FF2B5EF4-FFF2-40B4-BE49-F238E27FC236}">
                <a16:creationId xmlns:a16="http://schemas.microsoft.com/office/drawing/2014/main" id="{8525C92D-DBE7-5E7B-2DBD-7953184EDE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6084889"/>
            <a:ext cx="3154362"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3315" name="Freeform 2">
            <a:extLst>
              <a:ext uri="{FF2B5EF4-FFF2-40B4-BE49-F238E27FC236}">
                <a16:creationId xmlns:a16="http://schemas.microsoft.com/office/drawing/2014/main" id="{B0E16A90-8213-73EA-05A7-51F07CF60B0D}"/>
              </a:ext>
            </a:extLst>
          </p:cNvPr>
          <p:cNvSpPr>
            <a:spLocks/>
          </p:cNvSpPr>
          <p:nvPr/>
        </p:nvSpPr>
        <p:spPr bwMode="ltGray">
          <a:xfrm>
            <a:off x="5519739" y="2193926"/>
            <a:ext cx="2293937" cy="4138613"/>
          </a:xfrm>
          <a:custGeom>
            <a:avLst/>
            <a:gdLst>
              <a:gd name="T0" fmla="*/ 0 w 1210"/>
              <a:gd name="T1" fmla="*/ 2606 h 2607"/>
              <a:gd name="T2" fmla="*/ 0 w 1210"/>
              <a:gd name="T3" fmla="*/ 0 h 2607"/>
              <a:gd name="T4" fmla="*/ 1209 w 1210"/>
              <a:gd name="T5" fmla="*/ 741 h 2607"/>
              <a:gd name="T6" fmla="*/ 1209 w 1210"/>
              <a:gd name="T7" fmla="*/ 1849 h 2607"/>
              <a:gd name="T8" fmla="*/ 0 w 1210"/>
              <a:gd name="T9" fmla="*/ 2606 h 2607"/>
              <a:gd name="T10" fmla="*/ 0 60000 65536"/>
              <a:gd name="T11" fmla="*/ 0 60000 65536"/>
              <a:gd name="T12" fmla="*/ 0 60000 65536"/>
              <a:gd name="T13" fmla="*/ 0 60000 65536"/>
              <a:gd name="T14" fmla="*/ 0 60000 65536"/>
              <a:gd name="T15" fmla="*/ 0 w 1210"/>
              <a:gd name="T16" fmla="*/ 0 h 2607"/>
              <a:gd name="T17" fmla="*/ 1210 w 1210"/>
              <a:gd name="T18" fmla="*/ 2607 h 2607"/>
            </a:gdLst>
            <a:ahLst/>
            <a:cxnLst>
              <a:cxn ang="T10">
                <a:pos x="T0" y="T1"/>
              </a:cxn>
              <a:cxn ang="T11">
                <a:pos x="T2" y="T3"/>
              </a:cxn>
              <a:cxn ang="T12">
                <a:pos x="T4" y="T5"/>
              </a:cxn>
              <a:cxn ang="T13">
                <a:pos x="T6" y="T7"/>
              </a:cxn>
              <a:cxn ang="T14">
                <a:pos x="T8" y="T9"/>
              </a:cxn>
            </a:cxnLst>
            <a:rect l="T15" t="T16" r="T17" b="T18"/>
            <a:pathLst>
              <a:path w="1210" h="2607">
                <a:moveTo>
                  <a:pt x="0" y="2606"/>
                </a:moveTo>
                <a:lnTo>
                  <a:pt x="0" y="0"/>
                </a:lnTo>
                <a:lnTo>
                  <a:pt x="1209" y="741"/>
                </a:lnTo>
                <a:lnTo>
                  <a:pt x="1209" y="1849"/>
                </a:lnTo>
                <a:lnTo>
                  <a:pt x="0" y="2606"/>
                </a:lnTo>
              </a:path>
            </a:pathLst>
          </a:custGeom>
          <a:solidFill>
            <a:srgbClr val="FFCC99">
              <a:alpha val="50195"/>
            </a:srgbClr>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3316" name="Rectangle 23">
            <a:extLst>
              <a:ext uri="{FF2B5EF4-FFF2-40B4-BE49-F238E27FC236}">
                <a16:creationId xmlns:a16="http://schemas.microsoft.com/office/drawing/2014/main" id="{4CEC4DF8-A870-0D66-B88C-8DE69D9C350A}"/>
              </a:ext>
            </a:extLst>
          </p:cNvPr>
          <p:cNvSpPr>
            <a:spLocks noGrp="1" noChangeArrowheads="1"/>
          </p:cNvSpPr>
          <p:nvPr>
            <p:ph type="title"/>
          </p:nvPr>
        </p:nvSpPr>
        <p:spPr/>
        <p:txBody>
          <a:bodyPr/>
          <a:lstStyle/>
          <a:p>
            <a:pPr eaLnBrk="1" hangingPunct="1"/>
            <a:r>
              <a:rPr lang="en-US" altLang="en-US"/>
              <a:t>Creating Groups of Data </a:t>
            </a:r>
          </a:p>
        </p:txBody>
      </p:sp>
      <p:sp>
        <p:nvSpPr>
          <p:cNvPr id="13317" name="Rectangle 4">
            <a:extLst>
              <a:ext uri="{FF2B5EF4-FFF2-40B4-BE49-F238E27FC236}">
                <a16:creationId xmlns:a16="http://schemas.microsoft.com/office/drawing/2014/main" id="{DC930852-7C5A-C409-A57D-523975AD59D1}"/>
              </a:ext>
            </a:extLst>
          </p:cNvPr>
          <p:cNvSpPr>
            <a:spLocks noChangeArrowheads="1"/>
          </p:cNvSpPr>
          <p:nvPr/>
        </p:nvSpPr>
        <p:spPr bwMode="auto">
          <a:xfrm>
            <a:off x="2308226" y="1820863"/>
            <a:ext cx="157094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altLang="en-US" sz="2000">
                <a:latin typeface="Courier New" panose="02070309020205020404" pitchFamily="49" charset="0"/>
              </a:rPr>
              <a:t>EMPLOYEES</a:t>
            </a:r>
          </a:p>
        </p:txBody>
      </p:sp>
      <p:pic>
        <p:nvPicPr>
          <p:cNvPr id="13318" name="Picture 7">
            <a:extLst>
              <a:ext uri="{FF2B5EF4-FFF2-40B4-BE49-F238E27FC236}">
                <a16:creationId xmlns:a16="http://schemas.microsoft.com/office/drawing/2014/main" id="{DA3604C8-4C2D-909A-A6B5-9C54E70A7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393950" y="2193925"/>
            <a:ext cx="312420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3319" name="Text Box 9">
            <a:extLst>
              <a:ext uri="{FF2B5EF4-FFF2-40B4-BE49-F238E27FC236}">
                <a16:creationId xmlns:a16="http://schemas.microsoft.com/office/drawing/2014/main" id="{C6DB7B1D-A8FE-79AC-BF65-0B5EDCBB507C}"/>
              </a:ext>
            </a:extLst>
          </p:cNvPr>
          <p:cNvSpPr txBox="1">
            <a:spLocks noChangeArrowheads="1"/>
          </p:cNvSpPr>
          <p:nvPr/>
        </p:nvSpPr>
        <p:spPr bwMode="gray">
          <a:xfrm>
            <a:off x="2389188" y="5694363"/>
            <a:ext cx="366712"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altLang="en-US" sz="2400"/>
              <a:t>…</a:t>
            </a:r>
          </a:p>
        </p:txBody>
      </p:sp>
      <p:pic>
        <p:nvPicPr>
          <p:cNvPr id="13320" name="Picture 10">
            <a:extLst>
              <a:ext uri="{FF2B5EF4-FFF2-40B4-BE49-F238E27FC236}">
                <a16:creationId xmlns:a16="http://schemas.microsoft.com/office/drawing/2014/main" id="{EBE4179D-A00C-6472-EFA6-6DFEAA7882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621588" y="3271838"/>
            <a:ext cx="20955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3321" name="Rectangle 11">
            <a:extLst>
              <a:ext uri="{FF2B5EF4-FFF2-40B4-BE49-F238E27FC236}">
                <a16:creationId xmlns:a16="http://schemas.microsoft.com/office/drawing/2014/main" id="{88AE995C-1692-1D37-E0E7-F181545E0738}"/>
              </a:ext>
            </a:extLst>
          </p:cNvPr>
          <p:cNvSpPr>
            <a:spLocks noChangeArrowheads="1"/>
          </p:cNvSpPr>
          <p:nvPr/>
        </p:nvSpPr>
        <p:spPr bwMode="auto">
          <a:xfrm>
            <a:off x="2795589" y="2455863"/>
            <a:ext cx="2662237" cy="171450"/>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3322" name="Rectangle 12">
            <a:extLst>
              <a:ext uri="{FF2B5EF4-FFF2-40B4-BE49-F238E27FC236}">
                <a16:creationId xmlns:a16="http://schemas.microsoft.com/office/drawing/2014/main" id="{53728FA4-BF42-19CD-89A5-53761C99A72F}"/>
              </a:ext>
            </a:extLst>
          </p:cNvPr>
          <p:cNvSpPr>
            <a:spLocks noChangeArrowheads="1"/>
          </p:cNvSpPr>
          <p:nvPr/>
        </p:nvSpPr>
        <p:spPr bwMode="auto">
          <a:xfrm>
            <a:off x="2795589" y="2703514"/>
            <a:ext cx="2662237" cy="325437"/>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3323" name="Rectangle 13">
            <a:extLst>
              <a:ext uri="{FF2B5EF4-FFF2-40B4-BE49-F238E27FC236}">
                <a16:creationId xmlns:a16="http://schemas.microsoft.com/office/drawing/2014/main" id="{6E1660C6-A8B9-51D8-E5AF-CEB49E092FA8}"/>
              </a:ext>
            </a:extLst>
          </p:cNvPr>
          <p:cNvSpPr>
            <a:spLocks noChangeArrowheads="1"/>
          </p:cNvSpPr>
          <p:nvPr/>
        </p:nvSpPr>
        <p:spPr bwMode="auto">
          <a:xfrm>
            <a:off x="2795589" y="3106738"/>
            <a:ext cx="2662237" cy="1001712"/>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3324" name="Rectangle 14">
            <a:extLst>
              <a:ext uri="{FF2B5EF4-FFF2-40B4-BE49-F238E27FC236}">
                <a16:creationId xmlns:a16="http://schemas.microsoft.com/office/drawing/2014/main" id="{D01AC57C-234C-B9EC-7147-72A414E87211}"/>
              </a:ext>
            </a:extLst>
          </p:cNvPr>
          <p:cNvSpPr>
            <a:spLocks noChangeArrowheads="1"/>
          </p:cNvSpPr>
          <p:nvPr/>
        </p:nvSpPr>
        <p:spPr bwMode="auto">
          <a:xfrm>
            <a:off x="2795589" y="4149726"/>
            <a:ext cx="2662237" cy="587375"/>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3325" name="Rectangle 15">
            <a:extLst>
              <a:ext uri="{FF2B5EF4-FFF2-40B4-BE49-F238E27FC236}">
                <a16:creationId xmlns:a16="http://schemas.microsoft.com/office/drawing/2014/main" id="{705A2AA5-753E-BC0A-911B-755E0CAB5E44}"/>
              </a:ext>
            </a:extLst>
          </p:cNvPr>
          <p:cNvSpPr>
            <a:spLocks noChangeArrowheads="1"/>
          </p:cNvSpPr>
          <p:nvPr/>
        </p:nvSpPr>
        <p:spPr bwMode="auto">
          <a:xfrm>
            <a:off x="2795589" y="4779964"/>
            <a:ext cx="2662237" cy="598487"/>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3326" name="Rectangle 16">
            <a:extLst>
              <a:ext uri="{FF2B5EF4-FFF2-40B4-BE49-F238E27FC236}">
                <a16:creationId xmlns:a16="http://schemas.microsoft.com/office/drawing/2014/main" id="{336889EB-5825-7BBA-5B16-57E89B2169D5}"/>
              </a:ext>
            </a:extLst>
          </p:cNvPr>
          <p:cNvSpPr>
            <a:spLocks noChangeArrowheads="1"/>
          </p:cNvSpPr>
          <p:nvPr/>
        </p:nvSpPr>
        <p:spPr bwMode="auto">
          <a:xfrm>
            <a:off x="2795589" y="5430839"/>
            <a:ext cx="2662237" cy="325437"/>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grpSp>
        <p:nvGrpSpPr>
          <p:cNvPr id="13327" name="Group 24">
            <a:extLst>
              <a:ext uri="{FF2B5EF4-FFF2-40B4-BE49-F238E27FC236}">
                <a16:creationId xmlns:a16="http://schemas.microsoft.com/office/drawing/2014/main" id="{39739DE9-49F1-B250-B4E6-9D9D4F6641F5}"/>
              </a:ext>
            </a:extLst>
          </p:cNvPr>
          <p:cNvGrpSpPr>
            <a:grpSpLocks/>
          </p:cNvGrpSpPr>
          <p:nvPr/>
        </p:nvGrpSpPr>
        <p:grpSpPr bwMode="auto">
          <a:xfrm>
            <a:off x="5473700" y="2363789"/>
            <a:ext cx="611188" cy="2868613"/>
            <a:chOff x="2518" y="1315"/>
            <a:chExt cx="385" cy="1807"/>
          </a:xfrm>
        </p:grpSpPr>
        <p:sp>
          <p:nvSpPr>
            <p:cNvPr id="13329" name="Rectangle 6">
              <a:extLst>
                <a:ext uri="{FF2B5EF4-FFF2-40B4-BE49-F238E27FC236}">
                  <a16:creationId xmlns:a16="http://schemas.microsoft.com/office/drawing/2014/main" id="{9487B1C5-C0EB-97EE-B160-E187394218E1}"/>
                </a:ext>
              </a:extLst>
            </p:cNvPr>
            <p:cNvSpPr>
              <a:spLocks noChangeArrowheads="1"/>
            </p:cNvSpPr>
            <p:nvPr/>
          </p:nvSpPr>
          <p:spPr bwMode="auto">
            <a:xfrm>
              <a:off x="2518" y="1315"/>
              <a:ext cx="331"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lnSpc>
                  <a:spcPct val="120000"/>
                </a:lnSpc>
                <a:spcBef>
                  <a:spcPct val="60000"/>
                </a:spcBef>
                <a:buClrTx/>
                <a:buFontTx/>
                <a:buNone/>
              </a:pPr>
              <a:r>
                <a:rPr lang="en-US" altLang="en-US" sz="1200"/>
                <a:t>4400</a:t>
              </a:r>
            </a:p>
          </p:txBody>
        </p:sp>
        <p:sp>
          <p:nvSpPr>
            <p:cNvPr id="13330" name="Rectangle 17">
              <a:extLst>
                <a:ext uri="{FF2B5EF4-FFF2-40B4-BE49-F238E27FC236}">
                  <a16:creationId xmlns:a16="http://schemas.microsoft.com/office/drawing/2014/main" id="{352FFFDF-2E45-CFCF-E13E-7E68D550AFBA}"/>
                </a:ext>
              </a:extLst>
            </p:cNvPr>
            <p:cNvSpPr>
              <a:spLocks noChangeArrowheads="1"/>
            </p:cNvSpPr>
            <p:nvPr/>
          </p:nvSpPr>
          <p:spPr bwMode="auto">
            <a:xfrm>
              <a:off x="2518" y="1540"/>
              <a:ext cx="331"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lnSpc>
                  <a:spcPct val="120000"/>
                </a:lnSpc>
                <a:spcBef>
                  <a:spcPct val="60000"/>
                </a:spcBef>
                <a:buClrTx/>
                <a:buFontTx/>
                <a:buNone/>
              </a:pPr>
              <a:r>
                <a:rPr lang="en-US" altLang="en-US" sz="1200"/>
                <a:t>9500</a:t>
              </a:r>
            </a:p>
          </p:txBody>
        </p:sp>
        <p:sp>
          <p:nvSpPr>
            <p:cNvPr id="13331" name="Rectangle 18">
              <a:extLst>
                <a:ext uri="{FF2B5EF4-FFF2-40B4-BE49-F238E27FC236}">
                  <a16:creationId xmlns:a16="http://schemas.microsoft.com/office/drawing/2014/main" id="{6B54312A-A250-578A-452C-080DF10C6F83}"/>
                </a:ext>
              </a:extLst>
            </p:cNvPr>
            <p:cNvSpPr>
              <a:spLocks noChangeArrowheads="1"/>
            </p:cNvSpPr>
            <p:nvPr/>
          </p:nvSpPr>
          <p:spPr bwMode="auto">
            <a:xfrm>
              <a:off x="2518" y="1995"/>
              <a:ext cx="331"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lnSpc>
                  <a:spcPct val="120000"/>
                </a:lnSpc>
                <a:spcBef>
                  <a:spcPct val="60000"/>
                </a:spcBef>
                <a:buClrTx/>
                <a:buFontTx/>
                <a:buNone/>
              </a:pPr>
              <a:r>
                <a:rPr lang="en-US" altLang="en-US" sz="1200"/>
                <a:t>3500</a:t>
              </a:r>
            </a:p>
          </p:txBody>
        </p:sp>
        <p:sp>
          <p:nvSpPr>
            <p:cNvPr id="13332" name="Rectangle 19">
              <a:extLst>
                <a:ext uri="{FF2B5EF4-FFF2-40B4-BE49-F238E27FC236}">
                  <a16:creationId xmlns:a16="http://schemas.microsoft.com/office/drawing/2014/main" id="{DF83B180-480F-F41A-4A8F-43DF8746ADBC}"/>
                </a:ext>
              </a:extLst>
            </p:cNvPr>
            <p:cNvSpPr>
              <a:spLocks noChangeArrowheads="1"/>
            </p:cNvSpPr>
            <p:nvPr/>
          </p:nvSpPr>
          <p:spPr bwMode="auto">
            <a:xfrm>
              <a:off x="2518" y="2503"/>
              <a:ext cx="331"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lnSpc>
                  <a:spcPct val="120000"/>
                </a:lnSpc>
                <a:spcBef>
                  <a:spcPct val="60000"/>
                </a:spcBef>
                <a:buClrTx/>
                <a:buFontTx/>
                <a:buNone/>
              </a:pPr>
              <a:r>
                <a:rPr lang="en-US" altLang="en-US" sz="1200"/>
                <a:t>6400</a:t>
              </a:r>
            </a:p>
          </p:txBody>
        </p:sp>
        <p:sp>
          <p:nvSpPr>
            <p:cNvPr id="13333" name="Rectangle 20">
              <a:extLst>
                <a:ext uri="{FF2B5EF4-FFF2-40B4-BE49-F238E27FC236}">
                  <a16:creationId xmlns:a16="http://schemas.microsoft.com/office/drawing/2014/main" id="{85351EF9-57DE-DBB7-112D-9FD19EEB8B52}"/>
                </a:ext>
              </a:extLst>
            </p:cNvPr>
            <p:cNvSpPr>
              <a:spLocks noChangeArrowheads="1"/>
            </p:cNvSpPr>
            <p:nvPr/>
          </p:nvSpPr>
          <p:spPr bwMode="auto">
            <a:xfrm>
              <a:off x="2518" y="2937"/>
              <a:ext cx="38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lnSpc>
                  <a:spcPct val="120000"/>
                </a:lnSpc>
                <a:spcBef>
                  <a:spcPct val="60000"/>
                </a:spcBef>
                <a:buClrTx/>
                <a:buFontTx/>
                <a:buNone/>
              </a:pPr>
              <a:r>
                <a:rPr lang="en-US" altLang="en-US" sz="1200"/>
                <a:t>10033</a:t>
              </a:r>
            </a:p>
          </p:txBody>
        </p:sp>
      </p:grpSp>
      <p:sp>
        <p:nvSpPr>
          <p:cNvPr id="13328" name="Rectangle 5">
            <a:extLst>
              <a:ext uri="{FF2B5EF4-FFF2-40B4-BE49-F238E27FC236}">
                <a16:creationId xmlns:a16="http://schemas.microsoft.com/office/drawing/2014/main" id="{50589980-0AB0-6073-A093-A89E0C215D05}"/>
              </a:ext>
            </a:extLst>
          </p:cNvPr>
          <p:cNvSpPr>
            <a:spLocks noChangeArrowheads="1"/>
          </p:cNvSpPr>
          <p:nvPr/>
        </p:nvSpPr>
        <p:spPr bwMode="auto">
          <a:xfrm>
            <a:off x="6018213" y="3357563"/>
            <a:ext cx="17335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altLang="en-US"/>
              <a:t>Average</a:t>
            </a:r>
            <a:br>
              <a:rPr lang="en-US" altLang="en-US"/>
            </a:br>
            <a:r>
              <a:rPr lang="en-US" altLang="en-US"/>
              <a:t>salary in </a:t>
            </a:r>
          </a:p>
          <a:p>
            <a:pPr algn="l">
              <a:spcBef>
                <a:spcPct val="0"/>
              </a:spcBef>
              <a:buClrTx/>
              <a:buFontTx/>
              <a:buNone/>
            </a:pPr>
            <a:r>
              <a:rPr lang="en-US" altLang="en-US">
                <a:latin typeface="Courier New" panose="02070309020205020404" pitchFamily="49" charset="0"/>
              </a:rPr>
              <a:t>EMPLOYEES</a:t>
            </a:r>
            <a:br>
              <a:rPr lang="en-US" altLang="en-US">
                <a:latin typeface="Courier New" panose="02070309020205020404" pitchFamily="49" charset="0"/>
              </a:rPr>
            </a:br>
            <a:r>
              <a:rPr lang="en-US" altLang="en-US"/>
              <a:t>table for each </a:t>
            </a:r>
          </a:p>
          <a:p>
            <a:pPr algn="l">
              <a:spcBef>
                <a:spcPct val="0"/>
              </a:spcBef>
              <a:buClrTx/>
              <a:buFontTx/>
              <a:buNone/>
            </a:pPr>
            <a:r>
              <a:rPr lang="en-US" altLang="en-US"/>
              <a:t>department</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noAutofit/>
          </a:bodyPr>
          <a:lstStyle/>
          <a:p>
            <a:r>
              <a:rPr lang="en-US" sz="3200" b="1" dirty="0">
                <a:solidFill>
                  <a:srgbClr val="C00000"/>
                </a:solidFill>
              </a:rPr>
              <a:t>SQL Language</a:t>
            </a:r>
          </a:p>
        </p:txBody>
      </p:sp>
      <p:sp>
        <p:nvSpPr>
          <p:cNvPr id="3" name="Content Placeholder 2"/>
          <p:cNvSpPr>
            <a:spLocks noGrp="1"/>
          </p:cNvSpPr>
          <p:nvPr>
            <p:ph idx="1"/>
          </p:nvPr>
        </p:nvSpPr>
        <p:spPr/>
        <p:txBody>
          <a:bodyPr>
            <a:normAutofit/>
          </a:bodyPr>
          <a:lstStyle/>
          <a:p>
            <a:r>
              <a:rPr lang="en-US" sz="1600" dirty="0"/>
              <a:t>Every Databases, they have to follow the SQL standard. The SQL provides as below:</a:t>
            </a:r>
          </a:p>
          <a:p>
            <a:pPr marL="0" indent="0">
              <a:buNone/>
            </a:pPr>
            <a:r>
              <a:rPr lang="en-US" sz="1600" dirty="0"/>
              <a:t>	1. Data Definition Language (DDL)</a:t>
            </a:r>
          </a:p>
          <a:p>
            <a:pPr marL="0" indent="0">
              <a:buNone/>
            </a:pPr>
            <a:r>
              <a:rPr lang="en-US" sz="1600" dirty="0"/>
              <a:t>	2. Data Manipulation Language (DML)</a:t>
            </a:r>
          </a:p>
          <a:p>
            <a:pPr marL="0" indent="0">
              <a:buNone/>
            </a:pPr>
            <a:r>
              <a:rPr lang="en-US" sz="1600" dirty="0"/>
              <a:t>	3. Data Control Language (DCL)</a:t>
            </a:r>
          </a:p>
          <a:p>
            <a:pPr marL="0" indent="0">
              <a:buNone/>
            </a:pPr>
            <a:r>
              <a:rPr lang="en-US" sz="1600" dirty="0"/>
              <a:t>	4. Transaction Control (TCL)</a:t>
            </a:r>
          </a:p>
        </p:txBody>
      </p:sp>
    </p:spTree>
    <p:extLst>
      <p:ext uri="{BB962C8B-B14F-4D97-AF65-F5344CB8AC3E}">
        <p14:creationId xmlns:p14="http://schemas.microsoft.com/office/powerpoint/2010/main" val="25113860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5">
            <a:extLst>
              <a:ext uri="{FF2B5EF4-FFF2-40B4-BE49-F238E27FC236}">
                <a16:creationId xmlns:a16="http://schemas.microsoft.com/office/drawing/2014/main" id="{41FD5B26-C29F-CFBE-D602-BB50CAD637C9}"/>
              </a:ext>
            </a:extLst>
          </p:cNvPr>
          <p:cNvSpPr>
            <a:spLocks noGrp="1" noChangeArrowheads="1"/>
          </p:cNvSpPr>
          <p:nvPr>
            <p:ph type="body" idx="1"/>
          </p:nvPr>
        </p:nvSpPr>
        <p:spPr>
          <a:xfrm>
            <a:off x="2387600" y="1816101"/>
            <a:ext cx="7366000" cy="2301875"/>
          </a:xfrm>
          <a:noFill/>
        </p:spPr>
        <p:txBody>
          <a:bodyPr>
            <a:normAutofit lnSpcReduction="10000"/>
          </a:bodyPr>
          <a:lstStyle/>
          <a:p>
            <a:pPr marL="0" indent="0">
              <a:buNone/>
            </a:pPr>
            <a:endParaRPr lang="en-US" altLang="en-US"/>
          </a:p>
          <a:p>
            <a:pPr marL="0" indent="0">
              <a:buNone/>
            </a:pPr>
            <a:endParaRPr lang="en-US" altLang="en-US"/>
          </a:p>
          <a:p>
            <a:pPr marL="0" indent="0">
              <a:buNone/>
            </a:pPr>
            <a:endParaRPr lang="en-US" altLang="en-US"/>
          </a:p>
          <a:p>
            <a:pPr marL="0" indent="0">
              <a:buNone/>
            </a:pPr>
            <a:endParaRPr lang="en-US" altLang="en-US"/>
          </a:p>
          <a:p>
            <a:pPr marL="0" indent="0">
              <a:buNone/>
            </a:pPr>
            <a:r>
              <a:rPr lang="en-US" altLang="en-US"/>
              <a:t>You can divide rows in a table into smaller groups by using the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a:t>
            </a:r>
          </a:p>
        </p:txBody>
      </p:sp>
      <p:sp>
        <p:nvSpPr>
          <p:cNvPr id="14339" name="Rectangle 11">
            <a:extLst>
              <a:ext uri="{FF2B5EF4-FFF2-40B4-BE49-F238E27FC236}">
                <a16:creationId xmlns:a16="http://schemas.microsoft.com/office/drawing/2014/main" id="{16E6C584-CC38-6206-FEDD-9498F2289596}"/>
              </a:ext>
            </a:extLst>
          </p:cNvPr>
          <p:cNvSpPr>
            <a:spLocks noGrp="1" noChangeArrowheads="1"/>
          </p:cNvSpPr>
          <p:nvPr>
            <p:ph type="title"/>
          </p:nvPr>
        </p:nvSpPr>
        <p:spPr/>
        <p:txBody>
          <a:bodyPr/>
          <a:lstStyle/>
          <a:p>
            <a:pPr eaLnBrk="1" hangingPunct="1"/>
            <a:r>
              <a:rPr lang="en-US" altLang="en-US"/>
              <a:t>Creating Groups of Data: </a:t>
            </a:r>
            <a:br>
              <a:rPr lang="en-US" altLang="en-US"/>
            </a:b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 Syntax</a:t>
            </a:r>
          </a:p>
        </p:txBody>
      </p:sp>
      <p:sp>
        <p:nvSpPr>
          <p:cNvPr id="14340" name="Rectangle 16">
            <a:extLst>
              <a:ext uri="{FF2B5EF4-FFF2-40B4-BE49-F238E27FC236}">
                <a16:creationId xmlns:a16="http://schemas.microsoft.com/office/drawing/2014/main" id="{3CCB14F1-AA7A-6626-9E31-5E989CF815BF}"/>
              </a:ext>
            </a:extLst>
          </p:cNvPr>
          <p:cNvSpPr>
            <a:spLocks noChangeArrowheads="1"/>
          </p:cNvSpPr>
          <p:nvPr/>
        </p:nvSpPr>
        <p:spPr bwMode="blackGray">
          <a:xfrm>
            <a:off x="2390775" y="1871664"/>
            <a:ext cx="7277100" cy="1406525"/>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a:t>
            </a:r>
            <a:r>
              <a:rPr lang="en-US" altLang="en-US" i="1">
                <a:solidFill>
                  <a:srgbClr val="000000"/>
                </a:solidFill>
                <a:latin typeface="Courier New" panose="02070309020205020404" pitchFamily="49" charset="0"/>
              </a:rPr>
              <a:t>column</a:t>
            </a:r>
            <a:r>
              <a:rPr lang="en-US" altLang="en-US">
                <a:solidFill>
                  <a:srgbClr val="000000"/>
                </a:solidFill>
                <a:latin typeface="Courier New" panose="02070309020205020404" pitchFamily="49" charset="0"/>
              </a:rPr>
              <a:t>, </a:t>
            </a:r>
            <a:r>
              <a:rPr lang="en-US" altLang="en-US" i="1">
                <a:solidFill>
                  <a:srgbClr val="000000"/>
                </a:solidFill>
                <a:latin typeface="Courier New" panose="02070309020205020404" pitchFamily="49" charset="0"/>
              </a:rPr>
              <a:t>group_function(column)</a:t>
            </a:r>
            <a:endParaRPr lang="en-US" altLang="en-US">
              <a:solidFill>
                <a:srgbClr val="000000"/>
              </a:solidFill>
              <a:latin typeface="Courier New" panose="02070309020205020404" pitchFamily="49" charset="0"/>
            </a:endParaRPr>
          </a:p>
          <a:p>
            <a:pPr algn="l">
              <a:spcBef>
                <a:spcPct val="0"/>
              </a:spcBef>
              <a:buClrTx/>
              <a:buFontTx/>
              <a:buNone/>
            </a:pPr>
            <a:r>
              <a:rPr lang="en-US" altLang="en-US">
                <a:solidFill>
                  <a:srgbClr val="000000"/>
                </a:solidFill>
                <a:latin typeface="Courier New" panose="02070309020205020404" pitchFamily="49" charset="0"/>
              </a:rPr>
              <a:t>FROM      </a:t>
            </a:r>
            <a:r>
              <a:rPr lang="en-US" altLang="en-US" i="1">
                <a:solidFill>
                  <a:srgbClr val="000000"/>
                </a:solidFill>
                <a:latin typeface="Courier New" panose="02070309020205020404" pitchFamily="49" charset="0"/>
              </a:rPr>
              <a:t>table</a:t>
            </a:r>
            <a:endParaRPr lang="en-US" altLang="en-US">
              <a:solidFill>
                <a:srgbClr val="000000"/>
              </a:solidFill>
              <a:latin typeface="Courier New" panose="02070309020205020404" pitchFamily="49" charset="0"/>
            </a:endParaRPr>
          </a:p>
          <a:p>
            <a:pPr algn="l">
              <a:spcBef>
                <a:spcPct val="0"/>
              </a:spcBef>
              <a:buClrTx/>
              <a:buFontTx/>
              <a:buNone/>
            </a:pPr>
            <a:r>
              <a:rPr lang="en-US" altLang="en-US">
                <a:solidFill>
                  <a:srgbClr val="000000"/>
                </a:solidFill>
                <a:latin typeface="Courier New" panose="02070309020205020404" pitchFamily="49" charset="0"/>
              </a:rPr>
              <a:t>[WHERE    </a:t>
            </a:r>
            <a:r>
              <a:rPr lang="en-US" altLang="en-US" i="1">
                <a:solidFill>
                  <a:srgbClr val="000000"/>
                </a:solidFill>
                <a:latin typeface="Courier New" panose="02070309020205020404" pitchFamily="49" charset="0"/>
              </a:rPr>
              <a:t>condition</a:t>
            </a:r>
            <a:r>
              <a:rPr lang="en-US" altLang="en-US">
                <a:solidFill>
                  <a:srgbClr val="000000"/>
                </a:solidFill>
                <a:latin typeface="Courier New" panose="02070309020205020404" pitchFamily="49" charset="0"/>
              </a:rPr>
              <a:t>]</a:t>
            </a:r>
          </a:p>
          <a:p>
            <a:pPr algn="l">
              <a:spcBef>
                <a:spcPct val="0"/>
              </a:spcBef>
              <a:buClrTx/>
              <a:buFontTx/>
              <a:buNone/>
            </a:pPr>
            <a:r>
              <a:rPr lang="en-US" altLang="en-US">
                <a:solidFill>
                  <a:srgbClr val="000000"/>
                </a:solidFill>
                <a:latin typeface="Courier New" panose="02070309020205020404" pitchFamily="49" charset="0"/>
              </a:rPr>
              <a:t>[GROUP BY </a:t>
            </a:r>
            <a:r>
              <a:rPr lang="en-US" altLang="en-US" i="1">
                <a:solidFill>
                  <a:srgbClr val="000000"/>
                </a:solidFill>
                <a:latin typeface="Courier New" panose="02070309020205020404" pitchFamily="49" charset="0"/>
              </a:rPr>
              <a:t>group_by_expression</a:t>
            </a:r>
            <a:r>
              <a:rPr lang="en-US" altLang="en-US">
                <a:solidFill>
                  <a:srgbClr val="000000"/>
                </a:solidFill>
                <a:latin typeface="Courier New" panose="02070309020205020404" pitchFamily="49" charset="0"/>
              </a:rPr>
              <a:t>]</a:t>
            </a:r>
            <a:endParaRPr lang="en-US" altLang="en-US" i="1">
              <a:solidFill>
                <a:srgbClr val="000000"/>
              </a:solidFill>
              <a:latin typeface="Courier New" panose="02070309020205020404" pitchFamily="49" charset="0"/>
            </a:endParaRPr>
          </a:p>
          <a:p>
            <a:pPr algn="l">
              <a:spcBef>
                <a:spcPct val="0"/>
              </a:spcBef>
              <a:buClrTx/>
              <a:buFontTx/>
              <a:buNone/>
            </a:pPr>
            <a:r>
              <a:rPr lang="en-US" altLang="en-US">
                <a:solidFill>
                  <a:srgbClr val="000000"/>
                </a:solidFill>
                <a:latin typeface="Courier New" panose="02070309020205020404" pitchFamily="49" charset="0"/>
              </a:rPr>
              <a:t>[ORDER BY </a:t>
            </a:r>
            <a:r>
              <a:rPr lang="en-US" altLang="en-US" i="1">
                <a:solidFill>
                  <a:srgbClr val="000000"/>
                </a:solidFill>
                <a:latin typeface="Courier New" panose="02070309020205020404" pitchFamily="49" charset="0"/>
              </a:rPr>
              <a:t>column</a:t>
            </a:r>
            <a:r>
              <a:rPr lang="en-US" altLang="en-US">
                <a:solidFill>
                  <a:srgbClr val="000000"/>
                </a:solidFill>
                <a:latin typeface="Courier New" panose="02070309020205020404" pitchFamily="49" charset="0"/>
              </a:rPr>
              <a:t>];</a:t>
            </a:r>
          </a:p>
        </p:txBody>
      </p:sp>
      <p:sp>
        <p:nvSpPr>
          <p:cNvPr id="14341" name="Rectangle 6">
            <a:extLst>
              <a:ext uri="{FF2B5EF4-FFF2-40B4-BE49-F238E27FC236}">
                <a16:creationId xmlns:a16="http://schemas.microsoft.com/office/drawing/2014/main" id="{B4EDA5A6-F8FE-6D29-2FE3-7978C7A8B3CF}"/>
              </a:ext>
            </a:extLst>
          </p:cNvPr>
          <p:cNvSpPr>
            <a:spLocks noChangeArrowheads="1"/>
          </p:cNvSpPr>
          <p:nvPr/>
        </p:nvSpPr>
        <p:spPr bwMode="auto">
          <a:xfrm>
            <a:off x="2473326" y="2706689"/>
            <a:ext cx="4575175" cy="301625"/>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6">
            <a:extLst>
              <a:ext uri="{FF2B5EF4-FFF2-40B4-BE49-F238E27FC236}">
                <a16:creationId xmlns:a16="http://schemas.microsoft.com/office/drawing/2014/main" id="{93F165CA-69F2-8434-2156-5A8EC8E2F6B3}"/>
              </a:ext>
            </a:extLst>
          </p:cNvPr>
          <p:cNvSpPr>
            <a:spLocks noChangeArrowheads="1"/>
          </p:cNvSpPr>
          <p:nvPr/>
        </p:nvSpPr>
        <p:spPr bwMode="blackGray">
          <a:xfrm>
            <a:off x="2390775" y="2730500"/>
            <a:ext cx="7277100" cy="985838"/>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department_id, AVG(salary)</a:t>
            </a:r>
          </a:p>
          <a:p>
            <a:pPr algn="l">
              <a:spcBef>
                <a:spcPct val="0"/>
              </a:spcBef>
              <a:buClrTx/>
              <a:buFontTx/>
              <a:buNone/>
            </a:pPr>
            <a:r>
              <a:rPr lang="en-US" altLang="en-US">
                <a:solidFill>
                  <a:srgbClr val="000000"/>
                </a:solidFill>
                <a:latin typeface="Courier New" panose="02070309020205020404" pitchFamily="49" charset="0"/>
              </a:rPr>
              <a:t>FROM     employees</a:t>
            </a:r>
          </a:p>
          <a:p>
            <a:pPr algn="l">
              <a:spcBef>
                <a:spcPct val="0"/>
              </a:spcBef>
              <a:buClrTx/>
              <a:buFontTx/>
              <a:buNone/>
            </a:pPr>
            <a:r>
              <a:rPr lang="en-US" altLang="en-US">
                <a:solidFill>
                  <a:srgbClr val="000000"/>
                </a:solidFill>
                <a:latin typeface="Courier New" panose="02070309020205020404" pitchFamily="49" charset="0"/>
              </a:rPr>
              <a:t>GROUP BY department_id ;</a:t>
            </a:r>
          </a:p>
        </p:txBody>
      </p:sp>
      <p:sp>
        <p:nvSpPr>
          <p:cNvPr id="15363" name="Rectangle 14">
            <a:extLst>
              <a:ext uri="{FF2B5EF4-FFF2-40B4-BE49-F238E27FC236}">
                <a16:creationId xmlns:a16="http://schemas.microsoft.com/office/drawing/2014/main" id="{E0946D69-C793-7AAF-7B08-2DF7DB544B1C}"/>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 </a:t>
            </a:r>
          </a:p>
        </p:txBody>
      </p:sp>
      <p:sp>
        <p:nvSpPr>
          <p:cNvPr id="15364" name="Rectangle 15">
            <a:extLst>
              <a:ext uri="{FF2B5EF4-FFF2-40B4-BE49-F238E27FC236}">
                <a16:creationId xmlns:a16="http://schemas.microsoft.com/office/drawing/2014/main" id="{CAD53C32-BF8C-06A9-0838-AABB443E6397}"/>
              </a:ext>
            </a:extLst>
          </p:cNvPr>
          <p:cNvSpPr>
            <a:spLocks noGrp="1" noChangeArrowheads="1"/>
          </p:cNvSpPr>
          <p:nvPr>
            <p:ph type="body" idx="1"/>
          </p:nvPr>
        </p:nvSpPr>
        <p:spPr>
          <a:xfrm>
            <a:off x="2387600" y="1816101"/>
            <a:ext cx="7366000" cy="695325"/>
          </a:xfrm>
        </p:spPr>
        <p:txBody>
          <a:bodyPr/>
          <a:lstStyle/>
          <a:p>
            <a:pPr marL="0" indent="0">
              <a:buNone/>
            </a:pPr>
            <a:r>
              <a:rPr lang="en-US" altLang="en-US"/>
              <a:t>All columns in the </a:t>
            </a:r>
            <a:r>
              <a:rPr lang="en-US" altLang="en-US">
                <a:latin typeface="Courier New" panose="02070309020205020404" pitchFamily="49" charset="0"/>
              </a:rPr>
              <a:t>SELECT</a:t>
            </a:r>
            <a:r>
              <a:rPr lang="en-US" altLang="en-US"/>
              <a:t> list that are not in group functions must be in the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a:t>
            </a:r>
          </a:p>
        </p:txBody>
      </p:sp>
      <p:pic>
        <p:nvPicPr>
          <p:cNvPr id="15365" name="Picture 6">
            <a:extLst>
              <a:ext uri="{FF2B5EF4-FFF2-40B4-BE49-F238E27FC236}">
                <a16:creationId xmlns:a16="http://schemas.microsoft.com/office/drawing/2014/main" id="{DD2DF2F2-76F0-F68F-7112-9840CE5C5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28876" y="3773489"/>
            <a:ext cx="7229475"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5366" name="Picture 7">
            <a:extLst>
              <a:ext uri="{FF2B5EF4-FFF2-40B4-BE49-F238E27FC236}">
                <a16:creationId xmlns:a16="http://schemas.microsoft.com/office/drawing/2014/main" id="{ED57D577-DC63-5EC8-1099-D3BD3BB947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8" y="5748338"/>
            <a:ext cx="7219950"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5367" name="Rectangle 8">
            <a:extLst>
              <a:ext uri="{FF2B5EF4-FFF2-40B4-BE49-F238E27FC236}">
                <a16:creationId xmlns:a16="http://schemas.microsoft.com/office/drawing/2014/main" id="{D0FECE03-DF20-1D3B-DD48-A03156672CB5}"/>
              </a:ext>
            </a:extLst>
          </p:cNvPr>
          <p:cNvSpPr>
            <a:spLocks noChangeArrowheads="1"/>
          </p:cNvSpPr>
          <p:nvPr/>
        </p:nvSpPr>
        <p:spPr bwMode="auto">
          <a:xfrm>
            <a:off x="2424113" y="3359150"/>
            <a:ext cx="3160712" cy="287338"/>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5368" name="Rectangle 9">
            <a:extLst>
              <a:ext uri="{FF2B5EF4-FFF2-40B4-BE49-F238E27FC236}">
                <a16:creationId xmlns:a16="http://schemas.microsoft.com/office/drawing/2014/main" id="{C999A40A-C280-6F40-F3C3-A4C4CF21E342}"/>
              </a:ext>
            </a:extLst>
          </p:cNvPr>
          <p:cNvSpPr>
            <a:spLocks noChangeArrowheads="1"/>
          </p:cNvSpPr>
          <p:nvPr/>
        </p:nvSpPr>
        <p:spPr bwMode="auto">
          <a:xfrm>
            <a:off x="3679826" y="2794001"/>
            <a:ext cx="1978025" cy="301625"/>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9AFC067-375E-BC97-BE5F-9675E8541422}"/>
              </a:ext>
            </a:extLst>
          </p:cNvPr>
          <p:cNvSpPr>
            <a:spLocks noChangeArrowheads="1"/>
          </p:cNvSpPr>
          <p:nvPr/>
        </p:nvSpPr>
        <p:spPr bwMode="blackGray">
          <a:xfrm>
            <a:off x="2390775" y="2668589"/>
            <a:ext cx="7258050" cy="915987"/>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682625" algn="l"/>
                <a:tab pos="1833563" algn="l"/>
              </a:tabLst>
              <a:defRPr b="1">
                <a:solidFill>
                  <a:schemeClr val="tx1"/>
                </a:solidFill>
                <a:latin typeface="Arial" panose="020B0604020202020204" pitchFamily="34" charset="0"/>
              </a:defRPr>
            </a:lvl1pPr>
            <a:lvl2pPr marL="742950" indent="-285750" eaLnBrk="0" hangingPunct="0">
              <a:tabLst>
                <a:tab pos="682625" algn="l"/>
                <a:tab pos="1833563" algn="l"/>
              </a:tabLst>
              <a:defRPr b="1">
                <a:solidFill>
                  <a:schemeClr val="tx1"/>
                </a:solidFill>
                <a:latin typeface="Arial" panose="020B0604020202020204" pitchFamily="34" charset="0"/>
              </a:defRPr>
            </a:lvl2pPr>
            <a:lvl3pPr marL="1143000" indent="-228600" eaLnBrk="0" hangingPunct="0">
              <a:tabLst>
                <a:tab pos="682625" algn="l"/>
                <a:tab pos="1833563" algn="l"/>
              </a:tabLst>
              <a:defRPr b="1">
                <a:solidFill>
                  <a:schemeClr val="tx1"/>
                </a:solidFill>
                <a:latin typeface="Arial" panose="020B0604020202020204" pitchFamily="34" charset="0"/>
              </a:defRPr>
            </a:lvl3pPr>
            <a:lvl4pPr marL="1600200" indent="-228600" eaLnBrk="0" hangingPunct="0">
              <a:tabLst>
                <a:tab pos="682625" algn="l"/>
                <a:tab pos="1833563" algn="l"/>
              </a:tabLst>
              <a:defRPr b="1">
                <a:solidFill>
                  <a:schemeClr val="tx1"/>
                </a:solidFill>
                <a:latin typeface="Arial" panose="020B0604020202020204" pitchFamily="34" charset="0"/>
              </a:defRPr>
            </a:lvl4pPr>
            <a:lvl5pPr marL="2057400" indent="-228600" eaLnBrk="0" hangingPunct="0">
              <a:tabLst>
                <a:tab pos="682625" algn="l"/>
                <a:tab pos="1833563"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9pPr>
          </a:lstStyle>
          <a:p>
            <a:pPr algn="l">
              <a:spcBef>
                <a:spcPct val="0"/>
              </a:spcBef>
              <a:buClrTx/>
              <a:buFontTx/>
              <a:buNone/>
            </a:pPr>
            <a:endParaRPr lang="en-US" altLang="en-US">
              <a:solidFill>
                <a:srgbClr val="000000"/>
              </a:solidFill>
              <a:latin typeface="Courier New" panose="02070309020205020404" pitchFamily="49" charset="0"/>
            </a:endParaRPr>
          </a:p>
          <a:p>
            <a:pPr algn="l">
              <a:spcBef>
                <a:spcPct val="0"/>
              </a:spcBef>
              <a:buClrTx/>
              <a:buFontTx/>
              <a:buNone/>
            </a:pPr>
            <a:endParaRPr lang="en-US" altLang="en-US">
              <a:solidFill>
                <a:srgbClr val="000000"/>
              </a:solidFill>
              <a:latin typeface="Courier New" panose="02070309020205020404" pitchFamily="49" charset="0"/>
            </a:endParaRPr>
          </a:p>
        </p:txBody>
      </p:sp>
      <p:sp>
        <p:nvSpPr>
          <p:cNvPr id="16387" name="Rectangle 8">
            <a:extLst>
              <a:ext uri="{FF2B5EF4-FFF2-40B4-BE49-F238E27FC236}">
                <a16:creationId xmlns:a16="http://schemas.microsoft.com/office/drawing/2014/main" id="{65FF3CCF-D8F8-47C8-620F-528D0F9B32C7}"/>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 </a:t>
            </a:r>
          </a:p>
        </p:txBody>
      </p:sp>
      <p:sp>
        <p:nvSpPr>
          <p:cNvPr id="16388" name="Rectangle 9">
            <a:extLst>
              <a:ext uri="{FF2B5EF4-FFF2-40B4-BE49-F238E27FC236}">
                <a16:creationId xmlns:a16="http://schemas.microsoft.com/office/drawing/2014/main" id="{8699C6A1-AD9C-115E-06B3-1DCCCCB8D91A}"/>
              </a:ext>
            </a:extLst>
          </p:cNvPr>
          <p:cNvSpPr>
            <a:spLocks noGrp="1" noChangeArrowheads="1"/>
          </p:cNvSpPr>
          <p:nvPr>
            <p:ph type="body" idx="1"/>
          </p:nvPr>
        </p:nvSpPr>
        <p:spPr>
          <a:xfrm>
            <a:off x="2387600" y="1816101"/>
            <a:ext cx="7366000" cy="695325"/>
          </a:xfrm>
        </p:spPr>
        <p:txBody>
          <a:bodyPr/>
          <a:lstStyle/>
          <a:p>
            <a:pPr marL="0" indent="0">
              <a:buNone/>
            </a:pPr>
            <a:r>
              <a:rPr lang="en-US" altLang="en-US"/>
              <a:t>The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column does not have to be in the </a:t>
            </a:r>
            <a:r>
              <a:rPr lang="en-US" altLang="en-US">
                <a:latin typeface="Courier New" panose="02070309020205020404" pitchFamily="49" charset="0"/>
              </a:rPr>
              <a:t>SELECT</a:t>
            </a:r>
            <a:r>
              <a:rPr lang="en-US" altLang="en-US"/>
              <a:t> list.</a:t>
            </a:r>
          </a:p>
        </p:txBody>
      </p:sp>
      <p:sp>
        <p:nvSpPr>
          <p:cNvPr id="16389" name="Rectangle 5">
            <a:extLst>
              <a:ext uri="{FF2B5EF4-FFF2-40B4-BE49-F238E27FC236}">
                <a16:creationId xmlns:a16="http://schemas.microsoft.com/office/drawing/2014/main" id="{2BAD4282-E051-B0AA-BC60-EE60C5760CE3}"/>
              </a:ext>
            </a:extLst>
          </p:cNvPr>
          <p:cNvSpPr>
            <a:spLocks noChangeArrowheads="1"/>
          </p:cNvSpPr>
          <p:nvPr/>
        </p:nvSpPr>
        <p:spPr bwMode="blackWhite">
          <a:xfrm>
            <a:off x="2460625" y="2655889"/>
            <a:ext cx="605155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82625" algn="l"/>
                <a:tab pos="1833563" algn="l"/>
              </a:tabLst>
              <a:defRPr b="1">
                <a:solidFill>
                  <a:schemeClr val="tx1"/>
                </a:solidFill>
                <a:latin typeface="Arial" panose="020B0604020202020204" pitchFamily="34" charset="0"/>
              </a:defRPr>
            </a:lvl1pPr>
            <a:lvl2pPr marL="742950" indent="-285750" eaLnBrk="0" hangingPunct="0">
              <a:tabLst>
                <a:tab pos="682625" algn="l"/>
                <a:tab pos="1833563" algn="l"/>
              </a:tabLst>
              <a:defRPr b="1">
                <a:solidFill>
                  <a:schemeClr val="tx1"/>
                </a:solidFill>
                <a:latin typeface="Arial" panose="020B0604020202020204" pitchFamily="34" charset="0"/>
              </a:defRPr>
            </a:lvl2pPr>
            <a:lvl3pPr marL="1143000" indent="-228600" eaLnBrk="0" hangingPunct="0">
              <a:tabLst>
                <a:tab pos="682625" algn="l"/>
                <a:tab pos="1833563" algn="l"/>
              </a:tabLst>
              <a:defRPr b="1">
                <a:solidFill>
                  <a:schemeClr val="tx1"/>
                </a:solidFill>
                <a:latin typeface="Arial" panose="020B0604020202020204" pitchFamily="34" charset="0"/>
              </a:defRPr>
            </a:lvl3pPr>
            <a:lvl4pPr marL="1600200" indent="-228600" eaLnBrk="0" hangingPunct="0">
              <a:tabLst>
                <a:tab pos="682625" algn="l"/>
                <a:tab pos="1833563" algn="l"/>
              </a:tabLst>
              <a:defRPr b="1">
                <a:solidFill>
                  <a:schemeClr val="tx1"/>
                </a:solidFill>
                <a:latin typeface="Arial" panose="020B0604020202020204" pitchFamily="34" charset="0"/>
              </a:defRPr>
            </a:lvl4pPr>
            <a:lvl5pPr marL="2057400" indent="-228600" eaLnBrk="0" hangingPunct="0">
              <a:tabLst>
                <a:tab pos="682625" algn="l"/>
                <a:tab pos="1833563"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AVG(salary)</a:t>
            </a:r>
          </a:p>
          <a:p>
            <a:pPr algn="l">
              <a:spcBef>
                <a:spcPct val="0"/>
              </a:spcBef>
              <a:buClrTx/>
              <a:buFontTx/>
              <a:buNone/>
            </a:pPr>
            <a:r>
              <a:rPr lang="en-US" altLang="en-US">
                <a:solidFill>
                  <a:srgbClr val="000000"/>
                </a:solidFill>
                <a:latin typeface="Courier New" panose="02070309020205020404" pitchFamily="49" charset="0"/>
              </a:rPr>
              <a:t>FROM     employees</a:t>
            </a:r>
          </a:p>
          <a:p>
            <a:pPr algn="l">
              <a:spcBef>
                <a:spcPct val="0"/>
              </a:spcBef>
              <a:buClrTx/>
              <a:buFontTx/>
              <a:buNone/>
            </a:pPr>
            <a:r>
              <a:rPr lang="en-US" altLang="en-US">
                <a:solidFill>
                  <a:srgbClr val="000000"/>
                </a:solidFill>
                <a:latin typeface="Courier New" panose="02070309020205020404" pitchFamily="49" charset="0"/>
              </a:rPr>
              <a:t>GROUP BY department_id ;</a:t>
            </a:r>
          </a:p>
        </p:txBody>
      </p:sp>
      <p:pic>
        <p:nvPicPr>
          <p:cNvPr id="16390" name="Picture 6">
            <a:extLst>
              <a:ext uri="{FF2B5EF4-FFF2-40B4-BE49-F238E27FC236}">
                <a16:creationId xmlns:a16="http://schemas.microsoft.com/office/drawing/2014/main" id="{6B2E5243-C506-35A3-E2C2-B4D42CFD6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28875" y="3794125"/>
            <a:ext cx="72199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6391" name="Rectangle 7">
            <a:extLst>
              <a:ext uri="{FF2B5EF4-FFF2-40B4-BE49-F238E27FC236}">
                <a16:creationId xmlns:a16="http://schemas.microsoft.com/office/drawing/2014/main" id="{2F785E17-D2F5-EBFD-885C-2A691B3A301A}"/>
              </a:ext>
            </a:extLst>
          </p:cNvPr>
          <p:cNvSpPr>
            <a:spLocks noChangeArrowheads="1"/>
          </p:cNvSpPr>
          <p:nvPr/>
        </p:nvSpPr>
        <p:spPr bwMode="auto">
          <a:xfrm>
            <a:off x="2516188" y="3254376"/>
            <a:ext cx="3065462" cy="301625"/>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9">
            <a:extLst>
              <a:ext uri="{FF2B5EF4-FFF2-40B4-BE49-F238E27FC236}">
                <a16:creationId xmlns:a16="http://schemas.microsoft.com/office/drawing/2014/main" id="{CCF7BDAF-745A-A241-115C-4E5E1FA9AB24}"/>
              </a:ext>
            </a:extLst>
          </p:cNvPr>
          <p:cNvSpPr>
            <a:spLocks noGrp="1" noChangeArrowheads="1"/>
          </p:cNvSpPr>
          <p:nvPr>
            <p:ph type="title"/>
          </p:nvPr>
        </p:nvSpPr>
        <p:spPr/>
        <p:txBody>
          <a:bodyPr/>
          <a:lstStyle/>
          <a:p>
            <a:pPr eaLnBrk="1" hangingPunct="1"/>
            <a:r>
              <a:rPr lang="en-US" altLang="en-US"/>
              <a:t>Grouping by More Than One Column</a:t>
            </a:r>
          </a:p>
        </p:txBody>
      </p:sp>
      <p:sp>
        <p:nvSpPr>
          <p:cNvPr id="17411" name="Rectangle 3">
            <a:extLst>
              <a:ext uri="{FF2B5EF4-FFF2-40B4-BE49-F238E27FC236}">
                <a16:creationId xmlns:a16="http://schemas.microsoft.com/office/drawing/2014/main" id="{1BD03633-470F-CBA5-1379-E291557BE038}"/>
              </a:ext>
            </a:extLst>
          </p:cNvPr>
          <p:cNvSpPr>
            <a:spLocks noChangeArrowheads="1"/>
          </p:cNvSpPr>
          <p:nvPr/>
        </p:nvSpPr>
        <p:spPr bwMode="auto">
          <a:xfrm>
            <a:off x="2308226" y="1727201"/>
            <a:ext cx="1412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altLang="en-US">
                <a:latin typeface="Courier New" panose="02070309020205020404" pitchFamily="49" charset="0"/>
              </a:rPr>
              <a:t>EMPLOYEES</a:t>
            </a:r>
          </a:p>
        </p:txBody>
      </p:sp>
      <p:sp>
        <p:nvSpPr>
          <p:cNvPr id="17412" name="Freeform 4">
            <a:extLst>
              <a:ext uri="{FF2B5EF4-FFF2-40B4-BE49-F238E27FC236}">
                <a16:creationId xmlns:a16="http://schemas.microsoft.com/office/drawing/2014/main" id="{BC8A4337-09C7-5EE5-AEE9-4EA5C08F1C20}"/>
              </a:ext>
            </a:extLst>
          </p:cNvPr>
          <p:cNvSpPr>
            <a:spLocks/>
          </p:cNvSpPr>
          <p:nvPr/>
        </p:nvSpPr>
        <p:spPr bwMode="ltGray">
          <a:xfrm>
            <a:off x="5148264" y="2039939"/>
            <a:ext cx="1749425" cy="4054475"/>
          </a:xfrm>
          <a:custGeom>
            <a:avLst/>
            <a:gdLst>
              <a:gd name="T0" fmla="*/ 0 w 1090"/>
              <a:gd name="T1" fmla="*/ 2751 h 2752"/>
              <a:gd name="T2" fmla="*/ 0 w 1090"/>
              <a:gd name="T3" fmla="*/ 0 h 2752"/>
              <a:gd name="T4" fmla="*/ 1089 w 1090"/>
              <a:gd name="T5" fmla="*/ 405 h 2752"/>
              <a:gd name="T6" fmla="*/ 1089 w 1090"/>
              <a:gd name="T7" fmla="*/ 2362 h 2752"/>
              <a:gd name="T8" fmla="*/ 0 w 1090"/>
              <a:gd name="T9" fmla="*/ 2751 h 2752"/>
              <a:gd name="T10" fmla="*/ 0 60000 65536"/>
              <a:gd name="T11" fmla="*/ 0 60000 65536"/>
              <a:gd name="T12" fmla="*/ 0 60000 65536"/>
              <a:gd name="T13" fmla="*/ 0 60000 65536"/>
              <a:gd name="T14" fmla="*/ 0 60000 65536"/>
              <a:gd name="T15" fmla="*/ 0 w 1090"/>
              <a:gd name="T16" fmla="*/ 0 h 2752"/>
              <a:gd name="T17" fmla="*/ 1090 w 1090"/>
              <a:gd name="T18" fmla="*/ 2752 h 2752"/>
            </a:gdLst>
            <a:ahLst/>
            <a:cxnLst>
              <a:cxn ang="T10">
                <a:pos x="T0" y="T1"/>
              </a:cxn>
              <a:cxn ang="T11">
                <a:pos x="T2" y="T3"/>
              </a:cxn>
              <a:cxn ang="T12">
                <a:pos x="T4" y="T5"/>
              </a:cxn>
              <a:cxn ang="T13">
                <a:pos x="T6" y="T7"/>
              </a:cxn>
              <a:cxn ang="T14">
                <a:pos x="T8" y="T9"/>
              </a:cxn>
            </a:cxnLst>
            <a:rect l="T15" t="T16" r="T17" b="T18"/>
            <a:pathLst>
              <a:path w="1090" h="2752">
                <a:moveTo>
                  <a:pt x="0" y="2751"/>
                </a:moveTo>
                <a:lnTo>
                  <a:pt x="0" y="0"/>
                </a:lnTo>
                <a:lnTo>
                  <a:pt x="1089" y="405"/>
                </a:lnTo>
                <a:lnTo>
                  <a:pt x="1089" y="2362"/>
                </a:lnTo>
                <a:lnTo>
                  <a:pt x="0" y="2751"/>
                </a:lnTo>
              </a:path>
            </a:pathLst>
          </a:custGeom>
          <a:solidFill>
            <a:srgbClr val="FFCC99">
              <a:alpha val="50195"/>
            </a:srgbClr>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7413" name="Rectangle 5">
            <a:extLst>
              <a:ext uri="{FF2B5EF4-FFF2-40B4-BE49-F238E27FC236}">
                <a16:creationId xmlns:a16="http://schemas.microsoft.com/office/drawing/2014/main" id="{7A97E184-B44A-17A2-5B42-44FCB3FBCD5F}"/>
              </a:ext>
            </a:extLst>
          </p:cNvPr>
          <p:cNvSpPr>
            <a:spLocks noChangeArrowheads="1"/>
          </p:cNvSpPr>
          <p:nvPr/>
        </p:nvSpPr>
        <p:spPr bwMode="auto">
          <a:xfrm>
            <a:off x="5145089" y="3365500"/>
            <a:ext cx="1662315" cy="181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ltLang="en-US" sz="1600"/>
              <a:t>Add the </a:t>
            </a:r>
          </a:p>
          <a:p>
            <a:pPr>
              <a:spcBef>
                <a:spcPct val="0"/>
              </a:spcBef>
              <a:buClrTx/>
              <a:buFontTx/>
              <a:buNone/>
            </a:pPr>
            <a:r>
              <a:rPr lang="en-US" altLang="en-US" sz="1600"/>
              <a:t>salaries in </a:t>
            </a:r>
          </a:p>
          <a:p>
            <a:pPr>
              <a:spcBef>
                <a:spcPct val="0"/>
              </a:spcBef>
              <a:buClrTx/>
              <a:buFontTx/>
              <a:buNone/>
            </a:pPr>
            <a:r>
              <a:rPr lang="en-US" altLang="en-US" sz="1600"/>
              <a:t>the </a:t>
            </a:r>
            <a:r>
              <a:rPr lang="en-US" altLang="en-US" sz="1600">
                <a:latin typeface="Courier New" panose="02070309020205020404" pitchFamily="49" charset="0"/>
              </a:rPr>
              <a:t>EMPLOYEES</a:t>
            </a:r>
            <a:endParaRPr lang="en-US" altLang="en-US" sz="1600"/>
          </a:p>
          <a:p>
            <a:pPr>
              <a:spcBef>
                <a:spcPct val="0"/>
              </a:spcBef>
              <a:buClrTx/>
              <a:buFontTx/>
              <a:buNone/>
            </a:pPr>
            <a:r>
              <a:rPr lang="en-US" altLang="en-US" sz="1600"/>
              <a:t> table for</a:t>
            </a:r>
            <a:br>
              <a:rPr lang="en-US" altLang="en-US" sz="1600"/>
            </a:br>
            <a:r>
              <a:rPr lang="en-US" altLang="en-US" sz="1600"/>
              <a:t>each job,</a:t>
            </a:r>
            <a:br>
              <a:rPr lang="en-US" altLang="en-US" sz="1600"/>
            </a:br>
            <a:r>
              <a:rPr lang="en-US" altLang="en-US" sz="1600"/>
              <a:t>grouped by</a:t>
            </a:r>
            <a:br>
              <a:rPr lang="en-US" altLang="en-US" sz="1600"/>
            </a:br>
            <a:r>
              <a:rPr lang="en-US" altLang="en-US" sz="1600"/>
              <a:t>department</a:t>
            </a:r>
          </a:p>
        </p:txBody>
      </p:sp>
      <p:pic>
        <p:nvPicPr>
          <p:cNvPr id="17414" name="Picture 6">
            <a:extLst>
              <a:ext uri="{FF2B5EF4-FFF2-40B4-BE49-F238E27FC236}">
                <a16:creationId xmlns:a16="http://schemas.microsoft.com/office/drawing/2014/main" id="{E5879ED6-B8F3-E867-B4B0-1D925B4DB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360614" y="2009776"/>
            <a:ext cx="2790825"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7415" name="Picture 7">
            <a:extLst>
              <a:ext uri="{FF2B5EF4-FFF2-40B4-BE49-F238E27FC236}">
                <a16:creationId xmlns:a16="http://schemas.microsoft.com/office/drawing/2014/main" id="{3920DF10-D822-693D-B22B-754C90199D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0614" y="5441950"/>
            <a:ext cx="27908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7416" name="Picture 8">
            <a:extLst>
              <a:ext uri="{FF2B5EF4-FFF2-40B4-BE49-F238E27FC236}">
                <a16:creationId xmlns:a16="http://schemas.microsoft.com/office/drawing/2014/main" id="{D510C153-E31A-6F80-6752-E5E6CC9DCD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1726" y="6107114"/>
            <a:ext cx="2773363"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7417" name="Picture 9">
            <a:extLst>
              <a:ext uri="{FF2B5EF4-FFF2-40B4-BE49-F238E27FC236}">
                <a16:creationId xmlns:a16="http://schemas.microsoft.com/office/drawing/2014/main" id="{EBE40749-D8BA-B3BA-1377-86AE080443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6740525" y="2560639"/>
            <a:ext cx="297180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7418" name="Picture 10">
            <a:extLst>
              <a:ext uri="{FF2B5EF4-FFF2-40B4-BE49-F238E27FC236}">
                <a16:creationId xmlns:a16="http://schemas.microsoft.com/office/drawing/2014/main" id="{C843B2B0-45D6-FD92-D7E1-E74C69CABE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0526" y="5561013"/>
            <a:ext cx="29892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7419" name="Rectangle 11">
            <a:extLst>
              <a:ext uri="{FF2B5EF4-FFF2-40B4-BE49-F238E27FC236}">
                <a16:creationId xmlns:a16="http://schemas.microsoft.com/office/drawing/2014/main" id="{75765DEA-8ADE-05DE-549F-0A31882570EF}"/>
              </a:ext>
            </a:extLst>
          </p:cNvPr>
          <p:cNvSpPr>
            <a:spLocks noChangeArrowheads="1"/>
          </p:cNvSpPr>
          <p:nvPr/>
        </p:nvSpPr>
        <p:spPr bwMode="auto">
          <a:xfrm>
            <a:off x="2393951" y="2271713"/>
            <a:ext cx="2689225" cy="184150"/>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7420" name="Text Box 12">
            <a:extLst>
              <a:ext uri="{FF2B5EF4-FFF2-40B4-BE49-F238E27FC236}">
                <a16:creationId xmlns:a16="http://schemas.microsoft.com/office/drawing/2014/main" id="{4DCD983D-144A-0FE7-3E5C-62DCF7032746}"/>
              </a:ext>
            </a:extLst>
          </p:cNvPr>
          <p:cNvSpPr txBox="1">
            <a:spLocks noChangeArrowheads="1"/>
          </p:cNvSpPr>
          <p:nvPr/>
        </p:nvSpPr>
        <p:spPr bwMode="auto">
          <a:xfrm>
            <a:off x="2327276" y="5040313"/>
            <a:ext cx="366713"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altLang="en-US" sz="2400"/>
              <a:t>…</a:t>
            </a:r>
          </a:p>
        </p:txBody>
      </p:sp>
      <p:sp>
        <p:nvSpPr>
          <p:cNvPr id="17421" name="Rectangle 13">
            <a:extLst>
              <a:ext uri="{FF2B5EF4-FFF2-40B4-BE49-F238E27FC236}">
                <a16:creationId xmlns:a16="http://schemas.microsoft.com/office/drawing/2014/main" id="{5A63E040-E601-14B7-6B0E-094D083E4340}"/>
              </a:ext>
            </a:extLst>
          </p:cNvPr>
          <p:cNvSpPr>
            <a:spLocks noChangeArrowheads="1"/>
          </p:cNvSpPr>
          <p:nvPr/>
        </p:nvSpPr>
        <p:spPr bwMode="auto">
          <a:xfrm>
            <a:off x="2393951" y="2506663"/>
            <a:ext cx="2689225" cy="374650"/>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7422" name="Rectangle 14">
            <a:extLst>
              <a:ext uri="{FF2B5EF4-FFF2-40B4-BE49-F238E27FC236}">
                <a16:creationId xmlns:a16="http://schemas.microsoft.com/office/drawing/2014/main" id="{2C364126-25FD-5C80-02D7-51E218448474}"/>
              </a:ext>
            </a:extLst>
          </p:cNvPr>
          <p:cNvSpPr>
            <a:spLocks noChangeArrowheads="1"/>
          </p:cNvSpPr>
          <p:nvPr/>
        </p:nvSpPr>
        <p:spPr bwMode="auto">
          <a:xfrm>
            <a:off x="2393951" y="2932114"/>
            <a:ext cx="2689225" cy="541337"/>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7423" name="Rectangle 15">
            <a:extLst>
              <a:ext uri="{FF2B5EF4-FFF2-40B4-BE49-F238E27FC236}">
                <a16:creationId xmlns:a16="http://schemas.microsoft.com/office/drawing/2014/main" id="{2FF43C74-466B-7B9A-617F-76D85200C062}"/>
              </a:ext>
            </a:extLst>
          </p:cNvPr>
          <p:cNvSpPr>
            <a:spLocks noChangeArrowheads="1"/>
          </p:cNvSpPr>
          <p:nvPr/>
        </p:nvSpPr>
        <p:spPr bwMode="auto">
          <a:xfrm>
            <a:off x="2393951" y="3760789"/>
            <a:ext cx="2689225" cy="803275"/>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7424" name="Rectangle 16">
            <a:extLst>
              <a:ext uri="{FF2B5EF4-FFF2-40B4-BE49-F238E27FC236}">
                <a16:creationId xmlns:a16="http://schemas.microsoft.com/office/drawing/2014/main" id="{7194155A-EA9E-EB3C-2F82-3F9ABFCFFCD1}"/>
              </a:ext>
            </a:extLst>
          </p:cNvPr>
          <p:cNvSpPr>
            <a:spLocks noChangeArrowheads="1"/>
          </p:cNvSpPr>
          <p:nvPr/>
        </p:nvSpPr>
        <p:spPr bwMode="auto">
          <a:xfrm>
            <a:off x="2393951" y="3529013"/>
            <a:ext cx="2689225" cy="184150"/>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7425" name="Rectangle 17">
            <a:extLst>
              <a:ext uri="{FF2B5EF4-FFF2-40B4-BE49-F238E27FC236}">
                <a16:creationId xmlns:a16="http://schemas.microsoft.com/office/drawing/2014/main" id="{1BD92184-0C2E-40AC-97E4-2F7AA32B3684}"/>
              </a:ext>
            </a:extLst>
          </p:cNvPr>
          <p:cNvSpPr>
            <a:spLocks noChangeArrowheads="1"/>
          </p:cNvSpPr>
          <p:nvPr/>
        </p:nvSpPr>
        <p:spPr bwMode="auto">
          <a:xfrm>
            <a:off x="2393951" y="4602163"/>
            <a:ext cx="2689225" cy="184150"/>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2">
            <a:extLst>
              <a:ext uri="{FF2B5EF4-FFF2-40B4-BE49-F238E27FC236}">
                <a16:creationId xmlns:a16="http://schemas.microsoft.com/office/drawing/2014/main" id="{906AC26A-64F4-2153-2CD0-394DDB3626A8}"/>
              </a:ext>
            </a:extLst>
          </p:cNvPr>
          <p:cNvSpPr>
            <a:spLocks noChangeArrowheads="1"/>
          </p:cNvSpPr>
          <p:nvPr/>
        </p:nvSpPr>
        <p:spPr bwMode="blackGray">
          <a:xfrm>
            <a:off x="2390775" y="1801814"/>
            <a:ext cx="7277100" cy="985837"/>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department_id dept_id, job_id, SUM(salary)</a:t>
            </a:r>
          </a:p>
          <a:p>
            <a:pPr algn="l">
              <a:spcBef>
                <a:spcPct val="0"/>
              </a:spcBef>
              <a:buClrTx/>
              <a:buFontTx/>
              <a:buNone/>
            </a:pPr>
            <a:r>
              <a:rPr lang="en-US" altLang="en-US">
                <a:solidFill>
                  <a:srgbClr val="000000"/>
                </a:solidFill>
                <a:latin typeface="Courier New" panose="02070309020205020404" pitchFamily="49" charset="0"/>
              </a:rPr>
              <a:t>FROM     employees</a:t>
            </a:r>
          </a:p>
          <a:p>
            <a:pPr algn="l">
              <a:spcBef>
                <a:spcPct val="0"/>
              </a:spcBef>
              <a:buClrTx/>
              <a:buFontTx/>
              <a:buNone/>
            </a:pPr>
            <a:r>
              <a:rPr lang="en-US" altLang="en-US">
                <a:solidFill>
                  <a:srgbClr val="000000"/>
                </a:solidFill>
                <a:latin typeface="Courier New" panose="02070309020205020404" pitchFamily="49" charset="0"/>
              </a:rPr>
              <a:t>GROUP BY department_id, job_id ;</a:t>
            </a:r>
          </a:p>
        </p:txBody>
      </p:sp>
      <p:sp>
        <p:nvSpPr>
          <p:cNvPr id="18435" name="Rectangle 11">
            <a:extLst>
              <a:ext uri="{FF2B5EF4-FFF2-40B4-BE49-F238E27FC236}">
                <a16:creationId xmlns:a16="http://schemas.microsoft.com/office/drawing/2014/main" id="{CFA5D996-29B3-FD56-6968-6503C394A287}"/>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 </a:t>
            </a:r>
            <a:br>
              <a:rPr lang="en-US" altLang="en-US"/>
            </a:br>
            <a:r>
              <a:rPr lang="en-US" altLang="en-US"/>
              <a:t>on Multiple Columns</a:t>
            </a:r>
          </a:p>
        </p:txBody>
      </p:sp>
      <p:sp>
        <p:nvSpPr>
          <p:cNvPr id="18436" name="Rectangle 5">
            <a:extLst>
              <a:ext uri="{FF2B5EF4-FFF2-40B4-BE49-F238E27FC236}">
                <a16:creationId xmlns:a16="http://schemas.microsoft.com/office/drawing/2014/main" id="{28BFFA28-C70C-2562-848F-EF1E0D8BD86F}"/>
              </a:ext>
            </a:extLst>
          </p:cNvPr>
          <p:cNvSpPr>
            <a:spLocks noChangeArrowheads="1"/>
          </p:cNvSpPr>
          <p:nvPr/>
        </p:nvSpPr>
        <p:spPr bwMode="auto">
          <a:xfrm>
            <a:off x="2457451" y="2416175"/>
            <a:ext cx="4195763" cy="280988"/>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pic>
        <p:nvPicPr>
          <p:cNvPr id="18437" name="Picture 6">
            <a:extLst>
              <a:ext uri="{FF2B5EF4-FFF2-40B4-BE49-F238E27FC236}">
                <a16:creationId xmlns:a16="http://schemas.microsoft.com/office/drawing/2014/main" id="{4F190E2F-14C1-649C-D514-9D4F5B8449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384425" y="2901951"/>
            <a:ext cx="731520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8438" name="Picture 7">
            <a:extLst>
              <a:ext uri="{FF2B5EF4-FFF2-40B4-BE49-F238E27FC236}">
                <a16:creationId xmlns:a16="http://schemas.microsoft.com/office/drawing/2014/main" id="{B48CA042-45D0-9834-AC31-437318E239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426" y="5932488"/>
            <a:ext cx="73437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3">
            <a:extLst>
              <a:ext uri="{FF2B5EF4-FFF2-40B4-BE49-F238E27FC236}">
                <a16:creationId xmlns:a16="http://schemas.microsoft.com/office/drawing/2014/main" id="{F8DFC6D4-C913-E33C-2957-D2CD04B6C4FC}"/>
              </a:ext>
            </a:extLst>
          </p:cNvPr>
          <p:cNvSpPr>
            <a:spLocks noGrp="1" noChangeArrowheads="1"/>
          </p:cNvSpPr>
          <p:nvPr>
            <p:ph type="title"/>
          </p:nvPr>
        </p:nvSpPr>
        <p:spPr/>
        <p:txBody>
          <a:bodyPr/>
          <a:lstStyle/>
          <a:p>
            <a:pPr eaLnBrk="1" hangingPunct="1"/>
            <a:r>
              <a:rPr lang="en-US" altLang="en-US"/>
              <a:t>Illegal Queries </a:t>
            </a:r>
            <a:br>
              <a:rPr lang="en-US" altLang="en-US"/>
            </a:br>
            <a:r>
              <a:rPr lang="en-US" altLang="en-US"/>
              <a:t>Using Group Functions</a:t>
            </a:r>
          </a:p>
        </p:txBody>
      </p:sp>
      <p:sp>
        <p:nvSpPr>
          <p:cNvPr id="19459" name="Rectangle 14">
            <a:extLst>
              <a:ext uri="{FF2B5EF4-FFF2-40B4-BE49-F238E27FC236}">
                <a16:creationId xmlns:a16="http://schemas.microsoft.com/office/drawing/2014/main" id="{82AA270D-F08C-E642-AAC3-E523F282E196}"/>
              </a:ext>
            </a:extLst>
          </p:cNvPr>
          <p:cNvSpPr>
            <a:spLocks noGrp="1" noChangeArrowheads="1"/>
          </p:cNvSpPr>
          <p:nvPr>
            <p:ph type="body" idx="1"/>
          </p:nvPr>
        </p:nvSpPr>
        <p:spPr>
          <a:xfrm>
            <a:off x="2387600" y="1816101"/>
            <a:ext cx="7366000" cy="695325"/>
          </a:xfrm>
        </p:spPr>
        <p:txBody>
          <a:bodyPr/>
          <a:lstStyle/>
          <a:p>
            <a:pPr marL="0" indent="0">
              <a:buNone/>
            </a:pPr>
            <a:r>
              <a:rPr lang="en-US" altLang="en-US"/>
              <a:t>Any column or expression in the </a:t>
            </a:r>
            <a:r>
              <a:rPr lang="en-US" altLang="en-US">
                <a:latin typeface="Courier New" panose="02070309020205020404" pitchFamily="49" charset="0"/>
              </a:rPr>
              <a:t>SELECT</a:t>
            </a:r>
            <a:r>
              <a:rPr lang="en-US" altLang="en-US"/>
              <a:t> list that is not an aggregate function must be in the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a:t>
            </a:r>
          </a:p>
        </p:txBody>
      </p:sp>
      <p:sp>
        <p:nvSpPr>
          <p:cNvPr id="19460" name="Rectangle 4">
            <a:extLst>
              <a:ext uri="{FF2B5EF4-FFF2-40B4-BE49-F238E27FC236}">
                <a16:creationId xmlns:a16="http://schemas.microsoft.com/office/drawing/2014/main" id="{5757246A-CA25-5D31-EBD2-93BAC3D0B16C}"/>
              </a:ext>
            </a:extLst>
          </p:cNvPr>
          <p:cNvSpPr>
            <a:spLocks noChangeArrowheads="1"/>
          </p:cNvSpPr>
          <p:nvPr/>
        </p:nvSpPr>
        <p:spPr bwMode="blackGray">
          <a:xfrm>
            <a:off x="2371726" y="2633664"/>
            <a:ext cx="7305675" cy="803275"/>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682625" algn="l"/>
                <a:tab pos="1833563" algn="l"/>
              </a:tabLst>
              <a:defRPr b="1">
                <a:solidFill>
                  <a:schemeClr val="tx1"/>
                </a:solidFill>
                <a:latin typeface="Arial" panose="020B0604020202020204" pitchFamily="34" charset="0"/>
              </a:defRPr>
            </a:lvl1pPr>
            <a:lvl2pPr marL="742950" indent="-285750" eaLnBrk="0" hangingPunct="0">
              <a:tabLst>
                <a:tab pos="682625" algn="l"/>
                <a:tab pos="1833563" algn="l"/>
              </a:tabLst>
              <a:defRPr b="1">
                <a:solidFill>
                  <a:schemeClr val="tx1"/>
                </a:solidFill>
                <a:latin typeface="Arial" panose="020B0604020202020204" pitchFamily="34" charset="0"/>
              </a:defRPr>
            </a:lvl2pPr>
            <a:lvl3pPr marL="1143000" indent="-228600" eaLnBrk="0" hangingPunct="0">
              <a:tabLst>
                <a:tab pos="682625" algn="l"/>
                <a:tab pos="1833563" algn="l"/>
              </a:tabLst>
              <a:defRPr b="1">
                <a:solidFill>
                  <a:schemeClr val="tx1"/>
                </a:solidFill>
                <a:latin typeface="Arial" panose="020B0604020202020204" pitchFamily="34" charset="0"/>
              </a:defRPr>
            </a:lvl3pPr>
            <a:lvl4pPr marL="1600200" indent="-228600" eaLnBrk="0" hangingPunct="0">
              <a:tabLst>
                <a:tab pos="682625" algn="l"/>
                <a:tab pos="1833563" algn="l"/>
              </a:tabLst>
              <a:defRPr b="1">
                <a:solidFill>
                  <a:schemeClr val="tx1"/>
                </a:solidFill>
                <a:latin typeface="Arial" panose="020B0604020202020204" pitchFamily="34" charset="0"/>
              </a:defRPr>
            </a:lvl4pPr>
            <a:lvl5pPr marL="2057400" indent="-228600" eaLnBrk="0" hangingPunct="0">
              <a:tabLst>
                <a:tab pos="682625" algn="l"/>
                <a:tab pos="1833563"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department_id, COUNT(last_name)</a:t>
            </a:r>
          </a:p>
          <a:p>
            <a:pPr algn="l">
              <a:spcBef>
                <a:spcPct val="0"/>
              </a:spcBef>
              <a:buClrTx/>
              <a:buFontTx/>
              <a:buNone/>
            </a:pPr>
            <a:r>
              <a:rPr lang="en-US" altLang="en-US">
                <a:solidFill>
                  <a:srgbClr val="000000"/>
                </a:solidFill>
                <a:latin typeface="Courier New" panose="02070309020205020404" pitchFamily="49" charset="0"/>
              </a:rPr>
              <a:t>FROM   employees;</a:t>
            </a:r>
          </a:p>
        </p:txBody>
      </p:sp>
      <p:sp>
        <p:nvSpPr>
          <p:cNvPr id="19461" name="Rectangle 5">
            <a:extLst>
              <a:ext uri="{FF2B5EF4-FFF2-40B4-BE49-F238E27FC236}">
                <a16:creationId xmlns:a16="http://schemas.microsoft.com/office/drawing/2014/main" id="{A20FD1C1-54D5-4CE6-8ACE-2269EE3A7576}"/>
              </a:ext>
            </a:extLst>
          </p:cNvPr>
          <p:cNvSpPr>
            <a:spLocks noChangeArrowheads="1"/>
          </p:cNvSpPr>
          <p:nvPr/>
        </p:nvSpPr>
        <p:spPr bwMode="blackGray">
          <a:xfrm>
            <a:off x="2390776" y="3709988"/>
            <a:ext cx="7273925" cy="1346200"/>
          </a:xfrm>
          <a:prstGeom prst="rect">
            <a:avLst/>
          </a:prstGeom>
          <a:solidFill>
            <a:srgbClr val="DDDDDD"/>
          </a:solidFill>
          <a:ln w="28575">
            <a:solidFill>
              <a:srgbClr val="000000"/>
            </a:solidFill>
            <a:miter lim="800000"/>
            <a:headEnd/>
            <a:tailEnd/>
          </a:ln>
        </p:spPr>
        <p:txBody>
          <a:bodyPr wrap="none" lIns="92075" tIns="46038" rIns="92075" bIns="46038" anchor="ctr"/>
          <a:lstStyle>
            <a:lvl1pPr eaLnBrk="0" hangingPunct="0">
              <a:tabLst>
                <a:tab pos="682625" algn="l"/>
                <a:tab pos="1833563" algn="l"/>
              </a:tabLst>
              <a:defRPr b="1">
                <a:solidFill>
                  <a:schemeClr val="tx1"/>
                </a:solidFill>
                <a:latin typeface="Arial" panose="020B0604020202020204" pitchFamily="34" charset="0"/>
              </a:defRPr>
            </a:lvl1pPr>
            <a:lvl2pPr marL="742950" indent="-285750" eaLnBrk="0" hangingPunct="0">
              <a:tabLst>
                <a:tab pos="682625" algn="l"/>
                <a:tab pos="1833563" algn="l"/>
              </a:tabLst>
              <a:defRPr b="1">
                <a:solidFill>
                  <a:schemeClr val="tx1"/>
                </a:solidFill>
                <a:latin typeface="Arial" panose="020B0604020202020204" pitchFamily="34" charset="0"/>
              </a:defRPr>
            </a:lvl2pPr>
            <a:lvl3pPr marL="1143000" indent="-228600" eaLnBrk="0" hangingPunct="0">
              <a:tabLst>
                <a:tab pos="682625" algn="l"/>
                <a:tab pos="1833563" algn="l"/>
              </a:tabLst>
              <a:defRPr b="1">
                <a:solidFill>
                  <a:schemeClr val="tx1"/>
                </a:solidFill>
                <a:latin typeface="Arial" panose="020B0604020202020204" pitchFamily="34" charset="0"/>
              </a:defRPr>
            </a:lvl3pPr>
            <a:lvl4pPr marL="1600200" indent="-228600" eaLnBrk="0" hangingPunct="0">
              <a:tabLst>
                <a:tab pos="682625" algn="l"/>
                <a:tab pos="1833563" algn="l"/>
              </a:tabLst>
              <a:defRPr b="1">
                <a:solidFill>
                  <a:schemeClr val="tx1"/>
                </a:solidFill>
                <a:latin typeface="Arial" panose="020B0604020202020204" pitchFamily="34" charset="0"/>
              </a:defRPr>
            </a:lvl4pPr>
            <a:lvl5pPr marL="2057400" indent="-228600" eaLnBrk="0" hangingPunct="0">
              <a:tabLst>
                <a:tab pos="682625" algn="l"/>
                <a:tab pos="1833563"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department_id, COUNT(last_name)</a:t>
            </a:r>
          </a:p>
          <a:p>
            <a:pPr algn="l">
              <a:spcBef>
                <a:spcPct val="0"/>
              </a:spcBef>
              <a:buClrTx/>
              <a:buFontTx/>
              <a:buNone/>
            </a:pPr>
            <a:r>
              <a:rPr lang="en-US" altLang="en-US">
                <a:solidFill>
                  <a:srgbClr val="000000"/>
                </a:solidFill>
                <a:latin typeface="Courier New" panose="02070309020205020404" pitchFamily="49" charset="0"/>
              </a:rPr>
              <a:t>       *</a:t>
            </a:r>
          </a:p>
          <a:p>
            <a:pPr algn="l">
              <a:spcBef>
                <a:spcPct val="0"/>
              </a:spcBef>
              <a:buClrTx/>
              <a:buFontTx/>
              <a:buNone/>
            </a:pPr>
            <a:r>
              <a:rPr lang="en-US" altLang="en-US">
                <a:solidFill>
                  <a:srgbClr val="000000"/>
                </a:solidFill>
                <a:latin typeface="Courier New" panose="02070309020205020404" pitchFamily="49" charset="0"/>
              </a:rPr>
              <a:t>ERROR at line 1:</a:t>
            </a:r>
          </a:p>
          <a:p>
            <a:pPr algn="l">
              <a:spcBef>
                <a:spcPct val="0"/>
              </a:spcBef>
              <a:buClrTx/>
              <a:buFontTx/>
              <a:buNone/>
            </a:pPr>
            <a:r>
              <a:rPr lang="en-US" altLang="en-US">
                <a:solidFill>
                  <a:srgbClr val="000000"/>
                </a:solidFill>
                <a:latin typeface="Courier New" panose="02070309020205020404" pitchFamily="49" charset="0"/>
              </a:rPr>
              <a:t>ORA-00937: not a single-group group function</a:t>
            </a:r>
          </a:p>
        </p:txBody>
      </p:sp>
      <p:sp>
        <p:nvSpPr>
          <p:cNvPr id="19462" name="Rectangle 6">
            <a:extLst>
              <a:ext uri="{FF2B5EF4-FFF2-40B4-BE49-F238E27FC236}">
                <a16:creationId xmlns:a16="http://schemas.microsoft.com/office/drawing/2014/main" id="{30C56841-E649-37C9-C7E0-C1BB105229B0}"/>
              </a:ext>
            </a:extLst>
          </p:cNvPr>
          <p:cNvSpPr>
            <a:spLocks noChangeArrowheads="1"/>
          </p:cNvSpPr>
          <p:nvPr/>
        </p:nvSpPr>
        <p:spPr bwMode="auto">
          <a:xfrm rot="21597100">
            <a:off x="2757488" y="5254275"/>
            <a:ext cx="6615112"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ltLang="en-US" sz="2000">
                <a:solidFill>
                  <a:srgbClr val="FF3300"/>
                </a:solidFill>
              </a:rPr>
              <a:t>Column missing in the </a:t>
            </a:r>
            <a:r>
              <a:rPr lang="en-US" altLang="en-US" sz="2000">
                <a:solidFill>
                  <a:srgbClr val="FF3300"/>
                </a:solidFill>
                <a:latin typeface="Courier New" panose="02070309020205020404" pitchFamily="49" charset="0"/>
              </a:rPr>
              <a:t>GROUP</a:t>
            </a:r>
            <a:r>
              <a:rPr lang="en-US" altLang="en-US" sz="2000">
                <a:solidFill>
                  <a:srgbClr val="FF3300"/>
                </a:solidFill>
              </a:rPr>
              <a:t> </a:t>
            </a:r>
            <a:r>
              <a:rPr lang="en-US" altLang="en-US" sz="2000">
                <a:solidFill>
                  <a:srgbClr val="FF3300"/>
                </a:solidFill>
                <a:latin typeface="Courier New" panose="02070309020205020404" pitchFamily="49" charset="0"/>
              </a:rPr>
              <a:t>BY</a:t>
            </a:r>
            <a:r>
              <a:rPr lang="en-US" altLang="en-US" sz="2000">
                <a:solidFill>
                  <a:srgbClr val="FF3300"/>
                </a:solidFill>
              </a:rPr>
              <a:t> clause</a:t>
            </a:r>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3">
            <a:extLst>
              <a:ext uri="{FF2B5EF4-FFF2-40B4-BE49-F238E27FC236}">
                <a16:creationId xmlns:a16="http://schemas.microsoft.com/office/drawing/2014/main" id="{88165C52-189E-A247-725A-F1C7B3505C28}"/>
              </a:ext>
            </a:extLst>
          </p:cNvPr>
          <p:cNvSpPr>
            <a:spLocks noGrp="1" noChangeArrowheads="1"/>
          </p:cNvSpPr>
          <p:nvPr>
            <p:ph type="title"/>
          </p:nvPr>
        </p:nvSpPr>
        <p:spPr/>
        <p:txBody>
          <a:bodyPr/>
          <a:lstStyle/>
          <a:p>
            <a:pPr eaLnBrk="1" hangingPunct="1"/>
            <a:r>
              <a:rPr lang="en-US" altLang="en-US"/>
              <a:t>Illegal Queries </a:t>
            </a:r>
            <a:br>
              <a:rPr lang="en-US" altLang="en-US"/>
            </a:br>
            <a:r>
              <a:rPr lang="en-US" altLang="en-US"/>
              <a:t>Using Group Functions</a:t>
            </a:r>
          </a:p>
        </p:txBody>
      </p:sp>
      <p:sp>
        <p:nvSpPr>
          <p:cNvPr id="20483" name="Rectangle 14">
            <a:extLst>
              <a:ext uri="{FF2B5EF4-FFF2-40B4-BE49-F238E27FC236}">
                <a16:creationId xmlns:a16="http://schemas.microsoft.com/office/drawing/2014/main" id="{06DA1625-E6A0-0A2E-558F-82A2D654C4C3}"/>
              </a:ext>
            </a:extLst>
          </p:cNvPr>
          <p:cNvSpPr>
            <a:spLocks noGrp="1" noChangeArrowheads="1"/>
          </p:cNvSpPr>
          <p:nvPr>
            <p:ph type="body" idx="1"/>
          </p:nvPr>
        </p:nvSpPr>
        <p:spPr>
          <a:xfrm>
            <a:off x="2387600" y="1819276"/>
            <a:ext cx="7366000" cy="1114425"/>
          </a:xfrm>
        </p:spPr>
        <p:txBody>
          <a:bodyPr>
            <a:normAutofit lnSpcReduction="10000"/>
          </a:bodyPr>
          <a:lstStyle/>
          <a:p>
            <a:pPr lvl="1" eaLnBrk="1" hangingPunct="1"/>
            <a:r>
              <a:rPr lang="en-US" altLang="en-US" sz="2100"/>
              <a:t>You cannot use the </a:t>
            </a:r>
            <a:r>
              <a:rPr lang="en-US" altLang="en-US" sz="2100">
                <a:latin typeface="Courier New" panose="02070309020205020404" pitchFamily="49" charset="0"/>
              </a:rPr>
              <a:t>WHERE</a:t>
            </a:r>
            <a:r>
              <a:rPr lang="en-US" altLang="en-US" sz="2100"/>
              <a:t> clause to restrict groups.</a:t>
            </a:r>
          </a:p>
          <a:p>
            <a:pPr lvl="1" eaLnBrk="1" hangingPunct="1"/>
            <a:r>
              <a:rPr lang="en-US" altLang="en-US" sz="2100"/>
              <a:t>You use the </a:t>
            </a:r>
            <a:r>
              <a:rPr lang="en-US" altLang="en-US" sz="2100">
                <a:latin typeface="Courier New" panose="02070309020205020404" pitchFamily="49" charset="0"/>
              </a:rPr>
              <a:t>HAVING</a:t>
            </a:r>
            <a:r>
              <a:rPr lang="en-US" altLang="en-US" sz="2100"/>
              <a:t> clause to restrict groups.</a:t>
            </a:r>
          </a:p>
          <a:p>
            <a:pPr lvl="1" eaLnBrk="1" hangingPunct="1"/>
            <a:r>
              <a:rPr lang="en-US" altLang="en-US" sz="2100"/>
              <a:t>You cannot use group functions in the </a:t>
            </a:r>
            <a:r>
              <a:rPr lang="en-US" altLang="en-US" sz="2100">
                <a:latin typeface="Courier New" panose="02070309020205020404" pitchFamily="49" charset="0"/>
              </a:rPr>
              <a:t>WHERE</a:t>
            </a:r>
            <a:r>
              <a:rPr lang="en-US" altLang="en-US" sz="2100"/>
              <a:t> clause.</a:t>
            </a:r>
          </a:p>
        </p:txBody>
      </p:sp>
      <p:sp>
        <p:nvSpPr>
          <p:cNvPr id="20484" name="Rectangle 4">
            <a:extLst>
              <a:ext uri="{FF2B5EF4-FFF2-40B4-BE49-F238E27FC236}">
                <a16:creationId xmlns:a16="http://schemas.microsoft.com/office/drawing/2014/main" id="{82BAC289-088C-7D8A-546E-E4862B4E5FF9}"/>
              </a:ext>
            </a:extLst>
          </p:cNvPr>
          <p:cNvSpPr>
            <a:spLocks noChangeArrowheads="1"/>
          </p:cNvSpPr>
          <p:nvPr/>
        </p:nvSpPr>
        <p:spPr bwMode="blackGray">
          <a:xfrm>
            <a:off x="2390776" y="3067050"/>
            <a:ext cx="7286625" cy="1168400"/>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682625" algn="l"/>
                <a:tab pos="1833563" algn="l"/>
              </a:tabLst>
              <a:defRPr b="1">
                <a:solidFill>
                  <a:schemeClr val="tx1"/>
                </a:solidFill>
                <a:latin typeface="Arial" panose="020B0604020202020204" pitchFamily="34" charset="0"/>
              </a:defRPr>
            </a:lvl1pPr>
            <a:lvl2pPr marL="742950" indent="-285750" eaLnBrk="0" hangingPunct="0">
              <a:tabLst>
                <a:tab pos="682625" algn="l"/>
                <a:tab pos="1833563" algn="l"/>
              </a:tabLst>
              <a:defRPr b="1">
                <a:solidFill>
                  <a:schemeClr val="tx1"/>
                </a:solidFill>
                <a:latin typeface="Arial" panose="020B0604020202020204" pitchFamily="34" charset="0"/>
              </a:defRPr>
            </a:lvl2pPr>
            <a:lvl3pPr marL="1143000" indent="-228600" eaLnBrk="0" hangingPunct="0">
              <a:tabLst>
                <a:tab pos="682625" algn="l"/>
                <a:tab pos="1833563" algn="l"/>
              </a:tabLst>
              <a:defRPr b="1">
                <a:solidFill>
                  <a:schemeClr val="tx1"/>
                </a:solidFill>
                <a:latin typeface="Arial" panose="020B0604020202020204" pitchFamily="34" charset="0"/>
              </a:defRPr>
            </a:lvl3pPr>
            <a:lvl4pPr marL="1600200" indent="-228600" eaLnBrk="0" hangingPunct="0">
              <a:tabLst>
                <a:tab pos="682625" algn="l"/>
                <a:tab pos="1833563" algn="l"/>
              </a:tabLst>
              <a:defRPr b="1">
                <a:solidFill>
                  <a:schemeClr val="tx1"/>
                </a:solidFill>
                <a:latin typeface="Arial" panose="020B0604020202020204" pitchFamily="34" charset="0"/>
              </a:defRPr>
            </a:lvl4pPr>
            <a:lvl5pPr marL="2057400" indent="-228600" eaLnBrk="0" hangingPunct="0">
              <a:tabLst>
                <a:tab pos="682625" algn="l"/>
                <a:tab pos="1833563"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department_id, AVG(salary)</a:t>
            </a:r>
          </a:p>
          <a:p>
            <a:pPr algn="l">
              <a:spcBef>
                <a:spcPct val="0"/>
              </a:spcBef>
              <a:buClrTx/>
              <a:buFontTx/>
              <a:buNone/>
            </a:pPr>
            <a:r>
              <a:rPr lang="en-US" altLang="en-US">
                <a:solidFill>
                  <a:srgbClr val="000000"/>
                </a:solidFill>
                <a:latin typeface="Courier New" panose="02070309020205020404" pitchFamily="49" charset="0"/>
              </a:rPr>
              <a:t>FROM     employees</a:t>
            </a:r>
          </a:p>
          <a:p>
            <a:pPr algn="l">
              <a:spcBef>
                <a:spcPct val="0"/>
              </a:spcBef>
              <a:buClrTx/>
              <a:buFontTx/>
              <a:buNone/>
            </a:pPr>
            <a:r>
              <a:rPr lang="en-US" altLang="en-US">
                <a:solidFill>
                  <a:srgbClr val="000000"/>
                </a:solidFill>
                <a:latin typeface="Courier New" panose="02070309020205020404" pitchFamily="49" charset="0"/>
              </a:rPr>
              <a:t>WHERE    AVG(salary) &gt; 8000</a:t>
            </a:r>
          </a:p>
          <a:p>
            <a:pPr algn="l">
              <a:spcBef>
                <a:spcPct val="0"/>
              </a:spcBef>
              <a:buClrTx/>
              <a:buFontTx/>
              <a:buNone/>
            </a:pPr>
            <a:r>
              <a:rPr lang="en-US" altLang="en-US">
                <a:solidFill>
                  <a:srgbClr val="000000"/>
                </a:solidFill>
                <a:latin typeface="Courier New" panose="02070309020205020404" pitchFamily="49" charset="0"/>
              </a:rPr>
              <a:t>GROUP BY department_id;</a:t>
            </a:r>
          </a:p>
        </p:txBody>
      </p:sp>
      <p:sp>
        <p:nvSpPr>
          <p:cNvPr id="20485" name="Rectangle 5">
            <a:extLst>
              <a:ext uri="{FF2B5EF4-FFF2-40B4-BE49-F238E27FC236}">
                <a16:creationId xmlns:a16="http://schemas.microsoft.com/office/drawing/2014/main" id="{1DC589AC-8418-7BC3-765F-F7953CCEC7C4}"/>
              </a:ext>
            </a:extLst>
          </p:cNvPr>
          <p:cNvSpPr>
            <a:spLocks noChangeArrowheads="1"/>
          </p:cNvSpPr>
          <p:nvPr/>
        </p:nvSpPr>
        <p:spPr bwMode="blackGray">
          <a:xfrm>
            <a:off x="2390776" y="4341813"/>
            <a:ext cx="7286625" cy="1187450"/>
          </a:xfrm>
          <a:prstGeom prst="rect">
            <a:avLst/>
          </a:prstGeom>
          <a:solidFill>
            <a:srgbClr val="DDDDDD"/>
          </a:solidFill>
          <a:ln w="28575">
            <a:solidFill>
              <a:srgbClr val="000000"/>
            </a:solidFill>
            <a:miter lim="800000"/>
            <a:headEnd/>
            <a:tailEnd/>
          </a:ln>
        </p:spPr>
        <p:txBody>
          <a:bodyPr wrap="none" lIns="92075" tIns="46038" rIns="92075" bIns="46038" anchor="ctr"/>
          <a:lstStyle>
            <a:lvl1pPr eaLnBrk="0" hangingPunct="0">
              <a:tabLst>
                <a:tab pos="682625" algn="l"/>
                <a:tab pos="1833563" algn="l"/>
              </a:tabLst>
              <a:defRPr b="1">
                <a:solidFill>
                  <a:schemeClr val="tx1"/>
                </a:solidFill>
                <a:latin typeface="Arial" panose="020B0604020202020204" pitchFamily="34" charset="0"/>
              </a:defRPr>
            </a:lvl1pPr>
            <a:lvl2pPr marL="742950" indent="-285750" eaLnBrk="0" hangingPunct="0">
              <a:tabLst>
                <a:tab pos="682625" algn="l"/>
                <a:tab pos="1833563" algn="l"/>
              </a:tabLst>
              <a:defRPr b="1">
                <a:solidFill>
                  <a:schemeClr val="tx1"/>
                </a:solidFill>
                <a:latin typeface="Arial" panose="020B0604020202020204" pitchFamily="34" charset="0"/>
              </a:defRPr>
            </a:lvl2pPr>
            <a:lvl3pPr marL="1143000" indent="-228600" eaLnBrk="0" hangingPunct="0">
              <a:tabLst>
                <a:tab pos="682625" algn="l"/>
                <a:tab pos="1833563" algn="l"/>
              </a:tabLst>
              <a:defRPr b="1">
                <a:solidFill>
                  <a:schemeClr val="tx1"/>
                </a:solidFill>
                <a:latin typeface="Arial" panose="020B0604020202020204" pitchFamily="34" charset="0"/>
              </a:defRPr>
            </a:lvl3pPr>
            <a:lvl4pPr marL="1600200" indent="-228600" eaLnBrk="0" hangingPunct="0">
              <a:tabLst>
                <a:tab pos="682625" algn="l"/>
                <a:tab pos="1833563" algn="l"/>
              </a:tabLst>
              <a:defRPr b="1">
                <a:solidFill>
                  <a:schemeClr val="tx1"/>
                </a:solidFill>
                <a:latin typeface="Arial" panose="020B0604020202020204" pitchFamily="34" charset="0"/>
              </a:defRPr>
            </a:lvl4pPr>
            <a:lvl5pPr marL="2057400" indent="-228600" eaLnBrk="0" hangingPunct="0">
              <a:tabLst>
                <a:tab pos="682625" algn="l"/>
                <a:tab pos="1833563"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682625" algn="l"/>
                <a:tab pos="1833563"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WHERE  AVG(salary) &gt; 8000</a:t>
            </a:r>
          </a:p>
          <a:p>
            <a:pPr algn="l">
              <a:spcBef>
                <a:spcPct val="0"/>
              </a:spcBef>
              <a:buClrTx/>
              <a:buFontTx/>
              <a:buNone/>
            </a:pPr>
            <a:r>
              <a:rPr lang="en-US" altLang="en-US">
                <a:solidFill>
                  <a:srgbClr val="000000"/>
                </a:solidFill>
                <a:latin typeface="Courier New" panose="02070309020205020404" pitchFamily="49" charset="0"/>
              </a:rPr>
              <a:t>       *</a:t>
            </a:r>
          </a:p>
          <a:p>
            <a:pPr algn="l">
              <a:spcBef>
                <a:spcPct val="0"/>
              </a:spcBef>
              <a:buClrTx/>
              <a:buFontTx/>
              <a:buNone/>
            </a:pPr>
            <a:r>
              <a:rPr lang="en-US" altLang="en-US">
                <a:solidFill>
                  <a:srgbClr val="000000"/>
                </a:solidFill>
                <a:latin typeface="Courier New" panose="02070309020205020404" pitchFamily="49" charset="0"/>
              </a:rPr>
              <a:t>ERROR at line 3:</a:t>
            </a:r>
          </a:p>
          <a:p>
            <a:pPr algn="l">
              <a:spcBef>
                <a:spcPct val="0"/>
              </a:spcBef>
              <a:buClrTx/>
              <a:buFontTx/>
              <a:buNone/>
            </a:pPr>
            <a:r>
              <a:rPr lang="en-US" altLang="en-US">
                <a:solidFill>
                  <a:srgbClr val="000000"/>
                </a:solidFill>
                <a:latin typeface="Courier New" panose="02070309020205020404" pitchFamily="49" charset="0"/>
              </a:rPr>
              <a:t>ORA-00934: group function is not allowed here</a:t>
            </a:r>
          </a:p>
        </p:txBody>
      </p:sp>
      <p:sp>
        <p:nvSpPr>
          <p:cNvPr id="20486" name="Text Box 15">
            <a:extLst>
              <a:ext uri="{FF2B5EF4-FFF2-40B4-BE49-F238E27FC236}">
                <a16:creationId xmlns:a16="http://schemas.microsoft.com/office/drawing/2014/main" id="{A1EB537C-89D0-0AF1-58FB-30E788C02E9A}"/>
              </a:ext>
            </a:extLst>
          </p:cNvPr>
          <p:cNvSpPr txBox="1">
            <a:spLocks noChangeArrowheads="1"/>
          </p:cNvSpPr>
          <p:nvPr/>
        </p:nvSpPr>
        <p:spPr bwMode="auto">
          <a:xfrm>
            <a:off x="3124200" y="5592764"/>
            <a:ext cx="5881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b="1">
                <a:solidFill>
                  <a:schemeClr val="tx1"/>
                </a:solidFill>
                <a:latin typeface="Arial" panose="020B0604020202020204" pitchFamily="34" charset="0"/>
              </a:defRPr>
            </a:lvl1pPr>
            <a:lvl2pPr marL="742950" indent="-285750" defTabSz="228600" eaLnBrk="0" hangingPunct="0">
              <a:defRPr b="1">
                <a:solidFill>
                  <a:schemeClr val="tx1"/>
                </a:solidFill>
                <a:latin typeface="Arial" panose="020B0604020202020204" pitchFamily="34" charset="0"/>
              </a:defRPr>
            </a:lvl2pPr>
            <a:lvl3pPr marL="1143000" indent="-228600" defTabSz="228600" eaLnBrk="0" hangingPunct="0">
              <a:defRPr b="1">
                <a:solidFill>
                  <a:schemeClr val="tx1"/>
                </a:solidFill>
                <a:latin typeface="Arial" panose="020B0604020202020204" pitchFamily="34" charset="0"/>
              </a:defRPr>
            </a:lvl3pPr>
            <a:lvl4pPr marL="1600200" indent="-228600" defTabSz="228600" eaLnBrk="0" hangingPunct="0">
              <a:defRPr b="1">
                <a:solidFill>
                  <a:schemeClr val="tx1"/>
                </a:solidFill>
                <a:latin typeface="Arial" panose="020B0604020202020204" pitchFamily="34" charset="0"/>
              </a:defRPr>
            </a:lvl4pPr>
            <a:lvl5pPr marL="2057400" indent="-228600" defTabSz="228600" eaLnBrk="0" hangingPunct="0">
              <a:defRPr b="1">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ltLang="en-US" sz="2000">
                <a:solidFill>
                  <a:srgbClr val="FF3300"/>
                </a:solidFill>
              </a:rPr>
              <a:t>Cannot use the </a:t>
            </a:r>
            <a:r>
              <a:rPr lang="en-US" altLang="en-US" sz="2000">
                <a:solidFill>
                  <a:srgbClr val="FF3300"/>
                </a:solidFill>
                <a:latin typeface="Courier New" panose="02070309020205020404" pitchFamily="49" charset="0"/>
              </a:rPr>
              <a:t>WHERE</a:t>
            </a:r>
            <a:r>
              <a:rPr lang="en-US" altLang="en-US" sz="2000">
                <a:solidFill>
                  <a:srgbClr val="FF3300"/>
                </a:solidFill>
              </a:rPr>
              <a:t> clause to restrict groups</a:t>
            </a:r>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2">
            <a:extLst>
              <a:ext uri="{FF2B5EF4-FFF2-40B4-BE49-F238E27FC236}">
                <a16:creationId xmlns:a16="http://schemas.microsoft.com/office/drawing/2014/main" id="{0765C782-07EE-3A27-04FC-902BDFD688CF}"/>
              </a:ext>
            </a:extLst>
          </p:cNvPr>
          <p:cNvSpPr>
            <a:spLocks noGrp="1" noChangeArrowheads="1"/>
          </p:cNvSpPr>
          <p:nvPr>
            <p:ph type="title"/>
          </p:nvPr>
        </p:nvSpPr>
        <p:spPr/>
        <p:txBody>
          <a:bodyPr/>
          <a:lstStyle/>
          <a:p>
            <a:pPr eaLnBrk="1" hangingPunct="1"/>
            <a:r>
              <a:rPr lang="en-US" altLang="en-US"/>
              <a:t>Restricting Group Results</a:t>
            </a:r>
          </a:p>
        </p:txBody>
      </p:sp>
      <p:pic>
        <p:nvPicPr>
          <p:cNvPr id="21507" name="Picture 2">
            <a:extLst>
              <a:ext uri="{FF2B5EF4-FFF2-40B4-BE49-F238E27FC236}">
                <a16:creationId xmlns:a16="http://schemas.microsoft.com/office/drawing/2014/main" id="{81A03F05-0946-A641-98F5-65D914ABC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775" y="6105526"/>
            <a:ext cx="2560638"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1508" name="Rectangle 5">
            <a:extLst>
              <a:ext uri="{FF2B5EF4-FFF2-40B4-BE49-F238E27FC236}">
                <a16:creationId xmlns:a16="http://schemas.microsoft.com/office/drawing/2014/main" id="{A3625E1B-52B2-42FC-717B-68ABACFC2628}"/>
              </a:ext>
            </a:extLst>
          </p:cNvPr>
          <p:cNvSpPr>
            <a:spLocks noChangeArrowheads="1"/>
          </p:cNvSpPr>
          <p:nvPr/>
        </p:nvSpPr>
        <p:spPr bwMode="auto">
          <a:xfrm>
            <a:off x="2303464" y="1763713"/>
            <a:ext cx="1412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altLang="en-US">
                <a:latin typeface="Courier New" panose="02070309020205020404" pitchFamily="49" charset="0"/>
              </a:rPr>
              <a:t>EMPLOYEES</a:t>
            </a:r>
          </a:p>
        </p:txBody>
      </p:sp>
      <p:pic>
        <p:nvPicPr>
          <p:cNvPr id="21509" name="Picture 6">
            <a:extLst>
              <a:ext uri="{FF2B5EF4-FFF2-40B4-BE49-F238E27FC236}">
                <a16:creationId xmlns:a16="http://schemas.microsoft.com/office/drawing/2014/main" id="{53F90B20-D4C4-DB9E-280E-160CDAFA9F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390775" y="2043113"/>
            <a:ext cx="253365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1510" name="Picture 7">
            <a:extLst>
              <a:ext uri="{FF2B5EF4-FFF2-40B4-BE49-F238E27FC236}">
                <a16:creationId xmlns:a16="http://schemas.microsoft.com/office/drawing/2014/main" id="{E53B7EB4-FD26-3312-D6C6-644C1A0CD8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0775" y="5434014"/>
            <a:ext cx="25336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1511" name="Picture 9">
            <a:extLst>
              <a:ext uri="{FF2B5EF4-FFF2-40B4-BE49-F238E27FC236}">
                <a16:creationId xmlns:a16="http://schemas.microsoft.com/office/drawing/2014/main" id="{12CCB6DB-E685-E16F-477D-E28F796997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7167564" y="3636964"/>
            <a:ext cx="254317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1512" name="Text Box 10">
            <a:extLst>
              <a:ext uri="{FF2B5EF4-FFF2-40B4-BE49-F238E27FC236}">
                <a16:creationId xmlns:a16="http://schemas.microsoft.com/office/drawing/2014/main" id="{8DE9DEEE-616E-F896-C52E-DB15F3BFE042}"/>
              </a:ext>
            </a:extLst>
          </p:cNvPr>
          <p:cNvSpPr txBox="1">
            <a:spLocks noChangeArrowheads="1"/>
          </p:cNvSpPr>
          <p:nvPr/>
        </p:nvSpPr>
        <p:spPr bwMode="auto">
          <a:xfrm>
            <a:off x="2351088" y="5037138"/>
            <a:ext cx="366712"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altLang="en-US" sz="2400"/>
              <a:t>…</a:t>
            </a:r>
          </a:p>
        </p:txBody>
      </p:sp>
      <p:sp>
        <p:nvSpPr>
          <p:cNvPr id="21513" name="Rectangle 11">
            <a:extLst>
              <a:ext uri="{FF2B5EF4-FFF2-40B4-BE49-F238E27FC236}">
                <a16:creationId xmlns:a16="http://schemas.microsoft.com/office/drawing/2014/main" id="{A5D9F136-8931-6441-FC2B-A75577DE9195}"/>
              </a:ext>
            </a:extLst>
          </p:cNvPr>
          <p:cNvSpPr>
            <a:spLocks noChangeArrowheads="1"/>
          </p:cNvSpPr>
          <p:nvPr/>
        </p:nvSpPr>
        <p:spPr bwMode="auto">
          <a:xfrm>
            <a:off x="2465389" y="2336801"/>
            <a:ext cx="2427287" cy="576263"/>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21514" name="Rectangle 12">
            <a:extLst>
              <a:ext uri="{FF2B5EF4-FFF2-40B4-BE49-F238E27FC236}">
                <a16:creationId xmlns:a16="http://schemas.microsoft.com/office/drawing/2014/main" id="{1ECCB5FC-52EA-0012-B3F4-C5B81DD1642E}"/>
              </a:ext>
            </a:extLst>
          </p:cNvPr>
          <p:cNvSpPr>
            <a:spLocks noChangeArrowheads="1"/>
          </p:cNvSpPr>
          <p:nvPr/>
        </p:nvSpPr>
        <p:spPr bwMode="auto">
          <a:xfrm>
            <a:off x="4067176" y="2351089"/>
            <a:ext cx="765175" cy="147637"/>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21515" name="Rectangle 13">
            <a:extLst>
              <a:ext uri="{FF2B5EF4-FFF2-40B4-BE49-F238E27FC236}">
                <a16:creationId xmlns:a16="http://schemas.microsoft.com/office/drawing/2014/main" id="{02E1B288-9BA0-A5DE-2E39-D54D833CE513}"/>
              </a:ext>
            </a:extLst>
          </p:cNvPr>
          <p:cNvSpPr>
            <a:spLocks noChangeArrowheads="1"/>
          </p:cNvSpPr>
          <p:nvPr/>
        </p:nvSpPr>
        <p:spPr bwMode="auto">
          <a:xfrm>
            <a:off x="2465389" y="2963863"/>
            <a:ext cx="2427287" cy="576262"/>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21516" name="Rectangle 14">
            <a:extLst>
              <a:ext uri="{FF2B5EF4-FFF2-40B4-BE49-F238E27FC236}">
                <a16:creationId xmlns:a16="http://schemas.microsoft.com/office/drawing/2014/main" id="{584D7AC5-D2A7-74A1-526C-7B31A3CD65B3}"/>
              </a:ext>
            </a:extLst>
          </p:cNvPr>
          <p:cNvSpPr>
            <a:spLocks noChangeArrowheads="1"/>
          </p:cNvSpPr>
          <p:nvPr/>
        </p:nvSpPr>
        <p:spPr bwMode="auto">
          <a:xfrm>
            <a:off x="4102100" y="4854576"/>
            <a:ext cx="730250" cy="136525"/>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21517" name="Rectangle 15">
            <a:extLst>
              <a:ext uri="{FF2B5EF4-FFF2-40B4-BE49-F238E27FC236}">
                <a16:creationId xmlns:a16="http://schemas.microsoft.com/office/drawing/2014/main" id="{F5FB331C-E0E1-50B3-0553-E90D55E4701A}"/>
              </a:ext>
            </a:extLst>
          </p:cNvPr>
          <p:cNvSpPr>
            <a:spLocks noChangeArrowheads="1"/>
          </p:cNvSpPr>
          <p:nvPr/>
        </p:nvSpPr>
        <p:spPr bwMode="auto">
          <a:xfrm>
            <a:off x="2465389" y="3603626"/>
            <a:ext cx="2427287" cy="968375"/>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21518" name="Rectangle 16">
            <a:extLst>
              <a:ext uri="{FF2B5EF4-FFF2-40B4-BE49-F238E27FC236}">
                <a16:creationId xmlns:a16="http://schemas.microsoft.com/office/drawing/2014/main" id="{9C53BC61-56CA-985A-2EFA-FD619A622190}"/>
              </a:ext>
            </a:extLst>
          </p:cNvPr>
          <p:cNvSpPr>
            <a:spLocks noChangeArrowheads="1"/>
          </p:cNvSpPr>
          <p:nvPr/>
        </p:nvSpPr>
        <p:spPr bwMode="auto">
          <a:xfrm>
            <a:off x="2465389" y="4624388"/>
            <a:ext cx="2427287" cy="576262"/>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21519" name="Rectangle 17">
            <a:extLst>
              <a:ext uri="{FF2B5EF4-FFF2-40B4-BE49-F238E27FC236}">
                <a16:creationId xmlns:a16="http://schemas.microsoft.com/office/drawing/2014/main" id="{2B0C0702-A5A2-AEB3-5037-EEFC9A1D21CE}"/>
              </a:ext>
            </a:extLst>
          </p:cNvPr>
          <p:cNvSpPr>
            <a:spLocks noChangeArrowheads="1"/>
          </p:cNvSpPr>
          <p:nvPr/>
        </p:nvSpPr>
        <p:spPr bwMode="auto">
          <a:xfrm>
            <a:off x="2465389" y="5645151"/>
            <a:ext cx="2427287" cy="411163"/>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21520" name="Rectangle 18">
            <a:extLst>
              <a:ext uri="{FF2B5EF4-FFF2-40B4-BE49-F238E27FC236}">
                <a16:creationId xmlns:a16="http://schemas.microsoft.com/office/drawing/2014/main" id="{00123D6E-7632-F9ED-3335-445C2765573D}"/>
              </a:ext>
            </a:extLst>
          </p:cNvPr>
          <p:cNvSpPr>
            <a:spLocks noChangeArrowheads="1"/>
          </p:cNvSpPr>
          <p:nvPr/>
        </p:nvSpPr>
        <p:spPr bwMode="auto">
          <a:xfrm>
            <a:off x="4102100" y="5684839"/>
            <a:ext cx="730250" cy="136525"/>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21521" name="Freeform 20">
            <a:extLst>
              <a:ext uri="{FF2B5EF4-FFF2-40B4-BE49-F238E27FC236}">
                <a16:creationId xmlns:a16="http://schemas.microsoft.com/office/drawing/2014/main" id="{BEDDC5F0-1BBE-8097-6F66-62B5D719949D}"/>
              </a:ext>
            </a:extLst>
          </p:cNvPr>
          <p:cNvSpPr>
            <a:spLocks/>
          </p:cNvSpPr>
          <p:nvPr/>
        </p:nvSpPr>
        <p:spPr bwMode="ltGray">
          <a:xfrm>
            <a:off x="4914900" y="2043114"/>
            <a:ext cx="2249488" cy="4321175"/>
          </a:xfrm>
          <a:custGeom>
            <a:avLst/>
            <a:gdLst>
              <a:gd name="T0" fmla="*/ 0 w 1687"/>
              <a:gd name="T1" fmla="*/ 2721 h 2722"/>
              <a:gd name="T2" fmla="*/ 0 w 1687"/>
              <a:gd name="T3" fmla="*/ 0 h 2722"/>
              <a:gd name="T4" fmla="*/ 1686 w 1687"/>
              <a:gd name="T5" fmla="*/ 1016 h 2722"/>
              <a:gd name="T6" fmla="*/ 1686 w 1687"/>
              <a:gd name="T7" fmla="*/ 1705 h 2722"/>
              <a:gd name="T8" fmla="*/ 0 w 1687"/>
              <a:gd name="T9" fmla="*/ 2721 h 2722"/>
              <a:gd name="T10" fmla="*/ 0 60000 65536"/>
              <a:gd name="T11" fmla="*/ 0 60000 65536"/>
              <a:gd name="T12" fmla="*/ 0 60000 65536"/>
              <a:gd name="T13" fmla="*/ 0 60000 65536"/>
              <a:gd name="T14" fmla="*/ 0 60000 65536"/>
              <a:gd name="T15" fmla="*/ 0 w 1687"/>
              <a:gd name="T16" fmla="*/ 0 h 2722"/>
              <a:gd name="T17" fmla="*/ 1687 w 1687"/>
              <a:gd name="T18" fmla="*/ 2722 h 2722"/>
            </a:gdLst>
            <a:ahLst/>
            <a:cxnLst>
              <a:cxn ang="T10">
                <a:pos x="T0" y="T1"/>
              </a:cxn>
              <a:cxn ang="T11">
                <a:pos x="T2" y="T3"/>
              </a:cxn>
              <a:cxn ang="T12">
                <a:pos x="T4" y="T5"/>
              </a:cxn>
              <a:cxn ang="T13">
                <a:pos x="T6" y="T7"/>
              </a:cxn>
              <a:cxn ang="T14">
                <a:pos x="T8" y="T9"/>
              </a:cxn>
            </a:cxnLst>
            <a:rect l="T15" t="T16" r="T17" b="T18"/>
            <a:pathLst>
              <a:path w="1687" h="2722">
                <a:moveTo>
                  <a:pt x="0" y="2721"/>
                </a:moveTo>
                <a:lnTo>
                  <a:pt x="0" y="0"/>
                </a:lnTo>
                <a:lnTo>
                  <a:pt x="1686" y="1016"/>
                </a:lnTo>
                <a:lnTo>
                  <a:pt x="1686" y="1705"/>
                </a:lnTo>
                <a:lnTo>
                  <a:pt x="0" y="2721"/>
                </a:lnTo>
              </a:path>
            </a:pathLst>
          </a:custGeom>
          <a:solidFill>
            <a:srgbClr val="FFCC99">
              <a:alpha val="50195"/>
            </a:srgbClr>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21522" name="Rectangle 4">
            <a:extLst>
              <a:ext uri="{FF2B5EF4-FFF2-40B4-BE49-F238E27FC236}">
                <a16:creationId xmlns:a16="http://schemas.microsoft.com/office/drawing/2014/main" id="{D37DF329-7C96-871B-7DE6-D7D0B165A52C}"/>
              </a:ext>
            </a:extLst>
          </p:cNvPr>
          <p:cNvSpPr>
            <a:spLocks noChangeArrowheads="1"/>
          </p:cNvSpPr>
          <p:nvPr/>
        </p:nvSpPr>
        <p:spPr bwMode="auto">
          <a:xfrm>
            <a:off x="5054600" y="3489325"/>
            <a:ext cx="18478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ltLang="en-US"/>
              <a:t>The maximum</a:t>
            </a:r>
            <a:br>
              <a:rPr lang="en-US" altLang="en-US"/>
            </a:br>
            <a:r>
              <a:rPr lang="en-US" altLang="en-US"/>
              <a:t>salary</a:t>
            </a:r>
            <a:br>
              <a:rPr lang="en-US" altLang="en-US"/>
            </a:br>
            <a:r>
              <a:rPr lang="en-US" altLang="en-US"/>
              <a:t>per department</a:t>
            </a:r>
          </a:p>
          <a:p>
            <a:pPr>
              <a:spcBef>
                <a:spcPct val="0"/>
              </a:spcBef>
              <a:buClrTx/>
              <a:buFontTx/>
              <a:buNone/>
            </a:pPr>
            <a:r>
              <a:rPr lang="en-US" altLang="en-US"/>
              <a:t>when it is</a:t>
            </a:r>
          </a:p>
          <a:p>
            <a:pPr>
              <a:spcBef>
                <a:spcPct val="0"/>
              </a:spcBef>
              <a:buClrTx/>
              <a:buFontTx/>
              <a:buNone/>
            </a:pPr>
            <a:r>
              <a:rPr lang="en-US" altLang="en-US"/>
              <a:t>greater than</a:t>
            </a:r>
            <a:br>
              <a:rPr lang="en-US" altLang="en-US"/>
            </a:br>
            <a:r>
              <a:rPr lang="en-US" altLang="en-US"/>
              <a:t>$10,000</a:t>
            </a:r>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7">
            <a:extLst>
              <a:ext uri="{FF2B5EF4-FFF2-40B4-BE49-F238E27FC236}">
                <a16:creationId xmlns:a16="http://schemas.microsoft.com/office/drawing/2014/main" id="{EB2752ED-57DB-C1CC-04C6-4FBF9D06C705}"/>
              </a:ext>
            </a:extLst>
          </p:cNvPr>
          <p:cNvSpPr>
            <a:spLocks noChangeArrowheads="1"/>
          </p:cNvSpPr>
          <p:nvPr/>
        </p:nvSpPr>
        <p:spPr bwMode="blackGray">
          <a:xfrm>
            <a:off x="2390775" y="4265614"/>
            <a:ext cx="7272338" cy="1728787"/>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a:t>
            </a:r>
            <a:r>
              <a:rPr lang="en-US" altLang="en-US" i="1">
                <a:solidFill>
                  <a:srgbClr val="000000"/>
                </a:solidFill>
                <a:latin typeface="Courier New" panose="02070309020205020404" pitchFamily="49" charset="0"/>
              </a:rPr>
              <a:t>column</a:t>
            </a:r>
            <a:r>
              <a:rPr lang="en-US" altLang="en-US">
                <a:solidFill>
                  <a:srgbClr val="000000"/>
                </a:solidFill>
                <a:latin typeface="Courier New" panose="02070309020205020404" pitchFamily="49" charset="0"/>
              </a:rPr>
              <a:t>, </a:t>
            </a:r>
            <a:r>
              <a:rPr lang="en-US" altLang="en-US" i="1">
                <a:solidFill>
                  <a:srgbClr val="000000"/>
                </a:solidFill>
                <a:latin typeface="Courier New" panose="02070309020205020404" pitchFamily="49" charset="0"/>
              </a:rPr>
              <a:t>group_function</a:t>
            </a:r>
            <a:endParaRPr lang="en-US" altLang="en-US">
              <a:solidFill>
                <a:srgbClr val="000000"/>
              </a:solidFill>
              <a:latin typeface="Courier New" panose="02070309020205020404" pitchFamily="49" charset="0"/>
            </a:endParaRPr>
          </a:p>
          <a:p>
            <a:pPr algn="l">
              <a:spcBef>
                <a:spcPct val="0"/>
              </a:spcBef>
              <a:buClrTx/>
              <a:buFontTx/>
              <a:buNone/>
            </a:pPr>
            <a:r>
              <a:rPr lang="en-US" altLang="en-US">
                <a:solidFill>
                  <a:srgbClr val="000000"/>
                </a:solidFill>
                <a:latin typeface="Courier New" panose="02070309020205020404" pitchFamily="49" charset="0"/>
              </a:rPr>
              <a:t>FROM      </a:t>
            </a:r>
            <a:r>
              <a:rPr lang="en-US" altLang="en-US" i="1">
                <a:solidFill>
                  <a:srgbClr val="000000"/>
                </a:solidFill>
                <a:latin typeface="Courier New" panose="02070309020205020404" pitchFamily="49" charset="0"/>
              </a:rPr>
              <a:t>table</a:t>
            </a:r>
            <a:endParaRPr lang="en-US" altLang="en-US">
              <a:solidFill>
                <a:srgbClr val="000000"/>
              </a:solidFill>
              <a:latin typeface="Courier New" panose="02070309020205020404" pitchFamily="49" charset="0"/>
            </a:endParaRPr>
          </a:p>
          <a:p>
            <a:pPr algn="l">
              <a:spcBef>
                <a:spcPct val="0"/>
              </a:spcBef>
              <a:buClrTx/>
              <a:buFontTx/>
              <a:buNone/>
            </a:pPr>
            <a:r>
              <a:rPr lang="en-US" altLang="en-US">
                <a:solidFill>
                  <a:srgbClr val="000000"/>
                </a:solidFill>
                <a:latin typeface="Courier New" panose="02070309020205020404" pitchFamily="49" charset="0"/>
              </a:rPr>
              <a:t>[WHERE    </a:t>
            </a:r>
            <a:r>
              <a:rPr lang="en-US" altLang="en-US" i="1">
                <a:solidFill>
                  <a:srgbClr val="000000"/>
                </a:solidFill>
                <a:latin typeface="Courier New" panose="02070309020205020404" pitchFamily="49" charset="0"/>
              </a:rPr>
              <a:t>condition</a:t>
            </a:r>
            <a:r>
              <a:rPr lang="en-US" altLang="en-US">
                <a:solidFill>
                  <a:srgbClr val="000000"/>
                </a:solidFill>
                <a:latin typeface="Courier New" panose="02070309020205020404" pitchFamily="49" charset="0"/>
              </a:rPr>
              <a:t>]</a:t>
            </a:r>
          </a:p>
          <a:p>
            <a:pPr algn="l">
              <a:spcBef>
                <a:spcPct val="0"/>
              </a:spcBef>
              <a:buClrTx/>
              <a:buFontTx/>
              <a:buNone/>
            </a:pPr>
            <a:r>
              <a:rPr lang="en-US" altLang="en-US">
                <a:solidFill>
                  <a:srgbClr val="000000"/>
                </a:solidFill>
                <a:latin typeface="Courier New" panose="02070309020205020404" pitchFamily="49" charset="0"/>
              </a:rPr>
              <a:t>[GROUP BY </a:t>
            </a:r>
            <a:r>
              <a:rPr lang="en-US" altLang="en-US" i="1">
                <a:solidFill>
                  <a:srgbClr val="000000"/>
                </a:solidFill>
                <a:latin typeface="Courier New" panose="02070309020205020404" pitchFamily="49" charset="0"/>
              </a:rPr>
              <a:t>group_by_expression</a:t>
            </a:r>
            <a:r>
              <a:rPr lang="en-US" altLang="en-US">
                <a:solidFill>
                  <a:srgbClr val="000000"/>
                </a:solidFill>
                <a:latin typeface="Courier New" panose="02070309020205020404" pitchFamily="49" charset="0"/>
              </a:rPr>
              <a:t>]</a:t>
            </a:r>
            <a:endParaRPr lang="en-US" altLang="en-US" i="1">
              <a:solidFill>
                <a:srgbClr val="000000"/>
              </a:solidFill>
              <a:latin typeface="Courier New" panose="02070309020205020404" pitchFamily="49" charset="0"/>
            </a:endParaRPr>
          </a:p>
          <a:p>
            <a:pPr algn="l">
              <a:spcBef>
                <a:spcPct val="0"/>
              </a:spcBef>
              <a:buClrTx/>
              <a:buFontTx/>
              <a:buNone/>
            </a:pPr>
            <a:r>
              <a:rPr lang="en-US" altLang="en-US">
                <a:solidFill>
                  <a:srgbClr val="000000"/>
                </a:solidFill>
                <a:latin typeface="Courier New" panose="02070309020205020404" pitchFamily="49" charset="0"/>
              </a:rPr>
              <a:t>[HAVING   </a:t>
            </a:r>
            <a:r>
              <a:rPr lang="en-US" altLang="en-US" i="1">
                <a:solidFill>
                  <a:srgbClr val="000000"/>
                </a:solidFill>
                <a:latin typeface="Courier New" panose="02070309020205020404" pitchFamily="49" charset="0"/>
              </a:rPr>
              <a:t>group_condition</a:t>
            </a:r>
            <a:r>
              <a:rPr lang="en-US" altLang="en-US">
                <a:solidFill>
                  <a:srgbClr val="000000"/>
                </a:solidFill>
                <a:latin typeface="Courier New" panose="02070309020205020404" pitchFamily="49" charset="0"/>
              </a:rPr>
              <a:t>]</a:t>
            </a:r>
          </a:p>
          <a:p>
            <a:pPr algn="l">
              <a:spcBef>
                <a:spcPct val="0"/>
              </a:spcBef>
              <a:buClrTx/>
              <a:buFontTx/>
              <a:buNone/>
            </a:pPr>
            <a:r>
              <a:rPr lang="en-US" altLang="en-US">
                <a:solidFill>
                  <a:srgbClr val="000000"/>
                </a:solidFill>
                <a:latin typeface="Courier New" panose="02070309020205020404" pitchFamily="49" charset="0"/>
              </a:rPr>
              <a:t>[ORDER BY </a:t>
            </a:r>
            <a:r>
              <a:rPr lang="en-US" altLang="en-US" i="1">
                <a:solidFill>
                  <a:srgbClr val="000000"/>
                </a:solidFill>
                <a:latin typeface="Courier New" panose="02070309020205020404" pitchFamily="49" charset="0"/>
              </a:rPr>
              <a:t>column</a:t>
            </a:r>
            <a:r>
              <a:rPr lang="en-US" altLang="en-US">
                <a:solidFill>
                  <a:srgbClr val="000000"/>
                </a:solidFill>
                <a:latin typeface="Courier New" panose="02070309020205020404" pitchFamily="49" charset="0"/>
              </a:rPr>
              <a:t>];</a:t>
            </a:r>
          </a:p>
        </p:txBody>
      </p:sp>
      <p:sp>
        <p:nvSpPr>
          <p:cNvPr id="22531" name="Rectangle 15">
            <a:extLst>
              <a:ext uri="{FF2B5EF4-FFF2-40B4-BE49-F238E27FC236}">
                <a16:creationId xmlns:a16="http://schemas.microsoft.com/office/drawing/2014/main" id="{4CB51F64-DD20-E35D-3271-8C56E9509049}"/>
              </a:ext>
            </a:extLst>
          </p:cNvPr>
          <p:cNvSpPr>
            <a:spLocks noGrp="1" noChangeArrowheads="1"/>
          </p:cNvSpPr>
          <p:nvPr>
            <p:ph type="title"/>
          </p:nvPr>
        </p:nvSpPr>
        <p:spPr/>
        <p:txBody>
          <a:bodyPr/>
          <a:lstStyle/>
          <a:p>
            <a:pPr eaLnBrk="1" hangingPunct="1"/>
            <a:r>
              <a:rPr lang="en-US" altLang="en-US"/>
              <a:t>Restricting Group Results </a:t>
            </a:r>
            <a:br>
              <a:rPr lang="en-US" altLang="en-US"/>
            </a:br>
            <a:r>
              <a:rPr lang="en-US" altLang="en-US"/>
              <a:t>with the </a:t>
            </a:r>
            <a:r>
              <a:rPr lang="en-US" altLang="en-US">
                <a:latin typeface="Courier New" panose="02070309020205020404" pitchFamily="49" charset="0"/>
              </a:rPr>
              <a:t>HAVING</a:t>
            </a:r>
            <a:r>
              <a:rPr lang="en-US" altLang="en-US"/>
              <a:t> Clause</a:t>
            </a:r>
          </a:p>
        </p:txBody>
      </p:sp>
      <p:sp>
        <p:nvSpPr>
          <p:cNvPr id="22532" name="Rectangle 16">
            <a:extLst>
              <a:ext uri="{FF2B5EF4-FFF2-40B4-BE49-F238E27FC236}">
                <a16:creationId xmlns:a16="http://schemas.microsoft.com/office/drawing/2014/main" id="{4B20DDA5-9AEE-521C-1464-EA7C051704AD}"/>
              </a:ext>
            </a:extLst>
          </p:cNvPr>
          <p:cNvSpPr>
            <a:spLocks noGrp="1" noChangeArrowheads="1"/>
          </p:cNvSpPr>
          <p:nvPr>
            <p:ph type="body" idx="1"/>
          </p:nvPr>
        </p:nvSpPr>
        <p:spPr>
          <a:xfrm>
            <a:off x="2387600" y="1816100"/>
            <a:ext cx="7366000" cy="2235200"/>
          </a:xfrm>
        </p:spPr>
        <p:txBody>
          <a:bodyPr/>
          <a:lstStyle/>
          <a:p>
            <a:pPr marL="0" indent="0">
              <a:buNone/>
            </a:pPr>
            <a:r>
              <a:rPr lang="en-US" altLang="en-US"/>
              <a:t>When you use the </a:t>
            </a:r>
            <a:r>
              <a:rPr lang="en-US" altLang="en-US">
                <a:latin typeface="Courier New" panose="02070309020205020404" pitchFamily="49" charset="0"/>
              </a:rPr>
              <a:t>HAVING</a:t>
            </a:r>
            <a:r>
              <a:rPr lang="en-US" altLang="en-US"/>
              <a:t> clause, the Oracle server restricts groups as follows:</a:t>
            </a:r>
          </a:p>
          <a:p>
            <a:pPr lvl="1" eaLnBrk="1" hangingPunct="1">
              <a:buFont typeface="Arial" panose="020B0604020202020204" pitchFamily="34" charset="0"/>
              <a:buNone/>
            </a:pPr>
            <a:r>
              <a:rPr lang="en-US" altLang="en-US"/>
              <a:t>1.	Rows are grouped.</a:t>
            </a:r>
          </a:p>
          <a:p>
            <a:pPr lvl="1" eaLnBrk="1" hangingPunct="1">
              <a:buFont typeface="Arial" panose="020B0604020202020204" pitchFamily="34" charset="0"/>
              <a:buNone/>
            </a:pPr>
            <a:r>
              <a:rPr lang="en-US" altLang="en-US"/>
              <a:t>2.	The group function is applied.</a:t>
            </a:r>
          </a:p>
          <a:p>
            <a:pPr lvl="1" eaLnBrk="1" hangingPunct="1">
              <a:buFont typeface="Arial" panose="020B0604020202020204" pitchFamily="34" charset="0"/>
              <a:buNone/>
            </a:pPr>
            <a:r>
              <a:rPr lang="en-US" altLang="en-US"/>
              <a:t>3.	Groups matching the </a:t>
            </a:r>
            <a:r>
              <a:rPr lang="en-US" altLang="en-US">
                <a:latin typeface="Courier New" panose="02070309020205020404" pitchFamily="49" charset="0"/>
              </a:rPr>
              <a:t>HAVING</a:t>
            </a:r>
            <a:r>
              <a:rPr lang="en-US" altLang="en-US"/>
              <a:t> clause are displayed.</a:t>
            </a:r>
          </a:p>
        </p:txBody>
      </p:sp>
      <p:sp>
        <p:nvSpPr>
          <p:cNvPr id="22533" name="Rectangle 6">
            <a:extLst>
              <a:ext uri="{FF2B5EF4-FFF2-40B4-BE49-F238E27FC236}">
                <a16:creationId xmlns:a16="http://schemas.microsoft.com/office/drawing/2014/main" id="{EA613AE7-783E-3F06-1125-93C99291D4EA}"/>
              </a:ext>
            </a:extLst>
          </p:cNvPr>
          <p:cNvSpPr>
            <a:spLocks noChangeArrowheads="1"/>
          </p:cNvSpPr>
          <p:nvPr/>
        </p:nvSpPr>
        <p:spPr bwMode="auto">
          <a:xfrm>
            <a:off x="2436813" y="5432425"/>
            <a:ext cx="4138612" cy="266700"/>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9">
            <a:extLst>
              <a:ext uri="{FF2B5EF4-FFF2-40B4-BE49-F238E27FC236}">
                <a16:creationId xmlns:a16="http://schemas.microsoft.com/office/drawing/2014/main" id="{95AA8667-079B-A952-F4C7-9B99B869AF19}"/>
              </a:ext>
            </a:extLst>
          </p:cNvPr>
          <p:cNvSpPr>
            <a:spLocks noChangeArrowheads="1"/>
          </p:cNvSpPr>
          <p:nvPr/>
        </p:nvSpPr>
        <p:spPr bwMode="blackGray">
          <a:xfrm>
            <a:off x="2390776" y="1828801"/>
            <a:ext cx="7300913" cy="1223963"/>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department_id, MAX(salary)</a:t>
            </a:r>
          </a:p>
          <a:p>
            <a:pPr algn="l">
              <a:spcBef>
                <a:spcPct val="0"/>
              </a:spcBef>
              <a:buClrTx/>
              <a:buFontTx/>
              <a:buNone/>
            </a:pPr>
            <a:r>
              <a:rPr lang="en-US" altLang="en-US">
                <a:solidFill>
                  <a:srgbClr val="000000"/>
                </a:solidFill>
                <a:latin typeface="Courier New" panose="02070309020205020404" pitchFamily="49" charset="0"/>
              </a:rPr>
              <a:t>FROM     employees</a:t>
            </a:r>
          </a:p>
          <a:p>
            <a:pPr algn="l">
              <a:spcBef>
                <a:spcPct val="0"/>
              </a:spcBef>
              <a:buClrTx/>
              <a:buFontTx/>
              <a:buNone/>
            </a:pPr>
            <a:r>
              <a:rPr lang="en-US" altLang="en-US">
                <a:solidFill>
                  <a:srgbClr val="000000"/>
                </a:solidFill>
                <a:latin typeface="Courier New" panose="02070309020205020404" pitchFamily="49" charset="0"/>
              </a:rPr>
              <a:t>GROUP BY department_id</a:t>
            </a:r>
          </a:p>
          <a:p>
            <a:pPr algn="l">
              <a:spcBef>
                <a:spcPct val="0"/>
              </a:spcBef>
              <a:buClrTx/>
              <a:buFontTx/>
              <a:buNone/>
            </a:pPr>
            <a:r>
              <a:rPr lang="en-US" altLang="en-US">
                <a:solidFill>
                  <a:srgbClr val="000000"/>
                </a:solidFill>
                <a:latin typeface="Courier New" panose="02070309020205020404" pitchFamily="49" charset="0"/>
              </a:rPr>
              <a:t>HAVING   MAX(salary)&gt;10000 ;</a:t>
            </a:r>
          </a:p>
        </p:txBody>
      </p:sp>
      <p:sp>
        <p:nvSpPr>
          <p:cNvPr id="23555" name="Rectangle 8">
            <a:extLst>
              <a:ext uri="{FF2B5EF4-FFF2-40B4-BE49-F238E27FC236}">
                <a16:creationId xmlns:a16="http://schemas.microsoft.com/office/drawing/2014/main" id="{051323F5-26B4-CC35-C402-210D72A23CB5}"/>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rPr>
              <a:t>HAVING</a:t>
            </a:r>
            <a:r>
              <a:rPr lang="en-US" altLang="en-US"/>
              <a:t> Clause</a:t>
            </a:r>
          </a:p>
        </p:txBody>
      </p:sp>
      <p:sp>
        <p:nvSpPr>
          <p:cNvPr id="23556" name="Rectangle 5">
            <a:extLst>
              <a:ext uri="{FF2B5EF4-FFF2-40B4-BE49-F238E27FC236}">
                <a16:creationId xmlns:a16="http://schemas.microsoft.com/office/drawing/2014/main" id="{17E8BF07-BA58-2D64-86D7-C44D4EBF67AC}"/>
              </a:ext>
            </a:extLst>
          </p:cNvPr>
          <p:cNvSpPr>
            <a:spLocks noChangeArrowheads="1"/>
          </p:cNvSpPr>
          <p:nvPr/>
        </p:nvSpPr>
        <p:spPr bwMode="auto">
          <a:xfrm>
            <a:off x="2428876" y="2717800"/>
            <a:ext cx="3686175" cy="266700"/>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pic>
        <p:nvPicPr>
          <p:cNvPr id="23557" name="Picture 6">
            <a:extLst>
              <a:ext uri="{FF2B5EF4-FFF2-40B4-BE49-F238E27FC236}">
                <a16:creationId xmlns:a16="http://schemas.microsoft.com/office/drawing/2014/main" id="{2D4830EC-6378-BB30-F627-CC0CDDAC3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376489" y="3170239"/>
            <a:ext cx="73056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normAutofit/>
          </a:bodyPr>
          <a:lstStyle/>
          <a:p>
            <a:r>
              <a:rPr lang="en-US" sz="3200" dirty="0">
                <a:solidFill>
                  <a:srgbClr val="C00000"/>
                </a:solidFill>
              </a:rPr>
              <a:t>DDL</a:t>
            </a:r>
          </a:p>
        </p:txBody>
      </p:sp>
      <p:sp>
        <p:nvSpPr>
          <p:cNvPr id="3" name="Content Placeholder 2"/>
          <p:cNvSpPr>
            <a:spLocks noGrp="1"/>
          </p:cNvSpPr>
          <p:nvPr>
            <p:ph idx="1"/>
          </p:nvPr>
        </p:nvSpPr>
        <p:spPr/>
        <p:txBody>
          <a:bodyPr>
            <a:normAutofit/>
          </a:bodyPr>
          <a:lstStyle/>
          <a:p>
            <a:r>
              <a:rPr lang="en-US" sz="1600" dirty="0"/>
              <a:t>Data Definition Language (DDL) statements are used to define the database structure or schema. </a:t>
            </a:r>
          </a:p>
          <a:p>
            <a:pPr marL="0" indent="0">
              <a:buNone/>
            </a:pPr>
            <a:r>
              <a:rPr lang="en-US" sz="1600" dirty="0"/>
              <a:t>	Some examples:</a:t>
            </a:r>
          </a:p>
          <a:p>
            <a:pPr marL="0" indent="0">
              <a:buNone/>
            </a:pPr>
            <a:r>
              <a:rPr lang="en-US" sz="1600" dirty="0"/>
              <a:t>	1. CREATE - to create objects in the database</a:t>
            </a:r>
          </a:p>
          <a:p>
            <a:pPr marL="0" indent="0">
              <a:buNone/>
            </a:pPr>
            <a:r>
              <a:rPr lang="en-US" sz="1600" dirty="0"/>
              <a:t>	2. ALTER - alters the structure of the database</a:t>
            </a:r>
          </a:p>
          <a:p>
            <a:pPr marL="0" indent="0">
              <a:buNone/>
            </a:pPr>
            <a:r>
              <a:rPr lang="en-US" sz="1600" dirty="0"/>
              <a:t>	3. DROP - delete objects from the database</a:t>
            </a:r>
          </a:p>
          <a:p>
            <a:pPr marL="0" indent="0">
              <a:buNone/>
            </a:pPr>
            <a:r>
              <a:rPr lang="en-US" sz="1600" dirty="0"/>
              <a:t>	4. TRUNCATE - remove all records from a table, including all spaces allocated for the records are removed</a:t>
            </a:r>
          </a:p>
          <a:p>
            <a:pPr marL="0" indent="0">
              <a:buNone/>
            </a:pPr>
            <a:r>
              <a:rPr lang="en-US" sz="1600" dirty="0"/>
              <a:t>	5. COMMENT - add comments to the data dictionary</a:t>
            </a:r>
          </a:p>
          <a:p>
            <a:pPr marL="0" indent="0">
              <a:buNone/>
            </a:pPr>
            <a:r>
              <a:rPr lang="en-US" sz="1600" dirty="0"/>
              <a:t>	6. RENAME - rename an object</a:t>
            </a:r>
          </a:p>
          <a:p>
            <a:pPr marL="0" indent="0">
              <a:buNone/>
            </a:pPr>
            <a:endParaRPr lang="en-US" sz="1600" dirty="0"/>
          </a:p>
        </p:txBody>
      </p:sp>
    </p:spTree>
    <p:extLst>
      <p:ext uri="{BB962C8B-B14F-4D97-AF65-F5344CB8AC3E}">
        <p14:creationId xmlns:p14="http://schemas.microsoft.com/office/powerpoint/2010/main" val="4203135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1">
            <a:extLst>
              <a:ext uri="{FF2B5EF4-FFF2-40B4-BE49-F238E27FC236}">
                <a16:creationId xmlns:a16="http://schemas.microsoft.com/office/drawing/2014/main" id="{FBC90457-1904-3423-B220-40B1C65EBBE0}"/>
              </a:ext>
            </a:extLst>
          </p:cNvPr>
          <p:cNvSpPr>
            <a:spLocks noChangeArrowheads="1"/>
          </p:cNvSpPr>
          <p:nvPr/>
        </p:nvSpPr>
        <p:spPr bwMode="blackGray">
          <a:xfrm>
            <a:off x="2390776" y="1858964"/>
            <a:ext cx="7300913" cy="1711325"/>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job_id, SUM(salary) PAYROLL</a:t>
            </a:r>
          </a:p>
          <a:p>
            <a:pPr algn="l">
              <a:spcBef>
                <a:spcPct val="0"/>
              </a:spcBef>
              <a:buClrTx/>
              <a:buFontTx/>
              <a:buNone/>
            </a:pPr>
            <a:r>
              <a:rPr lang="en-US" altLang="en-US">
                <a:solidFill>
                  <a:srgbClr val="000000"/>
                </a:solidFill>
                <a:latin typeface="Courier New" panose="02070309020205020404" pitchFamily="49" charset="0"/>
              </a:rPr>
              <a:t>FROM     employees</a:t>
            </a:r>
          </a:p>
          <a:p>
            <a:pPr algn="l">
              <a:spcBef>
                <a:spcPct val="0"/>
              </a:spcBef>
              <a:buClrTx/>
              <a:buFontTx/>
              <a:buNone/>
            </a:pPr>
            <a:r>
              <a:rPr lang="en-US" altLang="en-US">
                <a:solidFill>
                  <a:srgbClr val="000000"/>
                </a:solidFill>
                <a:latin typeface="Courier New" panose="02070309020205020404" pitchFamily="49" charset="0"/>
              </a:rPr>
              <a:t>WHERE    job_id NOT LIKE '%REP%'</a:t>
            </a:r>
          </a:p>
          <a:p>
            <a:pPr algn="l">
              <a:spcBef>
                <a:spcPct val="0"/>
              </a:spcBef>
              <a:buClrTx/>
              <a:buFontTx/>
              <a:buNone/>
            </a:pPr>
            <a:r>
              <a:rPr lang="en-US" altLang="en-US">
                <a:solidFill>
                  <a:srgbClr val="000000"/>
                </a:solidFill>
                <a:latin typeface="Courier New" panose="02070309020205020404" pitchFamily="49" charset="0"/>
              </a:rPr>
              <a:t>GROUP BY job_id</a:t>
            </a:r>
          </a:p>
          <a:p>
            <a:pPr algn="l">
              <a:spcBef>
                <a:spcPct val="0"/>
              </a:spcBef>
              <a:buClrTx/>
              <a:buFontTx/>
              <a:buNone/>
            </a:pPr>
            <a:r>
              <a:rPr lang="en-US" altLang="en-US">
                <a:solidFill>
                  <a:srgbClr val="000000"/>
                </a:solidFill>
                <a:latin typeface="Courier New" panose="02070309020205020404" pitchFamily="49" charset="0"/>
              </a:rPr>
              <a:t>HAVING   SUM(salary) &gt; 13000</a:t>
            </a:r>
          </a:p>
          <a:p>
            <a:pPr algn="l">
              <a:spcBef>
                <a:spcPct val="0"/>
              </a:spcBef>
              <a:buClrTx/>
              <a:buFontTx/>
              <a:buNone/>
            </a:pPr>
            <a:r>
              <a:rPr lang="en-US" altLang="en-US">
                <a:solidFill>
                  <a:srgbClr val="000000"/>
                </a:solidFill>
                <a:latin typeface="Courier New" panose="02070309020205020404" pitchFamily="49" charset="0"/>
              </a:rPr>
              <a:t>ORDER BY SUM(salary);</a:t>
            </a:r>
          </a:p>
        </p:txBody>
      </p:sp>
      <p:sp>
        <p:nvSpPr>
          <p:cNvPr id="24579" name="Rectangle 9">
            <a:extLst>
              <a:ext uri="{FF2B5EF4-FFF2-40B4-BE49-F238E27FC236}">
                <a16:creationId xmlns:a16="http://schemas.microsoft.com/office/drawing/2014/main" id="{BB37E84A-A3A7-1557-B18D-D646C804D364}"/>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rPr>
              <a:t>HAVING</a:t>
            </a:r>
            <a:r>
              <a:rPr lang="en-US" altLang="en-US"/>
              <a:t> Clause</a:t>
            </a:r>
          </a:p>
        </p:txBody>
      </p:sp>
      <p:sp>
        <p:nvSpPr>
          <p:cNvPr id="24580" name="Rectangle 5">
            <a:extLst>
              <a:ext uri="{FF2B5EF4-FFF2-40B4-BE49-F238E27FC236}">
                <a16:creationId xmlns:a16="http://schemas.microsoft.com/office/drawing/2014/main" id="{3E97DD5B-D087-7DAD-CB3F-DE97C9165AF2}"/>
              </a:ext>
            </a:extLst>
          </p:cNvPr>
          <p:cNvSpPr>
            <a:spLocks noChangeArrowheads="1"/>
          </p:cNvSpPr>
          <p:nvPr/>
        </p:nvSpPr>
        <p:spPr bwMode="auto">
          <a:xfrm>
            <a:off x="2439989" y="2986088"/>
            <a:ext cx="3971925" cy="266700"/>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pic>
        <p:nvPicPr>
          <p:cNvPr id="24581" name="Picture 6">
            <a:extLst>
              <a:ext uri="{FF2B5EF4-FFF2-40B4-BE49-F238E27FC236}">
                <a16:creationId xmlns:a16="http://schemas.microsoft.com/office/drawing/2014/main" id="{BB73AA1C-1D2C-C0BC-C22F-E2AF85E36A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376489" y="3706813"/>
            <a:ext cx="73056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6">
            <a:extLst>
              <a:ext uri="{FF2B5EF4-FFF2-40B4-BE49-F238E27FC236}">
                <a16:creationId xmlns:a16="http://schemas.microsoft.com/office/drawing/2014/main" id="{92EE51FA-95DB-4EE7-5823-C44520BF1E6C}"/>
              </a:ext>
            </a:extLst>
          </p:cNvPr>
          <p:cNvSpPr>
            <a:spLocks noChangeArrowheads="1"/>
          </p:cNvSpPr>
          <p:nvPr/>
        </p:nvSpPr>
        <p:spPr bwMode="blackGray">
          <a:xfrm>
            <a:off x="2390776" y="2382838"/>
            <a:ext cx="7300913" cy="965200"/>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MAX(AVG(salary))</a:t>
            </a:r>
          </a:p>
          <a:p>
            <a:pPr algn="l">
              <a:spcBef>
                <a:spcPct val="0"/>
              </a:spcBef>
              <a:buClrTx/>
              <a:buFontTx/>
              <a:buNone/>
            </a:pPr>
            <a:r>
              <a:rPr lang="en-US" altLang="en-US">
                <a:solidFill>
                  <a:srgbClr val="000000"/>
                </a:solidFill>
                <a:latin typeface="Courier New" panose="02070309020205020404" pitchFamily="49" charset="0"/>
              </a:rPr>
              <a:t>FROM     employees</a:t>
            </a:r>
          </a:p>
          <a:p>
            <a:pPr algn="l">
              <a:spcBef>
                <a:spcPct val="0"/>
              </a:spcBef>
              <a:buClrTx/>
              <a:buFontTx/>
              <a:buNone/>
            </a:pPr>
            <a:r>
              <a:rPr lang="en-US" altLang="en-US">
                <a:solidFill>
                  <a:srgbClr val="000000"/>
                </a:solidFill>
                <a:latin typeface="Courier New" panose="02070309020205020404" pitchFamily="49" charset="0"/>
              </a:rPr>
              <a:t>GROUP BY department_id;</a:t>
            </a:r>
          </a:p>
        </p:txBody>
      </p:sp>
      <p:sp>
        <p:nvSpPr>
          <p:cNvPr id="25603" name="Rectangle 14">
            <a:extLst>
              <a:ext uri="{FF2B5EF4-FFF2-40B4-BE49-F238E27FC236}">
                <a16:creationId xmlns:a16="http://schemas.microsoft.com/office/drawing/2014/main" id="{838D5E8B-D059-65C0-B2A3-7E9F95F42AE7}"/>
              </a:ext>
            </a:extLst>
          </p:cNvPr>
          <p:cNvSpPr>
            <a:spLocks noGrp="1" noChangeArrowheads="1"/>
          </p:cNvSpPr>
          <p:nvPr>
            <p:ph type="title"/>
          </p:nvPr>
        </p:nvSpPr>
        <p:spPr/>
        <p:txBody>
          <a:bodyPr/>
          <a:lstStyle/>
          <a:p>
            <a:pPr eaLnBrk="1" hangingPunct="1"/>
            <a:r>
              <a:rPr lang="en-US" altLang="en-US"/>
              <a:t>Nesting Group Functions</a:t>
            </a:r>
          </a:p>
        </p:txBody>
      </p:sp>
      <p:sp>
        <p:nvSpPr>
          <p:cNvPr id="25604" name="Rectangle 15">
            <a:extLst>
              <a:ext uri="{FF2B5EF4-FFF2-40B4-BE49-F238E27FC236}">
                <a16:creationId xmlns:a16="http://schemas.microsoft.com/office/drawing/2014/main" id="{FBCC9A70-62A6-996C-1135-FBCA457A5B68}"/>
              </a:ext>
            </a:extLst>
          </p:cNvPr>
          <p:cNvSpPr>
            <a:spLocks noGrp="1" noChangeArrowheads="1"/>
          </p:cNvSpPr>
          <p:nvPr>
            <p:ph type="body" idx="1"/>
          </p:nvPr>
        </p:nvSpPr>
        <p:spPr>
          <a:xfrm>
            <a:off x="2387600" y="1816101"/>
            <a:ext cx="7366000" cy="360363"/>
          </a:xfrm>
        </p:spPr>
        <p:txBody>
          <a:bodyPr>
            <a:normAutofit lnSpcReduction="10000"/>
          </a:bodyPr>
          <a:lstStyle/>
          <a:p>
            <a:pPr marL="0" indent="0">
              <a:buNone/>
            </a:pPr>
            <a:r>
              <a:rPr lang="en-US" altLang="en-US"/>
              <a:t>Display the maximum average salary: </a:t>
            </a:r>
          </a:p>
        </p:txBody>
      </p:sp>
      <p:sp>
        <p:nvSpPr>
          <p:cNvPr id="25605" name="Rectangle 6">
            <a:extLst>
              <a:ext uri="{FF2B5EF4-FFF2-40B4-BE49-F238E27FC236}">
                <a16:creationId xmlns:a16="http://schemas.microsoft.com/office/drawing/2014/main" id="{96CF7990-E13D-2E5F-0B19-A9465C58497D}"/>
              </a:ext>
            </a:extLst>
          </p:cNvPr>
          <p:cNvSpPr>
            <a:spLocks noChangeArrowheads="1"/>
          </p:cNvSpPr>
          <p:nvPr/>
        </p:nvSpPr>
        <p:spPr bwMode="auto">
          <a:xfrm>
            <a:off x="3624263" y="2454275"/>
            <a:ext cx="2273300" cy="266700"/>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pic>
        <p:nvPicPr>
          <p:cNvPr id="25606" name="Picture 7">
            <a:extLst>
              <a:ext uri="{FF2B5EF4-FFF2-40B4-BE49-F238E27FC236}">
                <a16:creationId xmlns:a16="http://schemas.microsoft.com/office/drawing/2014/main" id="{C1A9AC39-96EF-2418-B4B3-3ACE02133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393951" y="3576638"/>
            <a:ext cx="73056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a:extLst>
              <a:ext uri="{FF2B5EF4-FFF2-40B4-BE49-F238E27FC236}">
                <a16:creationId xmlns:a16="http://schemas.microsoft.com/office/drawing/2014/main" id="{8FABCB37-DC91-8E70-29DF-637C9F4AE8ED}"/>
              </a:ext>
            </a:extLst>
          </p:cNvPr>
          <p:cNvSpPr>
            <a:spLocks noGrp="1" noChangeArrowheads="1"/>
          </p:cNvSpPr>
          <p:nvPr>
            <p:ph type="ctrTitle"/>
          </p:nvPr>
        </p:nvSpPr>
        <p:spPr/>
        <p:txBody>
          <a:bodyPr/>
          <a:lstStyle/>
          <a:p>
            <a:pPr eaLnBrk="1" hangingPunct="1"/>
            <a:r>
              <a:rPr lang="en-US" altLang="en-US"/>
              <a:t>Displaying Data </a:t>
            </a:r>
            <a:br>
              <a:rPr lang="en-US" altLang="en-US"/>
            </a:br>
            <a:r>
              <a:rPr lang="en-US" altLang="en-US"/>
              <a:t>from Multiple Tables</a:t>
            </a:r>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73377F5-7783-F9F2-B517-FF92D4697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281739" y="2157413"/>
            <a:ext cx="33813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4099" name="Picture 3">
            <a:extLst>
              <a:ext uri="{FF2B5EF4-FFF2-40B4-BE49-F238E27FC236}">
                <a16:creationId xmlns:a16="http://schemas.microsoft.com/office/drawing/2014/main" id="{A8E61B45-C78A-7995-2872-33634F278B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409826" y="2174875"/>
            <a:ext cx="30765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4100" name="Picture 4">
            <a:extLst>
              <a:ext uri="{FF2B5EF4-FFF2-40B4-BE49-F238E27FC236}">
                <a16:creationId xmlns:a16="http://schemas.microsoft.com/office/drawing/2014/main" id="{FF0860E9-7796-A3A4-2733-05D629C1C5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409826" y="3049588"/>
            <a:ext cx="30765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4101" name="Rectangle 25">
            <a:extLst>
              <a:ext uri="{FF2B5EF4-FFF2-40B4-BE49-F238E27FC236}">
                <a16:creationId xmlns:a16="http://schemas.microsoft.com/office/drawing/2014/main" id="{D990315F-F2A2-3972-1234-C4FB82F696C4}"/>
              </a:ext>
            </a:extLst>
          </p:cNvPr>
          <p:cNvSpPr>
            <a:spLocks noGrp="1" noChangeArrowheads="1"/>
          </p:cNvSpPr>
          <p:nvPr>
            <p:ph type="title"/>
          </p:nvPr>
        </p:nvSpPr>
        <p:spPr/>
        <p:txBody>
          <a:bodyPr/>
          <a:lstStyle/>
          <a:p>
            <a:pPr eaLnBrk="1" hangingPunct="1"/>
            <a:r>
              <a:rPr lang="en-US" altLang="en-US"/>
              <a:t>Obtaining Data from Multiple Tables</a:t>
            </a:r>
          </a:p>
        </p:txBody>
      </p:sp>
      <p:sp>
        <p:nvSpPr>
          <p:cNvPr id="4102" name="Rectangle 6">
            <a:extLst>
              <a:ext uri="{FF2B5EF4-FFF2-40B4-BE49-F238E27FC236}">
                <a16:creationId xmlns:a16="http://schemas.microsoft.com/office/drawing/2014/main" id="{969AFEA7-9667-9CD4-86F8-7FC5B45913A4}"/>
              </a:ext>
            </a:extLst>
          </p:cNvPr>
          <p:cNvSpPr>
            <a:spLocks noChangeArrowheads="1"/>
          </p:cNvSpPr>
          <p:nvPr/>
        </p:nvSpPr>
        <p:spPr bwMode="auto">
          <a:xfrm>
            <a:off x="2319339" y="1814513"/>
            <a:ext cx="1641475"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altLang="en-US" sz="2000">
                <a:latin typeface="Courier New" panose="02070309020205020404" pitchFamily="49" charset="0"/>
              </a:rPr>
              <a:t>EMPLOYEES</a:t>
            </a:r>
            <a:r>
              <a:rPr lang="en-US" altLang="en-US" sz="2000"/>
              <a:t> </a:t>
            </a:r>
          </a:p>
        </p:txBody>
      </p:sp>
      <p:sp>
        <p:nvSpPr>
          <p:cNvPr id="4103" name="Rectangle 7">
            <a:extLst>
              <a:ext uri="{FF2B5EF4-FFF2-40B4-BE49-F238E27FC236}">
                <a16:creationId xmlns:a16="http://schemas.microsoft.com/office/drawing/2014/main" id="{AD6586C8-A757-8734-9CDE-12EADA790E25}"/>
              </a:ext>
            </a:extLst>
          </p:cNvPr>
          <p:cNvSpPr>
            <a:spLocks noChangeArrowheads="1"/>
          </p:cNvSpPr>
          <p:nvPr/>
        </p:nvSpPr>
        <p:spPr bwMode="auto">
          <a:xfrm>
            <a:off x="6181725" y="1828800"/>
            <a:ext cx="203260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altLang="en-US" sz="2000">
                <a:latin typeface="Courier New" panose="02070309020205020404" pitchFamily="49" charset="0"/>
              </a:rPr>
              <a:t>DEPARTMENTS </a:t>
            </a:r>
          </a:p>
        </p:txBody>
      </p:sp>
      <p:grpSp>
        <p:nvGrpSpPr>
          <p:cNvPr id="4104" name="Group 8">
            <a:extLst>
              <a:ext uri="{FF2B5EF4-FFF2-40B4-BE49-F238E27FC236}">
                <a16:creationId xmlns:a16="http://schemas.microsoft.com/office/drawing/2014/main" id="{205EC689-09AD-39E6-E5EE-A3B3971D71BA}"/>
              </a:ext>
            </a:extLst>
          </p:cNvPr>
          <p:cNvGrpSpPr>
            <a:grpSpLocks/>
          </p:cNvGrpSpPr>
          <p:nvPr/>
        </p:nvGrpSpPr>
        <p:grpSpPr bwMode="auto">
          <a:xfrm>
            <a:off x="5937251" y="3887789"/>
            <a:ext cx="263525" cy="473075"/>
            <a:chOff x="2480" y="2024"/>
            <a:chExt cx="609" cy="298"/>
          </a:xfrm>
        </p:grpSpPr>
        <p:sp>
          <p:nvSpPr>
            <p:cNvPr id="4112" name="Line 9">
              <a:extLst>
                <a:ext uri="{FF2B5EF4-FFF2-40B4-BE49-F238E27FC236}">
                  <a16:creationId xmlns:a16="http://schemas.microsoft.com/office/drawing/2014/main" id="{694BC9D2-3CC7-0F1E-23D8-6780D50C4FE3}"/>
                </a:ext>
              </a:extLst>
            </p:cNvPr>
            <p:cNvSpPr>
              <a:spLocks noChangeShapeType="1"/>
            </p:cNvSpPr>
            <p:nvPr/>
          </p:nvSpPr>
          <p:spPr bwMode="auto">
            <a:xfrm flipV="1">
              <a:off x="2480" y="2024"/>
              <a:ext cx="0" cy="298"/>
            </a:xfrm>
            <a:prstGeom prst="line">
              <a:avLst/>
            </a:prstGeom>
            <a:noFill/>
            <a:ln w="28575">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4113" name="Line 10">
              <a:extLst>
                <a:ext uri="{FF2B5EF4-FFF2-40B4-BE49-F238E27FC236}">
                  <a16:creationId xmlns:a16="http://schemas.microsoft.com/office/drawing/2014/main" id="{B428923E-C4E1-CC3B-DAE7-E39610AC1A23}"/>
                </a:ext>
              </a:extLst>
            </p:cNvPr>
            <p:cNvSpPr>
              <a:spLocks noChangeShapeType="1"/>
            </p:cNvSpPr>
            <p:nvPr/>
          </p:nvSpPr>
          <p:spPr bwMode="auto">
            <a:xfrm flipV="1">
              <a:off x="3089" y="2024"/>
              <a:ext cx="0" cy="298"/>
            </a:xfrm>
            <a:prstGeom prst="line">
              <a:avLst/>
            </a:prstGeom>
            <a:noFill/>
            <a:ln w="28575">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en-IN"/>
            </a:p>
          </p:txBody>
        </p:sp>
      </p:grpSp>
      <p:sp>
        <p:nvSpPr>
          <p:cNvPr id="4105" name="Rectangle 11">
            <a:extLst>
              <a:ext uri="{FF2B5EF4-FFF2-40B4-BE49-F238E27FC236}">
                <a16:creationId xmlns:a16="http://schemas.microsoft.com/office/drawing/2014/main" id="{6548E4A8-D873-2681-8CAE-F06D4417A1EC}"/>
              </a:ext>
            </a:extLst>
          </p:cNvPr>
          <p:cNvSpPr>
            <a:spLocks noChangeArrowheads="1"/>
          </p:cNvSpPr>
          <p:nvPr/>
        </p:nvSpPr>
        <p:spPr bwMode="auto">
          <a:xfrm>
            <a:off x="2449514" y="2243139"/>
            <a:ext cx="955675" cy="14509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4106" name="Rectangle 12">
            <a:extLst>
              <a:ext uri="{FF2B5EF4-FFF2-40B4-BE49-F238E27FC236}">
                <a16:creationId xmlns:a16="http://schemas.microsoft.com/office/drawing/2014/main" id="{3063D717-E6C2-3F5B-0777-D2E87F309A19}"/>
              </a:ext>
            </a:extLst>
          </p:cNvPr>
          <p:cNvSpPr>
            <a:spLocks noChangeArrowheads="1"/>
          </p:cNvSpPr>
          <p:nvPr/>
        </p:nvSpPr>
        <p:spPr bwMode="auto">
          <a:xfrm>
            <a:off x="4297363" y="2219326"/>
            <a:ext cx="1168400" cy="1452563"/>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4107" name="Rectangle 13">
            <a:extLst>
              <a:ext uri="{FF2B5EF4-FFF2-40B4-BE49-F238E27FC236}">
                <a16:creationId xmlns:a16="http://schemas.microsoft.com/office/drawing/2014/main" id="{6BA4E496-B80B-2ADC-0473-124BD1B3843C}"/>
              </a:ext>
            </a:extLst>
          </p:cNvPr>
          <p:cNvSpPr>
            <a:spLocks noChangeArrowheads="1"/>
          </p:cNvSpPr>
          <p:nvPr/>
        </p:nvSpPr>
        <p:spPr bwMode="auto">
          <a:xfrm>
            <a:off x="7408863" y="2195514"/>
            <a:ext cx="1289050" cy="1893887"/>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4108" name="Text Box 16">
            <a:extLst>
              <a:ext uri="{FF2B5EF4-FFF2-40B4-BE49-F238E27FC236}">
                <a16:creationId xmlns:a16="http://schemas.microsoft.com/office/drawing/2014/main" id="{30FF2107-A2A0-0DF6-EA00-CA64BCCB6058}"/>
              </a:ext>
            </a:extLst>
          </p:cNvPr>
          <p:cNvSpPr txBox="1">
            <a:spLocks noChangeArrowheads="1"/>
          </p:cNvSpPr>
          <p:nvPr/>
        </p:nvSpPr>
        <p:spPr bwMode="auto">
          <a:xfrm>
            <a:off x="2425701" y="2693988"/>
            <a:ext cx="366713"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altLang="en-US" sz="2400"/>
              <a:t>…</a:t>
            </a:r>
          </a:p>
        </p:txBody>
      </p:sp>
      <p:pic>
        <p:nvPicPr>
          <p:cNvPr id="4109" name="Picture 14">
            <a:extLst>
              <a:ext uri="{FF2B5EF4-FFF2-40B4-BE49-F238E27FC236}">
                <a16:creationId xmlns:a16="http://schemas.microsoft.com/office/drawing/2014/main" id="{8AF579F7-7DE0-38A4-467B-284930900A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371976" y="4432300"/>
            <a:ext cx="33623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4110" name="Picture 15">
            <a:extLst>
              <a:ext uri="{FF2B5EF4-FFF2-40B4-BE49-F238E27FC236}">
                <a16:creationId xmlns:a16="http://schemas.microsoft.com/office/drawing/2014/main" id="{C6853321-D0CD-1EE4-4AB8-0A89CA7637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4371975" y="5486400"/>
            <a:ext cx="33909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4111" name="Text Box 17">
            <a:extLst>
              <a:ext uri="{FF2B5EF4-FFF2-40B4-BE49-F238E27FC236}">
                <a16:creationId xmlns:a16="http://schemas.microsoft.com/office/drawing/2014/main" id="{BD311BD6-8CA8-966A-B7C5-C609A9D4CF2B}"/>
              </a:ext>
            </a:extLst>
          </p:cNvPr>
          <p:cNvSpPr txBox="1">
            <a:spLocks noChangeArrowheads="1"/>
          </p:cNvSpPr>
          <p:nvPr/>
        </p:nvSpPr>
        <p:spPr bwMode="auto">
          <a:xfrm>
            <a:off x="4341813" y="5140325"/>
            <a:ext cx="366712"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altLang="en-US" sz="2400"/>
              <a:t>…</a:t>
            </a:r>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1">
            <a:extLst>
              <a:ext uri="{FF2B5EF4-FFF2-40B4-BE49-F238E27FC236}">
                <a16:creationId xmlns:a16="http://schemas.microsoft.com/office/drawing/2014/main" id="{AD0D4C19-9EFB-41ED-1F01-BB1DCB825759}"/>
              </a:ext>
            </a:extLst>
          </p:cNvPr>
          <p:cNvSpPr>
            <a:spLocks noGrp="1" noChangeArrowheads="1"/>
          </p:cNvSpPr>
          <p:nvPr>
            <p:ph type="title"/>
          </p:nvPr>
        </p:nvSpPr>
        <p:spPr/>
        <p:txBody>
          <a:bodyPr/>
          <a:lstStyle/>
          <a:p>
            <a:pPr eaLnBrk="1" hangingPunct="1"/>
            <a:r>
              <a:rPr lang="en-US" altLang="en-US"/>
              <a:t>Types of Joins</a:t>
            </a:r>
          </a:p>
        </p:txBody>
      </p:sp>
      <p:sp>
        <p:nvSpPr>
          <p:cNvPr id="5123" name="Rectangle 12">
            <a:extLst>
              <a:ext uri="{FF2B5EF4-FFF2-40B4-BE49-F238E27FC236}">
                <a16:creationId xmlns:a16="http://schemas.microsoft.com/office/drawing/2014/main" id="{D239365F-F6E3-C243-A95D-1FDD920248CB}"/>
              </a:ext>
            </a:extLst>
          </p:cNvPr>
          <p:cNvSpPr>
            <a:spLocks noGrp="1" noChangeArrowheads="1"/>
          </p:cNvSpPr>
          <p:nvPr>
            <p:ph type="body" idx="1"/>
          </p:nvPr>
        </p:nvSpPr>
        <p:spPr>
          <a:xfrm>
            <a:off x="2387600" y="1816101"/>
            <a:ext cx="7366000" cy="2703513"/>
          </a:xfrm>
        </p:spPr>
        <p:txBody>
          <a:bodyPr/>
          <a:lstStyle/>
          <a:p>
            <a:pPr marL="0" indent="0">
              <a:buNone/>
            </a:pPr>
            <a:r>
              <a:rPr lang="en-US" altLang="en-US" dirty="0"/>
              <a:t>Joins that are compliant with the SQL:1999 standard include the following:</a:t>
            </a:r>
          </a:p>
          <a:p>
            <a:pPr lvl="1" eaLnBrk="1" hangingPunct="1"/>
            <a:r>
              <a:rPr lang="en-US" altLang="en-US" dirty="0"/>
              <a:t>INNER JOIN</a:t>
            </a:r>
          </a:p>
          <a:p>
            <a:pPr lvl="1" eaLnBrk="1" hangingPunct="1"/>
            <a:r>
              <a:rPr lang="en-US" altLang="en-US" dirty="0"/>
              <a:t>LEFT JOIN</a:t>
            </a:r>
          </a:p>
          <a:p>
            <a:pPr lvl="1" eaLnBrk="1" hangingPunct="1"/>
            <a:r>
              <a:rPr lang="en-US" altLang="en-US" dirty="0"/>
              <a:t>RIGHT JOIN</a:t>
            </a:r>
          </a:p>
          <a:p>
            <a:pPr lvl="1" eaLnBrk="1" hangingPunct="1"/>
            <a:r>
              <a:rPr lang="en-US" altLang="en-US" dirty="0"/>
              <a:t>FULL OUTER JOIN</a:t>
            </a:r>
          </a:p>
        </p:txBody>
      </p:sp>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EABC0EE0-780D-9B44-CFBD-907ED84F44D1}"/>
              </a:ext>
            </a:extLst>
          </p:cNvPr>
          <p:cNvSpPr>
            <a:spLocks noGrp="1" noChangeArrowheads="1"/>
          </p:cNvSpPr>
          <p:nvPr>
            <p:ph type="title"/>
          </p:nvPr>
        </p:nvSpPr>
        <p:spPr/>
        <p:txBody>
          <a:bodyPr/>
          <a:lstStyle/>
          <a:p>
            <a:pPr eaLnBrk="1" hangingPunct="1"/>
            <a:r>
              <a:rPr lang="en-US" altLang="en-US"/>
              <a:t>Joining Tables Using SQL:1999 Syntax</a:t>
            </a:r>
          </a:p>
        </p:txBody>
      </p:sp>
      <p:sp>
        <p:nvSpPr>
          <p:cNvPr id="6147" name="Rectangle 8">
            <a:extLst>
              <a:ext uri="{FF2B5EF4-FFF2-40B4-BE49-F238E27FC236}">
                <a16:creationId xmlns:a16="http://schemas.microsoft.com/office/drawing/2014/main" id="{DE1C7BC2-045B-1788-8BB3-F9AECC6AD0E5}"/>
              </a:ext>
            </a:extLst>
          </p:cNvPr>
          <p:cNvSpPr>
            <a:spLocks noGrp="1" noChangeArrowheads="1"/>
          </p:cNvSpPr>
          <p:nvPr>
            <p:ph type="body" idx="1"/>
          </p:nvPr>
        </p:nvSpPr>
        <p:spPr>
          <a:xfrm>
            <a:off x="2387600" y="1816101"/>
            <a:ext cx="7366000" cy="360363"/>
          </a:xfrm>
        </p:spPr>
        <p:txBody>
          <a:bodyPr>
            <a:normAutofit lnSpcReduction="10000"/>
          </a:bodyPr>
          <a:lstStyle/>
          <a:p>
            <a:pPr marL="0" indent="0">
              <a:buNone/>
            </a:pPr>
            <a:r>
              <a:rPr lang="en-US" altLang="en-US"/>
              <a:t>Use a join to query data from more than one table:</a:t>
            </a:r>
          </a:p>
        </p:txBody>
      </p:sp>
      <p:sp>
        <p:nvSpPr>
          <p:cNvPr id="6148" name="Rectangle 4">
            <a:extLst>
              <a:ext uri="{FF2B5EF4-FFF2-40B4-BE49-F238E27FC236}">
                <a16:creationId xmlns:a16="http://schemas.microsoft.com/office/drawing/2014/main" id="{B5522260-79BB-2409-977B-5B042415C776}"/>
              </a:ext>
            </a:extLst>
          </p:cNvPr>
          <p:cNvSpPr>
            <a:spLocks noChangeArrowheads="1"/>
          </p:cNvSpPr>
          <p:nvPr/>
        </p:nvSpPr>
        <p:spPr bwMode="blackGray">
          <a:xfrm>
            <a:off x="2390776" y="2395538"/>
            <a:ext cx="7286625" cy="2519362"/>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a:t>
            </a:r>
            <a:r>
              <a:rPr lang="en-US" altLang="en-US" i="1">
                <a:solidFill>
                  <a:srgbClr val="000000"/>
                </a:solidFill>
                <a:latin typeface="Courier New" panose="02070309020205020404" pitchFamily="49" charset="0"/>
              </a:rPr>
              <a:t>table1.column, table2.column</a:t>
            </a:r>
            <a:endParaRPr lang="en-US" altLang="en-US">
              <a:solidFill>
                <a:srgbClr val="000000"/>
              </a:solidFill>
              <a:latin typeface="Courier New" panose="02070309020205020404" pitchFamily="49" charset="0"/>
            </a:endParaRPr>
          </a:p>
          <a:p>
            <a:pPr algn="l">
              <a:spcBef>
                <a:spcPct val="0"/>
              </a:spcBef>
              <a:buClrTx/>
              <a:buFontTx/>
              <a:buNone/>
            </a:pPr>
            <a:r>
              <a:rPr lang="en-US" altLang="en-US">
                <a:solidFill>
                  <a:srgbClr val="000000"/>
                </a:solidFill>
                <a:latin typeface="Courier New" panose="02070309020205020404" pitchFamily="49" charset="0"/>
              </a:rPr>
              <a:t>FROM	</a:t>
            </a:r>
            <a:r>
              <a:rPr lang="en-US" altLang="en-US" i="1">
                <a:solidFill>
                  <a:srgbClr val="000000"/>
                </a:solidFill>
                <a:latin typeface="Courier New" panose="02070309020205020404" pitchFamily="49" charset="0"/>
              </a:rPr>
              <a:t>table1</a:t>
            </a:r>
            <a:endParaRPr lang="en-US" altLang="en-US">
              <a:solidFill>
                <a:srgbClr val="000000"/>
              </a:solidFill>
              <a:latin typeface="Courier New" panose="02070309020205020404" pitchFamily="49" charset="0"/>
            </a:endParaRPr>
          </a:p>
          <a:p>
            <a:pPr algn="l">
              <a:spcBef>
                <a:spcPct val="0"/>
              </a:spcBef>
              <a:buClrTx/>
              <a:buFontTx/>
              <a:buNone/>
            </a:pPr>
            <a:r>
              <a:rPr lang="en-US" altLang="en-US">
                <a:solidFill>
                  <a:srgbClr val="000000"/>
                </a:solidFill>
                <a:latin typeface="Courier New" panose="02070309020205020404" pitchFamily="49" charset="0"/>
              </a:rPr>
              <a:t>[NATURAL JOIN </a:t>
            </a:r>
            <a:r>
              <a:rPr lang="en-US" altLang="en-US" i="1">
                <a:solidFill>
                  <a:srgbClr val="000000"/>
                </a:solidFill>
                <a:latin typeface="Courier New" panose="02070309020205020404" pitchFamily="49" charset="0"/>
              </a:rPr>
              <a:t>table2</a:t>
            </a:r>
            <a:r>
              <a:rPr lang="en-US" altLang="en-US">
                <a:solidFill>
                  <a:srgbClr val="000000"/>
                </a:solidFill>
                <a:latin typeface="Courier New" panose="02070309020205020404" pitchFamily="49" charset="0"/>
              </a:rPr>
              <a:t>] |</a:t>
            </a:r>
          </a:p>
          <a:p>
            <a:pPr algn="l">
              <a:spcBef>
                <a:spcPct val="0"/>
              </a:spcBef>
              <a:buClrTx/>
              <a:buFontTx/>
              <a:buNone/>
            </a:pPr>
            <a:r>
              <a:rPr lang="en-US" altLang="en-US">
                <a:solidFill>
                  <a:srgbClr val="000000"/>
                </a:solidFill>
                <a:latin typeface="Courier New" panose="02070309020205020404" pitchFamily="49" charset="0"/>
              </a:rPr>
              <a:t>[JOIN </a:t>
            </a:r>
            <a:r>
              <a:rPr lang="en-US" altLang="en-US" i="1">
                <a:solidFill>
                  <a:srgbClr val="000000"/>
                </a:solidFill>
                <a:latin typeface="Courier New" panose="02070309020205020404" pitchFamily="49" charset="0"/>
              </a:rPr>
              <a:t>table2</a:t>
            </a:r>
            <a:r>
              <a:rPr lang="en-US" altLang="en-US">
                <a:solidFill>
                  <a:srgbClr val="000000"/>
                </a:solidFill>
                <a:latin typeface="Courier New" panose="02070309020205020404" pitchFamily="49" charset="0"/>
              </a:rPr>
              <a:t> USING (</a:t>
            </a:r>
            <a:r>
              <a:rPr lang="en-US" altLang="en-US" i="1">
                <a:solidFill>
                  <a:srgbClr val="000000"/>
                </a:solidFill>
                <a:latin typeface="Courier New" panose="02070309020205020404" pitchFamily="49" charset="0"/>
              </a:rPr>
              <a:t>column_name</a:t>
            </a:r>
            <a:r>
              <a:rPr lang="en-US" altLang="en-US">
                <a:solidFill>
                  <a:srgbClr val="000000"/>
                </a:solidFill>
                <a:latin typeface="Courier New" panose="02070309020205020404" pitchFamily="49" charset="0"/>
              </a:rPr>
              <a:t>)] |</a:t>
            </a:r>
          </a:p>
          <a:p>
            <a:pPr algn="l">
              <a:spcBef>
                <a:spcPct val="0"/>
              </a:spcBef>
              <a:buClrTx/>
              <a:buFontTx/>
              <a:buNone/>
            </a:pPr>
            <a:r>
              <a:rPr lang="en-US" altLang="en-US">
                <a:solidFill>
                  <a:srgbClr val="000000"/>
                </a:solidFill>
                <a:latin typeface="Courier New" panose="02070309020205020404" pitchFamily="49" charset="0"/>
              </a:rPr>
              <a:t>[JOIN </a:t>
            </a:r>
            <a:r>
              <a:rPr lang="en-US" altLang="en-US" i="1">
                <a:solidFill>
                  <a:srgbClr val="000000"/>
                </a:solidFill>
                <a:latin typeface="Courier New" panose="02070309020205020404" pitchFamily="49" charset="0"/>
              </a:rPr>
              <a:t>table2</a:t>
            </a:r>
            <a:r>
              <a:rPr lang="en-US" altLang="en-US">
                <a:solidFill>
                  <a:srgbClr val="000000"/>
                </a:solidFill>
                <a:latin typeface="Courier New" panose="02070309020205020404" pitchFamily="49" charset="0"/>
              </a:rPr>
              <a:t> </a:t>
            </a:r>
          </a:p>
          <a:p>
            <a:pPr algn="l">
              <a:spcBef>
                <a:spcPct val="0"/>
              </a:spcBef>
              <a:buClrTx/>
              <a:buFontTx/>
              <a:buNone/>
            </a:pPr>
            <a:r>
              <a:rPr lang="en-US" altLang="en-US">
                <a:solidFill>
                  <a:srgbClr val="000000"/>
                </a:solidFill>
                <a:latin typeface="Courier New" panose="02070309020205020404" pitchFamily="49" charset="0"/>
              </a:rPr>
              <a:t>  ON (</a:t>
            </a:r>
            <a:r>
              <a:rPr lang="en-US" altLang="en-US" i="1">
                <a:solidFill>
                  <a:srgbClr val="000000"/>
                </a:solidFill>
                <a:latin typeface="Courier New" panose="02070309020205020404" pitchFamily="49" charset="0"/>
              </a:rPr>
              <a:t>table1.column_name</a:t>
            </a:r>
            <a:r>
              <a:rPr lang="en-US" altLang="en-US">
                <a:solidFill>
                  <a:srgbClr val="000000"/>
                </a:solidFill>
                <a:latin typeface="Courier New" panose="02070309020205020404" pitchFamily="49" charset="0"/>
              </a:rPr>
              <a:t> = </a:t>
            </a:r>
            <a:r>
              <a:rPr lang="en-US" altLang="en-US" i="1">
                <a:solidFill>
                  <a:srgbClr val="000000"/>
                </a:solidFill>
                <a:latin typeface="Courier New" panose="02070309020205020404" pitchFamily="49" charset="0"/>
              </a:rPr>
              <a:t>table2.column_name</a:t>
            </a:r>
            <a:r>
              <a:rPr lang="en-US" altLang="en-US">
                <a:solidFill>
                  <a:srgbClr val="000000"/>
                </a:solidFill>
                <a:latin typeface="Courier New" panose="02070309020205020404" pitchFamily="49" charset="0"/>
              </a:rPr>
              <a:t>)]|</a:t>
            </a:r>
          </a:p>
          <a:p>
            <a:pPr algn="l">
              <a:spcBef>
                <a:spcPct val="0"/>
              </a:spcBef>
              <a:buClrTx/>
              <a:buFontTx/>
              <a:buNone/>
            </a:pPr>
            <a:r>
              <a:rPr lang="en-US" altLang="en-US">
                <a:solidFill>
                  <a:srgbClr val="000000"/>
                </a:solidFill>
                <a:latin typeface="Courier New" panose="02070309020205020404" pitchFamily="49" charset="0"/>
              </a:rPr>
              <a:t>[LEFT|RIGHT|FULL OUTER JOIN </a:t>
            </a:r>
            <a:r>
              <a:rPr lang="en-US" altLang="en-US" i="1">
                <a:solidFill>
                  <a:srgbClr val="000000"/>
                </a:solidFill>
                <a:latin typeface="Courier New" panose="02070309020205020404" pitchFamily="49" charset="0"/>
              </a:rPr>
              <a:t>table2</a:t>
            </a:r>
            <a:r>
              <a:rPr lang="en-US" altLang="en-US">
                <a:solidFill>
                  <a:srgbClr val="000000"/>
                </a:solidFill>
                <a:latin typeface="Courier New" panose="02070309020205020404" pitchFamily="49" charset="0"/>
              </a:rPr>
              <a:t> </a:t>
            </a:r>
          </a:p>
          <a:p>
            <a:pPr algn="l">
              <a:spcBef>
                <a:spcPct val="0"/>
              </a:spcBef>
              <a:buClrTx/>
              <a:buFontTx/>
              <a:buNone/>
            </a:pPr>
            <a:r>
              <a:rPr lang="en-US" altLang="en-US">
                <a:solidFill>
                  <a:srgbClr val="000000"/>
                </a:solidFill>
                <a:latin typeface="Courier New" panose="02070309020205020404" pitchFamily="49" charset="0"/>
              </a:rPr>
              <a:t>  ON (</a:t>
            </a:r>
            <a:r>
              <a:rPr lang="en-US" altLang="en-US" i="1">
                <a:solidFill>
                  <a:srgbClr val="000000"/>
                </a:solidFill>
                <a:latin typeface="Courier New" panose="02070309020205020404" pitchFamily="49" charset="0"/>
              </a:rPr>
              <a:t>table1.column_name</a:t>
            </a:r>
            <a:r>
              <a:rPr lang="en-US" altLang="en-US">
                <a:solidFill>
                  <a:srgbClr val="000000"/>
                </a:solidFill>
                <a:latin typeface="Courier New" panose="02070309020205020404" pitchFamily="49" charset="0"/>
              </a:rPr>
              <a:t> = </a:t>
            </a:r>
            <a:r>
              <a:rPr lang="en-US" altLang="en-US" i="1">
                <a:solidFill>
                  <a:srgbClr val="000000"/>
                </a:solidFill>
                <a:latin typeface="Courier New" panose="02070309020205020404" pitchFamily="49" charset="0"/>
              </a:rPr>
              <a:t>table2.column_name</a:t>
            </a:r>
            <a:r>
              <a:rPr lang="en-US" altLang="en-US">
                <a:solidFill>
                  <a:srgbClr val="000000"/>
                </a:solidFill>
                <a:latin typeface="Courier New" panose="02070309020205020404" pitchFamily="49" charset="0"/>
              </a:rPr>
              <a:t>)]|</a:t>
            </a:r>
          </a:p>
          <a:p>
            <a:pPr algn="l">
              <a:spcBef>
                <a:spcPct val="0"/>
              </a:spcBef>
              <a:buClrTx/>
              <a:buFontTx/>
              <a:buNone/>
            </a:pPr>
            <a:r>
              <a:rPr lang="en-US" altLang="en-US">
                <a:solidFill>
                  <a:srgbClr val="000000"/>
                </a:solidFill>
                <a:latin typeface="Courier New" panose="02070309020205020404" pitchFamily="49" charset="0"/>
              </a:rPr>
              <a:t>[CROSS JOIN </a:t>
            </a:r>
            <a:r>
              <a:rPr lang="en-US" altLang="en-US" i="1">
                <a:solidFill>
                  <a:srgbClr val="000000"/>
                </a:solidFill>
                <a:latin typeface="Courier New" panose="02070309020205020404" pitchFamily="49" charset="0"/>
              </a:rPr>
              <a:t>table2</a:t>
            </a:r>
            <a:r>
              <a:rPr lang="en-US" altLang="en-US">
                <a:solidFill>
                  <a:srgbClr val="000000"/>
                </a:solidFill>
                <a:latin typeface="Courier New" panose="02070309020205020404" pitchFamily="49" charset="0"/>
              </a:rPr>
              <a:t>];</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588C50B6-FBD5-6313-7D82-5582AA8D7952}"/>
              </a:ext>
            </a:extLst>
          </p:cNvPr>
          <p:cNvSpPr>
            <a:spLocks noGrp="1" noChangeArrowheads="1"/>
          </p:cNvSpPr>
          <p:nvPr>
            <p:ph type="title"/>
          </p:nvPr>
        </p:nvSpPr>
        <p:spPr/>
        <p:txBody>
          <a:bodyPr/>
          <a:lstStyle/>
          <a:p>
            <a:pPr eaLnBrk="1" hangingPunct="1"/>
            <a:r>
              <a:rPr lang="en-US" altLang="en-US"/>
              <a:t>Creating Natural Joins</a:t>
            </a:r>
          </a:p>
        </p:txBody>
      </p:sp>
      <p:sp>
        <p:nvSpPr>
          <p:cNvPr id="7171" name="Rectangle 5">
            <a:extLst>
              <a:ext uri="{FF2B5EF4-FFF2-40B4-BE49-F238E27FC236}">
                <a16:creationId xmlns:a16="http://schemas.microsoft.com/office/drawing/2014/main" id="{D38E5685-F3BA-062C-319F-9D2BA04EEEE6}"/>
              </a:ext>
            </a:extLst>
          </p:cNvPr>
          <p:cNvSpPr>
            <a:spLocks noGrp="1" noChangeArrowheads="1"/>
          </p:cNvSpPr>
          <p:nvPr>
            <p:ph type="body" idx="1"/>
          </p:nvPr>
        </p:nvSpPr>
        <p:spPr>
          <a:xfrm>
            <a:off x="2387600" y="1816101"/>
            <a:ext cx="7366000" cy="2168525"/>
          </a:xfrm>
        </p:spPr>
        <p:txBody>
          <a:bodyPr/>
          <a:lstStyle/>
          <a:p>
            <a:pPr lvl="1" eaLnBrk="1" hangingPunct="1"/>
            <a:r>
              <a:rPr lang="en-US" altLang="en-US"/>
              <a:t>The </a:t>
            </a:r>
            <a:r>
              <a:rPr lang="en-US" altLang="en-US">
                <a:latin typeface="Courier New" panose="02070309020205020404" pitchFamily="49" charset="0"/>
              </a:rPr>
              <a:t>NATURAL</a:t>
            </a:r>
            <a:r>
              <a:rPr lang="en-US" altLang="en-US"/>
              <a:t> </a:t>
            </a:r>
            <a:r>
              <a:rPr lang="en-US" altLang="en-US">
                <a:latin typeface="Courier New" panose="02070309020205020404" pitchFamily="49" charset="0"/>
              </a:rPr>
              <a:t>JOIN</a:t>
            </a:r>
            <a:r>
              <a:rPr lang="en-US" altLang="en-US"/>
              <a:t> clause is based on all columns in the two tables that have the same name.</a:t>
            </a:r>
          </a:p>
          <a:p>
            <a:pPr lvl="1" eaLnBrk="1" hangingPunct="1"/>
            <a:r>
              <a:rPr lang="en-US" altLang="en-US"/>
              <a:t>It selects rows from the two tables that have equal values in all matched columns.</a:t>
            </a:r>
          </a:p>
          <a:p>
            <a:pPr lvl="1" eaLnBrk="1" hangingPunct="1"/>
            <a:r>
              <a:rPr lang="en-US" altLang="en-US"/>
              <a:t>If the columns having the same names have different data types, an error is returned.</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6">
            <a:extLst>
              <a:ext uri="{FF2B5EF4-FFF2-40B4-BE49-F238E27FC236}">
                <a16:creationId xmlns:a16="http://schemas.microsoft.com/office/drawing/2014/main" id="{FE1A1A41-ECA8-FAC2-9D2A-5CF354373D7C}"/>
              </a:ext>
            </a:extLst>
          </p:cNvPr>
          <p:cNvSpPr>
            <a:spLocks noChangeArrowheads="1"/>
          </p:cNvSpPr>
          <p:nvPr/>
        </p:nvSpPr>
        <p:spPr bwMode="blackGray">
          <a:xfrm>
            <a:off x="2390776" y="1892301"/>
            <a:ext cx="7286625" cy="1071563"/>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department_id, department_name,</a:t>
            </a:r>
          </a:p>
          <a:p>
            <a:pPr algn="l">
              <a:spcBef>
                <a:spcPct val="0"/>
              </a:spcBef>
              <a:buClrTx/>
              <a:buFontTx/>
              <a:buNone/>
            </a:pPr>
            <a:r>
              <a:rPr lang="en-US" altLang="en-US">
                <a:solidFill>
                  <a:srgbClr val="000000"/>
                </a:solidFill>
                <a:latin typeface="Courier New" panose="02070309020205020404" pitchFamily="49" charset="0"/>
              </a:rPr>
              <a:t>       location_id, city</a:t>
            </a:r>
          </a:p>
          <a:p>
            <a:pPr algn="l">
              <a:spcBef>
                <a:spcPct val="0"/>
              </a:spcBef>
              <a:buClrTx/>
              <a:buFontTx/>
              <a:buNone/>
            </a:pPr>
            <a:r>
              <a:rPr lang="en-US" altLang="en-US">
                <a:solidFill>
                  <a:srgbClr val="000000"/>
                </a:solidFill>
                <a:latin typeface="Courier New" panose="02070309020205020404" pitchFamily="49" charset="0"/>
              </a:rPr>
              <a:t>FROM   departments</a:t>
            </a:r>
          </a:p>
          <a:p>
            <a:pPr algn="l">
              <a:spcBef>
                <a:spcPct val="0"/>
              </a:spcBef>
              <a:buClrTx/>
              <a:buFontTx/>
              <a:buNone/>
            </a:pPr>
            <a:r>
              <a:rPr lang="en-US" altLang="en-US">
                <a:solidFill>
                  <a:srgbClr val="000000"/>
                </a:solidFill>
                <a:latin typeface="Courier New" panose="02070309020205020404" pitchFamily="49" charset="0"/>
              </a:rPr>
              <a:t>NATURAL JOIN locations ;</a:t>
            </a:r>
          </a:p>
        </p:txBody>
      </p:sp>
      <p:pic>
        <p:nvPicPr>
          <p:cNvPr id="8195" name="Picture 1028">
            <a:extLst>
              <a:ext uri="{FF2B5EF4-FFF2-40B4-BE49-F238E27FC236}">
                <a16:creationId xmlns:a16="http://schemas.microsoft.com/office/drawing/2014/main" id="{4DA8B00E-3289-755B-3CD5-CF290D258E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43164" y="3268663"/>
            <a:ext cx="71913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8196" name="Rectangle 1035">
            <a:extLst>
              <a:ext uri="{FF2B5EF4-FFF2-40B4-BE49-F238E27FC236}">
                <a16:creationId xmlns:a16="http://schemas.microsoft.com/office/drawing/2014/main" id="{BA58BD0B-0FFF-4326-30F3-91A179496BE6}"/>
              </a:ext>
            </a:extLst>
          </p:cNvPr>
          <p:cNvSpPr>
            <a:spLocks noGrp="1" noChangeArrowheads="1"/>
          </p:cNvSpPr>
          <p:nvPr>
            <p:ph type="title"/>
          </p:nvPr>
        </p:nvSpPr>
        <p:spPr/>
        <p:txBody>
          <a:bodyPr/>
          <a:lstStyle/>
          <a:p>
            <a:pPr eaLnBrk="1" hangingPunct="1"/>
            <a:r>
              <a:rPr lang="en-US" altLang="en-US"/>
              <a:t>Retrieving Records with Natural Joins</a:t>
            </a:r>
          </a:p>
        </p:txBody>
      </p:sp>
      <p:pic>
        <p:nvPicPr>
          <p:cNvPr id="8197" name="Picture 1030">
            <a:extLst>
              <a:ext uri="{FF2B5EF4-FFF2-40B4-BE49-F238E27FC236}">
                <a16:creationId xmlns:a16="http://schemas.microsoft.com/office/drawing/2014/main" id="{833BB27D-392E-CF1A-3A3F-CEC060A3C7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3164" y="5260976"/>
            <a:ext cx="719137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8198" name="Rectangle 1031">
            <a:extLst>
              <a:ext uri="{FF2B5EF4-FFF2-40B4-BE49-F238E27FC236}">
                <a16:creationId xmlns:a16="http://schemas.microsoft.com/office/drawing/2014/main" id="{0FDD6734-A866-FC77-F22E-37ABB4B1B7EE}"/>
              </a:ext>
            </a:extLst>
          </p:cNvPr>
          <p:cNvSpPr>
            <a:spLocks noChangeArrowheads="1"/>
          </p:cNvSpPr>
          <p:nvPr/>
        </p:nvSpPr>
        <p:spPr bwMode="auto">
          <a:xfrm>
            <a:off x="6264275" y="3317876"/>
            <a:ext cx="1397000" cy="1928813"/>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8199" name="Rectangle 1032">
            <a:extLst>
              <a:ext uri="{FF2B5EF4-FFF2-40B4-BE49-F238E27FC236}">
                <a16:creationId xmlns:a16="http://schemas.microsoft.com/office/drawing/2014/main" id="{239DF31B-C51D-7C2E-E1D7-90CEA6ECAB2D}"/>
              </a:ext>
            </a:extLst>
          </p:cNvPr>
          <p:cNvSpPr>
            <a:spLocks noChangeArrowheads="1"/>
          </p:cNvSpPr>
          <p:nvPr/>
        </p:nvSpPr>
        <p:spPr bwMode="auto">
          <a:xfrm>
            <a:off x="2435226" y="2671763"/>
            <a:ext cx="3127375" cy="26670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D8CB51A1-8109-13BF-43D2-D765739F7FB5}"/>
              </a:ext>
            </a:extLst>
          </p:cNvPr>
          <p:cNvSpPr>
            <a:spLocks noGrp="1" noChangeArrowheads="1"/>
          </p:cNvSpPr>
          <p:nvPr>
            <p:ph type="title"/>
          </p:nvPr>
        </p:nvSpPr>
        <p:spPr/>
        <p:txBody>
          <a:bodyPr/>
          <a:lstStyle/>
          <a:p>
            <a:pPr eaLnBrk="1" hangingPunct="1"/>
            <a:r>
              <a:rPr lang="en-US" altLang="en-US"/>
              <a:t>Creating Joins with the </a:t>
            </a:r>
            <a:r>
              <a:rPr lang="en-US" altLang="en-US">
                <a:latin typeface="Courier New" panose="02070309020205020404" pitchFamily="49" charset="0"/>
              </a:rPr>
              <a:t>USING</a:t>
            </a:r>
            <a:r>
              <a:rPr lang="en-US" altLang="en-US"/>
              <a:t> Clause</a:t>
            </a:r>
          </a:p>
        </p:txBody>
      </p:sp>
      <p:sp>
        <p:nvSpPr>
          <p:cNvPr id="9219" name="Rectangle 5">
            <a:extLst>
              <a:ext uri="{FF2B5EF4-FFF2-40B4-BE49-F238E27FC236}">
                <a16:creationId xmlns:a16="http://schemas.microsoft.com/office/drawing/2014/main" id="{47CC4ED3-3DED-D1C0-711A-072CDDEDCCE1}"/>
              </a:ext>
            </a:extLst>
          </p:cNvPr>
          <p:cNvSpPr>
            <a:spLocks noGrp="1" noChangeArrowheads="1"/>
          </p:cNvSpPr>
          <p:nvPr>
            <p:ph type="body" idx="1"/>
          </p:nvPr>
        </p:nvSpPr>
        <p:spPr>
          <a:xfrm>
            <a:off x="2387600" y="1816100"/>
            <a:ext cx="7366000" cy="3575050"/>
          </a:xfrm>
        </p:spPr>
        <p:txBody>
          <a:bodyPr/>
          <a:lstStyle/>
          <a:p>
            <a:pPr lvl="1" eaLnBrk="1" hangingPunct="1"/>
            <a:r>
              <a:rPr lang="en-US" altLang="en-US"/>
              <a:t>If several columns have the same names but the data types do not match, the </a:t>
            </a:r>
            <a:r>
              <a:rPr lang="en-US" altLang="en-US">
                <a:latin typeface="Courier New" panose="02070309020205020404" pitchFamily="49" charset="0"/>
              </a:rPr>
              <a:t>NATURAL</a:t>
            </a:r>
            <a:r>
              <a:rPr lang="en-US" altLang="en-US"/>
              <a:t> </a:t>
            </a:r>
            <a:r>
              <a:rPr lang="en-US" altLang="en-US">
                <a:latin typeface="Courier New" panose="02070309020205020404" pitchFamily="49" charset="0"/>
              </a:rPr>
              <a:t>JOIN</a:t>
            </a:r>
            <a:r>
              <a:rPr lang="en-US" altLang="en-US"/>
              <a:t> clause can be modified with the </a:t>
            </a:r>
            <a:r>
              <a:rPr lang="en-US" altLang="en-US">
                <a:latin typeface="Courier New" panose="02070309020205020404" pitchFamily="49" charset="0"/>
              </a:rPr>
              <a:t>USING</a:t>
            </a:r>
            <a:r>
              <a:rPr lang="en-US" altLang="en-US"/>
              <a:t> clause to specify the columns that should be used for an equijoin.</a:t>
            </a:r>
          </a:p>
          <a:p>
            <a:pPr lvl="1" eaLnBrk="1" hangingPunct="1"/>
            <a:r>
              <a:rPr lang="en-US" altLang="en-US"/>
              <a:t>Use the </a:t>
            </a:r>
            <a:r>
              <a:rPr lang="en-US" altLang="en-US">
                <a:latin typeface="Courier New" panose="02070309020205020404" pitchFamily="49" charset="0"/>
              </a:rPr>
              <a:t>USING</a:t>
            </a:r>
            <a:r>
              <a:rPr lang="en-US" altLang="en-US"/>
              <a:t> clause to match only one column when more than one column matches.</a:t>
            </a:r>
          </a:p>
          <a:p>
            <a:pPr lvl="1" eaLnBrk="1" hangingPunct="1"/>
            <a:r>
              <a:rPr lang="en-US" altLang="en-US"/>
              <a:t>Do not use a table name or alias in the referenced columns.</a:t>
            </a:r>
          </a:p>
          <a:p>
            <a:pPr lvl="1" eaLnBrk="1" hangingPunct="1"/>
            <a:r>
              <a:rPr lang="en-US" altLang="en-US"/>
              <a:t>The </a:t>
            </a:r>
            <a:r>
              <a:rPr lang="en-US" altLang="en-US">
                <a:latin typeface="Courier New" panose="02070309020205020404" pitchFamily="49" charset="0"/>
              </a:rPr>
              <a:t>NATURAL</a:t>
            </a:r>
            <a:r>
              <a:rPr lang="en-US" altLang="en-US"/>
              <a:t> </a:t>
            </a:r>
            <a:r>
              <a:rPr lang="en-US" altLang="en-US">
                <a:latin typeface="Courier New" panose="02070309020205020404" pitchFamily="49" charset="0"/>
              </a:rPr>
              <a:t>JOIN</a:t>
            </a:r>
            <a:r>
              <a:rPr lang="en-US" altLang="en-US"/>
              <a:t> and </a:t>
            </a:r>
            <a:r>
              <a:rPr lang="en-US" altLang="en-US">
                <a:latin typeface="Courier New" panose="02070309020205020404" pitchFamily="49" charset="0"/>
              </a:rPr>
              <a:t>USING</a:t>
            </a:r>
            <a:r>
              <a:rPr lang="en-US" altLang="en-US"/>
              <a:t> clauses are mutually exclusive.</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7">
            <a:extLst>
              <a:ext uri="{FF2B5EF4-FFF2-40B4-BE49-F238E27FC236}">
                <a16:creationId xmlns:a16="http://schemas.microsoft.com/office/drawing/2014/main" id="{B624D851-29DF-6C6A-A3B7-1AA0466E6488}"/>
              </a:ext>
            </a:extLst>
          </p:cNvPr>
          <p:cNvSpPr>
            <a:spLocks noGrp="1" noChangeArrowheads="1"/>
          </p:cNvSpPr>
          <p:nvPr>
            <p:ph type="title"/>
          </p:nvPr>
        </p:nvSpPr>
        <p:spPr/>
        <p:txBody>
          <a:bodyPr/>
          <a:lstStyle/>
          <a:p>
            <a:pPr eaLnBrk="1" hangingPunct="1"/>
            <a:r>
              <a:rPr lang="en-US" altLang="en-US"/>
              <a:t>Joining Column Names</a:t>
            </a:r>
          </a:p>
        </p:txBody>
      </p:sp>
      <p:sp>
        <p:nvSpPr>
          <p:cNvPr id="10243" name="Rectangle 3">
            <a:extLst>
              <a:ext uri="{FF2B5EF4-FFF2-40B4-BE49-F238E27FC236}">
                <a16:creationId xmlns:a16="http://schemas.microsoft.com/office/drawing/2014/main" id="{84AB48AD-7228-86C1-8456-6349BEBA4EC4}"/>
              </a:ext>
            </a:extLst>
          </p:cNvPr>
          <p:cNvSpPr>
            <a:spLocks noChangeArrowheads="1"/>
          </p:cNvSpPr>
          <p:nvPr/>
        </p:nvSpPr>
        <p:spPr bwMode="auto">
          <a:xfrm>
            <a:off x="2314576" y="1820863"/>
            <a:ext cx="1641475"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altLang="en-US" sz="2000">
                <a:latin typeface="Courier New" panose="02070309020205020404" pitchFamily="49" charset="0"/>
              </a:rPr>
              <a:t>EMPLOYEES</a:t>
            </a:r>
            <a:r>
              <a:rPr lang="en-US" altLang="en-US" sz="2000"/>
              <a:t> </a:t>
            </a:r>
          </a:p>
        </p:txBody>
      </p:sp>
      <p:sp>
        <p:nvSpPr>
          <p:cNvPr id="10244" name="Rectangle 4">
            <a:extLst>
              <a:ext uri="{FF2B5EF4-FFF2-40B4-BE49-F238E27FC236}">
                <a16:creationId xmlns:a16="http://schemas.microsoft.com/office/drawing/2014/main" id="{26020C7C-3A28-5CEE-6B0A-A6D603612FB5}"/>
              </a:ext>
            </a:extLst>
          </p:cNvPr>
          <p:cNvSpPr>
            <a:spLocks noChangeArrowheads="1"/>
          </p:cNvSpPr>
          <p:nvPr/>
        </p:nvSpPr>
        <p:spPr bwMode="auto">
          <a:xfrm>
            <a:off x="6638925" y="1825625"/>
            <a:ext cx="203260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altLang="en-US" sz="2000">
                <a:latin typeface="Courier New" panose="02070309020205020404" pitchFamily="49" charset="0"/>
              </a:rPr>
              <a:t>DEPARTMENTS </a:t>
            </a:r>
          </a:p>
        </p:txBody>
      </p:sp>
      <p:sp>
        <p:nvSpPr>
          <p:cNvPr id="10245" name="Rectangle 6">
            <a:extLst>
              <a:ext uri="{FF2B5EF4-FFF2-40B4-BE49-F238E27FC236}">
                <a16:creationId xmlns:a16="http://schemas.microsoft.com/office/drawing/2014/main" id="{2E673B2F-96C8-3627-0128-6275AEC98985}"/>
              </a:ext>
            </a:extLst>
          </p:cNvPr>
          <p:cNvSpPr>
            <a:spLocks noChangeArrowheads="1"/>
          </p:cNvSpPr>
          <p:nvPr/>
        </p:nvSpPr>
        <p:spPr bwMode="auto">
          <a:xfrm>
            <a:off x="4179889" y="5881689"/>
            <a:ext cx="1625445" cy="40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nSpc>
                <a:spcPct val="110000"/>
              </a:lnSpc>
              <a:spcBef>
                <a:spcPct val="0"/>
              </a:spcBef>
              <a:buClrTx/>
              <a:buFontTx/>
              <a:buNone/>
            </a:pPr>
            <a:r>
              <a:rPr lang="en-US" altLang="en-US" sz="2000"/>
              <a:t>Foreign key</a:t>
            </a:r>
          </a:p>
        </p:txBody>
      </p:sp>
      <p:sp>
        <p:nvSpPr>
          <p:cNvPr id="10246" name="Rectangle 8">
            <a:extLst>
              <a:ext uri="{FF2B5EF4-FFF2-40B4-BE49-F238E27FC236}">
                <a16:creationId xmlns:a16="http://schemas.microsoft.com/office/drawing/2014/main" id="{9A0EE11A-FA3C-972B-3F1D-B4AEC47A921D}"/>
              </a:ext>
            </a:extLst>
          </p:cNvPr>
          <p:cNvSpPr>
            <a:spLocks noChangeArrowheads="1"/>
          </p:cNvSpPr>
          <p:nvPr/>
        </p:nvSpPr>
        <p:spPr bwMode="auto">
          <a:xfrm>
            <a:off x="6261101" y="5881689"/>
            <a:ext cx="1638269" cy="40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nSpc>
                <a:spcPct val="110000"/>
              </a:lnSpc>
              <a:spcBef>
                <a:spcPct val="0"/>
              </a:spcBef>
              <a:buClrTx/>
              <a:buFontTx/>
              <a:buNone/>
            </a:pPr>
            <a:r>
              <a:rPr lang="en-US" altLang="en-US" sz="2000"/>
              <a:t>Primary key</a:t>
            </a:r>
          </a:p>
        </p:txBody>
      </p:sp>
      <p:pic>
        <p:nvPicPr>
          <p:cNvPr id="10247" name="Picture 10">
            <a:extLst>
              <a:ext uri="{FF2B5EF4-FFF2-40B4-BE49-F238E27FC236}">
                <a16:creationId xmlns:a16="http://schemas.microsoft.com/office/drawing/2014/main" id="{DF06C72E-51E2-A87D-8B40-28F4FC127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379664" y="2268539"/>
            <a:ext cx="2466975"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0248" name="Picture 11">
            <a:extLst>
              <a:ext uri="{FF2B5EF4-FFF2-40B4-BE49-F238E27FC236}">
                <a16:creationId xmlns:a16="http://schemas.microsoft.com/office/drawing/2014/main" id="{C5A29029-E208-306A-0D7C-8C70D7CDBE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716713" y="2249488"/>
            <a:ext cx="299085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0249" name="Rectangle 12">
            <a:extLst>
              <a:ext uri="{FF2B5EF4-FFF2-40B4-BE49-F238E27FC236}">
                <a16:creationId xmlns:a16="http://schemas.microsoft.com/office/drawing/2014/main" id="{8494E9AB-8DE2-6295-5779-60D77BC58332}"/>
              </a:ext>
            </a:extLst>
          </p:cNvPr>
          <p:cNvSpPr>
            <a:spLocks noChangeArrowheads="1"/>
          </p:cNvSpPr>
          <p:nvPr/>
        </p:nvSpPr>
        <p:spPr bwMode="auto">
          <a:xfrm>
            <a:off x="3562351" y="2328863"/>
            <a:ext cx="1262063" cy="3111500"/>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0250" name="Rectangle 13">
            <a:extLst>
              <a:ext uri="{FF2B5EF4-FFF2-40B4-BE49-F238E27FC236}">
                <a16:creationId xmlns:a16="http://schemas.microsoft.com/office/drawing/2014/main" id="{6CFBA178-FE1A-C9BD-894B-369412119063}"/>
              </a:ext>
            </a:extLst>
          </p:cNvPr>
          <p:cNvSpPr>
            <a:spLocks noChangeArrowheads="1"/>
          </p:cNvSpPr>
          <p:nvPr/>
        </p:nvSpPr>
        <p:spPr bwMode="auto">
          <a:xfrm>
            <a:off x="6731001" y="2287588"/>
            <a:ext cx="1300163" cy="3111500"/>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0251" name="Text Box 14">
            <a:extLst>
              <a:ext uri="{FF2B5EF4-FFF2-40B4-BE49-F238E27FC236}">
                <a16:creationId xmlns:a16="http://schemas.microsoft.com/office/drawing/2014/main" id="{BADC6CD0-0993-30BC-25B3-15FC12520E4B}"/>
              </a:ext>
            </a:extLst>
          </p:cNvPr>
          <p:cNvSpPr txBox="1">
            <a:spLocks noChangeArrowheads="1"/>
          </p:cNvSpPr>
          <p:nvPr/>
        </p:nvSpPr>
        <p:spPr bwMode="auto">
          <a:xfrm>
            <a:off x="2347913" y="5280025"/>
            <a:ext cx="366712"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altLang="en-US" sz="2400"/>
              <a:t>…</a:t>
            </a:r>
          </a:p>
        </p:txBody>
      </p:sp>
      <p:sp>
        <p:nvSpPr>
          <p:cNvPr id="10252" name="Line 7">
            <a:extLst>
              <a:ext uri="{FF2B5EF4-FFF2-40B4-BE49-F238E27FC236}">
                <a16:creationId xmlns:a16="http://schemas.microsoft.com/office/drawing/2014/main" id="{7EDE955D-215B-7D39-E3CC-143B2B54CEC1}"/>
              </a:ext>
            </a:extLst>
          </p:cNvPr>
          <p:cNvSpPr>
            <a:spLocks noChangeShapeType="1"/>
          </p:cNvSpPr>
          <p:nvPr/>
        </p:nvSpPr>
        <p:spPr bwMode="auto">
          <a:xfrm flipH="1" flipV="1">
            <a:off x="5705475" y="5219701"/>
            <a:ext cx="1588" cy="657225"/>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IN"/>
          </a:p>
        </p:txBody>
      </p:sp>
      <p:sp>
        <p:nvSpPr>
          <p:cNvPr id="10253" name="Line 9">
            <a:extLst>
              <a:ext uri="{FF2B5EF4-FFF2-40B4-BE49-F238E27FC236}">
                <a16:creationId xmlns:a16="http://schemas.microsoft.com/office/drawing/2014/main" id="{35A1C810-C111-6818-589B-441E09E3201F}"/>
              </a:ext>
            </a:extLst>
          </p:cNvPr>
          <p:cNvSpPr>
            <a:spLocks noChangeShapeType="1"/>
          </p:cNvSpPr>
          <p:nvPr/>
        </p:nvSpPr>
        <p:spPr bwMode="auto">
          <a:xfrm flipH="1" flipV="1">
            <a:off x="6399214" y="5219701"/>
            <a:ext cx="1587" cy="657225"/>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IN"/>
          </a:p>
        </p:txBody>
      </p:sp>
      <p:sp>
        <p:nvSpPr>
          <p:cNvPr id="10254" name="Text Box 15">
            <a:extLst>
              <a:ext uri="{FF2B5EF4-FFF2-40B4-BE49-F238E27FC236}">
                <a16:creationId xmlns:a16="http://schemas.microsoft.com/office/drawing/2014/main" id="{3FE27DA6-EE41-A1AF-ACC5-063681EE54E3}"/>
              </a:ext>
            </a:extLst>
          </p:cNvPr>
          <p:cNvSpPr txBox="1">
            <a:spLocks noChangeArrowheads="1"/>
          </p:cNvSpPr>
          <p:nvPr/>
        </p:nvSpPr>
        <p:spPr bwMode="auto">
          <a:xfrm>
            <a:off x="5900738" y="5353050"/>
            <a:ext cx="341312"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altLang="en-US" sz="2400"/>
              <a:t>…</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DML</a:t>
            </a:r>
          </a:p>
        </p:txBody>
      </p:sp>
      <p:sp>
        <p:nvSpPr>
          <p:cNvPr id="3" name="Content Placeholder 2"/>
          <p:cNvSpPr>
            <a:spLocks noGrp="1"/>
          </p:cNvSpPr>
          <p:nvPr>
            <p:ph idx="1"/>
          </p:nvPr>
        </p:nvSpPr>
        <p:spPr/>
        <p:txBody>
          <a:bodyPr>
            <a:normAutofit/>
          </a:bodyPr>
          <a:lstStyle/>
          <a:p>
            <a:r>
              <a:rPr lang="en-US" sz="1600" dirty="0"/>
              <a:t>Data Manipulation Language (DML) statements are used for managing data within schema objects. </a:t>
            </a:r>
          </a:p>
          <a:p>
            <a:pPr marL="0" indent="0">
              <a:buNone/>
            </a:pPr>
            <a:r>
              <a:rPr lang="en-US" sz="1600" dirty="0"/>
              <a:t>	Some examples:</a:t>
            </a:r>
          </a:p>
          <a:p>
            <a:pPr marL="0" indent="0">
              <a:buNone/>
            </a:pPr>
            <a:r>
              <a:rPr lang="en-US" sz="1600" dirty="0"/>
              <a:t>	1. SELECT - retrieve data from the a database</a:t>
            </a:r>
          </a:p>
          <a:p>
            <a:pPr marL="0" indent="0">
              <a:buNone/>
            </a:pPr>
            <a:r>
              <a:rPr lang="en-US" sz="1600" dirty="0"/>
              <a:t>	2. INSERT - insert data into a table</a:t>
            </a:r>
          </a:p>
          <a:p>
            <a:pPr marL="0" indent="0">
              <a:buNone/>
            </a:pPr>
            <a:r>
              <a:rPr lang="en-US" sz="1600" dirty="0"/>
              <a:t>	3. UPDATE - updates existing data within a table</a:t>
            </a:r>
          </a:p>
          <a:p>
            <a:pPr marL="0" indent="0">
              <a:buNone/>
            </a:pPr>
            <a:r>
              <a:rPr lang="en-US" sz="1600" dirty="0"/>
              <a:t>	4. DELETE - deletes all records from a table, the space for the records remain</a:t>
            </a:r>
          </a:p>
          <a:p>
            <a:pPr marL="0" indent="0">
              <a:buNone/>
            </a:pPr>
            <a:r>
              <a:rPr lang="en-US" sz="1600" dirty="0"/>
              <a:t>	5. MERGE - UPSERT operation (insert or update)</a:t>
            </a:r>
          </a:p>
          <a:p>
            <a:pPr marL="0" indent="0">
              <a:buNone/>
            </a:pPr>
            <a:r>
              <a:rPr lang="en-US" sz="1600" dirty="0"/>
              <a:t>	6. CALL - call a PL/SQL or Java subprogram</a:t>
            </a:r>
          </a:p>
          <a:p>
            <a:pPr marL="0" indent="0">
              <a:buNone/>
            </a:pPr>
            <a:r>
              <a:rPr lang="en-US" sz="1600" dirty="0"/>
              <a:t>	7. EXPLAIN PLAN - explain access path to data</a:t>
            </a:r>
          </a:p>
          <a:p>
            <a:pPr marL="0" indent="0">
              <a:buNone/>
            </a:pPr>
            <a:r>
              <a:rPr lang="en-US" sz="1600" dirty="0"/>
              <a:t>	8. LOCK TABLE - control concurrency</a:t>
            </a:r>
          </a:p>
          <a:p>
            <a:pPr marL="0" indent="0">
              <a:buNone/>
            </a:pPr>
            <a:endParaRPr lang="en-US" sz="1600" dirty="0"/>
          </a:p>
        </p:txBody>
      </p:sp>
    </p:spTree>
    <p:extLst>
      <p:ext uri="{BB962C8B-B14F-4D97-AF65-F5344CB8AC3E}">
        <p14:creationId xmlns:p14="http://schemas.microsoft.com/office/powerpoint/2010/main" val="12571689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038" descr="D:\Temp\10a.gif">
            <a:extLst>
              <a:ext uri="{FF2B5EF4-FFF2-40B4-BE49-F238E27FC236}">
                <a16:creationId xmlns:a16="http://schemas.microsoft.com/office/drawing/2014/main" id="{A177CD96-F7A2-D260-7DE9-60A0F7873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226" y="3103563"/>
            <a:ext cx="7223125"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1036">
            <a:extLst>
              <a:ext uri="{FF2B5EF4-FFF2-40B4-BE49-F238E27FC236}">
                <a16:creationId xmlns:a16="http://schemas.microsoft.com/office/drawing/2014/main" id="{565C2E91-1068-8ACC-B85D-A59F0B1E5A48}"/>
              </a:ext>
            </a:extLst>
          </p:cNvPr>
          <p:cNvSpPr>
            <a:spLocks noChangeArrowheads="1"/>
          </p:cNvSpPr>
          <p:nvPr/>
        </p:nvSpPr>
        <p:spPr bwMode="blackGray">
          <a:xfrm>
            <a:off x="2390776" y="1855788"/>
            <a:ext cx="7286625" cy="1174750"/>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employees.employee_id, employees.last_name, </a:t>
            </a:r>
          </a:p>
          <a:p>
            <a:pPr algn="l">
              <a:spcBef>
                <a:spcPct val="0"/>
              </a:spcBef>
              <a:buClrTx/>
              <a:buFontTx/>
              <a:buNone/>
            </a:pPr>
            <a:r>
              <a:rPr lang="en-US" altLang="en-US">
                <a:solidFill>
                  <a:srgbClr val="000000"/>
                </a:solidFill>
                <a:latin typeface="Courier New" panose="02070309020205020404" pitchFamily="49" charset="0"/>
              </a:rPr>
              <a:t>       departments.location_id, department_id</a:t>
            </a:r>
          </a:p>
          <a:p>
            <a:pPr algn="l">
              <a:spcBef>
                <a:spcPct val="0"/>
              </a:spcBef>
              <a:buClrTx/>
              <a:buFontTx/>
              <a:buNone/>
            </a:pPr>
            <a:r>
              <a:rPr lang="en-US" altLang="en-US">
                <a:solidFill>
                  <a:srgbClr val="000000"/>
                </a:solidFill>
                <a:latin typeface="Courier New" panose="02070309020205020404" pitchFamily="49" charset="0"/>
              </a:rPr>
              <a:t>FROM   employees JOIN departments</a:t>
            </a:r>
          </a:p>
          <a:p>
            <a:pPr algn="l">
              <a:spcBef>
                <a:spcPct val="0"/>
              </a:spcBef>
              <a:buClrTx/>
              <a:buFontTx/>
              <a:buNone/>
            </a:pPr>
            <a:r>
              <a:rPr lang="en-US" altLang="en-US">
                <a:solidFill>
                  <a:srgbClr val="000000"/>
                </a:solidFill>
                <a:latin typeface="Courier New" panose="02070309020205020404" pitchFamily="49" charset="0"/>
              </a:rPr>
              <a:t>USING (department_id) ;</a:t>
            </a:r>
          </a:p>
        </p:txBody>
      </p:sp>
      <p:sp>
        <p:nvSpPr>
          <p:cNvPr id="11268" name="Rectangle 1035">
            <a:extLst>
              <a:ext uri="{FF2B5EF4-FFF2-40B4-BE49-F238E27FC236}">
                <a16:creationId xmlns:a16="http://schemas.microsoft.com/office/drawing/2014/main" id="{394AEA0A-4592-7755-4DD0-8A04953F776D}"/>
              </a:ext>
            </a:extLst>
          </p:cNvPr>
          <p:cNvSpPr>
            <a:spLocks noGrp="1" noChangeArrowheads="1"/>
          </p:cNvSpPr>
          <p:nvPr>
            <p:ph type="title"/>
          </p:nvPr>
        </p:nvSpPr>
        <p:spPr/>
        <p:txBody>
          <a:bodyPr/>
          <a:lstStyle/>
          <a:p>
            <a:pPr eaLnBrk="1" hangingPunct="1"/>
            <a:r>
              <a:rPr lang="en-US" altLang="en-US"/>
              <a:t>Retrieving Records with the </a:t>
            </a:r>
            <a:r>
              <a:rPr lang="en-US" altLang="en-US">
                <a:latin typeface="Courier New" panose="02070309020205020404" pitchFamily="49" charset="0"/>
              </a:rPr>
              <a:t>USING</a:t>
            </a:r>
            <a:r>
              <a:rPr lang="en-US" altLang="en-US"/>
              <a:t> Clause</a:t>
            </a:r>
          </a:p>
        </p:txBody>
      </p:sp>
      <p:pic>
        <p:nvPicPr>
          <p:cNvPr id="11269" name="Picture 1030">
            <a:extLst>
              <a:ext uri="{FF2B5EF4-FFF2-40B4-BE49-F238E27FC236}">
                <a16:creationId xmlns:a16="http://schemas.microsoft.com/office/drawing/2014/main" id="{F8959162-1D20-DF67-1B2D-067F1F2FCF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1576" y="5499101"/>
            <a:ext cx="72485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1270" name="Rectangle 1031">
            <a:extLst>
              <a:ext uri="{FF2B5EF4-FFF2-40B4-BE49-F238E27FC236}">
                <a16:creationId xmlns:a16="http://schemas.microsoft.com/office/drawing/2014/main" id="{4A3E8F8C-E820-501B-2993-43F4A979D6BB}"/>
              </a:ext>
            </a:extLst>
          </p:cNvPr>
          <p:cNvSpPr>
            <a:spLocks noChangeArrowheads="1"/>
          </p:cNvSpPr>
          <p:nvPr/>
        </p:nvSpPr>
        <p:spPr bwMode="auto">
          <a:xfrm>
            <a:off x="7527925" y="3146426"/>
            <a:ext cx="2082800" cy="216852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1271" name="Rectangle 1032">
            <a:extLst>
              <a:ext uri="{FF2B5EF4-FFF2-40B4-BE49-F238E27FC236}">
                <a16:creationId xmlns:a16="http://schemas.microsoft.com/office/drawing/2014/main" id="{6F9FFE7F-6C97-2BC2-D835-BF4F49B49F53}"/>
              </a:ext>
            </a:extLst>
          </p:cNvPr>
          <p:cNvSpPr>
            <a:spLocks noChangeArrowheads="1"/>
          </p:cNvSpPr>
          <p:nvPr/>
        </p:nvSpPr>
        <p:spPr bwMode="auto">
          <a:xfrm>
            <a:off x="2409826" y="2705100"/>
            <a:ext cx="3038475" cy="2984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1272" name="Text Box 1033">
            <a:extLst>
              <a:ext uri="{FF2B5EF4-FFF2-40B4-BE49-F238E27FC236}">
                <a16:creationId xmlns:a16="http://schemas.microsoft.com/office/drawing/2014/main" id="{CF220801-4F20-DBB4-C383-4C86A8EE7ED3}"/>
              </a:ext>
            </a:extLst>
          </p:cNvPr>
          <p:cNvSpPr txBox="1">
            <a:spLocks noChangeArrowheads="1"/>
          </p:cNvSpPr>
          <p:nvPr/>
        </p:nvSpPr>
        <p:spPr bwMode="auto">
          <a:xfrm>
            <a:off x="2452688" y="5132388"/>
            <a:ext cx="366712"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altLang="en-US" sz="2400"/>
              <a:t>…</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a:extLst>
              <a:ext uri="{FF2B5EF4-FFF2-40B4-BE49-F238E27FC236}">
                <a16:creationId xmlns:a16="http://schemas.microsoft.com/office/drawing/2014/main" id="{85497F0A-89EE-18E8-49DD-A03D86EC0BEC}"/>
              </a:ext>
            </a:extLst>
          </p:cNvPr>
          <p:cNvSpPr>
            <a:spLocks noGrp="1" noChangeArrowheads="1"/>
          </p:cNvSpPr>
          <p:nvPr>
            <p:ph type="title"/>
          </p:nvPr>
        </p:nvSpPr>
        <p:spPr/>
        <p:txBody>
          <a:bodyPr/>
          <a:lstStyle/>
          <a:p>
            <a:pPr eaLnBrk="1" hangingPunct="1"/>
            <a:r>
              <a:rPr lang="en-US" altLang="en-US"/>
              <a:t>Qualifying Ambiguous </a:t>
            </a:r>
            <a:br>
              <a:rPr lang="en-US" altLang="en-US"/>
            </a:br>
            <a:r>
              <a:rPr lang="en-US" altLang="en-US"/>
              <a:t>Column Names</a:t>
            </a:r>
          </a:p>
        </p:txBody>
      </p:sp>
      <p:sp>
        <p:nvSpPr>
          <p:cNvPr id="12291" name="Rectangle 7">
            <a:extLst>
              <a:ext uri="{FF2B5EF4-FFF2-40B4-BE49-F238E27FC236}">
                <a16:creationId xmlns:a16="http://schemas.microsoft.com/office/drawing/2014/main" id="{73591BF1-8ACF-9FED-C1FB-FC66C60B1D47}"/>
              </a:ext>
            </a:extLst>
          </p:cNvPr>
          <p:cNvSpPr>
            <a:spLocks noGrp="1" noChangeArrowheads="1"/>
          </p:cNvSpPr>
          <p:nvPr>
            <p:ph type="body" idx="1"/>
          </p:nvPr>
        </p:nvSpPr>
        <p:spPr>
          <a:xfrm>
            <a:off x="2387600" y="1816101"/>
            <a:ext cx="7366000" cy="2905125"/>
          </a:xfrm>
        </p:spPr>
        <p:txBody>
          <a:bodyPr/>
          <a:lstStyle/>
          <a:p>
            <a:pPr lvl="1" eaLnBrk="1" hangingPunct="1"/>
            <a:r>
              <a:rPr lang="en-US" altLang="en-US"/>
              <a:t>Use table prefixes to qualify column names that are in multiple tables.</a:t>
            </a:r>
          </a:p>
          <a:p>
            <a:pPr lvl="1" eaLnBrk="1" hangingPunct="1"/>
            <a:r>
              <a:rPr lang="en-US" altLang="en-US"/>
              <a:t>Use table prefixes to improve performance.</a:t>
            </a:r>
          </a:p>
          <a:p>
            <a:pPr lvl="1" eaLnBrk="1" hangingPunct="1"/>
            <a:r>
              <a:rPr lang="en-US" altLang="en-US"/>
              <a:t>Use column aliases to distinguish columns that have identical names but reside in different tables.</a:t>
            </a:r>
          </a:p>
          <a:p>
            <a:pPr lvl="1" eaLnBrk="1" hangingPunct="1"/>
            <a:r>
              <a:rPr lang="en-US" altLang="en-US"/>
              <a:t>Do not use aliases on columns that are identified in the </a:t>
            </a:r>
            <a:r>
              <a:rPr lang="en-US" altLang="en-US">
                <a:latin typeface="Courier New" panose="02070309020205020404" pitchFamily="49" charset="0"/>
              </a:rPr>
              <a:t>USING</a:t>
            </a:r>
            <a:r>
              <a:rPr lang="en-US" altLang="en-US"/>
              <a:t> clause and listed elsewhere in the SQL statement.</a:t>
            </a:r>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43">
            <a:extLst>
              <a:ext uri="{FF2B5EF4-FFF2-40B4-BE49-F238E27FC236}">
                <a16:creationId xmlns:a16="http://schemas.microsoft.com/office/drawing/2014/main" id="{AFA93BC2-AF37-C7D7-31FA-35B6567F9206}"/>
              </a:ext>
            </a:extLst>
          </p:cNvPr>
          <p:cNvSpPr>
            <a:spLocks noChangeArrowheads="1"/>
          </p:cNvSpPr>
          <p:nvPr/>
        </p:nvSpPr>
        <p:spPr bwMode="blackGray">
          <a:xfrm>
            <a:off x="2390776" y="2717801"/>
            <a:ext cx="7286625" cy="1281113"/>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e.employee_id, e.last_name, </a:t>
            </a:r>
          </a:p>
          <a:p>
            <a:pPr algn="l">
              <a:spcBef>
                <a:spcPct val="0"/>
              </a:spcBef>
              <a:buClrTx/>
              <a:buFontTx/>
              <a:buNone/>
            </a:pPr>
            <a:r>
              <a:rPr lang="en-US" altLang="en-US">
                <a:solidFill>
                  <a:srgbClr val="000000"/>
                </a:solidFill>
                <a:latin typeface="Courier New" panose="02070309020205020404" pitchFamily="49" charset="0"/>
              </a:rPr>
              <a:t>       d.location_id, department_id</a:t>
            </a:r>
          </a:p>
          <a:p>
            <a:pPr algn="l">
              <a:spcBef>
                <a:spcPct val="0"/>
              </a:spcBef>
              <a:buClrTx/>
              <a:buFontTx/>
              <a:buNone/>
            </a:pPr>
            <a:r>
              <a:rPr lang="en-US" altLang="en-US">
                <a:solidFill>
                  <a:srgbClr val="000000"/>
                </a:solidFill>
                <a:latin typeface="Courier New" panose="02070309020205020404" pitchFamily="49" charset="0"/>
              </a:rPr>
              <a:t>FROM   employees e JOIN departments d</a:t>
            </a:r>
          </a:p>
          <a:p>
            <a:pPr algn="l">
              <a:spcBef>
                <a:spcPct val="0"/>
              </a:spcBef>
              <a:buClrTx/>
              <a:buFontTx/>
              <a:buNone/>
            </a:pPr>
            <a:r>
              <a:rPr lang="en-US" altLang="en-US">
                <a:solidFill>
                  <a:srgbClr val="000000"/>
                </a:solidFill>
                <a:latin typeface="Courier New" panose="02070309020205020404" pitchFamily="49" charset="0"/>
              </a:rPr>
              <a:t>USING (department_id) ;</a:t>
            </a:r>
          </a:p>
        </p:txBody>
      </p:sp>
      <p:sp>
        <p:nvSpPr>
          <p:cNvPr id="13315" name="Rectangle 1030">
            <a:extLst>
              <a:ext uri="{FF2B5EF4-FFF2-40B4-BE49-F238E27FC236}">
                <a16:creationId xmlns:a16="http://schemas.microsoft.com/office/drawing/2014/main" id="{94F0560F-1788-EC6F-D0E0-0A6151769CFB}"/>
              </a:ext>
            </a:extLst>
          </p:cNvPr>
          <p:cNvSpPr>
            <a:spLocks noChangeArrowheads="1"/>
          </p:cNvSpPr>
          <p:nvPr/>
        </p:nvSpPr>
        <p:spPr bwMode="auto">
          <a:xfrm>
            <a:off x="3382964" y="3092450"/>
            <a:ext cx="280987" cy="2730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3316" name="Rectangle 1031">
            <a:extLst>
              <a:ext uri="{FF2B5EF4-FFF2-40B4-BE49-F238E27FC236}">
                <a16:creationId xmlns:a16="http://schemas.microsoft.com/office/drawing/2014/main" id="{75FE78FF-BEA6-196B-0154-6ACBEF964EC5}"/>
              </a:ext>
            </a:extLst>
          </p:cNvPr>
          <p:cNvSpPr>
            <a:spLocks noChangeArrowheads="1"/>
          </p:cNvSpPr>
          <p:nvPr/>
        </p:nvSpPr>
        <p:spPr bwMode="auto">
          <a:xfrm>
            <a:off x="5451475" y="2787650"/>
            <a:ext cx="280988" cy="2730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3317" name="Rectangle 1032">
            <a:extLst>
              <a:ext uri="{FF2B5EF4-FFF2-40B4-BE49-F238E27FC236}">
                <a16:creationId xmlns:a16="http://schemas.microsoft.com/office/drawing/2014/main" id="{DBEBDA6A-3CFA-31E4-876A-17234AEB099B}"/>
              </a:ext>
            </a:extLst>
          </p:cNvPr>
          <p:cNvSpPr>
            <a:spLocks noChangeArrowheads="1"/>
          </p:cNvSpPr>
          <p:nvPr/>
        </p:nvSpPr>
        <p:spPr bwMode="auto">
          <a:xfrm>
            <a:off x="7334250" y="3363913"/>
            <a:ext cx="280988" cy="2730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3318" name="Rectangle 1034">
            <a:extLst>
              <a:ext uri="{FF2B5EF4-FFF2-40B4-BE49-F238E27FC236}">
                <a16:creationId xmlns:a16="http://schemas.microsoft.com/office/drawing/2014/main" id="{57F02592-D2D4-2FF8-D4CB-6DF47E7CA083}"/>
              </a:ext>
            </a:extLst>
          </p:cNvPr>
          <p:cNvSpPr>
            <a:spLocks noChangeArrowheads="1"/>
          </p:cNvSpPr>
          <p:nvPr/>
        </p:nvSpPr>
        <p:spPr bwMode="auto">
          <a:xfrm>
            <a:off x="4741864" y="3363913"/>
            <a:ext cx="280987" cy="2730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3319" name="Rectangle 1037">
            <a:extLst>
              <a:ext uri="{FF2B5EF4-FFF2-40B4-BE49-F238E27FC236}">
                <a16:creationId xmlns:a16="http://schemas.microsoft.com/office/drawing/2014/main" id="{85514435-DE76-C4CD-3999-9F72AE9CD775}"/>
              </a:ext>
            </a:extLst>
          </p:cNvPr>
          <p:cNvSpPr>
            <a:spLocks noChangeArrowheads="1"/>
          </p:cNvSpPr>
          <p:nvPr/>
        </p:nvSpPr>
        <p:spPr bwMode="auto">
          <a:xfrm>
            <a:off x="3382964" y="2787650"/>
            <a:ext cx="280987" cy="2730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3320" name="Rectangle 1041">
            <a:extLst>
              <a:ext uri="{FF2B5EF4-FFF2-40B4-BE49-F238E27FC236}">
                <a16:creationId xmlns:a16="http://schemas.microsoft.com/office/drawing/2014/main" id="{AF93A5F7-EDC9-E7B7-833F-12F07F7C9540}"/>
              </a:ext>
            </a:extLst>
          </p:cNvPr>
          <p:cNvSpPr>
            <a:spLocks noGrp="1" noChangeArrowheads="1"/>
          </p:cNvSpPr>
          <p:nvPr>
            <p:ph type="title"/>
          </p:nvPr>
        </p:nvSpPr>
        <p:spPr/>
        <p:txBody>
          <a:bodyPr/>
          <a:lstStyle/>
          <a:p>
            <a:pPr eaLnBrk="1" hangingPunct="1"/>
            <a:r>
              <a:rPr lang="en-US" altLang="en-US"/>
              <a:t>Using Table Aliases</a:t>
            </a:r>
          </a:p>
        </p:txBody>
      </p:sp>
      <p:sp>
        <p:nvSpPr>
          <p:cNvPr id="13321" name="Rectangle 1042">
            <a:extLst>
              <a:ext uri="{FF2B5EF4-FFF2-40B4-BE49-F238E27FC236}">
                <a16:creationId xmlns:a16="http://schemas.microsoft.com/office/drawing/2014/main" id="{70736AC6-2432-EFDA-5A72-21FC9F31A8FD}"/>
              </a:ext>
            </a:extLst>
          </p:cNvPr>
          <p:cNvSpPr>
            <a:spLocks noGrp="1" noChangeArrowheads="1"/>
          </p:cNvSpPr>
          <p:nvPr>
            <p:ph type="body" idx="1"/>
          </p:nvPr>
        </p:nvSpPr>
        <p:spPr>
          <a:xfrm>
            <a:off x="2387600" y="1816100"/>
            <a:ext cx="7366000" cy="762000"/>
          </a:xfrm>
        </p:spPr>
        <p:txBody>
          <a:bodyPr/>
          <a:lstStyle/>
          <a:p>
            <a:pPr lvl="1" eaLnBrk="1" hangingPunct="1"/>
            <a:r>
              <a:rPr lang="en-US" altLang="en-US"/>
              <a:t>Use table aliases to simplify queries.</a:t>
            </a:r>
          </a:p>
          <a:p>
            <a:pPr lvl="1" eaLnBrk="1" hangingPunct="1"/>
            <a:r>
              <a:rPr lang="en-US" altLang="en-US"/>
              <a:t>Use table aliases to improve performance.</a:t>
            </a:r>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a:extLst>
              <a:ext uri="{FF2B5EF4-FFF2-40B4-BE49-F238E27FC236}">
                <a16:creationId xmlns:a16="http://schemas.microsoft.com/office/drawing/2014/main" id="{28C0F698-8A0E-0D9D-A0B0-52C6734FF67B}"/>
              </a:ext>
            </a:extLst>
          </p:cNvPr>
          <p:cNvSpPr>
            <a:spLocks noGrp="1" noChangeArrowheads="1"/>
          </p:cNvSpPr>
          <p:nvPr>
            <p:ph type="title"/>
          </p:nvPr>
        </p:nvSpPr>
        <p:spPr/>
        <p:txBody>
          <a:bodyPr/>
          <a:lstStyle/>
          <a:p>
            <a:pPr eaLnBrk="1" hangingPunct="1"/>
            <a:r>
              <a:rPr lang="en-US" altLang="en-US"/>
              <a:t>Creating Joins with the </a:t>
            </a:r>
            <a:r>
              <a:rPr lang="en-US" altLang="en-US">
                <a:latin typeface="Courier New" panose="02070309020205020404" pitchFamily="49" charset="0"/>
              </a:rPr>
              <a:t>ON</a:t>
            </a:r>
            <a:r>
              <a:rPr lang="en-US" altLang="en-US"/>
              <a:t> Clause</a:t>
            </a:r>
          </a:p>
        </p:txBody>
      </p:sp>
      <p:sp>
        <p:nvSpPr>
          <p:cNvPr id="14339" name="Rectangle 7">
            <a:extLst>
              <a:ext uri="{FF2B5EF4-FFF2-40B4-BE49-F238E27FC236}">
                <a16:creationId xmlns:a16="http://schemas.microsoft.com/office/drawing/2014/main" id="{CC40FB0D-4E0F-4E2A-007A-D134D637AD1E}"/>
              </a:ext>
            </a:extLst>
          </p:cNvPr>
          <p:cNvSpPr>
            <a:spLocks noGrp="1" noChangeArrowheads="1"/>
          </p:cNvSpPr>
          <p:nvPr>
            <p:ph type="body" idx="1"/>
          </p:nvPr>
        </p:nvSpPr>
        <p:spPr>
          <a:xfrm>
            <a:off x="2387600" y="1816101"/>
            <a:ext cx="7366000" cy="2570163"/>
          </a:xfrm>
        </p:spPr>
        <p:txBody>
          <a:bodyPr/>
          <a:lstStyle/>
          <a:p>
            <a:pPr lvl="1" eaLnBrk="1" hangingPunct="1"/>
            <a:r>
              <a:rPr lang="en-US" altLang="en-US"/>
              <a:t>The join condition for the natural join is basically an equijoin of all columns with the same name.</a:t>
            </a:r>
          </a:p>
          <a:p>
            <a:pPr lvl="1" eaLnBrk="1" hangingPunct="1"/>
            <a:r>
              <a:rPr lang="en-US" altLang="en-US"/>
              <a:t>Use the </a:t>
            </a:r>
            <a:r>
              <a:rPr lang="en-US" altLang="en-US">
                <a:latin typeface="Courier New" panose="02070309020205020404" pitchFamily="49" charset="0"/>
              </a:rPr>
              <a:t>ON</a:t>
            </a:r>
            <a:r>
              <a:rPr lang="en-US" altLang="en-US"/>
              <a:t> clause to specify arbitrary conditions or specify columns to join.</a:t>
            </a:r>
          </a:p>
          <a:p>
            <a:pPr lvl="1" eaLnBrk="1" hangingPunct="1"/>
            <a:r>
              <a:rPr lang="en-US" altLang="en-US"/>
              <a:t>The join condition is separated from other search conditions.</a:t>
            </a:r>
          </a:p>
          <a:p>
            <a:pPr lvl="1" eaLnBrk="1" hangingPunct="1"/>
            <a:r>
              <a:rPr lang="en-US" altLang="en-US"/>
              <a:t>The </a:t>
            </a:r>
            <a:r>
              <a:rPr lang="en-US" altLang="en-US">
                <a:latin typeface="Courier New" panose="02070309020205020404" pitchFamily="49" charset="0"/>
              </a:rPr>
              <a:t>ON</a:t>
            </a:r>
            <a:r>
              <a:rPr lang="en-US" altLang="en-US"/>
              <a:t> clause makes code easy to understand.</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1">
            <a:extLst>
              <a:ext uri="{FF2B5EF4-FFF2-40B4-BE49-F238E27FC236}">
                <a16:creationId xmlns:a16="http://schemas.microsoft.com/office/drawing/2014/main" id="{5F7A81A1-3BDA-DFFC-DB3D-097C1B19B8B7}"/>
              </a:ext>
            </a:extLst>
          </p:cNvPr>
          <p:cNvSpPr>
            <a:spLocks noChangeArrowheads="1"/>
          </p:cNvSpPr>
          <p:nvPr/>
        </p:nvSpPr>
        <p:spPr bwMode="blackGray">
          <a:xfrm>
            <a:off x="2390776" y="1911351"/>
            <a:ext cx="7286625" cy="1071563"/>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a:solidFill>
                  <a:srgbClr val="000000"/>
                </a:solidFill>
                <a:latin typeface="Courier New" panose="02070309020205020404" pitchFamily="49" charset="0"/>
              </a:rPr>
              <a:t>SELECT e.employee_id, e.last_name, e.department_id, </a:t>
            </a:r>
          </a:p>
          <a:p>
            <a:pPr algn="l">
              <a:spcBef>
                <a:spcPct val="0"/>
              </a:spcBef>
              <a:buClrTx/>
              <a:buFontTx/>
              <a:buNone/>
            </a:pPr>
            <a:r>
              <a:rPr lang="en-US" altLang="en-US">
                <a:solidFill>
                  <a:srgbClr val="000000"/>
                </a:solidFill>
                <a:latin typeface="Courier New" panose="02070309020205020404" pitchFamily="49" charset="0"/>
              </a:rPr>
              <a:t>       d.department_id, d.location_id</a:t>
            </a:r>
          </a:p>
          <a:p>
            <a:pPr algn="l">
              <a:spcBef>
                <a:spcPct val="0"/>
              </a:spcBef>
              <a:buClrTx/>
              <a:buFontTx/>
              <a:buNone/>
            </a:pPr>
            <a:r>
              <a:rPr lang="en-US" altLang="en-US">
                <a:solidFill>
                  <a:srgbClr val="000000"/>
                </a:solidFill>
                <a:latin typeface="Courier New" panose="02070309020205020404" pitchFamily="49" charset="0"/>
              </a:rPr>
              <a:t>FROM   employees e JOIN departments d</a:t>
            </a:r>
          </a:p>
          <a:p>
            <a:pPr algn="l">
              <a:spcBef>
                <a:spcPct val="0"/>
              </a:spcBef>
              <a:buClrTx/>
              <a:buFontTx/>
              <a:buNone/>
            </a:pPr>
            <a:r>
              <a:rPr lang="en-US" altLang="en-US">
                <a:solidFill>
                  <a:srgbClr val="000000"/>
                </a:solidFill>
                <a:latin typeface="Courier New" panose="02070309020205020404" pitchFamily="49" charset="0"/>
              </a:rPr>
              <a:t>ON     (e.department_id = d.department_id);</a:t>
            </a:r>
          </a:p>
        </p:txBody>
      </p:sp>
      <p:sp>
        <p:nvSpPr>
          <p:cNvPr id="15363" name="Rectangle 10">
            <a:extLst>
              <a:ext uri="{FF2B5EF4-FFF2-40B4-BE49-F238E27FC236}">
                <a16:creationId xmlns:a16="http://schemas.microsoft.com/office/drawing/2014/main" id="{E621A6AE-A60F-39B9-3ECB-89EEAB41E2D8}"/>
              </a:ext>
            </a:extLst>
          </p:cNvPr>
          <p:cNvSpPr>
            <a:spLocks noGrp="1" noChangeArrowheads="1"/>
          </p:cNvSpPr>
          <p:nvPr>
            <p:ph type="title"/>
          </p:nvPr>
        </p:nvSpPr>
        <p:spPr/>
        <p:txBody>
          <a:bodyPr/>
          <a:lstStyle/>
          <a:p>
            <a:pPr eaLnBrk="1" hangingPunct="1"/>
            <a:r>
              <a:rPr lang="en-US" altLang="en-US"/>
              <a:t>Retrieving Records with the </a:t>
            </a:r>
            <a:r>
              <a:rPr lang="en-US" altLang="en-US">
                <a:latin typeface="Courier New" panose="02070309020205020404" pitchFamily="49" charset="0"/>
              </a:rPr>
              <a:t>ON</a:t>
            </a:r>
            <a:r>
              <a:rPr lang="en-US" altLang="en-US"/>
              <a:t> Clause</a:t>
            </a:r>
          </a:p>
        </p:txBody>
      </p:sp>
      <p:pic>
        <p:nvPicPr>
          <p:cNvPr id="15364" name="Picture 5">
            <a:extLst>
              <a:ext uri="{FF2B5EF4-FFF2-40B4-BE49-F238E27FC236}">
                <a16:creationId xmlns:a16="http://schemas.microsoft.com/office/drawing/2014/main" id="{B45DFD8C-9C30-2C60-600C-BFF5AF42F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03475" y="3252788"/>
            <a:ext cx="72009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5365" name="Picture 6">
            <a:extLst>
              <a:ext uri="{FF2B5EF4-FFF2-40B4-BE49-F238E27FC236}">
                <a16:creationId xmlns:a16="http://schemas.microsoft.com/office/drawing/2014/main" id="{B275F998-B9FE-F78F-79BF-F4C1B3DD29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3475" y="5232400"/>
            <a:ext cx="7177088"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5366" name="Rectangle 7">
            <a:extLst>
              <a:ext uri="{FF2B5EF4-FFF2-40B4-BE49-F238E27FC236}">
                <a16:creationId xmlns:a16="http://schemas.microsoft.com/office/drawing/2014/main" id="{085F703F-F468-50B0-959A-CE0277818A77}"/>
              </a:ext>
            </a:extLst>
          </p:cNvPr>
          <p:cNvSpPr>
            <a:spLocks noChangeArrowheads="1"/>
          </p:cNvSpPr>
          <p:nvPr/>
        </p:nvSpPr>
        <p:spPr bwMode="auto">
          <a:xfrm>
            <a:off x="4992689" y="3322639"/>
            <a:ext cx="3208337" cy="165893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5367" name="Rectangle 8">
            <a:extLst>
              <a:ext uri="{FF2B5EF4-FFF2-40B4-BE49-F238E27FC236}">
                <a16:creationId xmlns:a16="http://schemas.microsoft.com/office/drawing/2014/main" id="{DDAB25FC-F703-F8BA-42AC-03FAF294EA9C}"/>
              </a:ext>
            </a:extLst>
          </p:cNvPr>
          <p:cNvSpPr>
            <a:spLocks noChangeArrowheads="1"/>
          </p:cNvSpPr>
          <p:nvPr/>
        </p:nvSpPr>
        <p:spPr bwMode="auto">
          <a:xfrm>
            <a:off x="2430464" y="2681289"/>
            <a:ext cx="5786437" cy="2698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15368" name="Text Box 9">
            <a:extLst>
              <a:ext uri="{FF2B5EF4-FFF2-40B4-BE49-F238E27FC236}">
                <a16:creationId xmlns:a16="http://schemas.microsoft.com/office/drawing/2014/main" id="{47760250-936B-1D87-53E8-B2AD76BED897}"/>
              </a:ext>
            </a:extLst>
          </p:cNvPr>
          <p:cNvSpPr txBox="1">
            <a:spLocks noChangeArrowheads="1"/>
          </p:cNvSpPr>
          <p:nvPr/>
        </p:nvSpPr>
        <p:spPr bwMode="auto">
          <a:xfrm>
            <a:off x="2413001" y="4846638"/>
            <a:ext cx="366713"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altLang="en-US" sz="2400"/>
              <a:t>…</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990E495B-FB0A-C8C7-BA23-45C0CA08AA60}"/>
              </a:ext>
            </a:extLst>
          </p:cNvPr>
          <p:cNvSpPr>
            <a:spLocks noGrp="1" noChangeArrowheads="1"/>
          </p:cNvSpPr>
          <p:nvPr>
            <p:ph type="title"/>
          </p:nvPr>
        </p:nvSpPr>
        <p:spPr/>
        <p:txBody>
          <a:bodyPr/>
          <a:lstStyle/>
          <a:p>
            <a:pPr eaLnBrk="1" hangingPunct="1"/>
            <a:r>
              <a:rPr lang="en-US" altLang="en-US">
                <a:latin typeface="Courier New" panose="02070309020205020404" pitchFamily="49" charset="0"/>
              </a:rPr>
              <a:t>INNER</a:t>
            </a:r>
            <a:r>
              <a:rPr lang="en-US" altLang="en-US"/>
              <a:t> Versus </a:t>
            </a:r>
            <a:r>
              <a:rPr lang="en-US" altLang="en-US">
                <a:latin typeface="Courier New" panose="02070309020205020404" pitchFamily="49" charset="0"/>
              </a:rPr>
              <a:t>OUTER</a:t>
            </a:r>
            <a:r>
              <a:rPr lang="en-US" altLang="en-US"/>
              <a:t> Joins</a:t>
            </a:r>
          </a:p>
        </p:txBody>
      </p:sp>
      <p:sp>
        <p:nvSpPr>
          <p:cNvPr id="23555" name="Rectangle 7">
            <a:extLst>
              <a:ext uri="{FF2B5EF4-FFF2-40B4-BE49-F238E27FC236}">
                <a16:creationId xmlns:a16="http://schemas.microsoft.com/office/drawing/2014/main" id="{17D093E4-A718-6139-6CBE-80DCD0DA9987}"/>
              </a:ext>
            </a:extLst>
          </p:cNvPr>
          <p:cNvSpPr>
            <a:spLocks noGrp="1" noChangeArrowheads="1"/>
          </p:cNvSpPr>
          <p:nvPr>
            <p:ph type="body" idx="1"/>
          </p:nvPr>
        </p:nvSpPr>
        <p:spPr>
          <a:xfrm>
            <a:off x="2387600" y="1816101"/>
            <a:ext cx="7366000" cy="3173413"/>
          </a:xfrm>
        </p:spPr>
        <p:txBody>
          <a:bodyPr/>
          <a:lstStyle/>
          <a:p>
            <a:pPr lvl="1" eaLnBrk="1" hangingPunct="1"/>
            <a:r>
              <a:rPr lang="en-US" altLang="en-US" dirty="0"/>
              <a:t>The join of two tables returning only matched rows is called an inner join.</a:t>
            </a:r>
          </a:p>
          <a:p>
            <a:pPr lvl="1" eaLnBrk="1" hangingPunct="1"/>
            <a:r>
              <a:rPr lang="en-US" altLang="en-US" dirty="0"/>
              <a:t>A join between two tables that returns the results of the inner join as well as the unmatched rows from the left (or right) tables is called a left (or right) outer join.</a:t>
            </a:r>
          </a:p>
          <a:p>
            <a:pPr lvl="1" eaLnBrk="1" hangingPunct="1"/>
            <a:r>
              <a:rPr lang="en-US" altLang="en-US" dirty="0"/>
              <a:t>A join between two tables that returns the results of an inner join as well as the results of a left and right join is a full outer join.</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4">
            <a:extLst>
              <a:ext uri="{FF2B5EF4-FFF2-40B4-BE49-F238E27FC236}">
                <a16:creationId xmlns:a16="http://schemas.microsoft.com/office/drawing/2014/main" id="{6D002617-5A84-5721-E23E-53EA17523A87}"/>
              </a:ext>
            </a:extLst>
          </p:cNvPr>
          <p:cNvSpPr>
            <a:spLocks noChangeArrowheads="1"/>
          </p:cNvSpPr>
          <p:nvPr/>
        </p:nvSpPr>
        <p:spPr bwMode="blackGray">
          <a:xfrm>
            <a:off x="2390776" y="1841500"/>
            <a:ext cx="7286625" cy="884238"/>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sz="1600">
                <a:solidFill>
                  <a:srgbClr val="000000"/>
                </a:solidFill>
                <a:latin typeface="Courier New" panose="02070309020205020404" pitchFamily="49" charset="0"/>
              </a:rPr>
              <a:t>SELECT e.last_name, e.department_id, d.department_name</a:t>
            </a:r>
          </a:p>
          <a:p>
            <a:pPr algn="l">
              <a:spcBef>
                <a:spcPct val="0"/>
              </a:spcBef>
              <a:buClrTx/>
              <a:buFontTx/>
              <a:buNone/>
            </a:pPr>
            <a:r>
              <a:rPr lang="en-US" altLang="en-US" sz="1600">
                <a:solidFill>
                  <a:srgbClr val="000000"/>
                </a:solidFill>
                <a:latin typeface="Courier New" panose="02070309020205020404" pitchFamily="49" charset="0"/>
              </a:rPr>
              <a:t>FROM   employees e LEFT OUTER JOIN departments d</a:t>
            </a:r>
          </a:p>
          <a:p>
            <a:pPr algn="l">
              <a:spcBef>
                <a:spcPct val="0"/>
              </a:spcBef>
              <a:buClrTx/>
              <a:buFontTx/>
              <a:buNone/>
            </a:pPr>
            <a:r>
              <a:rPr lang="en-US" altLang="en-US" sz="1600">
                <a:solidFill>
                  <a:srgbClr val="000000"/>
                </a:solidFill>
                <a:latin typeface="Courier New" panose="02070309020205020404" pitchFamily="49" charset="0"/>
              </a:rPr>
              <a:t>ON   (e.department_id = d.department_id) ;</a:t>
            </a:r>
          </a:p>
        </p:txBody>
      </p:sp>
      <p:pic>
        <p:nvPicPr>
          <p:cNvPr id="24579" name="Picture 4">
            <a:extLst>
              <a:ext uri="{FF2B5EF4-FFF2-40B4-BE49-F238E27FC236}">
                <a16:creationId xmlns:a16="http://schemas.microsoft.com/office/drawing/2014/main" id="{C4138F7C-2120-E6C3-B480-5020097B8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63801" y="3963989"/>
            <a:ext cx="71913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4580" name="Rectangle 13">
            <a:extLst>
              <a:ext uri="{FF2B5EF4-FFF2-40B4-BE49-F238E27FC236}">
                <a16:creationId xmlns:a16="http://schemas.microsoft.com/office/drawing/2014/main" id="{A923D03E-9F8C-7129-2F11-19DEAB577B81}"/>
              </a:ext>
            </a:extLst>
          </p:cNvPr>
          <p:cNvSpPr>
            <a:spLocks noGrp="1" noChangeArrowheads="1"/>
          </p:cNvSpPr>
          <p:nvPr>
            <p:ph type="title"/>
          </p:nvPr>
        </p:nvSpPr>
        <p:spPr/>
        <p:txBody>
          <a:bodyPr/>
          <a:lstStyle/>
          <a:p>
            <a:pPr eaLnBrk="1" hangingPunct="1"/>
            <a:r>
              <a:rPr lang="en-US" altLang="en-US">
                <a:latin typeface="Courier New" panose="02070309020205020404" pitchFamily="49" charset="0"/>
              </a:rPr>
              <a:t>LEFT OUTER JOIN</a:t>
            </a:r>
          </a:p>
        </p:txBody>
      </p:sp>
      <p:sp>
        <p:nvSpPr>
          <p:cNvPr id="24581" name="Rectangle 6">
            <a:extLst>
              <a:ext uri="{FF2B5EF4-FFF2-40B4-BE49-F238E27FC236}">
                <a16:creationId xmlns:a16="http://schemas.microsoft.com/office/drawing/2014/main" id="{1B0EB883-87F5-E1ED-07ED-FF66D7FE75F1}"/>
              </a:ext>
            </a:extLst>
          </p:cNvPr>
          <p:cNvSpPr>
            <a:spLocks noChangeArrowheads="1"/>
          </p:cNvSpPr>
          <p:nvPr/>
        </p:nvSpPr>
        <p:spPr bwMode="auto">
          <a:xfrm>
            <a:off x="2486026" y="5070476"/>
            <a:ext cx="7127875" cy="1936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pic>
        <p:nvPicPr>
          <p:cNvPr id="24582" name="Picture 7">
            <a:extLst>
              <a:ext uri="{FF2B5EF4-FFF2-40B4-BE49-F238E27FC236}">
                <a16:creationId xmlns:a16="http://schemas.microsoft.com/office/drawing/2014/main" id="{56EEA02F-CD08-B760-FE41-428EE6A00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3800" y="2871788"/>
            <a:ext cx="71818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4583" name="Picture 8">
            <a:extLst>
              <a:ext uri="{FF2B5EF4-FFF2-40B4-BE49-F238E27FC236}">
                <a16:creationId xmlns:a16="http://schemas.microsoft.com/office/drawing/2014/main" id="{BB9E33D8-3379-2059-76F7-0A9CCADA15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3801" y="5289550"/>
            <a:ext cx="7180263"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4584" name="Text Box 10">
            <a:extLst>
              <a:ext uri="{FF2B5EF4-FFF2-40B4-BE49-F238E27FC236}">
                <a16:creationId xmlns:a16="http://schemas.microsoft.com/office/drawing/2014/main" id="{5355B2B4-B8D5-CE5E-B64E-B91EDCAA2889}"/>
              </a:ext>
            </a:extLst>
          </p:cNvPr>
          <p:cNvSpPr txBox="1">
            <a:spLocks noChangeArrowheads="1"/>
          </p:cNvSpPr>
          <p:nvPr/>
        </p:nvSpPr>
        <p:spPr bwMode="auto">
          <a:xfrm>
            <a:off x="2463801" y="3595688"/>
            <a:ext cx="366713"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altLang="en-US" sz="2400"/>
              <a:t>…</a:t>
            </a:r>
          </a:p>
        </p:txBody>
      </p:sp>
      <p:sp>
        <p:nvSpPr>
          <p:cNvPr id="24585" name="Rectangle 15">
            <a:extLst>
              <a:ext uri="{FF2B5EF4-FFF2-40B4-BE49-F238E27FC236}">
                <a16:creationId xmlns:a16="http://schemas.microsoft.com/office/drawing/2014/main" id="{39E646E6-6219-6624-8663-CBCCF0C31F67}"/>
              </a:ext>
            </a:extLst>
          </p:cNvPr>
          <p:cNvSpPr>
            <a:spLocks noChangeArrowheads="1"/>
          </p:cNvSpPr>
          <p:nvPr/>
        </p:nvSpPr>
        <p:spPr bwMode="auto">
          <a:xfrm>
            <a:off x="4721226" y="2155825"/>
            <a:ext cx="3724275" cy="217488"/>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7" descr="D:\Temp\08b.gif">
            <a:extLst>
              <a:ext uri="{FF2B5EF4-FFF2-40B4-BE49-F238E27FC236}">
                <a16:creationId xmlns:a16="http://schemas.microsoft.com/office/drawing/2014/main" id="{A86168B6-89DD-9A43-EB22-2936787549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651" y="4256088"/>
            <a:ext cx="722312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14">
            <a:extLst>
              <a:ext uri="{FF2B5EF4-FFF2-40B4-BE49-F238E27FC236}">
                <a16:creationId xmlns:a16="http://schemas.microsoft.com/office/drawing/2014/main" id="{2F0F6790-F60E-1A41-9FA0-B6B5AE88A893}"/>
              </a:ext>
            </a:extLst>
          </p:cNvPr>
          <p:cNvSpPr>
            <a:spLocks noChangeArrowheads="1"/>
          </p:cNvSpPr>
          <p:nvPr/>
        </p:nvSpPr>
        <p:spPr bwMode="blackGray">
          <a:xfrm>
            <a:off x="2390775" y="1857376"/>
            <a:ext cx="7277100" cy="854075"/>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sz="1600">
                <a:solidFill>
                  <a:srgbClr val="000000"/>
                </a:solidFill>
                <a:latin typeface="Courier New" panose="02070309020205020404" pitchFamily="49" charset="0"/>
              </a:rPr>
              <a:t>SELECT e.last_name, e.department_id, d.department_name</a:t>
            </a:r>
          </a:p>
          <a:p>
            <a:pPr algn="l">
              <a:spcBef>
                <a:spcPct val="0"/>
              </a:spcBef>
              <a:buClrTx/>
              <a:buFontTx/>
              <a:buNone/>
            </a:pPr>
            <a:r>
              <a:rPr lang="en-US" altLang="en-US" sz="1600">
                <a:solidFill>
                  <a:srgbClr val="000000"/>
                </a:solidFill>
                <a:latin typeface="Courier New" panose="02070309020205020404" pitchFamily="49" charset="0"/>
              </a:rPr>
              <a:t>FROM   employees e RIGHT OUTER JOIN departments d</a:t>
            </a:r>
          </a:p>
          <a:p>
            <a:pPr algn="l">
              <a:spcBef>
                <a:spcPct val="0"/>
              </a:spcBef>
              <a:buClrTx/>
              <a:buFontTx/>
              <a:buNone/>
            </a:pPr>
            <a:r>
              <a:rPr lang="en-US" altLang="en-US" sz="1600">
                <a:solidFill>
                  <a:srgbClr val="000000"/>
                </a:solidFill>
                <a:latin typeface="Courier New" panose="02070309020205020404" pitchFamily="49" charset="0"/>
              </a:rPr>
              <a:t>ON    (e.department_id = d.department_id) ;</a:t>
            </a:r>
          </a:p>
        </p:txBody>
      </p:sp>
      <p:sp>
        <p:nvSpPr>
          <p:cNvPr id="25604" name="Rectangle 13">
            <a:extLst>
              <a:ext uri="{FF2B5EF4-FFF2-40B4-BE49-F238E27FC236}">
                <a16:creationId xmlns:a16="http://schemas.microsoft.com/office/drawing/2014/main" id="{DCA1221E-2459-A27E-A30E-048E2761BD87}"/>
              </a:ext>
            </a:extLst>
          </p:cNvPr>
          <p:cNvSpPr>
            <a:spLocks noGrp="1" noChangeArrowheads="1"/>
          </p:cNvSpPr>
          <p:nvPr>
            <p:ph type="title"/>
          </p:nvPr>
        </p:nvSpPr>
        <p:spPr/>
        <p:txBody>
          <a:bodyPr/>
          <a:lstStyle/>
          <a:p>
            <a:pPr eaLnBrk="1" hangingPunct="1"/>
            <a:r>
              <a:rPr lang="en-US" altLang="en-US">
                <a:latin typeface="Courier New" panose="02070309020205020404" pitchFamily="49" charset="0"/>
              </a:rPr>
              <a:t>RIGHT OUTER JOIN</a:t>
            </a:r>
          </a:p>
        </p:txBody>
      </p:sp>
      <p:sp>
        <p:nvSpPr>
          <p:cNvPr id="25605" name="Text Box 9">
            <a:extLst>
              <a:ext uri="{FF2B5EF4-FFF2-40B4-BE49-F238E27FC236}">
                <a16:creationId xmlns:a16="http://schemas.microsoft.com/office/drawing/2014/main" id="{E3223242-F99D-FEB3-3A32-69A9B61D83E9}"/>
              </a:ext>
            </a:extLst>
          </p:cNvPr>
          <p:cNvSpPr txBox="1">
            <a:spLocks noChangeArrowheads="1"/>
          </p:cNvSpPr>
          <p:nvPr/>
        </p:nvSpPr>
        <p:spPr bwMode="auto">
          <a:xfrm>
            <a:off x="2427288" y="3879850"/>
            <a:ext cx="366712"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altLang="en-US" sz="2400"/>
              <a:t>…</a:t>
            </a:r>
          </a:p>
        </p:txBody>
      </p:sp>
      <p:sp>
        <p:nvSpPr>
          <p:cNvPr id="25606" name="Rectangle 10">
            <a:extLst>
              <a:ext uri="{FF2B5EF4-FFF2-40B4-BE49-F238E27FC236}">
                <a16:creationId xmlns:a16="http://schemas.microsoft.com/office/drawing/2014/main" id="{7942F245-E5E3-704A-7336-E243FB43255C}"/>
              </a:ext>
            </a:extLst>
          </p:cNvPr>
          <p:cNvSpPr>
            <a:spLocks noChangeArrowheads="1"/>
          </p:cNvSpPr>
          <p:nvPr/>
        </p:nvSpPr>
        <p:spPr bwMode="auto">
          <a:xfrm>
            <a:off x="4835525" y="2174875"/>
            <a:ext cx="4038600" cy="217488"/>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pic>
        <p:nvPicPr>
          <p:cNvPr id="25607" name="Picture 15" descr="D:\Temp\08a.gif">
            <a:extLst>
              <a:ext uri="{FF2B5EF4-FFF2-40B4-BE49-F238E27FC236}">
                <a16:creationId xmlns:a16="http://schemas.microsoft.com/office/drawing/2014/main" id="{97F506CF-AF5B-3C24-80E5-EF1A40D17F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301" y="2825751"/>
            <a:ext cx="72358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Rectangle 18">
            <a:extLst>
              <a:ext uri="{FF2B5EF4-FFF2-40B4-BE49-F238E27FC236}">
                <a16:creationId xmlns:a16="http://schemas.microsoft.com/office/drawing/2014/main" id="{C451135A-8E2D-8C9B-6B80-78AD006FDA06}"/>
              </a:ext>
            </a:extLst>
          </p:cNvPr>
          <p:cNvSpPr>
            <a:spLocks noChangeArrowheads="1"/>
          </p:cNvSpPr>
          <p:nvPr/>
        </p:nvSpPr>
        <p:spPr bwMode="auto">
          <a:xfrm>
            <a:off x="2447926" y="5032376"/>
            <a:ext cx="7127875" cy="1936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8" descr="D:\Temp\08b.gif">
            <a:extLst>
              <a:ext uri="{FF2B5EF4-FFF2-40B4-BE49-F238E27FC236}">
                <a16:creationId xmlns:a16="http://schemas.microsoft.com/office/drawing/2014/main" id="{E14A6013-4DBA-CD0F-B333-8EF1EDFE6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364" y="4048126"/>
            <a:ext cx="7235825"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15">
            <a:extLst>
              <a:ext uri="{FF2B5EF4-FFF2-40B4-BE49-F238E27FC236}">
                <a16:creationId xmlns:a16="http://schemas.microsoft.com/office/drawing/2014/main" id="{0AC26B87-2F2B-13CB-EDE9-F13F3943F490}"/>
              </a:ext>
            </a:extLst>
          </p:cNvPr>
          <p:cNvSpPr>
            <a:spLocks noChangeArrowheads="1"/>
          </p:cNvSpPr>
          <p:nvPr/>
        </p:nvSpPr>
        <p:spPr bwMode="blackGray">
          <a:xfrm>
            <a:off x="2390775" y="1844675"/>
            <a:ext cx="7277100" cy="877888"/>
          </a:xfrm>
          <a:prstGeom prst="rect">
            <a:avLst/>
          </a:prstGeom>
          <a:solidFill>
            <a:schemeClr val="accent1"/>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sz="1600">
                <a:solidFill>
                  <a:srgbClr val="000000"/>
                </a:solidFill>
                <a:latin typeface="Courier New" panose="02070309020205020404" pitchFamily="49" charset="0"/>
              </a:rPr>
              <a:t>SELECT e.last_name, d.department_id, d.department_name</a:t>
            </a:r>
          </a:p>
          <a:p>
            <a:pPr algn="l">
              <a:spcBef>
                <a:spcPct val="0"/>
              </a:spcBef>
              <a:buClrTx/>
              <a:buFontTx/>
              <a:buNone/>
            </a:pPr>
            <a:r>
              <a:rPr lang="en-US" altLang="en-US" sz="1600">
                <a:solidFill>
                  <a:srgbClr val="000000"/>
                </a:solidFill>
                <a:latin typeface="Courier New" panose="02070309020205020404" pitchFamily="49" charset="0"/>
              </a:rPr>
              <a:t>FROM   employees e FULL OUTER JOIN departments d</a:t>
            </a:r>
          </a:p>
          <a:p>
            <a:pPr algn="l">
              <a:spcBef>
                <a:spcPct val="0"/>
              </a:spcBef>
              <a:buClrTx/>
              <a:buFontTx/>
              <a:buNone/>
            </a:pPr>
            <a:r>
              <a:rPr lang="en-US" altLang="en-US" sz="1600">
                <a:solidFill>
                  <a:srgbClr val="000000"/>
                </a:solidFill>
                <a:latin typeface="Courier New" panose="02070309020205020404" pitchFamily="49" charset="0"/>
              </a:rPr>
              <a:t>ON   (e.department_id = d.department_id) ;</a:t>
            </a:r>
          </a:p>
        </p:txBody>
      </p:sp>
      <p:sp>
        <p:nvSpPr>
          <p:cNvPr id="26628" name="Rectangle 14">
            <a:extLst>
              <a:ext uri="{FF2B5EF4-FFF2-40B4-BE49-F238E27FC236}">
                <a16:creationId xmlns:a16="http://schemas.microsoft.com/office/drawing/2014/main" id="{4EAF9981-89E4-F594-B90A-276676DB624D}"/>
              </a:ext>
            </a:extLst>
          </p:cNvPr>
          <p:cNvSpPr>
            <a:spLocks noGrp="1" noChangeArrowheads="1"/>
          </p:cNvSpPr>
          <p:nvPr>
            <p:ph type="title"/>
          </p:nvPr>
        </p:nvSpPr>
        <p:spPr/>
        <p:txBody>
          <a:bodyPr/>
          <a:lstStyle/>
          <a:p>
            <a:pPr eaLnBrk="1" hangingPunct="1"/>
            <a:r>
              <a:rPr lang="en-US" altLang="en-US">
                <a:latin typeface="Courier New" panose="02070309020205020404" pitchFamily="49" charset="0"/>
              </a:rPr>
              <a:t>FULL OUTER JOIN</a:t>
            </a:r>
          </a:p>
        </p:txBody>
      </p:sp>
      <p:sp>
        <p:nvSpPr>
          <p:cNvPr id="26629" name="Rectangle 6">
            <a:extLst>
              <a:ext uri="{FF2B5EF4-FFF2-40B4-BE49-F238E27FC236}">
                <a16:creationId xmlns:a16="http://schemas.microsoft.com/office/drawing/2014/main" id="{F2616415-E74D-FEEB-09BE-3E3E416EC2A9}"/>
              </a:ext>
            </a:extLst>
          </p:cNvPr>
          <p:cNvSpPr>
            <a:spLocks noChangeArrowheads="1"/>
          </p:cNvSpPr>
          <p:nvPr/>
        </p:nvSpPr>
        <p:spPr bwMode="auto">
          <a:xfrm>
            <a:off x="2466975" y="5072063"/>
            <a:ext cx="7081838" cy="2222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26630" name="Rectangle 7">
            <a:extLst>
              <a:ext uri="{FF2B5EF4-FFF2-40B4-BE49-F238E27FC236}">
                <a16:creationId xmlns:a16="http://schemas.microsoft.com/office/drawing/2014/main" id="{479FB685-72B9-F8C7-C0F1-D161E99C4768}"/>
              </a:ext>
            </a:extLst>
          </p:cNvPr>
          <p:cNvSpPr>
            <a:spLocks noChangeArrowheads="1"/>
          </p:cNvSpPr>
          <p:nvPr/>
        </p:nvSpPr>
        <p:spPr bwMode="auto">
          <a:xfrm>
            <a:off x="2466975" y="4840289"/>
            <a:ext cx="7081838" cy="1936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sp>
        <p:nvSpPr>
          <p:cNvPr id="26631" name="Text Box 10">
            <a:extLst>
              <a:ext uri="{FF2B5EF4-FFF2-40B4-BE49-F238E27FC236}">
                <a16:creationId xmlns:a16="http://schemas.microsoft.com/office/drawing/2014/main" id="{BA58BC19-2144-86C8-7493-56C9B63244C0}"/>
              </a:ext>
            </a:extLst>
          </p:cNvPr>
          <p:cNvSpPr txBox="1">
            <a:spLocks noChangeArrowheads="1"/>
          </p:cNvSpPr>
          <p:nvPr/>
        </p:nvSpPr>
        <p:spPr bwMode="auto">
          <a:xfrm>
            <a:off x="2425701" y="3663950"/>
            <a:ext cx="366713"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altLang="en-US" sz="2400"/>
              <a:t>…</a:t>
            </a:r>
          </a:p>
        </p:txBody>
      </p:sp>
      <p:sp>
        <p:nvSpPr>
          <p:cNvPr id="26632" name="Rectangle 11">
            <a:extLst>
              <a:ext uri="{FF2B5EF4-FFF2-40B4-BE49-F238E27FC236}">
                <a16:creationId xmlns:a16="http://schemas.microsoft.com/office/drawing/2014/main" id="{79FF4F13-240A-5FE5-2668-19F965650554}"/>
              </a:ext>
            </a:extLst>
          </p:cNvPr>
          <p:cNvSpPr>
            <a:spLocks noChangeArrowheads="1"/>
          </p:cNvSpPr>
          <p:nvPr/>
        </p:nvSpPr>
        <p:spPr bwMode="auto">
          <a:xfrm>
            <a:off x="4751389" y="2141539"/>
            <a:ext cx="3735387" cy="25082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ltLang="en-US"/>
          </a:p>
        </p:txBody>
      </p:sp>
      <p:pic>
        <p:nvPicPr>
          <p:cNvPr id="26633" name="Picture 17" descr="D:\Temp\08b.gif">
            <a:extLst>
              <a:ext uri="{FF2B5EF4-FFF2-40B4-BE49-F238E27FC236}">
                <a16:creationId xmlns:a16="http://schemas.microsoft.com/office/drawing/2014/main" id="{5A926124-1985-0579-DD47-97D06D09E7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4" y="2841626"/>
            <a:ext cx="7235825"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53FA-7EF3-08C4-5B94-3AD1F172412C}"/>
              </a:ext>
            </a:extLst>
          </p:cNvPr>
          <p:cNvSpPr>
            <a:spLocks noGrp="1"/>
          </p:cNvSpPr>
          <p:nvPr>
            <p:ph type="title"/>
          </p:nvPr>
        </p:nvSpPr>
        <p:spPr/>
        <p:txBody>
          <a:bodyPr/>
          <a:lstStyle/>
          <a:p>
            <a:r>
              <a:rPr lang="en-IN" dirty="0"/>
              <a:t>Subquery</a:t>
            </a:r>
          </a:p>
        </p:txBody>
      </p:sp>
      <p:sp>
        <p:nvSpPr>
          <p:cNvPr id="3" name="Content Placeholder 2">
            <a:extLst>
              <a:ext uri="{FF2B5EF4-FFF2-40B4-BE49-F238E27FC236}">
                <a16:creationId xmlns:a16="http://schemas.microsoft.com/office/drawing/2014/main" id="{88E025AC-8EF4-1D8D-88BC-5AD9E734DE52}"/>
              </a:ext>
            </a:extLst>
          </p:cNvPr>
          <p:cNvSpPr>
            <a:spLocks noGrp="1"/>
          </p:cNvSpPr>
          <p:nvPr>
            <p:ph idx="1"/>
          </p:nvPr>
        </p:nvSpPr>
        <p:spPr>
          <a:xfrm>
            <a:off x="1097280" y="1845734"/>
            <a:ext cx="10058400" cy="4549750"/>
          </a:xfrm>
        </p:spPr>
        <p:txBody>
          <a:bodyPr>
            <a:normAutofit/>
          </a:bodyPr>
          <a:lstStyle/>
          <a:p>
            <a:r>
              <a:rPr lang="en-US" dirty="0"/>
              <a:t>A subquery is a query nested within another query. A subquery is also known as an inner query or nested query.</a:t>
            </a:r>
          </a:p>
          <a:p>
            <a:r>
              <a:rPr lang="en-US" dirty="0"/>
              <a:t>Syntax:</a:t>
            </a:r>
            <a:br>
              <a:rPr lang="en-US" dirty="0"/>
            </a:br>
            <a:r>
              <a:rPr lang="en-US" dirty="0"/>
              <a:t>SELECT</a:t>
            </a:r>
            <a:br>
              <a:rPr lang="en-US" dirty="0"/>
            </a:br>
            <a:r>
              <a:rPr lang="en-US" dirty="0"/>
              <a:t> </a:t>
            </a:r>
            <a:r>
              <a:rPr lang="en-US" dirty="0" err="1"/>
              <a:t>select_list</a:t>
            </a:r>
            <a:br>
              <a:rPr lang="en-US" dirty="0"/>
            </a:br>
            <a:r>
              <a:rPr lang="en-US" dirty="0"/>
              <a:t>FROM</a:t>
            </a:r>
            <a:br>
              <a:rPr lang="en-US" dirty="0"/>
            </a:br>
            <a:r>
              <a:rPr lang="en-US" dirty="0"/>
              <a:t>  table1</a:t>
            </a:r>
            <a:br>
              <a:rPr lang="en-US" dirty="0"/>
            </a:br>
            <a:r>
              <a:rPr lang="en-US" dirty="0"/>
              <a:t>WHERE</a:t>
            </a:r>
            <a:br>
              <a:rPr lang="en-US" dirty="0"/>
            </a:br>
            <a:r>
              <a:rPr lang="en-US" dirty="0" err="1"/>
              <a:t>columnA</a:t>
            </a:r>
            <a:r>
              <a:rPr lang="en-US" dirty="0"/>
              <a:t> operator (</a:t>
            </a:r>
            <a:br>
              <a:rPr lang="en-US" dirty="0"/>
            </a:br>
            <a:r>
              <a:rPr lang="en-US" dirty="0"/>
              <a:t>    SELECT</a:t>
            </a:r>
            <a:br>
              <a:rPr lang="en-US" dirty="0"/>
            </a:br>
            <a:r>
              <a:rPr lang="en-US" dirty="0"/>
              <a:t>      column</a:t>
            </a:r>
            <a:br>
              <a:rPr lang="en-US" dirty="0"/>
            </a:br>
            <a:r>
              <a:rPr lang="en-US" dirty="0"/>
              <a:t>    FROM</a:t>
            </a:r>
            <a:br>
              <a:rPr lang="en-US" dirty="0"/>
            </a:br>
            <a:r>
              <a:rPr lang="en-US" dirty="0"/>
              <a:t>      table2</a:t>
            </a:r>
            <a:br>
              <a:rPr lang="en-US" dirty="0"/>
            </a:br>
            <a:r>
              <a:rPr lang="en-US" dirty="0"/>
              <a:t>    WHERE</a:t>
            </a:r>
            <a:br>
              <a:rPr lang="en-US" dirty="0"/>
            </a:br>
            <a:r>
              <a:rPr lang="en-US" dirty="0"/>
              <a:t>      condition  );</a:t>
            </a:r>
            <a:endParaRPr lang="en-IN" dirty="0"/>
          </a:p>
        </p:txBody>
      </p:sp>
    </p:spTree>
    <p:extLst>
      <p:ext uri="{BB962C8B-B14F-4D97-AF65-F5344CB8AC3E}">
        <p14:creationId xmlns:p14="http://schemas.microsoft.com/office/powerpoint/2010/main" val="359659910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816</TotalTime>
  <Words>14772</Words>
  <Application>Microsoft Office PowerPoint</Application>
  <PresentationFormat>Widescreen</PresentationFormat>
  <Paragraphs>1471</Paragraphs>
  <Slides>146</Slides>
  <Notes>74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146</vt:i4>
      </vt:variant>
    </vt:vector>
  </HeadingPairs>
  <TitlesOfParts>
    <vt:vector size="156" baseType="lpstr">
      <vt:lpstr>Aptos</vt:lpstr>
      <vt:lpstr>Arial</vt:lpstr>
      <vt:lpstr>Calibri</vt:lpstr>
      <vt:lpstr>Calibri Light</vt:lpstr>
      <vt:lpstr>Courier New</vt:lpstr>
      <vt:lpstr>Times</vt:lpstr>
      <vt:lpstr>Times New Roman</vt:lpstr>
      <vt:lpstr>Wingdings</vt:lpstr>
      <vt:lpstr>Retrospect</vt:lpstr>
      <vt:lpstr>Document</vt:lpstr>
      <vt:lpstr>PowerPoint Presentation</vt:lpstr>
      <vt:lpstr>Introduction</vt:lpstr>
      <vt:lpstr>History</vt:lpstr>
      <vt:lpstr>Installation</vt:lpstr>
      <vt:lpstr>Manipulated Database</vt:lpstr>
      <vt:lpstr>Accessing Database</vt:lpstr>
      <vt:lpstr>SQL Language</vt:lpstr>
      <vt:lpstr>DDL</vt:lpstr>
      <vt:lpstr>DML</vt:lpstr>
      <vt:lpstr>DCL</vt:lpstr>
      <vt:lpstr>TCL</vt:lpstr>
      <vt:lpstr>Creating a New Table</vt:lpstr>
      <vt:lpstr>PostgreSQL supports the following data types:</vt:lpstr>
      <vt:lpstr>PostgreSQL supports the following data types:</vt:lpstr>
      <vt:lpstr>PostgreSQL supports the following data types:</vt:lpstr>
      <vt:lpstr>PostgreSQL supports the following data types:</vt:lpstr>
      <vt:lpstr>PostgreSQL supports the following data types:</vt:lpstr>
      <vt:lpstr>Constraints</vt:lpstr>
      <vt:lpstr>Example</vt:lpstr>
      <vt:lpstr>Changing the structure of an existing table </vt:lpstr>
      <vt:lpstr>Changing the structure of an existing table </vt:lpstr>
      <vt:lpstr>Drop Table</vt:lpstr>
      <vt:lpstr>Inserting Data into Table</vt:lpstr>
      <vt:lpstr>Updating Data (Modified Data)</vt:lpstr>
      <vt:lpstr>Deleting Data</vt:lpstr>
      <vt:lpstr>Display Data (Querying Data)</vt:lpstr>
      <vt:lpstr>Capabilities of SQL SELECT Statements</vt:lpstr>
      <vt:lpstr>Basic SELECT Statement</vt:lpstr>
      <vt:lpstr>Selecting All Columns</vt:lpstr>
      <vt:lpstr>Selecting Specific Columns</vt:lpstr>
      <vt:lpstr>Writing SQL Statements</vt:lpstr>
      <vt:lpstr>Arithmetic Expressions</vt:lpstr>
      <vt:lpstr>Using Arithmetic Operators</vt:lpstr>
      <vt:lpstr>Operator Precedence</vt:lpstr>
      <vt:lpstr>Defining a Null Value</vt:lpstr>
      <vt:lpstr>Null Values  in Arithmetic Expressions</vt:lpstr>
      <vt:lpstr>Defining a Column Alias</vt:lpstr>
      <vt:lpstr>Using Column Aliases</vt:lpstr>
      <vt:lpstr>Concatenation Operator</vt:lpstr>
      <vt:lpstr>Using Literal Character Strings</vt:lpstr>
      <vt:lpstr>Duplicate Rows</vt:lpstr>
      <vt:lpstr>Restricting and Sorting Data</vt:lpstr>
      <vt:lpstr>Limiting Rows Using a Selection</vt:lpstr>
      <vt:lpstr>Limiting the Rows That Are Selected</vt:lpstr>
      <vt:lpstr>Using the WHERE Clause</vt:lpstr>
      <vt:lpstr>Character Strings and Dates</vt:lpstr>
      <vt:lpstr>Comparison Conditions</vt:lpstr>
      <vt:lpstr>Using Comparison Conditions</vt:lpstr>
      <vt:lpstr>Using the BETWEEN Condition</vt:lpstr>
      <vt:lpstr>Using the IN Condition</vt:lpstr>
      <vt:lpstr>Using the LIKE Condition</vt:lpstr>
      <vt:lpstr>Using the LIKE Condition</vt:lpstr>
      <vt:lpstr>Using the NULL Conditions</vt:lpstr>
      <vt:lpstr>Logical Conditions</vt:lpstr>
      <vt:lpstr>Using the AND Operator</vt:lpstr>
      <vt:lpstr>Using the OR Operator</vt:lpstr>
      <vt:lpstr>Using the NOT Operator</vt:lpstr>
      <vt:lpstr>Using the ORDER BY Clause</vt:lpstr>
      <vt:lpstr>Sorting</vt:lpstr>
      <vt:lpstr>Reporting Aggregated Data Using the Group Functions </vt:lpstr>
      <vt:lpstr>What Are Group Functions?</vt:lpstr>
      <vt:lpstr>Types of Group Functions</vt:lpstr>
      <vt:lpstr>Group Functions: Syntax</vt:lpstr>
      <vt:lpstr>Using the AVG and SUM Functions</vt:lpstr>
      <vt:lpstr>Using the MIN and MAX Functions</vt:lpstr>
      <vt:lpstr>Using the COUNT Function</vt:lpstr>
      <vt:lpstr>Using the DISTINCT Keyword</vt:lpstr>
      <vt:lpstr>Group Functions and Null Values</vt:lpstr>
      <vt:lpstr>Creating Groups of Data </vt:lpstr>
      <vt:lpstr>Creating Groups of Data:  GROUP BY Clause Syntax</vt:lpstr>
      <vt:lpstr>Using the GROUP BY Clause </vt:lpstr>
      <vt:lpstr>Using the GROUP BY Clause </vt:lpstr>
      <vt:lpstr>Grouping by More Than One Column</vt:lpstr>
      <vt:lpstr>Using the GROUP BY Clause  on Multiple Columns</vt:lpstr>
      <vt:lpstr>Illegal Queries  Using Group Functions</vt:lpstr>
      <vt:lpstr>Illegal Queries  Using Group Functions</vt:lpstr>
      <vt:lpstr>Restricting Group Results</vt:lpstr>
      <vt:lpstr>Restricting Group Results  with the HAVING Clause</vt:lpstr>
      <vt:lpstr>Using the HAVING Clause</vt:lpstr>
      <vt:lpstr>Using the HAVING Clause</vt:lpstr>
      <vt:lpstr>Nesting Group Functions</vt:lpstr>
      <vt:lpstr>Displaying Data  from Multiple Tables</vt:lpstr>
      <vt:lpstr>Obtaining Data from Multiple Tables</vt:lpstr>
      <vt:lpstr>Types of Joins</vt:lpstr>
      <vt:lpstr>Joining Tables Using SQL:1999 Syntax</vt:lpstr>
      <vt:lpstr>Creating Natural Joins</vt:lpstr>
      <vt:lpstr>Retrieving Records with Natural Joins</vt:lpstr>
      <vt:lpstr>Creating Joins with the USING Clause</vt:lpstr>
      <vt:lpstr>Joining Column Names</vt:lpstr>
      <vt:lpstr>Retrieving Records with the USING Clause</vt:lpstr>
      <vt:lpstr>Qualifying Ambiguous  Column Names</vt:lpstr>
      <vt:lpstr>Using Table Aliases</vt:lpstr>
      <vt:lpstr>Creating Joins with the ON Clause</vt:lpstr>
      <vt:lpstr>Retrieving Records with the ON Clause</vt:lpstr>
      <vt:lpstr>INNER Versus OUTER Joins</vt:lpstr>
      <vt:lpstr>LEFT OUTER JOIN</vt:lpstr>
      <vt:lpstr>RIGHT OUTER JOIN</vt:lpstr>
      <vt:lpstr>FULL OUTER JOIN</vt:lpstr>
      <vt:lpstr>Subquery</vt:lpstr>
      <vt:lpstr>Example</vt:lpstr>
      <vt:lpstr>Using a subquery with the IN operator</vt:lpstr>
      <vt:lpstr>Correlated Subquery</vt:lpstr>
      <vt:lpstr>Example</vt:lpstr>
      <vt:lpstr>PostgreSQL Views </vt:lpstr>
      <vt:lpstr>Advantages of PostgreSQL views </vt:lpstr>
      <vt:lpstr>CREATE VIEW statement </vt:lpstr>
      <vt:lpstr>DROP VIEW </vt:lpstr>
      <vt:lpstr>Transaction</vt:lpstr>
      <vt:lpstr>Window Function</vt:lpstr>
      <vt:lpstr>Window Function</vt:lpstr>
      <vt:lpstr>Window Function</vt:lpstr>
      <vt:lpstr>Window function</vt:lpstr>
      <vt:lpstr>Window Functions</vt:lpstr>
      <vt:lpstr>Example</vt:lpstr>
      <vt:lpstr>Example</vt:lpstr>
      <vt:lpstr>Example</vt:lpstr>
      <vt:lpstr>Common Table Expression (CTE)</vt:lpstr>
      <vt:lpstr>Example</vt:lpstr>
      <vt:lpstr>Example</vt:lpstr>
      <vt:lpstr>PostgreSQL indexes </vt:lpstr>
      <vt:lpstr>Benefits of Indexes </vt:lpstr>
      <vt:lpstr>Drawbacks of Indexes </vt:lpstr>
      <vt:lpstr>Types of PostgreSQL indexes </vt:lpstr>
      <vt:lpstr>Types of PostgreSQL indexes</vt:lpstr>
      <vt:lpstr>Types of PostgreSQL indexes</vt:lpstr>
      <vt:lpstr>Types of PostgreSQL indexes</vt:lpstr>
      <vt:lpstr>Indexes</vt:lpstr>
      <vt:lpstr>Using CONCURRENTLY for Large Tables</vt:lpstr>
      <vt:lpstr>Drop Indexes</vt:lpstr>
      <vt:lpstr>Explain</vt:lpstr>
      <vt:lpstr>CREATE ROLE </vt:lpstr>
      <vt:lpstr>To create a new Role</vt:lpstr>
      <vt:lpstr>Role attributes </vt:lpstr>
      <vt:lpstr>GRANT statement </vt:lpstr>
      <vt:lpstr>Example</vt:lpstr>
      <vt:lpstr>REVOKE statement </vt:lpstr>
      <vt:lpstr>ALTER ROLE to modify attributes of roles </vt:lpstr>
      <vt:lpstr>PostgreSQL Row-Level Security </vt:lpstr>
      <vt:lpstr>Row Level Security</vt:lpstr>
      <vt:lpstr>Example</vt:lpstr>
      <vt:lpstr>PowerPoint Presentation</vt:lpstr>
      <vt:lpstr>PowerPoint Presentation</vt:lpstr>
      <vt:lpstr>PowerPoint Presentation</vt:lpstr>
      <vt:lpstr>PowerPoint Presentation</vt:lpstr>
      <vt:lpstr>PostgreSQL backup </vt:lpstr>
      <vt:lpstr>PostgreSQL pg_restore tool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Sujata Batra</dc:creator>
  <cp:lastModifiedBy>Sujata Batra</cp:lastModifiedBy>
  <cp:revision>32</cp:revision>
  <dcterms:created xsi:type="dcterms:W3CDTF">2025-07-20T14:08:48Z</dcterms:created>
  <dcterms:modified xsi:type="dcterms:W3CDTF">2025-07-21T11:04:35Z</dcterms:modified>
</cp:coreProperties>
</file>