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886" r:id="rId2"/>
    <p:sldId id="2543" r:id="rId3"/>
    <p:sldId id="1411" r:id="rId4"/>
    <p:sldId id="1412" r:id="rId5"/>
    <p:sldId id="1413" r:id="rId6"/>
    <p:sldId id="1437" r:id="rId7"/>
    <p:sldId id="1438" r:id="rId8"/>
    <p:sldId id="1439" r:id="rId9"/>
    <p:sldId id="1440" r:id="rId10"/>
    <p:sldId id="1441" r:id="rId11"/>
    <p:sldId id="1442" r:id="rId12"/>
    <p:sldId id="1443" r:id="rId13"/>
    <p:sldId id="1444" r:id="rId14"/>
    <p:sldId id="1448" r:id="rId15"/>
    <p:sldId id="861" r:id="rId16"/>
    <p:sldId id="1042" r:id="rId17"/>
    <p:sldId id="905" r:id="rId18"/>
    <p:sldId id="1045" r:id="rId19"/>
    <p:sldId id="1043" r:id="rId20"/>
    <p:sldId id="891" r:id="rId21"/>
    <p:sldId id="876" r:id="rId22"/>
    <p:sldId id="1060" r:id="rId23"/>
    <p:sldId id="1100" r:id="rId24"/>
    <p:sldId id="929" r:id="rId25"/>
    <p:sldId id="932" r:id="rId26"/>
    <p:sldId id="953" r:id="rId27"/>
    <p:sldId id="1148" r:id="rId28"/>
    <p:sldId id="1107" r:id="rId29"/>
    <p:sldId id="1139" r:id="rId30"/>
    <p:sldId id="1113" r:id="rId31"/>
    <p:sldId id="1137" r:id="rId32"/>
    <p:sldId id="1138" r:id="rId33"/>
    <p:sldId id="937" r:id="rId34"/>
    <p:sldId id="1141" r:id="rId35"/>
    <p:sldId id="1142" r:id="rId36"/>
    <p:sldId id="1143" r:id="rId37"/>
    <p:sldId id="1144" r:id="rId38"/>
    <p:sldId id="1110" r:id="rId39"/>
    <p:sldId id="1104" r:id="rId40"/>
    <p:sldId id="1140" r:id="rId41"/>
    <p:sldId id="863" r:id="rId42"/>
    <p:sldId id="1125" r:id="rId43"/>
    <p:sldId id="1145" r:id="rId44"/>
    <p:sldId id="1112" r:id="rId45"/>
    <p:sldId id="1146" r:id="rId46"/>
    <p:sldId id="1147" r:id="rId47"/>
    <p:sldId id="1863" r:id="rId48"/>
    <p:sldId id="2160" r:id="rId49"/>
    <p:sldId id="2163" r:id="rId50"/>
    <p:sldId id="2173" r:id="rId51"/>
    <p:sldId id="2176" r:id="rId52"/>
    <p:sldId id="2177" r:id="rId53"/>
    <p:sldId id="2184" r:id="rId54"/>
    <p:sldId id="2539" r:id="rId55"/>
    <p:sldId id="2540" r:id="rId56"/>
    <p:sldId id="2188" r:id="rId57"/>
    <p:sldId id="2178" r:id="rId58"/>
    <p:sldId id="2189" r:id="rId59"/>
    <p:sldId id="2193" r:id="rId60"/>
    <p:sldId id="2192" r:id="rId61"/>
    <p:sldId id="2212" r:id="rId62"/>
    <p:sldId id="2518" r:id="rId63"/>
    <p:sldId id="2519" r:id="rId64"/>
    <p:sldId id="2318" r:id="rId65"/>
    <p:sldId id="2313" r:id="rId66"/>
    <p:sldId id="2201" r:id="rId67"/>
    <p:sldId id="1563" r:id="rId68"/>
    <p:sldId id="1869" r:id="rId69"/>
    <p:sldId id="2551" r:id="rId70"/>
    <p:sldId id="1870" r:id="rId71"/>
    <p:sldId id="1431" r:id="rId72"/>
    <p:sldId id="1677" r:id="rId73"/>
    <p:sldId id="1678" r:id="rId74"/>
    <p:sldId id="1980" r:id="rId75"/>
    <p:sldId id="1981" r:id="rId76"/>
    <p:sldId id="1982" r:id="rId77"/>
    <p:sldId id="1684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2C6F-2838-4121-8B7A-6DDA1A185B3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89079-4FBB-4F76-A86C-7CCD5667F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9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E03B8CD-9375-645D-EEDE-EF4492126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9D89BB-1B83-4F4A-90E4-1F76E03EF49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665AD15-7C29-D698-E7C6-BCD105C086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C05A2A4-5ADF-67FC-6A10-B62A5758A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096E935-7668-F81A-88E4-8D94FA7BA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3CB08F-7332-43BD-A012-14F57643A0D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B74537C-AE76-27E7-A287-906E47F207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39E50CC-B903-A58D-CD44-254A33F3D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F0800CF-D14B-544C-7E52-97350A70A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64AAEF-B813-42BD-8DD9-06D1EE4EB534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CB9CFE0-0363-6458-8E8B-A333B98DDC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9972520-EA62-3781-6121-3DE20FC65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00F5B32-1EBF-FBC2-CA0D-68885D081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F1625F-6828-4766-BD21-32D70F4459A3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A8E5BED-69A4-ECFB-F9F3-BCEFAA4E27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D22C3AA-667C-E6BA-EA41-56F3E1DE1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6BC7D308-35B3-6D37-A242-AD57485B6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3051A3A2-653F-83DF-C50D-B482B3BF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3D93F190-9C2A-6973-6115-0EBDF36B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7E2C09-3357-4FC8-86D9-9357D76C251F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55D5D7D-EBF7-1CF2-86E5-2C7798A20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063FD7-24E6-40C1-883C-8A80994D6B6C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D77AC89C-F222-B2A1-4108-F486CFD39F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D7EE4F39-EA45-1FF2-FFF9-24B4261AD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dirty="0"/>
              <a:t>UJATA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5EDEB-5A7A-40B0-EA6A-686B5580684C}"/>
              </a:ext>
            </a:extLst>
          </p:cNvPr>
          <p:cNvSpPr/>
          <p:nvPr userDrawn="1"/>
        </p:nvSpPr>
        <p:spPr>
          <a:xfrm>
            <a:off x="11347729" y="65093"/>
            <a:ext cx="56878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SUJATA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BATRA</a:t>
            </a:r>
          </a:p>
        </p:txBody>
      </p:sp>
    </p:spTree>
    <p:extLst>
      <p:ext uri="{BB962C8B-B14F-4D97-AF65-F5344CB8AC3E}">
        <p14:creationId xmlns:p14="http://schemas.microsoft.com/office/powerpoint/2010/main" val="319756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9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58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1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1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8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5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1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5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1846">
                <a:latin typeface="Cambria" pitchFamily="18" charset="0"/>
              </a:defRPr>
            </a:lvl1pPr>
            <a:lvl2pPr>
              <a:defRPr sz="1662">
                <a:latin typeface="Cambria" pitchFamily="18" charset="0"/>
              </a:defRPr>
            </a:lvl2pPr>
            <a:lvl3pPr>
              <a:defRPr sz="1662">
                <a:latin typeface="Cambria" pitchFamily="18" charset="0"/>
              </a:defRPr>
            </a:lvl3pPr>
            <a:lvl4pPr>
              <a:defRPr sz="1662">
                <a:latin typeface="Cambria" pitchFamily="18" charset="0"/>
              </a:defRPr>
            </a:lvl4pPr>
            <a:lvl5pPr>
              <a:defRPr sz="1662">
                <a:latin typeface="Cambria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30750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8221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4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0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2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6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12FABE-F475-48CF-B52A-7A543160A5A0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142F-C8B2-4CC8-AD07-681F00E7B1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AFBD9-69C7-FE0D-5E9F-6ED82E5C58A2}"/>
              </a:ext>
            </a:extLst>
          </p:cNvPr>
          <p:cNvSpPr/>
          <p:nvPr userDrawn="1"/>
        </p:nvSpPr>
        <p:spPr>
          <a:xfrm>
            <a:off x="11387487" y="65093"/>
            <a:ext cx="56878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SUJATA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BATRA</a:t>
            </a:r>
          </a:p>
        </p:txBody>
      </p:sp>
    </p:spTree>
    <p:extLst>
      <p:ext uri="{BB962C8B-B14F-4D97-AF65-F5344CB8AC3E}">
        <p14:creationId xmlns:p14="http://schemas.microsoft.com/office/powerpoint/2010/main" val="304925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://images.google.com/imgres?imgurl=http://images.apple.com/pro/science/gosling/images/image_page3.jpg&amp;imgrefurl=http://www.apple.com/pro/science/gosling/index3.html&amp;h=220&amp;w=168&amp;sz=12&amp;tbnid=RUx2mCWNFU0AFM:&amp;tbnh=102&amp;tbnw=77&amp;hl=en&amp;start=7&amp;prev=/images%3Fq%3Djames%2Bgosling%26svnum%3D10%26hl%3Den%26lr%3D%26rls%3DGGLG,GGLG:2005-31,GGLG:en%26sa%3D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DD40BE-5E77-67DB-B8F1-DC59E4BEF4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DFF0A1F-F7B2-B9A0-F997-3A5B93F5BE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9400" y="3886200"/>
            <a:ext cx="63246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b="1" dirty="0">
                <a:solidFill>
                  <a:schemeClr val="tx1"/>
                </a:solidFill>
              </a:rPr>
              <a:t>Programming With Java</a:t>
            </a:r>
          </a:p>
          <a:p>
            <a:pPr eaLnBrk="1" hangingPunct="1">
              <a:lnSpc>
                <a:spcPct val="80000"/>
              </a:lnSpc>
            </a:pPr>
            <a:endParaRPr lang="en-US" altLang="en-US" sz="4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  <p:pic>
        <p:nvPicPr>
          <p:cNvPr id="4100" name="Picture 4" descr="javalogo">
            <a:extLst>
              <a:ext uri="{FF2B5EF4-FFF2-40B4-BE49-F238E27FC236}">
                <a16:creationId xmlns:a16="http://schemas.microsoft.com/office/drawing/2014/main" id="{2FBC7B37-AF45-87F1-E522-FB6F7470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5800"/>
            <a:ext cx="1676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mage_page3">
            <a:hlinkClick r:id="rId4"/>
            <a:extLst>
              <a:ext uri="{FF2B5EF4-FFF2-40B4-BE49-F238E27FC236}">
                <a16:creationId xmlns:a16="http://schemas.microsoft.com/office/drawing/2014/main" id="{1C7650FA-8D8D-FE60-A35D-A81ABEE3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9601"/>
            <a:ext cx="17526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3E5971-8137-01B3-A67B-1EDA4D07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A246-6685-4720-A4BC-CF1B22B588A4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ECFA1-9C2C-4EA8-B6F3-CC1E2E7D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499191"/>
            <a:ext cx="10520928" cy="4823951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inter-regular"/>
              </a:rPr>
              <a:t>Black box testing further categorizes into two parts: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Functional Testing</a:t>
            </a:r>
            <a:endParaRPr lang="en-US" b="0" i="0" dirty="0"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Non-function Testing</a:t>
            </a:r>
            <a:endParaRPr lang="en-US" b="0" i="0" dirty="0">
              <a:effectLst/>
              <a:latin typeface="inter-regular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97125-5874-48A2-A738-520BB730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inter-bold"/>
              </a:rPr>
              <a:t>Types of Black Box Testing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97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8C4A92-82B2-42C5-9120-5DE4F3B0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366284"/>
            <a:ext cx="10520928" cy="4956858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inter-regular"/>
              </a:rPr>
              <a:t>The test engineer will check all the components systematically against requirement specifications is known as </a:t>
            </a:r>
            <a:r>
              <a:rPr lang="en-US" b="1" i="0" dirty="0">
                <a:effectLst/>
                <a:latin typeface="inter-bold"/>
              </a:rPr>
              <a:t>functional testing</a:t>
            </a:r>
            <a:r>
              <a:rPr lang="en-US" b="0" i="0" dirty="0">
                <a:effectLst/>
                <a:latin typeface="inter-regular"/>
              </a:rPr>
              <a:t>. Functional testing is also known as </a:t>
            </a:r>
            <a:r>
              <a:rPr lang="en-US" b="1" i="0" dirty="0">
                <a:effectLst/>
                <a:latin typeface="inter-bold"/>
              </a:rPr>
              <a:t>Component testing</a:t>
            </a:r>
            <a:r>
              <a:rPr lang="en-US" b="0" i="0" dirty="0"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In functional testing, all the components are tested by giving the value, defining the output, and validating the actual output with the expected value.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Functional testing is a part of black-box testing as its emphases on application requirement rather than actual code. The test engineer has to test only the program instead of the system.</a:t>
            </a:r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US" b="1" i="0" dirty="0">
                <a:effectLst/>
                <a:latin typeface="inter-bold"/>
              </a:rPr>
              <a:t>Types of Functional Testing:</a:t>
            </a:r>
            <a:endParaRPr lang="en-US" b="0" i="0" dirty="0"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Unit Testing</a:t>
            </a:r>
            <a:endParaRPr lang="en-US" b="0" i="0" dirty="0"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Integration Testing</a:t>
            </a:r>
            <a:endParaRPr lang="en-US" b="0" i="0" dirty="0"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36F31B-4242-4267-B5E5-6BEC7197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Functional Testing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90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F044E-BB08-4FAF-AB4A-6C4FAF41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525772"/>
            <a:ext cx="10520928" cy="4797370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inter-regular"/>
              </a:rPr>
              <a:t>Unit testing is the first level of functional testing in order to test any software. 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In this, the test engineer will test the module of an application independently or test all the module functionality is called </a:t>
            </a:r>
            <a:r>
              <a:rPr lang="en-US" b="1" i="0" dirty="0">
                <a:effectLst/>
                <a:latin typeface="inter-bold"/>
              </a:rPr>
              <a:t>unit testing</a:t>
            </a:r>
            <a:r>
              <a:rPr lang="en-US" b="0" i="0" dirty="0"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The primary objective of executing the unit testing is to confirm the unit components with their performance.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Unit is defined as a single testable function of a software or an application. 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Verified throughout the specified application development phase.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85DDC-DA33-4D94-B4F7-70847111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1. Unit Testing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474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BFEA-65E8-405E-98C9-5AC05076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509823"/>
            <a:ext cx="10520928" cy="4813319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inter-regular"/>
              </a:rPr>
              <a:t>It is the second level of functional testing, test the data flow between dependent modules or interface between two features is called </a:t>
            </a:r>
            <a:r>
              <a:rPr lang="en-US" b="1" i="0" dirty="0">
                <a:effectLst/>
                <a:latin typeface="inter-bold"/>
              </a:rPr>
              <a:t>integration testing</a:t>
            </a:r>
            <a:r>
              <a:rPr lang="en-US" b="0" i="0" dirty="0"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The purpose of executing the integration testing is to test the statement's accuracy between each module.</a:t>
            </a:r>
          </a:p>
          <a:p>
            <a:pPr algn="just"/>
            <a:endParaRPr lang="en-US" dirty="0">
              <a:latin typeface="inter-regular"/>
            </a:endParaRP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F57FBF-C55D-4848-B0FE-B67F8F86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2. Integration Testing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244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77010-322D-420F-A3A6-A279B019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541721"/>
            <a:ext cx="10520928" cy="4781421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inter-regular"/>
              </a:rPr>
              <a:t>Provides detailed information on software product performance and used technologies.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Non-functional testing will help us minimize the risk of production and related costs of the software.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Non-functional testing is a combination of </a:t>
            </a:r>
            <a:r>
              <a:rPr lang="en-US" b="1" i="0" dirty="0">
                <a:effectLst/>
                <a:latin typeface="inter-bold"/>
              </a:rPr>
              <a:t>performance, load, stress, usability and, compatibility testing</a:t>
            </a:r>
            <a:r>
              <a:rPr lang="en-US" b="0" i="0" dirty="0">
                <a:effectLst/>
                <a:latin typeface="inter-regular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38FEA-7430-4DF5-82A8-9C4B773F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Non-function Testing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680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>
            <a:extLst>
              <a:ext uri="{FF2B5EF4-FFF2-40B4-BE49-F238E27FC236}">
                <a16:creationId xmlns:a16="http://schemas.microsoft.com/office/drawing/2014/main" id="{31C955C7-CA4D-8739-C722-09186325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7819" y="1447800"/>
            <a:ext cx="9920176" cy="1433623"/>
          </a:xfrm>
        </p:spPr>
        <p:txBody>
          <a:bodyPr/>
          <a:lstStyle/>
          <a:p>
            <a:r>
              <a:rPr lang="en-US" altLang="en-US" dirty="0"/>
              <a:t>JUNIT 5.0</a:t>
            </a:r>
          </a:p>
        </p:txBody>
      </p:sp>
      <p:pic>
        <p:nvPicPr>
          <p:cNvPr id="54275" name="Picture 4" descr="erichgamma">
            <a:extLst>
              <a:ext uri="{FF2B5EF4-FFF2-40B4-BE49-F238E27FC236}">
                <a16:creationId xmlns:a16="http://schemas.microsoft.com/office/drawing/2014/main" id="{A2BDDE3D-37D9-E4D1-BADB-9EC3EFF3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276600"/>
            <a:ext cx="27416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kentbeck">
            <a:extLst>
              <a:ext uri="{FF2B5EF4-FFF2-40B4-BE49-F238E27FC236}">
                <a16:creationId xmlns:a16="http://schemas.microsoft.com/office/drawing/2014/main" id="{995C2B87-A486-2FC7-2212-885BF3E1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76600"/>
            <a:ext cx="2438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8D3969-0631-4ACC-B358-BBA603FCDB72}"/>
              </a:ext>
            </a:extLst>
          </p:cNvPr>
          <p:cNvSpPr/>
          <p:nvPr/>
        </p:nvSpPr>
        <p:spPr bwMode="auto">
          <a:xfrm>
            <a:off x="3657600" y="55626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Kent Beck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FAD4D-E6A8-578F-CA3F-238DD27B1F3B}"/>
              </a:ext>
            </a:extLst>
          </p:cNvPr>
          <p:cNvSpPr/>
          <p:nvPr/>
        </p:nvSpPr>
        <p:spPr bwMode="auto">
          <a:xfrm>
            <a:off x="6629400" y="5562600"/>
            <a:ext cx="17526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Erich Gamma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D8A5585-F658-551A-4627-A928CE8BB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1294-4D19-0FF4-F136-DF9A98B6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TDD starts with developing test for each one of the features.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test might fail as the tests are developed even before the development.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Development team then develops and refactors the code to pass the test.</a:t>
            </a:r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sz="2400" i="1" dirty="0">
                <a:ea typeface="+mn-ea"/>
                <a:cs typeface="+mn-cs"/>
              </a:rPr>
              <a:t>test-first as part of extreme programming concepts.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8CC94-7F91-C66F-D30B-5579AE7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</a:rPr>
              <a:t>Testing phases</a:t>
            </a:r>
          </a:p>
        </p:txBody>
      </p:sp>
      <p:sp>
        <p:nvSpPr>
          <p:cNvPr id="56323" name="Content Placeholder 4">
            <a:extLst>
              <a:ext uri="{FF2B5EF4-FFF2-40B4-BE49-F238E27FC236}">
                <a16:creationId xmlns:a16="http://schemas.microsoft.com/office/drawing/2014/main" id="{E507E4F5-9F1F-D012-CDCC-AD11C8D18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366284"/>
            <a:ext cx="8946541" cy="4882115"/>
          </a:xfrm>
        </p:spPr>
        <p:txBody>
          <a:bodyPr>
            <a:normAutofit/>
          </a:bodyPr>
          <a:lstStyle/>
          <a:p>
            <a:endParaRPr lang="en-US" altLang="en-US" b="1" i="1" dirty="0">
              <a:cs typeface="Arial" panose="020B0604020202020204" pitchFamily="34" charset="0"/>
            </a:endParaRPr>
          </a:p>
          <a:p>
            <a:r>
              <a:rPr lang="en-US" altLang="en-US" b="1" i="1" dirty="0">
                <a:cs typeface="Arial" panose="020B0604020202020204" pitchFamily="34" charset="0"/>
              </a:rPr>
              <a:t>Unit Testing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en-US" sz="2000" dirty="0">
                <a:cs typeface="Arial" panose="020B0604020202020204" pitchFamily="34" charset="0"/>
              </a:rPr>
              <a:t>on individual units of source code (mostly methods)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b="1" i="1" dirty="0">
                <a:cs typeface="Arial" panose="020B0604020202020204" pitchFamily="34" charset="0"/>
              </a:rPr>
              <a:t>Integration Testing </a:t>
            </a:r>
          </a:p>
          <a:p>
            <a:pPr lvl="1"/>
            <a:r>
              <a:rPr lang="en-US" altLang="en-US" sz="2000" dirty="0">
                <a:cs typeface="Arial" panose="020B0604020202020204" pitchFamily="34" charset="0"/>
              </a:rPr>
              <a:t>on groups of individual software modules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b="1" i="1" dirty="0">
                <a:cs typeface="Arial" panose="020B0604020202020204" pitchFamily="34" charset="0"/>
              </a:rPr>
              <a:t>System testing </a:t>
            </a:r>
          </a:p>
          <a:p>
            <a:pPr lvl="1"/>
            <a:r>
              <a:rPr lang="en-US" altLang="en-US" sz="2000" dirty="0">
                <a:cs typeface="Arial" panose="020B0604020202020204" pitchFamily="34" charset="0"/>
              </a:rPr>
              <a:t>on a complete end-to-end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1D65205-DAE3-E003-B74A-B41EBBCB4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Benefits of TDD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3B35680-0717-6662-855C-3661E1DC2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Much less debug time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Code proven to meet requirements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Tests become Safety Net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Near zero defects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Shorter development cycles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F5D2A5C-D975-8CEE-08BE-678BB6E1C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Development Process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3BBB9D5-4D34-CA77-7E5C-8D9F5241E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Add a Test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Run all tests and see if the new one fails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Write some code</a:t>
            </a:r>
          </a:p>
          <a:p>
            <a:pPr>
              <a:lnSpc>
                <a:spcPct val="150000"/>
              </a:lnSpc>
            </a:pPr>
            <a:r>
              <a:rPr lang="en-US" altLang="en-US"/>
              <a:t>Run tests and Refactor code</a:t>
            </a:r>
          </a:p>
          <a:p>
            <a:pPr>
              <a:lnSpc>
                <a:spcPct val="150000"/>
              </a:lnSpc>
            </a:pPr>
            <a:r>
              <a:rPr lang="en-US" altLang="en-US"/>
              <a:t>Repeat</a:t>
            </a:r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074F8FF-DDA8-1085-0C29-6EC690AB1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Day -3</a:t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IN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ED72DB0-0025-FD9B-BE83-1FAEC9DE3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680" y="1371600"/>
            <a:ext cx="953417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altLang="en-US" sz="1800" b="1" dirty="0"/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</a:rPr>
              <a:t>Software quality and basic of Unit testing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</a:rPr>
              <a:t>Definition of Unit and technique to test Unit in isolation. Example of testing simple math like units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</a:rPr>
              <a:t>Introduce JUnit framework and basic hands on examples. BDD Orientation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</a:rPr>
              <a:t>Introduction to Sonar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</a:rPr>
              <a:t>Introduction to Spring framework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</a:rPr>
              <a:t>Getting started with Spring Boot, Creating REST application with 3 tier architecture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1400" dirty="0"/>
              <a:t> </a:t>
            </a:r>
            <a:endParaRPr lang="en-IN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FD26769-0936-479C-50B7-813091F08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A5116-5627-4863-B4F9-19351305CC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77961D4C-84E9-CC33-E1E8-5C23ED2C7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What is unit testing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59395" name="Content Placeholder 4">
            <a:extLst>
              <a:ext uri="{FF2B5EF4-FFF2-40B4-BE49-F238E27FC236}">
                <a16:creationId xmlns:a16="http://schemas.microsoft.com/office/drawing/2014/main" id="{016F9403-7BE8-3927-9286-97BCD0C1D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b="1" u="sng"/>
              <a:t>Unit </a:t>
            </a:r>
          </a:p>
          <a:p>
            <a:pPr lvl="1"/>
            <a:r>
              <a:rPr lang="en-US" altLang="en-US" sz="2000"/>
              <a:t>A Method , a class, a package, or a subsystem. </a:t>
            </a:r>
          </a:p>
          <a:p>
            <a:pPr lvl="1"/>
            <a:endParaRPr lang="en-US" altLang="en-US" sz="2000"/>
          </a:p>
          <a:p>
            <a:r>
              <a:rPr lang="en-US" altLang="en-US" b="1" u="sng"/>
              <a:t>Can Test :</a:t>
            </a:r>
          </a:p>
          <a:p>
            <a:pPr lvl="1"/>
            <a:r>
              <a:rPr lang="en-US" altLang="en-US" sz="2000"/>
              <a:t>an entire object</a:t>
            </a:r>
          </a:p>
          <a:p>
            <a:pPr lvl="1"/>
            <a:r>
              <a:rPr lang="en-US" altLang="en-US" sz="2000"/>
              <a:t>part of an object – a method or some interacting methods</a:t>
            </a:r>
          </a:p>
          <a:p>
            <a:pPr lvl="1"/>
            <a:r>
              <a:rPr lang="en-US" altLang="en-US" sz="2000"/>
              <a:t>interaction between several objects</a:t>
            </a:r>
          </a:p>
          <a:p>
            <a:pPr lvl="1"/>
            <a:endParaRPr lang="en-US" altLang="en-US" sz="2000"/>
          </a:p>
          <a:p>
            <a:r>
              <a:rPr lang="en-US" altLang="en-US"/>
              <a:t>Helps discover failures in the logic and improve the quality of their code. </a:t>
            </a:r>
          </a:p>
          <a:p>
            <a:endParaRPr lang="en-US" altLang="en-US"/>
          </a:p>
          <a:p>
            <a:r>
              <a:rPr lang="en-US" altLang="en-US"/>
              <a:t>Used to ensure that the code work as expected in case of future changes.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55D3C96-C95E-E487-442E-DD8768207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When to Write Test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78E8F0E-7435-865F-DF62-6A2BD0302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Helvetica CE"/>
              <a:buNone/>
              <a:defRPr/>
            </a:pPr>
            <a:endParaRPr lang="en-US" b="1" i="1" dirty="0">
              <a:ea typeface="ＭＳ Ｐゴシック" pitchFamily="34" charset="-128"/>
            </a:endParaRPr>
          </a:p>
          <a:p>
            <a:pPr eaLnBrk="1" hangingPunct="1">
              <a:buFont typeface="Helvetica CE"/>
              <a:buNone/>
              <a:defRPr/>
            </a:pPr>
            <a:r>
              <a:rPr lang="en-US" b="1" i="1" dirty="0">
                <a:ea typeface="ＭＳ Ｐゴシック" pitchFamily="34" charset="-128"/>
              </a:rPr>
              <a:t>During Development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To add new functionality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When adding  new features, </a:t>
            </a:r>
          </a:p>
          <a:p>
            <a:pPr lvl="1" eaLnBrk="1" hangingPunct="1">
              <a:buFont typeface="Helvetica CE"/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buFont typeface="Helvetica CE"/>
              <a:buNone/>
              <a:defRPr/>
            </a:pPr>
            <a:r>
              <a:rPr lang="en-US" b="1" i="1" dirty="0">
                <a:ea typeface="ＭＳ Ｐゴシック" pitchFamily="34" charset="-128"/>
              </a:rPr>
              <a:t>During Debugging</a:t>
            </a:r>
          </a:p>
          <a:p>
            <a:pPr eaLnBrk="1" hangingPunct="1">
              <a:defRPr/>
            </a:pPr>
            <a:r>
              <a:rPr lang="en-US" sz="1800" b="1" dirty="0">
                <a:ea typeface="ＭＳ Ｐゴシック" pitchFamily="34" charset="-128"/>
              </a:rPr>
              <a:t>While a defect is discovered in code  to demonstrates the defect.</a:t>
            </a:r>
          </a:p>
          <a:p>
            <a:pPr lvl="1" eaLnBrk="1" hangingPunct="1">
              <a:defRPr/>
            </a:pPr>
            <a:endParaRPr lang="en-US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b="1" dirty="0">
                <a:ea typeface="ＭＳ Ｐゴシック" pitchFamily="34" charset="-128"/>
              </a:rPr>
              <a:t>write unit tests to </a:t>
            </a:r>
            <a:r>
              <a:rPr lang="en-US" b="1" i="1" dirty="0">
                <a:ea typeface="ＭＳ Ｐゴシック" pitchFamily="34" charset="-128"/>
              </a:rPr>
              <a:t>thoroughly test a single class</a:t>
            </a:r>
            <a:endParaRPr lang="en-US" b="1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b="1" dirty="0">
                <a:ea typeface="ＭＳ Ｐゴシック" pitchFamily="34" charset="-128"/>
              </a:rPr>
              <a:t>write tests </a:t>
            </a:r>
            <a:r>
              <a:rPr lang="en-US" b="1" i="1" dirty="0">
                <a:ea typeface="ＭＳ Ｐゴシック" pitchFamily="34" charset="-128"/>
              </a:rPr>
              <a:t>as develop</a:t>
            </a:r>
            <a:r>
              <a:rPr lang="en-US" b="1" dirty="0">
                <a:ea typeface="ＭＳ Ｐゴシック" pitchFamily="34" charset="-128"/>
              </a:rPr>
              <a:t> (even before you implement)</a:t>
            </a:r>
          </a:p>
          <a:p>
            <a:pPr eaLnBrk="1" hangingPunct="1">
              <a:defRPr/>
            </a:pPr>
            <a:r>
              <a:rPr lang="en-US" b="1" dirty="0">
                <a:ea typeface="ＭＳ Ｐゴシック" pitchFamily="34" charset="-128"/>
              </a:rPr>
              <a:t>write tests for </a:t>
            </a:r>
            <a:r>
              <a:rPr lang="en-US" b="1" i="1" dirty="0">
                <a:ea typeface="ＭＳ Ｐゴシック" pitchFamily="34" charset="-128"/>
              </a:rPr>
              <a:t>every new piece of functionality</a:t>
            </a:r>
            <a:endParaRPr lang="en-US" b="1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BF836F-77B8-4A13-B931-0B5D798E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Junit</a:t>
            </a:r>
            <a:br>
              <a:rPr lang="en-US" dirty="0"/>
            </a:br>
            <a:endParaRPr lang="en-US" dirty="0"/>
          </a:p>
        </p:txBody>
      </p:sp>
      <p:sp>
        <p:nvSpPr>
          <p:cNvPr id="62467" name="Text Placeholder 4">
            <a:extLst>
              <a:ext uri="{FF2B5EF4-FFF2-40B4-BE49-F238E27FC236}">
                <a16:creationId xmlns:a16="http://schemas.microsoft.com/office/drawing/2014/main" id="{114BD065-C3D9-E036-9CBD-F69065474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4D46A972-2256-CE36-3889-651E38F38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5</a:t>
            </a:r>
            <a:endParaRPr lang="en-IN" altLang="en-US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18798CDF-3A16-69DF-85E6-6970219FF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40" y="1430080"/>
            <a:ext cx="10276367" cy="4818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Composed of  modules from three different sub-projects.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Requires Java 8 (or higher) at runtime.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Can also test code that has been compiled with previous versions of the JDK.</a:t>
            </a:r>
          </a:p>
          <a:p>
            <a:endParaRPr lang="en-US" altLang="en-US" dirty="0"/>
          </a:p>
          <a:p>
            <a:endParaRPr lang="en-IN" altLang="en-US" dirty="0"/>
          </a:p>
        </p:txBody>
      </p:sp>
      <p:pic>
        <p:nvPicPr>
          <p:cNvPr id="6349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0187ECC-B95C-BECF-B5A1-37EC4EE0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57578"/>
            <a:ext cx="7162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F979956-8537-5738-805F-2D6C7497E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Tips for testing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CDBBC05-E7C7-CE4B-5A1F-19A9FD2EE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701210"/>
            <a:ext cx="8946541" cy="454719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/>
              <a:t>You cannot test every possible input, parameter value, etc.</a:t>
            </a:r>
          </a:p>
          <a:p>
            <a:pPr lvl="1"/>
            <a:r>
              <a:rPr lang="en-US" altLang="en-US" sz="2000" dirty="0"/>
              <a:t>So you must think of a limited set of tests likely to expose bugs.</a:t>
            </a:r>
          </a:p>
          <a:p>
            <a:pPr lvl="1"/>
            <a:endParaRPr lang="en-US" altLang="en-US" sz="2000" dirty="0"/>
          </a:p>
          <a:p>
            <a:r>
              <a:rPr lang="en-US" altLang="en-US" b="1" dirty="0"/>
              <a:t>Think about boundary cases</a:t>
            </a:r>
          </a:p>
          <a:p>
            <a:pPr lvl="1"/>
            <a:r>
              <a:rPr lang="en-US" altLang="en-US" sz="2000" dirty="0"/>
              <a:t>positive; zero; negative numbers</a:t>
            </a:r>
          </a:p>
          <a:p>
            <a:pPr lvl="1"/>
            <a:r>
              <a:rPr lang="en-US" altLang="en-US" sz="2000" dirty="0"/>
              <a:t>right at the edge of an array or collection's size</a:t>
            </a:r>
          </a:p>
          <a:p>
            <a:pPr lvl="1"/>
            <a:endParaRPr lang="en-US" altLang="en-US" sz="2000" dirty="0"/>
          </a:p>
          <a:p>
            <a:r>
              <a:rPr lang="en-US" altLang="en-US" b="1" dirty="0"/>
              <a:t>Think about empty cases and error cases</a:t>
            </a:r>
          </a:p>
          <a:p>
            <a:pPr lvl="1"/>
            <a:r>
              <a:rPr lang="en-US" altLang="en-US" sz="2000" dirty="0"/>
              <a:t>0, -1, null;  an empty list or array</a:t>
            </a:r>
          </a:p>
          <a:p>
            <a:pPr lvl="1"/>
            <a:endParaRPr lang="en-US" altLang="en-US" sz="2000" dirty="0"/>
          </a:p>
          <a:p>
            <a:r>
              <a:rPr lang="en-US" altLang="en-US" b="1" dirty="0"/>
              <a:t>test behavior in combination</a:t>
            </a:r>
          </a:p>
          <a:p>
            <a:pPr lvl="1"/>
            <a:r>
              <a:rPr lang="en-US" altLang="en-US" sz="2000" dirty="0"/>
              <a:t>maybe add usually works, but fails after you call remove</a:t>
            </a:r>
          </a:p>
          <a:p>
            <a:pPr lvl="1"/>
            <a:r>
              <a:rPr lang="en-US" altLang="en-US" sz="2000" dirty="0"/>
              <a:t>make multiple calls;  maybe size fails the second time only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430CBE3B-71C1-4C99-0709-1413D4DF9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Tips for testing-Effective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C679-8634-BB35-7809-6FAD4259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u="sng" dirty="0"/>
              <a:t>Should Not Test</a:t>
            </a:r>
          </a:p>
          <a:p>
            <a:pPr>
              <a:defRPr/>
            </a:pPr>
            <a:endParaRPr lang="en-US" b="1" u="sng" dirty="0"/>
          </a:p>
          <a:p>
            <a:pPr lvl="1">
              <a:defRPr/>
            </a:pPr>
            <a:r>
              <a:rPr lang="en-US" sz="2000" dirty="0"/>
              <a:t>Other framework libraries (you should assume they work correctly)</a:t>
            </a:r>
          </a:p>
          <a:p>
            <a:pPr lvl="1">
              <a:defRPr/>
            </a:pPr>
            <a:r>
              <a:rPr lang="en-US" sz="2000" dirty="0"/>
              <a:t>The database (you should assume it works correctly when it is available)</a:t>
            </a:r>
          </a:p>
          <a:p>
            <a:pPr lvl="1">
              <a:defRPr/>
            </a:pPr>
            <a:r>
              <a:rPr lang="en-US" sz="2000" dirty="0"/>
              <a:t>Other external resources (again you assume they work correctly when available)</a:t>
            </a:r>
          </a:p>
          <a:p>
            <a:pPr lvl="1">
              <a:defRPr/>
            </a:pPr>
            <a:r>
              <a:rPr lang="en-US" sz="2000" dirty="0"/>
              <a:t>Really trivial code (like getters and setters for example)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u="sng" dirty="0"/>
              <a:t>Should Test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Tests should cover code with “business logic”.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Core code that is accessed by a lot of other modules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Code that seems to gather a lot of bugs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CBAB583F-094E-A178-B1B6-308C4F46D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E347-7EA2-8810-C8AF-2059B222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Although 100% code coverage may appear like a best possible effort, even 100% code coverage is estimated to only expose about half the faults in a system.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Low code coverage indicates inadequate testing, but high code coverage guarantees nothing.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Some test cases are expensive to reproduce but are highly improbable.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Code shared among several projects is only partially utilized by the project under test.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Generally, the tester should stop increasing code coverage when the tests become contrived.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When you focus more and more on making the coverage numbers better, your motivation shifts away from finding bugs.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1E383F0-1671-9092-A9B2-6D4F8CCCF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Project</a:t>
            </a:r>
            <a:endParaRPr lang="en-IN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E5D72DC-38C5-AB62-B87B-D4BA47402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Create a Maven project with archetype</a:t>
            </a:r>
          </a:p>
          <a:p>
            <a:pPr>
              <a:lnSpc>
                <a:spcPct val="150000"/>
              </a:lnSpc>
              <a:defRPr/>
            </a:pPr>
            <a:r>
              <a:rPr lang="en-IN" altLang="en-US" dirty="0" err="1"/>
              <a:t>groupId</a:t>
            </a:r>
            <a:r>
              <a:rPr lang="en-IN" altLang="en-US" dirty="0"/>
              <a:t> : </a:t>
            </a:r>
            <a:r>
              <a:rPr lang="en-IN" altLang="en-US" dirty="0" err="1"/>
              <a:t>org.apache.maven.archetypes</a:t>
            </a:r>
            <a:r>
              <a:rPr lang="en-IN" altLang="en-US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IN" altLang="en-US" dirty="0" err="1"/>
              <a:t>artificatId</a:t>
            </a:r>
            <a:r>
              <a:rPr lang="en-IN" altLang="en-US" dirty="0"/>
              <a:t> </a:t>
            </a:r>
            <a:r>
              <a:rPr lang="en-IN" altLang="en-US"/>
              <a:t>:maven-archetype-simple</a:t>
            </a:r>
          </a:p>
          <a:p>
            <a:pPr>
              <a:lnSpc>
                <a:spcPct val="150000"/>
              </a:lnSpc>
              <a:defRPr/>
            </a:pPr>
            <a:endParaRPr lang="en-IN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&lt;dependency&gt;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        &lt;</a:t>
            </a:r>
            <a:r>
              <a:rPr lang="en-IN" altLang="en-US" dirty="0" err="1"/>
              <a:t>groupId</a:t>
            </a:r>
            <a:r>
              <a:rPr lang="en-IN" altLang="en-US" dirty="0"/>
              <a:t>&gt;</a:t>
            </a:r>
            <a:r>
              <a:rPr lang="en-IN" altLang="en-US" dirty="0" err="1"/>
              <a:t>org.junit.jupiter</a:t>
            </a:r>
            <a:r>
              <a:rPr lang="en-IN" altLang="en-US" dirty="0"/>
              <a:t>&lt;/</a:t>
            </a:r>
            <a:r>
              <a:rPr lang="en-IN" altLang="en-US" dirty="0" err="1"/>
              <a:t>groupId</a:t>
            </a:r>
            <a:r>
              <a:rPr lang="en-IN" altLang="en-US" dirty="0"/>
              <a:t>&gt;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        &lt;</a:t>
            </a:r>
            <a:r>
              <a:rPr lang="en-IN" altLang="en-US" dirty="0" err="1"/>
              <a:t>artifactId</a:t>
            </a:r>
            <a:r>
              <a:rPr lang="en-IN" altLang="en-US" dirty="0"/>
              <a:t>&gt;</a:t>
            </a:r>
            <a:r>
              <a:rPr lang="en-IN" altLang="en-US" dirty="0" err="1"/>
              <a:t>junit-jupiter</a:t>
            </a:r>
            <a:r>
              <a:rPr lang="en-IN" altLang="en-US" dirty="0"/>
              <a:t>&lt;/</a:t>
            </a:r>
            <a:r>
              <a:rPr lang="en-IN" altLang="en-US" dirty="0" err="1"/>
              <a:t>artifactId</a:t>
            </a:r>
            <a:r>
              <a:rPr lang="en-IN" altLang="en-US" dirty="0"/>
              <a:t>&gt;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        &lt;version&gt;5.8.2&lt;/version&gt;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        &lt;scope&gt;test&lt;/scope&gt;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altLang="en-US" dirty="0"/>
              <a:t>    &lt;/dependency&gt;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74298D38-8D86-374F-0CB3-2E3C3B6F3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/>
              <a:t>Test Classes and Methods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3577E730-B99C-7C59-B91C-8F048EC0E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205823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/>
              <a:t>Test Class</a:t>
            </a:r>
          </a:p>
          <a:p>
            <a:pPr lvl="1"/>
            <a:r>
              <a:rPr lang="en-US" altLang="en-US" sz="2000" dirty="0"/>
              <a:t>Top-level class,</a:t>
            </a:r>
            <a:r>
              <a:rPr lang="en-US" altLang="en-US" sz="2000" i="1" dirty="0"/>
              <a:t> Must</a:t>
            </a:r>
            <a:r>
              <a:rPr lang="en-US" altLang="en-US" sz="2000" b="1" i="1" dirty="0"/>
              <a:t> NOT be abstract</a:t>
            </a:r>
          </a:p>
          <a:p>
            <a:pPr lvl="1"/>
            <a:r>
              <a:rPr lang="en-US" altLang="en-US" sz="2000" dirty="0"/>
              <a:t>Static member class,</a:t>
            </a:r>
          </a:p>
          <a:p>
            <a:pPr lvl="1"/>
            <a:r>
              <a:rPr lang="en-US" altLang="en-US" sz="2000" dirty="0"/>
              <a:t>@Nested class that contains at least one test method.</a:t>
            </a:r>
          </a:p>
          <a:p>
            <a:pPr lvl="1"/>
            <a:r>
              <a:rPr lang="en-US" altLang="en-US" sz="2000" b="1" dirty="0"/>
              <a:t>Can </a:t>
            </a:r>
            <a:r>
              <a:rPr lang="en-US" altLang="en-US" sz="2000" dirty="0"/>
              <a:t>declare custom display name with @DisplayName</a:t>
            </a:r>
          </a:p>
          <a:p>
            <a:endParaRPr lang="en-US" altLang="en-US" b="1" dirty="0"/>
          </a:p>
          <a:p>
            <a:r>
              <a:rPr lang="en-US" altLang="en-US" b="1" dirty="0"/>
              <a:t>Test Method: </a:t>
            </a:r>
          </a:p>
          <a:p>
            <a:pPr lvl="1"/>
            <a:r>
              <a:rPr lang="en-US" altLang="en-US" sz="2000" b="1" dirty="0"/>
              <a:t>Instance method</a:t>
            </a:r>
            <a:r>
              <a:rPr lang="en-US" altLang="en-US" sz="2000" dirty="0"/>
              <a:t> annotated with </a:t>
            </a:r>
            <a:r>
              <a:rPr lang="en-US" altLang="en-US" sz="2000" b="1" dirty="0"/>
              <a:t>@Test</a:t>
            </a:r>
          </a:p>
          <a:p>
            <a:pPr lvl="1"/>
            <a:r>
              <a:rPr lang="en-US" altLang="en-US" sz="2000" b="1" i="1" dirty="0"/>
              <a:t>Method </a:t>
            </a:r>
            <a:r>
              <a:rPr lang="en-US" altLang="en-US" sz="2000" i="1" dirty="0"/>
              <a:t>must </a:t>
            </a:r>
            <a:r>
              <a:rPr lang="en-US" altLang="en-US" sz="2000" b="1" i="1" dirty="0"/>
              <a:t>be void</a:t>
            </a:r>
          </a:p>
          <a:p>
            <a:pPr lvl="1"/>
            <a:r>
              <a:rPr lang="en-US" altLang="en-US" sz="2000" dirty="0"/>
              <a:t>Need not be Public but </a:t>
            </a:r>
            <a:r>
              <a:rPr lang="en-US" altLang="en-US" sz="2000" b="1" dirty="0"/>
              <a:t>should not be private</a:t>
            </a:r>
          </a:p>
          <a:p>
            <a:pPr lvl="1"/>
            <a:r>
              <a:rPr lang="en-US" altLang="en-US" sz="2000" b="1" dirty="0"/>
              <a:t>Can </a:t>
            </a:r>
            <a:r>
              <a:rPr lang="en-US" altLang="en-US" sz="2000" dirty="0"/>
              <a:t>declare custom display name with @DisplayName</a:t>
            </a:r>
          </a:p>
          <a:p>
            <a:pPr lvl="1"/>
            <a:r>
              <a:rPr lang="en-US" altLang="en-US" sz="2000" dirty="0"/>
              <a:t>Can also have following annotations</a:t>
            </a:r>
          </a:p>
          <a:p>
            <a:pPr lvl="2"/>
            <a:r>
              <a:rPr lang="en-US" altLang="en-US" sz="2000" dirty="0"/>
              <a:t>@RepeatedTest, @ParameterizedTest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1F2E33D-3481-B681-0F28-D5B8D4465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Write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247E-9C85-B921-2C43-9456AC67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  <a:defRPr/>
            </a:pPr>
            <a:r>
              <a:rPr lang="en-IN" sz="2000" b="1" dirty="0"/>
              <a:t>public class Greeting {</a:t>
            </a:r>
          </a:p>
          <a:p>
            <a:pPr marL="457200" lvl="1" indent="0">
              <a:buNone/>
              <a:defRPr/>
            </a:pPr>
            <a:endParaRPr lang="en-IN" sz="2000" dirty="0"/>
          </a:p>
          <a:p>
            <a:pPr marL="457200" lvl="1" indent="0">
              <a:buNone/>
              <a:defRPr/>
            </a:pPr>
            <a:endParaRPr lang="en-IN" sz="2000" dirty="0"/>
          </a:p>
          <a:p>
            <a:pPr marL="457200" lvl="1" indent="0">
              <a:buNone/>
              <a:defRPr/>
            </a:pPr>
            <a:r>
              <a:rPr lang="en-IN" sz="2000" b="1" dirty="0"/>
              <a:t>public String </a:t>
            </a:r>
            <a:r>
              <a:rPr lang="en-IN" sz="2000" b="1" dirty="0" err="1"/>
              <a:t>getMessage</a:t>
            </a:r>
            <a:r>
              <a:rPr lang="en-IN" sz="2000" b="1" dirty="0"/>
              <a:t>() {</a:t>
            </a:r>
          </a:p>
          <a:p>
            <a:pPr marL="457200" lvl="1" indent="0">
              <a:buNone/>
              <a:defRPr/>
            </a:pPr>
            <a:endParaRPr lang="en-IN" sz="2000" dirty="0"/>
          </a:p>
          <a:p>
            <a:pPr marL="457200" lvl="1" indent="0">
              <a:buNone/>
              <a:defRPr/>
            </a:pPr>
            <a:r>
              <a:rPr lang="en-US" sz="2000" b="1" dirty="0"/>
              <a:t>    return </a:t>
            </a:r>
            <a:r>
              <a:rPr lang="en-US" sz="2000" b="1" u="sng" dirty="0"/>
              <a:t>"Welcome to Java Programming";</a:t>
            </a:r>
          </a:p>
          <a:p>
            <a:pPr marL="457200" lvl="1" indent="0">
              <a:buNone/>
              <a:defRPr/>
            </a:pPr>
            <a:endParaRPr lang="en-US" sz="2000" b="1" u="sng" dirty="0"/>
          </a:p>
          <a:p>
            <a:pPr marL="457200" lvl="1" indent="0">
              <a:buNone/>
              <a:defRPr/>
            </a:pPr>
            <a:r>
              <a:rPr lang="en-IN" sz="2000" dirty="0"/>
              <a:t> }</a:t>
            </a:r>
          </a:p>
          <a:p>
            <a:pPr marL="457200" lvl="1" indent="0">
              <a:buNone/>
              <a:defRPr/>
            </a:pPr>
            <a:endParaRPr lang="en-IN" sz="2000" dirty="0"/>
          </a:p>
          <a:p>
            <a:pPr marL="457200" lvl="1" indent="0">
              <a:buNone/>
              <a:defRPr/>
            </a:pPr>
            <a:r>
              <a:rPr lang="en-IN" sz="2000" dirty="0"/>
              <a:t>}</a:t>
            </a:r>
          </a:p>
          <a:p>
            <a:pPr marL="914400" lvl="2" indent="0">
              <a:buNone/>
              <a:defRPr/>
            </a:pPr>
            <a:endParaRPr lang="en-US" sz="2000" b="1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6F90-E69F-4C97-B9D3-3658110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9D87-46A9-4DB5-8B36-EFF0389A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-regular"/>
              </a:rPr>
              <a:t>Testing is a group of techniques to determine the correctness of the application under the predefined script .</a:t>
            </a:r>
          </a:p>
          <a:p>
            <a:r>
              <a:rPr lang="en-US" dirty="0">
                <a:latin typeface="inter-regular"/>
              </a:rPr>
              <a:t>T</a:t>
            </a:r>
            <a:r>
              <a:rPr lang="en-US" b="0" i="0" dirty="0">
                <a:effectLst/>
                <a:latin typeface="inter-regular"/>
              </a:rPr>
              <a:t>esting cannot find all the defect of application. </a:t>
            </a:r>
          </a:p>
          <a:p>
            <a:r>
              <a:rPr lang="en-US" b="0" i="0" dirty="0">
                <a:effectLst/>
                <a:latin typeface="inter-regular"/>
              </a:rPr>
              <a:t>Main intent of testing is to detect failures of the application so that failures can be discovered and corrected. </a:t>
            </a:r>
          </a:p>
          <a:p>
            <a:r>
              <a:rPr lang="en-US" b="0" i="0" dirty="0">
                <a:effectLst/>
                <a:latin typeface="inter-regular"/>
              </a:rPr>
              <a:t>It does not demonstrate that a product functions properly under all conditions but only that it is not working in some specific conditions.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ACFC7-DD0F-4D8F-9C92-4B497B1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68DA-48FB-478C-9ED0-48C30A57CD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2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BEC1AE6-0E7E-28D4-20A5-D1EA8BAB6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Assertions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EEE65D0-7AA3-0BE7-3F62-F0689FC6C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Assertions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Static methods in </a:t>
            </a:r>
            <a:r>
              <a:rPr lang="en-US" altLang="en-US" sz="2000" b="1" dirty="0" err="1"/>
              <a:t>org.junit.jupiter.api.Assertions</a:t>
            </a:r>
            <a:r>
              <a:rPr lang="en-US" altLang="en-US" sz="2000" dirty="0"/>
              <a:t> class.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Used to support asserting conditions in a Test Method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BDF226E3-D398-DD63-CB58-CB328C219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Assertions</a:t>
            </a:r>
            <a:endParaRPr lang="en-IN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8AA3958B-50ED-E37A-5091-961FC0A69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assertEquals(expected, actual)	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Fails when expected does not equal actual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assertNull(actual)	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Fails when actual is not null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assertAll()	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Group many assertions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Every assertion is executed even if one or more of them fails</a:t>
            </a:r>
          </a:p>
          <a:p>
            <a:pPr>
              <a:lnSpc>
                <a:spcPct val="150000"/>
              </a:lnSpc>
            </a:pPr>
            <a:r>
              <a:rPr lang="en-US" altLang="en-US" b="1"/>
              <a:t>assertThrows()	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Class to be tested is expected to throw an exception</a:t>
            </a:r>
          </a:p>
          <a:p>
            <a:pPr>
              <a:lnSpc>
                <a:spcPct val="150000"/>
              </a:lnSpc>
            </a:pP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E3E79DC-DE79-6DB1-0AE8-477EDFF87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12" y="223838"/>
            <a:ext cx="9455888" cy="350320"/>
          </a:xfrm>
        </p:spPr>
        <p:txBody>
          <a:bodyPr/>
          <a:lstStyle/>
          <a:p>
            <a:r>
              <a:rPr lang="en-US" altLang="en-US" dirty="0"/>
              <a:t>Writing a Junit Test – Assert Equals </a:t>
            </a:r>
            <a:endParaRPr lang="en-IN" altLang="en-US" dirty="0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A8C6DDF3-4D28-8586-1597-5849B7DE7D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7312" y="1233377"/>
            <a:ext cx="9455888" cy="483881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IN" altLang="en-US" b="1" dirty="0"/>
              <a:t>import static </a:t>
            </a:r>
            <a:r>
              <a:rPr lang="en-IN" altLang="en-US" b="1" dirty="0" err="1"/>
              <a:t>org.junit.jupiter.api.Assertions</a:t>
            </a:r>
            <a:r>
              <a:rPr lang="en-IN" altLang="en-US" b="1" dirty="0"/>
              <a:t>.*;</a:t>
            </a:r>
          </a:p>
          <a:p>
            <a:pPr marL="457200" lvl="1" indent="0">
              <a:buNone/>
            </a:pPr>
            <a:r>
              <a:rPr lang="en-IN" altLang="en-US" b="1" dirty="0"/>
              <a:t>import </a:t>
            </a:r>
            <a:r>
              <a:rPr lang="en-IN" altLang="en-US" b="1" dirty="0" err="1"/>
              <a:t>org.junit.jupiter.api.Test</a:t>
            </a:r>
            <a:r>
              <a:rPr lang="en-IN" altLang="en-US" b="1" dirty="0"/>
              <a:t>;</a:t>
            </a:r>
          </a:p>
          <a:p>
            <a:pPr marL="457200" lvl="1" indent="0">
              <a:buNone/>
            </a:pPr>
            <a:endParaRPr lang="en-IN" altLang="en-US" dirty="0"/>
          </a:p>
          <a:p>
            <a:pPr marL="457200" lvl="1" indent="0">
              <a:buNone/>
            </a:pPr>
            <a:r>
              <a:rPr lang="en-IN" altLang="en-US" b="1" dirty="0"/>
              <a:t>class </a:t>
            </a:r>
            <a:r>
              <a:rPr lang="en-IN" altLang="en-US" b="1" dirty="0" err="1"/>
              <a:t>TestGreeting</a:t>
            </a:r>
            <a:r>
              <a:rPr lang="en-IN" altLang="en-US" b="1" dirty="0"/>
              <a:t> {</a:t>
            </a:r>
          </a:p>
          <a:p>
            <a:pPr marL="457200" lvl="1" indent="0">
              <a:buNone/>
            </a:pPr>
            <a:endParaRPr lang="en-IN" altLang="en-US" dirty="0"/>
          </a:p>
          <a:p>
            <a:pPr marL="457200" lvl="1" indent="0">
              <a:buNone/>
            </a:pPr>
            <a:r>
              <a:rPr lang="en-US" altLang="en-US" b="1" dirty="0"/>
              <a:t>private  Greeting </a:t>
            </a:r>
            <a:r>
              <a:rPr lang="en-US" altLang="en-US" b="1" dirty="0" err="1"/>
              <a:t>grtObj</a:t>
            </a:r>
            <a:r>
              <a:rPr lang="en-US" altLang="en-US" b="1" dirty="0"/>
              <a:t> =  new Greeting();</a:t>
            </a:r>
          </a:p>
          <a:p>
            <a:pPr marL="457200" lvl="1" indent="0">
              <a:buNone/>
            </a:pPr>
            <a:endParaRPr lang="en-IN" altLang="en-US" dirty="0"/>
          </a:p>
          <a:p>
            <a:pPr marL="457200" lvl="1" indent="0">
              <a:buNone/>
            </a:pPr>
            <a:r>
              <a:rPr lang="en-IN" altLang="en-US" b="1" dirty="0"/>
              <a:t>@Test</a:t>
            </a:r>
          </a:p>
          <a:p>
            <a:pPr marL="457200" lvl="1" indent="0">
              <a:buNone/>
            </a:pPr>
            <a:r>
              <a:rPr lang="en-IN" altLang="en-US" b="1" dirty="0"/>
              <a:t>void </a:t>
            </a:r>
            <a:r>
              <a:rPr lang="en-IN" altLang="en-US" b="1" dirty="0" err="1"/>
              <a:t>testGetMessageLength</a:t>
            </a:r>
            <a:r>
              <a:rPr lang="en-IN" altLang="en-US" b="1" dirty="0"/>
              <a:t>() {</a:t>
            </a:r>
          </a:p>
          <a:p>
            <a:pPr marL="457200" lvl="1" indent="0">
              <a:buNone/>
            </a:pPr>
            <a:r>
              <a:rPr lang="en-IN" altLang="en-US" dirty="0"/>
              <a:t>        </a:t>
            </a:r>
          </a:p>
          <a:p>
            <a:pPr marL="457200" lvl="1" indent="0">
              <a:buNone/>
            </a:pPr>
            <a:r>
              <a:rPr lang="en-US" altLang="en-US" b="1" dirty="0"/>
              <a:t>    int actual = </a:t>
            </a:r>
            <a:r>
              <a:rPr lang="en-US" altLang="en-US" b="1" dirty="0" err="1"/>
              <a:t>grtObj.getMessage</a:t>
            </a:r>
            <a:r>
              <a:rPr lang="en-US" altLang="en-US" b="1" dirty="0"/>
              <a:t>().length();</a:t>
            </a:r>
          </a:p>
          <a:p>
            <a:pPr marL="457200" lvl="1" indent="0">
              <a:buNone/>
            </a:pPr>
            <a:endParaRPr lang="en-IN" altLang="en-US" dirty="0"/>
          </a:p>
          <a:p>
            <a:pPr marL="457200" lvl="1" indent="0">
              <a:buNone/>
            </a:pPr>
            <a:r>
              <a:rPr lang="en-IN" altLang="en-US" i="1" dirty="0"/>
              <a:t>       </a:t>
            </a:r>
            <a:r>
              <a:rPr lang="en-IN" altLang="en-US" b="1" i="1" dirty="0" err="1"/>
              <a:t>assertEquals</a:t>
            </a:r>
            <a:r>
              <a:rPr lang="en-IN" altLang="en-US" b="1" i="1" dirty="0"/>
              <a:t>(5,actual)</a:t>
            </a:r>
            <a:r>
              <a:rPr lang="en-IN" altLang="en-US" i="1" dirty="0"/>
              <a:t>;</a:t>
            </a:r>
          </a:p>
          <a:p>
            <a:pPr marL="457200" lvl="1" indent="0">
              <a:buNone/>
            </a:pPr>
            <a:r>
              <a:rPr lang="en-IN" altLang="en-US" dirty="0"/>
              <a:t>  }</a:t>
            </a:r>
          </a:p>
          <a:p>
            <a:pPr marL="457200" lvl="1" indent="0">
              <a:buNone/>
            </a:pPr>
            <a:r>
              <a:rPr lang="en-IN" altLang="en-US" dirty="0"/>
              <a:t>}</a:t>
            </a:r>
          </a:p>
          <a:p>
            <a:pPr marL="457200" lvl="1" indent="0">
              <a:buNone/>
            </a:pP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CDE6CDB-2F42-62DD-0409-25EA376A7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21672BC7-9FCD-9DBE-7142-FF509D49F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302488"/>
            <a:ext cx="8946541" cy="4945911"/>
          </a:xfrm>
        </p:spPr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IN" altLang="en-US" sz="2000" b="1" dirty="0"/>
              <a:t>public String </a:t>
            </a:r>
            <a:r>
              <a:rPr lang="en-IN" altLang="en-US" sz="2000" b="1" dirty="0" err="1"/>
              <a:t>findResult</a:t>
            </a:r>
            <a:r>
              <a:rPr lang="en-IN" altLang="en-US" sz="2000" b="1" dirty="0"/>
              <a:t>(int mark){</a:t>
            </a:r>
          </a:p>
          <a:p>
            <a:pPr marL="400050" lvl="1" indent="0">
              <a:buNone/>
            </a:pPr>
            <a:endParaRPr lang="en-IN" altLang="en-US" sz="2000" dirty="0"/>
          </a:p>
          <a:p>
            <a:pPr marL="400050" lvl="1" indent="0">
              <a:buNone/>
            </a:pPr>
            <a:r>
              <a:rPr lang="en-IN" altLang="en-US" sz="2000" dirty="0"/>
              <a:t>   String result =</a:t>
            </a:r>
            <a:r>
              <a:rPr lang="en-IN" altLang="en-US" sz="2000" b="1" dirty="0"/>
              <a:t>null;</a:t>
            </a:r>
          </a:p>
          <a:p>
            <a:pPr marL="400050" lvl="1" indent="0">
              <a:buNone/>
            </a:pPr>
            <a:r>
              <a:rPr lang="en-IN" altLang="en-US" sz="2000" dirty="0"/>
              <a:t>   </a:t>
            </a:r>
            <a:r>
              <a:rPr lang="en-IN" altLang="en-US" sz="2000" b="1" dirty="0"/>
              <a:t>if(mark&lt;60)</a:t>
            </a:r>
          </a:p>
          <a:p>
            <a:pPr marL="400050" lvl="1" indent="0">
              <a:buNone/>
            </a:pPr>
            <a:r>
              <a:rPr lang="en-IN" altLang="en-US" sz="2000" dirty="0"/>
              <a:t>   {</a:t>
            </a:r>
          </a:p>
          <a:p>
            <a:pPr marL="400050" lvl="1" indent="0">
              <a:buNone/>
            </a:pPr>
            <a:r>
              <a:rPr lang="en-IN" altLang="en-US" sz="2000" dirty="0"/>
              <a:t>          result="B";</a:t>
            </a:r>
          </a:p>
          <a:p>
            <a:pPr marL="400050" lvl="1" indent="0">
              <a:buNone/>
            </a:pPr>
            <a:r>
              <a:rPr lang="en-IN" altLang="en-US" sz="2000" dirty="0"/>
              <a:t>   }</a:t>
            </a:r>
          </a:p>
          <a:p>
            <a:pPr marL="400050" lvl="1" indent="0">
              <a:buNone/>
            </a:pPr>
            <a:r>
              <a:rPr lang="de-DE" altLang="en-US" sz="2000" dirty="0"/>
              <a:t>   </a:t>
            </a:r>
            <a:r>
              <a:rPr lang="de-DE" altLang="en-US" sz="2000" b="1" dirty="0"/>
              <a:t>if(mark&gt;60 &amp;&amp; mark&lt;80)</a:t>
            </a:r>
          </a:p>
          <a:p>
            <a:pPr marL="400050" lvl="1" indent="0">
              <a:buNone/>
            </a:pPr>
            <a:r>
              <a:rPr lang="en-IN" altLang="en-US" sz="2000" dirty="0"/>
              <a:t>   {</a:t>
            </a:r>
          </a:p>
          <a:p>
            <a:pPr marL="400050" lvl="1" indent="0">
              <a:buNone/>
            </a:pPr>
            <a:r>
              <a:rPr lang="en-IN" altLang="en-US" sz="2000" dirty="0"/>
              <a:t>        result ="C";</a:t>
            </a:r>
          </a:p>
          <a:p>
            <a:pPr marL="400050" lvl="1" indent="0">
              <a:buNone/>
            </a:pPr>
            <a:r>
              <a:rPr lang="en-IN" altLang="en-US" sz="2000" dirty="0"/>
              <a:t>   }</a:t>
            </a:r>
          </a:p>
          <a:p>
            <a:pPr marL="400050" lvl="1" indent="0">
              <a:buNone/>
            </a:pPr>
            <a:r>
              <a:rPr lang="en-IN" altLang="en-US" sz="2000" dirty="0"/>
              <a:t>   </a:t>
            </a:r>
            <a:r>
              <a:rPr lang="en-IN" altLang="en-US" sz="2000" b="1" dirty="0"/>
              <a:t>return result;</a:t>
            </a:r>
          </a:p>
          <a:p>
            <a:pPr marL="400050" lvl="1" indent="0">
              <a:buNone/>
            </a:pPr>
            <a:endParaRPr lang="en-IN" altLang="en-US" sz="2000" dirty="0"/>
          </a:p>
          <a:p>
            <a:pPr marL="400050" lvl="1" indent="0">
              <a:buNone/>
            </a:pPr>
            <a:r>
              <a:rPr lang="en-IN" altLang="en-US" sz="2000" dirty="0"/>
              <a:t>   }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1C52F27B-26DB-7A75-2B14-D912A4472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– Assert Not Null</a:t>
            </a:r>
            <a:endParaRPr lang="en-IN" altLang="en-US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04EFC481-47CE-8B45-C666-35653A858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@Test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/>
              <a:t>@DisplayName("Test for Method  Should Not Throw  Null Value")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b="1" dirty="0"/>
              <a:t>void </a:t>
            </a:r>
            <a:r>
              <a:rPr lang="en-IN" altLang="en-US" sz="2000" b="1" dirty="0" err="1"/>
              <a:t>testFindResultForNotNull</a:t>
            </a:r>
            <a:r>
              <a:rPr lang="en-IN" altLang="en-US" sz="2000" b="1" dirty="0"/>
              <a:t>() {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/>
              <a:t>      String actual = </a:t>
            </a:r>
            <a:r>
              <a:rPr lang="en-US" altLang="en-US" sz="2000" dirty="0" err="1"/>
              <a:t>grtObj.findResult</a:t>
            </a:r>
            <a:r>
              <a:rPr lang="en-US" altLang="en-US" sz="2000" dirty="0"/>
              <a:t>(95);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i="1" dirty="0"/>
              <a:t> 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b="1" i="1" dirty="0"/>
              <a:t>           </a:t>
            </a:r>
            <a:r>
              <a:rPr lang="en-IN" altLang="en-US" sz="2000" b="1" i="1" dirty="0" err="1"/>
              <a:t>assertNotNull</a:t>
            </a:r>
            <a:r>
              <a:rPr lang="en-IN" altLang="en-US" sz="2000" b="1" i="1" dirty="0"/>
              <a:t>(actual);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7D6C3DD6-4622-AF19-1A69-C302C4033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– Assert All</a:t>
            </a:r>
            <a:endParaRPr lang="en-IN" altLang="en-US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16D361E2-2ECC-1E92-3B43-48C410F86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IN" altLang="en-US" sz="2000" dirty="0"/>
              <a:t>@Test</a:t>
            </a:r>
          </a:p>
          <a:p>
            <a:pPr marL="457200" lvl="1" indent="0">
              <a:buNone/>
            </a:pPr>
            <a:r>
              <a:rPr lang="en-IN" altLang="en-US" sz="2000" dirty="0"/>
              <a:t>@DisplayName("Using Assert All")</a:t>
            </a:r>
          </a:p>
          <a:p>
            <a:pPr marL="457200" lvl="1" indent="0">
              <a:buNone/>
            </a:pPr>
            <a:r>
              <a:rPr lang="en-IN" altLang="en-US" sz="2000" b="1" dirty="0"/>
              <a:t>void </a:t>
            </a:r>
            <a:r>
              <a:rPr lang="en-IN" altLang="en-US" sz="2000" b="1" dirty="0" err="1"/>
              <a:t>testFindUsingAssertAll</a:t>
            </a:r>
            <a:r>
              <a:rPr lang="en-IN" altLang="en-US" sz="2000" b="1" dirty="0"/>
              <a:t>() {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0" indent="0">
              <a:buNone/>
            </a:pPr>
            <a:r>
              <a:rPr lang="en-IN" altLang="en-US" dirty="0"/>
              <a:t>       </a:t>
            </a:r>
            <a:r>
              <a:rPr lang="en-IN" altLang="en-US" i="1" dirty="0" err="1"/>
              <a:t>assertAll</a:t>
            </a:r>
            <a:r>
              <a:rPr lang="en-IN" altLang="en-US" i="1" dirty="0"/>
              <a:t>("Testing Cases",</a:t>
            </a:r>
          </a:p>
          <a:p>
            <a:pPr marL="0" indent="0">
              <a:buNone/>
            </a:pPr>
            <a:r>
              <a:rPr lang="en-IN" altLang="en-US" dirty="0"/>
              <a:t>         () -&gt; {</a:t>
            </a:r>
          </a:p>
          <a:p>
            <a:pPr marL="0" indent="0">
              <a:buNone/>
            </a:pPr>
            <a:r>
              <a:rPr lang="en-IN" altLang="en-US" dirty="0"/>
              <a:t>                  String expected = </a:t>
            </a:r>
            <a:r>
              <a:rPr lang="en-IN" altLang="en-US" dirty="0" err="1"/>
              <a:t>grtObj.getMessage</a:t>
            </a:r>
            <a:r>
              <a:rPr lang="en-IN" altLang="en-US" dirty="0"/>
              <a:t>();</a:t>
            </a:r>
          </a:p>
          <a:p>
            <a:pPr marL="0" indent="0">
              <a:buNone/>
            </a:pPr>
            <a:r>
              <a:rPr lang="en-IN" altLang="en-US" dirty="0"/>
              <a:t>                  </a:t>
            </a:r>
            <a:r>
              <a:rPr lang="en-IN" altLang="en-US" i="1" dirty="0" err="1"/>
              <a:t>assertNotNull</a:t>
            </a:r>
            <a:r>
              <a:rPr lang="en-IN" altLang="en-US" i="1" dirty="0"/>
              <a:t>(expected);</a:t>
            </a:r>
          </a:p>
          <a:p>
            <a:pPr marL="0" indent="0">
              <a:buNone/>
            </a:pPr>
            <a:r>
              <a:rPr lang="en-IN" altLang="en-US" dirty="0"/>
              <a:t>                },</a:t>
            </a:r>
          </a:p>
          <a:p>
            <a:pPr marL="0" indent="0">
              <a:buNone/>
            </a:pPr>
            <a:r>
              <a:rPr lang="en-US" altLang="en-US" dirty="0"/>
              <a:t>              () -&gt; </a:t>
            </a:r>
            <a:r>
              <a:rPr lang="en-US" altLang="en-US" i="1" dirty="0" err="1"/>
              <a:t>assertEquals</a:t>
            </a:r>
            <a:r>
              <a:rPr lang="en-US" altLang="en-US" i="1" dirty="0"/>
              <a:t>("Hello World",</a:t>
            </a:r>
            <a:r>
              <a:rPr lang="en-US" altLang="en-US" i="1" dirty="0" err="1"/>
              <a:t>grtObj.getMessage</a:t>
            </a:r>
            <a:r>
              <a:rPr lang="en-US" altLang="en-US" i="1" dirty="0"/>
              <a:t>())</a:t>
            </a:r>
          </a:p>
          <a:p>
            <a:pPr marL="0" indent="0">
              <a:buNone/>
            </a:pPr>
            <a:r>
              <a:rPr lang="en-IN" altLang="en-US" dirty="0"/>
              <a:t>              );</a:t>
            </a:r>
          </a:p>
          <a:p>
            <a:pPr marL="0" indent="0">
              <a:buNone/>
            </a:pPr>
            <a:r>
              <a:rPr lang="en-IN" altLang="en-US" dirty="0"/>
              <a:t>        }</a:t>
            </a:r>
          </a:p>
          <a:p>
            <a:pPr marL="457200" lvl="1" indent="0">
              <a:buNone/>
            </a:pPr>
            <a:r>
              <a:rPr lang="en-IN" altLang="en-US" sz="2000" dirty="0"/>
              <a:t>    }</a:t>
            </a:r>
          </a:p>
          <a:p>
            <a:pPr marL="457200" lvl="1" indent="0">
              <a:buNone/>
            </a:pPr>
            <a:endParaRPr lang="en-I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1331309-981B-503B-F5BB-08EED7116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IN" altLang="en-US"/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778EE3DE-F745-55DE-5F05-FB8CA9CB7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public String </a:t>
            </a:r>
            <a:r>
              <a:rPr lang="en-US" altLang="en-US" sz="2000" b="1" dirty="0" err="1"/>
              <a:t>checkUserId</a:t>
            </a:r>
            <a:r>
              <a:rPr lang="en-US" altLang="en-US" sz="2000" b="1" dirty="0"/>
              <a:t>(String ... values)  {</a:t>
            </a:r>
          </a:p>
          <a:p>
            <a:pPr marL="457200" lvl="1" indent="0">
              <a:buNone/>
            </a:pPr>
            <a:r>
              <a:rPr lang="en-IN" altLang="en-US" sz="2000" dirty="0"/>
              <a:t>   </a:t>
            </a:r>
          </a:p>
          <a:p>
            <a:pPr marL="457200" lvl="1" indent="0">
              <a:buNone/>
            </a:pPr>
            <a:r>
              <a:rPr lang="en-IN" altLang="en-US" sz="2000" dirty="0"/>
              <a:t>   String message = "invalid";</a:t>
            </a:r>
          </a:p>
          <a:p>
            <a:pPr marL="457200" lvl="1" indent="0">
              <a:buNone/>
            </a:pPr>
            <a:r>
              <a:rPr lang="en-IN" altLang="en-US" sz="2000" dirty="0"/>
              <a:t>      </a:t>
            </a:r>
            <a:r>
              <a:rPr lang="en-IN" altLang="en-US" sz="2000" b="1" dirty="0"/>
              <a:t>try {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nn-NO" altLang="en-US" sz="2000" dirty="0"/>
              <a:t>   </a:t>
            </a:r>
            <a:r>
              <a:rPr lang="nn-NO" altLang="en-US" sz="2000" b="1" dirty="0"/>
              <a:t>int id = Integer.</a:t>
            </a:r>
            <a:r>
              <a:rPr lang="nn-NO" altLang="en-US" sz="2000" b="1" i="1" dirty="0"/>
              <a:t>parseInt(values[1]);</a:t>
            </a:r>
          </a:p>
          <a:p>
            <a:pPr marL="457200" lvl="1" indent="0">
              <a:buNone/>
            </a:pPr>
            <a:r>
              <a:rPr lang="en-IN" altLang="en-US" sz="2000" dirty="0"/>
              <a:t>      message="valid";</a:t>
            </a:r>
          </a:p>
          <a:p>
            <a:pPr marL="457200" lvl="1" indent="0">
              <a:buNone/>
            </a:pPr>
            <a:r>
              <a:rPr lang="en-IN" altLang="en-US" sz="2000" dirty="0"/>
              <a:t>   </a:t>
            </a:r>
          </a:p>
          <a:p>
            <a:pPr marL="457200" lvl="1" indent="0">
              <a:buNone/>
            </a:pPr>
            <a:r>
              <a:rPr lang="en-IN" altLang="en-US" sz="2000" dirty="0"/>
              <a:t>} </a:t>
            </a:r>
            <a:r>
              <a:rPr lang="en-IN" altLang="en-US" sz="2000" b="1" dirty="0"/>
              <a:t>catch (</a:t>
            </a:r>
            <a:r>
              <a:rPr lang="en-IN" altLang="en-US" sz="2000" b="1" dirty="0" err="1"/>
              <a:t>NumberFormatException</a:t>
            </a:r>
            <a:r>
              <a:rPr lang="en-IN" altLang="en-US" sz="2000" b="1" dirty="0"/>
              <a:t> e) {</a:t>
            </a:r>
          </a:p>
          <a:p>
            <a:pPr marL="457200" lvl="1" indent="0">
              <a:buNone/>
            </a:pPr>
            <a:r>
              <a:rPr lang="en-IN" altLang="en-US" sz="2000" dirty="0"/>
              <a:t>  </a:t>
            </a:r>
          </a:p>
          <a:p>
            <a:pPr marL="457200" lvl="1" indent="0">
              <a:buNone/>
            </a:pPr>
            <a:r>
              <a:rPr lang="en-IN" altLang="en-US" sz="2000" dirty="0"/>
              <a:t>        </a:t>
            </a:r>
            <a:r>
              <a:rPr lang="en-IN" altLang="en-US" sz="2000" dirty="0" err="1"/>
              <a:t>System.</a:t>
            </a:r>
            <a:r>
              <a:rPr lang="en-IN" altLang="en-US" sz="2000" b="1" i="1" dirty="0" err="1"/>
              <a:t>err.println</a:t>
            </a:r>
            <a:r>
              <a:rPr lang="en-IN" altLang="en-US" sz="2000" b="1" i="1" dirty="0"/>
              <a:t>(</a:t>
            </a:r>
            <a:r>
              <a:rPr lang="en-IN" altLang="en-US" sz="2000" b="1" i="1" dirty="0" err="1"/>
              <a:t>e.getMessage</a:t>
            </a:r>
            <a:r>
              <a:rPr lang="en-IN" altLang="en-US" sz="2000" b="1" i="1" dirty="0"/>
              <a:t>());</a:t>
            </a:r>
          </a:p>
          <a:p>
            <a:pPr marL="457200" lvl="1" indent="0">
              <a:buNone/>
            </a:pPr>
            <a:r>
              <a:rPr lang="en-IN" altLang="en-US" sz="2000" dirty="0"/>
              <a:t>}</a:t>
            </a:r>
          </a:p>
          <a:p>
            <a:pPr marL="457200" lvl="1" indent="0">
              <a:buNone/>
            </a:pPr>
            <a:r>
              <a:rPr lang="en-IN" altLang="en-US" sz="2000" dirty="0"/>
              <a:t>    </a:t>
            </a:r>
            <a:r>
              <a:rPr lang="en-IN" altLang="en-US" sz="2000" b="1" dirty="0"/>
              <a:t>return message;</a:t>
            </a:r>
          </a:p>
          <a:p>
            <a:pPr marL="457200" lvl="1" indent="0">
              <a:buNone/>
            </a:pPr>
            <a:r>
              <a:rPr lang="en-IN" altLang="en-US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2095BEEC-3C73-6EDF-35F5-440D1D236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Junit Test – Assert Throws</a:t>
            </a:r>
            <a:endParaRPr lang="en-IN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45F07679-B62E-5926-5CDE-30378427F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@Test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/>
              <a:t>@DisplayName("Test For Number Format Exception 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b="1" dirty="0"/>
              <a:t>void </a:t>
            </a:r>
            <a:r>
              <a:rPr lang="en-IN" altLang="en-US" sz="2000" b="1" dirty="0" err="1"/>
              <a:t>testForException</a:t>
            </a:r>
            <a:r>
              <a:rPr lang="en-IN" altLang="en-US" sz="2000" b="1" dirty="0"/>
              <a:t>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Throwable </a:t>
            </a:r>
            <a:r>
              <a:rPr lang="en-IN" altLang="en-US" sz="2000" b="1" dirty="0"/>
              <a:t>exception</a:t>
            </a:r>
            <a:r>
              <a:rPr lang="en-IN" altLang="en-US" sz="2000" dirty="0"/>
              <a:t> =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i="1" dirty="0"/>
              <a:t>            </a:t>
            </a:r>
            <a:r>
              <a:rPr lang="en-IN" altLang="en-US" sz="2000" b="1" i="1" dirty="0" err="1"/>
              <a:t>assertThrows</a:t>
            </a:r>
            <a:r>
              <a:rPr lang="en-IN" altLang="en-US" sz="2000" i="1" dirty="0"/>
              <a:t>(</a:t>
            </a:r>
            <a:r>
              <a:rPr lang="en-IN" altLang="en-US" sz="2000" i="1" dirty="0" err="1"/>
              <a:t>NumberFormatException.</a:t>
            </a:r>
            <a:r>
              <a:rPr lang="en-IN" altLang="en-US" sz="2000" b="1" i="1" dirty="0" err="1"/>
              <a:t>class</a:t>
            </a:r>
            <a:r>
              <a:rPr lang="en-IN" altLang="en-US" sz="2000" b="1" i="1" dirty="0"/>
              <a:t>, ()-&gt;                    		</a:t>
            </a:r>
            <a:r>
              <a:rPr lang="en-IN" altLang="en-US" sz="2000" b="1" i="1" dirty="0" err="1"/>
              <a:t>grtObj.checkUserId</a:t>
            </a:r>
            <a:r>
              <a:rPr lang="en-IN" altLang="en-US" sz="2000" b="1" i="1" dirty="0"/>
              <a:t>("</a:t>
            </a:r>
            <a:r>
              <a:rPr lang="en-IN" altLang="en-US" sz="2000" b="1" i="1" dirty="0" err="1"/>
              <a:t>fourTwenty</a:t>
            </a:r>
            <a:r>
              <a:rPr lang="en-IN" altLang="en-US" sz="2000" b="1" i="1" dirty="0"/>
              <a:t>"));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i="1" dirty="0"/>
              <a:t>	</a:t>
            </a:r>
            <a:r>
              <a:rPr lang="en-US" altLang="en-US" sz="2000" b="1" i="1" dirty="0" err="1"/>
              <a:t>assertEquals</a:t>
            </a:r>
            <a:r>
              <a:rPr lang="en-US" altLang="en-US" sz="2000" i="1" dirty="0"/>
              <a:t>("Invalid Number",</a:t>
            </a:r>
            <a:r>
              <a:rPr lang="en-US" altLang="en-US" sz="2000" b="1" i="1" dirty="0" err="1"/>
              <a:t>exception</a:t>
            </a:r>
            <a:r>
              <a:rPr lang="en-US" altLang="en-US" sz="2000" i="1" dirty="0" err="1"/>
              <a:t>.getMessage</a:t>
            </a:r>
            <a:r>
              <a:rPr lang="en-US" altLang="en-US" sz="2000" i="1" dirty="0"/>
              <a:t>());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       }</a:t>
            </a:r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148B4232-B33A-2DAB-B967-32D4A8A52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1" y="452718"/>
            <a:ext cx="9404723" cy="961412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Disabling Tests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EB627337-4387-92DF-8C67-0E3E91209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dirty="0"/>
              <a:t>@Disabled </a:t>
            </a:r>
          </a:p>
          <a:p>
            <a:pPr lvl="1" indent="-342900">
              <a:defRPr/>
            </a:pPr>
            <a:r>
              <a:rPr lang="en-US" altLang="en-US" sz="2000" dirty="0"/>
              <a:t>Entire test classes or individual test methods can  be disabled</a:t>
            </a:r>
          </a:p>
          <a:p>
            <a:pPr lvl="1" indent="-342900">
              <a:defRPr/>
            </a:pPr>
            <a:r>
              <a:rPr lang="en-US" altLang="en-US" sz="2000" dirty="0"/>
              <a:t>Can also be declared without providing a reason</a:t>
            </a:r>
          </a:p>
          <a:p>
            <a:pPr lvl="1" indent="-342900">
              <a:defRPr/>
            </a:pPr>
            <a:endParaRPr lang="en-US" altLang="en-US" sz="2000" dirty="0"/>
          </a:p>
          <a:p>
            <a:pPr marL="400050" lvl="1" indent="0">
              <a:buNone/>
              <a:defRPr/>
            </a:pPr>
            <a:endParaRPr lang="en-US" altLang="en-US" sz="2000" dirty="0"/>
          </a:p>
          <a:p>
            <a:pPr marL="400050" lvl="1" indent="0">
              <a:buNone/>
              <a:defRPr/>
            </a:pPr>
            <a:r>
              <a:rPr lang="en-US" altLang="en-US" sz="2000" b="1" dirty="0"/>
              <a:t>@Disabled("Disabled until bug #560 has been fixed")</a:t>
            </a:r>
          </a:p>
          <a:p>
            <a:pPr marL="400050" lvl="1" indent="0">
              <a:buNone/>
              <a:defRPr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DisabledClassDemo</a:t>
            </a:r>
            <a:r>
              <a:rPr lang="en-US" altLang="en-US" sz="2000" dirty="0"/>
              <a:t> {</a:t>
            </a:r>
          </a:p>
          <a:p>
            <a:pPr marL="400050" lvl="1" indent="0">
              <a:buNone/>
              <a:defRPr/>
            </a:pPr>
            <a:endParaRPr lang="en-US" altLang="en-US" sz="2000" dirty="0"/>
          </a:p>
          <a:p>
            <a:pPr marL="400050" lvl="1" indent="0">
              <a:buNone/>
              <a:defRPr/>
            </a:pPr>
            <a:r>
              <a:rPr lang="en-US" altLang="en-US" sz="2000" dirty="0"/>
              <a:t>    @Test</a:t>
            </a:r>
          </a:p>
          <a:p>
            <a:pPr marL="400050" lvl="1" indent="0">
              <a:buNone/>
              <a:defRPr/>
            </a:pPr>
            <a:r>
              <a:rPr lang="en-US" altLang="en-US" sz="2000" dirty="0"/>
              <a:t>    void </a:t>
            </a:r>
            <a:r>
              <a:rPr lang="en-US" altLang="en-US" sz="2000" dirty="0" err="1"/>
              <a:t>testWillBeSkipped</a:t>
            </a:r>
            <a:r>
              <a:rPr lang="en-US" altLang="en-US" sz="2000" dirty="0"/>
              <a:t>() {</a:t>
            </a:r>
          </a:p>
          <a:p>
            <a:pPr marL="400050" lvl="1" indent="0">
              <a:buNone/>
              <a:defRPr/>
            </a:pPr>
            <a:r>
              <a:rPr lang="en-US" altLang="en-US" sz="2000" dirty="0"/>
              <a:t>    }</a:t>
            </a:r>
          </a:p>
          <a:p>
            <a:pPr marL="400050" lvl="1" indent="0">
              <a:buNone/>
              <a:defRPr/>
            </a:pPr>
            <a:endParaRPr lang="en-US" altLang="en-US" sz="2000" dirty="0"/>
          </a:p>
          <a:p>
            <a:pPr marL="400050" lvl="1" indent="0">
              <a:buNone/>
              <a:defRPr/>
            </a:pPr>
            <a:r>
              <a:rPr lang="en-US" altLang="en-US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2E28448-794E-21E6-8AA4-A17DA630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Lifecycle Method 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4B0A7D9C-8AC0-D698-E232-29A1753CB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@BeforeAll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 once  before all Test Methods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 dirty="0"/>
              <a:t>Methods must be static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Used for expensive common operation like database connection or the startup of a server.</a:t>
            </a:r>
            <a:endParaRPr lang="en-US" altLang="en-US" sz="2000" b="1" i="1" dirty="0"/>
          </a:p>
          <a:p>
            <a:pPr>
              <a:lnSpc>
                <a:spcPct val="150000"/>
              </a:lnSpc>
            </a:pPr>
            <a:r>
              <a:rPr lang="en-US" altLang="en-US" b="1" dirty="0"/>
              <a:t>@AfterAll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 after all the Test Methods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 dirty="0"/>
              <a:t>Methods must be static</a:t>
            </a:r>
            <a:r>
              <a:rPr lang="en-US" altLang="en-US" sz="2000" i="1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en-US" sz="2000" b="1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EBA4-624C-42C2-ACFF-A60827B0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38FC-BC50-4A54-9844-909EA768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-regular"/>
              </a:rPr>
              <a:t>Testing furnishes comparison that compares the behavior and state of software against mechanisms. </a:t>
            </a:r>
          </a:p>
          <a:p>
            <a:r>
              <a:rPr lang="en-US" b="0" i="0" dirty="0">
                <a:effectLst/>
                <a:latin typeface="inter-regular"/>
              </a:rPr>
              <a:t>The mechanism may include past versions of the same specified product, comparable products, and interfaces of expected purpose, relevant standards, or other criteria but not limited up to these.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F579F-9ECC-4A51-9C8B-12AEC651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68DA-48FB-478C-9ED0-48C30A57CD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50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05DC91BA-E56B-81D7-17EB-558C6F790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Lifecycle Method</a:t>
            </a:r>
            <a:endParaRPr lang="en-IN" altLang="en-US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864B92BF-708E-3435-0E69-5A8704AC1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@BeforeEach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 </a:t>
            </a:r>
            <a:r>
              <a:rPr lang="en-US" altLang="en-US" sz="2000" b="1" dirty="0"/>
              <a:t>before EACH Test Method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To execute some common code before running a test</a:t>
            </a:r>
            <a:endParaRPr lang="en-US" altLang="en-US" sz="2000" b="1" dirty="0"/>
          </a:p>
          <a:p>
            <a:pPr>
              <a:lnSpc>
                <a:spcPct val="150000"/>
              </a:lnSpc>
            </a:pPr>
            <a:endParaRPr lang="en-US" altLang="en-US" b="1" dirty="0"/>
          </a:p>
          <a:p>
            <a:pPr>
              <a:lnSpc>
                <a:spcPct val="150000"/>
              </a:lnSpc>
            </a:pPr>
            <a:r>
              <a:rPr lang="en-US" altLang="en-US" b="1" dirty="0"/>
              <a:t>@AfterEach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Denotes that the annotated method should be executed</a:t>
            </a:r>
            <a:r>
              <a:rPr lang="en-US" altLang="en-US" sz="2000" b="1" dirty="0"/>
              <a:t> after EACH Test Method</a:t>
            </a:r>
          </a:p>
          <a:p>
            <a:pPr>
              <a:lnSpc>
                <a:spcPct val="150000"/>
              </a:lnSpc>
            </a:pP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725996F-371B-23EC-ECA8-84B1302F2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651" y="452718"/>
            <a:ext cx="11366205" cy="1400530"/>
          </a:xfrm>
        </p:spPr>
        <p:txBody>
          <a:bodyPr/>
          <a:lstStyle/>
          <a:p>
            <a:r>
              <a:rPr lang="en-US" altLang="en-US" dirty="0"/>
              <a:t>Writing a Junit Test Life Cycle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6B69ABD-1284-5573-9362-8846D5F48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568" y="1440712"/>
            <a:ext cx="9603286" cy="4807687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IN" altLang="en-US" sz="2000" b="1" dirty="0"/>
              <a:t>@BeforeEach</a:t>
            </a:r>
          </a:p>
          <a:p>
            <a:pPr marL="457200" lvl="1" indent="0">
              <a:buNone/>
            </a:pPr>
            <a:r>
              <a:rPr lang="en-US" altLang="en-US" sz="2000" b="1" dirty="0"/>
              <a:t>void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setUp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TestInfo</a:t>
            </a:r>
            <a:r>
              <a:rPr lang="en-US" altLang="en-US" sz="2000" b="1" dirty="0"/>
              <a:t> info) throws Exception {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US" altLang="en-US" sz="2000" dirty="0" err="1"/>
              <a:t>System.</a:t>
            </a:r>
            <a:r>
              <a:rPr lang="en-US" altLang="en-US" sz="2000" i="1" dirty="0" err="1"/>
              <a:t>out.println</a:t>
            </a:r>
            <a:r>
              <a:rPr lang="en-US" altLang="en-US" sz="2000" i="1" dirty="0"/>
              <a:t>("BEFORE EACH Called on "+          			</a:t>
            </a:r>
            <a:r>
              <a:rPr lang="en-US" altLang="en-US" sz="2000" i="1" dirty="0" err="1"/>
              <a:t>info.getDisplayName</a:t>
            </a:r>
            <a:r>
              <a:rPr lang="en-US" altLang="en-US" sz="2000" i="1" dirty="0"/>
              <a:t>());</a:t>
            </a:r>
          </a:p>
          <a:p>
            <a:pPr marL="457200" lvl="1" indent="0">
              <a:buNone/>
            </a:pPr>
            <a:r>
              <a:rPr lang="en-IN" altLang="en-US" sz="2000" dirty="0"/>
              <a:t>}</a:t>
            </a:r>
          </a:p>
          <a:p>
            <a:pPr marL="457200" lvl="1" indent="0">
              <a:buNone/>
            </a:pPr>
            <a:endParaRPr lang="en-IN" altLang="en-US" sz="2000" b="1" dirty="0"/>
          </a:p>
          <a:p>
            <a:pPr marL="457200" lvl="1" indent="0">
              <a:buNone/>
            </a:pPr>
            <a:r>
              <a:rPr lang="en-IN" altLang="en-US" sz="2000" b="1" dirty="0"/>
              <a:t>@AfterEach</a:t>
            </a:r>
          </a:p>
          <a:p>
            <a:pPr marL="457200" lvl="1" indent="0">
              <a:buNone/>
            </a:pPr>
            <a:r>
              <a:rPr lang="en-US" altLang="en-US" sz="2000" b="1" dirty="0"/>
              <a:t>void </a:t>
            </a:r>
            <a:r>
              <a:rPr lang="en-US" altLang="en-US" sz="2000" dirty="0" err="1"/>
              <a:t>tearDown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TestInfo</a:t>
            </a:r>
            <a:r>
              <a:rPr lang="en-US" altLang="en-US" sz="2000" b="1" dirty="0"/>
              <a:t> info) throws Exception {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US" altLang="en-US" sz="2000" dirty="0" err="1"/>
              <a:t>System.</a:t>
            </a:r>
            <a:r>
              <a:rPr lang="en-US" altLang="en-US" sz="2000" b="1" i="1" dirty="0" err="1"/>
              <a:t>out.println</a:t>
            </a:r>
            <a:r>
              <a:rPr lang="en-US" altLang="en-US" sz="2000" b="1" i="1" dirty="0"/>
              <a:t>("</a:t>
            </a:r>
            <a:r>
              <a:rPr lang="en-US" altLang="en-US" sz="2000" i="1" dirty="0"/>
              <a:t>AFTER EACH Called on</a:t>
            </a:r>
            <a:r>
              <a:rPr lang="en-US" altLang="en-US" sz="2000" b="1" i="1" dirty="0"/>
              <a:t>"+                        			</a:t>
            </a:r>
            <a:r>
              <a:rPr lang="en-US" altLang="en-US" sz="2000" i="1" dirty="0" err="1"/>
              <a:t>info.getDisplayName</a:t>
            </a:r>
            <a:r>
              <a:rPr lang="en-US" altLang="en-US" sz="2000" i="1" dirty="0"/>
              <a:t>());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IN" altLang="en-US" sz="2000" dirty="0"/>
              <a:t>}</a:t>
            </a:r>
          </a:p>
          <a:p>
            <a:pPr marL="857250" lvl="2" indent="0">
              <a:buNone/>
            </a:pPr>
            <a:endParaRPr lang="en-IN" altLang="en-US" sz="2000" dirty="0"/>
          </a:p>
          <a:p>
            <a:pPr marL="1314450" lvl="3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C46F10AB-A571-7DFE-38BC-9CBCB5DB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Timeouts</a:t>
            </a:r>
            <a:endParaRPr lang="en-IN" altLang="en-US"/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66864339-4047-5AAF-38A6-5CDB0BB27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408814"/>
            <a:ext cx="8946541" cy="4839585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IN" altLang="en-US" sz="2000" dirty="0"/>
              <a:t>     </a:t>
            </a:r>
            <a:r>
              <a:rPr lang="en-IN" altLang="en-US" sz="2000" b="1" dirty="0"/>
              <a:t>public String </a:t>
            </a:r>
            <a:r>
              <a:rPr lang="en-IN" altLang="en-US" sz="2000" b="1" dirty="0" err="1"/>
              <a:t>getMessage</a:t>
            </a:r>
            <a:r>
              <a:rPr lang="en-IN" altLang="en-US" sz="2000" b="1" dirty="0"/>
              <a:t>() {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IN" altLang="en-US" sz="2000" dirty="0"/>
              <a:t>   </a:t>
            </a:r>
            <a:r>
              <a:rPr lang="en-IN" altLang="en-US" sz="2000" b="1" dirty="0"/>
              <a:t>try {</a:t>
            </a:r>
          </a:p>
          <a:p>
            <a:pPr marL="457200" lvl="1" indent="0">
              <a:buNone/>
            </a:pPr>
            <a:endParaRPr lang="en-IN" altLang="en-US" sz="2000" dirty="0"/>
          </a:p>
          <a:p>
            <a:pPr marL="457200" lvl="1" indent="0">
              <a:buNone/>
            </a:pPr>
            <a:r>
              <a:rPr lang="en-IN" altLang="en-US" sz="2000" dirty="0"/>
              <a:t>   </a:t>
            </a:r>
            <a:r>
              <a:rPr lang="en-IN" altLang="en-US" sz="2000" dirty="0" err="1"/>
              <a:t>Thread.</a:t>
            </a:r>
            <a:r>
              <a:rPr lang="en-IN" altLang="en-US" sz="2000" i="1" dirty="0" err="1"/>
              <a:t>sleep</a:t>
            </a:r>
            <a:r>
              <a:rPr lang="en-IN" altLang="en-US" sz="2000" i="1" dirty="0"/>
              <a:t>(5000);</a:t>
            </a:r>
          </a:p>
          <a:p>
            <a:pPr marL="457200" lvl="1" indent="0">
              <a:buNone/>
            </a:pPr>
            <a:endParaRPr lang="en-IN" altLang="en-US" sz="2000" i="1" dirty="0"/>
          </a:p>
          <a:p>
            <a:pPr marL="457200" lvl="1" indent="0">
              <a:buNone/>
            </a:pPr>
            <a:r>
              <a:rPr lang="en-IN" altLang="en-US" sz="2000" dirty="0"/>
              <a:t>} </a:t>
            </a:r>
            <a:r>
              <a:rPr lang="en-IN" altLang="en-US" sz="2000" b="1" dirty="0"/>
              <a:t>catch (</a:t>
            </a:r>
            <a:r>
              <a:rPr lang="en-IN" altLang="en-US" sz="2000" b="1" dirty="0" err="1"/>
              <a:t>InterruptedException</a:t>
            </a:r>
            <a:r>
              <a:rPr lang="en-IN" altLang="en-US" sz="2000" b="1" dirty="0"/>
              <a:t> e) {</a:t>
            </a:r>
          </a:p>
          <a:p>
            <a:pPr marL="457200" lvl="1" indent="0">
              <a:buNone/>
            </a:pPr>
            <a:r>
              <a:rPr lang="en-IN" altLang="en-US" sz="2000" dirty="0"/>
              <a:t>       </a:t>
            </a:r>
            <a:r>
              <a:rPr lang="en-IN" altLang="en-US" sz="2000" dirty="0" err="1"/>
              <a:t>e.printStackTrace</a:t>
            </a:r>
            <a:r>
              <a:rPr lang="en-IN" altLang="en-US" sz="2000" dirty="0"/>
              <a:t>();</a:t>
            </a:r>
          </a:p>
          <a:p>
            <a:pPr marL="457200" lvl="1" indent="0">
              <a:buNone/>
            </a:pPr>
            <a:r>
              <a:rPr lang="en-IN" altLang="en-US" sz="2000" dirty="0"/>
              <a:t>}</a:t>
            </a:r>
          </a:p>
          <a:p>
            <a:pPr marL="457200" lvl="1" indent="0">
              <a:buNone/>
            </a:pPr>
            <a:r>
              <a:rPr lang="en-US" altLang="en-US" sz="2000" b="1" dirty="0"/>
              <a:t>    return  "Welcome to Java Programming";</a:t>
            </a:r>
          </a:p>
          <a:p>
            <a:pPr marL="457200" lvl="1" indent="0">
              <a:buNone/>
            </a:pPr>
            <a:r>
              <a:rPr lang="en-IN" altLang="en-US" sz="2000" dirty="0"/>
              <a:t>}</a:t>
            </a:r>
          </a:p>
          <a:p>
            <a:pPr marL="457200" lvl="1" indent="0">
              <a:buNone/>
            </a:pPr>
            <a:r>
              <a:rPr lang="en-IN" altLang="en-US" sz="20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FF1D20A7-EB07-983A-A682-985CBF2D6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Timeouts</a:t>
            </a:r>
            <a:endParaRPr lang="en-IN" altLang="en-US"/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C1453D47-5ADE-A8E4-6B04-F5898A536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330" y="1727792"/>
            <a:ext cx="9321523" cy="4520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altLang="en-US" sz="1800" b="1" dirty="0"/>
              <a:t>import static </a:t>
            </a:r>
            <a:r>
              <a:rPr lang="en-IN" altLang="en-US" sz="1800" b="1" dirty="0" err="1"/>
              <a:t>java.time.Duration.</a:t>
            </a:r>
            <a:r>
              <a:rPr lang="en-IN" altLang="en-US" sz="1800" b="1" i="1" dirty="0" err="1"/>
              <a:t>ofMillis</a:t>
            </a:r>
            <a:r>
              <a:rPr lang="en-IN" altLang="en-US" sz="1800" b="1" i="1" dirty="0"/>
              <a:t>;</a:t>
            </a:r>
          </a:p>
          <a:p>
            <a:pPr marL="0" indent="0">
              <a:buNone/>
            </a:pPr>
            <a:r>
              <a:rPr lang="en-IN" altLang="en-US" sz="1800" b="1" dirty="0"/>
              <a:t>import static </a:t>
            </a:r>
            <a:r>
              <a:rPr lang="en-IN" altLang="en-US" sz="1800" b="1" dirty="0" err="1"/>
              <a:t>org.junit.jupiter.api.Assertions.</a:t>
            </a:r>
            <a:r>
              <a:rPr lang="en-IN" altLang="en-US" sz="1800" b="1" i="1" dirty="0" err="1"/>
              <a:t>assertTimeout</a:t>
            </a:r>
            <a:r>
              <a:rPr lang="en-IN" altLang="en-US" sz="1800" b="1" i="1" dirty="0"/>
              <a:t>;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IN" altLang="en-US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IN" altLang="en-US" sz="2000" dirty="0"/>
              <a:t>@Test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altLang="en-US" sz="2000" dirty="0"/>
              <a:t>@DisplayName("Testing For Timeout")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altLang="en-US" sz="2000" dirty="0"/>
              <a:t>    </a:t>
            </a:r>
            <a:r>
              <a:rPr lang="en-IN" altLang="en-US" sz="2000" b="1" dirty="0"/>
              <a:t>void </a:t>
            </a:r>
            <a:r>
              <a:rPr lang="en-IN" altLang="en-US" sz="2000" b="1" dirty="0" err="1"/>
              <a:t>timeoutNotExceededWithMethod</a:t>
            </a:r>
            <a:r>
              <a:rPr lang="en-IN" altLang="en-US" sz="2000" b="1" dirty="0"/>
              <a:t>() {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sz="2000" dirty="0"/>
              <a:t>      String </a:t>
            </a:r>
            <a:r>
              <a:rPr lang="en-US" altLang="en-US" sz="2000" dirty="0" err="1"/>
              <a:t>actualGreeting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assertTimeout</a:t>
            </a:r>
            <a:r>
              <a:rPr lang="en-US" altLang="en-US" sz="2000" i="1" dirty="0"/>
              <a:t>(</a:t>
            </a:r>
            <a:r>
              <a:rPr lang="en-US" altLang="en-US" sz="2000" b="1" i="1" dirty="0" err="1"/>
              <a:t>ofMillis</a:t>
            </a:r>
            <a:r>
              <a:rPr lang="en-US" altLang="en-US" sz="2000" i="1" dirty="0"/>
              <a:t>(1000),</a:t>
            </a:r>
            <a:r>
              <a:rPr lang="en-US" altLang="en-US" sz="2000" b="1" i="1" dirty="0"/>
              <a:t>()</a:t>
            </a:r>
            <a:r>
              <a:rPr lang="en-US" altLang="en-US" sz="2000" i="1" dirty="0"/>
              <a:t> -&gt;                            			</a:t>
            </a:r>
            <a:r>
              <a:rPr lang="en-US" altLang="en-US" sz="2000" i="1" dirty="0" err="1"/>
              <a:t>grtObj.getMessage</a:t>
            </a:r>
            <a:r>
              <a:rPr lang="en-US" altLang="en-US" sz="2000" i="1" dirty="0"/>
              <a:t>());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altLang="en-US" sz="2000" dirty="0"/>
              <a:t>        </a:t>
            </a:r>
            <a:r>
              <a:rPr lang="en-IN" altLang="en-US" sz="2000" i="1" dirty="0" err="1"/>
              <a:t>assertEquals</a:t>
            </a:r>
            <a:r>
              <a:rPr lang="en-IN" altLang="en-US" sz="2000" i="1" dirty="0"/>
              <a:t>("Hello, World!", </a:t>
            </a:r>
            <a:r>
              <a:rPr lang="en-IN" altLang="en-US" sz="2000" i="1" dirty="0" err="1"/>
              <a:t>actualGreeting</a:t>
            </a:r>
            <a:r>
              <a:rPr lang="en-IN" altLang="en-US" sz="2000" i="1" dirty="0"/>
              <a:t>);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IN" altLang="en-US" sz="2000" dirty="0"/>
              <a:t>    }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I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57CB6EFC-DF48-D233-C9B7-9E2604C9E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ParameterizedTest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9B941B9C-F56E-527C-F37F-4F9BAEA07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dirty="0"/>
              <a:t>@ParameterizedTest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/>
              <a:t>Denotes that a method is a parameterized test.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/>
              <a:t>When executing the parameterized test method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000" dirty="0"/>
              <a:t>Each invocation will be passed with arguments and reported separately.</a:t>
            </a:r>
          </a:p>
          <a:p>
            <a:pPr>
              <a:lnSpc>
                <a:spcPct val="150000"/>
              </a:lnSpc>
              <a:defRPr/>
            </a:pPr>
            <a:endParaRPr lang="en-US" sz="1200" b="1" dirty="0">
              <a:solidFill>
                <a:srgbClr val="333333"/>
              </a:solidFill>
              <a:latin typeface="raleway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33333"/>
                </a:solidFill>
                <a:latin typeface="raleway"/>
              </a:rPr>
              <a:t> </a:t>
            </a:r>
            <a:r>
              <a:rPr lang="en-US" b="1" dirty="0"/>
              <a:t>@ValueSource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Used to pass an array of values to the test method.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Values can be </a:t>
            </a:r>
            <a:r>
              <a:rPr lang="en-US" sz="2000" dirty="0" err="1"/>
              <a:t>int,byte,short</a:t>
            </a:r>
            <a:r>
              <a:rPr lang="en-US" sz="2000" dirty="0"/>
              <a:t> ,</a:t>
            </a:r>
            <a:r>
              <a:rPr lang="en-US" sz="2000" dirty="0" err="1"/>
              <a:t>double,char,String</a:t>
            </a:r>
            <a:endParaRPr 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Can Pass Only one Argument to the method.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IN" sz="200" b="1" dirty="0">
              <a:solidFill>
                <a:srgbClr val="7F0055"/>
              </a:solidFill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sz="200" b="1" dirty="0">
                <a:solidFill>
                  <a:srgbClr val="7F0055"/>
                </a:solidFill>
              </a:rPr>
              <a:t> </a:t>
            </a:r>
            <a:endParaRPr lang="en-I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400C813B-0681-CC19-2220-A7D5E8B5A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ParameterizedTest</a:t>
            </a:r>
            <a:endParaRPr lang="en-IN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A244E4C-85E5-CD54-0E1D-AE575FE8E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en-US" sz="2000" dirty="0"/>
              <a:t>@DisplayName("Testing For elements in even position should not be null")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2000" b="1" dirty="0"/>
              <a:t>@ParameterizedTest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2000" b="1" dirty="0"/>
              <a:t>@ValueSource</a:t>
            </a:r>
            <a:r>
              <a:rPr lang="en-IN" altLang="en-US" sz="2000" dirty="0"/>
              <a:t>(ints = {0,2,4,6})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2000" dirty="0"/>
              <a:t>    </a:t>
            </a:r>
            <a:r>
              <a:rPr lang="en-IN" altLang="en-US" sz="2000" b="1" dirty="0"/>
              <a:t>void </a:t>
            </a:r>
            <a:r>
              <a:rPr lang="en-IN" altLang="en-US" sz="2000" b="1" dirty="0" err="1"/>
              <a:t>checkingForNullInList</a:t>
            </a:r>
            <a:r>
              <a:rPr lang="en-IN" altLang="en-US" sz="2000" b="1" dirty="0"/>
              <a:t>(int </a:t>
            </a:r>
            <a:r>
              <a:rPr lang="en-IN" altLang="en-US" sz="2000" b="1" dirty="0" err="1"/>
              <a:t>idxPos</a:t>
            </a:r>
            <a:r>
              <a:rPr lang="en-IN" altLang="en-US" sz="2000" b="1" dirty="0"/>
              <a:t>) {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2000" dirty="0"/>
              <a:t>      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2000" i="1" dirty="0" err="1"/>
              <a:t>assertNotNull</a:t>
            </a:r>
            <a:r>
              <a:rPr lang="en-IN" altLang="en-US" sz="2000" i="1" dirty="0"/>
              <a:t>(</a:t>
            </a:r>
            <a:r>
              <a:rPr lang="en-IN" altLang="en-US" sz="2000" i="1" dirty="0" err="1"/>
              <a:t>grtObj.findElement</a:t>
            </a:r>
            <a:r>
              <a:rPr lang="en-IN" altLang="en-US" sz="2000" i="1" dirty="0"/>
              <a:t>(</a:t>
            </a:r>
            <a:r>
              <a:rPr lang="en-IN" altLang="en-US" sz="2000" i="1" dirty="0" err="1"/>
              <a:t>idxPos</a:t>
            </a:r>
            <a:r>
              <a:rPr lang="en-IN" altLang="en-US" sz="2000" i="1" dirty="0"/>
              <a:t>));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IN" altLang="en-US" sz="2000" dirty="0"/>
              <a:t>    }</a:t>
            </a:r>
          </a:p>
          <a:p>
            <a:pPr marL="400050" lvl="1" indent="0">
              <a:lnSpc>
                <a:spcPct val="150000"/>
              </a:lnSpc>
              <a:buNone/>
              <a:defRPr/>
            </a:pPr>
            <a:endParaRPr lang="en-I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524CA87F-E084-6318-C90E-6E4567D68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ParameterizedTest</a:t>
            </a:r>
            <a:endParaRPr lang="en-IN" altLang="en-US"/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1291D768-CACB-E0DE-0D24-6F7EF7408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b="1" dirty="0"/>
              <a:t>public String </a:t>
            </a:r>
            <a:r>
              <a:rPr lang="en-IN" altLang="en-US" sz="2000" b="1" dirty="0" err="1"/>
              <a:t>findElement</a:t>
            </a:r>
            <a:r>
              <a:rPr lang="en-IN" altLang="en-US" sz="2000" b="1" dirty="0"/>
              <a:t>(int </a:t>
            </a:r>
            <a:r>
              <a:rPr lang="en-IN" altLang="en-US" sz="2000" b="1" dirty="0" err="1"/>
              <a:t>idxPos</a:t>
            </a:r>
            <a:r>
              <a:rPr lang="en-IN" altLang="en-US" sz="2000" b="1" dirty="0"/>
              <a:t>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     List&lt;String&gt; names =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alt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 err="1"/>
              <a:t>Arrays.</a:t>
            </a:r>
            <a:r>
              <a:rPr lang="en-IN" altLang="en-US" sz="2000" i="1" dirty="0" err="1"/>
              <a:t>asList</a:t>
            </a:r>
            <a:r>
              <a:rPr lang="en-IN" altLang="en-US" sz="2000" i="1" dirty="0"/>
              <a:t>("Ramesh","Suresh",</a:t>
            </a:r>
            <a:r>
              <a:rPr lang="en-IN" altLang="en-US" sz="2000" b="1" i="1" dirty="0"/>
              <a:t>null,"</a:t>
            </a:r>
            <a:r>
              <a:rPr lang="en-IN" altLang="en-US" sz="2000" b="1" i="1" dirty="0" err="1"/>
              <a:t>magesh</a:t>
            </a:r>
            <a:r>
              <a:rPr lang="en-IN" altLang="en-US" sz="2000" b="1" i="1" dirty="0"/>
              <a:t>",</a:t>
            </a:r>
            <a:r>
              <a:rPr lang="en-IN" altLang="en-US" sz="2000" b="1" i="1" dirty="0" err="1"/>
              <a:t>null,"Rajesh","Siva</a:t>
            </a:r>
            <a:r>
              <a:rPr lang="en-IN" altLang="en-US" sz="2000" b="1" i="1" dirty="0"/>
              <a:t>");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          </a:t>
            </a:r>
            <a:r>
              <a:rPr lang="en-IN" altLang="en-US" sz="2000" b="1" dirty="0"/>
              <a:t>return </a:t>
            </a:r>
            <a:r>
              <a:rPr lang="en-IN" altLang="en-US" sz="2000" b="1" dirty="0" err="1"/>
              <a:t>names.get</a:t>
            </a:r>
            <a:r>
              <a:rPr lang="en-IN" altLang="en-US" sz="2000" b="1" dirty="0"/>
              <a:t>(</a:t>
            </a:r>
            <a:r>
              <a:rPr lang="en-IN" altLang="en-US" sz="2000" b="1" dirty="0" err="1"/>
              <a:t>idxPos</a:t>
            </a:r>
            <a:r>
              <a:rPr lang="en-IN" altLang="en-US" sz="2000" b="1" dirty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altLang="en-US" sz="2000" dirty="0"/>
              <a:t>     }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endParaRPr lang="en-IN" altLang="en-US" dirty="0"/>
          </a:p>
          <a:p>
            <a:pPr>
              <a:lnSpc>
                <a:spcPct val="150000"/>
              </a:lnSpc>
            </a:pP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1B681-72A5-8190-1EF7-B6B5CC4E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232304"/>
            <a:ext cx="8825657" cy="1621465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Spring boot</a:t>
            </a:r>
            <a:br>
              <a:rPr lang="en-US" dirty="0"/>
            </a:br>
            <a:endParaRPr lang="en-US" dirty="0"/>
          </a:p>
        </p:txBody>
      </p:sp>
      <p:pic>
        <p:nvPicPr>
          <p:cNvPr id="119811" name="Picture 3" descr="download.png">
            <a:extLst>
              <a:ext uri="{FF2B5EF4-FFF2-40B4-BE49-F238E27FC236}">
                <a16:creationId xmlns:a16="http://schemas.microsoft.com/office/drawing/2014/main" id="{2344A243-B9AE-8226-B74F-E24C6F1E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86266"/>
            <a:ext cx="388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7CD8E822-225D-6CB9-EB72-EF13B8E4D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D8E27B8E-F2E2-DBD2-FDA3-3850017F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9192"/>
            <a:ext cx="8946541" cy="4749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Spring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ea typeface="+mn-ea"/>
                <a:cs typeface="+mn-cs"/>
              </a:rPr>
              <a:t>An application development </a:t>
            </a:r>
            <a:r>
              <a:rPr lang="en-US" b="1" dirty="0">
                <a:ea typeface="+mn-ea"/>
                <a:cs typeface="+mn-cs"/>
              </a:rPr>
              <a:t>framework</a:t>
            </a:r>
            <a:r>
              <a:rPr lang="en-US" dirty="0">
                <a:ea typeface="+mn-ea"/>
                <a:cs typeface="+mn-cs"/>
              </a:rPr>
              <a:t> and  </a:t>
            </a:r>
            <a:r>
              <a:rPr lang="en-US" b="1" dirty="0">
                <a:ea typeface="+mn-ea"/>
                <a:cs typeface="+mn-cs"/>
              </a:rPr>
              <a:t>inversion of control</a:t>
            </a:r>
            <a:r>
              <a:rPr lang="en-US" dirty="0">
                <a:ea typeface="+mn-ea"/>
                <a:cs typeface="+mn-cs"/>
              </a:rPr>
              <a:t> container for  Java </a:t>
            </a:r>
          </a:p>
          <a:p>
            <a:pPr>
              <a:lnSpc>
                <a:spcPct val="150000"/>
              </a:lnSpc>
              <a:defRPr/>
            </a:pPr>
            <a:endParaRPr lang="en-US" b="1" dirty="0"/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Spring Boot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Makes it easy to  create stand-alone, production-grade </a:t>
            </a:r>
            <a:r>
              <a:rPr lang="en-US" b="1" dirty="0"/>
              <a:t>Spring Applications </a:t>
            </a:r>
            <a:r>
              <a:rPr lang="en-US" dirty="0"/>
              <a:t>and expose them </a:t>
            </a:r>
            <a:r>
              <a:rPr lang="en-US" b="1" dirty="0"/>
              <a:t>as services</a:t>
            </a:r>
          </a:p>
          <a:p>
            <a:pPr>
              <a:lnSpc>
                <a:spcPct val="150000"/>
              </a:lnSpc>
              <a:buFont typeface="Times New Roman" pitchFamily="18" charset="0"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86DB26A-22A2-C9C1-8E6D-BB8B29B6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Spring Framework</a:t>
            </a:r>
            <a:br>
              <a:rPr lang="en-US" altLang="en-US" sz="2800" b="1"/>
            </a:br>
            <a:endParaRPr lang="en-US" altLang="en-US" sz="2800" b="1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D0A6D3D-8518-6F87-3C01-197231E2C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077" y="1435395"/>
            <a:ext cx="9404723" cy="469076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Light-weight </a:t>
            </a:r>
            <a:r>
              <a:rPr lang="en-US" altLang="en-US" b="1" dirty="0"/>
              <a:t>comprehensive framework for building Java SE and Java EE applications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Java Bean-based configuration </a:t>
            </a:r>
            <a:r>
              <a:rPr lang="en-US" altLang="en-US" dirty="0"/>
              <a:t>management,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Integration with </a:t>
            </a:r>
            <a:r>
              <a:rPr lang="en-US" altLang="en-US" b="1" dirty="0"/>
              <a:t>persistence</a:t>
            </a:r>
            <a:r>
              <a:rPr lang="en-US" altLang="en-US" dirty="0"/>
              <a:t> frameworks.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MVC</a:t>
            </a:r>
            <a:r>
              <a:rPr lang="en-US" altLang="en-US" dirty="0"/>
              <a:t> web application framework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Aspect-oriented programming</a:t>
            </a:r>
            <a:r>
              <a:rPr lang="en-US" altLang="en-US" dirty="0"/>
              <a:t> (AOP) framework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Publishing REST API’s</a:t>
            </a:r>
          </a:p>
          <a:p>
            <a:pPr eaLnBrk="1" hangingPunct="1">
              <a:lnSpc>
                <a:spcPct val="150000"/>
              </a:lnSpc>
            </a:pPr>
            <a:endParaRPr lang="en-US" altLang="en-US" b="1" dirty="0"/>
          </a:p>
          <a:p>
            <a:pPr eaLnBrk="1" hangingPunct="1">
              <a:lnSpc>
                <a:spcPct val="150000"/>
              </a:lnSpc>
            </a:pPr>
            <a:endParaRPr lang="en-US" altLang="en-US" b="1" dirty="0"/>
          </a:p>
          <a:p>
            <a:pPr lvl="1" eaLnBrk="1" hangingPunct="1">
              <a:lnSpc>
                <a:spcPct val="150000"/>
              </a:lnSpc>
            </a:pPr>
            <a:endParaRPr lang="en-US" altLang="en-US" b="1" dirty="0"/>
          </a:p>
          <a:p>
            <a:pPr eaLnBrk="1" hangingPunct="1">
              <a:lnSpc>
                <a:spcPct val="150000"/>
              </a:lnSpc>
            </a:pPr>
            <a:endParaRPr lang="en-US" altLang="en-US" b="1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F13-2545-4594-ABA9-A6EF04C5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EC1E-3BD9-4D49-A7D4-1CF31BD6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r>
              <a:rPr lang="en-US" b="0" i="0" dirty="0">
                <a:effectLst/>
                <a:latin typeface="inter-regular"/>
              </a:rPr>
              <a:t>Testing includes an examination of code and also the execution of code in various environments, conditions as well as all the examining aspects of the code. </a:t>
            </a:r>
          </a:p>
          <a:p>
            <a:r>
              <a:rPr lang="en-US" b="0" i="0" dirty="0">
                <a:effectLst/>
                <a:latin typeface="inter-regular"/>
              </a:rPr>
              <a:t>In the current scenario of software development, a testing team may be separate from the development team so that Information derived from testing can be used to correct the process of software development.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0348-23BB-4517-8FBF-68CFB72E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68DA-48FB-478C-9ED0-48C30A57CD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51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>
            <a:extLst>
              <a:ext uri="{FF2B5EF4-FFF2-40B4-BE49-F238E27FC236}">
                <a16:creationId xmlns:a16="http://schemas.microsoft.com/office/drawing/2014/main" id="{35A0DE5F-369F-362B-6219-DB604F8E4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Container</a:t>
            </a:r>
          </a:p>
        </p:txBody>
      </p:sp>
      <p:pic>
        <p:nvPicPr>
          <p:cNvPr id="123907" name="Picture 4">
            <a:extLst>
              <a:ext uri="{FF2B5EF4-FFF2-40B4-BE49-F238E27FC236}">
                <a16:creationId xmlns:a16="http://schemas.microsoft.com/office/drawing/2014/main" id="{DAFC5FC7-578B-205D-6809-31E20D7C15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5928" y="1733624"/>
            <a:ext cx="7129463" cy="4214813"/>
          </a:xfr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26DFBA70-F936-F702-3A7C-708F9022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Container Hierarchy</a:t>
            </a:r>
            <a:br>
              <a:rPr lang="en-US" altLang="en-US" b="1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25955" name="Content Placeholder 3" descr="applicationcontext.jpg">
            <a:extLst>
              <a:ext uri="{FF2B5EF4-FFF2-40B4-BE49-F238E27FC236}">
                <a16:creationId xmlns:a16="http://schemas.microsoft.com/office/drawing/2014/main" id="{448F47CD-AEAC-03A9-C732-442CB500F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56391"/>
            <a:ext cx="8511363" cy="451001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D469F67-C0D0-0AF2-A3D9-D301EF88D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Beans</a:t>
            </a:r>
            <a:br>
              <a:rPr lang="en-US" altLang="en-US" sz="2800" b="1"/>
            </a:br>
            <a:endParaRPr lang="en-US" altLang="en-US" sz="2800" b="1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F9E27F56-1FFE-4703-2A14-FF65A413E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451344"/>
            <a:ext cx="8946541" cy="479705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800" b="1" i="1" dirty="0"/>
              <a:t>A bean </a:t>
            </a:r>
            <a:r>
              <a:rPr lang="en-US" altLang="en-US" sz="1800" i="1" dirty="0"/>
              <a:t>is an object that is instantiated, assembled, and otherwise </a:t>
            </a:r>
            <a:r>
              <a:rPr lang="en-US" altLang="en-US" sz="1800" b="1" i="1" dirty="0"/>
              <a:t>managed by   </a:t>
            </a:r>
            <a:r>
              <a:rPr lang="en-US" altLang="en-US" sz="1800" b="1" dirty="0"/>
              <a:t>a Spring IoC container.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The “</a:t>
            </a:r>
            <a:r>
              <a:rPr lang="en-US" altLang="en-US" sz="1800" b="1" dirty="0"/>
              <a:t>beans</a:t>
            </a:r>
            <a:r>
              <a:rPr lang="en-US" altLang="en-US" sz="1800" dirty="0"/>
              <a:t>” are in the form of JavaBeans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i="1" dirty="0"/>
              <a:t>Present in a Named Package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i="1" dirty="0"/>
              <a:t>No Argument constructor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i="1" dirty="0"/>
              <a:t> getter and setter methods for the properties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i="1" dirty="0"/>
              <a:t>Can be controlled for scope, life cycle and callbacks</a:t>
            </a:r>
            <a:r>
              <a:rPr lang="en-US" altLang="en-US" i="1" dirty="0"/>
              <a:t>.</a:t>
            </a:r>
          </a:p>
          <a:p>
            <a:pPr eaLnBrk="1" hangingPunct="1"/>
            <a:endParaRPr lang="en-US" altLang="en-US" sz="1800" b="1" dirty="0"/>
          </a:p>
          <a:p>
            <a:pPr eaLnBrk="1" hangingPunct="1"/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Beans </a:t>
            </a:r>
            <a:r>
              <a:rPr lang="en-US" altLang="en-US" sz="1800" dirty="0"/>
              <a:t>are</a:t>
            </a:r>
            <a:r>
              <a:rPr lang="en-US" altLang="en-US" sz="1800" b="1" dirty="0"/>
              <a:t> singletons</a:t>
            </a:r>
            <a:r>
              <a:rPr lang="en-US" altLang="en-US" sz="1800" dirty="0"/>
              <a:t> by </a:t>
            </a:r>
            <a:r>
              <a:rPr lang="en-US" altLang="en-US" sz="1800" b="1" dirty="0"/>
              <a:t>default</a:t>
            </a:r>
          </a:p>
          <a:p>
            <a:pPr eaLnBrk="1" hangingPunct="1"/>
            <a:r>
              <a:rPr lang="en-US" altLang="en-US" sz="1800" b="1" dirty="0"/>
              <a:t>Beans</a:t>
            </a:r>
            <a:r>
              <a:rPr lang="en-US" altLang="en-US" sz="1800" dirty="0"/>
              <a:t> are </a:t>
            </a:r>
            <a:r>
              <a:rPr lang="en-US" altLang="en-US" sz="1800" b="1" dirty="0"/>
              <a:t>Eagerly</a:t>
            </a:r>
            <a:r>
              <a:rPr lang="en-US" altLang="en-US" sz="1800" dirty="0"/>
              <a:t> </a:t>
            </a:r>
            <a:r>
              <a:rPr lang="en-US" altLang="en-US" sz="1800" b="1" dirty="0"/>
              <a:t>Initialized</a:t>
            </a:r>
            <a:r>
              <a:rPr lang="en-US" altLang="en-US" sz="1800" dirty="0"/>
              <a:t> by </a:t>
            </a:r>
            <a:r>
              <a:rPr lang="en-US" altLang="en-US" sz="1800" b="1" dirty="0"/>
              <a:t>default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FB5CCE6D-3ABC-9F38-A84D-DB8259294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Injection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AB1D911-15CE-61DB-EB8E-749C9E85D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424764"/>
            <a:ext cx="8946541" cy="4823636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z="2900" dirty="0"/>
              <a:t>Dependencies between the beans can be Injected by following ways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600" dirty="0"/>
              <a:t>Setter Injection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sz="2600" dirty="0"/>
              <a:t>uses setter method  to set the value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600" dirty="0"/>
              <a:t>Constructor Injection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sz="2600" dirty="0"/>
              <a:t>Happens at the time of creating the object itself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600" dirty="0"/>
              <a:t>Field Injection (@Autowired at field)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en-US" sz="2600" dirty="0"/>
              <a:t>Uses reflection to set the values of private variables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en-US" sz="2600" b="1" dirty="0"/>
              <a:t>@Autowired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en-US" sz="2600" b="1" dirty="0"/>
              <a:t>private </a:t>
            </a:r>
            <a:r>
              <a:rPr lang="en-US" altLang="en-US" sz="2600" b="1" dirty="0" err="1"/>
              <a:t>UserService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userService</a:t>
            </a:r>
            <a:r>
              <a:rPr lang="en-US" altLang="en-US" sz="2600" b="1" dirty="0"/>
              <a:t>;</a:t>
            </a:r>
          </a:p>
          <a:p>
            <a:pPr lvl="2">
              <a:lnSpc>
                <a:spcPct val="150000"/>
              </a:lnSpc>
              <a:defRPr/>
            </a:pPr>
            <a:endParaRPr lang="en-US" altLang="en-US" sz="1800" dirty="0"/>
          </a:p>
          <a:p>
            <a:pPr lvl="1">
              <a:lnSpc>
                <a:spcPct val="150000"/>
              </a:lnSpc>
              <a:defRPr/>
            </a:pPr>
            <a:endParaRPr lang="en-US" altLang="en-US" dirty="0"/>
          </a:p>
          <a:p>
            <a:pPr>
              <a:buFont typeface="Times New Roman" panose="02020603050405020304" pitchFamily="18" charset="0"/>
              <a:buNone/>
              <a:defRPr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FFA12A51-B729-8381-E478-1584C67FD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Constructor Injection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A833-1A91-98A5-E384-7524F13D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7" y="1355651"/>
            <a:ext cx="9705753" cy="47705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Dependency can be one  of the following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/>
              <a:t>Injected via a class constructor 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primitive and String-based values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Dependent object (contained object)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Collection values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dirty="0"/>
              <a:t>@Component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dirty="0"/>
              <a:t>public class </a:t>
            </a:r>
            <a:r>
              <a:rPr lang="en-IN" dirty="0" err="1"/>
              <a:t>UserController</a:t>
            </a:r>
            <a:r>
              <a:rPr lang="en-IN" dirty="0"/>
              <a:t> {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dirty="0"/>
              <a:t>  private  </a:t>
            </a:r>
            <a:r>
              <a:rPr lang="en-IN" dirty="0" err="1"/>
              <a:t>UserService</a:t>
            </a:r>
            <a:r>
              <a:rPr lang="en-IN" dirty="0"/>
              <a:t> </a:t>
            </a:r>
            <a:r>
              <a:rPr lang="en-IN" dirty="0" err="1"/>
              <a:t>userService</a:t>
            </a:r>
            <a:r>
              <a:rPr lang="en-IN" dirty="0"/>
              <a:t>;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dirty="0"/>
              <a:t>  public </a:t>
            </a:r>
            <a:r>
              <a:rPr lang="en-IN" dirty="0" err="1"/>
              <a:t>UserController</a:t>
            </a:r>
            <a:r>
              <a:rPr lang="en-IN" dirty="0"/>
              <a:t>(</a:t>
            </a:r>
            <a:r>
              <a:rPr lang="en-IN" dirty="0" err="1"/>
              <a:t>UserService</a:t>
            </a:r>
            <a:r>
              <a:rPr lang="en-IN" dirty="0"/>
              <a:t> </a:t>
            </a:r>
            <a:r>
              <a:rPr lang="en-IN" dirty="0" err="1"/>
              <a:t>userService</a:t>
            </a:r>
            <a:r>
              <a:rPr lang="en-IN" dirty="0"/>
              <a:t>){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dirty="0"/>
              <a:t>    </a:t>
            </a:r>
            <a:r>
              <a:rPr lang="en-IN" dirty="0" err="1"/>
              <a:t>this.userService</a:t>
            </a:r>
            <a:r>
              <a:rPr lang="en-IN" dirty="0"/>
              <a:t> = </a:t>
            </a:r>
            <a:r>
              <a:rPr lang="en-IN" dirty="0" err="1"/>
              <a:t>userService</a:t>
            </a:r>
            <a:r>
              <a:rPr lang="en-IN" dirty="0"/>
              <a:t>;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IN" dirty="0"/>
              <a:t>  } }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IN" dirty="0"/>
          </a:p>
          <a:p>
            <a:pPr>
              <a:defRPr/>
            </a:pPr>
            <a:endParaRPr lang="en-IN" sz="1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9F745955-6474-8E42-77AA-FA93701F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Setter Injection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6829-FB80-58FA-965A-D8643DA6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/>
              <a:t>Setter Injection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Injected via setter methods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Allows flexible initialization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Requires Java Bean conventions to be followed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en-US" sz="1800" dirty="0"/>
              <a:t>Can add post initialization checking methods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dirty="0"/>
              <a:t>private </a:t>
            </a:r>
            <a:r>
              <a:rPr lang="en-US" dirty="0" err="1"/>
              <a:t>UserService</a:t>
            </a:r>
            <a:r>
              <a:rPr lang="en-US" dirty="0"/>
              <a:t> </a:t>
            </a:r>
            <a:r>
              <a:rPr lang="en-US" dirty="0" err="1"/>
              <a:t>userService</a:t>
            </a:r>
            <a:r>
              <a:rPr lang="en-US" dirty="0"/>
              <a:t>;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dirty="0"/>
              <a:t>@Autowired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dirty="0"/>
              <a:t>public void </a:t>
            </a:r>
            <a:r>
              <a:rPr lang="en-US" dirty="0" err="1"/>
              <a:t>setUserService</a:t>
            </a:r>
            <a:r>
              <a:rPr lang="en-US" dirty="0"/>
              <a:t>(</a:t>
            </a:r>
            <a:r>
              <a:rPr lang="en-US" dirty="0" err="1"/>
              <a:t>UserService</a:t>
            </a:r>
            <a:r>
              <a:rPr lang="en-US" dirty="0"/>
              <a:t> </a:t>
            </a:r>
            <a:r>
              <a:rPr lang="en-US" dirty="0" err="1"/>
              <a:t>userService</a:t>
            </a:r>
            <a:r>
              <a:rPr lang="en-US" dirty="0"/>
              <a:t>){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dirty="0"/>
              <a:t>  </a:t>
            </a:r>
            <a:r>
              <a:rPr lang="en-US" dirty="0" err="1"/>
              <a:t>this.userService</a:t>
            </a:r>
            <a:r>
              <a:rPr lang="en-US" dirty="0"/>
              <a:t> = </a:t>
            </a:r>
            <a:r>
              <a:rPr lang="en-US" dirty="0" err="1"/>
              <a:t>userService</a:t>
            </a:r>
            <a:r>
              <a:rPr lang="en-US" dirty="0"/>
              <a:t>;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dirty="0"/>
              <a:t>}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D345A-E3FF-EF39-9CFC-A17BA9D1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Registering  beans</a:t>
            </a:r>
          </a:p>
        </p:txBody>
      </p:sp>
      <p:sp>
        <p:nvSpPr>
          <p:cNvPr id="132099" name="Text Placeholder 4">
            <a:extLst>
              <a:ext uri="{FF2B5EF4-FFF2-40B4-BE49-F238E27FC236}">
                <a16:creationId xmlns:a16="http://schemas.microsoft.com/office/drawing/2014/main" id="{382564A0-DB48-224C-C19C-BCB44BC02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716AF38F-4721-0CAA-0FF3-8BB3FDDE8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 Meta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09B4-E845-508B-854B-70624310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Instructs </a:t>
            </a:r>
            <a:r>
              <a:rPr lang="en-US" dirty="0" err="1"/>
              <a:t>IoC</a:t>
            </a:r>
            <a:r>
              <a:rPr lang="en-US" dirty="0"/>
              <a:t> Container to instantiate, configure, and assemble the objects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Can be done in </a:t>
            </a:r>
            <a:r>
              <a:rPr lang="en-US" b="1" dirty="0"/>
              <a:t>XML format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Supported from Spring 2.0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Can be done with </a:t>
            </a:r>
            <a:r>
              <a:rPr lang="en-US" b="1" dirty="0"/>
              <a:t>Annotation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u="sng" dirty="0"/>
              <a:t>Supported from </a:t>
            </a:r>
            <a:r>
              <a:rPr lang="en-US" dirty="0">
                <a:ea typeface="+mn-ea"/>
                <a:cs typeface="+mn-cs"/>
              </a:rPr>
              <a:t>Spring 2.5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Can be done with Just </a:t>
            </a:r>
            <a:r>
              <a:rPr lang="en-US" b="1" u="sng" dirty="0"/>
              <a:t>Java 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ea typeface="+mn-ea"/>
                <a:cs typeface="+mn-cs"/>
              </a:rPr>
              <a:t>Supported from Spring 3.0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D7FC0D95-271C-52BF-C388-491B178CB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33400"/>
          </a:xfrm>
        </p:spPr>
        <p:txBody>
          <a:bodyPr/>
          <a:lstStyle/>
          <a:p>
            <a:r>
              <a:rPr lang="en-US" altLang="en-US"/>
              <a:t>@ Component 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2D80610C-5F86-41FB-0F73-C25C897C7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0995" y="1291856"/>
            <a:ext cx="10568763" cy="48343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1800" b="1" dirty="0"/>
              <a:t>@Component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Spring can scan all  the beans through </a:t>
            </a:r>
            <a:r>
              <a:rPr lang="en-US" altLang="en-US" b="1" dirty="0"/>
              <a:t>auto scan if the class has this or similar annotation 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The Registered Beans can be access by Its name 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/>
              <a:t>The Name is first Character of the Class Name in lowercase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‘</a:t>
            </a:r>
            <a:r>
              <a:rPr lang="en-US" altLang="en-US" b="1" dirty="0" err="1"/>
              <a:t>CustomerService</a:t>
            </a:r>
            <a:r>
              <a:rPr lang="en-US" altLang="en-US" b="1" dirty="0"/>
              <a:t>’ to ‘</a:t>
            </a:r>
            <a:r>
              <a:rPr lang="en-US" altLang="en-US" b="1" dirty="0" err="1"/>
              <a:t>customerService</a:t>
            </a:r>
            <a:r>
              <a:rPr lang="en-US" altLang="en-US" b="1" dirty="0"/>
              <a:t>’.</a:t>
            </a:r>
          </a:p>
          <a:p>
            <a:pPr>
              <a:lnSpc>
                <a:spcPct val="150000"/>
              </a:lnSpc>
            </a:pPr>
            <a:r>
              <a:rPr lang="en-US" altLang="en-US" sz="1800" dirty="0" err="1"/>
              <a:t>CustomerService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cust</a:t>
            </a:r>
            <a:r>
              <a:rPr lang="en-US" altLang="en-US" sz="1800" dirty="0"/>
              <a:t> =              		(</a:t>
            </a:r>
            <a:r>
              <a:rPr lang="en-US" altLang="en-US" sz="1800" dirty="0" err="1"/>
              <a:t>CustomerService</a:t>
            </a:r>
            <a:r>
              <a:rPr lang="en-US" altLang="en-US" sz="1800" dirty="0"/>
              <a:t>)</a:t>
            </a:r>
            <a:r>
              <a:rPr lang="en-US" altLang="en-US" sz="1800" dirty="0" err="1"/>
              <a:t>context.getBean</a:t>
            </a:r>
            <a:r>
              <a:rPr lang="en-US" altLang="en-US" sz="1800" dirty="0"/>
              <a:t>("</a:t>
            </a:r>
            <a:r>
              <a:rPr lang="en-US" altLang="en-US" sz="1800" dirty="0" err="1"/>
              <a:t>customerService</a:t>
            </a:r>
            <a:r>
              <a:rPr lang="en-US" altLang="en-US" sz="18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en-US" sz="1800" b="1" dirty="0"/>
              <a:t>@Component(“custService”)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Can Customize the component name by passing a string value </a:t>
            </a:r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23F35326-1097-268D-9775-633426D83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@Bean</a:t>
            </a:r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C42371E8-1071-EB08-6247-B59F4131B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Method-level annotation in Class annotated @Configuration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Added to the public Method of the configuration class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Methods should not be private or final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 Method should return an object that should be registered as a Bean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Supports following attributes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 </a:t>
            </a:r>
            <a:r>
              <a:rPr lang="en-US" altLang="en-US" u="sng" dirty="0" err="1"/>
              <a:t>init</a:t>
            </a:r>
            <a:r>
              <a:rPr lang="en-US" altLang="en-US" u="sng" dirty="0"/>
              <a:t>-method</a:t>
            </a:r>
            <a:r>
              <a:rPr lang="en-US" altLang="en-US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destroy-method</a:t>
            </a:r>
            <a:r>
              <a:rPr lang="en-US" altLang="en-US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 err="1"/>
              <a:t>autowireCandidate</a:t>
            </a:r>
            <a:endParaRPr lang="en-US" altLang="en-US" u="sng" dirty="0"/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name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4266FF-816C-4353-88DA-CF7E556567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563" y="123825"/>
            <a:ext cx="11247437" cy="669925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Types of Software Testing</a:t>
            </a:r>
            <a:br>
              <a:rPr lang="en-IN" b="0" i="0" dirty="0">
                <a:solidFill>
                  <a:schemeClr val="tx1"/>
                </a:solidFill>
                <a:effectLst/>
                <a:latin typeface="erdana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194" name="Picture 2" descr="Types of Software Testing">
            <a:extLst>
              <a:ext uri="{FF2B5EF4-FFF2-40B4-BE49-F238E27FC236}">
                <a16:creationId xmlns:a16="http://schemas.microsoft.com/office/drawing/2014/main" id="{9A26C89F-0756-4614-A4B2-ED7AF633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05" y="1306168"/>
            <a:ext cx="6191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0018"/>
      </p:ext>
    </p:extLst>
  </p:cSld>
  <p:clrMapOvr>
    <a:masterClrMapping/>
  </p:clrMapOvr>
  <p:transition>
    <p:wipe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22AAD374-C210-FF93-B959-2377CB1BC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423" y="457199"/>
            <a:ext cx="9615377" cy="441251"/>
          </a:xfrm>
        </p:spPr>
        <p:txBody>
          <a:bodyPr/>
          <a:lstStyle/>
          <a:p>
            <a:r>
              <a:rPr lang="en-US" altLang="en-US" dirty="0"/>
              <a:t>Register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CEB2-0776-9F32-B3C4-DF2C8070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95" y="1446028"/>
            <a:ext cx="9461205" cy="4680136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Beans can also be registered with Java Based Configuration</a:t>
            </a:r>
          </a:p>
          <a:p>
            <a:pPr lvl="1">
              <a:defRPr/>
            </a:pPr>
            <a:r>
              <a:rPr lang="en-US" dirty="0"/>
              <a:t>Done in the Java class with @Configuration Annotation</a:t>
            </a:r>
          </a:p>
          <a:p>
            <a:pPr lvl="2">
              <a:defRPr/>
            </a:pPr>
            <a:r>
              <a:rPr lang="en-US" b="1" dirty="0"/>
              <a:t>This class acts as a source of Bean Definitions</a:t>
            </a:r>
          </a:p>
          <a:p>
            <a:pPr>
              <a:defRPr/>
            </a:pPr>
            <a:endParaRPr lang="en-US" b="1" dirty="0"/>
          </a:p>
          <a:p>
            <a:pPr lvl="1">
              <a:buFontTx/>
              <a:buNone/>
              <a:defRPr/>
            </a:pPr>
            <a:r>
              <a:rPr lang="en-US" b="1" dirty="0"/>
              <a:t>@Configuration</a:t>
            </a:r>
          </a:p>
          <a:p>
            <a:pPr lvl="1">
              <a:buFontTx/>
              <a:buNone/>
              <a:defRPr/>
            </a:pPr>
            <a:r>
              <a:rPr lang="en-US" b="1" dirty="0"/>
              <a:t>public class </a:t>
            </a:r>
            <a:r>
              <a:rPr lang="en-US" b="1" dirty="0" err="1"/>
              <a:t>EmployeeConfig</a:t>
            </a:r>
            <a:r>
              <a:rPr lang="en-US" b="1" dirty="0"/>
              <a:t> {</a:t>
            </a:r>
          </a:p>
          <a:p>
            <a:pPr lvl="1">
              <a:buFontTx/>
              <a:buNone/>
              <a:defRPr/>
            </a:pPr>
            <a:r>
              <a:rPr lang="en-US" dirty="0"/>
              <a:t>  </a:t>
            </a:r>
          </a:p>
          <a:p>
            <a:pPr lvl="1">
              <a:buFontTx/>
              <a:buNone/>
              <a:defRPr/>
            </a:pPr>
            <a:r>
              <a:rPr lang="en-US" b="1" dirty="0"/>
              <a:t> @Bean 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  <a:r>
              <a:rPr lang="en-US" b="1" dirty="0"/>
              <a:t>public Employee </a:t>
            </a:r>
            <a:r>
              <a:rPr lang="en-US" b="1" dirty="0" err="1"/>
              <a:t>idOfTheBean</a:t>
            </a:r>
            <a:r>
              <a:rPr lang="en-US" b="1" dirty="0"/>
              <a:t>(){</a:t>
            </a:r>
          </a:p>
          <a:p>
            <a:pPr lvl="1">
              <a:buFontTx/>
              <a:buNone/>
              <a:defRPr/>
            </a:pPr>
            <a:r>
              <a:rPr lang="en-US" dirty="0"/>
              <a:t>      </a:t>
            </a:r>
            <a:r>
              <a:rPr lang="en-US" b="1" dirty="0"/>
              <a:t>return new Employee();</a:t>
            </a:r>
          </a:p>
          <a:p>
            <a:pPr lvl="1">
              <a:buFontTx/>
              <a:buNone/>
              <a:defRPr/>
            </a:pPr>
            <a:r>
              <a:rPr lang="en-US" dirty="0"/>
              <a:t>   }</a:t>
            </a:r>
          </a:p>
          <a:p>
            <a:pPr lvl="1">
              <a:buFontTx/>
              <a:buNone/>
              <a:defRPr/>
            </a:pPr>
            <a:r>
              <a:rPr lang="en-US" b="1" dirty="0"/>
              <a:t> @Bean (name=“ram”)  // bean Id overridden with name attribute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  <a:r>
              <a:rPr lang="en-US" b="1" dirty="0"/>
              <a:t>public Employee employee(){</a:t>
            </a:r>
          </a:p>
          <a:p>
            <a:pPr lvl="1">
              <a:buFontTx/>
              <a:buNone/>
              <a:defRPr/>
            </a:pPr>
            <a:r>
              <a:rPr lang="en-US" dirty="0"/>
              <a:t>      </a:t>
            </a:r>
            <a:r>
              <a:rPr lang="en-US" b="1" dirty="0"/>
              <a:t>return new Employee();</a:t>
            </a:r>
          </a:p>
          <a:p>
            <a:pPr lvl="1">
              <a:buFontTx/>
              <a:buNone/>
              <a:defRPr/>
            </a:pPr>
            <a:r>
              <a:rPr lang="en-US" dirty="0"/>
              <a:t>   }</a:t>
            </a:r>
          </a:p>
          <a:p>
            <a:pPr lvl="1">
              <a:buFontTx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34D7A364-D0B2-71D3-0718-3444550A6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 Component Scan Types</a:t>
            </a:r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280B8286-54AA-5591-8B4B-C94B4CE1F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414130"/>
            <a:ext cx="8946541" cy="4834269"/>
          </a:xfrm>
        </p:spPr>
        <p:txBody>
          <a:bodyPr/>
          <a:lstStyle/>
          <a:p>
            <a:r>
              <a:rPr lang="en-US" altLang="en-US" b="1" dirty="0"/>
              <a:t>@Component </a:t>
            </a:r>
          </a:p>
          <a:p>
            <a:pPr lvl="1"/>
            <a:r>
              <a:rPr lang="en-US" altLang="en-US" dirty="0"/>
              <a:t> Indicates a auto scan component.</a:t>
            </a:r>
          </a:p>
          <a:p>
            <a:r>
              <a:rPr lang="en-US" altLang="en-US" b="1" dirty="0"/>
              <a:t>@Repository </a:t>
            </a:r>
          </a:p>
          <a:p>
            <a:pPr lvl="1"/>
            <a:r>
              <a:rPr lang="en-US" altLang="en-US" dirty="0"/>
              <a:t> Indicates DAO component in the persistence layer.</a:t>
            </a:r>
          </a:p>
          <a:p>
            <a:r>
              <a:rPr lang="en-US" altLang="en-US" b="1" dirty="0"/>
              <a:t>@Service </a:t>
            </a:r>
          </a:p>
          <a:p>
            <a:pPr lvl="1"/>
            <a:r>
              <a:rPr lang="en-US" altLang="en-US" dirty="0"/>
              <a:t> Indicates a Service component in the business layer.</a:t>
            </a:r>
          </a:p>
          <a:p>
            <a:r>
              <a:rPr lang="en-US" altLang="en-US" b="1" dirty="0"/>
              <a:t>@Controller </a:t>
            </a:r>
            <a:endParaRPr lang="en-US" altLang="en-US" sz="1800" b="1" dirty="0"/>
          </a:p>
          <a:p>
            <a:pPr lvl="1"/>
            <a:r>
              <a:rPr lang="en-US" altLang="en-US" dirty="0"/>
              <a:t> Indicates a controller component in the presentation layer.</a:t>
            </a:r>
          </a:p>
          <a:p>
            <a:endParaRPr lang="en-US" altLang="en-US" dirty="0"/>
          </a:p>
        </p:txBody>
      </p:sp>
      <p:pic>
        <p:nvPicPr>
          <p:cNvPr id="137220" name="Picture 2" descr="Spring Component Annotations">
            <a:extLst>
              <a:ext uri="{FF2B5EF4-FFF2-40B4-BE49-F238E27FC236}">
                <a16:creationId xmlns:a16="http://schemas.microsoft.com/office/drawing/2014/main" id="{C306AD67-876B-CB08-9D3B-3649DFE0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40" y="4731490"/>
            <a:ext cx="52403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FC341E30-166A-C260-4513-C0DCD1CB7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DI</a:t>
            </a:r>
            <a:endParaRPr lang="en-IN" altLang="en-US"/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20217AEA-1B64-D1FF-382F-41D992E18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2" y="1259958"/>
            <a:ext cx="8946541" cy="498844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@Component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@Data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public class Invoice {</a:t>
            </a: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private Customer </a:t>
            </a:r>
            <a:r>
              <a:rPr lang="en-IN" altLang="en-US" b="1" dirty="0" err="1">
                <a:latin typeface="Consolas" panose="020B0609020204030204" pitchFamily="49" charset="0"/>
              </a:rPr>
              <a:t>customer</a:t>
            </a:r>
            <a:r>
              <a:rPr lang="en-IN" altLang="en-US" b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private Product </a:t>
            </a:r>
            <a:r>
              <a:rPr lang="en-IN" altLang="en-US" b="1" dirty="0" err="1">
                <a:latin typeface="Consolas" panose="020B0609020204030204" pitchFamily="49" charset="0"/>
              </a:rPr>
              <a:t>product</a:t>
            </a:r>
            <a:r>
              <a:rPr lang="en-IN" altLang="en-US" b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@Autowired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public Invoice(Customer </a:t>
            </a:r>
            <a:r>
              <a:rPr lang="en-US" altLang="en-US" b="1" dirty="0" err="1">
                <a:latin typeface="Consolas" panose="020B0609020204030204" pitchFamily="49" charset="0"/>
              </a:rPr>
              <a:t>customer</a:t>
            </a:r>
            <a:r>
              <a:rPr lang="en-US" altLang="en-US" b="1" dirty="0">
                <a:latin typeface="Consolas" panose="020B0609020204030204" pitchFamily="49" charset="0"/>
              </a:rPr>
              <a:t>, Product product) {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super();</a:t>
            </a:r>
          </a:p>
          <a:p>
            <a:pPr marL="457200" lvl="1" indent="0">
              <a:buNone/>
            </a:pPr>
            <a:r>
              <a:rPr lang="en-IN" altLang="en-US" b="1" dirty="0" err="1">
                <a:latin typeface="Consolas" panose="020B0609020204030204" pitchFamily="49" charset="0"/>
              </a:rPr>
              <a:t>this.customer</a:t>
            </a:r>
            <a:r>
              <a:rPr lang="en-IN" altLang="en-US" b="1" dirty="0">
                <a:latin typeface="Consolas" panose="020B0609020204030204" pitchFamily="49" charset="0"/>
              </a:rPr>
              <a:t> = customer;</a:t>
            </a:r>
          </a:p>
          <a:p>
            <a:pPr marL="457200" lvl="1" indent="0">
              <a:buNone/>
            </a:pPr>
            <a:r>
              <a:rPr lang="en-IN" altLang="en-US" b="1" dirty="0" err="1">
                <a:latin typeface="Consolas" panose="020B0609020204030204" pitchFamily="49" charset="0"/>
              </a:rPr>
              <a:t>this.product</a:t>
            </a:r>
            <a:r>
              <a:rPr lang="en-IN" altLang="en-US" b="1" dirty="0">
                <a:latin typeface="Consolas" panose="020B0609020204030204" pitchFamily="49" charset="0"/>
              </a:rPr>
              <a:t> = product;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CD2C57B6-BB98-1473-AEA2-88DC29743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Setter DI</a:t>
            </a:r>
            <a:endParaRPr lang="en-IN" altLang="en-US"/>
          </a:p>
        </p:txBody>
      </p:sp>
      <p:sp>
        <p:nvSpPr>
          <p:cNvPr id="139267" name="Content Placeholder 2">
            <a:extLst>
              <a:ext uri="{FF2B5EF4-FFF2-40B4-BE49-F238E27FC236}">
                <a16:creationId xmlns:a16="http://schemas.microsoft.com/office/drawing/2014/main" id="{0FFEBD0B-F28A-FDEB-B296-12ADF4C51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077" y="1653363"/>
            <a:ext cx="9404723" cy="447280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@Autowired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public void </a:t>
            </a:r>
            <a:r>
              <a:rPr lang="en-US" altLang="en-US" b="1" dirty="0" err="1">
                <a:latin typeface="Consolas" panose="020B0609020204030204" pitchFamily="49" charset="0"/>
              </a:rPr>
              <a:t>setCustomer</a:t>
            </a:r>
            <a:r>
              <a:rPr lang="en-US" altLang="en-US" b="1" dirty="0">
                <a:latin typeface="Consolas" panose="020B0609020204030204" pitchFamily="49" charset="0"/>
              </a:rPr>
              <a:t>(Customer customer) {</a:t>
            </a:r>
          </a:p>
          <a:p>
            <a:pPr marL="457200" lvl="1" indent="0">
              <a:buNone/>
            </a:pPr>
            <a:r>
              <a:rPr lang="en-IN" altLang="en-US" b="1" dirty="0" err="1">
                <a:latin typeface="Consolas" panose="020B0609020204030204" pitchFamily="49" charset="0"/>
              </a:rPr>
              <a:t>this.customer</a:t>
            </a:r>
            <a:r>
              <a:rPr lang="en-IN" altLang="en-US" b="1" dirty="0">
                <a:latin typeface="Consolas" panose="020B0609020204030204" pitchFamily="49" charset="0"/>
              </a:rPr>
              <a:t> = customer;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public Product </a:t>
            </a:r>
            <a:r>
              <a:rPr lang="en-IN" altLang="en-US" b="1" dirty="0" err="1">
                <a:latin typeface="Consolas" panose="020B0609020204030204" pitchFamily="49" charset="0"/>
              </a:rPr>
              <a:t>getProduct</a:t>
            </a:r>
            <a:r>
              <a:rPr lang="en-IN" altLang="en-US" b="1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return product;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@Autowired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public void </a:t>
            </a:r>
            <a:r>
              <a:rPr lang="en-US" altLang="en-US" b="1" dirty="0" err="1">
                <a:latin typeface="Consolas" panose="020B0609020204030204" pitchFamily="49" charset="0"/>
              </a:rPr>
              <a:t>setProduct</a:t>
            </a:r>
            <a:r>
              <a:rPr lang="en-US" altLang="en-US" b="1" dirty="0">
                <a:latin typeface="Consolas" panose="020B0609020204030204" pitchFamily="49" charset="0"/>
              </a:rPr>
              <a:t>(Product product) {</a:t>
            </a:r>
          </a:p>
          <a:p>
            <a:pPr marL="457200" lvl="1" indent="0">
              <a:buNone/>
            </a:pPr>
            <a:r>
              <a:rPr lang="en-IN" altLang="en-US" b="1" dirty="0" err="1">
                <a:latin typeface="Consolas" panose="020B0609020204030204" pitchFamily="49" charset="0"/>
              </a:rPr>
              <a:t>this.product</a:t>
            </a:r>
            <a:r>
              <a:rPr lang="en-IN" altLang="en-US" b="1" dirty="0">
                <a:latin typeface="Consolas" panose="020B0609020204030204" pitchFamily="49" charset="0"/>
              </a:rPr>
              <a:t> = product;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altLang="en-US" b="1" dirty="0">
                <a:latin typeface="Consolas" panose="020B0609020204030204" pitchFamily="49" charset="0"/>
              </a:rPr>
              <a:t>public Invoice() {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// </a:t>
            </a:r>
            <a:r>
              <a:rPr lang="en-IN" altLang="en-US" b="1" dirty="0">
                <a:latin typeface="Consolas" panose="020B0609020204030204" pitchFamily="49" charset="0"/>
              </a:rPr>
              <a:t>TODO Auto-generated constructor stub</a:t>
            </a:r>
          </a:p>
          <a:p>
            <a:pPr marL="457200" lvl="1" indent="0">
              <a:buNone/>
            </a:pPr>
            <a:r>
              <a:rPr lang="en-IN" alt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EDCA4BBA-2462-B992-0803-A5C68D801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Spring Boot</a:t>
            </a:r>
          </a:p>
        </p:txBody>
      </p:sp>
      <p:sp>
        <p:nvSpPr>
          <p:cNvPr id="140291" name="Content Placeholder 2">
            <a:extLst>
              <a:ext uri="{FF2B5EF4-FFF2-40B4-BE49-F238E27FC236}">
                <a16:creationId xmlns:a16="http://schemas.microsoft.com/office/drawing/2014/main" id="{EC3A6C6E-DFE0-691A-1268-C0C914F68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Extension of the Spring framework </a:t>
            </a:r>
          </a:p>
          <a:p>
            <a:pPr lvl="1"/>
            <a:r>
              <a:rPr lang="en-US" altLang="en-US" b="1"/>
              <a:t>A  faster and more efficient development </a:t>
            </a:r>
          </a:p>
          <a:p>
            <a:endParaRPr lang="en-US" altLang="en-US"/>
          </a:p>
          <a:p>
            <a:r>
              <a:rPr lang="en-US" altLang="en-US"/>
              <a:t>Eliminates the boilerplate configurations required for setting up a Spring application.</a:t>
            </a:r>
          </a:p>
          <a:p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Opinionated ‘starter’ dependencies to simplify build and application configuration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Embedded server to avoid complexity in application deployment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Metrics, Health check, and externalized configuration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Automatic configuration whenever possible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8AC9B8ED-1C45-98CB-BD18-DF29608B7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Spring Boot Bootstrap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409B3C3-59ED-52B6-5C6A-37D90B3D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4764"/>
            <a:ext cx="8946541" cy="4823636"/>
          </a:xfrm>
        </p:spPr>
        <p:txBody>
          <a:bodyPr>
            <a:normAutofit lnSpcReduction="10000"/>
          </a:bodyPr>
          <a:lstStyle/>
          <a:p>
            <a:pPr lvl="1">
              <a:buFontTx/>
              <a:buNone/>
              <a:defRPr/>
            </a:pPr>
            <a:r>
              <a:rPr lang="en-US" b="1" dirty="0"/>
              <a:t>@</a:t>
            </a:r>
            <a:r>
              <a:rPr lang="en-US" b="1" dirty="0" err="1"/>
              <a:t>SpringBootApplication</a:t>
            </a:r>
            <a:endParaRPr lang="en-US" b="1" dirty="0"/>
          </a:p>
          <a:p>
            <a:pPr lvl="1">
              <a:buFontTx/>
              <a:buNone/>
              <a:defRPr/>
            </a:pPr>
            <a:r>
              <a:rPr lang="en-US" dirty="0"/>
              <a:t>public class Application {</a:t>
            </a:r>
          </a:p>
          <a:p>
            <a:pPr lvl="1">
              <a:buFontTx/>
              <a:buNone/>
              <a:defRPr/>
            </a:pPr>
            <a:r>
              <a:rPr lang="en-US" dirty="0"/>
              <a:t>    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  <a:r>
              <a:rPr lang="en-US" dirty="0"/>
              <a:t> {</a:t>
            </a:r>
          </a:p>
          <a:p>
            <a:pPr lvl="1">
              <a:buFontTx/>
              <a:buNone/>
              <a:defRPr/>
            </a:pPr>
            <a:r>
              <a:rPr lang="en-US" dirty="0"/>
              <a:t>        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Application.class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1">
              <a:buFontTx/>
              <a:buNone/>
              <a:defRPr/>
            </a:pPr>
            <a:r>
              <a:rPr lang="en-US" dirty="0"/>
              <a:t>    }</a:t>
            </a:r>
          </a:p>
          <a:p>
            <a:pPr lvl="1">
              <a:buFontTx/>
              <a:buNone/>
              <a:defRPr/>
            </a:pPr>
            <a:r>
              <a:rPr lang="en-US" dirty="0"/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Spring Boot can scan all the classes in the same package or sub packages of Main-class for components.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Equivalent to using </a:t>
            </a:r>
            <a:r>
              <a:rPr lang="en-US" b="1" dirty="0"/>
              <a:t>@Configuration</a:t>
            </a:r>
            <a:r>
              <a:rPr lang="en-US" dirty="0"/>
              <a:t>, </a:t>
            </a:r>
            <a:r>
              <a:rPr lang="en-US" b="1" dirty="0"/>
              <a:t>@</a:t>
            </a:r>
            <a:r>
              <a:rPr lang="en-US" b="1" dirty="0" err="1"/>
              <a:t>EnableAutoConfiguration</a:t>
            </a:r>
            <a:r>
              <a:rPr lang="en-US" dirty="0"/>
              <a:t>, and </a:t>
            </a:r>
            <a:r>
              <a:rPr lang="en-US" b="1" dirty="0"/>
              <a:t>@</a:t>
            </a:r>
            <a:r>
              <a:rPr lang="en-US" b="1" dirty="0" err="1"/>
              <a:t>ComponentScan</a:t>
            </a:r>
            <a:r>
              <a:rPr lang="en-US" dirty="0"/>
              <a:t> with their default attributes,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DF490D96-BB4D-6275-F513-FEA93C7E0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2906-86C7-53B2-09DE-23A76F20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86270"/>
            <a:ext cx="8946541" cy="4462129"/>
          </a:xfrm>
        </p:spPr>
        <p:txBody>
          <a:bodyPr>
            <a:normAutofit/>
          </a:bodyPr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ConfigurableApplicationContext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ctx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dirty="0" err="1">
                <a:ea typeface="+mn-ea"/>
                <a:cs typeface="+mn-cs"/>
              </a:rPr>
              <a:t>SpringApplication.</a:t>
            </a:r>
            <a:r>
              <a:rPr lang="en-US" i="1" dirty="0" err="1">
                <a:ea typeface="+mn-ea"/>
                <a:cs typeface="+mn-cs"/>
              </a:rPr>
              <a:t>run</a:t>
            </a:r>
            <a:r>
              <a:rPr lang="en-US" i="1" dirty="0">
                <a:ea typeface="+mn-ea"/>
                <a:cs typeface="+mn-cs"/>
              </a:rPr>
              <a:t>(</a:t>
            </a:r>
            <a:r>
              <a:rPr lang="en-US" i="1" dirty="0" err="1">
                <a:ea typeface="+mn-ea"/>
                <a:cs typeface="+mn-cs"/>
              </a:rPr>
              <a:t>BootIocApplication.</a:t>
            </a:r>
            <a:r>
              <a:rPr lang="en-US" b="1" i="1" dirty="0" err="1">
                <a:ea typeface="+mn-ea"/>
                <a:cs typeface="+mn-cs"/>
              </a:rPr>
              <a:t>class</a:t>
            </a:r>
            <a:r>
              <a:rPr lang="en-US" b="1" i="1" dirty="0">
                <a:ea typeface="+mn-ea"/>
                <a:cs typeface="+mn-cs"/>
              </a:rPr>
              <a:t>, </a:t>
            </a:r>
            <a:r>
              <a:rPr lang="en-US" b="1" i="1" dirty="0" err="1">
                <a:ea typeface="+mn-ea"/>
                <a:cs typeface="+mn-cs"/>
              </a:rPr>
              <a:t>args</a:t>
            </a:r>
            <a:r>
              <a:rPr lang="en-US" b="1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Invoice invoice= </a:t>
            </a:r>
            <a:r>
              <a:rPr lang="en-US" dirty="0" err="1">
                <a:ea typeface="+mn-ea"/>
                <a:cs typeface="+mn-cs"/>
              </a:rPr>
              <a:t>ctx.getBean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Invoice.</a:t>
            </a:r>
            <a:r>
              <a:rPr lang="en-US" b="1" dirty="0" err="1">
                <a:ea typeface="+mn-ea"/>
                <a:cs typeface="+mn-cs"/>
              </a:rPr>
              <a:t>class</a:t>
            </a:r>
            <a:r>
              <a:rPr lang="en-US" b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System.</a:t>
            </a:r>
            <a:r>
              <a:rPr lang="en-US" b="1" i="1" dirty="0" err="1">
                <a:ea typeface="+mn-ea"/>
                <a:cs typeface="+mn-cs"/>
              </a:rPr>
              <a:t>out.println</a:t>
            </a:r>
            <a:r>
              <a:rPr lang="en-US" b="1" i="1" dirty="0">
                <a:ea typeface="+mn-ea"/>
                <a:cs typeface="+mn-cs"/>
              </a:rPr>
              <a:t>(invoice);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ctx.close</a:t>
            </a:r>
            <a:r>
              <a:rPr lang="en-US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B8D75-BA2E-C391-B11B-38F0D7CB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Rest service using Spring data JPA </a:t>
            </a:r>
          </a:p>
        </p:txBody>
      </p:sp>
      <p:sp>
        <p:nvSpPr>
          <p:cNvPr id="9219" name="Text Placeholder 4">
            <a:extLst>
              <a:ext uri="{FF2B5EF4-FFF2-40B4-BE49-F238E27FC236}">
                <a16:creationId xmlns:a16="http://schemas.microsoft.com/office/drawing/2014/main" id="{BEDE9643-50F1-78A3-9FB1-A96B9D204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7C4497F-FA3A-5957-2693-F6F49B33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1A7B679-B51B-9CFE-1E0D-57A040BC3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REpresentational State Transfer</a:t>
            </a:r>
          </a:p>
          <a:p>
            <a:endParaRPr lang="en-US" altLang="en-US"/>
          </a:p>
          <a:p>
            <a:r>
              <a:rPr lang="en-US" altLang="en-US"/>
              <a:t>An architectural style of creating API's</a:t>
            </a:r>
          </a:p>
          <a:p>
            <a:pPr lvl="1"/>
            <a:r>
              <a:rPr lang="en-US" altLang="en-US" sz="2000"/>
              <a:t>Makes it easier for systems to communicate with each other. </a:t>
            </a:r>
          </a:p>
          <a:p>
            <a:endParaRPr lang="en-US" altLang="en-US"/>
          </a:p>
          <a:p>
            <a:r>
              <a:rPr lang="en-US" altLang="en-US"/>
              <a:t>The implementation of the client and server can be done independently without each knowing about the other. </a:t>
            </a:r>
          </a:p>
          <a:p>
            <a:endParaRPr lang="en-US" altLang="en-US"/>
          </a:p>
          <a:p>
            <a:r>
              <a:rPr lang="en-US" altLang="en-US"/>
              <a:t>Different clients hit the same REST endpoints, perform the same actions, and receive the same responses.</a:t>
            </a:r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71E2316-49CE-4040-A55C-D612FF649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Overview</a:t>
            </a:r>
            <a:endParaRPr lang="en-IN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FB754F0-5997-2432-34C1-8C56236F5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Resource  Oriented Architecture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Data and functionality are considered resources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Accessed using Uniform Resource Identifiers (URIs)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Accessed Using HTTP standard methods.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A4777-314C-4927-987A-813872DB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376916"/>
            <a:ext cx="10520928" cy="4946226"/>
          </a:xfrm>
        </p:spPr>
        <p:txBody>
          <a:bodyPr/>
          <a:lstStyle/>
          <a:p>
            <a:r>
              <a:rPr lang="en-US" b="0" i="0" dirty="0">
                <a:effectLst/>
                <a:latin typeface="inter-regular"/>
              </a:rPr>
              <a:t>Testing any software or an application according to the client's needs without using any automation tool is known as </a:t>
            </a:r>
            <a:r>
              <a:rPr lang="en-US" b="1" i="0" dirty="0">
                <a:effectLst/>
                <a:latin typeface="inter-bold"/>
              </a:rPr>
              <a:t>manual testing</a:t>
            </a:r>
            <a:r>
              <a:rPr lang="en-US" b="0" i="0" dirty="0">
                <a:effectLst/>
                <a:latin typeface="inter-regular"/>
              </a:rPr>
              <a:t>.</a:t>
            </a:r>
          </a:p>
          <a:p>
            <a:endParaRPr lang="en-US" dirty="0">
              <a:latin typeface="inter-regular"/>
            </a:endParaRPr>
          </a:p>
          <a:p>
            <a:r>
              <a:rPr lang="en-US" b="0" i="0" dirty="0">
                <a:effectLst/>
                <a:latin typeface="inter-regular"/>
              </a:rPr>
              <a:t>In software testing, manual testing can be further classified into </a:t>
            </a:r>
            <a:r>
              <a:rPr lang="en-US" b="1" i="0" dirty="0">
                <a:effectLst/>
                <a:latin typeface="inter-bold"/>
              </a:rPr>
              <a:t>three different types of testing</a:t>
            </a:r>
            <a:r>
              <a:rPr lang="en-US" b="1" i="0" dirty="0">
                <a:effectLst/>
                <a:latin typeface="inter-regular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White Box Testing</a:t>
            </a:r>
            <a:endParaRPr lang="en-US" b="0" i="0" dirty="0">
              <a:effectLst/>
              <a:latin typeface="inter-regular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-bold"/>
              </a:rPr>
              <a:t>Black Box Testing</a:t>
            </a:r>
            <a:endParaRPr lang="en-US" b="0" i="0" dirty="0">
              <a:effectLst/>
              <a:latin typeface="inter-regular"/>
            </a:endParaRPr>
          </a:p>
          <a:p>
            <a:pPr marL="457200" lvl="1" indent="0" algn="just">
              <a:buNone/>
            </a:pPr>
            <a:endParaRPr lang="en-US" b="0" i="0" dirty="0"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B4EE2-1708-4469-A621-7887BCB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What is Manual Testing?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1529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7DCCD3A-70F2-126A-4C05-B962EF48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Lightweight Web Services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D6AEC97-B795-30F8-425C-A91E10CE0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REST is a lightweight alternative to Web Services and RPC.</a:t>
            </a:r>
          </a:p>
          <a:p>
            <a:r>
              <a:rPr lang="en-US" altLang="en-US"/>
              <a:t>REST services is:</a:t>
            </a:r>
          </a:p>
          <a:p>
            <a:pPr lvl="1"/>
            <a:r>
              <a:rPr lang="en-US" altLang="en-US" sz="2000"/>
              <a:t>Platform-independent</a:t>
            </a:r>
          </a:p>
          <a:p>
            <a:pPr lvl="1"/>
            <a:r>
              <a:rPr lang="en-US" altLang="en-US" sz="2000"/>
              <a:t>Language-independent </a:t>
            </a:r>
          </a:p>
          <a:p>
            <a:pPr lvl="1"/>
            <a:r>
              <a:rPr lang="en-US" altLang="en-US" sz="2000"/>
              <a:t>Runs on top of HTTP Protocol</a:t>
            </a:r>
          </a:p>
          <a:p>
            <a:pPr lvl="1"/>
            <a:r>
              <a:rPr lang="en-US" altLang="en-US" sz="2000"/>
              <a:t>Used in the Presence of firewalls too.</a:t>
            </a:r>
          </a:p>
          <a:p>
            <a:endParaRPr lang="en-US" altLang="en-US"/>
          </a:p>
          <a:p>
            <a:r>
              <a:rPr lang="en-US" altLang="en-US"/>
              <a:t>REST does not offer</a:t>
            </a:r>
          </a:p>
          <a:p>
            <a:pPr lvl="1"/>
            <a:r>
              <a:rPr lang="en-US" altLang="en-US" sz="2000"/>
              <a:t>built-in security features</a:t>
            </a:r>
          </a:p>
          <a:p>
            <a:pPr lvl="1"/>
            <a:r>
              <a:rPr lang="en-US" altLang="en-US" sz="2000"/>
              <a:t> encryption</a:t>
            </a:r>
          </a:p>
          <a:p>
            <a:pPr lvl="1"/>
            <a:r>
              <a:rPr lang="en-US" altLang="en-US" sz="2000"/>
              <a:t>session management</a:t>
            </a:r>
          </a:p>
          <a:p>
            <a:endParaRPr lang="en-US" altLang="en-US"/>
          </a:p>
          <a:p>
            <a:r>
              <a:rPr lang="en-US" altLang="en-US" b="1" i="1">
                <a:solidFill>
                  <a:srgbClr val="C00000"/>
                </a:solidFill>
              </a:rPr>
              <a:t>These feature can be added by building on top of HTTP: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B5E9F34-AD15-4E55-6799-A078BBAD6A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064793E-C2A2-4E13-83A9-A6BE8064F58E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FFDEE1A-4E97-E087-A140-8A557D055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Spring RESTful Services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CC3B80E-8963-27FD-46A6-945D9EE78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REST</a:t>
            </a:r>
            <a:r>
              <a:rPr lang="en-US" altLang="en-US"/>
              <a:t> does not require the client to know anything about the structure of the API. </a:t>
            </a:r>
          </a:p>
          <a:p>
            <a:r>
              <a:rPr lang="en-US" altLang="en-US"/>
              <a:t>Server needs to provide whatever information the client needs to interact with the service</a:t>
            </a:r>
            <a:r>
              <a:rPr lang="tr-TR" altLang="en-US"/>
              <a:t>.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2000AD0-A4CB-599A-EED7-C673FE8D9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E9B2B0-3032-418A-ACCC-18363A3AEFF2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tr-TR" altLang="en-US" sz="1400"/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54FD9002-8262-AACA-E1AB-7BFE8930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17763"/>
            <a:ext cx="65532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4EE032D-9A7B-3E30-8B43-8BBBB8FA2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API and Endpoint</a:t>
            </a:r>
          </a:p>
        </p:txBody>
      </p:sp>
      <p:pic>
        <p:nvPicPr>
          <p:cNvPr id="14339" name="Content Placeholder 3" descr="endpoint.png">
            <a:extLst>
              <a:ext uri="{FF2B5EF4-FFF2-40B4-BE49-F238E27FC236}">
                <a16:creationId xmlns:a16="http://schemas.microsoft.com/office/drawing/2014/main" id="{7C2B3074-4E61-4379-4326-A56D58A09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391400" cy="4267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B45B4-9FD6-B8F0-DB94-D72D79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data rest with JPA</a:t>
            </a:r>
          </a:p>
        </p:txBody>
      </p:sp>
      <p:sp>
        <p:nvSpPr>
          <p:cNvPr id="15363" name="Text Placeholder 4">
            <a:extLst>
              <a:ext uri="{FF2B5EF4-FFF2-40B4-BE49-F238E27FC236}">
                <a16:creationId xmlns:a16="http://schemas.microsoft.com/office/drawing/2014/main" id="{D19BCCF6-0F41-2A10-2569-0E0768CFC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937C57D-815B-5B78-AFF1-C53C25E30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Spring RESTful Services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82F96F0-8136-D51E-6F45-042C29947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A RESTful architecture may expose multiple representations of a resource. 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  <a:p>
            <a:r>
              <a:rPr lang="en-US" altLang="en-US"/>
              <a:t>From Spring 4   @RestController annotation is added to controller</a:t>
            </a:r>
          </a:p>
          <a:p>
            <a:endParaRPr lang="en-US" altLang="en-US"/>
          </a:p>
          <a:p>
            <a:pPr lvl="1"/>
            <a:r>
              <a:rPr lang="en-US" altLang="en-US" sz="2000"/>
              <a:t>A combination of @Controller and @ResponseBody</a:t>
            </a:r>
          </a:p>
          <a:p>
            <a:endParaRPr lang="en-US" altLang="en-US"/>
          </a:p>
          <a:p>
            <a:r>
              <a:rPr lang="en-US" altLang="en-US"/>
              <a:t>A Rest Controller method returns a domain object instead of a view. </a:t>
            </a:r>
          </a:p>
          <a:p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BEE2486-6A23-FB38-ACC7-B3A62FA7B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103040C-28A2-42AF-B1F0-111D55992C29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tr-T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EED4A88-E4E5-4AE1-D94B-DAD2D16A5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Stereotypes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0AF61CFF-37E7-A743-6A89-34B7F4C1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@RestController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An implicit @</a:t>
            </a:r>
            <a:r>
              <a:rPr lang="en-US" sz="2000" dirty="0" err="1"/>
              <a:t>ResponseBody</a:t>
            </a:r>
            <a:r>
              <a:rPr lang="en-US" sz="2000" dirty="0"/>
              <a:t> is being added to the  methods.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Allows Spring to render the returned </a:t>
            </a:r>
            <a:r>
              <a:rPr lang="en-US" sz="2000" dirty="0" err="1"/>
              <a:t>HttpEntity</a:t>
            </a:r>
            <a:r>
              <a:rPr lang="en-US" sz="2000" dirty="0"/>
              <a:t> and its payload, directly to the response.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@</a:t>
            </a:r>
            <a:r>
              <a:rPr lang="en-US" b="1" dirty="0" err="1"/>
              <a:t>GetMapping</a:t>
            </a:r>
            <a:endParaRPr lang="en-US" b="1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To map HTTP GET requests onto specific handler methods.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>
                <a:ea typeface="+mn-ea"/>
                <a:cs typeface="+mn-cs"/>
              </a:rPr>
              <a:t>Composed annotation</a:t>
            </a:r>
            <a:r>
              <a:rPr lang="en-US" sz="2000" dirty="0">
                <a:ea typeface="+mn-ea"/>
                <a:cs typeface="+mn-cs"/>
              </a:rPr>
              <a:t>  for @</a:t>
            </a:r>
            <a:r>
              <a:rPr lang="en-US" sz="2000" dirty="0" err="1">
                <a:ea typeface="+mn-ea"/>
                <a:cs typeface="+mn-cs"/>
              </a:rPr>
              <a:t>RequestMapping</a:t>
            </a:r>
            <a:r>
              <a:rPr lang="en-US" sz="2000" dirty="0">
                <a:ea typeface="+mn-ea"/>
                <a:cs typeface="+mn-cs"/>
              </a:rPr>
              <a:t>(method = </a:t>
            </a:r>
            <a:r>
              <a:rPr lang="en-US" sz="2000" dirty="0" err="1">
                <a:ea typeface="+mn-ea"/>
                <a:cs typeface="+mn-cs"/>
              </a:rPr>
              <a:t>RequestMethod.GET</a:t>
            </a:r>
            <a:r>
              <a:rPr lang="en-US" sz="2000" dirty="0">
                <a:ea typeface="+mn-ea"/>
                <a:cs typeface="+mn-cs"/>
              </a:rPr>
              <a:t>).</a:t>
            </a:r>
          </a:p>
          <a:p>
            <a:pPr>
              <a:defRPr/>
            </a:pPr>
            <a:endParaRPr lang="en-US" sz="2400" dirty="0"/>
          </a:p>
          <a:p>
            <a:pPr>
              <a:buFontTx/>
              <a:buNone/>
              <a:defRPr/>
            </a:pP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C52648D-C4BA-D668-1569-E902E5A2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Stereotypes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4A92-AC3A-85CA-6BD7-4FC27872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1344"/>
            <a:ext cx="8946541" cy="479705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b="1" dirty="0"/>
              <a:t>@</a:t>
            </a:r>
            <a:r>
              <a:rPr lang="en-US" sz="1800" b="1" dirty="0" err="1"/>
              <a:t>PathVariable</a:t>
            </a:r>
            <a:r>
              <a:rPr lang="en-US" sz="1800" b="1" dirty="0"/>
              <a:t> </a:t>
            </a:r>
          </a:p>
          <a:p>
            <a:pPr lvl="1">
              <a:defRPr/>
            </a:pPr>
            <a:r>
              <a:rPr lang="en-US" sz="2000" dirty="0"/>
              <a:t>Indicates that the Method parameter should be bound to a URI template variable. </a:t>
            </a:r>
          </a:p>
          <a:p>
            <a:pPr>
              <a:defRPr/>
            </a:pPr>
            <a:endParaRPr lang="en-US" b="1" dirty="0"/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@</a:t>
            </a:r>
            <a:r>
              <a:rPr lang="en-US" sz="2000" b="1" dirty="0" err="1">
                <a:ea typeface="+mn-ea"/>
                <a:cs typeface="+mn-cs"/>
              </a:rPr>
              <a:t>GetMapping</a:t>
            </a:r>
            <a:r>
              <a:rPr lang="en-US" sz="2000" b="1" dirty="0">
                <a:ea typeface="+mn-ea"/>
                <a:cs typeface="+mn-cs"/>
              </a:rPr>
              <a:t>("/members/{id}")</a:t>
            </a:r>
          </a:p>
          <a:p>
            <a:pPr lvl="1">
              <a:buFontTx/>
              <a:buNone/>
              <a:defRPr/>
            </a:pPr>
            <a:r>
              <a:rPr lang="en-US" sz="2000" b="1" dirty="0"/>
              <a:t>p</a:t>
            </a:r>
            <a:r>
              <a:rPr lang="en-US" sz="2000" b="1" dirty="0">
                <a:ea typeface="+mn-ea"/>
                <a:cs typeface="+mn-cs"/>
              </a:rPr>
              <a:t>ublic String </a:t>
            </a:r>
            <a:r>
              <a:rPr lang="en-US" sz="2000" b="1" dirty="0" err="1">
                <a:ea typeface="+mn-ea"/>
                <a:cs typeface="+mn-cs"/>
              </a:rPr>
              <a:t>getById</a:t>
            </a:r>
            <a:r>
              <a:rPr lang="en-US" sz="2000" b="1" dirty="0">
                <a:ea typeface="+mn-ea"/>
                <a:cs typeface="+mn-cs"/>
              </a:rPr>
              <a:t>(@</a:t>
            </a:r>
            <a:r>
              <a:rPr lang="en-US" sz="2000" b="1" dirty="0" err="1">
                <a:ea typeface="+mn-ea"/>
                <a:cs typeface="+mn-cs"/>
              </a:rPr>
              <a:t>PathVariable</a:t>
            </a:r>
            <a:r>
              <a:rPr lang="en-US" sz="2000" b="1" dirty="0">
                <a:ea typeface="+mn-ea"/>
                <a:cs typeface="+mn-cs"/>
              </a:rPr>
              <a:t> String id) { }</a:t>
            </a:r>
          </a:p>
          <a:p>
            <a:pPr>
              <a:buFontTx/>
              <a:buNone/>
              <a:defRPr/>
            </a:pPr>
            <a:r>
              <a:rPr lang="en-US" b="1" dirty="0"/>
              <a:t>   </a:t>
            </a:r>
          </a:p>
          <a:p>
            <a:pPr>
              <a:defRPr/>
            </a:pPr>
            <a:r>
              <a:rPr lang="en-US" b="1" dirty="0"/>
              <a:t>@</a:t>
            </a:r>
            <a:r>
              <a:rPr lang="en-US" b="1" dirty="0" err="1"/>
              <a:t>PostMapping</a:t>
            </a:r>
            <a:r>
              <a:rPr lang="en-US" dirty="0"/>
              <a:t> 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Combined shortcut for @</a:t>
            </a:r>
            <a:r>
              <a:rPr lang="en-US" sz="2000" dirty="0" err="1">
                <a:ea typeface="+mn-ea"/>
                <a:cs typeface="+mn-cs"/>
              </a:rPr>
              <a:t>RequestMapping</a:t>
            </a:r>
            <a:r>
              <a:rPr lang="en-US" sz="2000" dirty="0">
                <a:ea typeface="+mn-ea"/>
                <a:cs typeface="+mn-cs"/>
              </a:rPr>
              <a:t>(method = RequestMethod.POST).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@</a:t>
            </a:r>
            <a:r>
              <a:rPr lang="en-US" sz="2000" b="1" dirty="0" err="1">
                <a:ea typeface="+mn-ea"/>
                <a:cs typeface="+mn-cs"/>
              </a:rPr>
              <a:t>PostMapping</a:t>
            </a:r>
            <a:r>
              <a:rPr lang="en-US" sz="2000" b="1" dirty="0">
                <a:ea typeface="+mn-ea"/>
                <a:cs typeface="+mn-cs"/>
              </a:rPr>
              <a:t>("/members“)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public void </a:t>
            </a:r>
            <a:r>
              <a:rPr lang="en-US" sz="2000" dirty="0" err="1">
                <a:ea typeface="+mn-ea"/>
                <a:cs typeface="+mn-cs"/>
              </a:rPr>
              <a:t>addMember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b="1" dirty="0">
                <a:ea typeface="+mn-ea"/>
                <a:cs typeface="+mn-cs"/>
              </a:rPr>
              <a:t>@</a:t>
            </a:r>
            <a:r>
              <a:rPr lang="en-US" sz="2000" b="1" dirty="0" err="1">
                <a:ea typeface="+mn-ea"/>
                <a:cs typeface="+mn-cs"/>
              </a:rPr>
              <a:t>RequestBody</a:t>
            </a:r>
            <a:r>
              <a:rPr lang="en-US" sz="2000" b="1" dirty="0">
                <a:ea typeface="+mn-ea"/>
                <a:cs typeface="+mn-cs"/>
              </a:rPr>
              <a:t> Member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err="1">
                <a:ea typeface="+mn-ea"/>
                <a:cs typeface="+mn-cs"/>
              </a:rPr>
              <a:t>member</a:t>
            </a:r>
            <a:r>
              <a:rPr lang="en-US" sz="2000" dirty="0">
                <a:ea typeface="+mn-ea"/>
                <a:cs typeface="+mn-cs"/>
              </a:rPr>
              <a:t>) {  }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3E5711D-B009-20AB-BE82-85122F912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@Repository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F0142B6-C418-2C17-0902-EF3F57E2D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1800"/>
              <a:t>There are three repository in Spring Data</a:t>
            </a:r>
          </a:p>
          <a:p>
            <a:r>
              <a:rPr lang="en-US" altLang="en-US" sz="1800" b="1" i="1"/>
              <a:t>CrudRepository</a:t>
            </a:r>
          </a:p>
          <a:p>
            <a:pPr lvl="1"/>
            <a:r>
              <a:rPr lang="en-US" altLang="en-US"/>
              <a:t>Extends Repository</a:t>
            </a:r>
          </a:p>
          <a:p>
            <a:pPr lvl="1"/>
            <a:r>
              <a:rPr lang="en-US" altLang="en-US"/>
              <a:t>provides CRUD functions</a:t>
            </a:r>
          </a:p>
          <a:p>
            <a:r>
              <a:rPr lang="en-US" altLang="en-US" sz="1800" b="1" i="1"/>
              <a:t>PagingAndSortingRepository</a:t>
            </a:r>
          </a:p>
          <a:p>
            <a:pPr lvl="1"/>
            <a:r>
              <a:rPr lang="en-US" altLang="en-US"/>
              <a:t>Extends CrudRepository</a:t>
            </a:r>
          </a:p>
          <a:p>
            <a:pPr lvl="1"/>
            <a:r>
              <a:rPr lang="en-US" altLang="en-US"/>
              <a:t>provides methods to do pagination and sort records</a:t>
            </a:r>
          </a:p>
          <a:p>
            <a:r>
              <a:rPr lang="en-US" altLang="en-US" sz="1800" b="1" i="1"/>
              <a:t>JpaRepository</a:t>
            </a:r>
          </a:p>
          <a:p>
            <a:pPr lvl="1"/>
            <a:r>
              <a:rPr lang="en-US" altLang="en-US"/>
              <a:t>Extends PagingandSortingRepository</a:t>
            </a:r>
          </a:p>
          <a:p>
            <a:pPr lvl="1"/>
            <a:r>
              <a:rPr lang="en-US" altLang="en-US"/>
              <a:t>Provides Methods such as flushing the persistence context and delete records in a batch</a:t>
            </a:r>
          </a:p>
          <a:p>
            <a:pPr lvl="1"/>
            <a:r>
              <a:rPr lang="en-US" altLang="en-US"/>
              <a:t>Querying methods return List's instead of Iterable's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FB4D8E-9D68-4346-A222-BFA9F29D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6" y="1360967"/>
            <a:ext cx="10520928" cy="49820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effectLst/>
                <a:latin typeface="inter-regular"/>
              </a:rPr>
              <a:t>D</a:t>
            </a:r>
            <a:r>
              <a:rPr lang="en-US" b="1" i="0" dirty="0">
                <a:effectLst/>
                <a:latin typeface="inter-bold"/>
              </a:rPr>
              <a:t>eveloper</a:t>
            </a:r>
            <a:r>
              <a:rPr lang="en-US" b="0" i="0" dirty="0">
                <a:effectLst/>
                <a:latin typeface="inter-regular"/>
              </a:rPr>
              <a:t> will execute the complete white-box testing for the particular software and send the specific application to the testing team.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The purpose of implementing the white box testing is to emphasize the flow of inputs and outputs over the software and enhance the security of an application.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effectLst/>
                <a:latin typeface="inter-regular"/>
              </a:rPr>
              <a:t>White box testing is also known as </a:t>
            </a:r>
            <a:r>
              <a:rPr lang="en-US" b="1" i="0" dirty="0">
                <a:effectLst/>
                <a:latin typeface="inter-bold"/>
              </a:rPr>
              <a:t>open box testing, glass box testing, structural testing, clear box testing, and transparent box testing</a:t>
            </a:r>
            <a:r>
              <a:rPr lang="en-US" b="0" i="0" dirty="0"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B3470-B6E2-4066-A215-219B01A5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4926"/>
            <a:ext cx="9404723" cy="151832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White Box Testing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218" name="Picture 2" descr="Types of Software Testing">
            <a:extLst>
              <a:ext uri="{FF2B5EF4-FFF2-40B4-BE49-F238E27FC236}">
                <a16:creationId xmlns:a16="http://schemas.microsoft.com/office/drawing/2014/main" id="{241BDD64-B483-4D0A-902F-FEC926D8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8" y="2421423"/>
            <a:ext cx="571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375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4E9BD-87FA-4581-BD18-7223740A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2" y="1285867"/>
            <a:ext cx="10520928" cy="5037275"/>
          </a:xfrm>
        </p:spPr>
        <p:txBody>
          <a:bodyPr/>
          <a:lstStyle/>
          <a:p>
            <a:r>
              <a:rPr lang="en-US" dirty="0">
                <a:latin typeface="inter-regular"/>
              </a:rPr>
              <a:t>T</a:t>
            </a:r>
            <a:r>
              <a:rPr lang="en-US" b="0" i="0" dirty="0">
                <a:effectLst/>
                <a:latin typeface="inter-regular"/>
              </a:rPr>
              <a:t>est engineer will analyze the software against requirements, identify the defects or bug, and sends it back to the development team.</a:t>
            </a:r>
          </a:p>
          <a:p>
            <a:r>
              <a:rPr lang="en-US" dirty="0">
                <a:latin typeface="inter-regular"/>
              </a:rPr>
              <a:t>D</a:t>
            </a:r>
            <a:r>
              <a:rPr lang="en-US" b="0" i="0" dirty="0">
                <a:effectLst/>
                <a:latin typeface="inter-regular"/>
              </a:rPr>
              <a:t>evelopers will fix those defects, do one round of White box testing, and send it to the testing team.</a:t>
            </a:r>
            <a:endParaRPr lang="en-US" dirty="0">
              <a:latin typeface="inter-regular"/>
            </a:endParaRPr>
          </a:p>
          <a:p>
            <a:r>
              <a:rPr lang="en-US" b="0" i="0" dirty="0">
                <a:effectLst/>
                <a:latin typeface="inter-regular"/>
              </a:rPr>
              <a:t>The main objective of implementing the black box testing is to specify the business needs or the customer's requirements.</a:t>
            </a:r>
          </a:p>
          <a:p>
            <a:r>
              <a:rPr lang="en-US" b="0" i="0" dirty="0">
                <a:effectLst/>
                <a:latin typeface="inter-regular"/>
              </a:rPr>
              <a:t>It is a process of checking the functionality of an application as per the customer requirement. The source code is not visible in this testing; that's why it is known as </a:t>
            </a:r>
            <a:r>
              <a:rPr lang="en-US" b="1" i="0" dirty="0">
                <a:effectLst/>
                <a:latin typeface="inter-bold"/>
              </a:rPr>
              <a:t>black-box testing</a:t>
            </a:r>
            <a:r>
              <a:rPr lang="en-US" b="0" i="0" dirty="0"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E2ED4-7B5E-4B3F-B02C-ACEB873A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7079"/>
            <a:ext cx="9404723" cy="1566169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Black Box Testing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42" name="Picture 2" descr="Types of Software Testing">
            <a:extLst>
              <a:ext uri="{FF2B5EF4-FFF2-40B4-BE49-F238E27FC236}">
                <a16:creationId xmlns:a16="http://schemas.microsoft.com/office/drawing/2014/main" id="{4BBF1101-54DC-41AE-B8D0-6E335CA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41" y="4576661"/>
            <a:ext cx="5715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9863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3759</Words>
  <Application>Microsoft Office PowerPoint</Application>
  <PresentationFormat>Widescreen</PresentationFormat>
  <Paragraphs>687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MS PGothic</vt:lpstr>
      <vt:lpstr>MS PGothic</vt:lpstr>
      <vt:lpstr>Aptos</vt:lpstr>
      <vt:lpstr>Arial</vt:lpstr>
      <vt:lpstr>Cambria</vt:lpstr>
      <vt:lpstr>Century Gothic</vt:lpstr>
      <vt:lpstr>Consolas</vt:lpstr>
      <vt:lpstr>erdana</vt:lpstr>
      <vt:lpstr>Helvetica CE</vt:lpstr>
      <vt:lpstr>inter-bold</vt:lpstr>
      <vt:lpstr>inter-regular</vt:lpstr>
      <vt:lpstr>raleway</vt:lpstr>
      <vt:lpstr>Times New Roman</vt:lpstr>
      <vt:lpstr>Verdana</vt:lpstr>
      <vt:lpstr>Wingdings 3</vt:lpstr>
      <vt:lpstr>Ion</vt:lpstr>
      <vt:lpstr> </vt:lpstr>
      <vt:lpstr>Day -3  </vt:lpstr>
      <vt:lpstr>What is Testing</vt:lpstr>
      <vt:lpstr>What is Testing</vt:lpstr>
      <vt:lpstr>What is Testing</vt:lpstr>
      <vt:lpstr>Types of Software Testing </vt:lpstr>
      <vt:lpstr>What is Manual Testing?</vt:lpstr>
      <vt:lpstr>White Box Testing</vt:lpstr>
      <vt:lpstr>Black Box Testing</vt:lpstr>
      <vt:lpstr>Types of Black Box Testing</vt:lpstr>
      <vt:lpstr>Functional Testing</vt:lpstr>
      <vt:lpstr>1. Unit Testing</vt:lpstr>
      <vt:lpstr>2. Integration Testing</vt:lpstr>
      <vt:lpstr>Non-function Testing</vt:lpstr>
      <vt:lpstr>JUNIT 5.0</vt:lpstr>
      <vt:lpstr>Test Driven Development</vt:lpstr>
      <vt:lpstr>Testing phases</vt:lpstr>
      <vt:lpstr> Benefits of TDD </vt:lpstr>
      <vt:lpstr>Development Process</vt:lpstr>
      <vt:lpstr> What is unit testing </vt:lpstr>
      <vt:lpstr> When to Write Test</vt:lpstr>
      <vt:lpstr>Junit </vt:lpstr>
      <vt:lpstr>Junit 5</vt:lpstr>
      <vt:lpstr>Tips for testing</vt:lpstr>
      <vt:lpstr>Tips for testing-Effective Tests</vt:lpstr>
      <vt:lpstr>Code Coverage</vt:lpstr>
      <vt:lpstr>Create Project</vt:lpstr>
      <vt:lpstr>Test Classes and Methods </vt:lpstr>
      <vt:lpstr>Write Unit Test</vt:lpstr>
      <vt:lpstr> Assertions </vt:lpstr>
      <vt:lpstr>Assertions</vt:lpstr>
      <vt:lpstr>Writing a Junit Test – Assert Equals </vt:lpstr>
      <vt:lpstr>Example</vt:lpstr>
      <vt:lpstr>Writing a Junit Test – Assert Not Null</vt:lpstr>
      <vt:lpstr>Writing a Junit Test – Assert All</vt:lpstr>
      <vt:lpstr>Example</vt:lpstr>
      <vt:lpstr>Writing a Junit Test – Assert Throws</vt:lpstr>
      <vt:lpstr> Disabling Tests </vt:lpstr>
      <vt:lpstr> Lifecycle Method  </vt:lpstr>
      <vt:lpstr>Lifecycle Method</vt:lpstr>
      <vt:lpstr>Writing a Junit Test Life Cycle Methods</vt:lpstr>
      <vt:lpstr>Example - Timeouts</vt:lpstr>
      <vt:lpstr>Test Timeouts</vt:lpstr>
      <vt:lpstr> ParameterizedTest </vt:lpstr>
      <vt:lpstr>ParameterizedTest</vt:lpstr>
      <vt:lpstr>ParameterizedTest</vt:lpstr>
      <vt:lpstr>Introduction to Spring boot </vt:lpstr>
      <vt:lpstr>Introduction</vt:lpstr>
      <vt:lpstr>Spring Framework </vt:lpstr>
      <vt:lpstr>The Container</vt:lpstr>
      <vt:lpstr>Container Hierarchy  </vt:lpstr>
      <vt:lpstr>Beans </vt:lpstr>
      <vt:lpstr>Dependency Injection</vt:lpstr>
      <vt:lpstr>Constructor Injection </vt:lpstr>
      <vt:lpstr>Setter Injection</vt:lpstr>
      <vt:lpstr>Registering  beans</vt:lpstr>
      <vt:lpstr>Configuration Meta Data </vt:lpstr>
      <vt:lpstr>@ Component </vt:lpstr>
      <vt:lpstr>@Bean</vt:lpstr>
      <vt:lpstr>Register Bean</vt:lpstr>
      <vt:lpstr>Auto Component Scan Types</vt:lpstr>
      <vt:lpstr>Constructor DI</vt:lpstr>
      <vt:lpstr>Setter DI</vt:lpstr>
      <vt:lpstr>Spring Boot</vt:lpstr>
      <vt:lpstr>Spring Boot Bootstrap</vt:lpstr>
      <vt:lpstr>Spring Application</vt:lpstr>
      <vt:lpstr>Rest service using Spring data JPA </vt:lpstr>
      <vt:lpstr>REST Overview</vt:lpstr>
      <vt:lpstr>REST Overview</vt:lpstr>
      <vt:lpstr> Lightweight Web Services</vt:lpstr>
      <vt:lpstr>Spring RESTful Services</vt:lpstr>
      <vt:lpstr>API and Endpoint</vt:lpstr>
      <vt:lpstr>Spring data rest with JPA</vt:lpstr>
      <vt:lpstr>Spring RESTful Services</vt:lpstr>
      <vt:lpstr>REST Stereotypes</vt:lpstr>
      <vt:lpstr>REST Stereotypes</vt:lpstr>
      <vt:lpstr>@Repository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Sujata Batra</dc:creator>
  <cp:lastModifiedBy>Sujata Batra</cp:lastModifiedBy>
  <cp:revision>7</cp:revision>
  <dcterms:created xsi:type="dcterms:W3CDTF">2024-07-21T15:25:03Z</dcterms:created>
  <dcterms:modified xsi:type="dcterms:W3CDTF">2024-07-21T16:17:59Z</dcterms:modified>
</cp:coreProperties>
</file>