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886" r:id="rId2"/>
    <p:sldId id="2543" r:id="rId3"/>
    <p:sldId id="1862" r:id="rId4"/>
    <p:sldId id="1846" r:id="rId5"/>
    <p:sldId id="1847" r:id="rId6"/>
    <p:sldId id="1848" r:id="rId7"/>
    <p:sldId id="1849" r:id="rId8"/>
    <p:sldId id="1850" r:id="rId9"/>
    <p:sldId id="1851" r:id="rId10"/>
    <p:sldId id="1852" r:id="rId11"/>
    <p:sldId id="1853" r:id="rId12"/>
    <p:sldId id="1854" r:id="rId13"/>
    <p:sldId id="1990" r:id="rId14"/>
    <p:sldId id="1856" r:id="rId15"/>
    <p:sldId id="1858" r:id="rId16"/>
    <p:sldId id="1859" r:id="rId17"/>
    <p:sldId id="1860" r:id="rId18"/>
    <p:sldId id="1861" r:id="rId19"/>
    <p:sldId id="2000" r:id="rId20"/>
    <p:sldId id="1998" r:id="rId21"/>
    <p:sldId id="2003" r:id="rId22"/>
    <p:sldId id="2004" r:id="rId23"/>
    <p:sldId id="2162" r:id="rId24"/>
    <p:sldId id="2158" r:id="rId25"/>
    <p:sldId id="2159" r:id="rId26"/>
    <p:sldId id="2221" r:id="rId27"/>
    <p:sldId id="2007" r:id="rId28"/>
    <p:sldId id="2008" r:id="rId29"/>
    <p:sldId id="2010" r:id="rId30"/>
    <p:sldId id="2201" r:id="rId31"/>
    <p:sldId id="2041" r:id="rId32"/>
    <p:sldId id="2178" r:id="rId33"/>
    <p:sldId id="2012" r:id="rId34"/>
    <p:sldId id="201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34771-8609-44FD-89F7-804B83E66822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1977E-742E-480C-BF4C-B3E2FABFE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9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E03B8CD-9375-645D-EEDE-EF4492126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9D89BB-1B83-4F4A-90E4-1F76E03EF49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665AD15-7C29-D698-E7C6-BCD105C086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C05A2A4-5ADF-67FC-6A10-B62A5758A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0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1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05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49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5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44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7BA76-BE4A-F020-2794-BCCDB3C0323B}"/>
              </a:ext>
            </a:extLst>
          </p:cNvPr>
          <p:cNvSpPr/>
          <p:nvPr userDrawn="1"/>
        </p:nvSpPr>
        <p:spPr>
          <a:xfrm>
            <a:off x="11481909" y="-34300"/>
            <a:ext cx="474919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SUJATA</a:t>
            </a:r>
          </a:p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BATRA</a:t>
            </a:r>
          </a:p>
        </p:txBody>
      </p:sp>
    </p:spTree>
    <p:extLst>
      <p:ext uri="{BB962C8B-B14F-4D97-AF65-F5344CB8AC3E}">
        <p14:creationId xmlns:p14="http://schemas.microsoft.com/office/powerpoint/2010/main" val="366549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2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7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4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8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E038CD-E22D-4570-BAA4-5F27A19333B4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DCE0-1A14-4142-A3CE-A5F32F37E81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AFDAF-32BF-3097-F300-189FA542C0F4}"/>
              </a:ext>
            </a:extLst>
          </p:cNvPr>
          <p:cNvSpPr/>
          <p:nvPr userDrawn="1"/>
        </p:nvSpPr>
        <p:spPr>
          <a:xfrm>
            <a:off x="11481909" y="-34300"/>
            <a:ext cx="474919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SUJATA</a:t>
            </a:r>
          </a:p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BATRA</a:t>
            </a:r>
          </a:p>
        </p:txBody>
      </p:sp>
    </p:spTree>
    <p:extLst>
      <p:ext uri="{BB962C8B-B14F-4D97-AF65-F5344CB8AC3E}">
        <p14:creationId xmlns:p14="http://schemas.microsoft.com/office/powerpoint/2010/main" val="261556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hyperlink" Target="http://images.google.com/imgres?imgurl=http://images.apple.com/pro/science/gosling/images/image_page3.jpg&amp;imgrefurl=http://www.apple.com/pro/science/gosling/index3.html&amp;h=220&amp;w=168&amp;sz=12&amp;tbnid=RUx2mCWNFU0AFM:&amp;tbnh=102&amp;tbnw=77&amp;hl=en&amp;start=7&amp;prev=/images%3Fq%3Djames%2Bgosling%26svnum%3D10%26hl%3Den%26lr%3D%26rls%3DGGLG,GGLG:2005-31,GGLG:en%26sa%3D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MicroservicePremium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DD40BE-5E77-67DB-B8F1-DC59E4BEF4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DFF0A1F-F7B2-B9A0-F997-3A5B93F5BE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19400" y="3886200"/>
            <a:ext cx="63246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600" b="1" dirty="0">
                <a:solidFill>
                  <a:schemeClr val="tx1"/>
                </a:solidFill>
              </a:rPr>
              <a:t>Programming With Java</a:t>
            </a:r>
          </a:p>
          <a:p>
            <a:pPr eaLnBrk="1" hangingPunct="1">
              <a:lnSpc>
                <a:spcPct val="80000"/>
              </a:lnSpc>
            </a:pPr>
            <a:endParaRPr lang="en-US" altLang="en-US" sz="4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pic>
        <p:nvPicPr>
          <p:cNvPr id="4100" name="Picture 4" descr="javalogo">
            <a:extLst>
              <a:ext uri="{FF2B5EF4-FFF2-40B4-BE49-F238E27FC236}">
                <a16:creationId xmlns:a16="http://schemas.microsoft.com/office/drawing/2014/main" id="{2FBC7B37-AF45-87F1-E522-FB6F7470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85800"/>
            <a:ext cx="1676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image_page3">
            <a:hlinkClick r:id="rId4"/>
            <a:extLst>
              <a:ext uri="{FF2B5EF4-FFF2-40B4-BE49-F238E27FC236}">
                <a16:creationId xmlns:a16="http://schemas.microsoft.com/office/drawing/2014/main" id="{1C7650FA-8D8D-FE60-A35D-A81ABEE3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9601"/>
            <a:ext cx="17526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3E5971-8137-01B3-A67B-1EDA4D07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A246-6685-4720-A4BC-CF1B22B588A4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02A0CEB-D557-5D5E-3B0A-18B7769C7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265114"/>
            <a:ext cx="8228013" cy="579437"/>
          </a:xfrm>
        </p:spPr>
        <p:txBody>
          <a:bodyPr/>
          <a:lstStyle/>
          <a:p>
            <a:r>
              <a:rPr lang="en-US" altLang="en-US"/>
              <a:t>Characteristics of Micro Service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E4C2560-3BFD-22AA-99CE-AFBA6FA38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b="1"/>
              <a:t>Single-function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Each and every service has a specific function, or responsibility.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 service can do many tasks, but all of them are relevant to a single function.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en-US" sz="2000"/>
          </a:p>
          <a:p>
            <a:r>
              <a:rPr lang="en-US" altLang="en-US" b="1"/>
              <a:t>Well-defined interfaces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Services must provide an interface that defines to communicate with it.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Defines a list of methods, and their inputs and outputs.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JSON Schema or WSDL files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7D87504-A945-6845-C0C4-CF6F2A671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Micro Service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BDB170E-D2FA-A7F9-D07F-B93E774D2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Independent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Services doesn’t know about each other implementation.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They can get tested, deployed, and maintained independently.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Services may be implemented using different language stacks, and communicate with different databases.</a:t>
            </a:r>
          </a:p>
          <a:p>
            <a:pPr lvl="2">
              <a:lnSpc>
                <a:spcPct val="150000"/>
              </a:lnSpc>
            </a:pPr>
            <a:r>
              <a:rPr lang="en-US" altLang="en-US" sz="2000"/>
              <a:t>They can work together to  complete a required operation.</a:t>
            </a:r>
          </a:p>
          <a:p>
            <a:endParaRPr lang="en-US" altLang="en-US" b="1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29EC705-E9AC-2D65-62DB-531AC916D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Micro Service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4100307-92B7-C67F-CE9B-373689976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b="1"/>
              <a:t>Small Teams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Split the work up and team across the services.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Each team focuses on a specific service, they don’t need to know about internal workings of other teams.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Teams can work efficiently, communicate easily,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Each service can be deployed rapidly as soon as it’s ready.</a:t>
            </a:r>
          </a:p>
          <a:p>
            <a:endParaRPr lang="en-US" altLang="en-US" b="1"/>
          </a:p>
          <a:p>
            <a:r>
              <a:rPr lang="en-US" altLang="en-US" b="1"/>
              <a:t>Entire Lifecycle</a:t>
            </a:r>
          </a:p>
          <a:p>
            <a:pPr lvl="1"/>
            <a:r>
              <a:rPr lang="en-US" altLang="en-US" sz="2000"/>
              <a:t>The team is responsible for the entire lifecycle of the service; from coding, testing, staging, deploying, debugging, maintaining.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No separate team for coding, deployment. Etc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C8DCF9C-7C1A-37DE-B4C2-DEE6AF7DF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Micro Service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FC194E2-DCF7-58D3-324B-708B03A15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/>
              <a:t>Minimizing Communication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Only essential cross-team communication should be through the interface that each service provides.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They all need to agree on the external interface, so that communication between services is clearly defined.</a:t>
            </a:r>
          </a:p>
          <a:p>
            <a:endParaRPr lang="en-US" altLang="en-US" b="1"/>
          </a:p>
          <a:p>
            <a:r>
              <a:rPr lang="en-US" altLang="en-US" b="1"/>
              <a:t>Cloud Enabled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 Dynamic Scaling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E73AB69-FE90-1218-BF85-FC435535E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Not to use Micro Services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62765A0-C1D3-D55B-0928-9F67D542D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Complexity is a key factor</a:t>
            </a:r>
          </a:p>
          <a:p>
            <a:pPr lvl="1"/>
            <a:endParaRPr lang="en-US" altLang="en-US" sz="2000" i="1" u="sng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en-US" sz="200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"...</a:t>
            </a:r>
            <a:r>
              <a:rPr lang="en-US" altLang="en-US" sz="2000" i="1" u="sng" dirty="0"/>
              <a:t>don't even consider microservices unless you have a system that's too complex to manage as a monolith</a:t>
            </a:r>
            <a:r>
              <a:rPr lang="en-US" altLang="en-US" sz="200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...“</a:t>
            </a:r>
            <a:r>
              <a:rPr lang="en-US" altLang="en-US" sz="2000" i="1" u="sng" dirty="0"/>
              <a:t> –</a:t>
            </a:r>
            <a:r>
              <a:rPr lang="en-US" altLang="en-US" sz="2000" b="1" i="1" u="sng" dirty="0"/>
              <a:t>Martin Fowler</a:t>
            </a:r>
          </a:p>
          <a:p>
            <a:endParaRPr lang="en-US" altLang="en-US" b="1" dirty="0"/>
          </a:p>
          <a:p>
            <a:r>
              <a:rPr lang="en-US" altLang="en-US" b="1" dirty="0"/>
              <a:t>If complexity isn't problem, microservices aren't the solution.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Micro service architecture also brings with it significant overhead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Design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Interoperability of services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Management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Use of system resources. </a:t>
            </a:r>
          </a:p>
          <a:p>
            <a:pPr lvl="1">
              <a:lnSpc>
                <a:spcPct val="150000"/>
              </a:lnSpc>
            </a:pP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CEF4891-84C7-1FF4-DC45-4256FC8D4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Challenges with Micro service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0EA67DD-4363-11D9-2557-0BFB02F13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Development has some inherent complexities </a:t>
            </a:r>
          </a:p>
          <a:p>
            <a:endParaRPr lang="en-US" altLang="en-US" b="1"/>
          </a:p>
          <a:p>
            <a:r>
              <a:rPr lang="en-US" altLang="en-US" b="1"/>
              <a:t>Quick Setup needed </a:t>
            </a:r>
          </a:p>
          <a:p>
            <a:pPr lvl="1"/>
            <a:r>
              <a:rPr lang="en-US" altLang="en-US" sz="2000"/>
              <a:t>Should be able to create micro services quickly.</a:t>
            </a:r>
          </a:p>
          <a:p>
            <a:r>
              <a:rPr lang="en-US" altLang="en-US" b="1"/>
              <a:t>Automation </a:t>
            </a:r>
          </a:p>
          <a:p>
            <a:pPr lvl="1"/>
            <a:r>
              <a:rPr lang="en-US" altLang="en-US" sz="2000"/>
              <a:t>Smaller component build ,deployment, monitoring etc should automated</a:t>
            </a:r>
          </a:p>
          <a:p>
            <a:r>
              <a:rPr lang="en-US" altLang="en-US" b="1"/>
              <a:t>Visibility : </a:t>
            </a:r>
          </a:p>
          <a:p>
            <a:pPr lvl="1"/>
            <a:r>
              <a:rPr lang="en-US" altLang="en-US" sz="2000"/>
              <a:t>Should be able to monitor and identify problems automatically. </a:t>
            </a:r>
          </a:p>
          <a:p>
            <a:pPr lvl="1"/>
            <a:r>
              <a:rPr lang="en-US" altLang="en-US" sz="2000"/>
              <a:t>Need great visibility around all the components.</a:t>
            </a:r>
          </a:p>
          <a:p>
            <a:r>
              <a:rPr lang="en-US" altLang="en-US" b="1"/>
              <a:t>Debugging </a:t>
            </a:r>
          </a:p>
          <a:p>
            <a:pPr lvl="1"/>
            <a:r>
              <a:rPr lang="en-US" altLang="en-US" sz="2000"/>
              <a:t>Centralized Logging and Dashboards are essential to debug problems.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57BFFCC-0404-E397-0EE0-B594EE773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Challenges with Micro service</a:t>
            </a:r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E885B51-873C-5E23-8BC9-E1291577B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b="1"/>
              <a:t>Configuration Management </a:t>
            </a:r>
          </a:p>
          <a:p>
            <a:pPr lvl="1"/>
            <a:r>
              <a:rPr lang="en-US" altLang="en-US" sz="2000"/>
              <a:t>Need to maintain configurations for hundreds of components across environments. </a:t>
            </a:r>
          </a:p>
          <a:p>
            <a:pPr lvl="1"/>
            <a:r>
              <a:rPr lang="en-US" altLang="en-US" sz="2000"/>
              <a:t>Should Have Configuration Management solution</a:t>
            </a:r>
          </a:p>
          <a:p>
            <a:r>
              <a:rPr lang="en-US" altLang="en-US" b="1"/>
              <a:t>Dynamic Scale Up and Scale Down </a:t>
            </a:r>
          </a:p>
          <a:p>
            <a:pPr lvl="1"/>
            <a:r>
              <a:rPr lang="en-US" altLang="en-US" sz="2000"/>
              <a:t>Applications should be easily scaled up and down </a:t>
            </a:r>
          </a:p>
          <a:p>
            <a:r>
              <a:rPr lang="en-US" altLang="en-US" b="1"/>
              <a:t>Pack of Cards : </a:t>
            </a:r>
          </a:p>
          <a:p>
            <a:pPr lvl="1"/>
            <a:r>
              <a:rPr lang="en-US" altLang="en-US" sz="2000"/>
              <a:t>If a Service at the bottom of the call chain fails, it can have knock on effects on all other services. </a:t>
            </a:r>
          </a:p>
          <a:p>
            <a:pPr lvl="1"/>
            <a:r>
              <a:rPr lang="en-US" altLang="en-US" sz="2000"/>
              <a:t>Services should be fault tolerant by Design.</a:t>
            </a:r>
          </a:p>
          <a:p>
            <a:r>
              <a:rPr lang="en-US" altLang="en-US" b="1"/>
              <a:t>Consistency </a:t>
            </a:r>
          </a:p>
          <a:p>
            <a:pPr lvl="1"/>
            <a:r>
              <a:rPr lang="en-US" altLang="en-US" sz="2000"/>
              <a:t>Should have some decentralized governance around the languages, platforms, technology and tools used for implementing/deploying/monitoring 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FB3F1A0-5D72-4DB7-C0AB-388D438BF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Solutions to Challenges 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DC80EC7-3677-5F74-6FA9-6CB92472B3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Spring Boot</a:t>
            </a:r>
          </a:p>
          <a:p>
            <a:pPr lvl="1">
              <a:lnSpc>
                <a:spcPct val="150000"/>
              </a:lnSpc>
            </a:pPr>
            <a:r>
              <a:rPr lang="en-US" altLang="en-US" sz="2000" i="1"/>
              <a:t>Enable building production ready applications quickly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Provide non-functional features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embedded servers (easy deployment with containers)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metrics (monitoring)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health checks (monitoring)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externalized configuration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A4AA710-C0AB-8D18-0728-CC5747E8B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Solutions to Challenges 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ACA79439-20B3-9440-198D-4A0F412BA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b="1"/>
              <a:t>Spring Cloud</a:t>
            </a:r>
          </a:p>
          <a:p>
            <a:pPr lvl="1"/>
            <a:r>
              <a:rPr lang="en-US" altLang="en-US" sz="2000" i="1"/>
              <a:t>Cloud solutions – From Spring and Open Sourced</a:t>
            </a:r>
          </a:p>
          <a:p>
            <a:r>
              <a:rPr lang="en-US" altLang="en-US" b="1"/>
              <a:t>Dynamic Scale Up and Down. </a:t>
            </a:r>
          </a:p>
          <a:p>
            <a:pPr lvl="1"/>
            <a:r>
              <a:rPr lang="en-US" altLang="en-US" sz="2000"/>
              <a:t>Using a combination of Naming Server (Eureka)</a:t>
            </a:r>
          </a:p>
          <a:p>
            <a:pPr lvl="1"/>
            <a:r>
              <a:rPr lang="en-US" altLang="en-US" sz="2000"/>
              <a:t>Client Side Load Balancing</a:t>
            </a:r>
          </a:p>
          <a:p>
            <a:pPr lvl="1"/>
            <a:r>
              <a:rPr lang="en-US" altLang="en-US" sz="2000"/>
              <a:t>Feign (Easier REST Clients)</a:t>
            </a:r>
          </a:p>
          <a:p>
            <a:r>
              <a:rPr lang="en-US" altLang="en-US" b="1"/>
              <a:t>Visibility and Monitoring </a:t>
            </a:r>
          </a:p>
          <a:p>
            <a:pPr lvl="1"/>
            <a:r>
              <a:rPr lang="en-US" altLang="en-US" sz="2000"/>
              <a:t>Zipkin Distributed Tracing</a:t>
            </a:r>
          </a:p>
          <a:p>
            <a:pPr lvl="1"/>
            <a:r>
              <a:rPr lang="en-US" altLang="en-US" sz="2000"/>
              <a:t>API Gateway</a:t>
            </a:r>
          </a:p>
          <a:p>
            <a:r>
              <a:rPr lang="en-US" altLang="en-US" b="1"/>
              <a:t>Configuration Management</a:t>
            </a:r>
          </a:p>
          <a:p>
            <a:pPr lvl="1"/>
            <a:r>
              <a:rPr lang="en-US" altLang="en-US" sz="2000"/>
              <a:t>Spring Cloud Config Server</a:t>
            </a:r>
          </a:p>
          <a:p>
            <a:r>
              <a:rPr lang="en-US" altLang="en-US" b="1"/>
              <a:t>Fault Tolerance</a:t>
            </a:r>
          </a:p>
          <a:p>
            <a:pPr lvl="1"/>
            <a:r>
              <a:rPr lang="en-US" altLang="en-US" sz="2000"/>
              <a:t>Cloud Circuit Breaker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570868-2C25-6349-0922-2151B93D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 Spring Cloud Eureka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7891" name="Text Placeholder 4">
            <a:extLst>
              <a:ext uri="{FF2B5EF4-FFF2-40B4-BE49-F238E27FC236}">
                <a16:creationId xmlns:a16="http://schemas.microsoft.com/office/drawing/2014/main" id="{89A28FDD-B001-0E2F-EC25-569E52251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074F8FF-DDA8-1085-0C29-6EC690AB1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Day - 4</a:t>
            </a:r>
            <a:br>
              <a:rPr lang="en-US" altLang="en-US" dirty="0"/>
            </a:br>
            <a:r>
              <a:rPr lang="en-US" altLang="en-US" dirty="0"/>
              <a:t> </a:t>
            </a:r>
            <a:endParaRPr lang="en-IN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ED72DB0-0025-FD9B-BE83-1FAEC9DE3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680" y="1132367"/>
            <a:ext cx="9534174" cy="54970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altLang="en-US" sz="1800" b="1" dirty="0"/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Introduction to Microservices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Understanding the Monolith application and its challenges What are Microservices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Basic building blocks of Microservices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How do Microservices solve the challenges with Monolith?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Microservices in action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How to build, deploy and test Microservices Common design patterns for creating Microservices REST and JSON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Popular frameworks in use Key benefits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</a:rPr>
              <a:t>Introduction to Spring cloud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1400" dirty="0"/>
              <a:t> </a:t>
            </a:r>
            <a:endParaRPr lang="en-IN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5FD26769-0936-479C-50B7-813091F08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CA5116-5627-4863-B4F9-19351305CC4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A4BD253D-6647-70C9-6592-E279CB48E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 Register and Discovery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3C3C82DF-F9DA-70C3-037D-F4BAA376F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Application is decomposed into Many Microservices.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Each deployed in different servers and different ports. </a:t>
            </a:r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Services may need to communicate with each other to execute some tasks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i="1"/>
              <a:t>Using ip address and port number has many limitations on invoking the services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8823EDE-788F-C992-F49F-F317D41D3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 Registry</a:t>
            </a:r>
          </a:p>
        </p:txBody>
      </p:sp>
      <p:pic>
        <p:nvPicPr>
          <p:cNvPr id="39939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E1CBC36-003C-AAE2-112F-D8DB2FFC0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3114" y="1481471"/>
            <a:ext cx="8105775" cy="505936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D895D58-E5A4-11EA-7D77-3866DF31D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Netflix Eureka Server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FA3213C-B268-9F93-4E4C-89C85F19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88" y="1446249"/>
            <a:ext cx="9822712" cy="52593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/>
              <a:t>@EnableEurekaServer</a:t>
            </a:r>
            <a:r>
              <a:rPr lang="en-US" dirty="0"/>
              <a:t> </a:t>
            </a:r>
          </a:p>
          <a:p>
            <a:pPr lvl="1">
              <a:defRPr/>
            </a:pPr>
            <a:r>
              <a:rPr lang="en-US" sz="2000" dirty="0"/>
              <a:t>Added to the main Spring Boot Application configuration class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Used to Notify the </a:t>
            </a:r>
            <a:r>
              <a:rPr lang="en-US" sz="2000" b="1" dirty="0">
                <a:ea typeface="+mn-ea"/>
                <a:cs typeface="+mn-cs"/>
              </a:rPr>
              <a:t>Spring</a:t>
            </a:r>
            <a:r>
              <a:rPr lang="en-US" sz="2000" dirty="0">
                <a:ea typeface="+mn-ea"/>
                <a:cs typeface="+mn-cs"/>
              </a:rPr>
              <a:t> Container that this application is a registration service by </a:t>
            </a:r>
            <a:r>
              <a:rPr lang="en-US" sz="2000" b="1" dirty="0">
                <a:ea typeface="+mn-ea"/>
                <a:cs typeface="+mn-cs"/>
              </a:rPr>
              <a:t>Netflix</a:t>
            </a:r>
            <a:r>
              <a:rPr lang="en-US" sz="2000" dirty="0">
                <a:ea typeface="+mn-ea"/>
                <a:cs typeface="+mn-cs"/>
              </a:rPr>
              <a:t> technology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It also activates Eureka Server related configurations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altLang="en-US" b="1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altLang="en-US" b="1" dirty="0"/>
              <a:t>@EnableEurekaServer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altLang="en-US" b="1" dirty="0"/>
              <a:t>@SpringBootApplication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altLang="en-US" dirty="0"/>
              <a:t>public  class </a:t>
            </a:r>
            <a:r>
              <a:rPr lang="en-US" altLang="en-US" dirty="0" err="1"/>
              <a:t>EurekaServerApplication</a:t>
            </a:r>
            <a:r>
              <a:rPr lang="en-US" altLang="en-US" dirty="0"/>
              <a:t> {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altLang="en-US" dirty="0"/>
              <a:t>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{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altLang="en-US" dirty="0"/>
              <a:t>  	</a:t>
            </a:r>
            <a:r>
              <a:rPr lang="en-US" altLang="en-US" dirty="0" err="1"/>
              <a:t>SpringApplication.run</a:t>
            </a:r>
            <a:r>
              <a:rPr lang="en-US" altLang="en-US" dirty="0"/>
              <a:t>(</a:t>
            </a:r>
            <a:r>
              <a:rPr lang="en-US" altLang="en-US" dirty="0" err="1"/>
              <a:t>EurekaServerApplication.class</a:t>
            </a:r>
            <a:r>
              <a:rPr lang="en-US" altLang="en-US" dirty="0"/>
              <a:t>, </a:t>
            </a:r>
            <a:r>
              <a:rPr lang="en-US" altLang="en-US" dirty="0" err="1"/>
              <a:t>args</a:t>
            </a:r>
            <a:r>
              <a:rPr lang="en-US" altLang="en-US" dirty="0"/>
              <a:t>);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altLang="en-US" dirty="0"/>
              <a:t>}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altLang="en-US" dirty="0"/>
              <a:t>}</a:t>
            </a:r>
            <a:br>
              <a:rPr lang="en-US" dirty="0"/>
            </a:b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dirty="0"/>
          </a:p>
          <a:p>
            <a:pPr lvl="1">
              <a:buFont typeface="Times New Roman" pitchFamily="18" charset="0"/>
              <a:buNone/>
              <a:defRPr/>
            </a:pP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D942B81-ED13-FF32-9296-4AC92B0F7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 Config Properties</a:t>
            </a:r>
          </a:p>
        </p:txBody>
      </p:sp>
      <p:sp>
        <p:nvSpPr>
          <p:cNvPr id="159747" name="Content Placeholder 2">
            <a:extLst>
              <a:ext uri="{FF2B5EF4-FFF2-40B4-BE49-F238E27FC236}">
                <a16:creationId xmlns:a16="http://schemas.microsoft.com/office/drawing/2014/main" id="{7B9FA504-649C-A83F-2597-610097A2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754"/>
            <a:ext cx="8946541" cy="4924646"/>
          </a:xfrm>
        </p:spPr>
        <p:txBody>
          <a:bodyPr>
            <a:normAutofit fontScale="85000" lnSpcReduction="20000"/>
          </a:bodyPr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server: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port: 8761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spring: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application: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name: eureka-server-registry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eureka: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client: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fetch-registry: </a:t>
            </a:r>
            <a:r>
              <a:rPr lang="en-US" sz="2000" b="1" dirty="0">
                <a:ea typeface="+mn-ea"/>
                <a:cs typeface="+mn-cs"/>
              </a:rPr>
              <a:t>false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register-with-eureka: </a:t>
            </a:r>
            <a:r>
              <a:rPr lang="en-US" sz="2000" b="1" dirty="0">
                <a:ea typeface="+mn-ea"/>
                <a:cs typeface="+mn-cs"/>
              </a:rPr>
              <a:t>false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</a:t>
            </a:r>
            <a:r>
              <a:rPr lang="en-US" sz="2000" b="1" dirty="0">
                <a:ea typeface="+mn-ea"/>
                <a:cs typeface="+mn-cs"/>
              </a:rPr>
              <a:t>service-</a:t>
            </a:r>
            <a:r>
              <a:rPr lang="en-US" sz="2000" b="1" dirty="0" err="1">
                <a:ea typeface="+mn-ea"/>
                <a:cs typeface="+mn-cs"/>
              </a:rPr>
              <a:t>url</a:t>
            </a:r>
            <a:r>
              <a:rPr lang="en-US" sz="2000" b="1" dirty="0">
                <a:ea typeface="+mn-ea"/>
                <a:cs typeface="+mn-cs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</a:t>
            </a:r>
            <a:r>
              <a:rPr lang="en-US" sz="2000" b="1" dirty="0">
                <a:ea typeface="+mn-ea"/>
                <a:cs typeface="+mn-cs"/>
              </a:rPr>
              <a:t> </a:t>
            </a:r>
            <a:r>
              <a:rPr lang="en-US" sz="2000" b="1" dirty="0" err="1">
                <a:ea typeface="+mn-ea"/>
                <a:cs typeface="+mn-cs"/>
              </a:rPr>
              <a:t>defaultZone</a:t>
            </a:r>
            <a:r>
              <a:rPr lang="en-US" sz="2000" dirty="0">
                <a:ea typeface="+mn-ea"/>
                <a:cs typeface="+mn-cs"/>
              </a:rPr>
              <a:t>: http://localhost:8761/</a:t>
            </a:r>
            <a:r>
              <a:rPr lang="en-US" sz="2000" b="1" dirty="0">
                <a:ea typeface="+mn-ea"/>
                <a:cs typeface="+mn-cs"/>
              </a:rPr>
              <a:t>eureka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26825B91-C1D2-2226-1ADA-7D337202F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Configuration Properties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83BE49A-D52D-7503-CA6C-C4B3C28FB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9837" y="1853247"/>
            <a:ext cx="9120963" cy="42729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fetch-registry</a:t>
            </a:r>
            <a:r>
              <a:rPr lang="en-US" altLang="en-US" dirty="0"/>
              <a:t>=false  </a:t>
            </a:r>
            <a:r>
              <a:rPr lang="en-US" altLang="en-US" b="1" dirty="0"/>
              <a:t>(default: true)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 Eureka instance is also a Eureka client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It can fetch the registry containing the details of other instances.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“false” </a:t>
            </a:r>
            <a:r>
              <a:rPr lang="en-US" altLang="en-US" sz="2000" dirty="0"/>
              <a:t>means it will not be fetching the registry information</a:t>
            </a:r>
          </a:p>
          <a:p>
            <a:pPr>
              <a:lnSpc>
                <a:spcPct val="150000"/>
              </a:lnSpc>
            </a:pPr>
            <a:endParaRPr lang="en-US" altLang="en-US" b="1" dirty="0"/>
          </a:p>
          <a:p>
            <a:pPr>
              <a:lnSpc>
                <a:spcPct val="150000"/>
              </a:lnSpc>
            </a:pPr>
            <a:r>
              <a:rPr lang="en-US" altLang="en-US" b="1" dirty="0"/>
              <a:t>register-with-eureka</a:t>
            </a:r>
            <a:r>
              <a:rPr lang="en-US" altLang="en-US" dirty="0"/>
              <a:t>=false </a:t>
            </a:r>
            <a:r>
              <a:rPr lang="en-US" altLang="en-US" b="1" dirty="0"/>
              <a:t>(default: true)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Should this server register itself as a client;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“false”</a:t>
            </a:r>
            <a:r>
              <a:rPr lang="en-US" altLang="en-US" sz="2000" dirty="0"/>
              <a:t>  means it prevents itself from acting as a client.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55D31C8-AD99-C02E-7E69-E597740F4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Configuration Properties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3FC196D2-A442-FF3F-4848-94A34F1B0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/>
              <a:t>eureka.client.serviceUrl.defaultZone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In a standalone mode </a:t>
            </a:r>
          </a:p>
          <a:p>
            <a:pPr lvl="2">
              <a:lnSpc>
                <a:spcPct val="150000"/>
              </a:lnSpc>
            </a:pPr>
            <a:r>
              <a:rPr lang="en-US" altLang="en-US" sz="2000"/>
              <a:t>points to the local server address.</a:t>
            </a:r>
          </a:p>
          <a:p>
            <a:pPr lvl="2">
              <a:lnSpc>
                <a:spcPct val="150000"/>
              </a:lnSpc>
            </a:pPr>
            <a:r>
              <a:rPr lang="en-US" altLang="en-US" sz="2000"/>
              <a:t>Switch off the client-side behavior </a:t>
            </a:r>
          </a:p>
          <a:p>
            <a:pPr lvl="2">
              <a:lnSpc>
                <a:spcPct val="150000"/>
              </a:lnSpc>
            </a:pPr>
            <a:r>
              <a:rPr lang="en-US" altLang="en-US" sz="2000"/>
              <a:t>Does not keep trying and failing to reach its peers.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53D1D0-FB4C-F146-CEE3-F4334292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Eureka discovery client</a:t>
            </a:r>
            <a:endParaRPr lang="en-IN" dirty="0"/>
          </a:p>
        </p:txBody>
      </p:sp>
      <p:sp>
        <p:nvSpPr>
          <p:cNvPr id="45059" name="Text Placeholder 4">
            <a:extLst>
              <a:ext uri="{FF2B5EF4-FFF2-40B4-BE49-F238E27FC236}">
                <a16:creationId xmlns:a16="http://schemas.microsoft.com/office/drawing/2014/main" id="{4AF694A5-AE5B-9555-5D29-615F909D3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92D00B73-61D9-A2CC-013D-08E73AFCD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Discovery From Eureka Server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87F10CB9-118B-43A5-923E-C46864346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2058234"/>
            <a:ext cx="8946541" cy="4195481"/>
          </a:xfrm>
        </p:spPr>
        <p:txBody>
          <a:bodyPr/>
          <a:lstStyle/>
          <a:p>
            <a:r>
              <a:rPr lang="en-US" altLang="en-US" b="1" dirty="0" err="1"/>
              <a:t>EurekaClientConfigBean</a:t>
            </a:r>
            <a:r>
              <a:rPr lang="en-US" altLang="en-US" b="1" dirty="0"/>
              <a:t>  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Implementation of </a:t>
            </a:r>
            <a:r>
              <a:rPr lang="en-US" altLang="en-US" sz="2000" dirty="0" err="1"/>
              <a:t>EurekaClientConfig</a:t>
            </a:r>
            <a:r>
              <a:rPr lang="en-US" altLang="en-US" sz="2000" dirty="0"/>
              <a:t>. 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Properties are prefixed by </a:t>
            </a:r>
            <a:r>
              <a:rPr lang="en-US" altLang="en-US" sz="2000" dirty="0" err="1"/>
              <a:t>eureka.client</a:t>
            </a:r>
            <a:r>
              <a:rPr lang="en-US" altLang="en-US" sz="2000" dirty="0"/>
              <a:t>.</a:t>
            </a:r>
          </a:p>
          <a:p>
            <a:endParaRPr lang="en-US" altLang="en-US" dirty="0"/>
          </a:p>
          <a:p>
            <a:r>
              <a:rPr lang="en-US" altLang="en-US" b="1" dirty="0"/>
              <a:t>Discovery clients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Clients can  look up and fetch information of other services 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Can communicate without IP addresses and port numbers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06C7317-F30E-0374-9473-0407293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Discovery Clients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278167B-FD82-5635-E847-39809B27B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@EnableDiscoveryClient 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Added in the main spring boot configuration class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i="1" dirty="0"/>
              <a:t>Works with any Discovery Client implementations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i="1" dirty="0"/>
              <a:t>Example :  Eureka, Consul, Zookeeper </a:t>
            </a:r>
          </a:p>
          <a:p>
            <a:endParaRPr lang="en-US" altLang="en-US" b="1" dirty="0"/>
          </a:p>
          <a:p>
            <a:r>
              <a:rPr lang="en-US" altLang="en-US" b="1" dirty="0"/>
              <a:t>@EnableEurekaClient 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Works only with Eureka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C83E055-3D7B-8114-27C2-C93277AEA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Discovery Client Service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2CAB7C5-F8DC-02A0-3BB7-DF2C794EB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dirty="0"/>
              <a:t>@SpringBootApplication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@EnableEurekaClient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public class </a:t>
            </a:r>
            <a:r>
              <a:rPr lang="en-US" altLang="en-US" sz="2000" b="1" dirty="0" err="1"/>
              <a:t>BloodDonarServiceApplication</a:t>
            </a:r>
            <a:r>
              <a:rPr lang="en-US" altLang="en-US" sz="2000" b="1" dirty="0"/>
              <a:t> {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public static void main(String[] </a:t>
            </a:r>
            <a:r>
              <a:rPr lang="en-US" altLang="en-US" sz="2000" b="1" dirty="0" err="1"/>
              <a:t>args</a:t>
            </a:r>
            <a:r>
              <a:rPr lang="en-US" altLang="en-US" sz="2000" b="1" dirty="0"/>
              <a:t>) {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dirty="0" err="1"/>
              <a:t>SpringApplication.</a:t>
            </a:r>
            <a:r>
              <a:rPr lang="en-US" altLang="en-US" sz="2000" i="1" dirty="0" err="1"/>
              <a:t>run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BloodDonarServiceApplication.</a:t>
            </a:r>
            <a:r>
              <a:rPr lang="en-US" altLang="en-US" sz="2000" b="1" i="1" dirty="0" err="1"/>
              <a:t>class</a:t>
            </a:r>
            <a:r>
              <a:rPr lang="en-US" altLang="en-US" sz="2000" b="1" i="1" dirty="0"/>
              <a:t>, </a:t>
            </a:r>
            <a:r>
              <a:rPr lang="en-US" altLang="en-US" sz="2000" b="1" i="1" dirty="0" err="1"/>
              <a:t>args</a:t>
            </a:r>
            <a:r>
              <a:rPr lang="en-US" altLang="en-US" sz="2000" b="1" i="1" dirty="0"/>
              <a:t>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dirty="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507235-50A3-0DBF-F90E-B49FE101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Micro services</a:t>
            </a:r>
            <a:br>
              <a:rPr lang="en-US" dirty="0"/>
            </a:br>
            <a:endParaRPr lang="en-US" dirty="0"/>
          </a:p>
        </p:txBody>
      </p:sp>
      <p:sp>
        <p:nvSpPr>
          <p:cNvPr id="21507" name="Text Placeholder 4">
            <a:extLst>
              <a:ext uri="{FF2B5EF4-FFF2-40B4-BE49-F238E27FC236}">
                <a16:creationId xmlns:a16="http://schemas.microsoft.com/office/drawing/2014/main" id="{4882BDF2-288C-42B1-5B41-600E7E91C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9F51084-5FF2-D8CE-11AF-168423160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</a:t>
            </a:r>
            <a:endParaRPr lang="en-IN" altLang="en-US"/>
          </a:p>
        </p:txBody>
      </p:sp>
      <p:pic>
        <p:nvPicPr>
          <p:cNvPr id="49155" name="Content Placeholder 4">
            <a:extLst>
              <a:ext uri="{FF2B5EF4-FFF2-40B4-BE49-F238E27FC236}">
                <a16:creationId xmlns:a16="http://schemas.microsoft.com/office/drawing/2014/main" id="{ACE68DD0-4F71-A45F-6C31-A0E154828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5800" y="1219200"/>
            <a:ext cx="8280400" cy="50292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762E30C0-26EA-160F-D0D0-830ACB6F0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of Load Balancer</a:t>
            </a:r>
          </a:p>
        </p:txBody>
      </p:sp>
      <p:pic>
        <p:nvPicPr>
          <p:cNvPr id="50179" name="Content Placeholder 3" descr="client-side-load-balancer-fig4-100586595-large.idge.png">
            <a:extLst>
              <a:ext uri="{FF2B5EF4-FFF2-40B4-BE49-F238E27FC236}">
                <a16:creationId xmlns:a16="http://schemas.microsoft.com/office/drawing/2014/main" id="{A06D758C-94CB-F463-1D38-CE37406F46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1859" y="1453116"/>
            <a:ext cx="8382000" cy="50292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4884BCD0-0C40-E966-410B-95E472064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@LoadBalanced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1B31406C-4EC4-FCB6-16C3-427C3A79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33" y="1722474"/>
            <a:ext cx="9285767" cy="440369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Eliminates direct use of  </a:t>
            </a:r>
            <a:r>
              <a:rPr lang="en-US" sz="2000" i="1" dirty="0">
                <a:ea typeface="+mn-ea"/>
                <a:cs typeface="+mn-cs"/>
              </a:rPr>
              <a:t>Ribbon</a:t>
            </a:r>
            <a:r>
              <a:rPr lang="en-US" sz="2000" dirty="0">
                <a:ea typeface="+mn-ea"/>
                <a:cs typeface="+mn-cs"/>
              </a:rPr>
              <a:t>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Ribbon automatically integrates with </a:t>
            </a:r>
            <a:r>
              <a:rPr lang="en-US" sz="2000" dirty="0" err="1">
                <a:ea typeface="+mn-ea"/>
                <a:cs typeface="+mn-cs"/>
              </a:rPr>
              <a:t>RestTemplate</a:t>
            </a:r>
            <a:endParaRPr lang="en-US" sz="2000" dirty="0">
              <a:ea typeface="+mn-ea"/>
              <a:cs typeface="+mn-cs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Makes  </a:t>
            </a:r>
            <a:r>
              <a:rPr lang="en-US" sz="1800" b="1" i="1" dirty="0" err="1">
                <a:ea typeface="+mn-ea"/>
                <a:cs typeface="+mn-cs"/>
              </a:rPr>
              <a:t>RestTemplate</a:t>
            </a:r>
            <a:r>
              <a:rPr lang="en-US" sz="1800" b="1" i="1" dirty="0">
                <a:ea typeface="+mn-ea"/>
                <a:cs typeface="+mn-cs"/>
              </a:rPr>
              <a:t> ribbon aware</a:t>
            </a:r>
            <a:r>
              <a:rPr lang="en-US" sz="1800" dirty="0">
                <a:ea typeface="+mn-ea"/>
                <a:cs typeface="+mn-cs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Also helps to </a:t>
            </a:r>
            <a:r>
              <a:rPr lang="en-US" sz="2000" b="1" dirty="0"/>
              <a:t>use "logical identifiers"</a:t>
            </a:r>
            <a:r>
              <a:rPr lang="en-US" sz="2000" dirty="0"/>
              <a:t> for the URLs  passed to </a:t>
            </a:r>
            <a:r>
              <a:rPr lang="en-US" sz="2000" dirty="0" err="1"/>
              <a:t>restTemplate</a:t>
            </a:r>
            <a:r>
              <a:rPr lang="en-US" sz="2000" dirty="0"/>
              <a:t>. 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800" dirty="0"/>
              <a:t>logical identifiers are name of a service.</a:t>
            </a:r>
          </a:p>
          <a:p>
            <a:pPr lvl="1">
              <a:lnSpc>
                <a:spcPct val="150000"/>
              </a:lnSpc>
              <a:buFont typeface="Times New Roman" pitchFamily="18" charset="0"/>
              <a:buNone/>
              <a:defRPr/>
            </a:pPr>
            <a:r>
              <a:rPr lang="en-US" dirty="0"/>
              <a:t>@Bean</a:t>
            </a:r>
          </a:p>
          <a:p>
            <a:pPr lvl="1">
              <a:lnSpc>
                <a:spcPct val="150000"/>
              </a:lnSpc>
              <a:buFont typeface="Times New Roman" pitchFamily="18" charset="0"/>
              <a:buNone/>
              <a:defRPr/>
            </a:pPr>
            <a:r>
              <a:rPr lang="en-US" b="1" dirty="0"/>
              <a:t>@</a:t>
            </a:r>
            <a:r>
              <a:rPr lang="en-US" b="1" dirty="0" err="1"/>
              <a:t>LoadBalanced</a:t>
            </a:r>
            <a:endParaRPr lang="en-US" b="1" dirty="0"/>
          </a:p>
          <a:p>
            <a:pPr lvl="1">
              <a:lnSpc>
                <a:spcPct val="150000"/>
              </a:lnSpc>
              <a:buFont typeface="Times New Roman" pitchFamily="18" charset="0"/>
              <a:buNone/>
              <a:defRPr/>
            </a:pPr>
            <a:r>
              <a:rPr lang="en-US" b="1" dirty="0"/>
              <a:t>public  </a:t>
            </a:r>
            <a:r>
              <a:rPr lang="en-US" b="1" dirty="0" err="1"/>
              <a:t>RestTemplate</a:t>
            </a:r>
            <a:r>
              <a:rPr lang="en-US" b="1" dirty="0"/>
              <a:t> template() {</a:t>
            </a:r>
          </a:p>
          <a:p>
            <a:pPr lvl="1">
              <a:lnSpc>
                <a:spcPct val="150000"/>
              </a:lnSpc>
              <a:buFont typeface="Times New Roman" pitchFamily="18" charset="0"/>
              <a:buNone/>
              <a:defRPr/>
            </a:pPr>
            <a:r>
              <a:rPr lang="en-US" b="1" dirty="0"/>
              <a:t>        return new </a:t>
            </a:r>
            <a:r>
              <a:rPr lang="en-US" b="1" dirty="0" err="1"/>
              <a:t>RestTemplate</a:t>
            </a:r>
            <a:r>
              <a:rPr lang="en-US" b="1" dirty="0"/>
              <a:t>();</a:t>
            </a:r>
          </a:p>
          <a:p>
            <a:pPr lvl="1">
              <a:buFont typeface="Times New Roman" pitchFamily="18" charset="0"/>
              <a:buNone/>
              <a:defRPr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1BA6803-100A-E5B9-F7A3-4FB2F1E98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Client  - Application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E683A8D7-3491-73FF-1BD0-C782EE389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1605516"/>
            <a:ext cx="8946541" cy="464288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@SpringBootApplication</a:t>
            </a:r>
          </a:p>
          <a:p>
            <a:pPr marL="457200" lvl="1" indent="0"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@EnableDiscoveryClient</a:t>
            </a:r>
          </a:p>
          <a:p>
            <a:pPr marL="457200" lvl="1" indent="0">
              <a:buNone/>
            </a:pPr>
            <a:r>
              <a:rPr lang="en-IN" altLang="en-US" sz="2000" b="1" dirty="0">
                <a:latin typeface="Consolas" panose="020B0609020204030204" pitchFamily="49" charset="0"/>
              </a:rPr>
              <a:t>public class </a:t>
            </a:r>
            <a:r>
              <a:rPr lang="en-IN" altLang="en-US" sz="2000" b="1" dirty="0" err="1">
                <a:latin typeface="Consolas" panose="020B0609020204030204" pitchFamily="49" charset="0"/>
              </a:rPr>
              <a:t>PaymentServiceApplication</a:t>
            </a:r>
            <a:r>
              <a:rPr lang="en-IN" altLang="en-US" sz="2000" b="1" dirty="0"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endParaRPr lang="en-IN" alt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2000" b="1" dirty="0">
                <a:latin typeface="Consolas" panose="020B0609020204030204" pitchFamily="49" charset="0"/>
              </a:rPr>
              <a:t>public static void main(String[] </a:t>
            </a:r>
            <a:r>
              <a:rPr lang="en-US" altLang="en-US" sz="2000" b="1" dirty="0" err="1">
                <a:latin typeface="Consolas" panose="020B0609020204030204" pitchFamily="49" charset="0"/>
              </a:rPr>
              <a:t>args</a:t>
            </a:r>
            <a:r>
              <a:rPr lang="en-US" altLang="en-US" sz="2000" b="1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SpringApplication.run</a:t>
            </a:r>
            <a:r>
              <a:rPr lang="en-US" altLang="en-US" sz="2000" dirty="0"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</a:rPr>
              <a:t>PaymentServiceApplication.</a:t>
            </a:r>
            <a:r>
              <a:rPr lang="en-US" altLang="en-US" sz="2000" b="1" dirty="0" err="1">
                <a:latin typeface="Consolas" panose="020B0609020204030204" pitchFamily="49" charset="0"/>
              </a:rPr>
              <a:t>class</a:t>
            </a:r>
            <a:r>
              <a:rPr lang="en-US" altLang="en-US" sz="2000" b="1" dirty="0">
                <a:latin typeface="Consolas" panose="020B0609020204030204" pitchFamily="49" charset="0"/>
              </a:rPr>
              <a:t>, </a:t>
            </a:r>
            <a:r>
              <a:rPr lang="en-US" altLang="en-US" sz="2000" b="1" dirty="0" err="1">
                <a:latin typeface="Consolas" panose="020B0609020204030204" pitchFamily="49" charset="0"/>
              </a:rPr>
              <a:t>args</a:t>
            </a:r>
            <a:r>
              <a:rPr lang="en-US" altLang="en-US" sz="2000" b="1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@Bean</a:t>
            </a:r>
          </a:p>
          <a:p>
            <a:pPr marL="457200" lvl="1" indent="0"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@LoadBalanced  </a:t>
            </a:r>
          </a:p>
          <a:p>
            <a:pPr marL="457200" lvl="1" indent="0">
              <a:buNone/>
            </a:pPr>
            <a:r>
              <a:rPr lang="en-IN" altLang="en-US" sz="2000" b="1" dirty="0">
                <a:latin typeface="Consolas" panose="020B0609020204030204" pitchFamily="49" charset="0"/>
              </a:rPr>
              <a:t>public </a:t>
            </a:r>
            <a:r>
              <a:rPr lang="en-IN" altLang="en-US" sz="2000" b="1" dirty="0" err="1">
                <a:latin typeface="Consolas" panose="020B0609020204030204" pitchFamily="49" charset="0"/>
              </a:rPr>
              <a:t>RestTemplate</a:t>
            </a:r>
            <a:r>
              <a:rPr lang="en-IN" altLang="en-US" sz="2000" b="1" dirty="0">
                <a:latin typeface="Consolas" panose="020B0609020204030204" pitchFamily="49" charset="0"/>
              </a:rPr>
              <a:t> template() {</a:t>
            </a:r>
          </a:p>
          <a:p>
            <a:pPr marL="457200" lvl="1" indent="0">
              <a:buNone/>
            </a:pPr>
            <a:r>
              <a:rPr lang="en-IN" altLang="en-US" sz="2000" b="1" dirty="0">
                <a:latin typeface="Consolas" panose="020B0609020204030204" pitchFamily="49" charset="0"/>
              </a:rPr>
              <a:t>   return new </a:t>
            </a:r>
            <a:r>
              <a:rPr lang="en-IN" altLang="en-US" sz="2000" b="1" dirty="0" err="1">
                <a:latin typeface="Consolas" panose="020B0609020204030204" pitchFamily="49" charset="0"/>
              </a:rPr>
              <a:t>RestTemplate</a:t>
            </a:r>
            <a:r>
              <a:rPr lang="en-IN" altLang="en-US" sz="2000" b="1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7FE77525-5F87-C2A1-D4DE-568CE6477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Client - Controller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60FB903-A53C-5307-25D5-39DCC20BD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367" y="1594884"/>
            <a:ext cx="9076847" cy="4529692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@RestController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@Slf4j</a:t>
            </a: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public class </a:t>
            </a:r>
            <a:r>
              <a:rPr lang="en-IN" altLang="en-US" b="1" dirty="0" err="1">
                <a:latin typeface="Consolas" panose="020B0609020204030204" pitchFamily="49" charset="0"/>
              </a:rPr>
              <a:t>PaymentController</a:t>
            </a:r>
            <a:r>
              <a:rPr lang="en-IN" altLang="en-US" b="1" dirty="0"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endParaRPr lang="en-IN" alt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@Autowired</a:t>
            </a: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private </a:t>
            </a:r>
            <a:r>
              <a:rPr lang="en-IN" altLang="en-US" b="1" dirty="0" err="1">
                <a:latin typeface="Consolas" panose="020B0609020204030204" pitchFamily="49" charset="0"/>
              </a:rPr>
              <a:t>RestTemplate</a:t>
            </a:r>
            <a:r>
              <a:rPr lang="en-IN" altLang="en-US" b="1" dirty="0">
                <a:latin typeface="Consolas" panose="020B0609020204030204" pitchFamily="49" charset="0"/>
              </a:rPr>
              <a:t> template;</a:t>
            </a:r>
          </a:p>
          <a:p>
            <a:pPr marL="457200" lvl="1" indent="0">
              <a:buNone/>
            </a:pPr>
            <a:endParaRPr lang="en-IN" alt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String </a:t>
            </a:r>
            <a:r>
              <a:rPr lang="en-IN" altLang="en-US" dirty="0" err="1">
                <a:latin typeface="Consolas" panose="020B0609020204030204" pitchFamily="49" charset="0"/>
              </a:rPr>
              <a:t>baseURL</a:t>
            </a:r>
            <a:r>
              <a:rPr lang="en-IN" altLang="en-US" dirty="0">
                <a:latin typeface="Consolas" panose="020B0609020204030204" pitchFamily="49" charset="0"/>
              </a:rPr>
              <a:t> = "http://CUSTOMER-SERVICE/";</a:t>
            </a:r>
          </a:p>
          <a:p>
            <a:pPr marL="457200" lvl="1" indent="0">
              <a:buNone/>
            </a:pPr>
            <a:endParaRPr lang="en-IN" alt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@GetMapping(path = "/</a:t>
            </a:r>
            <a:r>
              <a:rPr lang="en-US" altLang="en-US" dirty="0" err="1">
                <a:latin typeface="Consolas" panose="020B0609020204030204" pitchFamily="49" charset="0"/>
              </a:rPr>
              <a:t>api</a:t>
            </a:r>
            <a:r>
              <a:rPr lang="en-US" altLang="en-US" dirty="0">
                <a:latin typeface="Consolas" panose="020B0609020204030204" pitchFamily="49" charset="0"/>
              </a:rPr>
              <a:t>/v1/client/customers")</a:t>
            </a: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public String </a:t>
            </a:r>
            <a:r>
              <a:rPr lang="en-IN" altLang="en-US" b="1" dirty="0" err="1">
                <a:latin typeface="Consolas" panose="020B0609020204030204" pitchFamily="49" charset="0"/>
              </a:rPr>
              <a:t>getCustomerDetails</a:t>
            </a:r>
            <a:r>
              <a:rPr lang="en-IN" altLang="en-US" b="1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String </a:t>
            </a:r>
            <a:r>
              <a:rPr lang="en-US" altLang="en-US" dirty="0" err="1">
                <a:latin typeface="Consolas" panose="020B0609020204030204" pitchFamily="49" charset="0"/>
              </a:rPr>
              <a:t>reqURL</a:t>
            </a:r>
            <a:r>
              <a:rPr lang="en-US" altLang="en-US" dirty="0"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</a:rPr>
              <a:t>baseURL</a:t>
            </a:r>
            <a:r>
              <a:rPr lang="en-US" altLang="en-US" dirty="0">
                <a:latin typeface="Consolas" panose="020B0609020204030204" pitchFamily="49" charset="0"/>
              </a:rPr>
              <a:t>+"</a:t>
            </a:r>
            <a:r>
              <a:rPr lang="en-US" altLang="en-US" dirty="0" err="1">
                <a:latin typeface="Consolas" panose="020B0609020204030204" pitchFamily="49" charset="0"/>
              </a:rPr>
              <a:t>api</a:t>
            </a:r>
            <a:r>
              <a:rPr lang="en-US" altLang="en-US" dirty="0">
                <a:latin typeface="Consolas" panose="020B0609020204030204" pitchFamily="49" charset="0"/>
              </a:rPr>
              <a:t>/v1/customers";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  return </a:t>
            </a:r>
            <a:r>
              <a:rPr lang="en-US" altLang="en-US" b="1" dirty="0" err="1">
                <a:latin typeface="Consolas" panose="020B0609020204030204" pitchFamily="49" charset="0"/>
              </a:rPr>
              <a:t>this.template.getForObject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reqURL</a:t>
            </a:r>
            <a:r>
              <a:rPr lang="en-US" altLang="en-US" b="1" dirty="0">
                <a:latin typeface="Consolas" panose="020B0609020204030204" pitchFamily="49" charset="0"/>
              </a:rPr>
              <a:t>, </a:t>
            </a:r>
            <a:r>
              <a:rPr lang="en-US" altLang="en-US" b="1" dirty="0" err="1">
                <a:latin typeface="Consolas" panose="020B0609020204030204" pitchFamily="49" charset="0"/>
              </a:rPr>
              <a:t>String.class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 }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IN" alt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6510AEC-C984-035D-0F9E-2A4433EE8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 Services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CA755B7-9FED-9E68-30C1-4383D7B74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Problems with Monolithic Application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What is Microservices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Advantages and disadvantages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When not to use Microservice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Use case for MicroServices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CC0AC09-B100-EDD0-BF01-A0F3F989E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Monolith Application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ED7C444-9199-4BB1-D0DD-5FE86188C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b="1" i="1" dirty="0"/>
              <a:t>A monolithic application</a:t>
            </a:r>
            <a:r>
              <a:rPr lang="en-US" altLang="en-US" i="1" dirty="0"/>
              <a:t> is a single-tiered software application</a:t>
            </a:r>
          </a:p>
          <a:p>
            <a:pPr lvl="1">
              <a:defRPr/>
            </a:pPr>
            <a:r>
              <a:rPr lang="en-US" altLang="en-US" sz="2000" i="1" dirty="0"/>
              <a:t>Has user interface and data access code combined into a single program from a single platform.</a:t>
            </a:r>
          </a:p>
          <a:p>
            <a:pPr>
              <a:buFont typeface="Times New Roman" panose="02020603050405020304" pitchFamily="18" charset="0"/>
              <a:buNone/>
              <a:defRPr/>
            </a:pPr>
            <a:endParaRPr lang="en-US" altLang="en-US" i="1" dirty="0"/>
          </a:p>
          <a:p>
            <a:pPr>
              <a:defRPr/>
            </a:pPr>
            <a:r>
              <a:rPr lang="en-US" altLang="en-US" dirty="0"/>
              <a:t>Its characteristics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i="1" u="sng" dirty="0"/>
              <a:t>Doesn’t have Module but Modularized</a:t>
            </a:r>
            <a:r>
              <a:rPr lang="en-US" altLang="en-US" sz="2000" i="1" dirty="0"/>
              <a:t> using </a:t>
            </a:r>
            <a:r>
              <a:rPr lang="en-US" altLang="en-US" sz="2000" dirty="0"/>
              <a:t>object-based approach to be distributed across multiple computers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i="1" dirty="0"/>
              <a:t>Deployed together as a single deployment unit- EAR or WAR.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dirty="0"/>
              <a:t>Long Release Cycles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dirty="0"/>
              <a:t>Large Teams</a:t>
            </a:r>
          </a:p>
          <a:p>
            <a:pPr>
              <a:defRPr/>
            </a:pPr>
            <a:endParaRPr lang="en-US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DF1E409-F121-CFA0-C5C6-E22932A65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to Monolith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0E88C29-CBBF-F08F-1645-C20E312A2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2000"/>
              <a:t>Large codebases become mess over the time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Multiple teams working on single codebase become tedious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Difficulty in Adapting to Device Explosion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Scaling  up certain parts of the application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Technology updates/rewrites become complex and expensive tasks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24E5C9A-87E1-AB5F-E466-B1094BAAB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 Services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602373E-B63F-9F04-5E5B-207CD060E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8977" y="1573619"/>
            <a:ext cx="9890237" cy="45509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An engineering approach focused on </a:t>
            </a:r>
            <a:r>
              <a:rPr lang="en-US" altLang="en-US" b="1" dirty="0"/>
              <a:t>decomposing </a:t>
            </a:r>
            <a:r>
              <a:rPr lang="en-US" altLang="en-US" dirty="0"/>
              <a:t>applications with </a:t>
            </a:r>
            <a:r>
              <a:rPr lang="en-US" altLang="en-US" b="1" dirty="0"/>
              <a:t>well-defined interfaces</a:t>
            </a:r>
            <a:r>
              <a:rPr lang="en-US" altLang="en-US" dirty="0"/>
              <a:t> -</a:t>
            </a:r>
            <a:r>
              <a:rPr lang="en-US" altLang="en-US" sz="1800" dirty="0"/>
              <a:t> service contracts  such as a JSON schema or WSDL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Deployed independent</a:t>
            </a:r>
            <a:r>
              <a:rPr lang="en-US" altLang="en-US" sz="2000" dirty="0"/>
              <a:t>ly as </a:t>
            </a:r>
            <a:r>
              <a:rPr lang="en-US" altLang="en-US" sz="2000" b="1" dirty="0"/>
              <a:t>services </a:t>
            </a:r>
            <a:r>
              <a:rPr lang="en-US" altLang="en-US" sz="2000" dirty="0"/>
              <a:t>and operated by </a:t>
            </a:r>
            <a:r>
              <a:rPr lang="en-US" altLang="en-US" sz="2000" b="1" dirty="0"/>
              <a:t>small teams</a:t>
            </a:r>
            <a:r>
              <a:rPr lang="en-US" altLang="en-US" sz="2000" dirty="0"/>
              <a:t> who own the </a:t>
            </a:r>
            <a:r>
              <a:rPr lang="en-US" altLang="en-US" sz="2000" b="1" dirty="0"/>
              <a:t>entire lifecycle </a:t>
            </a:r>
            <a:r>
              <a:rPr lang="en-US" altLang="en-US" sz="2000" dirty="0"/>
              <a:t>of the service.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Each service handles a specific business domain (logging, auth, orders, customers)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Each Service provides the implementation for user interface, business logic, and connection to database.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Each Service can be scaled up Individually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692CEE6-4E44-3169-0E71-9A2D93A7E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 Service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77232B4-532B-B5BF-7199-9282ED86399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UserApp</a:t>
            </a:r>
            <a:r>
              <a:rPr lang="en-US" altLang="en-US" dirty="0"/>
              <a:t>() {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dirty="0"/>
              <a:t>User </a:t>
            </a:r>
            <a:r>
              <a:rPr lang="en-US" altLang="en-US" dirty="0" err="1"/>
              <a:t>getUser</a:t>
            </a:r>
            <a:r>
              <a:rPr lang="en-US" altLang="en-US" dirty="0"/>
              <a:t>() {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dirty="0"/>
              <a:t>// 1. auth user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dirty="0"/>
              <a:t>// 2. get user data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dirty="0"/>
              <a:t>// 3. log user actions</a:t>
            </a:r>
            <a:br>
              <a:rPr lang="en-US" altLang="en-US" dirty="0"/>
            </a:br>
            <a:r>
              <a:rPr lang="en-US" altLang="en-US" dirty="0"/>
              <a:t>  }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6628" name="Content Placeholder 3">
            <a:extLst>
              <a:ext uri="{FF2B5EF4-FFF2-40B4-BE49-F238E27FC236}">
                <a16:creationId xmlns:a16="http://schemas.microsoft.com/office/drawing/2014/main" id="{6E2D4F88-C04C-DC0C-7B0A-41171870701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UserApp</a:t>
            </a:r>
            <a:r>
              <a:rPr lang="en-US" altLang="en-US" sz="2000" dirty="0"/>
              <a:t>() {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void </a:t>
            </a:r>
            <a:r>
              <a:rPr lang="en-US" altLang="en-US" sz="2000" b="1" dirty="0" err="1"/>
              <a:t>authUser</a:t>
            </a:r>
            <a:r>
              <a:rPr lang="en-US" altLang="en-US" sz="2000" b="1" dirty="0"/>
              <a:t>(User user) { ... }</a:t>
            </a:r>
            <a:br>
              <a:rPr lang="en-US" altLang="en-US" sz="2000" b="1" dirty="0"/>
            </a:br>
            <a:endParaRPr lang="en-US" altLang="en-US" sz="2000" b="1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User </a:t>
            </a:r>
            <a:r>
              <a:rPr lang="en-US" altLang="en-US" sz="2000" b="1" dirty="0" err="1"/>
              <a:t>getUserData</a:t>
            </a:r>
            <a:r>
              <a:rPr lang="en-US" altLang="en-US" sz="2000" b="1" dirty="0"/>
              <a:t>() { ... }</a:t>
            </a:r>
            <a:br>
              <a:rPr lang="en-US" altLang="en-US" sz="2000" b="1" dirty="0"/>
            </a:br>
            <a:endParaRPr lang="en-US" altLang="en-US" sz="2000" b="1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void </a:t>
            </a:r>
            <a:r>
              <a:rPr lang="en-US" altLang="en-US" sz="2000" b="1" dirty="0" err="1"/>
              <a:t>logUserActions</a:t>
            </a:r>
            <a:r>
              <a:rPr lang="en-US" altLang="en-US" sz="2000" b="1" dirty="0"/>
              <a:t>() { ... }</a:t>
            </a:r>
            <a:br>
              <a:rPr lang="en-US" altLang="en-US" sz="2000" b="1" dirty="0"/>
            </a:br>
            <a:endParaRPr lang="en-US" altLang="en-US" sz="2000" b="1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dirty="0"/>
              <a:t>}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ADF6CC0-BA46-0642-4DA9-514DCF444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 Services</a:t>
            </a:r>
          </a:p>
        </p:txBody>
      </p:sp>
      <p:pic>
        <p:nvPicPr>
          <p:cNvPr id="27651" name="Content Placeholder 3" descr="MicroservicesArchitectureSplit (1).png">
            <a:extLst>
              <a:ext uri="{FF2B5EF4-FFF2-40B4-BE49-F238E27FC236}">
                <a16:creationId xmlns:a16="http://schemas.microsoft.com/office/drawing/2014/main" id="{62975750-D206-5E5F-A6EE-C086EBC814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3048000"/>
            <a:ext cx="8134350" cy="1466850"/>
          </a:xfrm>
        </p:spPr>
      </p:pic>
      <p:pic>
        <p:nvPicPr>
          <p:cNvPr id="27652" name="Picture 5" descr="Microservices-Chain-Example.png">
            <a:extLst>
              <a:ext uri="{FF2B5EF4-FFF2-40B4-BE49-F238E27FC236}">
                <a16:creationId xmlns:a16="http://schemas.microsoft.com/office/drawing/2014/main" id="{A5B018CA-F23A-CDAF-A31D-1329D3132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105400"/>
            <a:ext cx="8077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 descr="MonolithApplication.png">
            <a:extLst>
              <a:ext uri="{FF2B5EF4-FFF2-40B4-BE49-F238E27FC236}">
                <a16:creationId xmlns:a16="http://schemas.microsoft.com/office/drawing/2014/main" id="{ABE62EDC-5996-941C-1245-086584C7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219200"/>
            <a:ext cx="2181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>
            <a:extLst>
              <a:ext uri="{FF2B5EF4-FFF2-40B4-BE49-F238E27FC236}">
                <a16:creationId xmlns:a16="http://schemas.microsoft.com/office/drawing/2014/main" id="{DD6119B5-E28C-9FCE-9BB2-E3316CAC1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43200"/>
            <a:ext cx="8229600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97D7508F-E9D8-5F28-1C00-E54F37E6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00600"/>
            <a:ext cx="8229600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1471</Words>
  <Application>Microsoft Office PowerPoint</Application>
  <PresentationFormat>Widescreen</PresentationFormat>
  <Paragraphs>279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Century Gothic</vt:lpstr>
      <vt:lpstr>Consolas</vt:lpstr>
      <vt:lpstr>Times New Roman</vt:lpstr>
      <vt:lpstr>Wingdings 3</vt:lpstr>
      <vt:lpstr>Ion</vt:lpstr>
      <vt:lpstr> </vt:lpstr>
      <vt:lpstr>Day - 4  </vt:lpstr>
      <vt:lpstr>Introduction to Micro services </vt:lpstr>
      <vt:lpstr>Micro Services</vt:lpstr>
      <vt:lpstr>Monolith Application</vt:lpstr>
      <vt:lpstr>Challenges to Monolith</vt:lpstr>
      <vt:lpstr>Micro Services</vt:lpstr>
      <vt:lpstr>Micro Service</vt:lpstr>
      <vt:lpstr>Micro Services</vt:lpstr>
      <vt:lpstr>Characteristics of Micro Service</vt:lpstr>
      <vt:lpstr>Characteristics of Micro Service</vt:lpstr>
      <vt:lpstr>Characteristics of Micro Service</vt:lpstr>
      <vt:lpstr>Characteristics of Micro Service</vt:lpstr>
      <vt:lpstr>When Not to use Micro Services</vt:lpstr>
      <vt:lpstr>Challenges with Micro service</vt:lpstr>
      <vt:lpstr>Challenges with Micro service</vt:lpstr>
      <vt:lpstr> Solutions to Challenges  </vt:lpstr>
      <vt:lpstr> Solutions to Challenges  </vt:lpstr>
      <vt:lpstr> Spring Cloud Eureka </vt:lpstr>
      <vt:lpstr>Service Register and Discovery</vt:lpstr>
      <vt:lpstr>Service Registry</vt:lpstr>
      <vt:lpstr>Netflix Eureka Server </vt:lpstr>
      <vt:lpstr>Server Config Properties</vt:lpstr>
      <vt:lpstr>Configuration Properties</vt:lpstr>
      <vt:lpstr>Configuration Properties</vt:lpstr>
      <vt:lpstr>Eureka discovery client</vt:lpstr>
      <vt:lpstr> Discovery From Eureka Server </vt:lpstr>
      <vt:lpstr>Discovery Clients</vt:lpstr>
      <vt:lpstr>Discovery Client Service</vt:lpstr>
      <vt:lpstr>Load Balancing</vt:lpstr>
      <vt:lpstr>Working of Load Balancer</vt:lpstr>
      <vt:lpstr>@LoadBalanced</vt:lpstr>
      <vt:lpstr>Rest Client  - Application</vt:lpstr>
      <vt:lpstr>Rest Client -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Sujata Batra</dc:creator>
  <cp:lastModifiedBy>Sujata Batra</cp:lastModifiedBy>
  <cp:revision>3</cp:revision>
  <dcterms:created xsi:type="dcterms:W3CDTF">2024-07-21T16:07:34Z</dcterms:created>
  <dcterms:modified xsi:type="dcterms:W3CDTF">2024-07-21T16:16:02Z</dcterms:modified>
</cp:coreProperties>
</file>