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8"/>
  </p:notesMasterIdLst>
  <p:sldIdLst>
    <p:sldId id="886" r:id="rId2"/>
    <p:sldId id="2543" r:id="rId3"/>
    <p:sldId id="298" r:id="rId4"/>
    <p:sldId id="293" r:id="rId5"/>
    <p:sldId id="295" r:id="rId6"/>
    <p:sldId id="296" r:id="rId7"/>
    <p:sldId id="297" r:id="rId8"/>
    <p:sldId id="299" r:id="rId9"/>
    <p:sldId id="300" r:id="rId10"/>
    <p:sldId id="301" r:id="rId11"/>
    <p:sldId id="302" r:id="rId12"/>
    <p:sldId id="303" r:id="rId13"/>
    <p:sldId id="896" r:id="rId14"/>
    <p:sldId id="666" r:id="rId15"/>
    <p:sldId id="742" r:id="rId16"/>
    <p:sldId id="743" r:id="rId17"/>
    <p:sldId id="744" r:id="rId18"/>
    <p:sldId id="1095" r:id="rId19"/>
    <p:sldId id="745" r:id="rId20"/>
    <p:sldId id="673" r:id="rId21"/>
    <p:sldId id="750" r:id="rId22"/>
    <p:sldId id="671" r:id="rId23"/>
    <p:sldId id="256" r:id="rId24"/>
    <p:sldId id="257" r:id="rId25"/>
    <p:sldId id="258" r:id="rId26"/>
    <p:sldId id="259" r:id="rId27"/>
    <p:sldId id="260" r:id="rId28"/>
    <p:sldId id="261" r:id="rId29"/>
    <p:sldId id="869" r:id="rId30"/>
    <p:sldId id="262" r:id="rId31"/>
    <p:sldId id="263" r:id="rId32"/>
    <p:sldId id="264" r:id="rId33"/>
    <p:sldId id="266" r:id="rId34"/>
    <p:sldId id="764" r:id="rId35"/>
    <p:sldId id="854" r:id="rId36"/>
    <p:sldId id="765" r:id="rId37"/>
    <p:sldId id="268" r:id="rId38"/>
    <p:sldId id="269" r:id="rId39"/>
    <p:sldId id="868" r:id="rId40"/>
    <p:sldId id="786" r:id="rId41"/>
    <p:sldId id="787" r:id="rId42"/>
    <p:sldId id="788" r:id="rId43"/>
    <p:sldId id="789" r:id="rId44"/>
    <p:sldId id="790" r:id="rId45"/>
    <p:sldId id="791" r:id="rId46"/>
    <p:sldId id="768" r:id="rId47"/>
    <p:sldId id="898" r:id="rId48"/>
    <p:sldId id="899" r:id="rId49"/>
    <p:sldId id="900" r:id="rId50"/>
    <p:sldId id="901" r:id="rId51"/>
    <p:sldId id="934" r:id="rId52"/>
    <p:sldId id="935" r:id="rId53"/>
    <p:sldId id="863" r:id="rId54"/>
    <p:sldId id="864" r:id="rId55"/>
    <p:sldId id="865" r:id="rId56"/>
    <p:sldId id="866" r:id="rId57"/>
    <p:sldId id="867" r:id="rId58"/>
    <p:sldId id="942" r:id="rId59"/>
    <p:sldId id="943" r:id="rId60"/>
    <p:sldId id="870" r:id="rId61"/>
    <p:sldId id="871" r:id="rId62"/>
    <p:sldId id="872" r:id="rId63"/>
    <p:sldId id="880" r:id="rId64"/>
    <p:sldId id="881" r:id="rId65"/>
    <p:sldId id="882" r:id="rId66"/>
    <p:sldId id="883" r:id="rId67"/>
    <p:sldId id="884" r:id="rId68"/>
    <p:sldId id="885" r:id="rId69"/>
    <p:sldId id="2544" r:id="rId70"/>
    <p:sldId id="792" r:id="rId71"/>
    <p:sldId id="924" r:id="rId72"/>
    <p:sldId id="2545" r:id="rId73"/>
    <p:sldId id="2546" r:id="rId74"/>
    <p:sldId id="2547" r:id="rId75"/>
    <p:sldId id="940" r:id="rId76"/>
    <p:sldId id="793" r:id="rId77"/>
    <p:sldId id="794" r:id="rId78"/>
    <p:sldId id="796" r:id="rId79"/>
    <p:sldId id="795" r:id="rId80"/>
    <p:sldId id="921" r:id="rId81"/>
    <p:sldId id="922" r:id="rId82"/>
    <p:sldId id="808" r:id="rId83"/>
    <p:sldId id="812" r:id="rId84"/>
    <p:sldId id="923" r:id="rId85"/>
    <p:sldId id="809" r:id="rId86"/>
    <p:sldId id="825"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60" d="100"/>
          <a:sy n="60" d="100"/>
        </p:scale>
        <p:origin x="91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4B2D3-85C7-4F45-A47E-897E2DED0D73}" type="datetimeFigureOut">
              <a:rPr lang="en-IN" smtClean="0"/>
              <a:t>21-07-2024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3B0A6-3319-4BF2-9815-78FC5602D653}" type="slidenum">
              <a:rPr lang="en-IN" smtClean="0"/>
              <a:t>‹#›</a:t>
            </a:fld>
            <a:endParaRPr lang="en-IN"/>
          </a:p>
        </p:txBody>
      </p:sp>
    </p:spTree>
    <p:extLst>
      <p:ext uri="{BB962C8B-B14F-4D97-AF65-F5344CB8AC3E}">
        <p14:creationId xmlns:p14="http://schemas.microsoft.com/office/powerpoint/2010/main" val="626764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8E03B8CD-9375-645D-EEDE-EF4492126C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39D89BB-1B83-4F4A-90E4-1F76E03EF498}" type="slidenum">
              <a:rPr lang="en-US" altLang="en-US" smtClean="0"/>
              <a:pPr>
                <a:spcBef>
                  <a:spcPct val="0"/>
                </a:spcBef>
              </a:pPr>
              <a:t>1</a:t>
            </a:fld>
            <a:endParaRPr lang="en-US" altLang="en-US"/>
          </a:p>
        </p:txBody>
      </p:sp>
      <p:sp>
        <p:nvSpPr>
          <p:cNvPr id="5123" name="Rectangle 2">
            <a:extLst>
              <a:ext uri="{FF2B5EF4-FFF2-40B4-BE49-F238E27FC236}">
                <a16:creationId xmlns:a16="http://schemas.microsoft.com/office/drawing/2014/main" id="{B665AD15-7C29-D698-E7C6-BCD105C08690}"/>
              </a:ext>
            </a:extLst>
          </p:cNvPr>
          <p:cNvSpPr>
            <a:spLocks noChangeArrowheads="1" noTextEdit="1"/>
          </p:cNvSpPr>
          <p:nvPr>
            <p:ph type="sldImg"/>
          </p:nvPr>
        </p:nvSpPr>
        <p:spPr>
          <a:ln/>
        </p:spPr>
      </p:sp>
      <p:sp>
        <p:nvSpPr>
          <p:cNvPr id="5124" name="Rectangle 3">
            <a:extLst>
              <a:ext uri="{FF2B5EF4-FFF2-40B4-BE49-F238E27FC236}">
                <a16:creationId xmlns:a16="http://schemas.microsoft.com/office/drawing/2014/main" id="{BC05A2A4-5ADF-67FC-6A10-B62A5758A1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59E1E3-2E1E-4B74-894A-2F9BFDA62896}" type="datetime1">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1A246-6685-4720-A4BC-CF1B22B588A4}" type="slidenum">
              <a:rPr lang="en-IN" smtClean="0"/>
              <a:t>‹#›</a:t>
            </a:fld>
            <a:endParaRPr lang="en-IN" dirty="0"/>
          </a:p>
        </p:txBody>
      </p:sp>
    </p:spTree>
    <p:extLst>
      <p:ext uri="{BB962C8B-B14F-4D97-AF65-F5344CB8AC3E}">
        <p14:creationId xmlns:p14="http://schemas.microsoft.com/office/powerpoint/2010/main" val="23048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7C33FE-F093-4F81-A5EF-2D1932BAF95E}" type="datetime1">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41A246-6685-4720-A4BC-CF1B22B588A4}" type="slidenum">
              <a:rPr lang="en-IN" smtClean="0"/>
              <a:t>‹#›</a:t>
            </a:fld>
            <a:endParaRPr lang="en-IN"/>
          </a:p>
        </p:txBody>
      </p:sp>
    </p:spTree>
    <p:extLst>
      <p:ext uri="{BB962C8B-B14F-4D97-AF65-F5344CB8AC3E}">
        <p14:creationId xmlns:p14="http://schemas.microsoft.com/office/powerpoint/2010/main" val="2651325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54C1D8-F1F9-4E31-AB87-70C11CBD4402}" type="datetime1">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1A246-6685-4720-A4BC-CF1B22B588A4}" type="slidenum">
              <a:rPr lang="en-IN" smtClean="0"/>
              <a:t>‹#›</a:t>
            </a:fld>
            <a:endParaRPr lang="en-IN"/>
          </a:p>
        </p:txBody>
      </p:sp>
    </p:spTree>
    <p:extLst>
      <p:ext uri="{BB962C8B-B14F-4D97-AF65-F5344CB8AC3E}">
        <p14:creationId xmlns:p14="http://schemas.microsoft.com/office/powerpoint/2010/main" val="1902959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CED5D7-19A7-4728-86B1-3EA67674A5F1}" type="datetime1">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1A246-6685-4720-A4BC-CF1B22B588A4}"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95209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29B0E1-FFC6-4DDA-93FD-D81EAA4E4D56}" type="datetime1">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1A246-6685-4720-A4BC-CF1B22B588A4}" type="slidenum">
              <a:rPr lang="en-IN" smtClean="0"/>
              <a:t>‹#›</a:t>
            </a:fld>
            <a:endParaRPr lang="en-IN"/>
          </a:p>
        </p:txBody>
      </p:sp>
    </p:spTree>
    <p:extLst>
      <p:ext uri="{BB962C8B-B14F-4D97-AF65-F5344CB8AC3E}">
        <p14:creationId xmlns:p14="http://schemas.microsoft.com/office/powerpoint/2010/main" val="2425541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253E02-8F8A-454F-8F24-2619E6826999}" type="datetime1">
              <a:rPr lang="en-IN" smtClean="0"/>
              <a:t>21-07-2024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1A246-6685-4720-A4BC-CF1B22B588A4}" type="slidenum">
              <a:rPr lang="en-IN" smtClean="0"/>
              <a:t>‹#›</a:t>
            </a:fld>
            <a:endParaRPr lang="en-IN"/>
          </a:p>
        </p:txBody>
      </p:sp>
    </p:spTree>
    <p:extLst>
      <p:ext uri="{BB962C8B-B14F-4D97-AF65-F5344CB8AC3E}">
        <p14:creationId xmlns:p14="http://schemas.microsoft.com/office/powerpoint/2010/main" val="2788301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8C4FE8-B418-4782-B9C9-5F1DE8000593}" type="datetime1">
              <a:rPr lang="en-IN" smtClean="0"/>
              <a:t>21-07-2024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1A246-6685-4720-A4BC-CF1B22B588A4}" type="slidenum">
              <a:rPr lang="en-IN" smtClean="0"/>
              <a:t>‹#›</a:t>
            </a:fld>
            <a:endParaRPr lang="en-IN"/>
          </a:p>
        </p:txBody>
      </p:sp>
    </p:spTree>
    <p:extLst>
      <p:ext uri="{BB962C8B-B14F-4D97-AF65-F5344CB8AC3E}">
        <p14:creationId xmlns:p14="http://schemas.microsoft.com/office/powerpoint/2010/main" val="156742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46CFA0-DA2F-44EC-BAE7-A6600F43518C}" type="datetime1">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1A246-6685-4720-A4BC-CF1B22B588A4}" type="slidenum">
              <a:rPr lang="en-IN" smtClean="0"/>
              <a:t>‹#›</a:t>
            </a:fld>
            <a:endParaRPr lang="en-IN"/>
          </a:p>
        </p:txBody>
      </p:sp>
    </p:spTree>
    <p:extLst>
      <p:ext uri="{BB962C8B-B14F-4D97-AF65-F5344CB8AC3E}">
        <p14:creationId xmlns:p14="http://schemas.microsoft.com/office/powerpoint/2010/main" val="2874069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3DC46-96AE-488C-AA51-058C55F5B2B5}" type="datetime1">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1A246-6685-4720-A4BC-CF1B22B588A4}" type="slidenum">
              <a:rPr lang="en-IN" smtClean="0"/>
              <a:t>‹#›</a:t>
            </a:fld>
            <a:endParaRPr lang="en-IN"/>
          </a:p>
        </p:txBody>
      </p:sp>
    </p:spTree>
    <p:extLst>
      <p:ext uri="{BB962C8B-B14F-4D97-AF65-F5344CB8AC3E}">
        <p14:creationId xmlns:p14="http://schemas.microsoft.com/office/powerpoint/2010/main" val="133898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B594C6-3778-4292-80FE-F7826B37D707}" type="datetime1">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1A246-6685-4720-A4BC-CF1B22B588A4}" type="slidenum">
              <a:rPr lang="en-IN" smtClean="0"/>
              <a:t>‹#›</a:t>
            </a:fld>
            <a:endParaRPr lang="en-IN" dirty="0"/>
          </a:p>
        </p:txBody>
      </p:sp>
    </p:spTree>
    <p:extLst>
      <p:ext uri="{BB962C8B-B14F-4D97-AF65-F5344CB8AC3E}">
        <p14:creationId xmlns:p14="http://schemas.microsoft.com/office/powerpoint/2010/main" val="172099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8187-1DF0-4AF4-99DB-63D06F1E7226}" type="datetime1">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1A246-6685-4720-A4BC-CF1B22B588A4}" type="slidenum">
              <a:rPr lang="en-IN" smtClean="0"/>
              <a:t>‹#›</a:t>
            </a:fld>
            <a:endParaRPr lang="en-IN"/>
          </a:p>
        </p:txBody>
      </p:sp>
    </p:spTree>
    <p:extLst>
      <p:ext uri="{BB962C8B-B14F-4D97-AF65-F5344CB8AC3E}">
        <p14:creationId xmlns:p14="http://schemas.microsoft.com/office/powerpoint/2010/main" val="1664031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800CF2-AD6A-44D7-8E4F-3F295D46523C}" type="datetime1">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41A246-6685-4720-A4BC-CF1B22B588A4}" type="slidenum">
              <a:rPr lang="en-IN" smtClean="0"/>
              <a:t>‹#›</a:t>
            </a:fld>
            <a:endParaRPr lang="en-IN"/>
          </a:p>
        </p:txBody>
      </p:sp>
    </p:spTree>
    <p:extLst>
      <p:ext uri="{BB962C8B-B14F-4D97-AF65-F5344CB8AC3E}">
        <p14:creationId xmlns:p14="http://schemas.microsoft.com/office/powerpoint/2010/main" val="200382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757B11-F76A-4CD8-AD67-421B92D2A702}" type="datetime1">
              <a:rPr lang="en-IN" smtClean="0"/>
              <a:t>21-07-2024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41A246-6685-4720-A4BC-CF1B22B588A4}" type="slidenum">
              <a:rPr lang="en-IN" smtClean="0"/>
              <a:t>‹#›</a:t>
            </a:fld>
            <a:endParaRPr lang="en-IN"/>
          </a:p>
        </p:txBody>
      </p:sp>
    </p:spTree>
    <p:extLst>
      <p:ext uri="{BB962C8B-B14F-4D97-AF65-F5344CB8AC3E}">
        <p14:creationId xmlns:p14="http://schemas.microsoft.com/office/powerpoint/2010/main" val="30606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D414E2C-A9C4-43F8-9C41-B7D5DE87ED74}" type="datetime1">
              <a:rPr lang="en-IN" smtClean="0"/>
              <a:t>21-07-2024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641A246-6685-4720-A4BC-CF1B22B588A4}" type="slidenum">
              <a:rPr lang="en-IN" smtClean="0"/>
              <a:t>‹#›</a:t>
            </a:fld>
            <a:endParaRPr lang="en-IN"/>
          </a:p>
        </p:txBody>
      </p:sp>
    </p:spTree>
    <p:extLst>
      <p:ext uri="{BB962C8B-B14F-4D97-AF65-F5344CB8AC3E}">
        <p14:creationId xmlns:p14="http://schemas.microsoft.com/office/powerpoint/2010/main" val="83438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B5BC7E9-F6D7-476B-9436-0C799EB5EE90}" type="datetime1">
              <a:rPr lang="en-IN" smtClean="0"/>
              <a:t>21-07-2024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641A246-6685-4720-A4BC-CF1B22B588A4}" type="slidenum">
              <a:rPr lang="en-IN" smtClean="0"/>
              <a:t>‹#›</a:t>
            </a:fld>
            <a:endParaRPr lang="en-IN"/>
          </a:p>
        </p:txBody>
      </p:sp>
    </p:spTree>
    <p:extLst>
      <p:ext uri="{BB962C8B-B14F-4D97-AF65-F5344CB8AC3E}">
        <p14:creationId xmlns:p14="http://schemas.microsoft.com/office/powerpoint/2010/main" val="292724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C83263D-D69A-49B5-B300-544680F3BA30}" type="datetime1">
              <a:rPr lang="en-IN" smtClean="0"/>
              <a:t>21-07-2024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641A246-6685-4720-A4BC-CF1B22B588A4}" type="slidenum">
              <a:rPr lang="en-IN" smtClean="0"/>
              <a:t>‹#›</a:t>
            </a:fld>
            <a:endParaRPr lang="en-IN"/>
          </a:p>
        </p:txBody>
      </p:sp>
    </p:spTree>
    <p:extLst>
      <p:ext uri="{BB962C8B-B14F-4D97-AF65-F5344CB8AC3E}">
        <p14:creationId xmlns:p14="http://schemas.microsoft.com/office/powerpoint/2010/main" val="416880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7AB0A-58B2-4C69-8DE1-E57DB92BF4FE}" type="datetime1">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41A246-6685-4720-A4BC-CF1B22B588A4}" type="slidenum">
              <a:rPr lang="en-IN" smtClean="0"/>
              <a:t>‹#›</a:t>
            </a:fld>
            <a:endParaRPr lang="en-IN"/>
          </a:p>
        </p:txBody>
      </p:sp>
    </p:spTree>
    <p:extLst>
      <p:ext uri="{BB962C8B-B14F-4D97-AF65-F5344CB8AC3E}">
        <p14:creationId xmlns:p14="http://schemas.microsoft.com/office/powerpoint/2010/main" val="379515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851F4ED-6D36-43AD-A50C-CA5332D99243}" type="datetime1">
              <a:rPr lang="en-IN" smtClean="0"/>
              <a:t>21-07-2024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641A246-6685-4720-A4BC-CF1B22B588A4}" type="slidenum">
              <a:rPr lang="en-IN" smtClean="0"/>
              <a:t>‹#›</a:t>
            </a:fld>
            <a:endParaRPr lang="en-IN" dirty="0"/>
          </a:p>
        </p:txBody>
      </p:sp>
      <p:sp>
        <p:nvSpPr>
          <p:cNvPr id="11" name="Rectangle 10">
            <a:extLst>
              <a:ext uri="{FF2B5EF4-FFF2-40B4-BE49-F238E27FC236}">
                <a16:creationId xmlns:a16="http://schemas.microsoft.com/office/drawing/2014/main" id="{9EF3F8B5-769E-1855-760F-66A617976B2E}"/>
              </a:ext>
            </a:extLst>
          </p:cNvPr>
          <p:cNvSpPr/>
          <p:nvPr userDrawn="1"/>
        </p:nvSpPr>
        <p:spPr>
          <a:xfrm>
            <a:off x="11471969" y="60117"/>
            <a:ext cx="499768" cy="6740307"/>
          </a:xfrm>
          <a:prstGeom prst="rect">
            <a:avLst/>
          </a:prstGeom>
          <a:noFill/>
        </p:spPr>
        <p:txBody>
          <a:bodyPr wrap="square" lIns="91440" tIns="45720" rIns="91440" bIns="45720">
            <a:spAutoFit/>
          </a:bodyPr>
          <a:lstStyle/>
          <a:p>
            <a:pPr algn="ctr"/>
            <a:r>
              <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SUJATA</a:t>
            </a:r>
          </a:p>
          <a:p>
            <a:pPr algn="ctr"/>
            <a:r>
              <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BATRA</a:t>
            </a:r>
          </a:p>
        </p:txBody>
      </p:sp>
    </p:spTree>
    <p:extLst>
      <p:ext uri="{BB962C8B-B14F-4D97-AF65-F5344CB8AC3E}">
        <p14:creationId xmlns:p14="http://schemas.microsoft.com/office/powerpoint/2010/main" val="238375489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hyperlink" Target="http://images.google.com/imgres?imgurl=http://images.apple.com/pro/science/gosling/images/image_page3.jpg&amp;imgrefurl=http://www.apple.com/pro/science/gosling/index3.html&amp;h=220&amp;w=168&amp;sz=12&amp;tbnid=RUx2mCWNFU0AFM:&amp;tbnh=102&amp;tbnw=77&amp;hl=en&amp;start=7&amp;prev=/images%3Fq%3Djames%2Bgosling%26svnum%3D10%26hl%3Den%26lr%3D%26rls%3DGGLG,GGLG:2005-31,GGLG:en%26sa%3D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1DD40BE-5E77-67DB-B8F1-DC59E4BEF4D8}"/>
              </a:ext>
            </a:extLst>
          </p:cNvPr>
          <p:cNvSpPr>
            <a:spLocks noGrp="1" noChangeArrowheads="1"/>
          </p:cNvSpPr>
          <p:nvPr>
            <p:ph type="ctrTitle"/>
          </p:nvPr>
        </p:nvSpPr>
        <p:spPr>
          <a:xfrm>
            <a:off x="2209800" y="2286000"/>
            <a:ext cx="7772400" cy="1143000"/>
          </a:xfrm>
        </p:spPr>
        <p:txBody>
          <a:bodyPr/>
          <a:lstStyle/>
          <a:p>
            <a:pPr eaLnBrk="1" hangingPunct="1"/>
            <a:r>
              <a:rPr lang="en-US" altLang="en-US"/>
              <a:t> </a:t>
            </a:r>
          </a:p>
        </p:txBody>
      </p:sp>
      <p:sp>
        <p:nvSpPr>
          <p:cNvPr id="4099" name="Rectangle 3">
            <a:extLst>
              <a:ext uri="{FF2B5EF4-FFF2-40B4-BE49-F238E27FC236}">
                <a16:creationId xmlns:a16="http://schemas.microsoft.com/office/drawing/2014/main" id="{EDFF0A1F-F7B2-B9A0-F997-3A5B93F5BE8F}"/>
              </a:ext>
            </a:extLst>
          </p:cNvPr>
          <p:cNvSpPr>
            <a:spLocks noGrp="1" noChangeArrowheads="1"/>
          </p:cNvSpPr>
          <p:nvPr>
            <p:ph type="subTitle" idx="1"/>
          </p:nvPr>
        </p:nvSpPr>
        <p:spPr>
          <a:xfrm>
            <a:off x="2819400" y="3886200"/>
            <a:ext cx="6324600" cy="990600"/>
          </a:xfrm>
        </p:spPr>
        <p:txBody>
          <a:bodyPr>
            <a:normAutofit/>
          </a:bodyPr>
          <a:lstStyle/>
          <a:p>
            <a:pPr eaLnBrk="1" hangingPunct="1">
              <a:lnSpc>
                <a:spcPct val="80000"/>
              </a:lnSpc>
            </a:pPr>
            <a:r>
              <a:rPr lang="en-US" altLang="en-US" sz="3600" b="1" dirty="0">
                <a:solidFill>
                  <a:schemeClr val="tx1"/>
                </a:solidFill>
              </a:rPr>
              <a:t>Programming With Java</a:t>
            </a:r>
          </a:p>
          <a:p>
            <a:pPr eaLnBrk="1" hangingPunct="1">
              <a:lnSpc>
                <a:spcPct val="80000"/>
              </a:lnSpc>
            </a:pPr>
            <a:endParaRPr lang="en-US" altLang="en-US" sz="4800" dirty="0">
              <a:solidFill>
                <a:schemeClr val="tx1"/>
              </a:solidFill>
            </a:endParaRPr>
          </a:p>
          <a:p>
            <a:pPr eaLnBrk="1" hangingPunct="1">
              <a:lnSpc>
                <a:spcPct val="80000"/>
              </a:lnSpc>
            </a:pPr>
            <a:endParaRPr lang="en-US" altLang="en-US" sz="2800" dirty="0">
              <a:solidFill>
                <a:schemeClr val="tx1"/>
              </a:solidFill>
            </a:endParaRPr>
          </a:p>
        </p:txBody>
      </p:sp>
      <p:pic>
        <p:nvPicPr>
          <p:cNvPr id="4100" name="Picture 4" descr="javalogo">
            <a:extLst>
              <a:ext uri="{FF2B5EF4-FFF2-40B4-BE49-F238E27FC236}">
                <a16:creationId xmlns:a16="http://schemas.microsoft.com/office/drawing/2014/main" id="{2FBC7B37-AF45-87F1-E522-FB6F74702F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685800"/>
            <a:ext cx="1676400"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image_page3">
            <a:hlinkClick r:id="rId4"/>
            <a:extLst>
              <a:ext uri="{FF2B5EF4-FFF2-40B4-BE49-F238E27FC236}">
                <a16:creationId xmlns:a16="http://schemas.microsoft.com/office/drawing/2014/main" id="{1C7650FA-8D8D-FE60-A35D-A81ABEE33B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609601"/>
            <a:ext cx="175260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E3E5971-8137-01B3-A67B-1EDA4D07F994}"/>
              </a:ext>
            </a:extLst>
          </p:cNvPr>
          <p:cNvSpPr>
            <a:spLocks noGrp="1"/>
          </p:cNvSpPr>
          <p:nvPr>
            <p:ph type="sldNum" sz="quarter" idx="12"/>
          </p:nvPr>
        </p:nvSpPr>
        <p:spPr/>
        <p:txBody>
          <a:bodyPr/>
          <a:lstStyle/>
          <a:p>
            <a:fld id="{A641A246-6685-4720-A4BC-CF1B22B588A4}" type="slidenum">
              <a:rPr lang="en-IN" smtClean="0"/>
              <a:t>1</a:t>
            </a:fld>
            <a:endParaRPr lang="en-I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89113"/>
            <a:ext cx="8596668" cy="5352249"/>
          </a:xfrm>
        </p:spPr>
        <p:txBody>
          <a:bodyPr/>
          <a:lstStyle/>
          <a:p>
            <a:pPr marL="0" indent="0">
              <a:buNone/>
            </a:pPr>
            <a:r>
              <a:rPr lang="en-US" sz="2800" b="1" dirty="0"/>
              <a:t>The Executor Interface</a:t>
            </a:r>
          </a:p>
          <a:p>
            <a:endParaRPr lang="en-US" dirty="0"/>
          </a:p>
          <a:p>
            <a:r>
              <a:rPr lang="en-US" dirty="0"/>
              <a:t>Provides a single method, execute, designed to be a drop-in replacement for a common thread-creation idiom. </a:t>
            </a:r>
          </a:p>
          <a:p>
            <a:r>
              <a:rPr lang="en-US" dirty="0"/>
              <a:t>If r is a Runnable object, and e is an Executor object you can replace</a:t>
            </a:r>
          </a:p>
          <a:p>
            <a:pPr marL="0" indent="0">
              <a:buNone/>
            </a:pPr>
            <a:r>
              <a:rPr lang="en-US" dirty="0"/>
              <a:t>       (new Thread(r)).start();   with  </a:t>
            </a:r>
            <a:r>
              <a:rPr lang="en-US" dirty="0" err="1"/>
              <a:t>e.execute</a:t>
            </a:r>
            <a:r>
              <a:rPr lang="en-US" dirty="0"/>
              <a:t>(r);</a:t>
            </a:r>
          </a:p>
        </p:txBody>
      </p:sp>
      <p:sp>
        <p:nvSpPr>
          <p:cNvPr id="2" name="Slide Number Placeholder 1">
            <a:extLst>
              <a:ext uri="{FF2B5EF4-FFF2-40B4-BE49-F238E27FC236}">
                <a16:creationId xmlns:a16="http://schemas.microsoft.com/office/drawing/2014/main" id="{2ED7FBAA-CF72-CB5E-989D-D469F21D171D}"/>
              </a:ext>
            </a:extLst>
          </p:cNvPr>
          <p:cNvSpPr>
            <a:spLocks noGrp="1"/>
          </p:cNvSpPr>
          <p:nvPr>
            <p:ph type="sldNum" sz="quarter" idx="12"/>
          </p:nvPr>
        </p:nvSpPr>
        <p:spPr/>
        <p:txBody>
          <a:bodyPr/>
          <a:lstStyle/>
          <a:p>
            <a:fld id="{A641A246-6685-4720-A4BC-CF1B22B588A4}" type="slidenum">
              <a:rPr lang="en-IN" smtClean="0"/>
              <a:t>10</a:t>
            </a:fld>
            <a:endParaRPr lang="en-IN" dirty="0"/>
          </a:p>
        </p:txBody>
      </p:sp>
    </p:spTree>
    <p:extLst>
      <p:ext uri="{BB962C8B-B14F-4D97-AF65-F5344CB8AC3E}">
        <p14:creationId xmlns:p14="http://schemas.microsoft.com/office/powerpoint/2010/main" val="2156817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22853"/>
            <a:ext cx="10732788" cy="5804528"/>
          </a:xfrm>
        </p:spPr>
        <p:txBody>
          <a:bodyPr>
            <a:normAutofit/>
          </a:bodyPr>
          <a:lstStyle/>
          <a:p>
            <a:pPr marL="0" indent="0">
              <a:buNone/>
            </a:pPr>
            <a:r>
              <a:rPr lang="en-US" sz="2800" b="1" dirty="0"/>
              <a:t>The </a:t>
            </a:r>
            <a:r>
              <a:rPr lang="en-US" sz="2800" b="1" dirty="0" err="1"/>
              <a:t>ExecutorService</a:t>
            </a:r>
            <a:r>
              <a:rPr lang="en-US" sz="2800" b="1" dirty="0"/>
              <a:t> Interface</a:t>
            </a:r>
            <a:endParaRPr lang="en-US" b="1" dirty="0"/>
          </a:p>
          <a:p>
            <a:endParaRPr lang="en-US" dirty="0"/>
          </a:p>
          <a:p>
            <a:r>
              <a:rPr lang="en-US" dirty="0"/>
              <a:t>Supplements execute with a similar(), but more versatile submit method. </a:t>
            </a:r>
          </a:p>
          <a:p>
            <a:r>
              <a:rPr lang="en-US" dirty="0"/>
              <a:t>submit() accepts Runnable objects, but also accepts Callable objects, which allow the task to return a value. </a:t>
            </a:r>
          </a:p>
          <a:p>
            <a:r>
              <a:rPr lang="en-US" dirty="0"/>
              <a:t>submit() returns a Future object, which is used to retrieve the Callable return value and to manage the status of both Callable and Runnable tasks.</a:t>
            </a:r>
          </a:p>
          <a:p>
            <a:r>
              <a:rPr lang="en-US" dirty="0"/>
              <a:t>Provides methods for submitting large collections of Callable objects.</a:t>
            </a:r>
          </a:p>
          <a:p>
            <a:pPr lvl="1"/>
            <a:r>
              <a:rPr lang="en-US" dirty="0" err="1"/>
              <a:t>invokeAny</a:t>
            </a:r>
            <a:r>
              <a:rPr lang="en-US" dirty="0"/>
              <a:t>() method takes a collection of Callable objects, or </a:t>
            </a:r>
            <a:r>
              <a:rPr lang="en-US" dirty="0" err="1"/>
              <a:t>subinterfaces</a:t>
            </a:r>
            <a:r>
              <a:rPr lang="en-US" dirty="0"/>
              <a:t> of Callable.</a:t>
            </a:r>
          </a:p>
          <a:p>
            <a:pPr lvl="1"/>
            <a:r>
              <a:rPr lang="en-US" dirty="0"/>
              <a:t>The </a:t>
            </a:r>
            <a:r>
              <a:rPr lang="en-US" dirty="0" err="1"/>
              <a:t>invokeAll</a:t>
            </a:r>
            <a:r>
              <a:rPr lang="en-US" dirty="0"/>
              <a:t>() method invokes all of the Callable objects passed as </a:t>
            </a:r>
            <a:r>
              <a:rPr lang="en-US" dirty="0" err="1"/>
              <a:t>parameter,returns</a:t>
            </a:r>
            <a:r>
              <a:rPr lang="en-US" dirty="0"/>
              <a:t> a list of Future objects .</a:t>
            </a:r>
          </a:p>
          <a:p>
            <a:endParaRPr lang="en-US" dirty="0"/>
          </a:p>
        </p:txBody>
      </p:sp>
      <p:sp>
        <p:nvSpPr>
          <p:cNvPr id="2" name="Slide Number Placeholder 1">
            <a:extLst>
              <a:ext uri="{FF2B5EF4-FFF2-40B4-BE49-F238E27FC236}">
                <a16:creationId xmlns:a16="http://schemas.microsoft.com/office/drawing/2014/main" id="{149A5ED0-5F91-6011-32AA-AED61348DF89}"/>
              </a:ext>
            </a:extLst>
          </p:cNvPr>
          <p:cNvSpPr>
            <a:spLocks noGrp="1"/>
          </p:cNvSpPr>
          <p:nvPr>
            <p:ph type="sldNum" sz="quarter" idx="12"/>
          </p:nvPr>
        </p:nvSpPr>
        <p:spPr/>
        <p:txBody>
          <a:bodyPr/>
          <a:lstStyle/>
          <a:p>
            <a:fld id="{A641A246-6685-4720-A4BC-CF1B22B588A4}" type="slidenum">
              <a:rPr lang="en-IN" smtClean="0"/>
              <a:t>11</a:t>
            </a:fld>
            <a:endParaRPr lang="en-IN" dirty="0"/>
          </a:p>
        </p:txBody>
      </p:sp>
    </p:spTree>
    <p:extLst>
      <p:ext uri="{BB962C8B-B14F-4D97-AF65-F5344CB8AC3E}">
        <p14:creationId xmlns:p14="http://schemas.microsoft.com/office/powerpoint/2010/main" val="1621630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62609"/>
            <a:ext cx="8596668" cy="5690344"/>
          </a:xfrm>
        </p:spPr>
        <p:txBody>
          <a:bodyPr/>
          <a:lstStyle/>
          <a:p>
            <a:pPr marL="0" indent="0">
              <a:buNone/>
            </a:pPr>
            <a:r>
              <a:rPr lang="en-US" sz="2400" b="1" dirty="0"/>
              <a:t>Shutdown Pool</a:t>
            </a:r>
          </a:p>
          <a:p>
            <a:pPr marL="0" indent="0">
              <a:buNone/>
            </a:pPr>
            <a:endParaRPr lang="en-US" b="1" dirty="0"/>
          </a:p>
          <a:p>
            <a:r>
              <a:rPr lang="en-US" dirty="0" err="1"/>
              <a:t>ExecutorService</a:t>
            </a:r>
            <a:r>
              <a:rPr lang="en-US" dirty="0"/>
              <a:t> provides() a number of methods for managing the shutdown of the executor. To support immediate shutdown, tasks should handle interrupts correctly.</a:t>
            </a:r>
          </a:p>
          <a:p>
            <a:pPr lvl="1"/>
            <a:r>
              <a:rPr lang="en-US" dirty="0"/>
              <a:t>shutdown() method will not shut down immediately</a:t>
            </a:r>
          </a:p>
          <a:p>
            <a:pPr lvl="1"/>
            <a:r>
              <a:rPr lang="en-US" dirty="0"/>
              <a:t>Will no longer accept new tasks.</a:t>
            </a:r>
          </a:p>
          <a:p>
            <a:pPr lvl="1"/>
            <a:r>
              <a:rPr lang="en-US" dirty="0"/>
              <a:t>once all threads have finished current tasks, the </a:t>
            </a:r>
            <a:r>
              <a:rPr lang="en-US" dirty="0" err="1"/>
              <a:t>ExecutorService</a:t>
            </a:r>
            <a:r>
              <a:rPr lang="en-US" dirty="0"/>
              <a:t> shuts down.</a:t>
            </a:r>
          </a:p>
          <a:p>
            <a:pPr lvl="1"/>
            <a:r>
              <a:rPr lang="en-US" dirty="0"/>
              <a:t> All tasks submitted to the </a:t>
            </a:r>
            <a:r>
              <a:rPr lang="en-US" dirty="0" err="1"/>
              <a:t>ExecutorService</a:t>
            </a:r>
            <a:r>
              <a:rPr lang="en-US" dirty="0"/>
              <a:t> before shutdown() is called, are executed.</a:t>
            </a:r>
          </a:p>
          <a:p>
            <a:pPr lvl="1"/>
            <a:r>
              <a:rPr lang="en-US" dirty="0"/>
              <a:t>to shut down the </a:t>
            </a:r>
            <a:r>
              <a:rPr lang="en-US" dirty="0" err="1"/>
              <a:t>ExecutorService</a:t>
            </a:r>
            <a:r>
              <a:rPr lang="en-US" dirty="0"/>
              <a:t> immediately, call </a:t>
            </a:r>
            <a:r>
              <a:rPr lang="en-US" dirty="0" err="1"/>
              <a:t>shutdownNow</a:t>
            </a:r>
            <a:r>
              <a:rPr lang="en-US" dirty="0"/>
              <a:t>() method.</a:t>
            </a:r>
          </a:p>
        </p:txBody>
      </p:sp>
      <p:sp>
        <p:nvSpPr>
          <p:cNvPr id="2" name="Slide Number Placeholder 1">
            <a:extLst>
              <a:ext uri="{FF2B5EF4-FFF2-40B4-BE49-F238E27FC236}">
                <a16:creationId xmlns:a16="http://schemas.microsoft.com/office/drawing/2014/main" id="{4C429F11-50BD-9F6A-C939-17FEA0FC0476}"/>
              </a:ext>
            </a:extLst>
          </p:cNvPr>
          <p:cNvSpPr>
            <a:spLocks noGrp="1"/>
          </p:cNvSpPr>
          <p:nvPr>
            <p:ph type="sldNum" sz="quarter" idx="12"/>
          </p:nvPr>
        </p:nvSpPr>
        <p:spPr/>
        <p:txBody>
          <a:bodyPr/>
          <a:lstStyle/>
          <a:p>
            <a:fld id="{A641A246-6685-4720-A4BC-CF1B22B588A4}" type="slidenum">
              <a:rPr lang="en-IN" smtClean="0"/>
              <a:t>12</a:t>
            </a:fld>
            <a:endParaRPr lang="en-IN" dirty="0"/>
          </a:p>
        </p:txBody>
      </p:sp>
    </p:spTree>
    <p:extLst>
      <p:ext uri="{BB962C8B-B14F-4D97-AF65-F5344CB8AC3E}">
        <p14:creationId xmlns:p14="http://schemas.microsoft.com/office/powerpoint/2010/main" val="3646819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3CFFD4-76F2-5FD9-BF34-E63466FF09ED}"/>
              </a:ext>
            </a:extLst>
          </p:cNvPr>
          <p:cNvSpPr>
            <a:spLocks noGrp="1"/>
          </p:cNvSpPr>
          <p:nvPr>
            <p:ph type="title"/>
          </p:nvPr>
        </p:nvSpPr>
        <p:spPr/>
        <p:txBody>
          <a:bodyPr/>
          <a:lstStyle/>
          <a:p>
            <a:pPr>
              <a:defRPr/>
            </a:pPr>
            <a:r>
              <a:rPr lang="en-US" dirty="0"/>
              <a:t>Solid principle</a:t>
            </a:r>
          </a:p>
        </p:txBody>
      </p:sp>
      <p:sp>
        <p:nvSpPr>
          <p:cNvPr id="98307" name="Text Placeholder 4">
            <a:extLst>
              <a:ext uri="{FF2B5EF4-FFF2-40B4-BE49-F238E27FC236}">
                <a16:creationId xmlns:a16="http://schemas.microsoft.com/office/drawing/2014/main" id="{0B0D2D51-18EE-BAF6-02C3-CA6F8E23E368}"/>
              </a:ext>
            </a:extLst>
          </p:cNvPr>
          <p:cNvSpPr>
            <a:spLocks noGrp="1" noChangeArrowheads="1"/>
          </p:cNvSpPr>
          <p:nvPr>
            <p:ph type="body" idx="1"/>
          </p:nvPr>
        </p:nvSpPr>
        <p:spPr/>
        <p:txBody>
          <a:bodyPr/>
          <a:lstStyle/>
          <a:p>
            <a:endParaRPr lang="en-US" altLang="en-US"/>
          </a:p>
        </p:txBody>
      </p:sp>
      <p:sp>
        <p:nvSpPr>
          <p:cNvPr id="2" name="Slide Number Placeholder 1">
            <a:extLst>
              <a:ext uri="{FF2B5EF4-FFF2-40B4-BE49-F238E27FC236}">
                <a16:creationId xmlns:a16="http://schemas.microsoft.com/office/drawing/2014/main" id="{0A26F4E3-E8CB-F538-7818-8D4A436902DE}"/>
              </a:ext>
            </a:extLst>
          </p:cNvPr>
          <p:cNvSpPr>
            <a:spLocks noGrp="1"/>
          </p:cNvSpPr>
          <p:nvPr>
            <p:ph type="sldNum" sz="quarter" idx="12"/>
          </p:nvPr>
        </p:nvSpPr>
        <p:spPr/>
        <p:txBody>
          <a:bodyPr/>
          <a:lstStyle/>
          <a:p>
            <a:fld id="{A641A246-6685-4720-A4BC-CF1B22B588A4}" type="slidenum">
              <a:rPr lang="en-IN" smtClean="0"/>
              <a:t>13</a:t>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CAE2EAFF-CDA8-6DC4-1439-7FAE3180D160}"/>
              </a:ext>
            </a:extLst>
          </p:cNvPr>
          <p:cNvSpPr>
            <a:spLocks noGrp="1" noChangeArrowheads="1"/>
          </p:cNvSpPr>
          <p:nvPr>
            <p:ph type="title"/>
          </p:nvPr>
        </p:nvSpPr>
        <p:spPr>
          <a:xfrm>
            <a:off x="646111" y="452718"/>
            <a:ext cx="9404723" cy="1184696"/>
          </a:xfrm>
        </p:spPr>
        <p:txBody>
          <a:bodyPr/>
          <a:lstStyle/>
          <a:p>
            <a:r>
              <a:rPr lang="en-US" altLang="en-US" dirty="0"/>
              <a:t>SOLID Design Principle</a:t>
            </a:r>
            <a:br>
              <a:rPr lang="en-US" altLang="en-US" dirty="0"/>
            </a:br>
            <a:endParaRPr lang="en-US" altLang="en-US" dirty="0"/>
          </a:p>
        </p:txBody>
      </p:sp>
      <p:sp>
        <p:nvSpPr>
          <p:cNvPr id="3" name="Content Placeholder 2">
            <a:extLst>
              <a:ext uri="{FF2B5EF4-FFF2-40B4-BE49-F238E27FC236}">
                <a16:creationId xmlns:a16="http://schemas.microsoft.com/office/drawing/2014/main" id="{965C292F-57D5-9E64-6633-758B03A35CBD}"/>
              </a:ext>
            </a:extLst>
          </p:cNvPr>
          <p:cNvSpPr>
            <a:spLocks noGrp="1"/>
          </p:cNvSpPr>
          <p:nvPr>
            <p:ph idx="1"/>
          </p:nvPr>
        </p:nvSpPr>
        <p:spPr>
          <a:xfrm>
            <a:off x="646111" y="1424762"/>
            <a:ext cx="9564689" cy="5092995"/>
          </a:xfrm>
        </p:spPr>
        <p:txBody>
          <a:bodyPr>
            <a:normAutofit fontScale="92500" lnSpcReduction="20000"/>
          </a:bodyPr>
          <a:lstStyle/>
          <a:p>
            <a:pPr>
              <a:defRPr/>
            </a:pPr>
            <a:r>
              <a:rPr lang="en-US" b="1" dirty="0"/>
              <a:t>S -&gt;Single Responsibility Principle</a:t>
            </a:r>
          </a:p>
          <a:p>
            <a:pPr lvl="1">
              <a:defRPr/>
            </a:pPr>
            <a:r>
              <a:rPr lang="en-US" b="1" dirty="0">
                <a:ea typeface="+mn-ea"/>
                <a:cs typeface="+mn-cs"/>
              </a:rPr>
              <a:t>One class should have one and only one responsibility“</a:t>
            </a:r>
          </a:p>
          <a:p>
            <a:pPr lvl="1">
              <a:defRPr/>
            </a:pPr>
            <a:endParaRPr lang="en-US" dirty="0"/>
          </a:p>
          <a:p>
            <a:pPr>
              <a:defRPr/>
            </a:pPr>
            <a:r>
              <a:rPr lang="en-US" b="1" dirty="0"/>
              <a:t>O -&gt; Open Close Principle</a:t>
            </a:r>
          </a:p>
          <a:p>
            <a:pPr lvl="1">
              <a:defRPr/>
            </a:pPr>
            <a:r>
              <a:rPr lang="en-US" b="1" dirty="0">
                <a:ea typeface="+mn-ea"/>
                <a:cs typeface="+mn-cs"/>
              </a:rPr>
              <a:t>"Software components should be open for extension, but closed for modification“</a:t>
            </a:r>
          </a:p>
          <a:p>
            <a:pPr lvl="1">
              <a:defRPr/>
            </a:pPr>
            <a:endParaRPr lang="en-US" b="1" dirty="0">
              <a:ea typeface="+mn-ea"/>
              <a:cs typeface="+mn-cs"/>
            </a:endParaRPr>
          </a:p>
          <a:p>
            <a:pPr>
              <a:defRPr/>
            </a:pPr>
            <a:r>
              <a:rPr lang="en-US" b="1" dirty="0"/>
              <a:t>L-&gt; </a:t>
            </a:r>
            <a:r>
              <a:rPr lang="en-US" b="1" dirty="0" err="1"/>
              <a:t>Liskov</a:t>
            </a:r>
            <a:r>
              <a:rPr lang="en-US" b="1" dirty="0"/>
              <a:t> Substitution Principle</a:t>
            </a:r>
          </a:p>
          <a:p>
            <a:pPr lvl="1">
              <a:defRPr/>
            </a:pPr>
            <a:r>
              <a:rPr lang="en-US" b="1" dirty="0">
                <a:ea typeface="+mn-ea"/>
                <a:cs typeface="+mn-cs"/>
              </a:rPr>
              <a:t>"Derived types must be completely substitutable for their base types"</a:t>
            </a:r>
            <a:br>
              <a:rPr lang="en-US" dirty="0"/>
            </a:br>
            <a:endParaRPr lang="en-US" dirty="0"/>
          </a:p>
          <a:p>
            <a:pPr>
              <a:defRPr/>
            </a:pPr>
            <a:r>
              <a:rPr lang="en-US" b="1" dirty="0"/>
              <a:t>I -&gt;Interface Segregation Principle</a:t>
            </a:r>
          </a:p>
          <a:p>
            <a:pPr lvl="1">
              <a:defRPr/>
            </a:pPr>
            <a:r>
              <a:rPr lang="en-US" b="1" dirty="0">
                <a:ea typeface="+mn-ea"/>
                <a:cs typeface="+mn-cs"/>
              </a:rPr>
              <a:t>"Clients should not be forced to implement unnecessary methods which they will not use“</a:t>
            </a:r>
          </a:p>
          <a:p>
            <a:pPr lvl="1">
              <a:defRPr/>
            </a:pPr>
            <a:endParaRPr lang="en-US" b="1" dirty="0">
              <a:ea typeface="+mn-ea"/>
              <a:cs typeface="+mn-cs"/>
            </a:endParaRPr>
          </a:p>
          <a:p>
            <a:pPr>
              <a:defRPr/>
            </a:pPr>
            <a:r>
              <a:rPr lang="en-US" b="1" dirty="0"/>
              <a:t>D-&gt;Dependency Inversion Principle</a:t>
            </a:r>
          </a:p>
          <a:p>
            <a:pPr lvl="1">
              <a:defRPr/>
            </a:pPr>
            <a:r>
              <a:rPr lang="en-US" b="1" dirty="0">
                <a:ea typeface="+mn-ea"/>
                <a:cs typeface="+mn-cs"/>
              </a:rPr>
              <a:t>"Depend on abstractions, not on concretions"</a:t>
            </a:r>
            <a:br>
              <a:rPr lang="en-US" dirty="0"/>
            </a:br>
            <a:endParaRPr lang="en-US" dirty="0">
              <a:ea typeface="+mn-ea"/>
              <a:cs typeface="+mn-cs"/>
            </a:endParaRPr>
          </a:p>
        </p:txBody>
      </p:sp>
      <p:sp>
        <p:nvSpPr>
          <p:cNvPr id="2" name="Slide Number Placeholder 1">
            <a:extLst>
              <a:ext uri="{FF2B5EF4-FFF2-40B4-BE49-F238E27FC236}">
                <a16:creationId xmlns:a16="http://schemas.microsoft.com/office/drawing/2014/main" id="{62B9D47C-5B91-E468-8457-E736D1203518}"/>
              </a:ext>
            </a:extLst>
          </p:cNvPr>
          <p:cNvSpPr>
            <a:spLocks noGrp="1"/>
          </p:cNvSpPr>
          <p:nvPr>
            <p:ph type="sldNum" sz="quarter" idx="12"/>
          </p:nvPr>
        </p:nvSpPr>
        <p:spPr/>
        <p:txBody>
          <a:bodyPr/>
          <a:lstStyle/>
          <a:p>
            <a:fld id="{A641A246-6685-4720-A4BC-CF1B22B588A4}" type="slidenum">
              <a:rPr lang="en-IN" smtClean="0"/>
              <a:t>14</a:t>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0BBE1D73-62DF-D8AF-3237-A4F7184445D6}"/>
              </a:ext>
            </a:extLst>
          </p:cNvPr>
          <p:cNvSpPr>
            <a:spLocks noGrp="1" noChangeArrowheads="1"/>
          </p:cNvSpPr>
          <p:nvPr>
            <p:ph type="title"/>
          </p:nvPr>
        </p:nvSpPr>
        <p:spPr/>
        <p:txBody>
          <a:bodyPr/>
          <a:lstStyle/>
          <a:p>
            <a:br>
              <a:rPr lang="en-US" altLang="en-US">
                <a:solidFill>
                  <a:schemeClr val="tx1"/>
                </a:solidFill>
              </a:rPr>
            </a:br>
            <a:r>
              <a:rPr lang="en-US" altLang="en-US">
                <a:solidFill>
                  <a:schemeClr val="tx1"/>
                </a:solidFill>
              </a:rPr>
              <a:t>Single Responsibility Principle (SRP)</a:t>
            </a:r>
            <a:br>
              <a:rPr lang="en-US" altLang="en-US">
                <a:solidFill>
                  <a:schemeClr val="tx1"/>
                </a:solidFill>
              </a:rPr>
            </a:br>
            <a:endParaRPr lang="en-US" altLang="en-US"/>
          </a:p>
        </p:txBody>
      </p:sp>
      <p:sp>
        <p:nvSpPr>
          <p:cNvPr id="100355" name="Content Placeholder 2">
            <a:extLst>
              <a:ext uri="{FF2B5EF4-FFF2-40B4-BE49-F238E27FC236}">
                <a16:creationId xmlns:a16="http://schemas.microsoft.com/office/drawing/2014/main" id="{C2C5B336-1EC1-F336-96D9-516049231A9D}"/>
              </a:ext>
            </a:extLst>
          </p:cNvPr>
          <p:cNvSpPr>
            <a:spLocks noGrp="1" noChangeArrowheads="1"/>
          </p:cNvSpPr>
          <p:nvPr>
            <p:ph idx="1"/>
          </p:nvPr>
        </p:nvSpPr>
        <p:spPr/>
        <p:txBody>
          <a:bodyPr>
            <a:normAutofit fontScale="85000" lnSpcReduction="20000"/>
          </a:bodyPr>
          <a:lstStyle/>
          <a:p>
            <a:r>
              <a:rPr lang="en-US" altLang="en-US" i="1"/>
              <a:t>There should not be more than one reason for a class to change</a:t>
            </a:r>
          </a:p>
          <a:p>
            <a:pPr lvl="1"/>
            <a:r>
              <a:rPr lang="en-US" altLang="en-US" i="1"/>
              <a:t> a class should always handle single functionality. </a:t>
            </a:r>
          </a:p>
          <a:p>
            <a:endParaRPr lang="en-US" altLang="en-US"/>
          </a:p>
          <a:p>
            <a:r>
              <a:rPr lang="en-US" altLang="en-US"/>
              <a:t>One class at the most is responsible for doing one task or functionality among the whole set of responsibilities </a:t>
            </a:r>
          </a:p>
          <a:p>
            <a:endParaRPr lang="en-US" altLang="en-US"/>
          </a:p>
          <a:p>
            <a:r>
              <a:rPr lang="en-US" altLang="en-US"/>
              <a:t>And only when there is a change needed in that specific task or functionality should this class be changed.</a:t>
            </a:r>
            <a:br>
              <a:rPr lang="en-US" altLang="en-US"/>
            </a:br>
            <a:endParaRPr lang="en-US" altLang="en-US"/>
          </a:p>
          <a:p>
            <a:r>
              <a:rPr lang="en-US" altLang="en-US"/>
              <a:t>Provides </a:t>
            </a:r>
            <a:r>
              <a:rPr lang="en-US" altLang="en-US" i="1"/>
              <a:t>cohesiveness </a:t>
            </a:r>
          </a:p>
          <a:p>
            <a:pPr lvl="1"/>
            <a:r>
              <a:rPr lang="en-US" altLang="en-US"/>
              <a:t>Attributes &amp; behavior – are specific to that single functionality only </a:t>
            </a:r>
          </a:p>
          <a:p>
            <a:endParaRPr lang="en-US" altLang="en-US"/>
          </a:p>
          <a:p>
            <a:r>
              <a:rPr lang="en-US" altLang="en-US" i="1"/>
              <a:t>Class should be split into two If there are 2 reasons to change </a:t>
            </a:r>
          </a:p>
          <a:p>
            <a:endParaRPr lang="en-US" altLang="en-US"/>
          </a:p>
        </p:txBody>
      </p:sp>
      <p:sp>
        <p:nvSpPr>
          <p:cNvPr id="2" name="Slide Number Placeholder 1">
            <a:extLst>
              <a:ext uri="{FF2B5EF4-FFF2-40B4-BE49-F238E27FC236}">
                <a16:creationId xmlns:a16="http://schemas.microsoft.com/office/drawing/2014/main" id="{8C87C3F4-404D-9594-10EC-7C0074FC3582}"/>
              </a:ext>
            </a:extLst>
          </p:cNvPr>
          <p:cNvSpPr>
            <a:spLocks noGrp="1"/>
          </p:cNvSpPr>
          <p:nvPr>
            <p:ph type="sldNum" sz="quarter" idx="12"/>
          </p:nvPr>
        </p:nvSpPr>
        <p:spPr/>
        <p:txBody>
          <a:bodyPr/>
          <a:lstStyle/>
          <a:p>
            <a:fld id="{A641A246-6685-4720-A4BC-CF1B22B588A4}" type="slidenum">
              <a:rPr lang="en-IN" smtClean="0"/>
              <a:t>15</a:t>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8343BE26-0356-AA33-4822-B6AC69E15237}"/>
              </a:ext>
            </a:extLst>
          </p:cNvPr>
          <p:cNvSpPr>
            <a:spLocks noGrp="1" noChangeArrowheads="1"/>
          </p:cNvSpPr>
          <p:nvPr>
            <p:ph type="title"/>
          </p:nvPr>
        </p:nvSpPr>
        <p:spPr/>
        <p:txBody>
          <a:bodyPr/>
          <a:lstStyle/>
          <a:p>
            <a:br>
              <a:rPr lang="en-US" altLang="en-US">
                <a:solidFill>
                  <a:schemeClr val="tx1"/>
                </a:solidFill>
              </a:rPr>
            </a:br>
            <a:r>
              <a:rPr lang="en-US" altLang="en-US">
                <a:solidFill>
                  <a:schemeClr val="tx1"/>
                </a:solidFill>
              </a:rPr>
              <a:t>Single Responsibility Principle (SRP)</a:t>
            </a:r>
            <a:br>
              <a:rPr lang="en-US" altLang="en-US">
                <a:solidFill>
                  <a:schemeClr val="tx1"/>
                </a:solidFill>
              </a:rPr>
            </a:br>
            <a:endParaRPr lang="en-US" altLang="en-US"/>
          </a:p>
        </p:txBody>
      </p:sp>
      <p:sp>
        <p:nvSpPr>
          <p:cNvPr id="18435" name="Content Placeholder 2">
            <a:extLst>
              <a:ext uri="{FF2B5EF4-FFF2-40B4-BE49-F238E27FC236}">
                <a16:creationId xmlns:a16="http://schemas.microsoft.com/office/drawing/2014/main" id="{6CE507FD-6CE8-E945-3D38-25998E1CE53E}"/>
              </a:ext>
            </a:extLst>
          </p:cNvPr>
          <p:cNvSpPr>
            <a:spLocks noGrp="1"/>
          </p:cNvSpPr>
          <p:nvPr>
            <p:ph idx="1"/>
          </p:nvPr>
        </p:nvSpPr>
        <p:spPr/>
        <p:txBody>
          <a:bodyPr>
            <a:normAutofit fontScale="85000" lnSpcReduction="20000"/>
          </a:bodyPr>
          <a:lstStyle/>
          <a:p>
            <a:pPr lvl="1">
              <a:lnSpc>
                <a:spcPct val="150000"/>
              </a:lnSpc>
              <a:buFontTx/>
              <a:buNone/>
              <a:defRPr/>
            </a:pPr>
            <a:r>
              <a:rPr lang="en-US" b="1" dirty="0">
                <a:ea typeface="+mn-ea"/>
                <a:cs typeface="+mn-cs"/>
              </a:rPr>
              <a:t>public class Item {</a:t>
            </a:r>
          </a:p>
          <a:p>
            <a:pPr lvl="1">
              <a:lnSpc>
                <a:spcPct val="150000"/>
              </a:lnSpc>
              <a:buFontTx/>
              <a:buNone/>
              <a:defRPr/>
            </a:pPr>
            <a:endParaRPr lang="en-US" dirty="0">
              <a:ea typeface="+mn-ea"/>
              <a:cs typeface="+mn-cs"/>
            </a:endParaRPr>
          </a:p>
          <a:p>
            <a:pPr lvl="1">
              <a:lnSpc>
                <a:spcPct val="150000"/>
              </a:lnSpc>
              <a:buFontTx/>
              <a:buNone/>
              <a:defRPr/>
            </a:pPr>
            <a:r>
              <a:rPr lang="en-US" b="1" dirty="0">
                <a:ea typeface="+mn-ea"/>
                <a:cs typeface="+mn-cs"/>
              </a:rPr>
              <a:t>private </a:t>
            </a:r>
            <a:r>
              <a:rPr lang="en-US" b="1" dirty="0" err="1">
                <a:ea typeface="+mn-ea"/>
                <a:cs typeface="+mn-cs"/>
              </a:rPr>
              <a:t>int</a:t>
            </a:r>
            <a:r>
              <a:rPr lang="en-US" b="1" dirty="0">
                <a:ea typeface="+mn-ea"/>
                <a:cs typeface="+mn-cs"/>
              </a:rPr>
              <a:t> </a:t>
            </a:r>
            <a:r>
              <a:rPr lang="en-US" b="1" dirty="0" err="1">
                <a:ea typeface="+mn-ea"/>
                <a:cs typeface="+mn-cs"/>
              </a:rPr>
              <a:t>itemNumber</a:t>
            </a:r>
            <a:r>
              <a:rPr lang="en-US" b="1" dirty="0">
                <a:ea typeface="+mn-ea"/>
                <a:cs typeface="+mn-cs"/>
              </a:rPr>
              <a:t>;</a:t>
            </a:r>
          </a:p>
          <a:p>
            <a:pPr lvl="1">
              <a:lnSpc>
                <a:spcPct val="150000"/>
              </a:lnSpc>
              <a:buFontTx/>
              <a:buNone/>
              <a:defRPr/>
            </a:pPr>
            <a:r>
              <a:rPr lang="en-US" b="1" dirty="0">
                <a:ea typeface="+mn-ea"/>
                <a:cs typeface="+mn-cs"/>
              </a:rPr>
              <a:t>private String </a:t>
            </a:r>
            <a:r>
              <a:rPr lang="en-US" b="1" dirty="0" err="1">
                <a:ea typeface="+mn-ea"/>
                <a:cs typeface="+mn-cs"/>
              </a:rPr>
              <a:t>itemName</a:t>
            </a:r>
            <a:r>
              <a:rPr lang="en-US" b="1" dirty="0">
                <a:ea typeface="+mn-ea"/>
                <a:cs typeface="+mn-cs"/>
              </a:rPr>
              <a:t>;</a:t>
            </a:r>
          </a:p>
          <a:p>
            <a:pPr lvl="1">
              <a:lnSpc>
                <a:spcPct val="150000"/>
              </a:lnSpc>
              <a:buFontTx/>
              <a:buNone/>
              <a:defRPr/>
            </a:pPr>
            <a:r>
              <a:rPr lang="en-US" b="1" dirty="0">
                <a:ea typeface="+mn-ea"/>
                <a:cs typeface="+mn-cs"/>
              </a:rPr>
              <a:t>private long </a:t>
            </a:r>
            <a:r>
              <a:rPr lang="en-US" b="1" dirty="0" err="1">
                <a:ea typeface="+mn-ea"/>
                <a:cs typeface="+mn-cs"/>
              </a:rPr>
              <a:t>ratePerUnit</a:t>
            </a:r>
            <a:r>
              <a:rPr lang="en-US" b="1" dirty="0">
                <a:ea typeface="+mn-ea"/>
                <a:cs typeface="+mn-cs"/>
              </a:rPr>
              <a:t>;</a:t>
            </a:r>
          </a:p>
          <a:p>
            <a:pPr lvl="2">
              <a:lnSpc>
                <a:spcPct val="150000"/>
              </a:lnSpc>
              <a:buFontTx/>
              <a:buNone/>
              <a:defRPr/>
            </a:pPr>
            <a:endParaRPr lang="en-US" b="1" dirty="0">
              <a:ea typeface="+mn-ea"/>
              <a:cs typeface="+mn-cs"/>
            </a:endParaRPr>
          </a:p>
          <a:p>
            <a:pPr lvl="2">
              <a:lnSpc>
                <a:spcPct val="150000"/>
              </a:lnSpc>
              <a:buFontTx/>
              <a:buNone/>
              <a:defRPr/>
            </a:pPr>
            <a:r>
              <a:rPr lang="en-US" b="1" dirty="0">
                <a:ea typeface="+mn-ea"/>
                <a:cs typeface="+mn-cs"/>
              </a:rPr>
              <a:t>public Item() {</a:t>
            </a:r>
          </a:p>
          <a:p>
            <a:pPr lvl="2">
              <a:lnSpc>
                <a:spcPct val="150000"/>
              </a:lnSpc>
              <a:buFontTx/>
              <a:buNone/>
              <a:defRPr/>
            </a:pPr>
            <a:r>
              <a:rPr lang="en-US" b="1" dirty="0">
                <a:ea typeface="+mn-ea"/>
                <a:cs typeface="+mn-cs"/>
              </a:rPr>
              <a:t>super();</a:t>
            </a:r>
          </a:p>
          <a:p>
            <a:pPr lvl="1">
              <a:lnSpc>
                <a:spcPct val="150000"/>
              </a:lnSpc>
              <a:buFontTx/>
              <a:buNone/>
              <a:defRPr/>
            </a:pPr>
            <a:r>
              <a:rPr lang="en-US" dirty="0">
                <a:ea typeface="+mn-ea"/>
                <a:cs typeface="+mn-cs"/>
              </a:rPr>
              <a:t> }</a:t>
            </a:r>
          </a:p>
          <a:p>
            <a:pPr lvl="1">
              <a:lnSpc>
                <a:spcPct val="150000"/>
              </a:lnSpc>
              <a:buFontTx/>
              <a:buNone/>
              <a:defRPr/>
            </a:pPr>
            <a:r>
              <a:rPr lang="en-US" dirty="0"/>
              <a:t>}</a:t>
            </a:r>
            <a:endParaRPr lang="en-US" dirty="0">
              <a:ea typeface="+mn-ea"/>
              <a:cs typeface="+mn-cs"/>
            </a:endParaRPr>
          </a:p>
          <a:p>
            <a:pPr lvl="2">
              <a:lnSpc>
                <a:spcPct val="150000"/>
              </a:lnSpc>
              <a:buFontTx/>
              <a:buNone/>
              <a:defRPr/>
            </a:pPr>
            <a:endParaRPr lang="en-US" sz="1800" dirty="0"/>
          </a:p>
        </p:txBody>
      </p:sp>
      <p:sp>
        <p:nvSpPr>
          <p:cNvPr id="2" name="Slide Number Placeholder 1">
            <a:extLst>
              <a:ext uri="{FF2B5EF4-FFF2-40B4-BE49-F238E27FC236}">
                <a16:creationId xmlns:a16="http://schemas.microsoft.com/office/drawing/2014/main" id="{CD3042AF-7A00-C84C-2E00-DDC2EE8C6EC9}"/>
              </a:ext>
            </a:extLst>
          </p:cNvPr>
          <p:cNvSpPr>
            <a:spLocks noGrp="1"/>
          </p:cNvSpPr>
          <p:nvPr>
            <p:ph type="sldNum" sz="quarter" idx="12"/>
          </p:nvPr>
        </p:nvSpPr>
        <p:spPr/>
        <p:txBody>
          <a:bodyPr/>
          <a:lstStyle/>
          <a:p>
            <a:fld id="{A641A246-6685-4720-A4BC-CF1B22B588A4}" type="slidenum">
              <a:rPr lang="en-IN" smtClean="0"/>
              <a:t>16</a:t>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C5E80A9B-6C45-1156-95BB-75D88D7A585B}"/>
              </a:ext>
            </a:extLst>
          </p:cNvPr>
          <p:cNvSpPr>
            <a:spLocks noGrp="1" noChangeArrowheads="1"/>
          </p:cNvSpPr>
          <p:nvPr>
            <p:ph type="title"/>
          </p:nvPr>
        </p:nvSpPr>
        <p:spPr/>
        <p:txBody>
          <a:bodyPr/>
          <a:lstStyle/>
          <a:p>
            <a:br>
              <a:rPr lang="en-US" altLang="en-US">
                <a:solidFill>
                  <a:schemeClr val="tx1"/>
                </a:solidFill>
              </a:rPr>
            </a:br>
            <a:r>
              <a:rPr lang="en-US" altLang="en-US">
                <a:solidFill>
                  <a:schemeClr val="tx1"/>
                </a:solidFill>
              </a:rPr>
              <a:t>Single Responsibility Principle (SRP)</a:t>
            </a:r>
            <a:br>
              <a:rPr lang="en-US" altLang="en-US">
                <a:solidFill>
                  <a:schemeClr val="tx1"/>
                </a:solidFill>
              </a:rPr>
            </a:br>
            <a:endParaRPr lang="en-US" altLang="en-US"/>
          </a:p>
        </p:txBody>
      </p:sp>
      <p:sp>
        <p:nvSpPr>
          <p:cNvPr id="19459" name="Content Placeholder 2">
            <a:extLst>
              <a:ext uri="{FF2B5EF4-FFF2-40B4-BE49-F238E27FC236}">
                <a16:creationId xmlns:a16="http://schemas.microsoft.com/office/drawing/2014/main" id="{B899DAE2-0ED4-3874-824F-98D835DDA750}"/>
              </a:ext>
            </a:extLst>
          </p:cNvPr>
          <p:cNvSpPr>
            <a:spLocks noGrp="1"/>
          </p:cNvSpPr>
          <p:nvPr>
            <p:ph idx="1"/>
          </p:nvPr>
        </p:nvSpPr>
        <p:spPr/>
        <p:txBody>
          <a:bodyPr>
            <a:normAutofit fontScale="47500" lnSpcReduction="20000"/>
          </a:bodyPr>
          <a:lstStyle/>
          <a:p>
            <a:pPr lvl="1">
              <a:buFontTx/>
              <a:buNone/>
              <a:defRPr/>
            </a:pPr>
            <a:r>
              <a:rPr lang="en-US" b="1" dirty="0">
                <a:ea typeface="+mn-ea"/>
                <a:cs typeface="+mn-cs"/>
              </a:rPr>
              <a:t>public class Customer {</a:t>
            </a:r>
          </a:p>
          <a:p>
            <a:pPr lvl="1">
              <a:buFontTx/>
              <a:buNone/>
              <a:defRPr/>
            </a:pPr>
            <a:endParaRPr lang="en-US" dirty="0">
              <a:ea typeface="+mn-ea"/>
              <a:cs typeface="+mn-cs"/>
            </a:endParaRPr>
          </a:p>
          <a:p>
            <a:pPr lvl="1">
              <a:buFontTx/>
              <a:buNone/>
              <a:defRPr/>
            </a:pPr>
            <a:r>
              <a:rPr lang="en-US" b="1" dirty="0">
                <a:ea typeface="+mn-ea"/>
                <a:cs typeface="+mn-cs"/>
              </a:rPr>
              <a:t>private String name;</a:t>
            </a:r>
          </a:p>
          <a:p>
            <a:pPr lvl="1">
              <a:buFontTx/>
              <a:buNone/>
              <a:defRPr/>
            </a:pPr>
            <a:r>
              <a:rPr lang="en-US" b="1" dirty="0">
                <a:ea typeface="+mn-ea"/>
                <a:cs typeface="+mn-cs"/>
              </a:rPr>
              <a:t>private </a:t>
            </a:r>
            <a:r>
              <a:rPr lang="en-US" b="1" dirty="0" err="1">
                <a:ea typeface="+mn-ea"/>
                <a:cs typeface="+mn-cs"/>
              </a:rPr>
              <a:t>int</a:t>
            </a:r>
            <a:r>
              <a:rPr lang="en-US" b="1" dirty="0">
                <a:ea typeface="+mn-ea"/>
                <a:cs typeface="+mn-cs"/>
              </a:rPr>
              <a:t> age;</a:t>
            </a:r>
          </a:p>
          <a:p>
            <a:pPr lvl="1">
              <a:buFontTx/>
              <a:buNone/>
              <a:defRPr/>
            </a:pPr>
            <a:r>
              <a:rPr lang="en-US" b="1" dirty="0">
                <a:ea typeface="+mn-ea"/>
                <a:cs typeface="+mn-cs"/>
              </a:rPr>
              <a:t>private long bill;</a:t>
            </a:r>
          </a:p>
          <a:p>
            <a:pPr lvl="1">
              <a:buFontTx/>
              <a:buNone/>
              <a:defRPr/>
            </a:pPr>
            <a:r>
              <a:rPr lang="en-US" b="1" dirty="0">
                <a:ea typeface="+mn-ea"/>
                <a:cs typeface="+mn-cs"/>
              </a:rPr>
              <a:t>private List&lt;Item&gt; </a:t>
            </a:r>
            <a:r>
              <a:rPr lang="en-US" b="1" dirty="0" err="1">
                <a:ea typeface="+mn-ea"/>
                <a:cs typeface="+mn-cs"/>
              </a:rPr>
              <a:t>listsOfItems</a:t>
            </a:r>
            <a:r>
              <a:rPr lang="en-US" b="1" dirty="0">
                <a:ea typeface="+mn-ea"/>
                <a:cs typeface="+mn-cs"/>
              </a:rPr>
              <a:t>;</a:t>
            </a:r>
          </a:p>
          <a:p>
            <a:pPr lvl="1">
              <a:buFontTx/>
              <a:buNone/>
              <a:defRPr/>
            </a:pPr>
            <a:endParaRPr lang="en-US" dirty="0">
              <a:ea typeface="+mn-ea"/>
              <a:cs typeface="+mn-cs"/>
            </a:endParaRPr>
          </a:p>
          <a:p>
            <a:pPr lvl="1">
              <a:buFontTx/>
              <a:buNone/>
              <a:defRPr/>
            </a:pPr>
            <a:r>
              <a:rPr lang="en-US" dirty="0">
                <a:ea typeface="+mn-ea"/>
                <a:cs typeface="+mn-cs"/>
              </a:rPr>
              <a:t>// Calculate bill should not be responsibility of customer </a:t>
            </a:r>
          </a:p>
          <a:p>
            <a:pPr lvl="1">
              <a:buFontTx/>
              <a:buNone/>
              <a:defRPr/>
            </a:pPr>
            <a:endParaRPr lang="en-US" b="1" dirty="0">
              <a:ea typeface="+mn-ea"/>
              <a:cs typeface="+mn-cs"/>
            </a:endParaRPr>
          </a:p>
          <a:p>
            <a:pPr lvl="1">
              <a:buFontTx/>
              <a:buNone/>
              <a:defRPr/>
            </a:pPr>
            <a:r>
              <a:rPr lang="en-US" b="1" dirty="0">
                <a:ea typeface="+mn-ea"/>
                <a:cs typeface="+mn-cs"/>
              </a:rPr>
              <a:t>public long </a:t>
            </a:r>
            <a:r>
              <a:rPr lang="en-US" b="1" dirty="0" err="1">
                <a:ea typeface="+mn-ea"/>
                <a:cs typeface="+mn-cs"/>
              </a:rPr>
              <a:t>calculateBill</a:t>
            </a:r>
            <a:r>
              <a:rPr lang="en-US" b="1" dirty="0">
                <a:ea typeface="+mn-ea"/>
                <a:cs typeface="+mn-cs"/>
              </a:rPr>
              <a:t>(long tax) </a:t>
            </a:r>
            <a:r>
              <a:rPr lang="en-US" dirty="0">
                <a:ea typeface="+mn-ea"/>
                <a:cs typeface="+mn-cs"/>
              </a:rPr>
              <a:t>{</a:t>
            </a:r>
          </a:p>
          <a:p>
            <a:pPr lvl="1">
              <a:buFontTx/>
              <a:buNone/>
              <a:defRPr/>
            </a:pPr>
            <a:r>
              <a:rPr lang="en-US" dirty="0">
                <a:ea typeface="+mn-ea"/>
                <a:cs typeface="+mn-cs"/>
              </a:rPr>
              <a:t>}</a:t>
            </a:r>
          </a:p>
          <a:p>
            <a:pPr lvl="1">
              <a:buFontTx/>
              <a:buNone/>
              <a:defRPr/>
            </a:pPr>
            <a:r>
              <a:rPr lang="en-US" dirty="0">
                <a:ea typeface="+mn-ea"/>
                <a:cs typeface="+mn-cs"/>
              </a:rPr>
              <a:t>//Report generation should not be responsibility of customer</a:t>
            </a:r>
          </a:p>
          <a:p>
            <a:pPr lvl="1">
              <a:buFontTx/>
              <a:buNone/>
              <a:defRPr/>
            </a:pPr>
            <a:r>
              <a:rPr lang="en-US" b="1" dirty="0">
                <a:ea typeface="+mn-ea"/>
                <a:cs typeface="+mn-cs"/>
              </a:rPr>
              <a:t>public void </a:t>
            </a:r>
            <a:r>
              <a:rPr lang="en-US" b="1" dirty="0" err="1">
                <a:ea typeface="+mn-ea"/>
                <a:cs typeface="+mn-cs"/>
              </a:rPr>
              <a:t>generateReport</a:t>
            </a:r>
            <a:r>
              <a:rPr lang="en-US" b="1" dirty="0">
                <a:ea typeface="+mn-ea"/>
                <a:cs typeface="+mn-cs"/>
              </a:rPr>
              <a:t>(String </a:t>
            </a:r>
            <a:r>
              <a:rPr lang="en-US" b="1" dirty="0" err="1">
                <a:ea typeface="+mn-ea"/>
                <a:cs typeface="+mn-cs"/>
              </a:rPr>
              <a:t>reportType</a:t>
            </a:r>
            <a:r>
              <a:rPr lang="en-US" b="1" dirty="0">
                <a:ea typeface="+mn-ea"/>
                <a:cs typeface="+mn-cs"/>
              </a:rPr>
              <a:t>)</a:t>
            </a:r>
          </a:p>
          <a:p>
            <a:pPr lvl="1">
              <a:buFontTx/>
              <a:buNone/>
              <a:defRPr/>
            </a:pPr>
            <a:r>
              <a:rPr lang="en-US" dirty="0">
                <a:ea typeface="+mn-ea"/>
                <a:cs typeface="+mn-cs"/>
              </a:rPr>
              <a:t>{   }</a:t>
            </a:r>
          </a:p>
          <a:p>
            <a:pPr lvl="1">
              <a:buFontTx/>
              <a:buNone/>
              <a:defRPr/>
            </a:pPr>
            <a:endParaRPr lang="en-US" dirty="0">
              <a:ea typeface="+mn-ea"/>
              <a:cs typeface="+mn-cs"/>
            </a:endParaRPr>
          </a:p>
          <a:p>
            <a:pPr lvl="1">
              <a:buFontTx/>
              <a:buNone/>
              <a:defRPr/>
            </a:pPr>
            <a:r>
              <a:rPr lang="en-US" dirty="0">
                <a:ea typeface="+mn-ea"/>
                <a:cs typeface="+mn-cs"/>
              </a:rPr>
              <a:t>}</a:t>
            </a:r>
          </a:p>
          <a:p>
            <a:pPr lvl="1">
              <a:buFontTx/>
              <a:buNone/>
              <a:defRPr/>
            </a:pPr>
            <a:r>
              <a:rPr lang="en-US" b="1" i="1" dirty="0">
                <a:solidFill>
                  <a:srgbClr val="FF0000"/>
                </a:solidFill>
                <a:ea typeface="+mn-ea"/>
                <a:cs typeface="+mn-cs"/>
              </a:rPr>
              <a:t>There are two Responsibilities in the Customer Class.</a:t>
            </a:r>
          </a:p>
        </p:txBody>
      </p:sp>
      <p:sp>
        <p:nvSpPr>
          <p:cNvPr id="2" name="Slide Number Placeholder 1">
            <a:extLst>
              <a:ext uri="{FF2B5EF4-FFF2-40B4-BE49-F238E27FC236}">
                <a16:creationId xmlns:a16="http://schemas.microsoft.com/office/drawing/2014/main" id="{D7C0E4DE-3128-6CF7-86E8-8071F54207ED}"/>
              </a:ext>
            </a:extLst>
          </p:cNvPr>
          <p:cNvSpPr>
            <a:spLocks noGrp="1"/>
          </p:cNvSpPr>
          <p:nvPr>
            <p:ph type="sldNum" sz="quarter" idx="12"/>
          </p:nvPr>
        </p:nvSpPr>
        <p:spPr/>
        <p:txBody>
          <a:bodyPr/>
          <a:lstStyle/>
          <a:p>
            <a:fld id="{A641A246-6685-4720-A4BC-CF1B22B588A4}" type="slidenum">
              <a:rPr lang="en-IN" smtClean="0"/>
              <a:t>17</a:t>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6CA4BC2F-E1B9-74F5-8868-7BB90486FBEE}"/>
              </a:ext>
            </a:extLst>
          </p:cNvPr>
          <p:cNvSpPr>
            <a:spLocks noGrp="1" noChangeArrowheads="1"/>
          </p:cNvSpPr>
          <p:nvPr>
            <p:ph type="title"/>
          </p:nvPr>
        </p:nvSpPr>
        <p:spPr/>
        <p:txBody>
          <a:bodyPr/>
          <a:lstStyle/>
          <a:p>
            <a:r>
              <a:rPr lang="en-US" altLang="en-US"/>
              <a:t>Applying SRP</a:t>
            </a:r>
          </a:p>
        </p:txBody>
      </p:sp>
      <p:sp>
        <p:nvSpPr>
          <p:cNvPr id="3" name="Content Placeholder 2">
            <a:extLst>
              <a:ext uri="{FF2B5EF4-FFF2-40B4-BE49-F238E27FC236}">
                <a16:creationId xmlns:a16="http://schemas.microsoft.com/office/drawing/2014/main" id="{AF50AADF-690B-6B5E-D271-F22BD91D0E9E}"/>
              </a:ext>
            </a:extLst>
          </p:cNvPr>
          <p:cNvSpPr>
            <a:spLocks noGrp="1"/>
          </p:cNvSpPr>
          <p:nvPr>
            <p:ph idx="1"/>
          </p:nvPr>
        </p:nvSpPr>
        <p:spPr/>
        <p:txBody>
          <a:bodyPr>
            <a:normAutofit fontScale="85000" lnSpcReduction="20000"/>
          </a:bodyPr>
          <a:lstStyle/>
          <a:p>
            <a:pPr lvl="1">
              <a:buFontTx/>
              <a:buNone/>
              <a:defRPr/>
            </a:pPr>
            <a:r>
              <a:rPr lang="en-US" b="1" dirty="0">
                <a:ea typeface="+mn-ea"/>
                <a:cs typeface="+mn-cs"/>
              </a:rPr>
              <a:t>public class </a:t>
            </a:r>
            <a:r>
              <a:rPr lang="en-US" b="1" dirty="0" err="1">
                <a:ea typeface="+mn-ea"/>
                <a:cs typeface="+mn-cs"/>
              </a:rPr>
              <a:t>BillCalculator</a:t>
            </a:r>
            <a:r>
              <a:rPr lang="en-US" b="1" dirty="0">
                <a:ea typeface="+mn-ea"/>
                <a:cs typeface="+mn-cs"/>
              </a:rPr>
              <a:t> {</a:t>
            </a:r>
          </a:p>
          <a:p>
            <a:pPr lvl="1">
              <a:buFontTx/>
              <a:buNone/>
              <a:defRPr/>
            </a:pPr>
            <a:endParaRPr lang="en-US" b="1" dirty="0">
              <a:ea typeface="+mn-ea"/>
              <a:cs typeface="+mn-cs"/>
            </a:endParaRPr>
          </a:p>
          <a:p>
            <a:pPr lvl="1">
              <a:buFontTx/>
              <a:buNone/>
              <a:defRPr/>
            </a:pPr>
            <a:r>
              <a:rPr lang="en-US" b="1" dirty="0">
                <a:ea typeface="+mn-ea"/>
                <a:cs typeface="+mn-cs"/>
              </a:rPr>
              <a:t>public long </a:t>
            </a:r>
            <a:r>
              <a:rPr lang="en-US" b="1" dirty="0" err="1">
                <a:ea typeface="+mn-ea"/>
                <a:cs typeface="+mn-cs"/>
              </a:rPr>
              <a:t>calculateBill</a:t>
            </a:r>
            <a:r>
              <a:rPr lang="en-US" b="1" dirty="0">
                <a:ea typeface="+mn-ea"/>
                <a:cs typeface="+mn-cs"/>
              </a:rPr>
              <a:t>(Customer </a:t>
            </a:r>
            <a:r>
              <a:rPr lang="en-US" b="1" dirty="0" err="1">
                <a:ea typeface="+mn-ea"/>
                <a:cs typeface="+mn-cs"/>
              </a:rPr>
              <a:t>customer,long</a:t>
            </a:r>
            <a:r>
              <a:rPr lang="en-US" b="1" dirty="0">
                <a:ea typeface="+mn-ea"/>
                <a:cs typeface="+mn-cs"/>
              </a:rPr>
              <a:t> tax) </a:t>
            </a:r>
            <a:r>
              <a:rPr lang="en-US" dirty="0">
                <a:ea typeface="+mn-ea"/>
                <a:cs typeface="+mn-cs"/>
              </a:rPr>
              <a:t>{</a:t>
            </a:r>
          </a:p>
          <a:p>
            <a:pPr lvl="1">
              <a:buFontTx/>
              <a:buNone/>
              <a:defRPr/>
            </a:pPr>
            <a:endParaRPr lang="en-US" dirty="0">
              <a:ea typeface="+mn-ea"/>
              <a:cs typeface="+mn-cs"/>
            </a:endParaRPr>
          </a:p>
          <a:p>
            <a:pPr lvl="1">
              <a:buFontTx/>
              <a:buNone/>
              <a:defRPr/>
            </a:pPr>
            <a:r>
              <a:rPr lang="en-US" dirty="0">
                <a:ea typeface="+mn-ea"/>
                <a:cs typeface="+mn-cs"/>
              </a:rPr>
              <a:t>}</a:t>
            </a:r>
          </a:p>
          <a:p>
            <a:pPr>
              <a:defRPr/>
            </a:pPr>
            <a:endParaRPr lang="en-US" dirty="0"/>
          </a:p>
          <a:p>
            <a:pPr lvl="1">
              <a:buFontTx/>
              <a:buNone/>
              <a:defRPr/>
            </a:pPr>
            <a:r>
              <a:rPr lang="en-US" b="1" dirty="0">
                <a:ea typeface="+mn-ea"/>
                <a:cs typeface="+mn-cs"/>
              </a:rPr>
              <a:t>public class </a:t>
            </a:r>
            <a:r>
              <a:rPr lang="en-US" b="1" dirty="0" err="1">
                <a:ea typeface="+mn-ea"/>
                <a:cs typeface="+mn-cs"/>
              </a:rPr>
              <a:t>ReportGenerator</a:t>
            </a:r>
            <a:r>
              <a:rPr lang="en-US" b="1" dirty="0">
                <a:ea typeface="+mn-ea"/>
                <a:cs typeface="+mn-cs"/>
              </a:rPr>
              <a:t> {</a:t>
            </a:r>
          </a:p>
          <a:p>
            <a:pPr lvl="1">
              <a:buFontTx/>
              <a:buNone/>
              <a:defRPr/>
            </a:pPr>
            <a:endParaRPr lang="en-US" b="1" dirty="0">
              <a:ea typeface="+mn-ea"/>
              <a:cs typeface="+mn-cs"/>
            </a:endParaRPr>
          </a:p>
          <a:p>
            <a:pPr lvl="1">
              <a:buFontTx/>
              <a:buNone/>
              <a:defRPr/>
            </a:pPr>
            <a:r>
              <a:rPr lang="en-US" b="1" dirty="0">
                <a:ea typeface="+mn-ea"/>
                <a:cs typeface="+mn-cs"/>
              </a:rPr>
              <a:t>public void </a:t>
            </a:r>
            <a:r>
              <a:rPr lang="en-US" b="1" dirty="0" err="1">
                <a:ea typeface="+mn-ea"/>
                <a:cs typeface="+mn-cs"/>
              </a:rPr>
              <a:t>generateReport</a:t>
            </a:r>
            <a:r>
              <a:rPr lang="en-US" b="1" dirty="0">
                <a:ea typeface="+mn-ea"/>
                <a:cs typeface="+mn-cs"/>
              </a:rPr>
              <a:t>(Customer </a:t>
            </a:r>
            <a:r>
              <a:rPr lang="en-US" b="1" dirty="0" err="1">
                <a:ea typeface="+mn-ea"/>
                <a:cs typeface="+mn-cs"/>
              </a:rPr>
              <a:t>customer,String</a:t>
            </a:r>
            <a:r>
              <a:rPr lang="en-US" b="1" dirty="0">
                <a:ea typeface="+mn-ea"/>
                <a:cs typeface="+mn-cs"/>
              </a:rPr>
              <a:t> </a:t>
            </a:r>
            <a:r>
              <a:rPr lang="en-US" b="1" dirty="0" err="1">
                <a:ea typeface="+mn-ea"/>
                <a:cs typeface="+mn-cs"/>
              </a:rPr>
              <a:t>reportType</a:t>
            </a:r>
            <a:r>
              <a:rPr lang="en-US" b="1" dirty="0">
                <a:ea typeface="+mn-ea"/>
                <a:cs typeface="+mn-cs"/>
              </a:rPr>
              <a:t>)  </a:t>
            </a:r>
            <a:r>
              <a:rPr lang="en-US" dirty="0">
                <a:ea typeface="+mn-ea"/>
                <a:cs typeface="+mn-cs"/>
              </a:rPr>
              <a:t>{</a:t>
            </a:r>
          </a:p>
          <a:p>
            <a:pPr lvl="1">
              <a:buFontTx/>
              <a:buNone/>
              <a:defRPr/>
            </a:pPr>
            <a:endParaRPr lang="en-US" dirty="0">
              <a:ea typeface="+mn-ea"/>
              <a:cs typeface="+mn-cs"/>
            </a:endParaRPr>
          </a:p>
          <a:p>
            <a:pPr lvl="1">
              <a:buFontTx/>
              <a:buNone/>
              <a:defRPr/>
            </a:pPr>
            <a:r>
              <a:rPr lang="en-US" dirty="0">
                <a:ea typeface="+mn-ea"/>
                <a:cs typeface="+mn-cs"/>
              </a:rPr>
              <a:t>  }</a:t>
            </a:r>
          </a:p>
          <a:p>
            <a:pPr lvl="1">
              <a:buFontTx/>
              <a:buNone/>
              <a:defRPr/>
            </a:pPr>
            <a:endParaRPr lang="en-US" dirty="0">
              <a:ea typeface="+mn-ea"/>
              <a:cs typeface="+mn-cs"/>
            </a:endParaRPr>
          </a:p>
          <a:p>
            <a:pPr lvl="1">
              <a:buFontTx/>
              <a:buNone/>
              <a:defRPr/>
            </a:pPr>
            <a:r>
              <a:rPr lang="en-US" dirty="0">
                <a:ea typeface="+mn-ea"/>
                <a:cs typeface="+mn-cs"/>
              </a:rPr>
              <a:t>}</a:t>
            </a:r>
          </a:p>
          <a:p>
            <a:pPr>
              <a:buFontTx/>
              <a:buNone/>
              <a:defRPr/>
            </a:pPr>
            <a:endParaRPr lang="en-US" dirty="0"/>
          </a:p>
        </p:txBody>
      </p:sp>
      <p:sp>
        <p:nvSpPr>
          <p:cNvPr id="2" name="Slide Number Placeholder 1">
            <a:extLst>
              <a:ext uri="{FF2B5EF4-FFF2-40B4-BE49-F238E27FC236}">
                <a16:creationId xmlns:a16="http://schemas.microsoft.com/office/drawing/2014/main" id="{3C41FDB3-4318-76DC-5C99-AAF767CA8D6A}"/>
              </a:ext>
            </a:extLst>
          </p:cNvPr>
          <p:cNvSpPr>
            <a:spLocks noGrp="1"/>
          </p:cNvSpPr>
          <p:nvPr>
            <p:ph type="sldNum" sz="quarter" idx="12"/>
          </p:nvPr>
        </p:nvSpPr>
        <p:spPr/>
        <p:txBody>
          <a:bodyPr/>
          <a:lstStyle/>
          <a:p>
            <a:fld id="{A641A246-6685-4720-A4BC-CF1B22B588A4}" type="slidenum">
              <a:rPr lang="en-IN" smtClean="0"/>
              <a:t>18</a:t>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A40BE021-CB06-948C-2459-CC92E7B64AE1}"/>
              </a:ext>
            </a:extLst>
          </p:cNvPr>
          <p:cNvSpPr>
            <a:spLocks noGrp="1" noChangeArrowheads="1"/>
          </p:cNvSpPr>
          <p:nvPr>
            <p:ph type="title"/>
          </p:nvPr>
        </p:nvSpPr>
        <p:spPr/>
        <p:txBody>
          <a:bodyPr/>
          <a:lstStyle/>
          <a:p>
            <a:r>
              <a:rPr lang="en-US" altLang="en-US" u="sng">
                <a:solidFill>
                  <a:schemeClr val="tx1"/>
                </a:solidFill>
              </a:rPr>
              <a:t>Open Closed Design Principle</a:t>
            </a:r>
            <a:br>
              <a:rPr lang="en-US" altLang="en-US">
                <a:solidFill>
                  <a:schemeClr val="tx1"/>
                </a:solidFill>
              </a:rPr>
            </a:br>
            <a:endParaRPr lang="en-US" altLang="en-US"/>
          </a:p>
        </p:txBody>
      </p:sp>
      <p:sp>
        <p:nvSpPr>
          <p:cNvPr id="104451" name="Content Placeholder 2">
            <a:extLst>
              <a:ext uri="{FF2B5EF4-FFF2-40B4-BE49-F238E27FC236}">
                <a16:creationId xmlns:a16="http://schemas.microsoft.com/office/drawing/2014/main" id="{239C3465-D065-B897-1987-902DD4EB1745}"/>
              </a:ext>
            </a:extLst>
          </p:cNvPr>
          <p:cNvSpPr>
            <a:spLocks noGrp="1" noChangeArrowheads="1"/>
          </p:cNvSpPr>
          <p:nvPr>
            <p:ph idx="1"/>
          </p:nvPr>
        </p:nvSpPr>
        <p:spPr/>
        <p:txBody>
          <a:bodyPr>
            <a:normAutofit fontScale="85000" lnSpcReduction="20000"/>
          </a:bodyPr>
          <a:lstStyle/>
          <a:p>
            <a:r>
              <a:rPr lang="en-US" altLang="en-US"/>
              <a:t>Classes, methods or functions should be Open for extension (new functionality) and Closed for modification. </a:t>
            </a:r>
          </a:p>
          <a:p>
            <a:endParaRPr lang="en-US" altLang="en-US"/>
          </a:p>
          <a:p>
            <a:r>
              <a:rPr lang="en-US" altLang="en-US"/>
              <a:t>Prevents some-one from changing already tried and tested code. </a:t>
            </a:r>
          </a:p>
          <a:p>
            <a:endParaRPr lang="en-US" altLang="en-US"/>
          </a:p>
          <a:p>
            <a:endParaRPr lang="en-US" altLang="en-US"/>
          </a:p>
          <a:p>
            <a:r>
              <a:rPr lang="en-US" altLang="en-US"/>
              <a:t>New functionality should added by creating subclasses or methods, or by reusing existing code through delegation</a:t>
            </a:r>
          </a:p>
          <a:p>
            <a:endParaRPr lang="en-US" altLang="en-US"/>
          </a:p>
          <a:p>
            <a:r>
              <a:rPr lang="en-US" altLang="en-US"/>
              <a:t>New functionality should be tested and that's the goal of Open Closed Design principle. </a:t>
            </a:r>
          </a:p>
          <a:p>
            <a:endParaRPr lang="en-US" altLang="en-US"/>
          </a:p>
          <a:p>
            <a:pPr>
              <a:buFontTx/>
              <a:buNone/>
            </a:pPr>
            <a:br>
              <a:rPr lang="en-US" altLang="en-US"/>
            </a:br>
            <a:endParaRPr lang="en-US" altLang="en-US"/>
          </a:p>
        </p:txBody>
      </p:sp>
      <p:sp>
        <p:nvSpPr>
          <p:cNvPr id="2" name="Slide Number Placeholder 1">
            <a:extLst>
              <a:ext uri="{FF2B5EF4-FFF2-40B4-BE49-F238E27FC236}">
                <a16:creationId xmlns:a16="http://schemas.microsoft.com/office/drawing/2014/main" id="{9FE31542-7265-D0EA-263D-C07505884740}"/>
              </a:ext>
            </a:extLst>
          </p:cNvPr>
          <p:cNvSpPr>
            <a:spLocks noGrp="1"/>
          </p:cNvSpPr>
          <p:nvPr>
            <p:ph type="sldNum" sz="quarter" idx="12"/>
          </p:nvPr>
        </p:nvSpPr>
        <p:spPr/>
        <p:txBody>
          <a:bodyPr/>
          <a:lstStyle/>
          <a:p>
            <a:fld id="{A641A246-6685-4720-A4BC-CF1B22B588A4}" type="slidenum">
              <a:rPr lang="en-IN" smtClean="0"/>
              <a:t>19</a:t>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C074F8FF-DDA8-1085-0C29-6EC690AB14CD}"/>
              </a:ext>
            </a:extLst>
          </p:cNvPr>
          <p:cNvSpPr>
            <a:spLocks noGrp="1" noChangeArrowheads="1"/>
          </p:cNvSpPr>
          <p:nvPr>
            <p:ph type="title"/>
          </p:nvPr>
        </p:nvSpPr>
        <p:spPr/>
        <p:txBody>
          <a:bodyPr/>
          <a:lstStyle/>
          <a:p>
            <a:r>
              <a:rPr lang="en-US" altLang="en-US" dirty="0"/>
              <a:t>Day -2 </a:t>
            </a:r>
            <a:endParaRPr lang="en-IN" altLang="en-US" dirty="0"/>
          </a:p>
        </p:txBody>
      </p:sp>
      <p:sp>
        <p:nvSpPr>
          <p:cNvPr id="7171" name="Content Placeholder 2">
            <a:extLst>
              <a:ext uri="{FF2B5EF4-FFF2-40B4-BE49-F238E27FC236}">
                <a16:creationId xmlns:a16="http://schemas.microsoft.com/office/drawing/2014/main" id="{6ED72DB0-0025-FD9B-BE83-1FAEC9DE3B98}"/>
              </a:ext>
            </a:extLst>
          </p:cNvPr>
          <p:cNvSpPr>
            <a:spLocks noGrp="1" noChangeArrowheads="1"/>
          </p:cNvSpPr>
          <p:nvPr>
            <p:ph idx="1"/>
          </p:nvPr>
        </p:nvSpPr>
        <p:spPr>
          <a:xfrm>
            <a:off x="1103312" y="1190847"/>
            <a:ext cx="8946541" cy="5438553"/>
          </a:xfrm>
        </p:spPr>
        <p:txBody>
          <a:bodyPr>
            <a:normAutofit/>
          </a:bodyPr>
          <a:lstStyle/>
          <a:p>
            <a:pPr marL="0" indent="0">
              <a:buNone/>
            </a:pPr>
            <a:endParaRPr lang="en-IN" altLang="en-US" sz="1800" b="1" dirty="0"/>
          </a:p>
          <a:p>
            <a:pPr algn="l"/>
            <a:r>
              <a:rPr lang="en-US" sz="2400" b="0" i="0" dirty="0">
                <a:effectLst/>
                <a:latin typeface="Times New Roman" panose="02020603050405020304" pitchFamily="18" charset="0"/>
              </a:rPr>
              <a:t>Concurrency</a:t>
            </a:r>
          </a:p>
          <a:p>
            <a:pPr algn="l"/>
            <a:r>
              <a:rPr lang="en-US" sz="2400" b="0" i="0" dirty="0">
                <a:effectLst/>
                <a:latin typeface="Times New Roman" panose="02020603050405020304" pitchFamily="18" charset="0"/>
              </a:rPr>
              <a:t>Program Documentation</a:t>
            </a:r>
          </a:p>
          <a:p>
            <a:pPr algn="l"/>
            <a:r>
              <a:rPr lang="en-US" sz="2400" b="0" i="0" dirty="0">
                <a:effectLst/>
                <a:latin typeface="Times New Roman" panose="02020603050405020304" pitchFamily="18" charset="0"/>
              </a:rPr>
              <a:t>SOLID principles</a:t>
            </a:r>
          </a:p>
          <a:p>
            <a:pPr algn="l"/>
            <a:r>
              <a:rPr lang="en-US" sz="2400" b="0" i="0" dirty="0" err="1">
                <a:effectLst/>
                <a:latin typeface="Times New Roman" panose="02020603050405020304" pitchFamily="18" charset="0"/>
              </a:rPr>
              <a:t>GoF</a:t>
            </a:r>
            <a:r>
              <a:rPr lang="en-US" sz="2400" b="0" i="0" dirty="0">
                <a:effectLst/>
                <a:latin typeface="Times New Roman" panose="02020603050405020304" pitchFamily="18" charset="0"/>
              </a:rPr>
              <a:t> patterns - Some common Creational, Structural, Behavioral Design Principles</a:t>
            </a:r>
          </a:p>
          <a:p>
            <a:pPr algn="l"/>
            <a:r>
              <a:rPr lang="en-US" sz="2400" b="0" i="0" dirty="0">
                <a:effectLst/>
                <a:latin typeface="Times New Roman" panose="02020603050405020304" pitchFamily="18" charset="0"/>
              </a:rPr>
              <a:t>Java Do’s and Don’ts/ best practices</a:t>
            </a:r>
          </a:p>
          <a:p>
            <a:pPr marL="457200" lvl="1" indent="0">
              <a:lnSpc>
                <a:spcPct val="150000"/>
              </a:lnSpc>
              <a:buNone/>
            </a:pPr>
            <a:r>
              <a:rPr lang="en-IN" altLang="en-US" sz="1400" dirty="0"/>
              <a:t> </a:t>
            </a:r>
            <a:endParaRPr lang="en-IN" altLang="en-US" dirty="0"/>
          </a:p>
        </p:txBody>
      </p:sp>
      <p:sp>
        <p:nvSpPr>
          <p:cNvPr id="7172" name="Slide Number Placeholder 3">
            <a:extLst>
              <a:ext uri="{FF2B5EF4-FFF2-40B4-BE49-F238E27FC236}">
                <a16:creationId xmlns:a16="http://schemas.microsoft.com/office/drawing/2014/main" id="{5FD26769-0936-479C-50B7-813091F08A9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DCA5116-5627-4863-B4F9-19351305CC4D}" type="slidenum">
              <a:rPr lang="en-US" altLang="en-US" sz="1400"/>
              <a:pPr>
                <a:spcBef>
                  <a:spcPct val="0"/>
                </a:spcBef>
                <a:buFontTx/>
                <a:buNone/>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32CF9F58-D9BC-D8F9-0814-17EB1918D278}"/>
              </a:ext>
            </a:extLst>
          </p:cNvPr>
          <p:cNvSpPr>
            <a:spLocks noGrp="1" noChangeArrowheads="1"/>
          </p:cNvSpPr>
          <p:nvPr>
            <p:ph type="title"/>
          </p:nvPr>
        </p:nvSpPr>
        <p:spPr/>
        <p:txBody>
          <a:bodyPr/>
          <a:lstStyle/>
          <a:p>
            <a:r>
              <a:rPr lang="en-US" altLang="en-US" u="sng">
                <a:solidFill>
                  <a:schemeClr val="tx1"/>
                </a:solidFill>
              </a:rPr>
              <a:t>Liskov Substitution Principle (LSP)</a:t>
            </a:r>
            <a:br>
              <a:rPr lang="en-US" altLang="en-US">
                <a:solidFill>
                  <a:schemeClr val="tx1"/>
                </a:solidFill>
              </a:rPr>
            </a:br>
            <a:endParaRPr lang="en-US" altLang="en-US"/>
          </a:p>
        </p:txBody>
      </p:sp>
      <p:sp>
        <p:nvSpPr>
          <p:cNvPr id="105475" name="Content Placeholder 2">
            <a:extLst>
              <a:ext uri="{FF2B5EF4-FFF2-40B4-BE49-F238E27FC236}">
                <a16:creationId xmlns:a16="http://schemas.microsoft.com/office/drawing/2014/main" id="{6A276B37-240D-8187-929E-8257EC45CE3A}"/>
              </a:ext>
            </a:extLst>
          </p:cNvPr>
          <p:cNvSpPr>
            <a:spLocks noGrp="1" noChangeArrowheads="1"/>
          </p:cNvSpPr>
          <p:nvPr>
            <p:ph idx="1"/>
          </p:nvPr>
        </p:nvSpPr>
        <p:spPr/>
        <p:txBody>
          <a:bodyPr>
            <a:normAutofit fontScale="92500" lnSpcReduction="20000"/>
          </a:bodyPr>
          <a:lstStyle/>
          <a:p>
            <a:r>
              <a:rPr lang="en-US" altLang="en-US" i="1"/>
              <a:t>If a program module is using a Base class, then the reference to the Base class can be replaced with a Derived class without affecting the functionality of the program module.</a:t>
            </a:r>
          </a:p>
          <a:p>
            <a:endParaRPr lang="en-US" altLang="en-US"/>
          </a:p>
          <a:p>
            <a:endParaRPr lang="en-US" altLang="en-US"/>
          </a:p>
          <a:p>
            <a:r>
              <a:rPr lang="en-US" altLang="en-US"/>
              <a:t>Classes are created in some class hierarchies, we extend some classes creating some derived classes.</a:t>
            </a:r>
          </a:p>
          <a:p>
            <a:endParaRPr lang="en-US" altLang="en-US"/>
          </a:p>
          <a:p>
            <a:r>
              <a:rPr lang="en-US" altLang="en-US"/>
              <a:t>Need to ensure that the new derived classes just extend without replacing the functionality of old classes. </a:t>
            </a:r>
          </a:p>
          <a:p>
            <a:endParaRPr lang="en-US" altLang="en-US"/>
          </a:p>
          <a:p>
            <a:r>
              <a:rPr lang="en-US" altLang="en-US"/>
              <a:t>Otherwise the new classes can produce undesired effects when  they are used in existing program modules.</a:t>
            </a:r>
          </a:p>
          <a:p>
            <a:endParaRPr lang="en-US" altLang="en-US"/>
          </a:p>
        </p:txBody>
      </p:sp>
      <p:sp>
        <p:nvSpPr>
          <p:cNvPr id="2" name="Slide Number Placeholder 1">
            <a:extLst>
              <a:ext uri="{FF2B5EF4-FFF2-40B4-BE49-F238E27FC236}">
                <a16:creationId xmlns:a16="http://schemas.microsoft.com/office/drawing/2014/main" id="{151CF2BD-0231-7C90-E689-8238266DCBEA}"/>
              </a:ext>
            </a:extLst>
          </p:cNvPr>
          <p:cNvSpPr>
            <a:spLocks noGrp="1"/>
          </p:cNvSpPr>
          <p:nvPr>
            <p:ph type="sldNum" sz="quarter" idx="12"/>
          </p:nvPr>
        </p:nvSpPr>
        <p:spPr/>
        <p:txBody>
          <a:bodyPr/>
          <a:lstStyle/>
          <a:p>
            <a:fld id="{A641A246-6685-4720-A4BC-CF1B22B588A4}" type="slidenum">
              <a:rPr lang="en-IN" smtClean="0"/>
              <a:t>20</a:t>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FBDBA277-176F-1F46-4769-DD56C4A94308}"/>
              </a:ext>
            </a:extLst>
          </p:cNvPr>
          <p:cNvSpPr>
            <a:spLocks noGrp="1" noChangeArrowheads="1"/>
          </p:cNvSpPr>
          <p:nvPr>
            <p:ph type="title"/>
          </p:nvPr>
        </p:nvSpPr>
        <p:spPr>
          <a:xfrm>
            <a:off x="646111" y="-441251"/>
            <a:ext cx="9912019" cy="2294499"/>
          </a:xfrm>
        </p:spPr>
        <p:txBody>
          <a:bodyPr/>
          <a:lstStyle/>
          <a:p>
            <a:br>
              <a:rPr lang="en-US" altLang="en-US" dirty="0">
                <a:solidFill>
                  <a:schemeClr val="tx1"/>
                </a:solidFill>
              </a:rPr>
            </a:br>
            <a:r>
              <a:rPr lang="en-US" altLang="en-US" dirty="0">
                <a:solidFill>
                  <a:schemeClr val="tx1"/>
                </a:solidFill>
              </a:rPr>
              <a:t>Interface Segregation principle (ISP)</a:t>
            </a:r>
            <a:br>
              <a:rPr lang="en-US" altLang="en-US" dirty="0">
                <a:solidFill>
                  <a:schemeClr val="tx1"/>
                </a:solidFill>
              </a:rPr>
            </a:br>
            <a:endParaRPr lang="en-US" altLang="en-US" dirty="0"/>
          </a:p>
        </p:txBody>
      </p:sp>
      <p:sp>
        <p:nvSpPr>
          <p:cNvPr id="106499" name="Content Placeholder 2">
            <a:extLst>
              <a:ext uri="{FF2B5EF4-FFF2-40B4-BE49-F238E27FC236}">
                <a16:creationId xmlns:a16="http://schemas.microsoft.com/office/drawing/2014/main" id="{30131E1A-D026-FAAD-06A5-06D5F1ED5DBD}"/>
              </a:ext>
            </a:extLst>
          </p:cNvPr>
          <p:cNvSpPr>
            <a:spLocks noGrp="1" noChangeArrowheads="1"/>
          </p:cNvSpPr>
          <p:nvPr>
            <p:ph idx="1"/>
          </p:nvPr>
        </p:nvSpPr>
        <p:spPr>
          <a:xfrm>
            <a:off x="646111" y="1180215"/>
            <a:ext cx="9564689" cy="4945948"/>
          </a:xfrm>
        </p:spPr>
        <p:txBody>
          <a:bodyPr>
            <a:normAutofit fontScale="92500" lnSpcReduction="10000"/>
          </a:bodyPr>
          <a:lstStyle/>
          <a:p>
            <a:r>
              <a:rPr lang="en-US" altLang="en-US" sz="1600" dirty="0"/>
              <a:t>interface </a:t>
            </a:r>
            <a:r>
              <a:rPr lang="en-US" altLang="en-US" sz="1600" dirty="0" err="1"/>
              <a:t>IWorker</a:t>
            </a:r>
            <a:r>
              <a:rPr lang="en-US" altLang="en-US" sz="1600" dirty="0"/>
              <a:t> {</a:t>
            </a:r>
            <a:br>
              <a:rPr lang="en-US" altLang="en-US" sz="1600" dirty="0"/>
            </a:br>
            <a:r>
              <a:rPr lang="en-US" altLang="en-US" sz="1600" dirty="0"/>
              <a:t>public void work();</a:t>
            </a:r>
            <a:br>
              <a:rPr lang="en-US" altLang="en-US" sz="1600" dirty="0"/>
            </a:br>
            <a:r>
              <a:rPr lang="en-US" altLang="en-US" sz="1600" dirty="0"/>
              <a:t>public void eat();        }</a:t>
            </a:r>
            <a:br>
              <a:rPr lang="en-US" altLang="en-US" sz="1600" dirty="0"/>
            </a:br>
            <a:br>
              <a:rPr lang="en-US" altLang="en-US" sz="1600" dirty="0"/>
            </a:br>
            <a:r>
              <a:rPr lang="en-US" altLang="en-US" sz="1600" dirty="0"/>
              <a:t>class Worker implements </a:t>
            </a:r>
            <a:r>
              <a:rPr lang="en-US" altLang="en-US" sz="1600" dirty="0" err="1"/>
              <a:t>IWorker</a:t>
            </a:r>
            <a:r>
              <a:rPr lang="en-US" altLang="en-US" sz="1600" dirty="0"/>
              <a:t>{</a:t>
            </a:r>
            <a:br>
              <a:rPr lang="en-US" altLang="en-US" sz="1600" dirty="0"/>
            </a:br>
            <a:r>
              <a:rPr lang="en-US" altLang="en-US" sz="1600" dirty="0"/>
              <a:t>public void work() {     // ....working      }</a:t>
            </a:r>
            <a:br>
              <a:rPr lang="en-US" altLang="en-US" sz="1600" dirty="0"/>
            </a:br>
            <a:r>
              <a:rPr lang="en-US" altLang="en-US" sz="1600" dirty="0"/>
              <a:t>public void eat() {      // ...... eating in lunch break  }</a:t>
            </a:r>
            <a:br>
              <a:rPr lang="en-US" altLang="en-US" sz="1600" dirty="0"/>
            </a:br>
            <a:r>
              <a:rPr lang="en-US" altLang="en-US" sz="1600" dirty="0"/>
              <a:t>}</a:t>
            </a:r>
            <a:br>
              <a:rPr lang="en-US" altLang="en-US" sz="1600" dirty="0"/>
            </a:br>
            <a:br>
              <a:rPr lang="en-US" altLang="en-US" sz="1600" dirty="0"/>
            </a:br>
            <a:r>
              <a:rPr lang="en-US" altLang="en-US" sz="1600" dirty="0"/>
              <a:t>class </a:t>
            </a:r>
            <a:r>
              <a:rPr lang="en-US" altLang="en-US" sz="1600" dirty="0" err="1"/>
              <a:t>SuperWorker</a:t>
            </a:r>
            <a:r>
              <a:rPr lang="en-US" altLang="en-US" sz="1600" dirty="0"/>
              <a:t> implements </a:t>
            </a:r>
            <a:r>
              <a:rPr lang="en-US" altLang="en-US" sz="1600" dirty="0" err="1"/>
              <a:t>IWorker</a:t>
            </a:r>
            <a:r>
              <a:rPr lang="en-US" altLang="en-US" sz="1600" dirty="0"/>
              <a:t>{</a:t>
            </a:r>
            <a:br>
              <a:rPr lang="en-US" altLang="en-US" sz="1600" dirty="0"/>
            </a:br>
            <a:r>
              <a:rPr lang="en-US" altLang="en-US" sz="1600" dirty="0"/>
              <a:t>public void work() {   //.... working much more    }</a:t>
            </a:r>
            <a:br>
              <a:rPr lang="en-US" altLang="en-US" sz="1600" dirty="0"/>
            </a:br>
            <a:r>
              <a:rPr lang="en-US" altLang="en-US" sz="1600" dirty="0"/>
              <a:t>public void eat() {   //.... eating in lunch break  }</a:t>
            </a:r>
            <a:br>
              <a:rPr lang="en-US" altLang="en-US" sz="1600" dirty="0"/>
            </a:br>
            <a:r>
              <a:rPr lang="en-US" altLang="en-US" sz="1600" dirty="0"/>
              <a:t>}</a:t>
            </a:r>
            <a:br>
              <a:rPr lang="en-US" altLang="en-US" sz="1600" dirty="0"/>
            </a:br>
            <a:br>
              <a:rPr lang="en-US" altLang="en-US" sz="1600" dirty="0"/>
            </a:br>
            <a:r>
              <a:rPr lang="en-US" altLang="en-US" sz="1600" dirty="0"/>
              <a:t>class Manager {</a:t>
            </a:r>
            <a:br>
              <a:rPr lang="en-US" altLang="en-US" sz="1600" dirty="0"/>
            </a:br>
            <a:r>
              <a:rPr lang="en-US" altLang="en-US" sz="1600" dirty="0" err="1"/>
              <a:t>IWorker</a:t>
            </a:r>
            <a:r>
              <a:rPr lang="en-US" altLang="en-US" sz="1600" dirty="0"/>
              <a:t> worker;</a:t>
            </a:r>
            <a:br>
              <a:rPr lang="en-US" altLang="en-US" sz="1600" dirty="0"/>
            </a:br>
            <a:r>
              <a:rPr lang="en-US" altLang="en-US" sz="1600" dirty="0"/>
              <a:t>public void </a:t>
            </a:r>
            <a:r>
              <a:rPr lang="en-US" altLang="en-US" sz="1600" dirty="0" err="1"/>
              <a:t>setWorker</a:t>
            </a:r>
            <a:r>
              <a:rPr lang="en-US" altLang="en-US" sz="1600" dirty="0"/>
              <a:t>(</a:t>
            </a:r>
            <a:r>
              <a:rPr lang="en-US" altLang="en-US" sz="1600" dirty="0" err="1"/>
              <a:t>IWorker</a:t>
            </a:r>
            <a:r>
              <a:rPr lang="en-US" altLang="en-US" sz="1600" dirty="0"/>
              <a:t> w) {</a:t>
            </a:r>
            <a:br>
              <a:rPr lang="en-US" altLang="en-US" sz="1600" dirty="0"/>
            </a:br>
            <a:r>
              <a:rPr lang="en-US" altLang="en-US" sz="1600" dirty="0"/>
              <a:t>worker=w;</a:t>
            </a:r>
            <a:br>
              <a:rPr lang="en-US" altLang="en-US" sz="1600" dirty="0"/>
            </a:br>
            <a:r>
              <a:rPr lang="en-US" altLang="en-US" sz="1600" dirty="0"/>
              <a:t>}</a:t>
            </a:r>
            <a:br>
              <a:rPr lang="en-US" altLang="en-US" sz="1600" dirty="0"/>
            </a:br>
            <a:r>
              <a:rPr lang="en-US" altLang="en-US" sz="1600" dirty="0"/>
              <a:t>public void manage() {    </a:t>
            </a:r>
            <a:br>
              <a:rPr lang="en-US" altLang="en-US" sz="1600" dirty="0"/>
            </a:br>
            <a:r>
              <a:rPr lang="en-US" altLang="en-US" sz="1600" dirty="0"/>
              <a:t>       </a:t>
            </a:r>
            <a:r>
              <a:rPr lang="en-US" altLang="en-US" sz="1600" dirty="0" err="1"/>
              <a:t>worker.work</a:t>
            </a:r>
            <a:r>
              <a:rPr lang="en-US" altLang="en-US" sz="1600" dirty="0"/>
              <a:t>();   </a:t>
            </a:r>
            <a:br>
              <a:rPr lang="en-US" altLang="en-US" sz="1600" dirty="0"/>
            </a:br>
            <a:r>
              <a:rPr lang="en-US" altLang="en-US" sz="1600" dirty="0"/>
              <a:t>}    }</a:t>
            </a:r>
          </a:p>
        </p:txBody>
      </p:sp>
      <p:sp>
        <p:nvSpPr>
          <p:cNvPr id="5" name="Rectangle 4">
            <a:extLst>
              <a:ext uri="{FF2B5EF4-FFF2-40B4-BE49-F238E27FC236}">
                <a16:creationId xmlns:a16="http://schemas.microsoft.com/office/drawing/2014/main" id="{909B73BC-FE10-22A6-CF7E-DC0442E2FDA5}"/>
              </a:ext>
            </a:extLst>
          </p:cNvPr>
          <p:cNvSpPr/>
          <p:nvPr/>
        </p:nvSpPr>
        <p:spPr>
          <a:xfrm>
            <a:off x="7680326" y="1916113"/>
            <a:ext cx="2232025" cy="165735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What Happens when a new Robot worker is introduced</a:t>
            </a:r>
          </a:p>
        </p:txBody>
      </p:sp>
      <p:sp>
        <p:nvSpPr>
          <p:cNvPr id="2" name="Slide Number Placeholder 1">
            <a:extLst>
              <a:ext uri="{FF2B5EF4-FFF2-40B4-BE49-F238E27FC236}">
                <a16:creationId xmlns:a16="http://schemas.microsoft.com/office/drawing/2014/main" id="{A49F4F66-D889-A8E3-BE5E-9E48F5257463}"/>
              </a:ext>
            </a:extLst>
          </p:cNvPr>
          <p:cNvSpPr>
            <a:spLocks noGrp="1"/>
          </p:cNvSpPr>
          <p:nvPr>
            <p:ph type="sldNum" sz="quarter" idx="12"/>
          </p:nvPr>
        </p:nvSpPr>
        <p:spPr/>
        <p:txBody>
          <a:bodyPr/>
          <a:lstStyle/>
          <a:p>
            <a:fld id="{A641A246-6685-4720-A4BC-CF1B22B588A4}" type="slidenum">
              <a:rPr lang="en-IN" smtClean="0"/>
              <a:t>21</a:t>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F1D212FF-9CF5-DD52-C778-D5F81B825000}"/>
              </a:ext>
            </a:extLst>
          </p:cNvPr>
          <p:cNvSpPr>
            <a:spLocks noGrp="1" noChangeArrowheads="1"/>
          </p:cNvSpPr>
          <p:nvPr>
            <p:ph type="title"/>
          </p:nvPr>
        </p:nvSpPr>
        <p:spPr>
          <a:xfrm>
            <a:off x="233917" y="106326"/>
            <a:ext cx="10914320" cy="1164265"/>
          </a:xfrm>
        </p:spPr>
        <p:txBody>
          <a:bodyPr/>
          <a:lstStyle/>
          <a:p>
            <a:br>
              <a:rPr lang="en-US" altLang="en-US" dirty="0">
                <a:solidFill>
                  <a:schemeClr val="tx1"/>
                </a:solidFill>
              </a:rPr>
            </a:br>
            <a:r>
              <a:rPr lang="en-US" altLang="en-US" dirty="0">
                <a:solidFill>
                  <a:schemeClr val="tx1"/>
                </a:solidFill>
              </a:rPr>
              <a:t>Dependency Injection or Inversion principle</a:t>
            </a:r>
            <a:br>
              <a:rPr lang="en-US" altLang="en-US" dirty="0">
                <a:solidFill>
                  <a:schemeClr val="tx1"/>
                </a:solidFill>
              </a:rPr>
            </a:br>
            <a:endParaRPr lang="en-US" altLang="en-US" dirty="0"/>
          </a:p>
        </p:txBody>
      </p:sp>
      <p:sp>
        <p:nvSpPr>
          <p:cNvPr id="107523" name="Content Placeholder 2">
            <a:extLst>
              <a:ext uri="{FF2B5EF4-FFF2-40B4-BE49-F238E27FC236}">
                <a16:creationId xmlns:a16="http://schemas.microsoft.com/office/drawing/2014/main" id="{9332E48E-7748-11E0-4C89-008DCC59AA98}"/>
              </a:ext>
            </a:extLst>
          </p:cNvPr>
          <p:cNvSpPr>
            <a:spLocks noGrp="1" noChangeArrowheads="1"/>
          </p:cNvSpPr>
          <p:nvPr>
            <p:ph idx="1"/>
          </p:nvPr>
        </p:nvSpPr>
        <p:spPr>
          <a:xfrm>
            <a:off x="467833" y="2052918"/>
            <a:ext cx="10100929" cy="4195481"/>
          </a:xfrm>
        </p:spPr>
        <p:txBody>
          <a:bodyPr>
            <a:normAutofit fontScale="92500" lnSpcReduction="20000"/>
          </a:bodyPr>
          <a:lstStyle/>
          <a:p>
            <a:r>
              <a:rPr lang="en-US" altLang="en-US" dirty="0"/>
              <a:t>High-level modules should not depend on low-level modules. Both should depend on abstractions.</a:t>
            </a:r>
          </a:p>
          <a:p>
            <a:endParaRPr lang="en-US" altLang="en-US" dirty="0"/>
          </a:p>
          <a:p>
            <a:r>
              <a:rPr lang="en-US" altLang="en-US" dirty="0"/>
              <a:t>Abstractions should not depend on details. Details should depend on abstractions.</a:t>
            </a:r>
          </a:p>
          <a:p>
            <a:endParaRPr lang="en-US" altLang="en-US" dirty="0"/>
          </a:p>
          <a:p>
            <a:r>
              <a:rPr lang="en-US" altLang="en-US" dirty="0"/>
              <a:t>Don't ask for dependency it will be provided to you by framework. </a:t>
            </a:r>
          </a:p>
          <a:p>
            <a:endParaRPr lang="en-US" altLang="en-US" dirty="0"/>
          </a:p>
          <a:p>
            <a:r>
              <a:rPr lang="en-US" altLang="en-US" dirty="0"/>
              <a:t>This has been very well implemented in Spring framework, </a:t>
            </a:r>
          </a:p>
          <a:p>
            <a:endParaRPr lang="en-US" altLang="en-US" dirty="0"/>
          </a:p>
          <a:p>
            <a:r>
              <a:rPr lang="en-US" altLang="en-US" dirty="0"/>
              <a:t>Any class which is injected by DI framework is easy to test with mock object and easier to maintain because object creation code is centralized in framework and client code is not littered with that.</a:t>
            </a:r>
          </a:p>
          <a:p>
            <a:endParaRPr lang="en-US" altLang="en-US" dirty="0"/>
          </a:p>
        </p:txBody>
      </p:sp>
      <p:sp>
        <p:nvSpPr>
          <p:cNvPr id="2" name="Slide Number Placeholder 1">
            <a:extLst>
              <a:ext uri="{FF2B5EF4-FFF2-40B4-BE49-F238E27FC236}">
                <a16:creationId xmlns:a16="http://schemas.microsoft.com/office/drawing/2014/main" id="{89685F95-E715-8542-C9FF-F0776AE78632}"/>
              </a:ext>
            </a:extLst>
          </p:cNvPr>
          <p:cNvSpPr>
            <a:spLocks noGrp="1"/>
          </p:cNvSpPr>
          <p:nvPr>
            <p:ph type="sldNum" sz="quarter" idx="12"/>
          </p:nvPr>
        </p:nvSpPr>
        <p:spPr/>
        <p:txBody>
          <a:bodyPr/>
          <a:lstStyle/>
          <a:p>
            <a:fld id="{A641A246-6685-4720-A4BC-CF1B22B588A4}" type="slidenum">
              <a:rPr lang="en-IN" smtClean="0"/>
              <a:t>22</a:t>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Patterns</a:t>
            </a:r>
          </a:p>
        </p:txBody>
      </p:sp>
      <p:sp>
        <p:nvSpPr>
          <p:cNvPr id="3" name="Subtitle 2"/>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DC1818E6-856D-2A5E-6D4E-9C9C9023E59A}"/>
              </a:ext>
            </a:extLst>
          </p:cNvPr>
          <p:cNvSpPr>
            <a:spLocks noGrp="1"/>
          </p:cNvSpPr>
          <p:nvPr>
            <p:ph type="sldNum" sz="quarter" idx="12"/>
          </p:nvPr>
        </p:nvSpPr>
        <p:spPr/>
        <p:txBody>
          <a:bodyPr/>
          <a:lstStyle/>
          <a:p>
            <a:fld id="{A641A246-6685-4720-A4BC-CF1B22B588A4}" type="slidenum">
              <a:rPr lang="en-IN" smtClean="0"/>
              <a:t>23</a:t>
            </a:fld>
            <a:endParaRPr lang="en-IN" dirty="0"/>
          </a:p>
        </p:txBody>
      </p:sp>
    </p:spTree>
    <p:extLst>
      <p:ext uri="{BB962C8B-B14F-4D97-AF65-F5344CB8AC3E}">
        <p14:creationId xmlns:p14="http://schemas.microsoft.com/office/powerpoint/2010/main" val="2209310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General repeatable solution to a commonly occurring problem in software </a:t>
            </a:r>
            <a:r>
              <a:rPr lang="en-US" b="1" dirty="0"/>
              <a:t>design</a:t>
            </a:r>
            <a:r>
              <a:rPr lang="en-US" dirty="0"/>
              <a:t>. </a:t>
            </a:r>
          </a:p>
          <a:p>
            <a:r>
              <a:rPr lang="en-US" dirty="0"/>
              <a:t>A </a:t>
            </a:r>
            <a:r>
              <a:rPr lang="en-US" b="1" dirty="0"/>
              <a:t>design pattern</a:t>
            </a:r>
            <a:r>
              <a:rPr lang="en-US" dirty="0"/>
              <a:t> isn't a finished </a:t>
            </a:r>
            <a:r>
              <a:rPr lang="en-US" b="1" dirty="0"/>
              <a:t>design</a:t>
            </a:r>
            <a:r>
              <a:rPr lang="en-US" dirty="0"/>
              <a:t> that can be transformed directly into code. </a:t>
            </a:r>
          </a:p>
          <a:p>
            <a:r>
              <a:rPr lang="en-US" dirty="0"/>
              <a:t>It is a description or template for how to solve a problem that can be used in many different situations.</a:t>
            </a:r>
          </a:p>
        </p:txBody>
      </p:sp>
      <p:sp>
        <p:nvSpPr>
          <p:cNvPr id="4" name="Slide Number Placeholder 3">
            <a:extLst>
              <a:ext uri="{FF2B5EF4-FFF2-40B4-BE49-F238E27FC236}">
                <a16:creationId xmlns:a16="http://schemas.microsoft.com/office/drawing/2014/main" id="{498E7A18-286A-A277-91CB-48C970EDC169}"/>
              </a:ext>
            </a:extLst>
          </p:cNvPr>
          <p:cNvSpPr>
            <a:spLocks noGrp="1"/>
          </p:cNvSpPr>
          <p:nvPr>
            <p:ph type="sldNum" sz="quarter" idx="12"/>
          </p:nvPr>
        </p:nvSpPr>
        <p:spPr/>
        <p:txBody>
          <a:bodyPr/>
          <a:lstStyle/>
          <a:p>
            <a:fld id="{A641A246-6685-4720-A4BC-CF1B22B588A4}" type="slidenum">
              <a:rPr lang="en-IN" smtClean="0"/>
              <a:t>24</a:t>
            </a:fld>
            <a:endParaRPr lang="en-IN" dirty="0"/>
          </a:p>
        </p:txBody>
      </p:sp>
    </p:spTree>
    <p:extLst>
      <p:ext uri="{BB962C8B-B14F-4D97-AF65-F5344CB8AC3E}">
        <p14:creationId xmlns:p14="http://schemas.microsoft.com/office/powerpoint/2010/main" val="3931430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Design Pattern</a:t>
            </a:r>
          </a:p>
        </p:txBody>
      </p:sp>
      <p:sp>
        <p:nvSpPr>
          <p:cNvPr id="3" name="Content Placeholder 2"/>
          <p:cNvSpPr>
            <a:spLocks noGrp="1"/>
          </p:cNvSpPr>
          <p:nvPr>
            <p:ph idx="1"/>
          </p:nvPr>
        </p:nvSpPr>
        <p:spPr/>
        <p:txBody>
          <a:bodyPr>
            <a:normAutofit/>
          </a:bodyPr>
          <a:lstStyle/>
          <a:p>
            <a:r>
              <a:rPr lang="en-US" dirty="0"/>
              <a:t>They give the developer a selection of tried and tested solutions to work with</a:t>
            </a:r>
          </a:p>
          <a:p>
            <a:r>
              <a:rPr lang="en-US" dirty="0"/>
              <a:t>They are language neutral and so can be applied to any language that supports object-orientation</a:t>
            </a:r>
          </a:p>
          <a:p>
            <a:r>
              <a:rPr lang="en-US" dirty="0"/>
              <a:t>They aid communication by the very fact that they are well documented and can be researched if that is not the case.</a:t>
            </a:r>
          </a:p>
          <a:p>
            <a:r>
              <a:rPr lang="en-US" dirty="0"/>
              <a:t>They have a proven track record as they are already widely used and thus reduce the technical risk to the project</a:t>
            </a:r>
          </a:p>
          <a:p>
            <a:r>
              <a:rPr lang="en-US" dirty="0"/>
              <a:t>They are highly flexible and can be used in practically any type of application or domain</a:t>
            </a:r>
          </a:p>
          <a:p>
            <a:endParaRPr lang="en-US" dirty="0"/>
          </a:p>
        </p:txBody>
      </p:sp>
      <p:sp>
        <p:nvSpPr>
          <p:cNvPr id="4" name="Slide Number Placeholder 3">
            <a:extLst>
              <a:ext uri="{FF2B5EF4-FFF2-40B4-BE49-F238E27FC236}">
                <a16:creationId xmlns:a16="http://schemas.microsoft.com/office/drawing/2014/main" id="{68CACF6C-C2AE-754E-6F48-A79711F13861}"/>
              </a:ext>
            </a:extLst>
          </p:cNvPr>
          <p:cNvSpPr>
            <a:spLocks noGrp="1"/>
          </p:cNvSpPr>
          <p:nvPr>
            <p:ph type="sldNum" sz="quarter" idx="12"/>
          </p:nvPr>
        </p:nvSpPr>
        <p:spPr/>
        <p:txBody>
          <a:bodyPr/>
          <a:lstStyle/>
          <a:p>
            <a:fld id="{A641A246-6685-4720-A4BC-CF1B22B588A4}" type="slidenum">
              <a:rPr lang="en-IN" smtClean="0"/>
              <a:t>25</a:t>
            </a:fld>
            <a:endParaRPr lang="en-IN" dirty="0"/>
          </a:p>
        </p:txBody>
      </p:sp>
    </p:spTree>
    <p:extLst>
      <p:ext uri="{BB962C8B-B14F-4D97-AF65-F5344CB8AC3E}">
        <p14:creationId xmlns:p14="http://schemas.microsoft.com/office/powerpoint/2010/main" val="1216363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Gang of Four(</a:t>
            </a:r>
            <a:r>
              <a:rPr lang="en-US" dirty="0" err="1"/>
              <a:t>GoF</a:t>
            </a:r>
            <a:r>
              <a:rPr lang="en-US" dirty="0"/>
              <a:t>)</a:t>
            </a:r>
          </a:p>
        </p:txBody>
      </p:sp>
      <p:sp>
        <p:nvSpPr>
          <p:cNvPr id="3" name="Content Placeholder 2"/>
          <p:cNvSpPr>
            <a:spLocks noGrp="1"/>
          </p:cNvSpPr>
          <p:nvPr>
            <p:ph idx="1"/>
          </p:nvPr>
        </p:nvSpPr>
        <p:spPr/>
        <p:txBody>
          <a:bodyPr/>
          <a:lstStyle/>
          <a:p>
            <a:r>
              <a:rPr lang="en-US" dirty="0"/>
              <a:t>In 1994, four authors :</a:t>
            </a:r>
          </a:p>
          <a:p>
            <a:pPr lvl="1"/>
            <a:r>
              <a:rPr lang="en-US" dirty="0"/>
              <a:t>Erich Gamma</a:t>
            </a:r>
          </a:p>
          <a:p>
            <a:pPr lvl="1"/>
            <a:r>
              <a:rPr lang="en-US" dirty="0"/>
              <a:t>Richard Helm</a:t>
            </a:r>
          </a:p>
          <a:p>
            <a:pPr lvl="1"/>
            <a:r>
              <a:rPr lang="en-US" dirty="0"/>
              <a:t>Ralph Johnson </a:t>
            </a:r>
          </a:p>
          <a:p>
            <a:pPr lvl="1"/>
            <a:r>
              <a:rPr lang="en-US" dirty="0"/>
              <a:t>John </a:t>
            </a:r>
            <a:r>
              <a:rPr lang="en-US" dirty="0" err="1"/>
              <a:t>Vlissides</a:t>
            </a:r>
            <a:r>
              <a:rPr lang="en-US" dirty="0"/>
              <a:t> </a:t>
            </a:r>
          </a:p>
          <a:p>
            <a:pPr marL="457200" lvl="1" indent="0">
              <a:buNone/>
            </a:pPr>
            <a:r>
              <a:rPr lang="en-US" dirty="0"/>
              <a:t>published a book titled </a:t>
            </a:r>
            <a:r>
              <a:rPr lang="en-US" b="1" dirty="0"/>
              <a:t>Design Patterns - Elements of Reusable Object-Oriented Software</a:t>
            </a:r>
            <a:r>
              <a:rPr lang="en-US" dirty="0"/>
              <a:t> which initiated the concept of Design Pattern in Software development.</a:t>
            </a:r>
          </a:p>
          <a:p>
            <a:pPr lvl="1"/>
            <a:r>
              <a:rPr lang="en-US" dirty="0"/>
              <a:t>These authors are collectively known as </a:t>
            </a:r>
            <a:r>
              <a:rPr lang="en-US" b="1" dirty="0"/>
              <a:t>Gang of Four (GOF)</a:t>
            </a:r>
            <a:r>
              <a:rPr lang="en-US" dirty="0"/>
              <a:t>.</a:t>
            </a:r>
          </a:p>
        </p:txBody>
      </p:sp>
      <p:sp>
        <p:nvSpPr>
          <p:cNvPr id="4" name="Slide Number Placeholder 3">
            <a:extLst>
              <a:ext uri="{FF2B5EF4-FFF2-40B4-BE49-F238E27FC236}">
                <a16:creationId xmlns:a16="http://schemas.microsoft.com/office/drawing/2014/main" id="{1B545293-1721-05AF-E249-309B245E5F2C}"/>
              </a:ext>
            </a:extLst>
          </p:cNvPr>
          <p:cNvSpPr>
            <a:spLocks noGrp="1"/>
          </p:cNvSpPr>
          <p:nvPr>
            <p:ph type="sldNum" sz="quarter" idx="12"/>
          </p:nvPr>
        </p:nvSpPr>
        <p:spPr/>
        <p:txBody>
          <a:bodyPr/>
          <a:lstStyle/>
          <a:p>
            <a:fld id="{A641A246-6685-4720-A4BC-CF1B22B588A4}" type="slidenum">
              <a:rPr lang="en-IN" smtClean="0"/>
              <a:t>26</a:t>
            </a:fld>
            <a:endParaRPr lang="en-IN" dirty="0"/>
          </a:p>
        </p:txBody>
      </p:sp>
    </p:spTree>
    <p:extLst>
      <p:ext uri="{BB962C8B-B14F-4D97-AF65-F5344CB8AC3E}">
        <p14:creationId xmlns:p14="http://schemas.microsoft.com/office/powerpoint/2010/main" val="4242162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Design Pattern</a:t>
            </a:r>
          </a:p>
        </p:txBody>
      </p:sp>
      <p:sp>
        <p:nvSpPr>
          <p:cNvPr id="3" name="Content Placeholder 2"/>
          <p:cNvSpPr>
            <a:spLocks noGrp="1"/>
          </p:cNvSpPr>
          <p:nvPr>
            <p:ph idx="1"/>
          </p:nvPr>
        </p:nvSpPr>
        <p:spPr/>
        <p:txBody>
          <a:bodyPr>
            <a:normAutofit lnSpcReduction="10000"/>
          </a:bodyPr>
          <a:lstStyle/>
          <a:p>
            <a:r>
              <a:rPr lang="en-US" dirty="0"/>
              <a:t>Creational</a:t>
            </a:r>
          </a:p>
          <a:p>
            <a:pPr lvl="1"/>
            <a:r>
              <a:rPr lang="en-US" dirty="0"/>
              <a:t> Deals with object creation mechanisms, trying to create objects in a manner suitable to the situation. The basic form of object creation could result in design problems or added complexity to the design. Creational design patterns solve this problem by somehow controlling this object creation.</a:t>
            </a:r>
          </a:p>
          <a:p>
            <a:r>
              <a:rPr lang="en-US" dirty="0"/>
              <a:t>Structural</a:t>
            </a:r>
          </a:p>
          <a:p>
            <a:pPr lvl="1"/>
            <a:r>
              <a:rPr lang="en-US" dirty="0"/>
              <a:t>Ease the design by identifying a simple way to realize relationships between entities.</a:t>
            </a:r>
          </a:p>
          <a:p>
            <a:r>
              <a:rPr lang="en-US" dirty="0" err="1"/>
              <a:t>Behavioural</a:t>
            </a:r>
            <a:endParaRPr lang="en-US" dirty="0"/>
          </a:p>
          <a:p>
            <a:pPr lvl="1"/>
            <a:r>
              <a:rPr lang="en-US" dirty="0"/>
              <a:t>Identify common communication patterns between objects and realize these patterns. By doing so, these patterns increase flexibility in carrying out this communication.</a:t>
            </a:r>
          </a:p>
          <a:p>
            <a:endParaRPr lang="en-US" dirty="0"/>
          </a:p>
        </p:txBody>
      </p:sp>
      <p:sp>
        <p:nvSpPr>
          <p:cNvPr id="4" name="Slide Number Placeholder 3">
            <a:extLst>
              <a:ext uri="{FF2B5EF4-FFF2-40B4-BE49-F238E27FC236}">
                <a16:creationId xmlns:a16="http://schemas.microsoft.com/office/drawing/2014/main" id="{39106DFD-72C8-0688-5D3F-BA45E30AD9A3}"/>
              </a:ext>
            </a:extLst>
          </p:cNvPr>
          <p:cNvSpPr>
            <a:spLocks noGrp="1"/>
          </p:cNvSpPr>
          <p:nvPr>
            <p:ph type="sldNum" sz="quarter" idx="12"/>
          </p:nvPr>
        </p:nvSpPr>
        <p:spPr/>
        <p:txBody>
          <a:bodyPr/>
          <a:lstStyle/>
          <a:p>
            <a:fld id="{A641A246-6685-4720-A4BC-CF1B22B588A4}" type="slidenum">
              <a:rPr lang="en-IN" smtClean="0"/>
              <a:t>27</a:t>
            </a:fld>
            <a:endParaRPr lang="en-IN" dirty="0"/>
          </a:p>
        </p:txBody>
      </p:sp>
    </p:spTree>
    <p:extLst>
      <p:ext uri="{BB962C8B-B14F-4D97-AF65-F5344CB8AC3E}">
        <p14:creationId xmlns:p14="http://schemas.microsoft.com/office/powerpoint/2010/main" val="2362696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Creational Design Pattern</a:t>
            </a:r>
          </a:p>
        </p:txBody>
      </p:sp>
      <p:sp>
        <p:nvSpPr>
          <p:cNvPr id="3" name="Content Placeholder 2"/>
          <p:cNvSpPr>
            <a:spLocks noGrp="1"/>
          </p:cNvSpPr>
          <p:nvPr>
            <p:ph idx="1"/>
          </p:nvPr>
        </p:nvSpPr>
        <p:spPr/>
        <p:txBody>
          <a:bodyPr/>
          <a:lstStyle/>
          <a:p>
            <a:r>
              <a:rPr lang="en-US" dirty="0"/>
              <a:t>Singleton</a:t>
            </a:r>
          </a:p>
          <a:p>
            <a:r>
              <a:rPr lang="en-US" dirty="0"/>
              <a:t>Factory</a:t>
            </a:r>
          </a:p>
          <a:p>
            <a:r>
              <a:rPr lang="en-US" dirty="0"/>
              <a:t>Builder</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4EF19AB9-AD32-36DE-1AF2-C4CAAEAF7194}"/>
              </a:ext>
            </a:extLst>
          </p:cNvPr>
          <p:cNvSpPr>
            <a:spLocks noGrp="1"/>
          </p:cNvSpPr>
          <p:nvPr>
            <p:ph type="sldNum" sz="quarter" idx="12"/>
          </p:nvPr>
        </p:nvSpPr>
        <p:spPr/>
        <p:txBody>
          <a:bodyPr/>
          <a:lstStyle/>
          <a:p>
            <a:fld id="{A641A246-6685-4720-A4BC-CF1B22B588A4}" type="slidenum">
              <a:rPr lang="en-IN" smtClean="0"/>
              <a:t>28</a:t>
            </a:fld>
            <a:endParaRPr lang="en-IN" dirty="0"/>
          </a:p>
        </p:txBody>
      </p:sp>
    </p:spTree>
    <p:extLst>
      <p:ext uri="{BB962C8B-B14F-4D97-AF65-F5344CB8AC3E}">
        <p14:creationId xmlns:p14="http://schemas.microsoft.com/office/powerpoint/2010/main" val="3087013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A8B386-DF24-4303-AD15-3B2064752670}"/>
              </a:ext>
            </a:extLst>
          </p:cNvPr>
          <p:cNvSpPr>
            <a:spLocks noGrp="1"/>
          </p:cNvSpPr>
          <p:nvPr>
            <p:ph type="title"/>
          </p:nvPr>
        </p:nvSpPr>
        <p:spPr/>
        <p:txBody>
          <a:bodyPr/>
          <a:lstStyle/>
          <a:p>
            <a:pPr>
              <a:defRPr/>
            </a:pPr>
            <a:r>
              <a:rPr lang="en-US" dirty="0"/>
              <a:t>Singleton pattern</a:t>
            </a:r>
          </a:p>
        </p:txBody>
      </p:sp>
      <p:sp>
        <p:nvSpPr>
          <p:cNvPr id="81923" name="Text Placeholder 4">
            <a:extLst>
              <a:ext uri="{FF2B5EF4-FFF2-40B4-BE49-F238E27FC236}">
                <a16:creationId xmlns:a16="http://schemas.microsoft.com/office/drawing/2014/main" id="{6EECD989-9BA7-4DA2-8DC3-7CFB9F317A96}"/>
              </a:ext>
            </a:extLst>
          </p:cNvPr>
          <p:cNvSpPr>
            <a:spLocks noGrp="1"/>
          </p:cNvSpPr>
          <p:nvPr>
            <p:ph type="body" idx="1"/>
          </p:nvPr>
        </p:nvSpPr>
        <p:spPr/>
        <p:txBody>
          <a:bodyPr/>
          <a:lstStyle/>
          <a:p>
            <a:endParaRPr lang="en-US" altLang="en-US"/>
          </a:p>
        </p:txBody>
      </p:sp>
      <p:pic>
        <p:nvPicPr>
          <p:cNvPr id="81924" name="Picture 5" descr="singleton-mini.png">
            <a:extLst>
              <a:ext uri="{FF2B5EF4-FFF2-40B4-BE49-F238E27FC236}">
                <a16:creationId xmlns:a16="http://schemas.microsoft.com/office/drawing/2014/main" id="{FBAE7F7B-2765-4C54-A6F7-7450542714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4487" y="2279584"/>
            <a:ext cx="1976437"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641664A2-6A5D-A052-191C-D1A39186BFAE}"/>
              </a:ext>
            </a:extLst>
          </p:cNvPr>
          <p:cNvSpPr>
            <a:spLocks noGrp="1"/>
          </p:cNvSpPr>
          <p:nvPr>
            <p:ph type="sldNum" sz="quarter" idx="12"/>
          </p:nvPr>
        </p:nvSpPr>
        <p:spPr/>
        <p:txBody>
          <a:bodyPr/>
          <a:lstStyle/>
          <a:p>
            <a:fld id="{A641A246-6685-4720-A4BC-CF1B22B588A4}" type="slidenum">
              <a:rPr lang="en-IN" smtClean="0"/>
              <a:t>29</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a:t>
            </a:r>
          </a:p>
        </p:txBody>
      </p:sp>
      <p:sp>
        <p:nvSpPr>
          <p:cNvPr id="3" name="Content Placeholder 2"/>
          <p:cNvSpPr>
            <a:spLocks noGrp="1"/>
          </p:cNvSpPr>
          <p:nvPr>
            <p:ph idx="1"/>
          </p:nvPr>
        </p:nvSpPr>
        <p:spPr>
          <a:xfrm>
            <a:off x="677333" y="1446028"/>
            <a:ext cx="10838805" cy="5034284"/>
          </a:xfrm>
        </p:spPr>
        <p:txBody>
          <a:bodyPr>
            <a:normAutofit fontScale="85000" lnSpcReduction="10000"/>
          </a:bodyPr>
          <a:lstStyle/>
          <a:p>
            <a:r>
              <a:rPr lang="en-US" dirty="0"/>
              <a:t>Java platform always has a strong support for concurrent programming and multithreading. </a:t>
            </a:r>
          </a:p>
          <a:p>
            <a:r>
              <a:rPr lang="en-US" dirty="0"/>
              <a:t>earlier days the support was in the form of calling native constructs itself in the application layer. </a:t>
            </a:r>
          </a:p>
          <a:p>
            <a:r>
              <a:rPr lang="en-US" dirty="0"/>
              <a:t>Before java 1.5, multithreading applications were created using thread group, thread pool or custom thread pool. </a:t>
            </a:r>
          </a:p>
          <a:p>
            <a:r>
              <a:rPr lang="en-US" dirty="0"/>
              <a:t>Entire thread management was the responsibility of the programmer keeping in mind the following points.</a:t>
            </a:r>
          </a:p>
          <a:p>
            <a:pPr lvl="1"/>
            <a:r>
              <a:rPr lang="en-US" dirty="0"/>
              <a:t>Thread synchronization</a:t>
            </a:r>
          </a:p>
          <a:p>
            <a:pPr lvl="1"/>
            <a:r>
              <a:rPr lang="en-US" dirty="0"/>
              <a:t>Thread waiting</a:t>
            </a:r>
          </a:p>
          <a:p>
            <a:pPr lvl="1"/>
            <a:r>
              <a:rPr lang="en-US" dirty="0"/>
              <a:t>Thread joining</a:t>
            </a:r>
          </a:p>
          <a:p>
            <a:pPr lvl="1"/>
            <a:r>
              <a:rPr lang="en-US" dirty="0"/>
              <a:t>Thread locking</a:t>
            </a:r>
          </a:p>
          <a:p>
            <a:pPr lvl="1"/>
            <a:r>
              <a:rPr lang="en-US" dirty="0"/>
              <a:t>Thread notification</a:t>
            </a:r>
          </a:p>
          <a:p>
            <a:pPr lvl="1"/>
            <a:r>
              <a:rPr lang="en-US" dirty="0"/>
              <a:t>Handling dead lock</a:t>
            </a:r>
          </a:p>
          <a:p>
            <a:r>
              <a:rPr lang="en-US" dirty="0"/>
              <a:t>Disadvantage </a:t>
            </a:r>
          </a:p>
          <a:p>
            <a:pPr lvl="1"/>
            <a:r>
              <a:rPr lang="en-US" dirty="0"/>
              <a:t>Handle those primitive construct calls efficiently. Otherwise the application will not run properly and unexpected results will be generated.</a:t>
            </a:r>
          </a:p>
          <a:p>
            <a:endParaRPr lang="en-US" dirty="0"/>
          </a:p>
          <a:p>
            <a:endParaRPr lang="en-US" dirty="0"/>
          </a:p>
        </p:txBody>
      </p:sp>
      <p:sp>
        <p:nvSpPr>
          <p:cNvPr id="5" name="Slide Number Placeholder 4">
            <a:extLst>
              <a:ext uri="{FF2B5EF4-FFF2-40B4-BE49-F238E27FC236}">
                <a16:creationId xmlns:a16="http://schemas.microsoft.com/office/drawing/2014/main" id="{CC2A8D59-C37E-8D24-37D7-295CC3DF836B}"/>
              </a:ext>
            </a:extLst>
          </p:cNvPr>
          <p:cNvSpPr>
            <a:spLocks noGrp="1"/>
          </p:cNvSpPr>
          <p:nvPr>
            <p:ph type="sldNum" sz="quarter" idx="12"/>
          </p:nvPr>
        </p:nvSpPr>
        <p:spPr/>
        <p:txBody>
          <a:bodyPr/>
          <a:lstStyle/>
          <a:p>
            <a:fld id="{A641A246-6685-4720-A4BC-CF1B22B588A4}" type="slidenum">
              <a:rPr lang="en-IN" smtClean="0"/>
              <a:t>3</a:t>
            </a:fld>
            <a:endParaRPr lang="en-IN" dirty="0"/>
          </a:p>
        </p:txBody>
      </p:sp>
    </p:spTree>
    <p:extLst>
      <p:ext uri="{BB962C8B-B14F-4D97-AF65-F5344CB8AC3E}">
        <p14:creationId xmlns:p14="http://schemas.microsoft.com/office/powerpoint/2010/main" val="2156854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Design Pattern</a:t>
            </a:r>
          </a:p>
        </p:txBody>
      </p:sp>
      <p:sp>
        <p:nvSpPr>
          <p:cNvPr id="3" name="Content Placeholder 2"/>
          <p:cNvSpPr>
            <a:spLocks noGrp="1"/>
          </p:cNvSpPr>
          <p:nvPr>
            <p:ph idx="1"/>
          </p:nvPr>
        </p:nvSpPr>
        <p:spPr/>
        <p:txBody>
          <a:bodyPr/>
          <a:lstStyle/>
          <a:p>
            <a:r>
              <a:rPr lang="en-US" dirty="0"/>
              <a:t>Intent</a:t>
            </a:r>
          </a:p>
          <a:p>
            <a:pPr lvl="1"/>
            <a:r>
              <a:rPr lang="en-US" dirty="0"/>
              <a:t>Ensure a class has only one instance, and provide a global point of access to it.</a:t>
            </a:r>
          </a:p>
          <a:p>
            <a:pPr lvl="1"/>
            <a:r>
              <a:rPr lang="en-US" dirty="0"/>
              <a:t>Encapsulated "just-in-time initialization" or "initialization on first use".</a:t>
            </a:r>
          </a:p>
          <a:p>
            <a:r>
              <a:rPr lang="en-US" b="1" dirty="0"/>
              <a:t>Problem</a:t>
            </a:r>
          </a:p>
          <a:p>
            <a:pPr lvl="1"/>
            <a:r>
              <a:rPr lang="en-US"/>
              <a:t>Application needs one, and only one, instance of an object.</a:t>
            </a:r>
          </a:p>
          <a:p>
            <a:endParaRPr lang="en-US"/>
          </a:p>
        </p:txBody>
      </p:sp>
      <p:sp>
        <p:nvSpPr>
          <p:cNvPr id="4" name="Slide Number Placeholder 3">
            <a:extLst>
              <a:ext uri="{FF2B5EF4-FFF2-40B4-BE49-F238E27FC236}">
                <a16:creationId xmlns:a16="http://schemas.microsoft.com/office/drawing/2014/main" id="{4276710A-0AA3-89D4-AA6A-2F286332C590}"/>
              </a:ext>
            </a:extLst>
          </p:cNvPr>
          <p:cNvSpPr>
            <a:spLocks noGrp="1"/>
          </p:cNvSpPr>
          <p:nvPr>
            <p:ph type="sldNum" sz="quarter" idx="12"/>
          </p:nvPr>
        </p:nvSpPr>
        <p:spPr/>
        <p:txBody>
          <a:bodyPr/>
          <a:lstStyle/>
          <a:p>
            <a:fld id="{A641A246-6685-4720-A4BC-CF1B22B588A4}" type="slidenum">
              <a:rPr lang="en-IN" smtClean="0"/>
              <a:t>30</a:t>
            </a:fld>
            <a:endParaRPr lang="en-IN" dirty="0"/>
          </a:p>
        </p:txBody>
      </p:sp>
    </p:spTree>
    <p:extLst>
      <p:ext uri="{BB962C8B-B14F-4D97-AF65-F5344CB8AC3E}">
        <p14:creationId xmlns:p14="http://schemas.microsoft.com/office/powerpoint/2010/main" val="24967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pic>
        <p:nvPicPr>
          <p:cNvPr id="1026" name="Picture 2" descr="Scheme of Single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471" y="501429"/>
            <a:ext cx="4935298" cy="20907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8039" y="2840774"/>
            <a:ext cx="9037983" cy="923330"/>
          </a:xfrm>
          <a:prstGeom prst="rect">
            <a:avLst/>
          </a:prstGeom>
        </p:spPr>
        <p:txBody>
          <a:bodyPr wrap="square">
            <a:spAutoFit/>
          </a:bodyPr>
          <a:lstStyle/>
          <a:p>
            <a:r>
              <a:rPr lang="en-US" dirty="0">
                <a:latin typeface="PT Sans"/>
              </a:rPr>
              <a:t>Make the class of the single instance responsible for access and "initialization on first use". The single instance is a private static attribute. The accessor function is a public static method.</a:t>
            </a:r>
            <a:endParaRPr lang="en-US" dirty="0"/>
          </a:p>
        </p:txBody>
      </p:sp>
      <p:pic>
        <p:nvPicPr>
          <p:cNvPr id="1028" name="Picture 4" descr="Scheme of Single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1002" y="4478737"/>
            <a:ext cx="3255534" cy="16116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7D60023-6C5F-06A2-658B-10E945CDB8AA}"/>
              </a:ext>
            </a:extLst>
          </p:cNvPr>
          <p:cNvSpPr>
            <a:spLocks noGrp="1"/>
          </p:cNvSpPr>
          <p:nvPr>
            <p:ph type="sldNum" sz="quarter" idx="12"/>
          </p:nvPr>
        </p:nvSpPr>
        <p:spPr/>
        <p:txBody>
          <a:bodyPr/>
          <a:lstStyle/>
          <a:p>
            <a:fld id="{A641A246-6685-4720-A4BC-CF1B22B588A4}" type="slidenum">
              <a:rPr lang="en-IN" smtClean="0"/>
              <a:t>31</a:t>
            </a:fld>
            <a:endParaRPr lang="en-IN" dirty="0"/>
          </a:p>
        </p:txBody>
      </p:sp>
    </p:spTree>
    <p:extLst>
      <p:ext uri="{BB962C8B-B14F-4D97-AF65-F5344CB8AC3E}">
        <p14:creationId xmlns:p14="http://schemas.microsoft.com/office/powerpoint/2010/main" val="3859854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4" name="Rectangle 1"/>
          <p:cNvSpPr>
            <a:spLocks noGrp="1" noChangeArrowheads="1"/>
          </p:cNvSpPr>
          <p:nvPr>
            <p:ph idx="1"/>
          </p:nvPr>
        </p:nvSpPr>
        <p:spPr bwMode="auto">
          <a:xfrm>
            <a:off x="480391" y="1990189"/>
            <a:ext cx="10664686" cy="40222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a:ln>
                  <a:noFill/>
                </a:ln>
                <a:solidFill>
                  <a:srgbClr val="444444"/>
                </a:solidFill>
                <a:effectLst/>
                <a:latin typeface="PT Sans"/>
              </a:rPr>
              <a:t>Define a private </a:t>
            </a:r>
            <a:r>
              <a:rPr kumimoji="0" lang="en-US" altLang="en-US" b="0" i="0" u="none" strike="noStrike" cap="none" normalizeH="0" baseline="0">
                <a:ln>
                  <a:noFill/>
                </a:ln>
                <a:solidFill>
                  <a:srgbClr val="444444"/>
                </a:solidFill>
                <a:effectLst/>
                <a:latin typeface="Menlo"/>
              </a:rPr>
              <a:t>static</a:t>
            </a:r>
            <a:r>
              <a:rPr kumimoji="0" lang="en-US" altLang="en-US" b="0" i="0" u="none" strike="noStrike" cap="none" normalizeH="0" baseline="0">
                <a:ln>
                  <a:noFill/>
                </a:ln>
                <a:solidFill>
                  <a:srgbClr val="444444"/>
                </a:solidFill>
                <a:effectLst/>
                <a:latin typeface="PT Sans"/>
              </a:rPr>
              <a:t> attribute in the "single instance" class.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a:ln>
                  <a:noFill/>
                </a:ln>
                <a:solidFill>
                  <a:srgbClr val="444444"/>
                </a:solidFill>
                <a:effectLst/>
                <a:latin typeface="PT Sans"/>
              </a:rPr>
              <a:t>Define a public </a:t>
            </a:r>
            <a:r>
              <a:rPr kumimoji="0" lang="en-US" altLang="en-US" b="0" i="0" u="none" strike="noStrike" cap="none" normalizeH="0" baseline="0">
                <a:ln>
                  <a:noFill/>
                </a:ln>
                <a:solidFill>
                  <a:srgbClr val="444444"/>
                </a:solidFill>
                <a:effectLst/>
                <a:latin typeface="Menlo"/>
              </a:rPr>
              <a:t>static</a:t>
            </a:r>
            <a:r>
              <a:rPr kumimoji="0" lang="en-US" altLang="en-US" b="0" i="0" u="none" strike="noStrike" cap="none" normalizeH="0" baseline="0">
                <a:ln>
                  <a:noFill/>
                </a:ln>
                <a:solidFill>
                  <a:srgbClr val="444444"/>
                </a:solidFill>
                <a:effectLst/>
                <a:latin typeface="PT Sans"/>
              </a:rPr>
              <a:t> accessor function in the class.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a:ln>
                  <a:noFill/>
                </a:ln>
                <a:solidFill>
                  <a:srgbClr val="444444"/>
                </a:solidFill>
                <a:effectLst/>
                <a:latin typeface="PT Sans"/>
              </a:rPr>
              <a:t>Do "lazy initialization" (creation on first use) in the accessor function.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a:ln>
                  <a:noFill/>
                </a:ln>
                <a:solidFill>
                  <a:srgbClr val="444444"/>
                </a:solidFill>
                <a:effectLst/>
                <a:latin typeface="PT Sans"/>
              </a:rPr>
              <a:t>Define all constructors to be </a:t>
            </a:r>
            <a:r>
              <a:rPr kumimoji="0" lang="en-US" altLang="en-US" b="0" i="0" u="none" strike="noStrike" cap="none" normalizeH="0" baseline="0">
                <a:ln>
                  <a:noFill/>
                </a:ln>
                <a:solidFill>
                  <a:srgbClr val="444444"/>
                </a:solidFill>
                <a:effectLst/>
                <a:latin typeface="Menlo"/>
              </a:rPr>
              <a:t>protected</a:t>
            </a:r>
            <a:r>
              <a:rPr kumimoji="0" lang="en-US" altLang="en-US" b="0" i="0" u="none" strike="noStrike" cap="none" normalizeH="0" baseline="0">
                <a:ln>
                  <a:noFill/>
                </a:ln>
                <a:solidFill>
                  <a:srgbClr val="444444"/>
                </a:solidFill>
                <a:effectLst/>
                <a:latin typeface="PT Sans"/>
              </a:rPr>
              <a:t> or </a:t>
            </a:r>
            <a:r>
              <a:rPr kumimoji="0" lang="en-US" altLang="en-US" b="0" i="0" u="none" strike="noStrike" cap="none" normalizeH="0" baseline="0">
                <a:ln>
                  <a:noFill/>
                </a:ln>
                <a:solidFill>
                  <a:srgbClr val="444444"/>
                </a:solidFill>
                <a:effectLst/>
                <a:latin typeface="Menlo"/>
              </a:rPr>
              <a:t>private</a:t>
            </a:r>
            <a:r>
              <a:rPr kumimoji="0" lang="en-US" altLang="en-US" b="0" i="0" u="none" strike="noStrike" cap="none" normalizeH="0" baseline="0">
                <a:ln>
                  <a:noFill/>
                </a:ln>
                <a:solidFill>
                  <a:srgbClr val="444444"/>
                </a:solidFill>
                <a:effectLst/>
                <a:latin typeface="PT Sans"/>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a:ln>
                  <a:noFill/>
                </a:ln>
                <a:solidFill>
                  <a:srgbClr val="444444"/>
                </a:solidFill>
                <a:effectLst/>
                <a:latin typeface="PT Sans"/>
              </a:rPr>
              <a:t>Clients may only use the accessor function to manipulate the Singleton.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540A55F2-FEF8-0307-3946-68B1E3349A1D}"/>
              </a:ext>
            </a:extLst>
          </p:cNvPr>
          <p:cNvSpPr>
            <a:spLocks noGrp="1"/>
          </p:cNvSpPr>
          <p:nvPr>
            <p:ph type="sldNum" sz="quarter" idx="12"/>
          </p:nvPr>
        </p:nvSpPr>
        <p:spPr/>
        <p:txBody>
          <a:bodyPr/>
          <a:lstStyle/>
          <a:p>
            <a:fld id="{A641A246-6685-4720-A4BC-CF1B22B588A4}" type="slidenum">
              <a:rPr lang="en-IN" smtClean="0"/>
              <a:t>32</a:t>
            </a:fld>
            <a:endParaRPr lang="en-IN" dirty="0"/>
          </a:p>
        </p:txBody>
      </p:sp>
    </p:spTree>
    <p:extLst>
      <p:ext uri="{BB962C8B-B14F-4D97-AF65-F5344CB8AC3E}">
        <p14:creationId xmlns:p14="http://schemas.microsoft.com/office/powerpoint/2010/main" val="4089357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Lazy Initialization Implementation</a:t>
            </a:r>
          </a:p>
        </p:txBody>
      </p:sp>
      <p:sp>
        <p:nvSpPr>
          <p:cNvPr id="6" name="Rectangle 5"/>
          <p:cNvSpPr/>
          <p:nvPr/>
        </p:nvSpPr>
        <p:spPr>
          <a:xfrm>
            <a:off x="1574800" y="1898640"/>
            <a:ext cx="8229600" cy="4524315"/>
          </a:xfrm>
          <a:prstGeom prst="rect">
            <a:avLst/>
          </a:prstGeom>
        </p:spPr>
        <p:txBody>
          <a:bodyPr wrap="square">
            <a:spAutoFit/>
          </a:bodyPr>
          <a:lstStyle/>
          <a:p>
            <a:r>
              <a:rPr lang="en-US" sz="2400" dirty="0"/>
              <a:t>public final class </a:t>
            </a:r>
            <a:r>
              <a:rPr lang="en-US" sz="2400" dirty="0" err="1"/>
              <a:t>SingletonDemo</a:t>
            </a:r>
            <a:r>
              <a:rPr lang="en-US" sz="2400" dirty="0"/>
              <a:t> {</a:t>
            </a:r>
          </a:p>
          <a:p>
            <a:r>
              <a:rPr lang="en-US" sz="2400" dirty="0"/>
              <a:t>    private static </a:t>
            </a:r>
            <a:r>
              <a:rPr lang="en-US" sz="2400" dirty="0" err="1"/>
              <a:t>SingletonDemo</a:t>
            </a:r>
            <a:r>
              <a:rPr lang="en-US" sz="2400" dirty="0"/>
              <a:t> instance = null;</a:t>
            </a:r>
          </a:p>
          <a:p>
            <a:r>
              <a:rPr lang="en-US" sz="2400" dirty="0"/>
              <a:t>    private </a:t>
            </a:r>
            <a:r>
              <a:rPr lang="en-US" sz="2400" dirty="0" err="1"/>
              <a:t>SingletonDemo</a:t>
            </a:r>
            <a:r>
              <a:rPr lang="en-US" sz="2400" dirty="0"/>
              <a:t>() { }</a:t>
            </a:r>
          </a:p>
          <a:p>
            <a:endParaRPr lang="en-US" sz="2400" dirty="0"/>
          </a:p>
          <a:p>
            <a:r>
              <a:rPr lang="en-US" sz="2400" dirty="0"/>
              <a:t>    public static synchronized </a:t>
            </a:r>
            <a:r>
              <a:rPr lang="en-US" sz="2400" dirty="0" err="1"/>
              <a:t>SingletonDemo</a:t>
            </a:r>
            <a:r>
              <a:rPr lang="en-US" sz="2400" dirty="0"/>
              <a:t> </a:t>
            </a:r>
            <a:r>
              <a:rPr lang="en-US" sz="2400" dirty="0" err="1"/>
              <a:t>getInstance</a:t>
            </a:r>
            <a:r>
              <a:rPr lang="en-US" sz="2400" dirty="0"/>
              <a:t>() {</a:t>
            </a:r>
          </a:p>
          <a:p>
            <a:r>
              <a:rPr lang="en-US" sz="2400" dirty="0"/>
              <a:t>        if (instance == null) {</a:t>
            </a:r>
          </a:p>
          <a:p>
            <a:r>
              <a:rPr lang="en-US" sz="2400" dirty="0"/>
              <a:t>            instance = new </a:t>
            </a:r>
            <a:r>
              <a:rPr lang="en-US" sz="2400" dirty="0" err="1"/>
              <a:t>SingletonDemo</a:t>
            </a:r>
            <a:r>
              <a:rPr lang="en-US" sz="2400" dirty="0"/>
              <a:t>();</a:t>
            </a:r>
          </a:p>
          <a:p>
            <a:r>
              <a:rPr lang="en-US" sz="2400" dirty="0"/>
              <a:t>        }</a:t>
            </a:r>
          </a:p>
          <a:p>
            <a:endParaRPr lang="en-US" sz="2400" dirty="0"/>
          </a:p>
          <a:p>
            <a:r>
              <a:rPr lang="en-US" sz="2400" dirty="0"/>
              <a:t>        return instance;</a:t>
            </a:r>
          </a:p>
          <a:p>
            <a:r>
              <a:rPr lang="en-US" sz="2400" dirty="0"/>
              <a:t>    }</a:t>
            </a:r>
          </a:p>
          <a:p>
            <a:r>
              <a:rPr lang="en-US" sz="2400" dirty="0"/>
              <a:t>}</a:t>
            </a:r>
          </a:p>
        </p:txBody>
      </p:sp>
      <p:sp>
        <p:nvSpPr>
          <p:cNvPr id="3" name="Slide Number Placeholder 2">
            <a:extLst>
              <a:ext uri="{FF2B5EF4-FFF2-40B4-BE49-F238E27FC236}">
                <a16:creationId xmlns:a16="http://schemas.microsoft.com/office/drawing/2014/main" id="{A7E5A00F-3A51-D1A7-8EB3-275BF320583D}"/>
              </a:ext>
            </a:extLst>
          </p:cNvPr>
          <p:cNvSpPr>
            <a:spLocks noGrp="1"/>
          </p:cNvSpPr>
          <p:nvPr>
            <p:ph type="sldNum" sz="quarter" idx="12"/>
          </p:nvPr>
        </p:nvSpPr>
        <p:spPr/>
        <p:txBody>
          <a:bodyPr/>
          <a:lstStyle/>
          <a:p>
            <a:fld id="{A641A246-6685-4720-A4BC-CF1B22B588A4}" type="slidenum">
              <a:rPr lang="en-IN" smtClean="0"/>
              <a:t>33</a:t>
            </a:fld>
            <a:endParaRPr lang="en-IN" dirty="0"/>
          </a:p>
        </p:txBody>
      </p:sp>
    </p:spTree>
    <p:extLst>
      <p:ext uri="{BB962C8B-B14F-4D97-AF65-F5344CB8AC3E}">
        <p14:creationId xmlns:p14="http://schemas.microsoft.com/office/powerpoint/2010/main" val="1062915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Eager initialization</a:t>
            </a:r>
            <a:br>
              <a:rPr lang="en-US" b="1" dirty="0"/>
            </a:br>
            <a:endParaRPr lang="en-US" dirty="0"/>
          </a:p>
        </p:txBody>
      </p:sp>
      <p:sp>
        <p:nvSpPr>
          <p:cNvPr id="4" name="Rectangle 3"/>
          <p:cNvSpPr/>
          <p:nvPr/>
        </p:nvSpPr>
        <p:spPr>
          <a:xfrm>
            <a:off x="1358900" y="2136339"/>
            <a:ext cx="7785100" cy="3416320"/>
          </a:xfrm>
          <a:prstGeom prst="rect">
            <a:avLst/>
          </a:prstGeom>
        </p:spPr>
        <p:txBody>
          <a:bodyPr wrap="square">
            <a:spAutoFit/>
          </a:bodyPr>
          <a:lstStyle/>
          <a:p>
            <a:r>
              <a:rPr lang="en-US" sz="2400" dirty="0"/>
              <a:t>public final class Singleton {</a:t>
            </a:r>
          </a:p>
          <a:p>
            <a:r>
              <a:rPr lang="en-US" sz="2400" dirty="0"/>
              <a:t>    private static final Singleton INSTANCE = new Singleton();</a:t>
            </a:r>
          </a:p>
          <a:p>
            <a:endParaRPr lang="en-US" sz="2400" dirty="0"/>
          </a:p>
          <a:p>
            <a:r>
              <a:rPr lang="en-US" sz="2400" dirty="0"/>
              <a:t>    private Singleton() {}</a:t>
            </a:r>
          </a:p>
          <a:p>
            <a:endParaRPr lang="en-US" sz="2400" dirty="0"/>
          </a:p>
          <a:p>
            <a:r>
              <a:rPr lang="en-US" sz="2400" dirty="0"/>
              <a:t>    public static Singleton </a:t>
            </a:r>
            <a:r>
              <a:rPr lang="en-US" sz="2400" dirty="0" err="1"/>
              <a:t>getInstance</a:t>
            </a:r>
            <a:r>
              <a:rPr lang="en-US" sz="2400" dirty="0"/>
              <a:t>() {</a:t>
            </a:r>
          </a:p>
          <a:p>
            <a:r>
              <a:rPr lang="en-US" sz="2400" dirty="0"/>
              <a:t>        return INSTANCE;</a:t>
            </a:r>
          </a:p>
          <a:p>
            <a:r>
              <a:rPr lang="en-US" sz="2400" dirty="0"/>
              <a:t>    }</a:t>
            </a:r>
          </a:p>
          <a:p>
            <a:r>
              <a:rPr lang="en-US" sz="2400" dirty="0"/>
              <a:t>}</a:t>
            </a:r>
          </a:p>
        </p:txBody>
      </p:sp>
      <p:sp>
        <p:nvSpPr>
          <p:cNvPr id="3" name="Slide Number Placeholder 2">
            <a:extLst>
              <a:ext uri="{FF2B5EF4-FFF2-40B4-BE49-F238E27FC236}">
                <a16:creationId xmlns:a16="http://schemas.microsoft.com/office/drawing/2014/main" id="{DEE98054-7348-B3EF-2D18-9E3E3AD603C2}"/>
              </a:ext>
            </a:extLst>
          </p:cNvPr>
          <p:cNvSpPr>
            <a:spLocks noGrp="1"/>
          </p:cNvSpPr>
          <p:nvPr>
            <p:ph type="sldNum" sz="quarter" idx="12"/>
          </p:nvPr>
        </p:nvSpPr>
        <p:spPr/>
        <p:txBody>
          <a:bodyPr/>
          <a:lstStyle/>
          <a:p>
            <a:fld id="{A641A246-6685-4720-A4BC-CF1B22B588A4}" type="slidenum">
              <a:rPr lang="en-IN" smtClean="0"/>
              <a:t>34</a:t>
            </a:fld>
            <a:endParaRPr lang="en-IN" dirty="0"/>
          </a:p>
        </p:txBody>
      </p:sp>
    </p:spTree>
    <p:extLst>
      <p:ext uri="{BB962C8B-B14F-4D97-AF65-F5344CB8AC3E}">
        <p14:creationId xmlns:p14="http://schemas.microsoft.com/office/powerpoint/2010/main" val="1174370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59E39E-D6E7-4A5D-A2A3-1F3A12911723}"/>
              </a:ext>
            </a:extLst>
          </p:cNvPr>
          <p:cNvSpPr>
            <a:spLocks noGrp="1"/>
          </p:cNvSpPr>
          <p:nvPr>
            <p:ph type="title"/>
          </p:nvPr>
        </p:nvSpPr>
        <p:spPr/>
        <p:txBody>
          <a:bodyPr/>
          <a:lstStyle/>
          <a:p>
            <a:pPr>
              <a:defRPr/>
            </a:pPr>
            <a:r>
              <a:rPr lang="en-US" dirty="0"/>
              <a:t>Factory Method pattern</a:t>
            </a:r>
          </a:p>
        </p:txBody>
      </p:sp>
      <p:sp>
        <p:nvSpPr>
          <p:cNvPr id="44035" name="Text Placeholder 4">
            <a:extLst>
              <a:ext uri="{FF2B5EF4-FFF2-40B4-BE49-F238E27FC236}">
                <a16:creationId xmlns:a16="http://schemas.microsoft.com/office/drawing/2014/main" id="{C9E79C5F-F490-4C88-BA24-129354EBEA6E}"/>
              </a:ext>
            </a:extLst>
          </p:cNvPr>
          <p:cNvSpPr>
            <a:spLocks noGrp="1"/>
          </p:cNvSpPr>
          <p:nvPr>
            <p:ph type="body" idx="1"/>
          </p:nvPr>
        </p:nvSpPr>
        <p:spPr/>
        <p:txBody>
          <a:bodyPr/>
          <a:lstStyle/>
          <a:p>
            <a:endParaRPr lang="en-US" altLang="en-US"/>
          </a:p>
        </p:txBody>
      </p:sp>
      <p:pic>
        <p:nvPicPr>
          <p:cNvPr id="44036" name="Picture 5" descr="factory-method-mini.png">
            <a:extLst>
              <a:ext uri="{FF2B5EF4-FFF2-40B4-BE49-F238E27FC236}">
                <a16:creationId xmlns:a16="http://schemas.microsoft.com/office/drawing/2014/main" id="{AC657111-EC85-4CC3-8C39-35639BC2DE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8864" y="2459935"/>
            <a:ext cx="250031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2BF965F3-4BFD-903B-84DF-AAFF483471CC}"/>
              </a:ext>
            </a:extLst>
          </p:cNvPr>
          <p:cNvSpPr>
            <a:spLocks noGrp="1"/>
          </p:cNvSpPr>
          <p:nvPr>
            <p:ph type="sldNum" sz="quarter" idx="12"/>
          </p:nvPr>
        </p:nvSpPr>
        <p:spPr/>
        <p:txBody>
          <a:bodyPr/>
          <a:lstStyle/>
          <a:p>
            <a:fld id="{A641A246-6685-4720-A4BC-CF1B22B588A4}" type="slidenum">
              <a:rPr lang="en-IN" smtClean="0"/>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Design Pattern</a:t>
            </a:r>
          </a:p>
        </p:txBody>
      </p:sp>
      <p:sp>
        <p:nvSpPr>
          <p:cNvPr id="3" name="Content Placeholder 2"/>
          <p:cNvSpPr>
            <a:spLocks noGrp="1"/>
          </p:cNvSpPr>
          <p:nvPr>
            <p:ph idx="1"/>
          </p:nvPr>
        </p:nvSpPr>
        <p:spPr/>
        <p:txBody>
          <a:bodyPr>
            <a:normAutofit fontScale="92500" lnSpcReduction="10000"/>
          </a:bodyPr>
          <a:lstStyle/>
          <a:p>
            <a:r>
              <a:rPr lang="en-US" dirty="0"/>
              <a:t>Uses factory methods to deal with the problem of creating objects without having to specify the exact class of the object that will be created. This is done by creating objects by calling a factory method—either specified in an interface and implemented by child classes, or implemented in a base class and optionally overridden by derived classes—rather than by calling a constructor.</a:t>
            </a:r>
          </a:p>
          <a:p>
            <a:r>
              <a:rPr lang="en-US" dirty="0"/>
              <a:t>Intent</a:t>
            </a:r>
          </a:p>
          <a:p>
            <a:pPr lvl="1"/>
            <a:r>
              <a:rPr lang="en-US" dirty="0"/>
              <a:t>Define an interface for creating an object, but let subclasses decide which class to instantiate. Factory Method lets a class defer instantiation to subclasses.</a:t>
            </a:r>
          </a:p>
          <a:p>
            <a:r>
              <a:rPr lang="en-US" dirty="0"/>
              <a:t>Problem</a:t>
            </a:r>
          </a:p>
          <a:p>
            <a:pPr lvl="1"/>
            <a:r>
              <a:rPr lang="en-US" dirty="0"/>
              <a:t>A framework needs to standardize the architectural model for a range of applications, but allow for individual applications to define their own domain objects and provide for their instantiation.</a:t>
            </a:r>
          </a:p>
          <a:p>
            <a:endParaRPr lang="en-US" dirty="0"/>
          </a:p>
        </p:txBody>
      </p:sp>
      <p:sp>
        <p:nvSpPr>
          <p:cNvPr id="4" name="Slide Number Placeholder 3">
            <a:extLst>
              <a:ext uri="{FF2B5EF4-FFF2-40B4-BE49-F238E27FC236}">
                <a16:creationId xmlns:a16="http://schemas.microsoft.com/office/drawing/2014/main" id="{991F9E88-7063-111C-AB03-550085FB2EA6}"/>
              </a:ext>
            </a:extLst>
          </p:cNvPr>
          <p:cNvSpPr>
            <a:spLocks noGrp="1"/>
          </p:cNvSpPr>
          <p:nvPr>
            <p:ph type="sldNum" sz="quarter" idx="12"/>
          </p:nvPr>
        </p:nvSpPr>
        <p:spPr/>
        <p:txBody>
          <a:bodyPr/>
          <a:lstStyle/>
          <a:p>
            <a:fld id="{A641A246-6685-4720-A4BC-CF1B22B588A4}" type="slidenum">
              <a:rPr lang="en-IN" smtClean="0"/>
              <a:t>36</a:t>
            </a:fld>
            <a:endParaRPr lang="en-IN" dirty="0"/>
          </a:p>
        </p:txBody>
      </p:sp>
    </p:spTree>
    <p:extLst>
      <p:ext uri="{BB962C8B-B14F-4D97-AF65-F5344CB8AC3E}">
        <p14:creationId xmlns:p14="http://schemas.microsoft.com/office/powerpoint/2010/main" val="2643584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pic>
        <p:nvPicPr>
          <p:cNvPr id="4098" name="Picture 2" descr="Factory Pattern UM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968500"/>
            <a:ext cx="8153399" cy="43561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382E6AED-BAC1-49E1-2516-BFC300718633}"/>
              </a:ext>
            </a:extLst>
          </p:cNvPr>
          <p:cNvSpPr>
            <a:spLocks noGrp="1"/>
          </p:cNvSpPr>
          <p:nvPr>
            <p:ph type="sldNum" sz="quarter" idx="12"/>
          </p:nvPr>
        </p:nvSpPr>
        <p:spPr/>
        <p:txBody>
          <a:bodyPr/>
          <a:lstStyle/>
          <a:p>
            <a:fld id="{A641A246-6685-4720-A4BC-CF1B22B588A4}" type="slidenum">
              <a:rPr lang="en-IN" smtClean="0"/>
              <a:t>37</a:t>
            </a:fld>
            <a:endParaRPr lang="en-IN" dirty="0"/>
          </a:p>
        </p:txBody>
      </p:sp>
    </p:spTree>
    <p:extLst>
      <p:ext uri="{BB962C8B-B14F-4D97-AF65-F5344CB8AC3E}">
        <p14:creationId xmlns:p14="http://schemas.microsoft.com/office/powerpoint/2010/main" val="1669343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5" name="Rectangle 4"/>
          <p:cNvSpPr/>
          <p:nvPr/>
        </p:nvSpPr>
        <p:spPr>
          <a:xfrm>
            <a:off x="1143000" y="2136339"/>
            <a:ext cx="9232900" cy="2677656"/>
          </a:xfrm>
          <a:prstGeom prst="rect">
            <a:avLst/>
          </a:prstGeom>
        </p:spPr>
        <p:txBody>
          <a:bodyPr wrap="square">
            <a:spAutoFit/>
          </a:bodyPr>
          <a:lstStyle/>
          <a:p>
            <a:pPr marL="342900" indent="-342900">
              <a:buFont typeface="Arial" panose="020B0604020202020204" pitchFamily="34" charset="0"/>
              <a:buChar char="•"/>
            </a:pPr>
            <a:r>
              <a:rPr lang="en-US" sz="2400" dirty="0"/>
              <a:t>If you have an inheritance hierarchy that exercises polymorphism, consider adding a polymorphic creation capability by defining a static factory method in the base class.</a:t>
            </a:r>
          </a:p>
          <a:p>
            <a:pPr marL="342900" indent="-342900">
              <a:buFont typeface="Arial" panose="020B0604020202020204" pitchFamily="34" charset="0"/>
              <a:buChar char="•"/>
            </a:pPr>
            <a:r>
              <a:rPr lang="en-US" sz="2400" dirty="0"/>
              <a:t>Design the arguments to the factory method. What qualities or characteristics are necessary and sufficient to identify the correct derived class to instantiate?</a:t>
            </a:r>
          </a:p>
          <a:p>
            <a:pPr marL="342900" indent="-342900">
              <a:buFont typeface="Arial" panose="020B0604020202020204" pitchFamily="34" charset="0"/>
              <a:buChar char="•"/>
            </a:pPr>
            <a:r>
              <a:rPr lang="en-US" sz="2400" dirty="0"/>
              <a:t>Consider making all constructors private or protected.</a:t>
            </a:r>
          </a:p>
        </p:txBody>
      </p:sp>
      <p:sp>
        <p:nvSpPr>
          <p:cNvPr id="3" name="Slide Number Placeholder 2">
            <a:extLst>
              <a:ext uri="{FF2B5EF4-FFF2-40B4-BE49-F238E27FC236}">
                <a16:creationId xmlns:a16="http://schemas.microsoft.com/office/drawing/2014/main" id="{A68BBFF8-9F4F-97CA-244E-20B0194AA1C7}"/>
              </a:ext>
            </a:extLst>
          </p:cNvPr>
          <p:cNvSpPr>
            <a:spLocks noGrp="1"/>
          </p:cNvSpPr>
          <p:nvPr>
            <p:ph type="sldNum" sz="quarter" idx="12"/>
          </p:nvPr>
        </p:nvSpPr>
        <p:spPr/>
        <p:txBody>
          <a:bodyPr/>
          <a:lstStyle/>
          <a:p>
            <a:fld id="{A641A246-6685-4720-A4BC-CF1B22B588A4}" type="slidenum">
              <a:rPr lang="en-IN" smtClean="0"/>
              <a:t>38</a:t>
            </a:fld>
            <a:endParaRPr lang="en-IN" dirty="0"/>
          </a:p>
        </p:txBody>
      </p:sp>
    </p:spTree>
    <p:extLst>
      <p:ext uri="{BB962C8B-B14F-4D97-AF65-F5344CB8AC3E}">
        <p14:creationId xmlns:p14="http://schemas.microsoft.com/office/powerpoint/2010/main" val="384464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01F9A9-2091-4010-896A-92F3A950A408}"/>
              </a:ext>
            </a:extLst>
          </p:cNvPr>
          <p:cNvSpPr>
            <a:spLocks noGrp="1"/>
          </p:cNvSpPr>
          <p:nvPr>
            <p:ph type="title"/>
          </p:nvPr>
        </p:nvSpPr>
        <p:spPr/>
        <p:txBody>
          <a:bodyPr/>
          <a:lstStyle/>
          <a:p>
            <a:pPr>
              <a:defRPr/>
            </a:pPr>
            <a:r>
              <a:rPr lang="en-US" dirty="0"/>
              <a:t>Builder pattern</a:t>
            </a:r>
          </a:p>
        </p:txBody>
      </p:sp>
      <p:sp>
        <p:nvSpPr>
          <p:cNvPr id="73731" name="Text Placeholder 4">
            <a:extLst>
              <a:ext uri="{FF2B5EF4-FFF2-40B4-BE49-F238E27FC236}">
                <a16:creationId xmlns:a16="http://schemas.microsoft.com/office/drawing/2014/main" id="{971312B4-1452-49A1-9F03-28DE30D2FF61}"/>
              </a:ext>
            </a:extLst>
          </p:cNvPr>
          <p:cNvSpPr>
            <a:spLocks noGrp="1"/>
          </p:cNvSpPr>
          <p:nvPr>
            <p:ph type="body" idx="1"/>
          </p:nvPr>
        </p:nvSpPr>
        <p:spPr/>
        <p:txBody>
          <a:bodyPr/>
          <a:lstStyle/>
          <a:p>
            <a:endParaRPr lang="en-US" altLang="en-US" dirty="0"/>
          </a:p>
        </p:txBody>
      </p:sp>
      <p:pic>
        <p:nvPicPr>
          <p:cNvPr id="73732" name="Picture 5" descr="builder-mini.png">
            <a:extLst>
              <a:ext uri="{FF2B5EF4-FFF2-40B4-BE49-F238E27FC236}">
                <a16:creationId xmlns:a16="http://schemas.microsoft.com/office/drawing/2014/main" id="{2F25CB1E-84E0-4ECC-B3BC-362E38A8B5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0700" y="2557877"/>
            <a:ext cx="1928812"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D12BAEE-8DFB-2FF9-4928-6451D267A920}"/>
              </a:ext>
            </a:extLst>
          </p:cNvPr>
          <p:cNvSpPr>
            <a:spLocks noGrp="1"/>
          </p:cNvSpPr>
          <p:nvPr>
            <p:ph type="sldNum" sz="quarter" idx="12"/>
          </p:nvPr>
        </p:nvSpPr>
        <p:spPr/>
        <p:txBody>
          <a:bodyPr/>
          <a:lstStyle/>
          <a:p>
            <a:fld id="{A641A246-6685-4720-A4BC-CF1B22B588A4}" type="slidenum">
              <a:rPr lang="en-IN" smtClean="0"/>
              <a:t>39</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Pool</a:t>
            </a:r>
          </a:p>
        </p:txBody>
      </p:sp>
      <p:sp>
        <p:nvSpPr>
          <p:cNvPr id="3" name="Content Placeholder 2"/>
          <p:cNvSpPr>
            <a:spLocks noGrp="1"/>
          </p:cNvSpPr>
          <p:nvPr>
            <p:ph idx="1"/>
          </p:nvPr>
        </p:nvSpPr>
        <p:spPr>
          <a:xfrm>
            <a:off x="677334" y="1417983"/>
            <a:ext cx="8596668" cy="4623379"/>
          </a:xfrm>
        </p:spPr>
        <p:txBody>
          <a:bodyPr/>
          <a:lstStyle/>
          <a:p>
            <a:r>
              <a:rPr lang="en-US" dirty="0"/>
              <a:t>A thread pool is a group of pre-instantiated, idle threads which stand ready to be given work. </a:t>
            </a:r>
          </a:p>
          <a:p>
            <a:r>
              <a:rPr lang="en-US" dirty="0"/>
              <a:t>Preferred over instantiating new threads for each task when there is a large number of short tasks to be done rather than a small number of long ones.</a:t>
            </a:r>
          </a:p>
          <a:p>
            <a:r>
              <a:rPr lang="en-US" dirty="0"/>
              <a:t> Prevents having to incur the overhead of creating a thread a large number of times.</a:t>
            </a:r>
          </a:p>
        </p:txBody>
      </p:sp>
      <p:sp>
        <p:nvSpPr>
          <p:cNvPr id="5" name="Slide Number Placeholder 4">
            <a:extLst>
              <a:ext uri="{FF2B5EF4-FFF2-40B4-BE49-F238E27FC236}">
                <a16:creationId xmlns:a16="http://schemas.microsoft.com/office/drawing/2014/main" id="{95AD6B7E-6E7A-27FF-9C7C-400950C18997}"/>
              </a:ext>
            </a:extLst>
          </p:cNvPr>
          <p:cNvSpPr>
            <a:spLocks noGrp="1"/>
          </p:cNvSpPr>
          <p:nvPr>
            <p:ph type="sldNum" sz="quarter" idx="12"/>
          </p:nvPr>
        </p:nvSpPr>
        <p:spPr/>
        <p:txBody>
          <a:bodyPr/>
          <a:lstStyle/>
          <a:p>
            <a:fld id="{A641A246-6685-4720-A4BC-CF1B22B588A4}" type="slidenum">
              <a:rPr lang="en-IN" smtClean="0"/>
              <a:t>4</a:t>
            </a:fld>
            <a:endParaRPr lang="en-IN" dirty="0"/>
          </a:p>
        </p:txBody>
      </p:sp>
    </p:spTree>
    <p:extLst>
      <p:ext uri="{BB962C8B-B14F-4D97-AF65-F5344CB8AC3E}">
        <p14:creationId xmlns:p14="http://schemas.microsoft.com/office/powerpoint/2010/main" val="4023018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ADD0-54B6-4E5C-884C-E58516D8B01A}"/>
              </a:ext>
            </a:extLst>
          </p:cNvPr>
          <p:cNvSpPr>
            <a:spLocks noGrp="1"/>
          </p:cNvSpPr>
          <p:nvPr>
            <p:ph type="title"/>
          </p:nvPr>
        </p:nvSpPr>
        <p:spPr/>
        <p:txBody>
          <a:bodyPr/>
          <a:lstStyle/>
          <a:p>
            <a:r>
              <a:rPr lang="en-US" dirty="0"/>
              <a:t>Builder Pattern</a:t>
            </a:r>
          </a:p>
        </p:txBody>
      </p:sp>
      <p:sp>
        <p:nvSpPr>
          <p:cNvPr id="3" name="Content Placeholder 2">
            <a:extLst>
              <a:ext uri="{FF2B5EF4-FFF2-40B4-BE49-F238E27FC236}">
                <a16:creationId xmlns:a16="http://schemas.microsoft.com/office/drawing/2014/main" id="{2A9C6436-D2BA-456D-B85A-6550FE8B4BF0}"/>
              </a:ext>
            </a:extLst>
          </p:cNvPr>
          <p:cNvSpPr>
            <a:spLocks noGrp="1"/>
          </p:cNvSpPr>
          <p:nvPr>
            <p:ph idx="1"/>
          </p:nvPr>
        </p:nvSpPr>
        <p:spPr>
          <a:xfrm>
            <a:off x="786809" y="1578936"/>
            <a:ext cx="9712841" cy="5135524"/>
          </a:xfrm>
        </p:spPr>
        <p:txBody>
          <a:bodyPr>
            <a:normAutofit/>
          </a:bodyPr>
          <a:lstStyle/>
          <a:p>
            <a:r>
              <a:rPr lang="en-US" dirty="0"/>
              <a:t>Separate the construction of a complex object from its representation so that the same construction process can create different representations.</a:t>
            </a:r>
          </a:p>
          <a:p>
            <a:endParaRPr lang="en-US" dirty="0"/>
          </a:p>
          <a:p>
            <a:r>
              <a:rPr lang="en-US" dirty="0"/>
              <a:t> It is used to construct a complex object step by step and the final step will return the object. </a:t>
            </a:r>
          </a:p>
          <a:p>
            <a:endParaRPr lang="en-US" dirty="0"/>
          </a:p>
          <a:p>
            <a:r>
              <a:rPr lang="en-US" dirty="0"/>
              <a:t>The process of constructing an object should be generic so that it can be used to create different representations of the same object.</a:t>
            </a:r>
          </a:p>
          <a:p>
            <a:endParaRPr lang="en-US" dirty="0"/>
          </a:p>
          <a:p>
            <a:r>
              <a:rPr lang="en-US" dirty="0"/>
              <a:t>A </a:t>
            </a:r>
            <a:r>
              <a:rPr lang="en-US" b="1" dirty="0"/>
              <a:t>Builder Pattern </a:t>
            </a:r>
            <a:r>
              <a:rPr lang="en-US" dirty="0"/>
              <a:t>solves the issue with a large number of optional parameters and inconsistent states by providing a way to build the object step-by-step and provide a method that will actually return the final Object.</a:t>
            </a:r>
          </a:p>
        </p:txBody>
      </p:sp>
      <p:sp>
        <p:nvSpPr>
          <p:cNvPr id="4" name="Slide Number Placeholder 3">
            <a:extLst>
              <a:ext uri="{FF2B5EF4-FFF2-40B4-BE49-F238E27FC236}">
                <a16:creationId xmlns:a16="http://schemas.microsoft.com/office/drawing/2014/main" id="{CDD5463E-388B-34F2-F89F-A4AD43A9553E}"/>
              </a:ext>
            </a:extLst>
          </p:cNvPr>
          <p:cNvSpPr>
            <a:spLocks noGrp="1"/>
          </p:cNvSpPr>
          <p:nvPr>
            <p:ph type="sldNum" sz="quarter" idx="12"/>
          </p:nvPr>
        </p:nvSpPr>
        <p:spPr/>
        <p:txBody>
          <a:bodyPr/>
          <a:lstStyle/>
          <a:p>
            <a:fld id="{A641A246-6685-4720-A4BC-CF1B22B588A4}" type="slidenum">
              <a:rPr lang="en-IN" smtClean="0"/>
              <a:t>40</a:t>
            </a:fld>
            <a:endParaRPr lang="en-IN" dirty="0"/>
          </a:p>
        </p:txBody>
      </p:sp>
    </p:spTree>
    <p:extLst>
      <p:ext uri="{BB962C8B-B14F-4D97-AF65-F5344CB8AC3E}">
        <p14:creationId xmlns:p14="http://schemas.microsoft.com/office/powerpoint/2010/main" val="1008369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40261-7F16-499F-837D-27EFEAAA8C8B}"/>
              </a:ext>
            </a:extLst>
          </p:cNvPr>
          <p:cNvPicPr>
            <a:picLocks noChangeAspect="1"/>
          </p:cNvPicPr>
          <p:nvPr/>
        </p:nvPicPr>
        <p:blipFill>
          <a:blip r:embed="rId2"/>
          <a:stretch>
            <a:fillRect/>
          </a:stretch>
        </p:blipFill>
        <p:spPr>
          <a:xfrm>
            <a:off x="1106905" y="866274"/>
            <a:ext cx="8518860" cy="5007139"/>
          </a:xfrm>
          <a:prstGeom prst="rect">
            <a:avLst/>
          </a:prstGeom>
        </p:spPr>
      </p:pic>
      <p:sp>
        <p:nvSpPr>
          <p:cNvPr id="2" name="Slide Number Placeholder 1">
            <a:extLst>
              <a:ext uri="{FF2B5EF4-FFF2-40B4-BE49-F238E27FC236}">
                <a16:creationId xmlns:a16="http://schemas.microsoft.com/office/drawing/2014/main" id="{15DFB10E-9DC2-FC6D-9DC7-3B3213027745}"/>
              </a:ext>
            </a:extLst>
          </p:cNvPr>
          <p:cNvSpPr>
            <a:spLocks noGrp="1"/>
          </p:cNvSpPr>
          <p:nvPr>
            <p:ph type="sldNum" sz="quarter" idx="12"/>
          </p:nvPr>
        </p:nvSpPr>
        <p:spPr/>
        <p:txBody>
          <a:bodyPr/>
          <a:lstStyle/>
          <a:p>
            <a:fld id="{A641A246-6685-4720-A4BC-CF1B22B588A4}" type="slidenum">
              <a:rPr lang="en-IN" smtClean="0"/>
              <a:t>41</a:t>
            </a:fld>
            <a:endParaRPr lang="en-IN" dirty="0"/>
          </a:p>
        </p:txBody>
      </p:sp>
    </p:spTree>
    <p:extLst>
      <p:ext uri="{BB962C8B-B14F-4D97-AF65-F5344CB8AC3E}">
        <p14:creationId xmlns:p14="http://schemas.microsoft.com/office/powerpoint/2010/main" val="364175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23508-EE19-40F3-9355-8C1EB2A64D5F}"/>
              </a:ext>
            </a:extLst>
          </p:cNvPr>
          <p:cNvSpPr>
            <a:spLocks noGrp="1"/>
          </p:cNvSpPr>
          <p:nvPr>
            <p:ph idx="1"/>
          </p:nvPr>
        </p:nvSpPr>
        <p:spPr>
          <a:xfrm>
            <a:off x="838200" y="513347"/>
            <a:ext cx="10515600" cy="5663616"/>
          </a:xfrm>
        </p:spPr>
        <p:txBody>
          <a:bodyPr>
            <a:normAutofit/>
          </a:bodyPr>
          <a:lstStyle/>
          <a:p>
            <a:pPr fontAlgn="base"/>
            <a:r>
              <a:rPr lang="en-US" b="1" dirty="0"/>
              <a:t>Product – </a:t>
            </a:r>
            <a:r>
              <a:rPr lang="en-US" dirty="0"/>
              <a:t>The product class defines the type of the complex object that is to be generated by the builder pattern.</a:t>
            </a:r>
          </a:p>
          <a:p>
            <a:pPr fontAlgn="base"/>
            <a:r>
              <a:rPr lang="en-US" b="1" dirty="0"/>
              <a:t>Builder – </a:t>
            </a:r>
            <a:r>
              <a:rPr lang="en-US" dirty="0"/>
              <a:t>This abstract base class defines all of the steps that must be taken in order to correctly create a product. Each step is generally abstract as the actual functionality of the builder is carried out in the concrete subclasses. The </a:t>
            </a:r>
            <a:r>
              <a:rPr lang="en-US" dirty="0" err="1"/>
              <a:t>GetProduct</a:t>
            </a:r>
            <a:r>
              <a:rPr lang="en-US" dirty="0"/>
              <a:t> method is used to return the final product. The builder class is often replaced with a simple interface.</a:t>
            </a:r>
          </a:p>
          <a:p>
            <a:pPr fontAlgn="base"/>
            <a:r>
              <a:rPr lang="en-US" b="1" dirty="0" err="1"/>
              <a:t>ConcreteBuilder</a:t>
            </a:r>
            <a:r>
              <a:rPr lang="en-US" b="1" dirty="0"/>
              <a:t> – </a:t>
            </a:r>
            <a:r>
              <a:rPr lang="en-US" dirty="0"/>
              <a:t>There may be any number of concrete builder classes inheriting from Builder. These classes contain the functionality to create a particular complex product.</a:t>
            </a:r>
          </a:p>
          <a:p>
            <a:pPr fontAlgn="base"/>
            <a:r>
              <a:rPr lang="en-US" b="1" dirty="0"/>
              <a:t>Director – </a:t>
            </a:r>
            <a:r>
              <a:rPr lang="en-US" dirty="0"/>
              <a:t>The director class controls the algorithm that generates the final product object. A director object is instantiated and its Construct method is called. The method includes a parameter to capture the specific concrete builder object that is to be used to generate the product. The director then calls methods of the concrete builder in the correct order to generate the product object. On completion of the process, the </a:t>
            </a:r>
            <a:r>
              <a:rPr lang="en-US" dirty="0" err="1"/>
              <a:t>GetProduct</a:t>
            </a:r>
            <a:r>
              <a:rPr lang="en-US" dirty="0"/>
              <a:t> method of the builder object can be used to return the product.</a:t>
            </a:r>
          </a:p>
          <a:p>
            <a:endParaRPr lang="en-US" dirty="0"/>
          </a:p>
        </p:txBody>
      </p:sp>
      <p:sp>
        <p:nvSpPr>
          <p:cNvPr id="2" name="Slide Number Placeholder 1">
            <a:extLst>
              <a:ext uri="{FF2B5EF4-FFF2-40B4-BE49-F238E27FC236}">
                <a16:creationId xmlns:a16="http://schemas.microsoft.com/office/drawing/2014/main" id="{1909920D-3CCB-5CB9-92B1-13198A187412}"/>
              </a:ext>
            </a:extLst>
          </p:cNvPr>
          <p:cNvSpPr>
            <a:spLocks noGrp="1"/>
          </p:cNvSpPr>
          <p:nvPr>
            <p:ph type="sldNum" sz="quarter" idx="12"/>
          </p:nvPr>
        </p:nvSpPr>
        <p:spPr/>
        <p:txBody>
          <a:bodyPr/>
          <a:lstStyle/>
          <a:p>
            <a:fld id="{A641A246-6685-4720-A4BC-CF1B22B588A4}" type="slidenum">
              <a:rPr lang="en-IN" smtClean="0"/>
              <a:t>42</a:t>
            </a:fld>
            <a:endParaRPr lang="en-IN" dirty="0"/>
          </a:p>
        </p:txBody>
      </p:sp>
    </p:spTree>
    <p:extLst>
      <p:ext uri="{BB962C8B-B14F-4D97-AF65-F5344CB8AC3E}">
        <p14:creationId xmlns:p14="http://schemas.microsoft.com/office/powerpoint/2010/main" val="3835160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A05C-32A1-4D48-998D-9C52D01E09B9}"/>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93EB6211-4E71-4255-B371-C12869A6FDE8}"/>
              </a:ext>
            </a:extLst>
          </p:cNvPr>
          <p:cNvPicPr>
            <a:picLocks noChangeAspect="1"/>
          </p:cNvPicPr>
          <p:nvPr/>
        </p:nvPicPr>
        <p:blipFill>
          <a:blip r:embed="rId2"/>
          <a:stretch>
            <a:fillRect/>
          </a:stretch>
        </p:blipFill>
        <p:spPr>
          <a:xfrm>
            <a:off x="1572125" y="1485899"/>
            <a:ext cx="8662737" cy="4786563"/>
          </a:xfrm>
          <a:prstGeom prst="rect">
            <a:avLst/>
          </a:prstGeom>
        </p:spPr>
      </p:pic>
      <p:sp>
        <p:nvSpPr>
          <p:cNvPr id="3" name="Slide Number Placeholder 2">
            <a:extLst>
              <a:ext uri="{FF2B5EF4-FFF2-40B4-BE49-F238E27FC236}">
                <a16:creationId xmlns:a16="http://schemas.microsoft.com/office/drawing/2014/main" id="{81FDE68A-7B98-AD1A-F5C3-0C291768B570}"/>
              </a:ext>
            </a:extLst>
          </p:cNvPr>
          <p:cNvSpPr>
            <a:spLocks noGrp="1"/>
          </p:cNvSpPr>
          <p:nvPr>
            <p:ph type="sldNum" sz="quarter" idx="12"/>
          </p:nvPr>
        </p:nvSpPr>
        <p:spPr/>
        <p:txBody>
          <a:bodyPr/>
          <a:lstStyle/>
          <a:p>
            <a:fld id="{A641A246-6685-4720-A4BC-CF1B22B588A4}" type="slidenum">
              <a:rPr lang="en-IN" smtClean="0"/>
              <a:t>43</a:t>
            </a:fld>
            <a:endParaRPr lang="en-IN" dirty="0"/>
          </a:p>
        </p:txBody>
      </p:sp>
    </p:spTree>
    <p:extLst>
      <p:ext uri="{BB962C8B-B14F-4D97-AF65-F5344CB8AC3E}">
        <p14:creationId xmlns:p14="http://schemas.microsoft.com/office/powerpoint/2010/main" val="3373363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CDE9-5E54-45D4-AB6D-B425B621A597}"/>
              </a:ext>
            </a:extLst>
          </p:cNvPr>
          <p:cNvSpPr>
            <a:spLocks noGrp="1"/>
          </p:cNvSpPr>
          <p:nvPr>
            <p:ph type="title"/>
          </p:nvPr>
        </p:nvSpPr>
        <p:spPr/>
        <p:txBody>
          <a:bodyPr/>
          <a:lstStyle/>
          <a:p>
            <a:r>
              <a:rPr lang="en-US" b="1" dirty="0"/>
              <a:t>Advantages of Builder Design Pattern</a:t>
            </a:r>
            <a:endParaRPr lang="en-US" dirty="0"/>
          </a:p>
        </p:txBody>
      </p:sp>
      <p:sp>
        <p:nvSpPr>
          <p:cNvPr id="3" name="Content Placeholder 2">
            <a:extLst>
              <a:ext uri="{FF2B5EF4-FFF2-40B4-BE49-F238E27FC236}">
                <a16:creationId xmlns:a16="http://schemas.microsoft.com/office/drawing/2014/main" id="{93007F9F-0C95-4EFD-ABE2-8436E588D63E}"/>
              </a:ext>
            </a:extLst>
          </p:cNvPr>
          <p:cNvSpPr>
            <a:spLocks noGrp="1"/>
          </p:cNvSpPr>
          <p:nvPr>
            <p:ph idx="1"/>
          </p:nvPr>
        </p:nvSpPr>
        <p:spPr/>
        <p:txBody>
          <a:bodyPr/>
          <a:lstStyle/>
          <a:p>
            <a:pPr fontAlgn="base"/>
            <a:r>
              <a:rPr lang="en-US" dirty="0"/>
              <a:t>The parameters to the constructor are reduced and are provided in highly readable method calls.</a:t>
            </a:r>
          </a:p>
          <a:p>
            <a:pPr fontAlgn="base"/>
            <a:r>
              <a:rPr lang="en-US" dirty="0"/>
              <a:t>Builder design pattern also helps in minimizing the number of parameters in constructor and thus there is no need to pass in null for optional parameters to the constructor.</a:t>
            </a:r>
          </a:p>
          <a:p>
            <a:pPr fontAlgn="base"/>
            <a:r>
              <a:rPr lang="en-US" dirty="0"/>
              <a:t>Object is always instantiated in a complete state</a:t>
            </a:r>
          </a:p>
          <a:p>
            <a:pPr fontAlgn="base"/>
            <a:r>
              <a:rPr lang="en-US" dirty="0"/>
              <a:t>Immutable objects can be build without much complex logic in object building process.</a:t>
            </a:r>
          </a:p>
          <a:p>
            <a:endParaRPr lang="en-US" dirty="0"/>
          </a:p>
        </p:txBody>
      </p:sp>
      <p:sp>
        <p:nvSpPr>
          <p:cNvPr id="4" name="Slide Number Placeholder 3">
            <a:extLst>
              <a:ext uri="{FF2B5EF4-FFF2-40B4-BE49-F238E27FC236}">
                <a16:creationId xmlns:a16="http://schemas.microsoft.com/office/drawing/2014/main" id="{A29A7C5F-9ADD-CDC2-7073-38ADC76150E6}"/>
              </a:ext>
            </a:extLst>
          </p:cNvPr>
          <p:cNvSpPr>
            <a:spLocks noGrp="1"/>
          </p:cNvSpPr>
          <p:nvPr>
            <p:ph type="sldNum" sz="quarter" idx="12"/>
          </p:nvPr>
        </p:nvSpPr>
        <p:spPr/>
        <p:txBody>
          <a:bodyPr/>
          <a:lstStyle/>
          <a:p>
            <a:fld id="{A641A246-6685-4720-A4BC-CF1B22B588A4}" type="slidenum">
              <a:rPr lang="en-IN" smtClean="0"/>
              <a:t>44</a:t>
            </a:fld>
            <a:endParaRPr lang="en-IN" dirty="0"/>
          </a:p>
        </p:txBody>
      </p:sp>
    </p:spTree>
    <p:extLst>
      <p:ext uri="{BB962C8B-B14F-4D97-AF65-F5344CB8AC3E}">
        <p14:creationId xmlns:p14="http://schemas.microsoft.com/office/powerpoint/2010/main" val="15068422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53DB-8CA3-484E-9E69-78A64CC94EAE}"/>
              </a:ext>
            </a:extLst>
          </p:cNvPr>
          <p:cNvSpPr>
            <a:spLocks noGrp="1"/>
          </p:cNvSpPr>
          <p:nvPr>
            <p:ph type="title"/>
          </p:nvPr>
        </p:nvSpPr>
        <p:spPr/>
        <p:txBody>
          <a:bodyPr/>
          <a:lstStyle/>
          <a:p>
            <a:r>
              <a:rPr lang="en-US" b="1" dirty="0"/>
              <a:t>Disadvantages of Builder Design Pattern</a:t>
            </a:r>
            <a:endParaRPr lang="en-US" dirty="0"/>
          </a:p>
        </p:txBody>
      </p:sp>
      <p:sp>
        <p:nvSpPr>
          <p:cNvPr id="3" name="Content Placeholder 2">
            <a:extLst>
              <a:ext uri="{FF2B5EF4-FFF2-40B4-BE49-F238E27FC236}">
                <a16:creationId xmlns:a16="http://schemas.microsoft.com/office/drawing/2014/main" id="{79D0604C-1402-492E-8676-36EDF2E32ECE}"/>
              </a:ext>
            </a:extLst>
          </p:cNvPr>
          <p:cNvSpPr>
            <a:spLocks noGrp="1"/>
          </p:cNvSpPr>
          <p:nvPr>
            <p:ph idx="1"/>
          </p:nvPr>
        </p:nvSpPr>
        <p:spPr/>
        <p:txBody>
          <a:bodyPr/>
          <a:lstStyle/>
          <a:p>
            <a:pPr fontAlgn="base"/>
            <a:r>
              <a:rPr lang="en-US" dirty="0"/>
              <a:t>The number of lines of code increase at least to double in builder pattern, but the effort pays off in terms of design flexibility and much more readable code.</a:t>
            </a:r>
          </a:p>
          <a:p>
            <a:pPr fontAlgn="base"/>
            <a:r>
              <a:rPr lang="en-US" dirty="0"/>
              <a:t>Requires creating a separate </a:t>
            </a:r>
            <a:r>
              <a:rPr lang="en-US" dirty="0" err="1"/>
              <a:t>ConcreteBuilder</a:t>
            </a:r>
            <a:r>
              <a:rPr lang="en-US" dirty="0"/>
              <a:t> for each different type of Product.</a:t>
            </a:r>
          </a:p>
          <a:p>
            <a:endParaRPr lang="en-US" dirty="0"/>
          </a:p>
        </p:txBody>
      </p:sp>
      <p:sp>
        <p:nvSpPr>
          <p:cNvPr id="4" name="Slide Number Placeholder 3">
            <a:extLst>
              <a:ext uri="{FF2B5EF4-FFF2-40B4-BE49-F238E27FC236}">
                <a16:creationId xmlns:a16="http://schemas.microsoft.com/office/drawing/2014/main" id="{3CD70CE6-E2CF-10F1-523F-D66D7C1BA45A}"/>
              </a:ext>
            </a:extLst>
          </p:cNvPr>
          <p:cNvSpPr>
            <a:spLocks noGrp="1"/>
          </p:cNvSpPr>
          <p:nvPr>
            <p:ph type="sldNum" sz="quarter" idx="12"/>
          </p:nvPr>
        </p:nvSpPr>
        <p:spPr/>
        <p:txBody>
          <a:bodyPr/>
          <a:lstStyle/>
          <a:p>
            <a:fld id="{A641A246-6685-4720-A4BC-CF1B22B588A4}" type="slidenum">
              <a:rPr lang="en-IN" smtClean="0"/>
              <a:t>45</a:t>
            </a:fld>
            <a:endParaRPr lang="en-IN" dirty="0"/>
          </a:p>
        </p:txBody>
      </p:sp>
    </p:spTree>
    <p:extLst>
      <p:ext uri="{BB962C8B-B14F-4D97-AF65-F5344CB8AC3E}">
        <p14:creationId xmlns:p14="http://schemas.microsoft.com/office/powerpoint/2010/main" val="2650894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a:t>
            </a:r>
          </a:p>
        </p:txBody>
      </p:sp>
      <p:sp>
        <p:nvSpPr>
          <p:cNvPr id="3" name="Content Placeholder 2"/>
          <p:cNvSpPr>
            <a:spLocks noGrp="1"/>
          </p:cNvSpPr>
          <p:nvPr>
            <p:ph idx="1"/>
          </p:nvPr>
        </p:nvSpPr>
        <p:spPr/>
        <p:txBody>
          <a:bodyPr/>
          <a:lstStyle/>
          <a:p>
            <a:pPr marL="0" indent="0">
              <a:buNone/>
            </a:pPr>
            <a:endParaRPr lang="en-US" dirty="0"/>
          </a:p>
          <a:p>
            <a:r>
              <a:rPr lang="en-US" dirty="0"/>
              <a:t>Bridge</a:t>
            </a:r>
          </a:p>
          <a:p>
            <a:r>
              <a:rPr lang="en-US" dirty="0"/>
              <a:t>Decorator</a:t>
            </a:r>
          </a:p>
          <a:p>
            <a:r>
              <a:rPr lang="en-US" dirty="0"/>
              <a:t>Proxy</a:t>
            </a:r>
          </a:p>
          <a:p>
            <a:pPr marL="0" indent="0">
              <a:buNone/>
            </a:pPr>
            <a:endParaRPr lang="en-US" dirty="0"/>
          </a:p>
        </p:txBody>
      </p:sp>
      <p:sp>
        <p:nvSpPr>
          <p:cNvPr id="4" name="Slide Number Placeholder 3">
            <a:extLst>
              <a:ext uri="{FF2B5EF4-FFF2-40B4-BE49-F238E27FC236}">
                <a16:creationId xmlns:a16="http://schemas.microsoft.com/office/drawing/2014/main" id="{D8CDBF83-134B-B720-5B60-01F7752FF6FC}"/>
              </a:ext>
            </a:extLst>
          </p:cNvPr>
          <p:cNvSpPr>
            <a:spLocks noGrp="1"/>
          </p:cNvSpPr>
          <p:nvPr>
            <p:ph type="sldNum" sz="quarter" idx="12"/>
          </p:nvPr>
        </p:nvSpPr>
        <p:spPr/>
        <p:txBody>
          <a:bodyPr/>
          <a:lstStyle/>
          <a:p>
            <a:fld id="{A641A246-6685-4720-A4BC-CF1B22B588A4}" type="slidenum">
              <a:rPr lang="en-IN" smtClean="0"/>
              <a:t>46</a:t>
            </a:fld>
            <a:endParaRPr lang="en-IN" dirty="0"/>
          </a:p>
        </p:txBody>
      </p:sp>
    </p:spTree>
    <p:extLst>
      <p:ext uri="{BB962C8B-B14F-4D97-AF65-F5344CB8AC3E}">
        <p14:creationId xmlns:p14="http://schemas.microsoft.com/office/powerpoint/2010/main" val="693138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CA36C4-2F9B-4ECE-A0C8-C5074DAB6814}"/>
              </a:ext>
            </a:extLst>
          </p:cNvPr>
          <p:cNvSpPr>
            <a:spLocks noGrp="1"/>
          </p:cNvSpPr>
          <p:nvPr>
            <p:ph type="title"/>
          </p:nvPr>
        </p:nvSpPr>
        <p:spPr/>
        <p:txBody>
          <a:bodyPr/>
          <a:lstStyle/>
          <a:p>
            <a:pPr>
              <a:defRPr/>
            </a:pPr>
            <a:r>
              <a:rPr lang="en-US" dirty="0"/>
              <a:t>Bridge pattern</a:t>
            </a:r>
          </a:p>
        </p:txBody>
      </p:sp>
      <p:sp>
        <p:nvSpPr>
          <p:cNvPr id="55299" name="Text Placeholder 4">
            <a:extLst>
              <a:ext uri="{FF2B5EF4-FFF2-40B4-BE49-F238E27FC236}">
                <a16:creationId xmlns:a16="http://schemas.microsoft.com/office/drawing/2014/main" id="{6D5EFFBA-664D-4AF5-A3EA-F2BB96EDE7DE}"/>
              </a:ext>
            </a:extLst>
          </p:cNvPr>
          <p:cNvSpPr>
            <a:spLocks noGrp="1"/>
          </p:cNvSpPr>
          <p:nvPr>
            <p:ph type="body" idx="1"/>
          </p:nvPr>
        </p:nvSpPr>
        <p:spPr/>
        <p:txBody>
          <a:bodyPr/>
          <a:lstStyle/>
          <a:p>
            <a:endParaRPr lang="en-US" altLang="en-US"/>
          </a:p>
        </p:txBody>
      </p:sp>
      <p:pic>
        <p:nvPicPr>
          <p:cNvPr id="55300" name="Picture 5" descr="bridge-mini.png">
            <a:extLst>
              <a:ext uri="{FF2B5EF4-FFF2-40B4-BE49-F238E27FC236}">
                <a16:creationId xmlns:a16="http://schemas.microsoft.com/office/drawing/2014/main" id="{6577CD75-E61B-47DE-B9EF-3104F8579A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5218" y="4492698"/>
            <a:ext cx="1976437"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C901ED78-8E96-3D0E-E738-E13A2742F2DA}"/>
              </a:ext>
            </a:extLst>
          </p:cNvPr>
          <p:cNvSpPr>
            <a:spLocks noGrp="1"/>
          </p:cNvSpPr>
          <p:nvPr>
            <p:ph type="sldNum" sz="quarter" idx="12"/>
          </p:nvPr>
        </p:nvSpPr>
        <p:spPr/>
        <p:txBody>
          <a:bodyPr/>
          <a:lstStyle/>
          <a:p>
            <a:fld id="{A641A246-6685-4720-A4BC-CF1B22B588A4}" type="slidenum">
              <a:rPr lang="en-IN" smtClean="0"/>
              <a:t>47</a:t>
            </a:fld>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5AEA6AB4-74E9-4AAE-9ABB-49A69BA71379}"/>
              </a:ext>
            </a:extLst>
          </p:cNvPr>
          <p:cNvSpPr>
            <a:spLocks noGrp="1"/>
          </p:cNvSpPr>
          <p:nvPr>
            <p:ph type="title"/>
          </p:nvPr>
        </p:nvSpPr>
        <p:spPr/>
        <p:txBody>
          <a:bodyPr/>
          <a:lstStyle/>
          <a:p>
            <a:r>
              <a:rPr lang="en-US" altLang="en-US">
                <a:solidFill>
                  <a:schemeClr val="tx1"/>
                </a:solidFill>
              </a:rPr>
              <a:t>Bridge Design Pattern</a:t>
            </a:r>
            <a:br>
              <a:rPr lang="en-US" altLang="en-US">
                <a:solidFill>
                  <a:schemeClr val="tx1"/>
                </a:solidFill>
              </a:rPr>
            </a:br>
            <a:endParaRPr lang="en-US" altLang="en-US"/>
          </a:p>
        </p:txBody>
      </p:sp>
      <p:sp>
        <p:nvSpPr>
          <p:cNvPr id="56323" name="Content Placeholder 2">
            <a:extLst>
              <a:ext uri="{FF2B5EF4-FFF2-40B4-BE49-F238E27FC236}">
                <a16:creationId xmlns:a16="http://schemas.microsoft.com/office/drawing/2014/main" id="{AED66D83-8192-4350-8627-E95A5144AD60}"/>
              </a:ext>
            </a:extLst>
          </p:cNvPr>
          <p:cNvSpPr>
            <a:spLocks noGrp="1"/>
          </p:cNvSpPr>
          <p:nvPr>
            <p:ph idx="1"/>
          </p:nvPr>
        </p:nvSpPr>
        <p:spPr>
          <a:xfrm>
            <a:off x="947531" y="1125191"/>
            <a:ext cx="8229600" cy="5411788"/>
          </a:xfrm>
        </p:spPr>
        <p:txBody>
          <a:bodyPr/>
          <a:lstStyle/>
          <a:p>
            <a:pPr>
              <a:defRPr/>
            </a:pPr>
            <a:r>
              <a:rPr lang="en-US" sz="2000" b="1" dirty="0"/>
              <a:t>Intent</a:t>
            </a:r>
          </a:p>
          <a:p>
            <a:pPr lvl="1">
              <a:defRPr/>
            </a:pPr>
            <a:r>
              <a:rPr lang="en-US" sz="1800" dirty="0"/>
              <a:t>To split a giant class or a set of closely related classes into two separate hierarchies, abstraction and implementation, which can be developed independently of each other.</a:t>
            </a:r>
            <a:endParaRPr lang="en-US" sz="1200" dirty="0"/>
          </a:p>
          <a:p>
            <a:pPr lvl="1">
              <a:defRPr/>
            </a:pPr>
            <a:r>
              <a:rPr lang="en-US" sz="2000" b="1" i="1" dirty="0"/>
              <a:t>Decouple an abstraction from its implementation so that the two can vary independently” </a:t>
            </a:r>
          </a:p>
          <a:p>
            <a:pPr lvl="1">
              <a:spcBef>
                <a:spcPct val="0"/>
              </a:spcBef>
              <a:defRPr/>
            </a:pPr>
            <a:r>
              <a:rPr lang="en-US" sz="2000" dirty="0"/>
              <a:t>Bridge that coordinates between abstraction and implementation.</a:t>
            </a:r>
          </a:p>
          <a:p>
            <a:pPr>
              <a:spcBef>
                <a:spcPct val="0"/>
              </a:spcBef>
              <a:buFontTx/>
              <a:buNone/>
              <a:defRPr/>
            </a:pPr>
            <a:r>
              <a:rPr lang="en-US" sz="2000" dirty="0"/>
              <a:t>.</a:t>
            </a:r>
          </a:p>
          <a:p>
            <a:pPr>
              <a:defRPr/>
            </a:pPr>
            <a:r>
              <a:rPr lang="en-US" sz="2000" dirty="0"/>
              <a:t>The pattern is a modified version of the notion of “prefer composition over inheritance”.</a:t>
            </a:r>
          </a:p>
          <a:p>
            <a:pPr>
              <a:defRPr/>
            </a:pPr>
            <a:endParaRPr lang="en-US" sz="2000" dirty="0"/>
          </a:p>
          <a:p>
            <a:pPr>
              <a:spcBef>
                <a:spcPct val="0"/>
              </a:spcBef>
              <a:defRPr/>
            </a:pPr>
            <a:r>
              <a:rPr lang="en-US" sz="2000" dirty="0"/>
              <a:t>The abstraction and implementation can  be independently extended or composed</a:t>
            </a:r>
          </a:p>
          <a:p>
            <a:pPr>
              <a:spcBef>
                <a:spcPct val="0"/>
              </a:spcBef>
              <a:defRPr/>
            </a:pPr>
            <a:endParaRPr lang="en-US" sz="2000" dirty="0"/>
          </a:p>
        </p:txBody>
      </p:sp>
      <p:sp>
        <p:nvSpPr>
          <p:cNvPr id="2" name="Slide Number Placeholder 1">
            <a:extLst>
              <a:ext uri="{FF2B5EF4-FFF2-40B4-BE49-F238E27FC236}">
                <a16:creationId xmlns:a16="http://schemas.microsoft.com/office/drawing/2014/main" id="{10A07F3D-9AE0-0F54-F535-2B4474CB605F}"/>
              </a:ext>
            </a:extLst>
          </p:cNvPr>
          <p:cNvSpPr>
            <a:spLocks noGrp="1"/>
          </p:cNvSpPr>
          <p:nvPr>
            <p:ph type="sldNum" sz="quarter" idx="12"/>
          </p:nvPr>
        </p:nvSpPr>
        <p:spPr/>
        <p:txBody>
          <a:bodyPr/>
          <a:lstStyle/>
          <a:p>
            <a:fld id="{A641A246-6685-4720-A4BC-CF1B22B588A4}" type="slidenum">
              <a:rPr lang="en-IN" smtClean="0"/>
              <a:t>48</a:t>
            </a:fld>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35C5FEB9-ADB2-4F65-9D38-76668BCCD197}"/>
              </a:ext>
            </a:extLst>
          </p:cNvPr>
          <p:cNvSpPr>
            <a:spLocks noGrp="1"/>
          </p:cNvSpPr>
          <p:nvPr>
            <p:ph type="title"/>
          </p:nvPr>
        </p:nvSpPr>
        <p:spPr>
          <a:xfrm>
            <a:off x="646111" y="452718"/>
            <a:ext cx="9404723" cy="839138"/>
          </a:xfrm>
        </p:spPr>
        <p:txBody>
          <a:bodyPr>
            <a:normAutofit fontScale="90000"/>
          </a:bodyPr>
          <a:lstStyle/>
          <a:p>
            <a:r>
              <a:rPr lang="en-US" altLang="en-US" dirty="0"/>
              <a:t>Elements of Bridge Design Pattern</a:t>
            </a:r>
            <a:br>
              <a:rPr lang="en-US" altLang="en-US" dirty="0"/>
            </a:br>
            <a:br>
              <a:rPr lang="en-US" altLang="en-US" dirty="0"/>
            </a:br>
            <a:endParaRPr lang="en-US" altLang="en-US" dirty="0"/>
          </a:p>
        </p:txBody>
      </p:sp>
      <p:sp>
        <p:nvSpPr>
          <p:cNvPr id="57347" name="Content Placeholder 2">
            <a:extLst>
              <a:ext uri="{FF2B5EF4-FFF2-40B4-BE49-F238E27FC236}">
                <a16:creationId xmlns:a16="http://schemas.microsoft.com/office/drawing/2014/main" id="{6E7F7B93-3F47-4906-B74A-9B437AD944E2}"/>
              </a:ext>
            </a:extLst>
          </p:cNvPr>
          <p:cNvSpPr>
            <a:spLocks noGrp="1"/>
          </p:cNvSpPr>
          <p:nvPr>
            <p:ph idx="1"/>
          </p:nvPr>
        </p:nvSpPr>
        <p:spPr>
          <a:xfrm>
            <a:off x="838200" y="1594884"/>
            <a:ext cx="9965788" cy="4582079"/>
          </a:xfrm>
        </p:spPr>
        <p:txBody>
          <a:bodyPr>
            <a:normAutofit fontScale="92500" lnSpcReduction="10000"/>
          </a:bodyPr>
          <a:lstStyle/>
          <a:p>
            <a:r>
              <a:rPr lang="en-US" altLang="en-US" sz="2000" b="1" u="sng" dirty="0"/>
              <a:t>Abstraction (abstract class)</a:t>
            </a:r>
          </a:p>
          <a:p>
            <a:pPr lvl="1"/>
            <a:r>
              <a:rPr lang="en-US" altLang="en-US" sz="2000" dirty="0"/>
              <a:t>defines the abstract interface maintains the Implementor reference</a:t>
            </a:r>
            <a:r>
              <a:rPr lang="en-US" altLang="en-US" sz="400" dirty="0"/>
              <a:t>.</a:t>
            </a:r>
          </a:p>
          <a:p>
            <a:endParaRPr lang="en-US" altLang="en-US" sz="2000" dirty="0"/>
          </a:p>
          <a:p>
            <a:r>
              <a:rPr lang="en-US" altLang="en-US" sz="2000" b="1" u="sng" dirty="0" err="1"/>
              <a:t>RefinedAbstraction</a:t>
            </a:r>
            <a:r>
              <a:rPr lang="en-US" altLang="en-US" sz="2000" b="1" u="sng" dirty="0"/>
              <a:t> (normal class)</a:t>
            </a:r>
          </a:p>
          <a:p>
            <a:pPr lvl="1"/>
            <a:r>
              <a:rPr lang="en-US" altLang="en-US" sz="2000" dirty="0"/>
              <a:t>extends the interface defined by Abstraction</a:t>
            </a:r>
          </a:p>
          <a:p>
            <a:endParaRPr lang="en-US" altLang="en-US" sz="2000" dirty="0"/>
          </a:p>
          <a:p>
            <a:r>
              <a:rPr lang="en-US" altLang="en-US" sz="2000" b="1" u="sng" dirty="0"/>
              <a:t>Implementor</a:t>
            </a:r>
            <a:r>
              <a:rPr lang="en-US" altLang="en-US" sz="2000" dirty="0"/>
              <a:t> (interface)</a:t>
            </a:r>
          </a:p>
          <a:p>
            <a:pPr lvl="1"/>
            <a:r>
              <a:rPr lang="en-US" altLang="en-US" sz="2000" dirty="0"/>
              <a:t>defines the interface for implementation classes</a:t>
            </a:r>
          </a:p>
          <a:p>
            <a:endParaRPr lang="en-US" altLang="en-US" sz="2000" dirty="0"/>
          </a:p>
          <a:p>
            <a:r>
              <a:rPr lang="en-US" altLang="en-US" sz="2000" b="1" u="sng" dirty="0" err="1"/>
              <a:t>ConcreteImplementor</a:t>
            </a:r>
            <a:r>
              <a:rPr lang="en-US" altLang="en-US" sz="2000" b="1" u="sng" dirty="0"/>
              <a:t> (normal class)</a:t>
            </a:r>
          </a:p>
          <a:p>
            <a:pPr lvl="1"/>
            <a:r>
              <a:rPr lang="en-US" altLang="en-US" sz="2000" dirty="0"/>
              <a:t>implements the Implementor interface </a:t>
            </a:r>
            <a:br>
              <a:rPr lang="en-US" altLang="en-US" sz="2000" dirty="0"/>
            </a:br>
            <a:endParaRPr lang="en-US" altLang="en-US" sz="2000" dirty="0"/>
          </a:p>
        </p:txBody>
      </p:sp>
      <p:sp>
        <p:nvSpPr>
          <p:cNvPr id="2" name="Slide Number Placeholder 1">
            <a:extLst>
              <a:ext uri="{FF2B5EF4-FFF2-40B4-BE49-F238E27FC236}">
                <a16:creationId xmlns:a16="http://schemas.microsoft.com/office/drawing/2014/main" id="{A846ED68-3DEB-98F7-36C1-18250C034FDF}"/>
              </a:ext>
            </a:extLst>
          </p:cNvPr>
          <p:cNvSpPr>
            <a:spLocks noGrp="1"/>
          </p:cNvSpPr>
          <p:nvPr>
            <p:ph type="sldNum" sz="quarter" idx="12"/>
          </p:nvPr>
        </p:nvSpPr>
        <p:spPr/>
        <p:txBody>
          <a:bodyPr/>
          <a:lstStyle/>
          <a:p>
            <a:fld id="{A641A246-6685-4720-A4BC-CF1B22B588A4}" type="slidenum">
              <a:rPr lang="en-IN" smtClean="0"/>
              <a:t>49</a:t>
            </a:fld>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Executor Framework</a:t>
            </a:r>
          </a:p>
        </p:txBody>
      </p:sp>
      <p:sp>
        <p:nvSpPr>
          <p:cNvPr id="3" name="Content Placeholder 2"/>
          <p:cNvSpPr>
            <a:spLocks noGrp="1"/>
          </p:cNvSpPr>
          <p:nvPr>
            <p:ph idx="1"/>
          </p:nvPr>
        </p:nvSpPr>
        <p:spPr>
          <a:xfrm>
            <a:off x="1103312" y="1547038"/>
            <a:ext cx="8946541" cy="4701362"/>
          </a:xfrm>
        </p:spPr>
        <p:txBody>
          <a:bodyPr/>
          <a:lstStyle/>
          <a:p>
            <a:r>
              <a:rPr lang="en-US" dirty="0"/>
              <a:t>Introduced in Java 1.5 .</a:t>
            </a:r>
          </a:p>
          <a:p>
            <a:r>
              <a:rPr lang="en-US" dirty="0"/>
              <a:t>Part of java concurrency package.</a:t>
            </a:r>
          </a:p>
          <a:p>
            <a:r>
              <a:rPr lang="en-US" dirty="0"/>
              <a:t>Abstraction layer over the actual implementation of java multithreading.</a:t>
            </a:r>
          </a:p>
          <a:p>
            <a:pPr lvl="1"/>
            <a:r>
              <a:rPr lang="en-US" dirty="0"/>
              <a:t>hides the critical parts of concurrent execution and the programmer only concentrates on the business logic implementation.</a:t>
            </a:r>
          </a:p>
          <a:p>
            <a:r>
              <a:rPr lang="en-US" dirty="0"/>
              <a:t>First concurrent utility framework in java ,used for standardizing invocation, scheduling, execution and control of asynchronous tasks in parallel threads. </a:t>
            </a:r>
          </a:p>
          <a:p>
            <a:r>
              <a:rPr lang="en-US" dirty="0"/>
              <a:t>Executor implementation thread pools which consists of worker threads.</a:t>
            </a:r>
          </a:p>
          <a:p>
            <a:endParaRPr lang="en-US" dirty="0"/>
          </a:p>
        </p:txBody>
      </p:sp>
      <p:sp>
        <p:nvSpPr>
          <p:cNvPr id="5" name="Slide Number Placeholder 4">
            <a:extLst>
              <a:ext uri="{FF2B5EF4-FFF2-40B4-BE49-F238E27FC236}">
                <a16:creationId xmlns:a16="http://schemas.microsoft.com/office/drawing/2014/main" id="{E15905F9-50F4-88ED-DD8A-1F822C46FEDC}"/>
              </a:ext>
            </a:extLst>
          </p:cNvPr>
          <p:cNvSpPr>
            <a:spLocks noGrp="1"/>
          </p:cNvSpPr>
          <p:nvPr>
            <p:ph type="sldNum" sz="quarter" idx="12"/>
          </p:nvPr>
        </p:nvSpPr>
        <p:spPr/>
        <p:txBody>
          <a:bodyPr/>
          <a:lstStyle/>
          <a:p>
            <a:fld id="{A641A246-6685-4720-A4BC-CF1B22B588A4}" type="slidenum">
              <a:rPr lang="en-IN" smtClean="0"/>
              <a:t>5</a:t>
            </a:fld>
            <a:endParaRPr lang="en-IN" dirty="0"/>
          </a:p>
        </p:txBody>
      </p:sp>
    </p:spTree>
    <p:extLst>
      <p:ext uri="{BB962C8B-B14F-4D97-AF65-F5344CB8AC3E}">
        <p14:creationId xmlns:p14="http://schemas.microsoft.com/office/powerpoint/2010/main" val="5532635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816B0884-7456-46CE-9777-F93743E0DD89}"/>
              </a:ext>
            </a:extLst>
          </p:cNvPr>
          <p:cNvSpPr>
            <a:spLocks noGrp="1"/>
          </p:cNvSpPr>
          <p:nvPr>
            <p:ph type="title"/>
          </p:nvPr>
        </p:nvSpPr>
        <p:spPr/>
        <p:txBody>
          <a:bodyPr/>
          <a:lstStyle/>
          <a:p>
            <a:r>
              <a:rPr lang="en-US" altLang="en-US"/>
              <a:t>Bridge Pattern</a:t>
            </a:r>
          </a:p>
        </p:txBody>
      </p:sp>
      <p:pic>
        <p:nvPicPr>
          <p:cNvPr id="58371" name="Content Placeholder 4" descr="bridge-pattern.png">
            <a:extLst>
              <a:ext uri="{FF2B5EF4-FFF2-40B4-BE49-F238E27FC236}">
                <a16:creationId xmlns:a16="http://schemas.microsoft.com/office/drawing/2014/main" id="{37721A2D-C2C2-44C3-B2ED-D2D9293C2C6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06436" y="1496599"/>
            <a:ext cx="7200900" cy="4679950"/>
          </a:xfrm>
        </p:spPr>
      </p:pic>
      <p:sp>
        <p:nvSpPr>
          <p:cNvPr id="2" name="Slide Number Placeholder 1">
            <a:extLst>
              <a:ext uri="{FF2B5EF4-FFF2-40B4-BE49-F238E27FC236}">
                <a16:creationId xmlns:a16="http://schemas.microsoft.com/office/drawing/2014/main" id="{89819232-CA0A-61D6-C92C-55C229DA20DA}"/>
              </a:ext>
            </a:extLst>
          </p:cNvPr>
          <p:cNvSpPr>
            <a:spLocks noGrp="1"/>
          </p:cNvSpPr>
          <p:nvPr>
            <p:ph type="sldNum" sz="quarter" idx="12"/>
          </p:nvPr>
        </p:nvSpPr>
        <p:spPr/>
        <p:txBody>
          <a:bodyPr/>
          <a:lstStyle/>
          <a:p>
            <a:fld id="{A641A246-6685-4720-A4BC-CF1B22B588A4}" type="slidenum">
              <a:rPr lang="en-IN" smtClean="0"/>
              <a:t>50</a:t>
            </a:fld>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CB9B-478D-4E12-97D6-F2C3C8C9B011}"/>
              </a:ext>
            </a:extLst>
          </p:cNvPr>
          <p:cNvSpPr>
            <a:spLocks noGrp="1"/>
          </p:cNvSpPr>
          <p:nvPr>
            <p:ph type="title"/>
          </p:nvPr>
        </p:nvSpPr>
        <p:spPr/>
        <p:txBody>
          <a:bodyPr/>
          <a:lstStyle/>
          <a:p>
            <a:r>
              <a:rPr lang="en-US" dirty="0"/>
              <a:t>Bridge Pattern</a:t>
            </a:r>
          </a:p>
        </p:txBody>
      </p:sp>
      <p:sp>
        <p:nvSpPr>
          <p:cNvPr id="3" name="Content Placeholder 2">
            <a:extLst>
              <a:ext uri="{FF2B5EF4-FFF2-40B4-BE49-F238E27FC236}">
                <a16:creationId xmlns:a16="http://schemas.microsoft.com/office/drawing/2014/main" id="{C88CDB21-F695-4AB5-A17B-CDAAB23C047F}"/>
              </a:ext>
            </a:extLst>
          </p:cNvPr>
          <p:cNvSpPr>
            <a:spLocks noGrp="1"/>
          </p:cNvSpPr>
          <p:nvPr>
            <p:ph idx="1"/>
          </p:nvPr>
        </p:nvSpPr>
        <p:spPr>
          <a:xfrm>
            <a:off x="337625" y="1505243"/>
            <a:ext cx="11016175" cy="5092505"/>
          </a:xfrm>
        </p:spPr>
        <p:txBody>
          <a:bodyPr/>
          <a:lstStyle/>
          <a:p>
            <a:pPr lvl="0">
              <a:defRPr/>
            </a:pPr>
            <a:r>
              <a:rPr lang="en-US" sz="2000" b="1" dirty="0">
                <a:solidFill>
                  <a:prstClr val="black"/>
                </a:solidFill>
              </a:rPr>
              <a:t>When we need bridge design pattern</a:t>
            </a:r>
          </a:p>
          <a:p>
            <a:pPr lvl="1">
              <a:defRPr/>
            </a:pPr>
            <a:r>
              <a:rPr lang="en-US" sz="1800" dirty="0">
                <a:solidFill>
                  <a:prstClr val="black"/>
                </a:solidFill>
              </a:rPr>
              <a:t>The Bridge pattern is an application of the old advice, “prefer composition over inheritance”. It becomes handy when you must subclass different times in ways that are orthogonal with one another.</a:t>
            </a:r>
          </a:p>
          <a:p>
            <a:pPr lvl="1">
              <a:defRPr/>
            </a:pPr>
            <a:endParaRPr lang="en-US" sz="1800" dirty="0">
              <a:solidFill>
                <a:prstClr val="black"/>
              </a:solidFill>
            </a:endParaRPr>
          </a:p>
          <a:p>
            <a:pPr lvl="1">
              <a:defRPr/>
            </a:pPr>
            <a:r>
              <a:rPr lang="en-US" sz="1800" dirty="0">
                <a:solidFill>
                  <a:prstClr val="black"/>
                </a:solidFill>
              </a:rPr>
              <a:t>For Example</a:t>
            </a:r>
            <a:r>
              <a:rPr lang="en-US" sz="1400" dirty="0">
                <a:solidFill>
                  <a:prstClr val="black"/>
                </a:solidFill>
              </a:rPr>
              <a:t>,</a:t>
            </a:r>
          </a:p>
          <a:p>
            <a:pPr marL="457200" lvl="1" indent="0">
              <a:buNone/>
              <a:defRPr/>
            </a:pPr>
            <a:r>
              <a:rPr lang="en-US" sz="1800" b="1" dirty="0">
                <a:solidFill>
                  <a:prstClr val="black"/>
                </a:solidFill>
              </a:rPr>
              <a:t>Without Bridge Design Pattern                                                                                With Bridge Design Pattern</a:t>
            </a:r>
          </a:p>
        </p:txBody>
      </p:sp>
      <p:pic>
        <p:nvPicPr>
          <p:cNvPr id="33794" name="Picture 2" descr="https://www.geeksforgeeks.org/wp-content/uploads/im2.png">
            <a:extLst>
              <a:ext uri="{FF2B5EF4-FFF2-40B4-BE49-F238E27FC236}">
                <a16:creationId xmlns:a16="http://schemas.microsoft.com/office/drawing/2014/main" id="{C11B6D8F-DCE6-4486-9972-19E7CB241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779" y="3398827"/>
            <a:ext cx="4062508" cy="2922460"/>
          </a:xfrm>
          <a:prstGeom prst="rect">
            <a:avLst/>
          </a:prstGeom>
          <a:noFill/>
          <a:extLst>
            <a:ext uri="{909E8E84-426E-40DD-AFC4-6F175D3DCCD1}">
              <a14:hiddenFill xmlns:a14="http://schemas.microsoft.com/office/drawing/2010/main">
                <a:solidFill>
                  <a:srgbClr val="FFFFFF"/>
                </a:solidFill>
              </a14:hiddenFill>
            </a:ext>
          </a:extLst>
        </p:spPr>
      </p:pic>
      <p:pic>
        <p:nvPicPr>
          <p:cNvPr id="33796" name="Picture 4" descr="https://cdncontribute.geeksforgeeks.org/wp-content/uploads/BridgeDesign3.png">
            <a:extLst>
              <a:ext uri="{FF2B5EF4-FFF2-40B4-BE49-F238E27FC236}">
                <a16:creationId xmlns:a16="http://schemas.microsoft.com/office/drawing/2014/main" id="{4D9F14C2-8DA2-4F05-9C22-4735BFC0D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2835" y="3445343"/>
            <a:ext cx="4493510" cy="27527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0A289AB-BC96-D368-E017-1560B5263F87}"/>
              </a:ext>
            </a:extLst>
          </p:cNvPr>
          <p:cNvSpPr>
            <a:spLocks noGrp="1"/>
          </p:cNvSpPr>
          <p:nvPr>
            <p:ph type="sldNum" sz="quarter" idx="12"/>
          </p:nvPr>
        </p:nvSpPr>
        <p:spPr/>
        <p:txBody>
          <a:bodyPr/>
          <a:lstStyle/>
          <a:p>
            <a:fld id="{A641A246-6685-4720-A4BC-CF1B22B588A4}" type="slidenum">
              <a:rPr lang="en-IN" smtClean="0"/>
              <a:t>51</a:t>
            </a:fld>
            <a:endParaRPr lang="en-IN" dirty="0"/>
          </a:p>
        </p:txBody>
      </p:sp>
    </p:spTree>
    <p:extLst>
      <p:ext uri="{BB962C8B-B14F-4D97-AF65-F5344CB8AC3E}">
        <p14:creationId xmlns:p14="http://schemas.microsoft.com/office/powerpoint/2010/main" val="1040016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5C84-D25B-488A-9162-E39518655811}"/>
              </a:ext>
            </a:extLst>
          </p:cNvPr>
          <p:cNvSpPr>
            <a:spLocks noGrp="1"/>
          </p:cNvSpPr>
          <p:nvPr>
            <p:ph type="title"/>
          </p:nvPr>
        </p:nvSpPr>
        <p:spPr/>
        <p:txBody>
          <a:bodyPr/>
          <a:lstStyle/>
          <a:p>
            <a:r>
              <a:rPr lang="en-US" dirty="0"/>
              <a:t>Bridge Pattern</a:t>
            </a:r>
          </a:p>
        </p:txBody>
      </p:sp>
      <p:sp>
        <p:nvSpPr>
          <p:cNvPr id="3" name="Content Placeholder 2">
            <a:extLst>
              <a:ext uri="{FF2B5EF4-FFF2-40B4-BE49-F238E27FC236}">
                <a16:creationId xmlns:a16="http://schemas.microsoft.com/office/drawing/2014/main" id="{6D5A1EFC-964C-47B3-975C-C1392BF4762E}"/>
              </a:ext>
            </a:extLst>
          </p:cNvPr>
          <p:cNvSpPr>
            <a:spLocks noGrp="1"/>
          </p:cNvSpPr>
          <p:nvPr>
            <p:ph idx="1"/>
          </p:nvPr>
        </p:nvSpPr>
        <p:spPr/>
        <p:txBody>
          <a:bodyPr>
            <a:normAutofit lnSpcReduction="10000"/>
          </a:bodyPr>
          <a:lstStyle/>
          <a:p>
            <a:r>
              <a:rPr lang="en-US" sz="2000" b="1" dirty="0"/>
              <a:t>Advantages</a:t>
            </a:r>
          </a:p>
          <a:p>
            <a:pPr lvl="1" fontAlgn="base">
              <a:lnSpc>
                <a:spcPct val="110000"/>
              </a:lnSpc>
              <a:defRPr/>
            </a:pPr>
            <a:r>
              <a:rPr lang="en-US" sz="1900" dirty="0"/>
              <a:t>Bridge pattern decouple an abstraction from its implementation so that the two can vary independently.</a:t>
            </a:r>
          </a:p>
          <a:p>
            <a:pPr lvl="1" fontAlgn="base">
              <a:lnSpc>
                <a:spcPct val="110000"/>
              </a:lnSpc>
              <a:defRPr/>
            </a:pPr>
            <a:r>
              <a:rPr lang="en-US" sz="1900" dirty="0"/>
              <a:t>It is used mainly for implementing platform independence feature.</a:t>
            </a:r>
          </a:p>
          <a:p>
            <a:pPr lvl="1" fontAlgn="base">
              <a:lnSpc>
                <a:spcPct val="110000"/>
              </a:lnSpc>
              <a:defRPr/>
            </a:pPr>
            <a:r>
              <a:rPr lang="en-US" sz="1900" dirty="0"/>
              <a:t>It adds one more method level redirection to achieve the objective.</a:t>
            </a:r>
          </a:p>
          <a:p>
            <a:pPr lvl="1" fontAlgn="base">
              <a:lnSpc>
                <a:spcPct val="110000"/>
              </a:lnSpc>
              <a:defRPr/>
            </a:pPr>
            <a:r>
              <a:rPr lang="en-US" sz="1900" dirty="0"/>
              <a:t>Publish abstraction interface in a separate inheritance hierarchy, and put the implementation in its own inheritance hierarchy.</a:t>
            </a:r>
          </a:p>
          <a:p>
            <a:pPr lvl="1" fontAlgn="base">
              <a:lnSpc>
                <a:spcPct val="110000"/>
              </a:lnSpc>
              <a:defRPr/>
            </a:pPr>
            <a:r>
              <a:rPr lang="en-US" sz="1900" dirty="0"/>
              <a:t>Use bridge pattern to run-time binding of the implementation.</a:t>
            </a:r>
          </a:p>
          <a:p>
            <a:pPr lvl="1" fontAlgn="base">
              <a:lnSpc>
                <a:spcPct val="110000"/>
              </a:lnSpc>
              <a:defRPr/>
            </a:pPr>
            <a:r>
              <a:rPr lang="en-US" sz="1900" dirty="0"/>
              <a:t>Use bridge pattern to map orthogonal class hierarchies</a:t>
            </a:r>
          </a:p>
          <a:p>
            <a:pPr lvl="1" fontAlgn="base">
              <a:lnSpc>
                <a:spcPct val="110000"/>
              </a:lnSpc>
              <a:defRPr/>
            </a:pPr>
            <a:r>
              <a:rPr lang="en-US" sz="1900" dirty="0"/>
              <a:t>Bridge is designed up-front to let the abstraction and the implementation vary independently.</a:t>
            </a:r>
          </a:p>
          <a:p>
            <a:endParaRPr lang="en-US" dirty="0"/>
          </a:p>
        </p:txBody>
      </p:sp>
      <p:sp>
        <p:nvSpPr>
          <p:cNvPr id="4" name="Slide Number Placeholder 3">
            <a:extLst>
              <a:ext uri="{FF2B5EF4-FFF2-40B4-BE49-F238E27FC236}">
                <a16:creationId xmlns:a16="http://schemas.microsoft.com/office/drawing/2014/main" id="{706A09D2-B89D-C8C4-0CF9-AD45E06DFF5B}"/>
              </a:ext>
            </a:extLst>
          </p:cNvPr>
          <p:cNvSpPr>
            <a:spLocks noGrp="1"/>
          </p:cNvSpPr>
          <p:nvPr>
            <p:ph type="sldNum" sz="quarter" idx="12"/>
          </p:nvPr>
        </p:nvSpPr>
        <p:spPr/>
        <p:txBody>
          <a:bodyPr/>
          <a:lstStyle/>
          <a:p>
            <a:fld id="{A641A246-6685-4720-A4BC-CF1B22B588A4}" type="slidenum">
              <a:rPr lang="en-IN" smtClean="0"/>
              <a:t>52</a:t>
            </a:fld>
            <a:endParaRPr lang="en-IN" dirty="0"/>
          </a:p>
        </p:txBody>
      </p:sp>
    </p:spTree>
    <p:extLst>
      <p:ext uri="{BB962C8B-B14F-4D97-AF65-F5344CB8AC3E}">
        <p14:creationId xmlns:p14="http://schemas.microsoft.com/office/powerpoint/2010/main" val="40273109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47573E-57D2-4ED4-9AB2-1D28700AF461}"/>
              </a:ext>
            </a:extLst>
          </p:cNvPr>
          <p:cNvSpPr>
            <a:spLocks noGrp="1"/>
          </p:cNvSpPr>
          <p:nvPr>
            <p:ph type="title"/>
          </p:nvPr>
        </p:nvSpPr>
        <p:spPr/>
        <p:txBody>
          <a:bodyPr/>
          <a:lstStyle/>
          <a:p>
            <a:pPr>
              <a:defRPr/>
            </a:pPr>
            <a:r>
              <a:rPr lang="en-US" dirty="0"/>
              <a:t>Decorator pattern</a:t>
            </a:r>
          </a:p>
        </p:txBody>
      </p:sp>
      <p:sp>
        <p:nvSpPr>
          <p:cNvPr id="19459" name="Text Placeholder 4">
            <a:extLst>
              <a:ext uri="{FF2B5EF4-FFF2-40B4-BE49-F238E27FC236}">
                <a16:creationId xmlns:a16="http://schemas.microsoft.com/office/drawing/2014/main" id="{FF943320-107B-4648-A3EB-02DAC9087DC8}"/>
              </a:ext>
            </a:extLst>
          </p:cNvPr>
          <p:cNvSpPr>
            <a:spLocks noGrp="1"/>
          </p:cNvSpPr>
          <p:nvPr>
            <p:ph type="body" idx="1"/>
          </p:nvPr>
        </p:nvSpPr>
        <p:spPr/>
        <p:txBody>
          <a:bodyPr/>
          <a:lstStyle/>
          <a:p>
            <a:endParaRPr lang="en-US" altLang="en-US"/>
          </a:p>
        </p:txBody>
      </p:sp>
      <p:pic>
        <p:nvPicPr>
          <p:cNvPr id="19460" name="Picture 5" descr="decorator-mini.png">
            <a:extLst>
              <a:ext uri="{FF2B5EF4-FFF2-40B4-BE49-F238E27FC236}">
                <a16:creationId xmlns:a16="http://schemas.microsoft.com/office/drawing/2014/main" id="{9D787445-CD13-4A64-A6A2-4F75EC17EA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9814" y="2216221"/>
            <a:ext cx="1762125"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AF8CFBF-2E18-EAC2-B7EE-86FE60D39A6A}"/>
              </a:ext>
            </a:extLst>
          </p:cNvPr>
          <p:cNvSpPr>
            <a:spLocks noGrp="1"/>
          </p:cNvSpPr>
          <p:nvPr>
            <p:ph type="sldNum" sz="quarter" idx="12"/>
          </p:nvPr>
        </p:nvSpPr>
        <p:spPr/>
        <p:txBody>
          <a:bodyPr/>
          <a:lstStyle/>
          <a:p>
            <a:fld id="{A641A246-6685-4720-A4BC-CF1B22B588A4}" type="slidenum">
              <a:rPr lang="en-IN" smtClean="0"/>
              <a:t>53</a:t>
            </a:fld>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92FBFD0-C67E-4BAF-9D47-E133DF509B1E}"/>
              </a:ext>
            </a:extLst>
          </p:cNvPr>
          <p:cNvSpPr>
            <a:spLocks noGrp="1" noChangeArrowheads="1"/>
          </p:cNvSpPr>
          <p:nvPr>
            <p:ph type="title"/>
          </p:nvPr>
        </p:nvSpPr>
        <p:spPr/>
        <p:txBody>
          <a:bodyPr/>
          <a:lstStyle/>
          <a:p>
            <a:pPr eaLnBrk="1" hangingPunct="1"/>
            <a:r>
              <a:rPr lang="en-US" altLang="en-US"/>
              <a:t>Decorator Pattern</a:t>
            </a:r>
          </a:p>
        </p:txBody>
      </p:sp>
      <p:sp>
        <p:nvSpPr>
          <p:cNvPr id="20483" name="Rectangle 3">
            <a:extLst>
              <a:ext uri="{FF2B5EF4-FFF2-40B4-BE49-F238E27FC236}">
                <a16:creationId xmlns:a16="http://schemas.microsoft.com/office/drawing/2014/main" id="{31558029-89FD-4516-924F-C1422DE0CF0B}"/>
              </a:ext>
            </a:extLst>
          </p:cNvPr>
          <p:cNvSpPr>
            <a:spLocks noGrp="1" noChangeArrowheads="1"/>
          </p:cNvSpPr>
          <p:nvPr>
            <p:ph type="body" idx="1"/>
          </p:nvPr>
        </p:nvSpPr>
        <p:spPr>
          <a:xfrm>
            <a:off x="1103312" y="1430080"/>
            <a:ext cx="8946541" cy="4818320"/>
          </a:xfrm>
        </p:spPr>
        <p:txBody>
          <a:bodyPr>
            <a:normAutofit fontScale="92500" lnSpcReduction="10000"/>
          </a:bodyPr>
          <a:lstStyle/>
          <a:p>
            <a:pPr>
              <a:defRPr/>
            </a:pPr>
            <a:r>
              <a:rPr lang="en-US" sz="1800" b="1" dirty="0"/>
              <a:t>Intent</a:t>
            </a:r>
          </a:p>
          <a:p>
            <a:pPr lvl="1">
              <a:defRPr/>
            </a:pPr>
            <a:r>
              <a:rPr lang="en-US" sz="1800" dirty="0"/>
              <a:t>Pattern that  attach new behaviors to objects by placing them inside wrapper objects that contain these behaviors.</a:t>
            </a:r>
          </a:p>
          <a:p>
            <a:pPr>
              <a:defRPr/>
            </a:pPr>
            <a:endParaRPr lang="en-US" sz="1800" dirty="0"/>
          </a:p>
          <a:p>
            <a:pPr eaLnBrk="1" hangingPunct="1">
              <a:lnSpc>
                <a:spcPct val="80000"/>
              </a:lnSpc>
              <a:defRPr/>
            </a:pPr>
            <a:endParaRPr lang="en-US" sz="1800" dirty="0"/>
          </a:p>
          <a:p>
            <a:pPr>
              <a:defRPr/>
            </a:pPr>
            <a:r>
              <a:rPr lang="en-US" sz="1800" b="1" dirty="0"/>
              <a:t> Problem</a:t>
            </a:r>
          </a:p>
          <a:p>
            <a:pPr lvl="1">
              <a:defRPr/>
            </a:pPr>
            <a:r>
              <a:rPr lang="en-US" sz="2000" dirty="0"/>
              <a:t>Need to add and remove responsibilities to an object dynamically</a:t>
            </a:r>
          </a:p>
          <a:p>
            <a:pPr lvl="1">
              <a:defRPr/>
            </a:pPr>
            <a:endParaRPr lang="en-US" sz="2000" dirty="0"/>
          </a:p>
          <a:p>
            <a:pPr lvl="1">
              <a:defRPr/>
            </a:pPr>
            <a:r>
              <a:rPr lang="en-US" sz="2000" dirty="0"/>
              <a:t>Inheritance is one of the solution to extend class behaviors. </a:t>
            </a:r>
          </a:p>
          <a:p>
            <a:pPr lvl="1">
              <a:defRPr/>
            </a:pPr>
            <a:endParaRPr lang="en-US" sz="2000" dirty="0"/>
          </a:p>
          <a:p>
            <a:pPr lvl="1">
              <a:defRPr/>
            </a:pPr>
            <a:r>
              <a:rPr lang="en-US" sz="2000" dirty="0"/>
              <a:t>Inheritance is static, can not add new subclasses to a program when it is already compiled and executed.</a:t>
            </a:r>
          </a:p>
          <a:p>
            <a:pPr>
              <a:buFontTx/>
              <a:buNone/>
              <a:defRPr/>
            </a:pPr>
            <a:br>
              <a:rPr lang="en-US" sz="1800" dirty="0"/>
            </a:br>
            <a:endParaRPr lang="en-US" sz="1800" dirty="0"/>
          </a:p>
        </p:txBody>
      </p:sp>
      <p:sp>
        <p:nvSpPr>
          <p:cNvPr id="2" name="Slide Number Placeholder 1">
            <a:extLst>
              <a:ext uri="{FF2B5EF4-FFF2-40B4-BE49-F238E27FC236}">
                <a16:creationId xmlns:a16="http://schemas.microsoft.com/office/drawing/2014/main" id="{13D9B6DA-82F2-7F5F-9B4F-1457F4799A83}"/>
              </a:ext>
            </a:extLst>
          </p:cNvPr>
          <p:cNvSpPr>
            <a:spLocks noGrp="1"/>
          </p:cNvSpPr>
          <p:nvPr>
            <p:ph type="sldNum" sz="quarter" idx="12"/>
          </p:nvPr>
        </p:nvSpPr>
        <p:spPr/>
        <p:txBody>
          <a:bodyPr/>
          <a:lstStyle/>
          <a:p>
            <a:fld id="{A641A246-6685-4720-A4BC-CF1B22B588A4}" type="slidenum">
              <a:rPr lang="en-IN" smtClean="0"/>
              <a:t>54</a:t>
            </a:fld>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6BEB381-6072-4D4F-B96F-BBD4F52F256A}"/>
              </a:ext>
            </a:extLst>
          </p:cNvPr>
          <p:cNvSpPr>
            <a:spLocks noGrp="1"/>
          </p:cNvSpPr>
          <p:nvPr>
            <p:ph type="title"/>
          </p:nvPr>
        </p:nvSpPr>
        <p:spPr/>
        <p:txBody>
          <a:bodyPr/>
          <a:lstStyle/>
          <a:p>
            <a:r>
              <a:rPr lang="en-US" altLang="en-US"/>
              <a:t>Decorator Pattern</a:t>
            </a:r>
          </a:p>
        </p:txBody>
      </p:sp>
      <p:sp>
        <p:nvSpPr>
          <p:cNvPr id="21507" name="Content Placeholder 2">
            <a:extLst>
              <a:ext uri="{FF2B5EF4-FFF2-40B4-BE49-F238E27FC236}">
                <a16:creationId xmlns:a16="http://schemas.microsoft.com/office/drawing/2014/main" id="{FF3DECAB-ED1F-4A84-BC30-6D7FDE1CC580}"/>
              </a:ext>
            </a:extLst>
          </p:cNvPr>
          <p:cNvSpPr>
            <a:spLocks noGrp="1"/>
          </p:cNvSpPr>
          <p:nvPr>
            <p:ph idx="1"/>
          </p:nvPr>
        </p:nvSpPr>
        <p:spPr/>
        <p:txBody>
          <a:bodyPr>
            <a:normAutofit fontScale="77500" lnSpcReduction="20000"/>
          </a:bodyPr>
          <a:lstStyle/>
          <a:p>
            <a:r>
              <a:rPr lang="en-US" altLang="en-US" sz="2000"/>
              <a:t>Decorator pattern is used a lot in Java IO classes, such as FileReader, bufferedReader etc.</a:t>
            </a:r>
          </a:p>
          <a:p>
            <a:r>
              <a:rPr lang="en-US" altLang="en-US" sz="2000"/>
              <a:t>Elements of Decorator Pattern</a:t>
            </a:r>
          </a:p>
          <a:p>
            <a:endParaRPr lang="en-US" altLang="en-US" sz="2000">
              <a:solidFill>
                <a:srgbClr val="C00000"/>
              </a:solidFill>
            </a:endParaRPr>
          </a:p>
          <a:p>
            <a:r>
              <a:rPr lang="en-US" altLang="en-US" sz="2000" b="1">
                <a:solidFill>
                  <a:srgbClr val="C00000"/>
                </a:solidFill>
              </a:rPr>
              <a:t>Component</a:t>
            </a:r>
            <a:r>
              <a:rPr lang="en-US" altLang="en-US" sz="2000">
                <a:solidFill>
                  <a:srgbClr val="C00000"/>
                </a:solidFill>
              </a:rPr>
              <a:t> </a:t>
            </a:r>
            <a:r>
              <a:rPr lang="en-US" altLang="en-US" sz="2000"/>
              <a:t>- Interface for objects that can have responsibilities added to them dynamically.</a:t>
            </a:r>
          </a:p>
          <a:p>
            <a:endParaRPr lang="en-US" altLang="en-US" sz="2000" b="1"/>
          </a:p>
          <a:p>
            <a:r>
              <a:rPr lang="en-US" altLang="en-US" sz="2000">
                <a:solidFill>
                  <a:srgbClr val="C00000"/>
                </a:solidFill>
              </a:rPr>
              <a:t>ConcreteComponent - </a:t>
            </a:r>
            <a:r>
              <a:rPr lang="en-US" altLang="en-US" sz="2000"/>
              <a:t>Defines an object to which additional responsibilities can be added.</a:t>
            </a:r>
          </a:p>
          <a:p>
            <a:endParaRPr lang="en-US" altLang="en-US" sz="2000" b="1"/>
          </a:p>
          <a:p>
            <a:r>
              <a:rPr lang="en-US" altLang="en-US" sz="2000">
                <a:solidFill>
                  <a:srgbClr val="C00000"/>
                </a:solidFill>
              </a:rPr>
              <a:t>Decorator </a:t>
            </a:r>
            <a:r>
              <a:rPr lang="en-US" altLang="en-US" sz="2000"/>
              <a:t>- Maintains a reference to a Component object and defines an interface that conforms to Component's interface.</a:t>
            </a:r>
          </a:p>
          <a:p>
            <a:endParaRPr lang="en-US" altLang="en-US" sz="2000" b="1"/>
          </a:p>
          <a:p>
            <a:r>
              <a:rPr lang="en-US" altLang="en-US" sz="2000" b="1">
                <a:solidFill>
                  <a:srgbClr val="C00000"/>
                </a:solidFill>
              </a:rPr>
              <a:t>Concrete Decorators</a:t>
            </a:r>
            <a:r>
              <a:rPr lang="en-US" altLang="en-US" sz="2000"/>
              <a:t> - Concrete Decorators extend the functionality of the component by adding state or adding behavior.</a:t>
            </a:r>
          </a:p>
          <a:p>
            <a:endParaRPr lang="en-US" altLang="en-US" sz="2000"/>
          </a:p>
        </p:txBody>
      </p:sp>
      <p:sp>
        <p:nvSpPr>
          <p:cNvPr id="2" name="Slide Number Placeholder 1">
            <a:extLst>
              <a:ext uri="{FF2B5EF4-FFF2-40B4-BE49-F238E27FC236}">
                <a16:creationId xmlns:a16="http://schemas.microsoft.com/office/drawing/2014/main" id="{11B9F106-DD14-4680-1313-C6335681B244}"/>
              </a:ext>
            </a:extLst>
          </p:cNvPr>
          <p:cNvSpPr>
            <a:spLocks noGrp="1"/>
          </p:cNvSpPr>
          <p:nvPr>
            <p:ph type="sldNum" sz="quarter" idx="12"/>
          </p:nvPr>
        </p:nvSpPr>
        <p:spPr/>
        <p:txBody>
          <a:bodyPr/>
          <a:lstStyle/>
          <a:p>
            <a:fld id="{A641A246-6685-4720-A4BC-CF1B22B588A4}" type="slidenum">
              <a:rPr lang="en-IN" smtClean="0"/>
              <a:t>55</a:t>
            </a:fld>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467595A-5467-4B50-9AFF-C7B14EECD016}"/>
              </a:ext>
            </a:extLst>
          </p:cNvPr>
          <p:cNvSpPr>
            <a:spLocks noGrp="1"/>
          </p:cNvSpPr>
          <p:nvPr>
            <p:ph type="title"/>
          </p:nvPr>
        </p:nvSpPr>
        <p:spPr/>
        <p:txBody>
          <a:bodyPr/>
          <a:lstStyle/>
          <a:p>
            <a:r>
              <a:rPr lang="en-US" altLang="en-US"/>
              <a:t>Decorator</a:t>
            </a:r>
          </a:p>
        </p:txBody>
      </p:sp>
      <p:pic>
        <p:nvPicPr>
          <p:cNvPr id="4" name="Picture 3">
            <a:extLst>
              <a:ext uri="{FF2B5EF4-FFF2-40B4-BE49-F238E27FC236}">
                <a16:creationId xmlns:a16="http://schemas.microsoft.com/office/drawing/2014/main" id="{9609B1E2-09E9-4B99-9DDC-5667A1CC5AA4}"/>
              </a:ext>
            </a:extLst>
          </p:cNvPr>
          <p:cNvPicPr>
            <a:picLocks noChangeAspect="1"/>
          </p:cNvPicPr>
          <p:nvPr/>
        </p:nvPicPr>
        <p:blipFill>
          <a:blip r:embed="rId2">
            <a:duotone>
              <a:prstClr val="black"/>
              <a:schemeClr val="accent1">
                <a:tint val="45000"/>
                <a:satMod val="400000"/>
              </a:schemeClr>
            </a:duotone>
          </a:blip>
          <a:stretch>
            <a:fillRect/>
          </a:stretch>
        </p:blipFill>
        <p:spPr>
          <a:xfrm>
            <a:off x="1687580" y="1427715"/>
            <a:ext cx="8933527" cy="5248275"/>
          </a:xfrm>
          <a:prstGeom prst="rect">
            <a:avLst/>
          </a:prstGeom>
          <a:effectLst>
            <a:outerShdw blurRad="50800" dist="50800" dir="5400000" algn="ctr" rotWithShape="0">
              <a:schemeClr val="accent1">
                <a:lumMod val="40000"/>
                <a:lumOff val="60000"/>
              </a:schemeClr>
            </a:outerShdw>
          </a:effectLst>
        </p:spPr>
      </p:pic>
      <p:sp>
        <p:nvSpPr>
          <p:cNvPr id="2" name="Slide Number Placeholder 1">
            <a:extLst>
              <a:ext uri="{FF2B5EF4-FFF2-40B4-BE49-F238E27FC236}">
                <a16:creationId xmlns:a16="http://schemas.microsoft.com/office/drawing/2014/main" id="{7134D997-9DEB-3A93-18BA-2D0666D64B53}"/>
              </a:ext>
            </a:extLst>
          </p:cNvPr>
          <p:cNvSpPr>
            <a:spLocks noGrp="1"/>
          </p:cNvSpPr>
          <p:nvPr>
            <p:ph type="sldNum" sz="quarter" idx="12"/>
          </p:nvPr>
        </p:nvSpPr>
        <p:spPr/>
        <p:txBody>
          <a:bodyPr/>
          <a:lstStyle/>
          <a:p>
            <a:fld id="{A641A246-6685-4720-A4BC-CF1B22B588A4}" type="slidenum">
              <a:rPr lang="en-IN" smtClean="0"/>
              <a:t>56</a:t>
            </a:fld>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C815808-BC03-4FC0-839B-380D3B470407}"/>
              </a:ext>
            </a:extLst>
          </p:cNvPr>
          <p:cNvSpPr>
            <a:spLocks noGrp="1" noChangeArrowheads="1"/>
          </p:cNvSpPr>
          <p:nvPr>
            <p:ph type="title"/>
          </p:nvPr>
        </p:nvSpPr>
        <p:spPr/>
        <p:txBody>
          <a:bodyPr/>
          <a:lstStyle/>
          <a:p>
            <a:pPr eaLnBrk="1" hangingPunct="1"/>
            <a:r>
              <a:rPr lang="en-US" altLang="en-US" sz="2800"/>
              <a:t>Decorator Pattern</a:t>
            </a:r>
          </a:p>
        </p:txBody>
      </p:sp>
      <p:sp>
        <p:nvSpPr>
          <p:cNvPr id="23555" name="Rectangle 3">
            <a:extLst>
              <a:ext uri="{FF2B5EF4-FFF2-40B4-BE49-F238E27FC236}">
                <a16:creationId xmlns:a16="http://schemas.microsoft.com/office/drawing/2014/main" id="{12815D24-EED1-4B7A-B6BE-003B1B5933C4}"/>
              </a:ext>
            </a:extLst>
          </p:cNvPr>
          <p:cNvSpPr>
            <a:spLocks noGrp="1" noChangeArrowheads="1"/>
          </p:cNvSpPr>
          <p:nvPr>
            <p:ph type="body" idx="1"/>
          </p:nvPr>
        </p:nvSpPr>
        <p:spPr/>
        <p:txBody>
          <a:bodyPr/>
          <a:lstStyle/>
          <a:p>
            <a:pPr lvl="1" eaLnBrk="1" hangingPunct="1">
              <a:defRPr/>
            </a:pPr>
            <a:r>
              <a:rPr lang="en-US" sz="1800" b="1" u="sng" dirty="0"/>
              <a:t>The Component- They can be used on its own or wrapped </a:t>
            </a:r>
            <a:r>
              <a:rPr lang="en-US" sz="1800" b="1" u="sng" dirty="0" err="1"/>
              <a:t>wth</a:t>
            </a:r>
            <a:r>
              <a:rPr lang="en-US" sz="1800" b="1" u="sng" dirty="0"/>
              <a:t> Decorator</a:t>
            </a:r>
          </a:p>
          <a:p>
            <a:pPr lvl="1" eaLnBrk="1" hangingPunct="1">
              <a:buFontTx/>
              <a:buNone/>
              <a:defRPr/>
            </a:pPr>
            <a:endParaRPr lang="en-US" sz="1800" b="1" dirty="0">
              <a:latin typeface="Courier New" pitchFamily="49" charset="0"/>
            </a:endParaRPr>
          </a:p>
          <a:p>
            <a:pPr lvl="1">
              <a:buFontTx/>
              <a:buNone/>
              <a:defRPr/>
            </a:pPr>
            <a:r>
              <a:rPr lang="en-US" sz="2000" b="1" dirty="0"/>
              <a:t>public abstract class </a:t>
            </a:r>
            <a:r>
              <a:rPr lang="en-US" sz="2000" b="1" dirty="0" err="1"/>
              <a:t>BankAccount</a:t>
            </a:r>
            <a:r>
              <a:rPr lang="en-US" sz="2000" b="1" dirty="0"/>
              <a:t> {</a:t>
            </a:r>
          </a:p>
          <a:p>
            <a:pPr lvl="1">
              <a:buFontTx/>
              <a:buNone/>
              <a:defRPr/>
            </a:pPr>
            <a:endParaRPr lang="en-US" sz="2000" dirty="0"/>
          </a:p>
          <a:p>
            <a:pPr lvl="1">
              <a:buFontTx/>
              <a:buNone/>
              <a:defRPr/>
            </a:pPr>
            <a:r>
              <a:rPr lang="en-US" sz="2000" dirty="0"/>
              <a:t>  </a:t>
            </a:r>
            <a:r>
              <a:rPr lang="en-US" sz="2000" b="1" dirty="0"/>
              <a:t>public abstract double </a:t>
            </a:r>
            <a:r>
              <a:rPr lang="en-US" sz="2000" b="1" dirty="0" err="1"/>
              <a:t>balanceToMaintain</a:t>
            </a:r>
            <a:r>
              <a:rPr lang="en-US" sz="2000" b="1" dirty="0"/>
              <a:t>();</a:t>
            </a:r>
          </a:p>
          <a:p>
            <a:pPr lvl="1">
              <a:buFontTx/>
              <a:buNone/>
              <a:defRPr/>
            </a:pPr>
            <a:r>
              <a:rPr lang="en-US" sz="2000" dirty="0"/>
              <a:t>  </a:t>
            </a:r>
            <a:r>
              <a:rPr lang="en-US" sz="2000" b="1" dirty="0"/>
              <a:t>public abstract double deposit(double amount);</a:t>
            </a:r>
          </a:p>
          <a:p>
            <a:pPr lvl="1">
              <a:buFontTx/>
              <a:buNone/>
              <a:defRPr/>
            </a:pPr>
            <a:r>
              <a:rPr lang="en-US" sz="2000" dirty="0"/>
              <a:t>   </a:t>
            </a:r>
          </a:p>
          <a:p>
            <a:pPr lvl="1">
              <a:buFontTx/>
              <a:buNone/>
              <a:defRPr/>
            </a:pPr>
            <a:r>
              <a:rPr lang="en-US" sz="2000" dirty="0"/>
              <a:t>  </a:t>
            </a:r>
          </a:p>
          <a:p>
            <a:pPr lvl="1">
              <a:buFontTx/>
              <a:buNone/>
              <a:defRPr/>
            </a:pPr>
            <a:r>
              <a:rPr lang="en-US" sz="2000" dirty="0"/>
              <a:t>}</a:t>
            </a:r>
            <a:endParaRPr lang="en-US" sz="2000" dirty="0">
              <a:latin typeface="Courier New" pitchFamily="49" charset="0"/>
            </a:endParaRPr>
          </a:p>
        </p:txBody>
      </p:sp>
      <p:sp>
        <p:nvSpPr>
          <p:cNvPr id="2" name="Slide Number Placeholder 1">
            <a:extLst>
              <a:ext uri="{FF2B5EF4-FFF2-40B4-BE49-F238E27FC236}">
                <a16:creationId xmlns:a16="http://schemas.microsoft.com/office/drawing/2014/main" id="{608D9BC6-CB07-4762-F9D2-D16BDC653BE1}"/>
              </a:ext>
            </a:extLst>
          </p:cNvPr>
          <p:cNvSpPr>
            <a:spLocks noGrp="1"/>
          </p:cNvSpPr>
          <p:nvPr>
            <p:ph type="sldNum" sz="quarter" idx="12"/>
          </p:nvPr>
        </p:nvSpPr>
        <p:spPr/>
        <p:txBody>
          <a:bodyPr/>
          <a:lstStyle/>
          <a:p>
            <a:fld id="{A641A246-6685-4720-A4BC-CF1B22B588A4}" type="slidenum">
              <a:rPr lang="en-IN" smtClean="0"/>
              <a:t>57</a:t>
            </a:fld>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A3AFEFA-A587-4725-9FE1-CEC58A9C7A1C}"/>
              </a:ext>
            </a:extLst>
          </p:cNvPr>
          <p:cNvSpPr>
            <a:spLocks noGrp="1" noChangeArrowheads="1"/>
          </p:cNvSpPr>
          <p:nvPr>
            <p:ph type="title"/>
          </p:nvPr>
        </p:nvSpPr>
        <p:spPr/>
        <p:txBody>
          <a:bodyPr/>
          <a:lstStyle/>
          <a:p>
            <a:pPr eaLnBrk="1" hangingPunct="1"/>
            <a:r>
              <a:rPr lang="en-US" altLang="en-US" sz="2800"/>
              <a:t>Decorator Pattern</a:t>
            </a:r>
          </a:p>
        </p:txBody>
      </p:sp>
      <p:sp>
        <p:nvSpPr>
          <p:cNvPr id="186371" name="Rectangle 3">
            <a:extLst>
              <a:ext uri="{FF2B5EF4-FFF2-40B4-BE49-F238E27FC236}">
                <a16:creationId xmlns:a16="http://schemas.microsoft.com/office/drawing/2014/main" id="{3588994D-AB21-47D7-9ECD-92E4326C01F0}"/>
              </a:ext>
            </a:extLst>
          </p:cNvPr>
          <p:cNvSpPr>
            <a:spLocks noGrp="1" noChangeArrowheads="1"/>
          </p:cNvSpPr>
          <p:nvPr>
            <p:ph type="body" idx="1"/>
          </p:nvPr>
        </p:nvSpPr>
        <p:spPr>
          <a:xfrm>
            <a:off x="1103312" y="1350336"/>
            <a:ext cx="8946541" cy="4898064"/>
          </a:xfrm>
        </p:spPr>
        <p:txBody>
          <a:bodyPr>
            <a:normAutofit fontScale="77500" lnSpcReduction="20000"/>
          </a:bodyPr>
          <a:lstStyle/>
          <a:p>
            <a:pPr eaLnBrk="1" hangingPunct="1">
              <a:lnSpc>
                <a:spcPct val="90000"/>
              </a:lnSpc>
              <a:defRPr/>
            </a:pPr>
            <a:r>
              <a:rPr lang="en-US" sz="2000" b="1" u="sng" dirty="0"/>
              <a:t>The Concrete Component is the object ,to which new behavior is going to added to dynamically, It extends component</a:t>
            </a:r>
          </a:p>
          <a:p>
            <a:pPr lvl="2" eaLnBrk="1" hangingPunct="1">
              <a:lnSpc>
                <a:spcPct val="90000"/>
              </a:lnSpc>
              <a:buFontTx/>
              <a:buNone/>
              <a:defRPr/>
            </a:pPr>
            <a:endParaRPr lang="en-US" sz="1800" b="1" dirty="0">
              <a:latin typeface="Courier New" pitchFamily="49" charset="0"/>
            </a:endParaRPr>
          </a:p>
          <a:p>
            <a:pPr lvl="1">
              <a:defRPr/>
            </a:pPr>
            <a:r>
              <a:rPr lang="en-US" dirty="0">
                <a:ea typeface="+mn-ea"/>
                <a:cs typeface="+mn-cs"/>
              </a:rPr>
              <a:t>//Concrete Component</a:t>
            </a:r>
          </a:p>
          <a:p>
            <a:pPr lvl="1">
              <a:defRPr/>
            </a:pPr>
            <a:endParaRPr lang="en-US" dirty="0">
              <a:ea typeface="+mn-ea"/>
              <a:cs typeface="+mn-cs"/>
            </a:endParaRPr>
          </a:p>
          <a:p>
            <a:pPr lvl="1">
              <a:buFontTx/>
              <a:buNone/>
              <a:defRPr/>
            </a:pPr>
            <a:r>
              <a:rPr lang="en-US" b="1" dirty="0">
                <a:ea typeface="+mn-ea"/>
                <a:cs typeface="+mn-cs"/>
              </a:rPr>
              <a:t>public class </a:t>
            </a:r>
            <a:r>
              <a:rPr lang="en-US" b="1" dirty="0" err="1">
                <a:ea typeface="+mn-ea"/>
                <a:cs typeface="+mn-cs"/>
              </a:rPr>
              <a:t>SavingsAccount</a:t>
            </a:r>
            <a:r>
              <a:rPr lang="en-US" b="1" dirty="0">
                <a:ea typeface="+mn-ea"/>
                <a:cs typeface="+mn-cs"/>
              </a:rPr>
              <a:t> extends </a:t>
            </a:r>
            <a:r>
              <a:rPr lang="en-US" b="1" dirty="0" err="1">
                <a:ea typeface="+mn-ea"/>
                <a:cs typeface="+mn-cs"/>
              </a:rPr>
              <a:t>BankAccount</a:t>
            </a:r>
            <a:r>
              <a:rPr lang="en-US" b="1" dirty="0">
                <a:ea typeface="+mn-ea"/>
                <a:cs typeface="+mn-cs"/>
              </a:rPr>
              <a:t> {</a:t>
            </a:r>
          </a:p>
          <a:p>
            <a:pPr lvl="1">
              <a:buFontTx/>
              <a:buNone/>
              <a:defRPr/>
            </a:pPr>
            <a:r>
              <a:rPr lang="en-US" dirty="0">
                <a:ea typeface="+mn-ea"/>
                <a:cs typeface="+mn-cs"/>
              </a:rPr>
              <a:t>@Override</a:t>
            </a:r>
          </a:p>
          <a:p>
            <a:pPr lvl="1">
              <a:buFontTx/>
              <a:buNone/>
              <a:defRPr/>
            </a:pPr>
            <a:r>
              <a:rPr lang="en-US" b="1" dirty="0">
                <a:ea typeface="+mn-ea"/>
                <a:cs typeface="+mn-cs"/>
              </a:rPr>
              <a:t>public double deposit(double amount) {</a:t>
            </a:r>
          </a:p>
          <a:p>
            <a:pPr lvl="1">
              <a:buFontTx/>
              <a:buNone/>
              <a:defRPr/>
            </a:pPr>
            <a:r>
              <a:rPr lang="en-US" b="1" dirty="0">
                <a:ea typeface="+mn-ea"/>
                <a:cs typeface="+mn-cs"/>
              </a:rPr>
              <a:t>return amount;</a:t>
            </a:r>
          </a:p>
          <a:p>
            <a:pPr lvl="1">
              <a:buFontTx/>
              <a:buNone/>
              <a:defRPr/>
            </a:pPr>
            <a:r>
              <a:rPr lang="en-US" dirty="0">
                <a:ea typeface="+mn-ea"/>
                <a:cs typeface="+mn-cs"/>
              </a:rPr>
              <a:t>}</a:t>
            </a:r>
          </a:p>
          <a:p>
            <a:pPr lvl="1">
              <a:buFontTx/>
              <a:buNone/>
              <a:defRPr/>
            </a:pPr>
            <a:endParaRPr lang="en-US" dirty="0">
              <a:ea typeface="+mn-ea"/>
              <a:cs typeface="+mn-cs"/>
            </a:endParaRPr>
          </a:p>
          <a:p>
            <a:pPr lvl="1">
              <a:buFontTx/>
              <a:buNone/>
              <a:defRPr/>
            </a:pPr>
            <a:r>
              <a:rPr lang="en-US" dirty="0">
                <a:ea typeface="+mn-ea"/>
                <a:cs typeface="+mn-cs"/>
              </a:rPr>
              <a:t>@Override</a:t>
            </a:r>
          </a:p>
          <a:p>
            <a:pPr lvl="1">
              <a:buFontTx/>
              <a:buNone/>
              <a:defRPr/>
            </a:pPr>
            <a:r>
              <a:rPr lang="en-US" b="1" dirty="0">
                <a:ea typeface="+mn-ea"/>
                <a:cs typeface="+mn-cs"/>
              </a:rPr>
              <a:t>public double </a:t>
            </a:r>
            <a:r>
              <a:rPr lang="en-US" b="1" dirty="0" err="1">
                <a:ea typeface="+mn-ea"/>
                <a:cs typeface="+mn-cs"/>
              </a:rPr>
              <a:t>balanceToMaintain</a:t>
            </a:r>
            <a:r>
              <a:rPr lang="en-US" b="1" dirty="0">
                <a:ea typeface="+mn-ea"/>
                <a:cs typeface="+mn-cs"/>
              </a:rPr>
              <a:t>() {</a:t>
            </a:r>
          </a:p>
          <a:p>
            <a:pPr lvl="1">
              <a:buFontTx/>
              <a:buNone/>
              <a:defRPr/>
            </a:pPr>
            <a:r>
              <a:rPr lang="en-US" b="1" dirty="0">
                <a:ea typeface="+mn-ea"/>
                <a:cs typeface="+mn-cs"/>
              </a:rPr>
              <a:t>return 1000;</a:t>
            </a:r>
          </a:p>
          <a:p>
            <a:pPr lvl="1">
              <a:buFontTx/>
              <a:buNone/>
              <a:defRPr/>
            </a:pPr>
            <a:r>
              <a:rPr lang="en-US" dirty="0">
                <a:ea typeface="+mn-ea"/>
                <a:cs typeface="+mn-cs"/>
              </a:rPr>
              <a:t>}</a:t>
            </a:r>
          </a:p>
          <a:p>
            <a:pPr lvl="1">
              <a:buFontTx/>
              <a:buNone/>
              <a:defRPr/>
            </a:pPr>
            <a:endParaRPr lang="en-US" dirty="0">
              <a:ea typeface="+mn-ea"/>
              <a:cs typeface="+mn-cs"/>
            </a:endParaRPr>
          </a:p>
          <a:p>
            <a:pPr lvl="1">
              <a:buFontTx/>
              <a:buNone/>
              <a:defRPr/>
            </a:pPr>
            <a:r>
              <a:rPr lang="en-US" dirty="0">
                <a:ea typeface="+mn-ea"/>
                <a:cs typeface="+mn-cs"/>
              </a:rPr>
              <a:t>}</a:t>
            </a:r>
            <a:endParaRPr lang="en-US" sz="2000" dirty="0">
              <a:latin typeface="Courier New" pitchFamily="49" charset="0"/>
            </a:endParaRPr>
          </a:p>
        </p:txBody>
      </p:sp>
      <p:sp>
        <p:nvSpPr>
          <p:cNvPr id="2" name="Slide Number Placeholder 1">
            <a:extLst>
              <a:ext uri="{FF2B5EF4-FFF2-40B4-BE49-F238E27FC236}">
                <a16:creationId xmlns:a16="http://schemas.microsoft.com/office/drawing/2014/main" id="{AC1B0E88-CC17-A2D3-0615-5B6C3B7437AA}"/>
              </a:ext>
            </a:extLst>
          </p:cNvPr>
          <p:cNvSpPr>
            <a:spLocks noGrp="1"/>
          </p:cNvSpPr>
          <p:nvPr>
            <p:ph type="sldNum" sz="quarter" idx="12"/>
          </p:nvPr>
        </p:nvSpPr>
        <p:spPr/>
        <p:txBody>
          <a:bodyPr/>
          <a:lstStyle/>
          <a:p>
            <a:fld id="{A641A246-6685-4720-A4BC-CF1B22B588A4}" type="slidenum">
              <a:rPr lang="en-IN" smtClean="0"/>
              <a:t>58</a:t>
            </a:fld>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FA42904-26F8-4A44-8C4D-828540EE1455}"/>
              </a:ext>
            </a:extLst>
          </p:cNvPr>
          <p:cNvSpPr>
            <a:spLocks noGrp="1" noChangeArrowheads="1"/>
          </p:cNvSpPr>
          <p:nvPr>
            <p:ph type="title"/>
          </p:nvPr>
        </p:nvSpPr>
        <p:spPr/>
        <p:txBody>
          <a:bodyPr/>
          <a:lstStyle/>
          <a:p>
            <a:pPr eaLnBrk="1" hangingPunct="1"/>
            <a:r>
              <a:rPr lang="en-US" altLang="en-US"/>
              <a:t>The Decorator</a:t>
            </a:r>
          </a:p>
        </p:txBody>
      </p:sp>
      <p:sp>
        <p:nvSpPr>
          <p:cNvPr id="25603" name="Rectangle 3">
            <a:extLst>
              <a:ext uri="{FF2B5EF4-FFF2-40B4-BE49-F238E27FC236}">
                <a16:creationId xmlns:a16="http://schemas.microsoft.com/office/drawing/2014/main" id="{27B46A2D-D619-491E-A4B6-298720545447}"/>
              </a:ext>
            </a:extLst>
          </p:cNvPr>
          <p:cNvSpPr>
            <a:spLocks noGrp="1" noChangeArrowheads="1"/>
          </p:cNvSpPr>
          <p:nvPr>
            <p:ph type="body" idx="1"/>
          </p:nvPr>
        </p:nvSpPr>
        <p:spPr>
          <a:xfrm>
            <a:off x="1103312" y="1759688"/>
            <a:ext cx="8946541" cy="4488711"/>
          </a:xfrm>
        </p:spPr>
        <p:txBody>
          <a:bodyPr>
            <a:normAutofit fontScale="85000" lnSpcReduction="20000"/>
          </a:bodyPr>
          <a:lstStyle/>
          <a:p>
            <a:pPr eaLnBrk="1" hangingPunct="1">
              <a:lnSpc>
                <a:spcPct val="90000"/>
              </a:lnSpc>
            </a:pPr>
            <a:r>
              <a:rPr lang="en-US" altLang="en-US" sz="2200" dirty="0"/>
              <a:t>Each decorator Has-A wrapped component, the decorator has an instance variable that hold a reference to the component</a:t>
            </a:r>
          </a:p>
          <a:p>
            <a:pPr eaLnBrk="1" hangingPunct="1">
              <a:lnSpc>
                <a:spcPct val="90000"/>
              </a:lnSpc>
            </a:pPr>
            <a:r>
              <a:rPr lang="en-US" altLang="en-US" sz="2200" dirty="0"/>
              <a:t>Decorators implement the same interface or abstract class as the component they are going to decorator</a:t>
            </a:r>
          </a:p>
          <a:p>
            <a:endParaRPr lang="en-US" altLang="en-US" sz="2200" b="1" dirty="0"/>
          </a:p>
          <a:p>
            <a:pPr>
              <a:buFontTx/>
              <a:buNone/>
            </a:pPr>
            <a:r>
              <a:rPr lang="en-US" altLang="en-US" sz="2200" b="1" dirty="0"/>
              <a:t>public abstract class </a:t>
            </a:r>
            <a:r>
              <a:rPr lang="en-US" altLang="en-US" sz="2200" b="1" dirty="0" err="1"/>
              <a:t>FeatureDectorator</a:t>
            </a:r>
            <a:r>
              <a:rPr lang="en-US" altLang="en-US" sz="2200" b="1" dirty="0"/>
              <a:t> extends </a:t>
            </a:r>
            <a:r>
              <a:rPr lang="en-US" altLang="en-US" sz="2200" b="1" dirty="0" err="1"/>
              <a:t>BankAccount</a:t>
            </a:r>
            <a:r>
              <a:rPr lang="en-US" altLang="en-US" sz="2200" b="1" dirty="0"/>
              <a:t> {</a:t>
            </a:r>
          </a:p>
          <a:p>
            <a:pPr>
              <a:buFontTx/>
              <a:buNone/>
            </a:pPr>
            <a:endParaRPr lang="en-US" altLang="en-US" sz="2200" dirty="0"/>
          </a:p>
          <a:p>
            <a:pPr>
              <a:buFontTx/>
              <a:buNone/>
            </a:pPr>
            <a:endParaRPr lang="en-US" altLang="en-US" sz="2200" dirty="0"/>
          </a:p>
          <a:p>
            <a:pPr>
              <a:buFontTx/>
              <a:buNone/>
            </a:pPr>
            <a:r>
              <a:rPr lang="en-US" altLang="en-US" sz="2200" b="1" dirty="0"/>
              <a:t>public  abstract double </a:t>
            </a:r>
            <a:r>
              <a:rPr lang="en-US" altLang="en-US" sz="2200" b="1" dirty="0" err="1"/>
              <a:t>fundTransfer</a:t>
            </a:r>
            <a:r>
              <a:rPr lang="en-US" altLang="en-US" sz="2200" b="1" dirty="0"/>
              <a:t>();</a:t>
            </a:r>
          </a:p>
          <a:p>
            <a:pPr>
              <a:buFontTx/>
              <a:buNone/>
            </a:pPr>
            <a:endParaRPr lang="en-US" altLang="en-US" sz="2200" dirty="0"/>
          </a:p>
          <a:p>
            <a:pPr>
              <a:buFontTx/>
              <a:buNone/>
            </a:pPr>
            <a:r>
              <a:rPr lang="en-US" altLang="en-US" sz="2200" b="1" dirty="0"/>
              <a:t>public abstract double </a:t>
            </a:r>
            <a:r>
              <a:rPr lang="en-US" altLang="en-US" sz="2200" b="1" dirty="0" err="1"/>
              <a:t>balanceToMaintain</a:t>
            </a:r>
            <a:r>
              <a:rPr lang="en-US" altLang="en-US" sz="2200" b="1" dirty="0"/>
              <a:t>();</a:t>
            </a:r>
          </a:p>
          <a:p>
            <a:pPr>
              <a:buFontTx/>
              <a:buNone/>
            </a:pPr>
            <a:r>
              <a:rPr lang="en-US" altLang="en-US" sz="2200" dirty="0"/>
              <a:t>}</a:t>
            </a:r>
            <a:r>
              <a:rPr lang="en-US" altLang="en-US" sz="1400" dirty="0"/>
              <a:t>   </a:t>
            </a:r>
          </a:p>
          <a:p>
            <a:pPr>
              <a:buFontTx/>
              <a:buNone/>
            </a:pPr>
            <a:r>
              <a:rPr lang="en-US" altLang="en-US" sz="2100" dirty="0"/>
              <a:t>}</a:t>
            </a:r>
            <a:endParaRPr lang="en-US" altLang="en-US" sz="1400" dirty="0">
              <a:latin typeface="Courier New" panose="02070309020205020404" pitchFamily="49" charset="0"/>
            </a:endParaRPr>
          </a:p>
        </p:txBody>
      </p:sp>
      <p:sp>
        <p:nvSpPr>
          <p:cNvPr id="2" name="Slide Number Placeholder 1">
            <a:extLst>
              <a:ext uri="{FF2B5EF4-FFF2-40B4-BE49-F238E27FC236}">
                <a16:creationId xmlns:a16="http://schemas.microsoft.com/office/drawing/2014/main" id="{CB2B6E9C-7105-9D54-6B70-55399DD18990}"/>
              </a:ext>
            </a:extLst>
          </p:cNvPr>
          <p:cNvSpPr>
            <a:spLocks noGrp="1"/>
          </p:cNvSpPr>
          <p:nvPr>
            <p:ph type="sldNum" sz="quarter" idx="12"/>
          </p:nvPr>
        </p:nvSpPr>
        <p:spPr/>
        <p:txBody>
          <a:bodyPr/>
          <a:lstStyle/>
          <a:p>
            <a:fld id="{A641A246-6685-4720-A4BC-CF1B22B588A4}" type="slidenum">
              <a:rPr lang="en-IN" smtClean="0"/>
              <a:t>59</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Executor Framework</a:t>
            </a:r>
          </a:p>
        </p:txBody>
      </p:sp>
      <p:sp>
        <p:nvSpPr>
          <p:cNvPr id="3" name="Content Placeholder 2"/>
          <p:cNvSpPr>
            <a:spLocks noGrp="1"/>
          </p:cNvSpPr>
          <p:nvPr>
            <p:ph idx="1"/>
          </p:nvPr>
        </p:nvSpPr>
        <p:spPr>
          <a:xfrm>
            <a:off x="677334" y="1424763"/>
            <a:ext cx="8596668" cy="4616599"/>
          </a:xfrm>
        </p:spPr>
        <p:txBody>
          <a:bodyPr>
            <a:normAutofit/>
          </a:bodyPr>
          <a:lstStyle/>
          <a:p>
            <a:r>
              <a:rPr lang="en-US" dirty="0"/>
              <a:t>Parallel works are considered as tasks instead of simple threads.</a:t>
            </a:r>
          </a:p>
          <a:p>
            <a:r>
              <a:rPr lang="en-US" dirty="0"/>
              <a:t>Application deals simply with instances of Runnable (which is basically collections of tasks or parallel works) and then it is passed to an </a:t>
            </a:r>
            <a:r>
              <a:rPr lang="en-US" b="1" dirty="0">
                <a:solidFill>
                  <a:schemeClr val="accent1">
                    <a:lumMod val="75000"/>
                  </a:schemeClr>
                </a:solidFill>
              </a:rPr>
              <a:t>Executor</a:t>
            </a:r>
            <a:r>
              <a:rPr lang="en-US" dirty="0"/>
              <a:t> to process. </a:t>
            </a:r>
          </a:p>
          <a:p>
            <a:r>
              <a:rPr lang="en-US" dirty="0"/>
              <a:t>The </a:t>
            </a:r>
            <a:r>
              <a:rPr lang="en-US" b="1" dirty="0" err="1">
                <a:solidFill>
                  <a:schemeClr val="accent1">
                    <a:lumMod val="75000"/>
                  </a:schemeClr>
                </a:solidFill>
              </a:rPr>
              <a:t>ExecutorService</a:t>
            </a:r>
            <a:r>
              <a:rPr lang="en-US" dirty="0"/>
              <a:t> interface extends the simplistic </a:t>
            </a:r>
            <a:r>
              <a:rPr lang="en-US" dirty="0">
                <a:solidFill>
                  <a:schemeClr val="accent1">
                    <a:lumMod val="75000"/>
                  </a:schemeClr>
                </a:solidFill>
              </a:rPr>
              <a:t>Executor</a:t>
            </a:r>
            <a:r>
              <a:rPr lang="en-US" dirty="0"/>
              <a:t> interface.</a:t>
            </a:r>
          </a:p>
          <a:p>
            <a:r>
              <a:rPr lang="en-US" dirty="0"/>
              <a:t> The Java Executor framework has life cycle methods to manage the entire concurrent execution flow.</a:t>
            </a:r>
          </a:p>
        </p:txBody>
      </p:sp>
      <p:sp>
        <p:nvSpPr>
          <p:cNvPr id="5" name="Slide Number Placeholder 4">
            <a:extLst>
              <a:ext uri="{FF2B5EF4-FFF2-40B4-BE49-F238E27FC236}">
                <a16:creationId xmlns:a16="http://schemas.microsoft.com/office/drawing/2014/main" id="{22C6067A-083F-4B14-2D9E-907F8955E33E}"/>
              </a:ext>
            </a:extLst>
          </p:cNvPr>
          <p:cNvSpPr>
            <a:spLocks noGrp="1"/>
          </p:cNvSpPr>
          <p:nvPr>
            <p:ph type="sldNum" sz="quarter" idx="12"/>
          </p:nvPr>
        </p:nvSpPr>
        <p:spPr/>
        <p:txBody>
          <a:bodyPr/>
          <a:lstStyle/>
          <a:p>
            <a:fld id="{A641A246-6685-4720-A4BC-CF1B22B588A4}" type="slidenum">
              <a:rPr lang="en-IN" smtClean="0"/>
              <a:t>6</a:t>
            </a:fld>
            <a:endParaRPr lang="en-IN" dirty="0"/>
          </a:p>
        </p:txBody>
      </p:sp>
    </p:spTree>
    <p:extLst>
      <p:ext uri="{BB962C8B-B14F-4D97-AF65-F5344CB8AC3E}">
        <p14:creationId xmlns:p14="http://schemas.microsoft.com/office/powerpoint/2010/main" val="28794346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96F4A86-1766-4488-9FB1-EB8D7EEC4903}"/>
              </a:ext>
            </a:extLst>
          </p:cNvPr>
          <p:cNvSpPr>
            <a:spLocks noGrp="1" noChangeArrowheads="1"/>
          </p:cNvSpPr>
          <p:nvPr>
            <p:ph type="title"/>
          </p:nvPr>
        </p:nvSpPr>
        <p:spPr/>
        <p:txBody>
          <a:bodyPr/>
          <a:lstStyle/>
          <a:p>
            <a:pPr eaLnBrk="1" hangingPunct="1"/>
            <a:r>
              <a:rPr lang="en-US" altLang="en-US" sz="2800"/>
              <a:t>Decorators</a:t>
            </a:r>
          </a:p>
        </p:txBody>
      </p:sp>
      <p:sp>
        <p:nvSpPr>
          <p:cNvPr id="26627" name="Rectangle 3">
            <a:extLst>
              <a:ext uri="{FF2B5EF4-FFF2-40B4-BE49-F238E27FC236}">
                <a16:creationId xmlns:a16="http://schemas.microsoft.com/office/drawing/2014/main" id="{8FE5622B-B7D0-47CA-9990-384ED27EF420}"/>
              </a:ext>
            </a:extLst>
          </p:cNvPr>
          <p:cNvSpPr>
            <a:spLocks noGrp="1" noChangeArrowheads="1"/>
          </p:cNvSpPr>
          <p:nvPr>
            <p:ph type="body" idx="1"/>
          </p:nvPr>
        </p:nvSpPr>
        <p:spPr>
          <a:xfrm>
            <a:off x="1103312" y="1095154"/>
            <a:ext cx="8946541" cy="5153246"/>
          </a:xfrm>
        </p:spPr>
        <p:txBody>
          <a:bodyPr>
            <a:normAutofit lnSpcReduction="10000"/>
          </a:bodyPr>
          <a:lstStyle/>
          <a:p>
            <a:pPr lvl="1">
              <a:buFontTx/>
              <a:buNone/>
              <a:defRPr/>
            </a:pPr>
            <a:r>
              <a:rPr lang="en-US" b="1" dirty="0">
                <a:ea typeface="+mn-ea"/>
                <a:cs typeface="+mn-cs"/>
              </a:rPr>
              <a:t>public class </a:t>
            </a:r>
            <a:r>
              <a:rPr lang="en-US" b="1" dirty="0" err="1">
                <a:ea typeface="+mn-ea"/>
                <a:cs typeface="+mn-cs"/>
              </a:rPr>
              <a:t>InternationalBanking</a:t>
            </a:r>
            <a:r>
              <a:rPr lang="en-US" b="1" dirty="0">
                <a:ea typeface="+mn-ea"/>
                <a:cs typeface="+mn-cs"/>
              </a:rPr>
              <a:t> extends </a:t>
            </a:r>
            <a:r>
              <a:rPr lang="en-US" b="1" dirty="0" err="1">
                <a:ea typeface="+mn-ea"/>
                <a:cs typeface="+mn-cs"/>
              </a:rPr>
              <a:t>FeatureDectorator</a:t>
            </a:r>
            <a:r>
              <a:rPr lang="en-US" b="1" dirty="0">
                <a:ea typeface="+mn-ea"/>
                <a:cs typeface="+mn-cs"/>
              </a:rPr>
              <a:t> {</a:t>
            </a:r>
          </a:p>
          <a:p>
            <a:pPr lvl="1">
              <a:buFontTx/>
              <a:buNone/>
              <a:defRPr/>
            </a:pPr>
            <a:endParaRPr lang="en-US" dirty="0">
              <a:ea typeface="+mn-ea"/>
              <a:cs typeface="+mn-cs"/>
            </a:endParaRPr>
          </a:p>
          <a:p>
            <a:pPr lvl="1">
              <a:buFontTx/>
              <a:buNone/>
              <a:defRPr/>
            </a:pPr>
            <a:r>
              <a:rPr lang="en-US" b="1" dirty="0">
                <a:ea typeface="+mn-ea"/>
                <a:cs typeface="+mn-cs"/>
              </a:rPr>
              <a:t>private </a:t>
            </a:r>
            <a:r>
              <a:rPr lang="en-US" b="1" dirty="0" err="1">
                <a:ea typeface="+mn-ea"/>
                <a:cs typeface="+mn-cs"/>
              </a:rPr>
              <a:t>BankAccount</a:t>
            </a:r>
            <a:r>
              <a:rPr lang="en-US" b="1" dirty="0">
                <a:ea typeface="+mn-ea"/>
                <a:cs typeface="+mn-cs"/>
              </a:rPr>
              <a:t> account;</a:t>
            </a:r>
          </a:p>
          <a:p>
            <a:pPr lvl="1">
              <a:buFontTx/>
              <a:buNone/>
              <a:defRPr/>
            </a:pPr>
            <a:r>
              <a:rPr lang="en-US" b="1" dirty="0">
                <a:ea typeface="+mn-ea"/>
                <a:cs typeface="+mn-cs"/>
              </a:rPr>
              <a:t>public </a:t>
            </a:r>
            <a:r>
              <a:rPr lang="en-US" b="1" dirty="0" err="1">
                <a:ea typeface="+mn-ea"/>
                <a:cs typeface="+mn-cs"/>
              </a:rPr>
              <a:t>InternationalBanking</a:t>
            </a:r>
            <a:r>
              <a:rPr lang="en-US" b="1" dirty="0">
                <a:ea typeface="+mn-ea"/>
                <a:cs typeface="+mn-cs"/>
              </a:rPr>
              <a:t>(</a:t>
            </a:r>
            <a:r>
              <a:rPr lang="en-US" b="1" dirty="0" err="1">
                <a:ea typeface="+mn-ea"/>
                <a:cs typeface="+mn-cs"/>
              </a:rPr>
              <a:t>BankAccount</a:t>
            </a:r>
            <a:r>
              <a:rPr lang="en-US" b="1" dirty="0">
                <a:ea typeface="+mn-ea"/>
                <a:cs typeface="+mn-cs"/>
              </a:rPr>
              <a:t> account) {</a:t>
            </a:r>
          </a:p>
          <a:p>
            <a:pPr lvl="1">
              <a:buFontTx/>
              <a:buNone/>
              <a:defRPr/>
            </a:pPr>
            <a:r>
              <a:rPr lang="en-US" dirty="0">
                <a:ea typeface="+mn-ea"/>
                <a:cs typeface="+mn-cs"/>
              </a:rPr>
              <a:t>    </a:t>
            </a:r>
            <a:r>
              <a:rPr lang="en-US" b="1" dirty="0" err="1">
                <a:ea typeface="+mn-ea"/>
                <a:cs typeface="+mn-cs"/>
              </a:rPr>
              <a:t>this.account</a:t>
            </a:r>
            <a:r>
              <a:rPr lang="en-US" b="1" dirty="0">
                <a:ea typeface="+mn-ea"/>
                <a:cs typeface="+mn-cs"/>
              </a:rPr>
              <a:t>=account;</a:t>
            </a:r>
          </a:p>
          <a:p>
            <a:pPr lvl="1">
              <a:buFontTx/>
              <a:buNone/>
              <a:defRPr/>
            </a:pPr>
            <a:endParaRPr lang="en-US" dirty="0">
              <a:ea typeface="+mn-ea"/>
              <a:cs typeface="+mn-cs"/>
            </a:endParaRPr>
          </a:p>
          <a:p>
            <a:pPr lvl="1">
              <a:buFontTx/>
              <a:buNone/>
              <a:defRPr/>
            </a:pPr>
            <a:r>
              <a:rPr lang="en-US" dirty="0">
                <a:ea typeface="+mn-ea"/>
                <a:cs typeface="+mn-cs"/>
              </a:rPr>
              <a:t>}</a:t>
            </a:r>
          </a:p>
          <a:p>
            <a:pPr lvl="1">
              <a:buFontTx/>
              <a:buNone/>
              <a:defRPr/>
            </a:pPr>
            <a:endParaRPr lang="en-US" dirty="0">
              <a:ea typeface="+mn-ea"/>
              <a:cs typeface="+mn-cs"/>
            </a:endParaRPr>
          </a:p>
          <a:p>
            <a:pPr lvl="1">
              <a:buFontTx/>
              <a:buNone/>
              <a:defRPr/>
            </a:pPr>
            <a:r>
              <a:rPr lang="en-US" dirty="0">
                <a:ea typeface="+mn-ea"/>
                <a:cs typeface="+mn-cs"/>
              </a:rPr>
              <a:t>@Override</a:t>
            </a:r>
          </a:p>
          <a:p>
            <a:pPr lvl="1">
              <a:buFontTx/>
              <a:buNone/>
              <a:defRPr/>
            </a:pPr>
            <a:r>
              <a:rPr lang="en-US" b="1" dirty="0">
                <a:ea typeface="+mn-ea"/>
                <a:cs typeface="+mn-cs"/>
              </a:rPr>
              <a:t>public double </a:t>
            </a:r>
            <a:r>
              <a:rPr lang="en-US" b="1" dirty="0" err="1">
                <a:ea typeface="+mn-ea"/>
                <a:cs typeface="+mn-cs"/>
              </a:rPr>
              <a:t>fundTransfer</a:t>
            </a:r>
            <a:r>
              <a:rPr lang="en-US" b="1" dirty="0">
                <a:ea typeface="+mn-ea"/>
                <a:cs typeface="+mn-cs"/>
              </a:rPr>
              <a:t>() {</a:t>
            </a:r>
          </a:p>
          <a:p>
            <a:pPr lvl="1">
              <a:buFontTx/>
              <a:buNone/>
              <a:defRPr/>
            </a:pPr>
            <a:r>
              <a:rPr lang="en-US" u="sng" dirty="0">
                <a:ea typeface="+mn-ea"/>
                <a:cs typeface="+mn-cs"/>
              </a:rPr>
              <a:t>// </a:t>
            </a:r>
            <a:r>
              <a:rPr lang="en-US" b="1" u="sng" dirty="0">
                <a:ea typeface="+mn-ea"/>
                <a:cs typeface="+mn-cs"/>
              </a:rPr>
              <a:t>TODO Auto-generated method stub</a:t>
            </a:r>
          </a:p>
          <a:p>
            <a:pPr lvl="1">
              <a:buFontTx/>
              <a:buNone/>
              <a:defRPr/>
            </a:pPr>
            <a:r>
              <a:rPr lang="en-US" b="1" dirty="0">
                <a:ea typeface="+mn-ea"/>
                <a:cs typeface="+mn-cs"/>
              </a:rPr>
              <a:t>return 0;</a:t>
            </a:r>
          </a:p>
          <a:p>
            <a:pPr lvl="1">
              <a:buFontTx/>
              <a:buNone/>
              <a:defRPr/>
            </a:pPr>
            <a:r>
              <a:rPr lang="en-US" dirty="0">
                <a:ea typeface="+mn-ea"/>
                <a:cs typeface="+mn-cs"/>
              </a:rPr>
              <a:t>}</a:t>
            </a:r>
            <a:endParaRPr lang="en-US" sz="2000" dirty="0">
              <a:latin typeface="Courier New" pitchFamily="49" charset="0"/>
            </a:endParaRPr>
          </a:p>
        </p:txBody>
      </p:sp>
      <p:sp>
        <p:nvSpPr>
          <p:cNvPr id="2" name="Slide Number Placeholder 1">
            <a:extLst>
              <a:ext uri="{FF2B5EF4-FFF2-40B4-BE49-F238E27FC236}">
                <a16:creationId xmlns:a16="http://schemas.microsoft.com/office/drawing/2014/main" id="{D22C3994-85E9-BB8F-E6A6-3383BB7A5972}"/>
              </a:ext>
            </a:extLst>
          </p:cNvPr>
          <p:cNvSpPr>
            <a:spLocks noGrp="1"/>
          </p:cNvSpPr>
          <p:nvPr>
            <p:ph type="sldNum" sz="quarter" idx="12"/>
          </p:nvPr>
        </p:nvSpPr>
        <p:spPr/>
        <p:txBody>
          <a:bodyPr/>
          <a:lstStyle/>
          <a:p>
            <a:fld id="{A641A246-6685-4720-A4BC-CF1B22B588A4}" type="slidenum">
              <a:rPr lang="en-IN" smtClean="0"/>
              <a:t>60</a:t>
            </a:fld>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96D0CA3-E346-4D77-A582-2BE22C57F8CB}"/>
              </a:ext>
            </a:extLst>
          </p:cNvPr>
          <p:cNvSpPr>
            <a:spLocks noGrp="1" noChangeArrowheads="1"/>
          </p:cNvSpPr>
          <p:nvPr>
            <p:ph type="title"/>
          </p:nvPr>
        </p:nvSpPr>
        <p:spPr/>
        <p:txBody>
          <a:bodyPr/>
          <a:lstStyle/>
          <a:p>
            <a:pPr eaLnBrk="1" hangingPunct="1"/>
            <a:r>
              <a:rPr lang="en-US" altLang="en-US" sz="2800"/>
              <a:t>Decorator</a:t>
            </a:r>
          </a:p>
        </p:txBody>
      </p:sp>
      <p:sp>
        <p:nvSpPr>
          <p:cNvPr id="27651" name="Rectangle 3">
            <a:extLst>
              <a:ext uri="{FF2B5EF4-FFF2-40B4-BE49-F238E27FC236}">
                <a16:creationId xmlns:a16="http://schemas.microsoft.com/office/drawing/2014/main" id="{A4E0CE89-358E-41E5-8109-03F15BC5EE4F}"/>
              </a:ext>
            </a:extLst>
          </p:cNvPr>
          <p:cNvSpPr>
            <a:spLocks noGrp="1" noChangeArrowheads="1"/>
          </p:cNvSpPr>
          <p:nvPr>
            <p:ph type="body" idx="1"/>
          </p:nvPr>
        </p:nvSpPr>
        <p:spPr>
          <a:xfrm>
            <a:off x="590107" y="1084521"/>
            <a:ext cx="9620693" cy="5773479"/>
          </a:xfrm>
        </p:spPr>
        <p:txBody>
          <a:bodyPr>
            <a:normAutofit fontScale="77500" lnSpcReduction="20000"/>
          </a:bodyPr>
          <a:lstStyle/>
          <a:p>
            <a:pPr lvl="1">
              <a:buFontTx/>
              <a:buNone/>
              <a:defRPr/>
            </a:pPr>
            <a:r>
              <a:rPr lang="en-US" b="1" dirty="0">
                <a:ea typeface="+mn-ea"/>
                <a:cs typeface="+mn-cs"/>
              </a:rPr>
              <a:t>public class </a:t>
            </a:r>
            <a:r>
              <a:rPr lang="en-US" b="1" dirty="0" err="1">
                <a:ea typeface="+mn-ea"/>
                <a:cs typeface="+mn-cs"/>
              </a:rPr>
              <a:t>OnlineBanking</a:t>
            </a:r>
            <a:r>
              <a:rPr lang="en-US" b="1" dirty="0">
                <a:ea typeface="+mn-ea"/>
                <a:cs typeface="+mn-cs"/>
              </a:rPr>
              <a:t> extends </a:t>
            </a:r>
            <a:r>
              <a:rPr lang="en-US" b="1" dirty="0" err="1">
                <a:ea typeface="+mn-ea"/>
                <a:cs typeface="+mn-cs"/>
              </a:rPr>
              <a:t>FeatureDectorator</a:t>
            </a:r>
            <a:r>
              <a:rPr lang="en-US" b="1" dirty="0">
                <a:ea typeface="+mn-ea"/>
                <a:cs typeface="+mn-cs"/>
              </a:rPr>
              <a:t> {</a:t>
            </a:r>
          </a:p>
          <a:p>
            <a:pPr lvl="1">
              <a:buFontTx/>
              <a:buNone/>
              <a:defRPr/>
            </a:pPr>
            <a:endParaRPr lang="en-US" dirty="0">
              <a:ea typeface="+mn-ea"/>
              <a:cs typeface="+mn-cs"/>
            </a:endParaRPr>
          </a:p>
          <a:p>
            <a:pPr lvl="1">
              <a:buFontTx/>
              <a:buNone/>
              <a:defRPr/>
            </a:pPr>
            <a:r>
              <a:rPr lang="en-US" b="1" dirty="0">
                <a:ea typeface="+mn-ea"/>
                <a:cs typeface="+mn-cs"/>
              </a:rPr>
              <a:t>private </a:t>
            </a:r>
            <a:r>
              <a:rPr lang="en-US" b="1" dirty="0" err="1">
                <a:ea typeface="+mn-ea"/>
                <a:cs typeface="+mn-cs"/>
              </a:rPr>
              <a:t>BankAccount</a:t>
            </a:r>
            <a:r>
              <a:rPr lang="en-US" b="1" dirty="0">
                <a:ea typeface="+mn-ea"/>
                <a:cs typeface="+mn-cs"/>
              </a:rPr>
              <a:t> account;</a:t>
            </a:r>
          </a:p>
          <a:p>
            <a:pPr lvl="1">
              <a:buFontTx/>
              <a:buNone/>
              <a:defRPr/>
            </a:pPr>
            <a:r>
              <a:rPr lang="en-US" b="1" dirty="0">
                <a:ea typeface="+mn-ea"/>
                <a:cs typeface="+mn-cs"/>
              </a:rPr>
              <a:t>public </a:t>
            </a:r>
            <a:r>
              <a:rPr lang="en-US" b="1" dirty="0" err="1">
                <a:ea typeface="+mn-ea"/>
                <a:cs typeface="+mn-cs"/>
              </a:rPr>
              <a:t>OnlineBanking</a:t>
            </a:r>
            <a:r>
              <a:rPr lang="en-US" b="1" dirty="0">
                <a:ea typeface="+mn-ea"/>
                <a:cs typeface="+mn-cs"/>
              </a:rPr>
              <a:t>(</a:t>
            </a:r>
            <a:r>
              <a:rPr lang="en-US" b="1" dirty="0" err="1">
                <a:ea typeface="+mn-ea"/>
                <a:cs typeface="+mn-cs"/>
              </a:rPr>
              <a:t>BankAccount</a:t>
            </a:r>
            <a:r>
              <a:rPr lang="en-US" b="1" dirty="0">
                <a:ea typeface="+mn-ea"/>
                <a:cs typeface="+mn-cs"/>
              </a:rPr>
              <a:t> account) {</a:t>
            </a:r>
          </a:p>
          <a:p>
            <a:pPr lvl="1">
              <a:buFontTx/>
              <a:buNone/>
              <a:defRPr/>
            </a:pPr>
            <a:r>
              <a:rPr lang="en-US" dirty="0">
                <a:ea typeface="+mn-ea"/>
                <a:cs typeface="+mn-cs"/>
              </a:rPr>
              <a:t>    </a:t>
            </a:r>
            <a:r>
              <a:rPr lang="en-US" b="1" dirty="0" err="1">
                <a:ea typeface="+mn-ea"/>
                <a:cs typeface="+mn-cs"/>
              </a:rPr>
              <a:t>this.account</a:t>
            </a:r>
            <a:r>
              <a:rPr lang="en-US" b="1" dirty="0">
                <a:ea typeface="+mn-ea"/>
                <a:cs typeface="+mn-cs"/>
              </a:rPr>
              <a:t> = account;</a:t>
            </a:r>
          </a:p>
          <a:p>
            <a:pPr lvl="1">
              <a:buFontTx/>
              <a:buNone/>
              <a:defRPr/>
            </a:pPr>
            <a:r>
              <a:rPr lang="en-US" dirty="0">
                <a:ea typeface="+mn-ea"/>
                <a:cs typeface="+mn-cs"/>
              </a:rPr>
              <a:t>}</a:t>
            </a:r>
          </a:p>
          <a:p>
            <a:pPr lvl="1">
              <a:buFontTx/>
              <a:buNone/>
              <a:defRPr/>
            </a:pPr>
            <a:r>
              <a:rPr lang="en-US" b="1" dirty="0">
                <a:ea typeface="+mn-ea"/>
                <a:cs typeface="+mn-cs"/>
              </a:rPr>
              <a:t>public double </a:t>
            </a:r>
            <a:r>
              <a:rPr lang="en-US" b="1" dirty="0" err="1">
                <a:ea typeface="+mn-ea"/>
                <a:cs typeface="+mn-cs"/>
              </a:rPr>
              <a:t>fundTransfer</a:t>
            </a:r>
            <a:r>
              <a:rPr lang="en-US" b="1" dirty="0">
                <a:ea typeface="+mn-ea"/>
                <a:cs typeface="+mn-cs"/>
              </a:rPr>
              <a:t>() {</a:t>
            </a:r>
          </a:p>
          <a:p>
            <a:pPr lvl="1">
              <a:buFontTx/>
              <a:buNone/>
              <a:defRPr/>
            </a:pPr>
            <a:r>
              <a:rPr lang="en-US" b="1" dirty="0">
                <a:ea typeface="+mn-ea"/>
                <a:cs typeface="+mn-cs"/>
              </a:rPr>
              <a:t>return 8000;</a:t>
            </a:r>
          </a:p>
          <a:p>
            <a:pPr lvl="1">
              <a:buFontTx/>
              <a:buNone/>
              <a:defRPr/>
            </a:pPr>
            <a:r>
              <a:rPr lang="en-US" dirty="0">
                <a:ea typeface="+mn-ea"/>
                <a:cs typeface="+mn-cs"/>
              </a:rPr>
              <a:t>}</a:t>
            </a:r>
          </a:p>
          <a:p>
            <a:pPr lvl="1">
              <a:buFontTx/>
              <a:buNone/>
              <a:defRPr/>
            </a:pPr>
            <a:r>
              <a:rPr lang="en-US" b="1" dirty="0">
                <a:ea typeface="+mn-ea"/>
                <a:cs typeface="+mn-cs"/>
              </a:rPr>
              <a:t>public double </a:t>
            </a:r>
            <a:r>
              <a:rPr lang="en-US" b="1" dirty="0" err="1">
                <a:ea typeface="+mn-ea"/>
                <a:cs typeface="+mn-cs"/>
              </a:rPr>
              <a:t>balanceToMaintain</a:t>
            </a:r>
            <a:r>
              <a:rPr lang="en-US" b="1" dirty="0">
                <a:ea typeface="+mn-ea"/>
                <a:cs typeface="+mn-cs"/>
              </a:rPr>
              <a:t>() {</a:t>
            </a:r>
          </a:p>
          <a:p>
            <a:pPr lvl="1">
              <a:buFontTx/>
              <a:buNone/>
              <a:defRPr/>
            </a:pPr>
            <a:r>
              <a:rPr lang="en-US" b="1" dirty="0">
                <a:ea typeface="+mn-ea"/>
                <a:cs typeface="+mn-cs"/>
              </a:rPr>
              <a:t>return </a:t>
            </a:r>
            <a:r>
              <a:rPr lang="en-US" b="1" dirty="0" err="1">
                <a:ea typeface="+mn-ea"/>
                <a:cs typeface="+mn-cs"/>
              </a:rPr>
              <a:t>account.balanceToMaintain</a:t>
            </a:r>
            <a:r>
              <a:rPr lang="en-US" b="1" dirty="0">
                <a:ea typeface="+mn-ea"/>
                <a:cs typeface="+mn-cs"/>
              </a:rPr>
              <a:t>()+5000;</a:t>
            </a:r>
          </a:p>
          <a:p>
            <a:pPr lvl="1">
              <a:buFontTx/>
              <a:buNone/>
              <a:defRPr/>
            </a:pPr>
            <a:r>
              <a:rPr lang="en-US" dirty="0">
                <a:ea typeface="+mn-ea"/>
                <a:cs typeface="+mn-cs"/>
              </a:rPr>
              <a:t>}</a:t>
            </a:r>
          </a:p>
          <a:p>
            <a:pPr lvl="1">
              <a:buFontTx/>
              <a:buNone/>
              <a:defRPr/>
            </a:pPr>
            <a:r>
              <a:rPr lang="en-US" b="1" dirty="0">
                <a:ea typeface="+mn-ea"/>
                <a:cs typeface="+mn-cs"/>
              </a:rPr>
              <a:t>public double deposit(double amount) {</a:t>
            </a:r>
          </a:p>
          <a:p>
            <a:pPr lvl="1">
              <a:buFontTx/>
              <a:buNone/>
              <a:defRPr/>
            </a:pPr>
            <a:r>
              <a:rPr lang="en-US" b="1" dirty="0">
                <a:ea typeface="+mn-ea"/>
                <a:cs typeface="+mn-cs"/>
              </a:rPr>
              <a:t>return 0;</a:t>
            </a:r>
          </a:p>
          <a:p>
            <a:pPr lvl="1">
              <a:buFontTx/>
              <a:buNone/>
              <a:defRPr/>
            </a:pPr>
            <a:r>
              <a:rPr lang="en-US" dirty="0">
                <a:ea typeface="+mn-ea"/>
                <a:cs typeface="+mn-cs"/>
              </a:rPr>
              <a:t>}</a:t>
            </a:r>
          </a:p>
          <a:p>
            <a:pPr lvl="1">
              <a:buFontTx/>
              <a:buNone/>
              <a:defRPr/>
            </a:pPr>
            <a:r>
              <a:rPr lang="en-US" b="1" dirty="0">
                <a:ea typeface="+mn-ea"/>
                <a:cs typeface="+mn-cs"/>
              </a:rPr>
              <a:t>public String </a:t>
            </a:r>
            <a:r>
              <a:rPr lang="en-US" b="1" dirty="0" err="1">
                <a:ea typeface="+mn-ea"/>
                <a:cs typeface="+mn-cs"/>
              </a:rPr>
              <a:t>chequeBookRequest</a:t>
            </a:r>
            <a:r>
              <a:rPr lang="en-US" b="1" dirty="0">
                <a:ea typeface="+mn-ea"/>
                <a:cs typeface="+mn-cs"/>
              </a:rPr>
              <a:t>(){</a:t>
            </a:r>
          </a:p>
          <a:p>
            <a:pPr lvl="1">
              <a:buFontTx/>
              <a:buNone/>
              <a:defRPr/>
            </a:pPr>
            <a:r>
              <a:rPr lang="en-US" b="1" dirty="0">
                <a:ea typeface="+mn-ea"/>
                <a:cs typeface="+mn-cs"/>
              </a:rPr>
              <a:t>return </a:t>
            </a:r>
            <a:r>
              <a:rPr lang="en-US" b="1" u="sng" dirty="0">
                <a:ea typeface="+mn-ea"/>
                <a:cs typeface="+mn-cs"/>
              </a:rPr>
              <a:t>"Allowed";</a:t>
            </a:r>
          </a:p>
          <a:p>
            <a:pPr lvl="1">
              <a:buFontTx/>
              <a:buNone/>
              <a:defRPr/>
            </a:pPr>
            <a:r>
              <a:rPr lang="en-US" dirty="0">
                <a:ea typeface="+mn-ea"/>
                <a:cs typeface="+mn-cs"/>
              </a:rPr>
              <a:t>}</a:t>
            </a:r>
          </a:p>
          <a:p>
            <a:pPr lvl="1">
              <a:buFontTx/>
              <a:buNone/>
              <a:defRPr/>
            </a:pPr>
            <a:r>
              <a:rPr lang="en-US" dirty="0">
                <a:ea typeface="+mn-ea"/>
                <a:cs typeface="+mn-cs"/>
              </a:rPr>
              <a:t>}</a:t>
            </a:r>
            <a:endParaRPr lang="en-US" dirty="0">
              <a:latin typeface="Courier New" pitchFamily="49" charset="0"/>
            </a:endParaRPr>
          </a:p>
        </p:txBody>
      </p:sp>
      <p:sp>
        <p:nvSpPr>
          <p:cNvPr id="2" name="Slide Number Placeholder 1">
            <a:extLst>
              <a:ext uri="{FF2B5EF4-FFF2-40B4-BE49-F238E27FC236}">
                <a16:creationId xmlns:a16="http://schemas.microsoft.com/office/drawing/2014/main" id="{27BD8AD3-A1E0-84DA-096A-A39B14BAFD22}"/>
              </a:ext>
            </a:extLst>
          </p:cNvPr>
          <p:cNvSpPr>
            <a:spLocks noGrp="1"/>
          </p:cNvSpPr>
          <p:nvPr>
            <p:ph type="sldNum" sz="quarter" idx="12"/>
          </p:nvPr>
        </p:nvSpPr>
        <p:spPr/>
        <p:txBody>
          <a:bodyPr/>
          <a:lstStyle/>
          <a:p>
            <a:fld id="{A641A246-6685-4720-A4BC-CF1B22B588A4}" type="slidenum">
              <a:rPr lang="en-IN" smtClean="0"/>
              <a:t>61</a:t>
            </a:fld>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535C73D-FEAA-4FDA-BDB8-C4E0E1A20395}"/>
              </a:ext>
            </a:extLst>
          </p:cNvPr>
          <p:cNvSpPr>
            <a:spLocks noGrp="1" noChangeArrowheads="1"/>
          </p:cNvSpPr>
          <p:nvPr>
            <p:ph type="title"/>
          </p:nvPr>
        </p:nvSpPr>
        <p:spPr/>
        <p:txBody>
          <a:bodyPr/>
          <a:lstStyle/>
          <a:p>
            <a:pPr eaLnBrk="1" hangingPunct="1"/>
            <a:r>
              <a:rPr lang="en-US" altLang="en-US" sz="2800"/>
              <a:t>Test Decorators</a:t>
            </a:r>
          </a:p>
        </p:txBody>
      </p:sp>
      <p:sp>
        <p:nvSpPr>
          <p:cNvPr id="28675" name="Rectangle 3">
            <a:extLst>
              <a:ext uri="{FF2B5EF4-FFF2-40B4-BE49-F238E27FC236}">
                <a16:creationId xmlns:a16="http://schemas.microsoft.com/office/drawing/2014/main" id="{44821C34-0658-4A3A-A933-8D05212A9CEE}"/>
              </a:ext>
            </a:extLst>
          </p:cNvPr>
          <p:cNvSpPr>
            <a:spLocks noGrp="1" noChangeArrowheads="1"/>
          </p:cNvSpPr>
          <p:nvPr>
            <p:ph type="body" idx="1"/>
          </p:nvPr>
        </p:nvSpPr>
        <p:spPr>
          <a:xfrm>
            <a:off x="760228" y="1196162"/>
            <a:ext cx="9450572" cy="5353493"/>
          </a:xfrm>
        </p:spPr>
        <p:txBody>
          <a:bodyPr>
            <a:normAutofit fontScale="85000" lnSpcReduction="10000"/>
          </a:bodyPr>
          <a:lstStyle/>
          <a:p>
            <a:pPr lvl="1">
              <a:buFontTx/>
              <a:buNone/>
              <a:defRPr/>
            </a:pPr>
            <a:r>
              <a:rPr lang="en-US" b="1" dirty="0">
                <a:ea typeface="+mn-ea"/>
                <a:cs typeface="+mn-cs"/>
              </a:rPr>
              <a:t>public static void main(String[] </a:t>
            </a:r>
            <a:r>
              <a:rPr lang="en-US" b="1" dirty="0" err="1">
                <a:ea typeface="+mn-ea"/>
                <a:cs typeface="+mn-cs"/>
              </a:rPr>
              <a:t>args</a:t>
            </a:r>
            <a:r>
              <a:rPr lang="en-US" b="1" dirty="0">
                <a:ea typeface="+mn-ea"/>
                <a:cs typeface="+mn-cs"/>
              </a:rPr>
              <a:t>) {</a:t>
            </a:r>
          </a:p>
          <a:p>
            <a:pPr lvl="1">
              <a:buFontTx/>
              <a:buNone/>
              <a:defRPr/>
            </a:pPr>
            <a:endParaRPr lang="en-US" dirty="0">
              <a:ea typeface="+mn-ea"/>
              <a:cs typeface="+mn-cs"/>
            </a:endParaRPr>
          </a:p>
          <a:p>
            <a:pPr lvl="1">
              <a:buFontTx/>
              <a:buNone/>
              <a:defRPr/>
            </a:pPr>
            <a:r>
              <a:rPr lang="en-US" dirty="0">
                <a:ea typeface="+mn-ea"/>
                <a:cs typeface="+mn-cs"/>
              </a:rPr>
              <a:t> </a:t>
            </a:r>
            <a:r>
              <a:rPr lang="en-US" dirty="0" err="1">
                <a:ea typeface="+mn-ea"/>
                <a:cs typeface="+mn-cs"/>
              </a:rPr>
              <a:t>BankAccount</a:t>
            </a:r>
            <a:r>
              <a:rPr lang="en-US" dirty="0">
                <a:ea typeface="+mn-ea"/>
                <a:cs typeface="+mn-cs"/>
              </a:rPr>
              <a:t> account1 = </a:t>
            </a:r>
            <a:r>
              <a:rPr lang="en-US" b="1" dirty="0">
                <a:ea typeface="+mn-ea"/>
                <a:cs typeface="+mn-cs"/>
              </a:rPr>
              <a:t>new </a:t>
            </a:r>
            <a:r>
              <a:rPr lang="en-US" b="1" dirty="0" err="1">
                <a:ea typeface="+mn-ea"/>
                <a:cs typeface="+mn-cs"/>
              </a:rPr>
              <a:t>SavingsAccount</a:t>
            </a:r>
            <a:r>
              <a:rPr lang="en-US" b="1" dirty="0">
                <a:ea typeface="+mn-ea"/>
                <a:cs typeface="+mn-cs"/>
              </a:rPr>
              <a:t>();</a:t>
            </a:r>
          </a:p>
          <a:p>
            <a:pPr lvl="1">
              <a:buFontTx/>
              <a:buNone/>
              <a:defRPr/>
            </a:pPr>
            <a:r>
              <a:rPr lang="en-US" dirty="0">
                <a:ea typeface="+mn-ea"/>
                <a:cs typeface="+mn-cs"/>
              </a:rPr>
              <a:t> </a:t>
            </a:r>
          </a:p>
          <a:p>
            <a:pPr lvl="1">
              <a:buFontTx/>
              <a:buNone/>
              <a:defRPr/>
            </a:pPr>
            <a:r>
              <a:rPr lang="en-US" u="sng" dirty="0" err="1">
                <a:ea typeface="+mn-ea"/>
                <a:cs typeface="+mn-cs"/>
              </a:rPr>
              <a:t>System.</a:t>
            </a:r>
            <a:r>
              <a:rPr lang="en-US" b="1" i="1" u="sng" dirty="0" err="1">
                <a:ea typeface="+mn-ea"/>
                <a:cs typeface="+mn-cs"/>
              </a:rPr>
              <a:t>out.println</a:t>
            </a:r>
            <a:r>
              <a:rPr lang="en-US" b="1" i="1" u="sng" dirty="0">
                <a:ea typeface="+mn-ea"/>
                <a:cs typeface="+mn-cs"/>
              </a:rPr>
              <a:t>("Minimum Balance "+account1.balanceToMaintain());</a:t>
            </a:r>
          </a:p>
          <a:p>
            <a:pPr lvl="1">
              <a:buFontTx/>
              <a:buNone/>
              <a:defRPr/>
            </a:pPr>
            <a:endParaRPr lang="en-US" dirty="0">
              <a:ea typeface="+mn-ea"/>
              <a:cs typeface="+mn-cs"/>
            </a:endParaRPr>
          </a:p>
          <a:p>
            <a:pPr lvl="1">
              <a:buFontTx/>
              <a:buNone/>
              <a:defRPr/>
            </a:pPr>
            <a:r>
              <a:rPr lang="en-US" dirty="0" err="1">
                <a:ea typeface="+mn-ea"/>
                <a:cs typeface="+mn-cs"/>
              </a:rPr>
              <a:t>OnlineBanking</a:t>
            </a:r>
            <a:r>
              <a:rPr lang="en-US" dirty="0">
                <a:ea typeface="+mn-ea"/>
                <a:cs typeface="+mn-cs"/>
              </a:rPr>
              <a:t> account1x = </a:t>
            </a:r>
            <a:r>
              <a:rPr lang="en-US" b="1" dirty="0">
                <a:ea typeface="+mn-ea"/>
                <a:cs typeface="+mn-cs"/>
              </a:rPr>
              <a:t>new </a:t>
            </a:r>
            <a:r>
              <a:rPr lang="en-US" b="1" dirty="0" err="1">
                <a:ea typeface="+mn-ea"/>
                <a:cs typeface="+mn-cs"/>
              </a:rPr>
              <a:t>OnlineBanking</a:t>
            </a:r>
            <a:r>
              <a:rPr lang="en-US" b="1" dirty="0">
                <a:ea typeface="+mn-ea"/>
                <a:cs typeface="+mn-cs"/>
              </a:rPr>
              <a:t>(account1);</a:t>
            </a:r>
          </a:p>
          <a:p>
            <a:pPr lvl="1">
              <a:buFontTx/>
              <a:buNone/>
              <a:defRPr/>
            </a:pPr>
            <a:endParaRPr lang="en-US" dirty="0">
              <a:ea typeface="+mn-ea"/>
              <a:cs typeface="+mn-cs"/>
            </a:endParaRPr>
          </a:p>
          <a:p>
            <a:pPr lvl="1">
              <a:buFontTx/>
              <a:buNone/>
              <a:defRPr/>
            </a:pPr>
            <a:r>
              <a:rPr lang="en-US" dirty="0">
                <a:ea typeface="+mn-ea"/>
                <a:cs typeface="+mn-cs"/>
              </a:rPr>
              <a:t> </a:t>
            </a:r>
            <a:r>
              <a:rPr lang="en-US" u="sng" dirty="0" err="1">
                <a:ea typeface="+mn-ea"/>
                <a:cs typeface="+mn-cs"/>
              </a:rPr>
              <a:t>System.</a:t>
            </a:r>
            <a:r>
              <a:rPr lang="en-US" b="1" i="1" u="sng" dirty="0" err="1">
                <a:ea typeface="+mn-ea"/>
                <a:cs typeface="+mn-cs"/>
              </a:rPr>
              <a:t>out.println</a:t>
            </a:r>
            <a:r>
              <a:rPr lang="en-US" b="1" i="1" u="sng" dirty="0">
                <a:ea typeface="+mn-ea"/>
                <a:cs typeface="+mn-cs"/>
              </a:rPr>
              <a:t>("Minimum Balance with One Feature"+account1x.balanceToMaintain());</a:t>
            </a:r>
          </a:p>
          <a:p>
            <a:pPr lvl="1">
              <a:buFontTx/>
              <a:buNone/>
              <a:defRPr/>
            </a:pPr>
            <a:r>
              <a:rPr lang="en-US" dirty="0">
                <a:ea typeface="+mn-ea"/>
                <a:cs typeface="+mn-cs"/>
              </a:rPr>
              <a:t>   </a:t>
            </a:r>
          </a:p>
          <a:p>
            <a:pPr lvl="1">
              <a:buFontTx/>
              <a:buNone/>
              <a:defRPr/>
            </a:pPr>
            <a:r>
              <a:rPr lang="en-US" dirty="0">
                <a:ea typeface="+mn-ea"/>
                <a:cs typeface="+mn-cs"/>
              </a:rPr>
              <a:t> </a:t>
            </a:r>
            <a:r>
              <a:rPr lang="en-US" u="sng" dirty="0" err="1">
                <a:ea typeface="+mn-ea"/>
                <a:cs typeface="+mn-cs"/>
              </a:rPr>
              <a:t>System.</a:t>
            </a:r>
            <a:r>
              <a:rPr lang="en-US" b="1" i="1" u="sng" dirty="0" err="1">
                <a:ea typeface="+mn-ea"/>
                <a:cs typeface="+mn-cs"/>
              </a:rPr>
              <a:t>out.println</a:t>
            </a:r>
            <a:r>
              <a:rPr lang="en-US" b="1" i="1" u="sng" dirty="0">
                <a:ea typeface="+mn-ea"/>
                <a:cs typeface="+mn-cs"/>
              </a:rPr>
              <a:t>("</a:t>
            </a:r>
            <a:r>
              <a:rPr lang="en-US" b="1" i="1" u="sng" dirty="0" err="1">
                <a:ea typeface="+mn-ea"/>
                <a:cs typeface="+mn-cs"/>
              </a:rPr>
              <a:t>Cheque</a:t>
            </a:r>
            <a:r>
              <a:rPr lang="en-US" b="1" i="1" u="sng" dirty="0">
                <a:ea typeface="+mn-ea"/>
                <a:cs typeface="+mn-cs"/>
              </a:rPr>
              <a:t> Book Request"+account1x.chequeBookRequest());</a:t>
            </a:r>
          </a:p>
          <a:p>
            <a:pPr lvl="1">
              <a:buFontTx/>
              <a:buNone/>
              <a:defRPr/>
            </a:pPr>
            <a:r>
              <a:rPr lang="en-US" dirty="0">
                <a:ea typeface="+mn-ea"/>
                <a:cs typeface="+mn-cs"/>
              </a:rPr>
              <a:t> </a:t>
            </a:r>
            <a:r>
              <a:rPr lang="en-US" dirty="0" err="1">
                <a:ea typeface="+mn-ea"/>
                <a:cs typeface="+mn-cs"/>
              </a:rPr>
              <a:t>InternationalBanking</a:t>
            </a:r>
            <a:r>
              <a:rPr lang="en-US" dirty="0">
                <a:ea typeface="+mn-ea"/>
                <a:cs typeface="+mn-cs"/>
              </a:rPr>
              <a:t> account2x = </a:t>
            </a:r>
            <a:r>
              <a:rPr lang="en-US" b="1" dirty="0">
                <a:ea typeface="+mn-ea"/>
                <a:cs typeface="+mn-cs"/>
              </a:rPr>
              <a:t>new </a:t>
            </a:r>
            <a:r>
              <a:rPr lang="en-US" b="1" dirty="0" err="1">
                <a:ea typeface="+mn-ea"/>
                <a:cs typeface="+mn-cs"/>
              </a:rPr>
              <a:t>InternationalBanking</a:t>
            </a:r>
            <a:r>
              <a:rPr lang="en-US" b="1" dirty="0">
                <a:ea typeface="+mn-ea"/>
                <a:cs typeface="+mn-cs"/>
              </a:rPr>
              <a:t>(new </a:t>
            </a:r>
            <a:r>
              <a:rPr lang="en-US" b="1" dirty="0" err="1">
                <a:ea typeface="+mn-ea"/>
                <a:cs typeface="+mn-cs"/>
              </a:rPr>
              <a:t>OnlineBanking</a:t>
            </a:r>
            <a:r>
              <a:rPr lang="en-US" b="1" dirty="0">
                <a:ea typeface="+mn-ea"/>
                <a:cs typeface="+mn-cs"/>
              </a:rPr>
              <a:t>(account1));</a:t>
            </a:r>
          </a:p>
          <a:p>
            <a:pPr lvl="1">
              <a:buFontTx/>
              <a:buNone/>
              <a:defRPr/>
            </a:pPr>
            <a:r>
              <a:rPr lang="en-US" dirty="0">
                <a:ea typeface="+mn-ea"/>
                <a:cs typeface="+mn-cs"/>
              </a:rPr>
              <a:t>            </a:t>
            </a:r>
            <a:r>
              <a:rPr lang="en-US" u="sng" dirty="0" err="1">
                <a:ea typeface="+mn-ea"/>
                <a:cs typeface="+mn-cs"/>
              </a:rPr>
              <a:t>System.</a:t>
            </a:r>
            <a:r>
              <a:rPr lang="en-US" b="1" i="1" u="sng" dirty="0" err="1">
                <a:ea typeface="+mn-ea"/>
                <a:cs typeface="+mn-cs"/>
              </a:rPr>
              <a:t>out.println</a:t>
            </a:r>
            <a:r>
              <a:rPr lang="en-US" b="1" i="1" u="sng" dirty="0">
                <a:ea typeface="+mn-ea"/>
                <a:cs typeface="+mn-cs"/>
              </a:rPr>
              <a:t>("Minimum Balance with Two Feature"+account2x.balanceToMaintain());</a:t>
            </a:r>
          </a:p>
          <a:p>
            <a:pPr lvl="1">
              <a:buFontTx/>
              <a:buNone/>
              <a:defRPr/>
            </a:pPr>
            <a:r>
              <a:rPr lang="en-US" dirty="0">
                <a:ea typeface="+mn-ea"/>
                <a:cs typeface="+mn-cs"/>
              </a:rPr>
              <a:t>            </a:t>
            </a:r>
            <a:r>
              <a:rPr lang="en-US" u="sng" dirty="0" err="1">
                <a:ea typeface="+mn-ea"/>
                <a:cs typeface="+mn-cs"/>
              </a:rPr>
              <a:t>System.</a:t>
            </a:r>
            <a:r>
              <a:rPr lang="en-US" b="1" i="1" u="sng" dirty="0" err="1">
                <a:ea typeface="+mn-ea"/>
                <a:cs typeface="+mn-cs"/>
              </a:rPr>
              <a:t>out.println</a:t>
            </a:r>
            <a:r>
              <a:rPr lang="en-US" b="1" i="1" u="sng" dirty="0">
                <a:ea typeface="+mn-ea"/>
                <a:cs typeface="+mn-cs"/>
              </a:rPr>
              <a:t>("Airport Lounge Access" +account2x.airportLoungeAccess());  }}</a:t>
            </a:r>
          </a:p>
          <a:p>
            <a:pPr lvl="1">
              <a:buFontTx/>
              <a:buNone/>
              <a:defRPr/>
            </a:pPr>
            <a:r>
              <a:rPr lang="en-US" dirty="0">
                <a:ea typeface="+mn-ea"/>
                <a:cs typeface="+mn-cs"/>
              </a:rPr>
              <a:t>            </a:t>
            </a:r>
          </a:p>
        </p:txBody>
      </p:sp>
      <p:sp>
        <p:nvSpPr>
          <p:cNvPr id="2" name="Slide Number Placeholder 1">
            <a:extLst>
              <a:ext uri="{FF2B5EF4-FFF2-40B4-BE49-F238E27FC236}">
                <a16:creationId xmlns:a16="http://schemas.microsoft.com/office/drawing/2014/main" id="{59843597-437F-B197-5E31-D445E09C0955}"/>
              </a:ext>
            </a:extLst>
          </p:cNvPr>
          <p:cNvSpPr>
            <a:spLocks noGrp="1"/>
          </p:cNvSpPr>
          <p:nvPr>
            <p:ph type="sldNum" sz="quarter" idx="12"/>
          </p:nvPr>
        </p:nvSpPr>
        <p:spPr/>
        <p:txBody>
          <a:bodyPr/>
          <a:lstStyle/>
          <a:p>
            <a:fld id="{A641A246-6685-4720-A4BC-CF1B22B588A4}" type="slidenum">
              <a:rPr lang="en-IN" smtClean="0"/>
              <a:t>62</a:t>
            </a:fld>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5010C2-804D-4C20-A325-1B12B17365BE}"/>
              </a:ext>
            </a:extLst>
          </p:cNvPr>
          <p:cNvSpPr>
            <a:spLocks noGrp="1"/>
          </p:cNvSpPr>
          <p:nvPr>
            <p:ph type="title"/>
          </p:nvPr>
        </p:nvSpPr>
        <p:spPr/>
        <p:txBody>
          <a:bodyPr/>
          <a:lstStyle/>
          <a:p>
            <a:pPr>
              <a:defRPr/>
            </a:pPr>
            <a:r>
              <a:rPr lang="en-US" dirty="0"/>
              <a:t>Proxy pattern</a:t>
            </a:r>
          </a:p>
        </p:txBody>
      </p:sp>
      <p:sp>
        <p:nvSpPr>
          <p:cNvPr id="36867" name="Text Placeholder 4">
            <a:extLst>
              <a:ext uri="{FF2B5EF4-FFF2-40B4-BE49-F238E27FC236}">
                <a16:creationId xmlns:a16="http://schemas.microsoft.com/office/drawing/2014/main" id="{1B8ADE1D-E691-4142-A984-295044DE084B}"/>
              </a:ext>
            </a:extLst>
          </p:cNvPr>
          <p:cNvSpPr>
            <a:spLocks noGrp="1"/>
          </p:cNvSpPr>
          <p:nvPr>
            <p:ph type="body" idx="1"/>
          </p:nvPr>
        </p:nvSpPr>
        <p:spPr/>
        <p:txBody>
          <a:bodyPr/>
          <a:lstStyle/>
          <a:p>
            <a:endParaRPr lang="en-US" altLang="en-US"/>
          </a:p>
        </p:txBody>
      </p:sp>
      <p:pic>
        <p:nvPicPr>
          <p:cNvPr id="36868" name="Picture 5" descr="proxy-mini.png">
            <a:extLst>
              <a:ext uri="{FF2B5EF4-FFF2-40B4-BE49-F238E27FC236}">
                <a16:creationId xmlns:a16="http://schemas.microsoft.com/office/drawing/2014/main" id="{6222E67A-E320-4E39-934D-8A47CAA8DE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2247902"/>
            <a:ext cx="2047875"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CADEE4E7-4271-AE3D-57C7-638CE6F934E2}"/>
              </a:ext>
            </a:extLst>
          </p:cNvPr>
          <p:cNvSpPr>
            <a:spLocks noGrp="1"/>
          </p:cNvSpPr>
          <p:nvPr>
            <p:ph type="sldNum" sz="quarter" idx="12"/>
          </p:nvPr>
        </p:nvSpPr>
        <p:spPr/>
        <p:txBody>
          <a:bodyPr/>
          <a:lstStyle/>
          <a:p>
            <a:fld id="{A641A246-6685-4720-A4BC-CF1B22B588A4}" type="slidenum">
              <a:rPr lang="en-IN" smtClean="0"/>
              <a:t>63</a:t>
            </a:fld>
            <a:endParaRPr lang="en-I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8889E29-39C6-4366-A747-C456FDFD17BA}"/>
              </a:ext>
            </a:extLst>
          </p:cNvPr>
          <p:cNvSpPr>
            <a:spLocks noGrp="1" noChangeArrowheads="1"/>
          </p:cNvSpPr>
          <p:nvPr>
            <p:ph type="title"/>
          </p:nvPr>
        </p:nvSpPr>
        <p:spPr/>
        <p:txBody>
          <a:bodyPr/>
          <a:lstStyle/>
          <a:p>
            <a:pPr eaLnBrk="1" hangingPunct="1"/>
            <a:r>
              <a:rPr lang="en-US" altLang="en-US"/>
              <a:t>Proxy Pattern</a:t>
            </a:r>
          </a:p>
        </p:txBody>
      </p:sp>
      <p:sp>
        <p:nvSpPr>
          <p:cNvPr id="37891" name="Rectangle 3">
            <a:extLst>
              <a:ext uri="{FF2B5EF4-FFF2-40B4-BE49-F238E27FC236}">
                <a16:creationId xmlns:a16="http://schemas.microsoft.com/office/drawing/2014/main" id="{7B8392AB-BD2E-4A4B-B2FA-4E7520AD3D95}"/>
              </a:ext>
            </a:extLst>
          </p:cNvPr>
          <p:cNvSpPr>
            <a:spLocks noGrp="1" noChangeArrowheads="1"/>
          </p:cNvSpPr>
          <p:nvPr>
            <p:ph type="body" idx="1"/>
          </p:nvPr>
        </p:nvSpPr>
        <p:spPr/>
        <p:txBody>
          <a:bodyPr>
            <a:normAutofit fontScale="85000" lnSpcReduction="10000"/>
          </a:bodyPr>
          <a:lstStyle/>
          <a:p>
            <a:pPr marL="342900" lvl="1" indent="-342900">
              <a:buFontTx/>
              <a:buChar char="•"/>
            </a:pPr>
            <a:r>
              <a:rPr lang="en-US" altLang="en-US" sz="1800" b="1" i="1"/>
              <a:t>proxy pattern is used when we want to provide controlled access of a functionality. </a:t>
            </a:r>
          </a:p>
          <a:p>
            <a:pPr eaLnBrk="1" hangingPunct="1"/>
            <a:r>
              <a:rPr lang="en-US" altLang="en-US" sz="1800" b="1" i="1"/>
              <a:t>used to represent a complex with a simpler one. </a:t>
            </a:r>
          </a:p>
          <a:p>
            <a:pPr eaLnBrk="1" hangingPunct="1"/>
            <a:endParaRPr lang="en-US" altLang="en-US" sz="1800"/>
          </a:p>
          <a:p>
            <a:pPr eaLnBrk="1" hangingPunct="1"/>
            <a:r>
              <a:rPr lang="en-US" altLang="en-US" sz="1800" i="1"/>
              <a:t>If creation of object is expensive</a:t>
            </a:r>
            <a:r>
              <a:rPr lang="en-US" altLang="en-US" sz="1800"/>
              <a:t>, its creation can be postponed till the very need arises and till then, a </a:t>
            </a:r>
            <a:r>
              <a:rPr lang="en-US" altLang="en-US" sz="1800" i="1"/>
              <a:t>simple object can represent it. </a:t>
            </a:r>
          </a:p>
          <a:p>
            <a:pPr eaLnBrk="1" hangingPunct="1"/>
            <a:endParaRPr lang="en-US" altLang="en-US" sz="1800"/>
          </a:p>
          <a:p>
            <a:pPr eaLnBrk="1" hangingPunct="1"/>
            <a:r>
              <a:rPr lang="en-US" altLang="en-US" sz="1800"/>
              <a:t>This simple object is called the “Proxy” for the complex object</a:t>
            </a:r>
            <a:br>
              <a:rPr lang="en-US" altLang="en-US" sz="1800"/>
            </a:br>
            <a:endParaRPr lang="en-US" altLang="en-US" sz="1800"/>
          </a:p>
          <a:p>
            <a:pPr eaLnBrk="1" hangingPunct="1"/>
            <a:r>
              <a:rPr lang="en-US" altLang="en-US" sz="1800"/>
              <a:t>The Proxy holds reference to the RealObject ,Clients interact with the realObject through the proxy . </a:t>
            </a:r>
          </a:p>
          <a:p>
            <a:pPr eaLnBrk="1" hangingPunct="1"/>
            <a:endParaRPr lang="en-US" altLang="en-US" sz="1800"/>
          </a:p>
          <a:p>
            <a:pPr eaLnBrk="1" hangingPunct="1"/>
            <a:r>
              <a:rPr lang="en-US" altLang="en-US" sz="1800"/>
              <a:t>Because both the proxy and RealObject implement the same interface .</a:t>
            </a:r>
            <a:br>
              <a:rPr lang="en-US" altLang="en-US" sz="1800"/>
            </a:br>
            <a:endParaRPr lang="en-US" altLang="en-US" sz="1800"/>
          </a:p>
          <a:p>
            <a:pPr eaLnBrk="1" hangingPunct="1"/>
            <a:r>
              <a:rPr lang="en-US" altLang="en-US" sz="1800"/>
              <a:t>The Proxy can be substituted where Subject can be requested </a:t>
            </a:r>
          </a:p>
        </p:txBody>
      </p:sp>
      <p:sp>
        <p:nvSpPr>
          <p:cNvPr id="2" name="Slide Number Placeholder 1">
            <a:extLst>
              <a:ext uri="{FF2B5EF4-FFF2-40B4-BE49-F238E27FC236}">
                <a16:creationId xmlns:a16="http://schemas.microsoft.com/office/drawing/2014/main" id="{3AF5ACC1-A574-A55F-061B-F3B7A0C0B954}"/>
              </a:ext>
            </a:extLst>
          </p:cNvPr>
          <p:cNvSpPr>
            <a:spLocks noGrp="1"/>
          </p:cNvSpPr>
          <p:nvPr>
            <p:ph type="sldNum" sz="quarter" idx="12"/>
          </p:nvPr>
        </p:nvSpPr>
        <p:spPr/>
        <p:txBody>
          <a:bodyPr/>
          <a:lstStyle/>
          <a:p>
            <a:fld id="{A641A246-6685-4720-A4BC-CF1B22B588A4}" type="slidenum">
              <a:rPr lang="en-IN" smtClean="0"/>
              <a:t>64</a:t>
            </a:fld>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777C5601-FC92-4C5B-93AB-BFDD667C1B6C}"/>
              </a:ext>
            </a:extLst>
          </p:cNvPr>
          <p:cNvSpPr>
            <a:spLocks noGrp="1"/>
          </p:cNvSpPr>
          <p:nvPr>
            <p:ph type="title"/>
          </p:nvPr>
        </p:nvSpPr>
        <p:spPr/>
        <p:txBody>
          <a:bodyPr/>
          <a:lstStyle/>
          <a:p>
            <a:r>
              <a:rPr lang="en-US" altLang="en-US"/>
              <a:t>Proxy Pattern</a:t>
            </a:r>
          </a:p>
        </p:txBody>
      </p:sp>
      <p:sp>
        <p:nvSpPr>
          <p:cNvPr id="38915" name="Content Placeholder 2">
            <a:extLst>
              <a:ext uri="{FF2B5EF4-FFF2-40B4-BE49-F238E27FC236}">
                <a16:creationId xmlns:a16="http://schemas.microsoft.com/office/drawing/2014/main" id="{53DEC97E-1006-478F-B213-388E015E8763}"/>
              </a:ext>
            </a:extLst>
          </p:cNvPr>
          <p:cNvSpPr>
            <a:spLocks noGrp="1"/>
          </p:cNvSpPr>
          <p:nvPr>
            <p:ph idx="1"/>
          </p:nvPr>
        </p:nvSpPr>
        <p:spPr>
          <a:xfrm>
            <a:off x="960782" y="1454289"/>
            <a:ext cx="9534940" cy="5360988"/>
          </a:xfrm>
        </p:spPr>
        <p:txBody>
          <a:bodyPr>
            <a:normAutofit fontScale="92500"/>
          </a:bodyPr>
          <a:lstStyle/>
          <a:p>
            <a:r>
              <a:rPr lang="en-US" altLang="en-US" sz="2000" dirty="0"/>
              <a:t>The participants classes in the proxy pattern are:</a:t>
            </a:r>
          </a:p>
          <a:p>
            <a:r>
              <a:rPr lang="en-US" altLang="en-US" sz="2000" b="1" dirty="0"/>
              <a:t>Subject</a:t>
            </a:r>
            <a:r>
              <a:rPr lang="en-US" altLang="en-US" sz="2000" dirty="0"/>
              <a:t> </a:t>
            </a:r>
          </a:p>
          <a:p>
            <a:pPr lvl="1"/>
            <a:r>
              <a:rPr lang="en-US" altLang="en-US" sz="2000" dirty="0"/>
              <a:t> Interface implemented by the </a:t>
            </a:r>
            <a:r>
              <a:rPr lang="en-US" altLang="en-US" sz="2000" dirty="0" err="1"/>
              <a:t>RealSubject</a:t>
            </a:r>
            <a:r>
              <a:rPr lang="en-US" altLang="en-US" sz="2000" dirty="0"/>
              <a:t> and representing its services. </a:t>
            </a:r>
          </a:p>
          <a:p>
            <a:pPr lvl="1"/>
            <a:r>
              <a:rPr lang="en-US" altLang="en-US" sz="2000" dirty="0"/>
              <a:t>The interface must be implemented by the proxy as well so that the proxy can be used in any location where the </a:t>
            </a:r>
            <a:r>
              <a:rPr lang="en-US" altLang="en-US" sz="2000" dirty="0" err="1"/>
              <a:t>RealSubject</a:t>
            </a:r>
            <a:r>
              <a:rPr lang="en-US" altLang="en-US" sz="2000" dirty="0"/>
              <a:t> can be used.</a:t>
            </a:r>
          </a:p>
          <a:p>
            <a:r>
              <a:rPr lang="en-US" altLang="en-US" sz="2000" b="1" dirty="0"/>
              <a:t>Proxy</a:t>
            </a:r>
            <a:endParaRPr lang="en-US" altLang="en-US" sz="2000" dirty="0"/>
          </a:p>
          <a:p>
            <a:pPr lvl="1"/>
            <a:r>
              <a:rPr lang="en-US" altLang="en-US" sz="2000" dirty="0"/>
              <a:t>Maintains a reference that allows the Proxy to access the </a:t>
            </a:r>
            <a:r>
              <a:rPr lang="en-US" altLang="en-US" sz="2000" dirty="0" err="1"/>
              <a:t>RealSubject</a:t>
            </a:r>
            <a:r>
              <a:rPr lang="en-US" altLang="en-US" sz="2000" dirty="0"/>
              <a:t>.</a:t>
            </a:r>
          </a:p>
          <a:p>
            <a:pPr lvl="1"/>
            <a:r>
              <a:rPr lang="en-US" altLang="en-US" sz="2000" dirty="0"/>
              <a:t>Implements the same interface implemented by the </a:t>
            </a:r>
            <a:r>
              <a:rPr lang="en-US" altLang="en-US" sz="2000" dirty="0" err="1"/>
              <a:t>RealSubject</a:t>
            </a:r>
            <a:r>
              <a:rPr lang="en-US" altLang="en-US" sz="2000" dirty="0"/>
              <a:t> so that the Proxy can be substituted for the </a:t>
            </a:r>
            <a:r>
              <a:rPr lang="en-US" altLang="en-US" sz="2000" dirty="0" err="1"/>
              <a:t>RealSubject</a:t>
            </a:r>
            <a:r>
              <a:rPr lang="en-US" altLang="en-US" sz="2000" dirty="0"/>
              <a:t>.</a:t>
            </a:r>
          </a:p>
          <a:p>
            <a:pPr lvl="1"/>
            <a:r>
              <a:rPr lang="en-US" altLang="en-US" sz="2000" dirty="0"/>
              <a:t>Controls access to the </a:t>
            </a:r>
            <a:r>
              <a:rPr lang="en-US" altLang="en-US" sz="2000" dirty="0" err="1"/>
              <a:t>RealSubject</a:t>
            </a:r>
            <a:r>
              <a:rPr lang="en-US" altLang="en-US" sz="2000" dirty="0"/>
              <a:t> and may be responsible for its creation and deletion.</a:t>
            </a:r>
          </a:p>
          <a:p>
            <a:pPr lvl="1"/>
            <a:r>
              <a:rPr lang="en-US" altLang="en-US" sz="2000" dirty="0"/>
              <a:t>Other responsibilities depend on the kind of proxy.</a:t>
            </a:r>
          </a:p>
          <a:p>
            <a:r>
              <a:rPr lang="en-US" altLang="en-US" sz="2000" b="1" dirty="0" err="1"/>
              <a:t>RealSubject</a:t>
            </a:r>
            <a:r>
              <a:rPr lang="en-US" altLang="en-US" sz="2000" dirty="0"/>
              <a:t> - the real object that the proxy represents.</a:t>
            </a:r>
            <a:endParaRPr lang="en-US" altLang="en-US" sz="2000" b="1" dirty="0"/>
          </a:p>
          <a:p>
            <a:endParaRPr lang="en-US" altLang="en-US" sz="2000" dirty="0"/>
          </a:p>
        </p:txBody>
      </p:sp>
      <p:sp>
        <p:nvSpPr>
          <p:cNvPr id="2" name="Slide Number Placeholder 1">
            <a:extLst>
              <a:ext uri="{FF2B5EF4-FFF2-40B4-BE49-F238E27FC236}">
                <a16:creationId xmlns:a16="http://schemas.microsoft.com/office/drawing/2014/main" id="{FC3B9D67-2569-FB16-E0E6-E2CC58E6A50C}"/>
              </a:ext>
            </a:extLst>
          </p:cNvPr>
          <p:cNvSpPr>
            <a:spLocks noGrp="1"/>
          </p:cNvSpPr>
          <p:nvPr>
            <p:ph type="sldNum" sz="quarter" idx="12"/>
          </p:nvPr>
        </p:nvSpPr>
        <p:spPr/>
        <p:txBody>
          <a:bodyPr/>
          <a:lstStyle/>
          <a:p>
            <a:fld id="{A641A246-6685-4720-A4BC-CF1B22B588A4}" type="slidenum">
              <a:rPr lang="en-IN" smtClean="0"/>
              <a:t>65</a:t>
            </a:fld>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4FB84C7E-B29D-460E-AC5A-39A21FB62F3F}"/>
              </a:ext>
            </a:extLst>
          </p:cNvPr>
          <p:cNvSpPr>
            <a:spLocks noGrp="1"/>
          </p:cNvSpPr>
          <p:nvPr>
            <p:ph type="title"/>
          </p:nvPr>
        </p:nvSpPr>
        <p:spPr/>
        <p:txBody>
          <a:bodyPr/>
          <a:lstStyle/>
          <a:p>
            <a:r>
              <a:rPr lang="en-US" altLang="en-US" dirty="0"/>
              <a:t>Proxy</a:t>
            </a:r>
          </a:p>
        </p:txBody>
      </p:sp>
      <p:pic>
        <p:nvPicPr>
          <p:cNvPr id="4" name="Picture 3">
            <a:extLst>
              <a:ext uri="{FF2B5EF4-FFF2-40B4-BE49-F238E27FC236}">
                <a16:creationId xmlns:a16="http://schemas.microsoft.com/office/drawing/2014/main" id="{27B18289-7D1D-4377-BFD1-66E9144D220E}"/>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484243" y="1628774"/>
            <a:ext cx="8203096" cy="4639503"/>
          </a:xfrm>
          <a:prstGeom prst="rect">
            <a:avLst/>
          </a:prstGeom>
          <a:effectLst>
            <a:outerShdw blurRad="50800" dist="50800" dir="5400000" algn="ctr" rotWithShape="0">
              <a:srgbClr val="000000"/>
            </a:outerShdw>
          </a:effectLst>
        </p:spPr>
      </p:pic>
      <p:sp>
        <p:nvSpPr>
          <p:cNvPr id="2" name="Slide Number Placeholder 1">
            <a:extLst>
              <a:ext uri="{FF2B5EF4-FFF2-40B4-BE49-F238E27FC236}">
                <a16:creationId xmlns:a16="http://schemas.microsoft.com/office/drawing/2014/main" id="{1A7E50B3-9DB9-184E-0582-AC93BD1539B0}"/>
              </a:ext>
            </a:extLst>
          </p:cNvPr>
          <p:cNvSpPr>
            <a:spLocks noGrp="1"/>
          </p:cNvSpPr>
          <p:nvPr>
            <p:ph type="sldNum" sz="quarter" idx="12"/>
          </p:nvPr>
        </p:nvSpPr>
        <p:spPr/>
        <p:txBody>
          <a:bodyPr/>
          <a:lstStyle/>
          <a:p>
            <a:fld id="{A641A246-6685-4720-A4BC-CF1B22B588A4}" type="slidenum">
              <a:rPr lang="en-IN" smtClean="0"/>
              <a:t>66</a:t>
            </a:fld>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47BB975-B166-410E-8562-D6ADE9E1D8C1}"/>
              </a:ext>
            </a:extLst>
          </p:cNvPr>
          <p:cNvSpPr>
            <a:spLocks noGrp="1" noChangeArrowheads="1"/>
          </p:cNvSpPr>
          <p:nvPr>
            <p:ph type="title"/>
          </p:nvPr>
        </p:nvSpPr>
        <p:spPr/>
        <p:txBody>
          <a:bodyPr/>
          <a:lstStyle/>
          <a:p>
            <a:pPr eaLnBrk="1" hangingPunct="1"/>
            <a:r>
              <a:rPr lang="en-US" altLang="en-US" sz="2800"/>
              <a:t>Proxy Pattern</a:t>
            </a:r>
          </a:p>
        </p:txBody>
      </p:sp>
      <p:sp>
        <p:nvSpPr>
          <p:cNvPr id="40963" name="Rectangle 3">
            <a:extLst>
              <a:ext uri="{FF2B5EF4-FFF2-40B4-BE49-F238E27FC236}">
                <a16:creationId xmlns:a16="http://schemas.microsoft.com/office/drawing/2014/main" id="{27C11815-93EA-45B8-8EA4-2FCC2CBDA044}"/>
              </a:ext>
            </a:extLst>
          </p:cNvPr>
          <p:cNvSpPr>
            <a:spLocks noGrp="1" noChangeArrowheads="1"/>
          </p:cNvSpPr>
          <p:nvPr>
            <p:ph type="body" idx="1"/>
          </p:nvPr>
        </p:nvSpPr>
        <p:spPr>
          <a:xfrm>
            <a:off x="1103312" y="1057940"/>
            <a:ext cx="8946541" cy="5190459"/>
          </a:xfrm>
        </p:spPr>
        <p:txBody>
          <a:bodyPr>
            <a:normAutofit/>
          </a:bodyPr>
          <a:lstStyle/>
          <a:p>
            <a:pPr eaLnBrk="1" hangingPunct="1">
              <a:buFontTx/>
              <a:buNone/>
            </a:pPr>
            <a:r>
              <a:rPr lang="en-US" altLang="en-US" sz="1800" b="1" dirty="0">
                <a:latin typeface="Courier New" panose="02070309020205020404" pitchFamily="49" charset="0"/>
              </a:rPr>
              <a:t>public</a:t>
            </a:r>
            <a:r>
              <a:rPr lang="en-US" altLang="en-US" sz="1800" dirty="0">
                <a:latin typeface="Courier New" panose="02070309020205020404" pitchFamily="49" charset="0"/>
              </a:rPr>
              <a:t> </a:t>
            </a:r>
            <a:r>
              <a:rPr lang="en-US" altLang="en-US" sz="1800" b="1" dirty="0">
                <a:latin typeface="Courier New" panose="02070309020205020404" pitchFamily="49" charset="0"/>
              </a:rPr>
              <a:t>interface</a:t>
            </a:r>
            <a:r>
              <a:rPr lang="en-US" altLang="en-US" sz="1800" dirty="0">
                <a:latin typeface="Courier New" panose="02070309020205020404" pitchFamily="49" charset="0"/>
              </a:rPr>
              <a:t> Subject {</a:t>
            </a:r>
          </a:p>
          <a:p>
            <a:pPr eaLnBrk="1" hangingPunct="1">
              <a:buFontTx/>
              <a:buNone/>
            </a:pPr>
            <a:endParaRPr lang="en-US" altLang="en-US" sz="1800" dirty="0">
              <a:latin typeface="Courier New" panose="02070309020205020404" pitchFamily="49" charset="0"/>
            </a:endParaRPr>
          </a:p>
          <a:p>
            <a:pPr eaLnBrk="1" hangingPunct="1">
              <a:buFontTx/>
              <a:buNone/>
            </a:pPr>
            <a:r>
              <a:rPr lang="en-US" altLang="en-US" sz="1800" b="1" dirty="0">
                <a:latin typeface="Courier New" panose="02070309020205020404" pitchFamily="49" charset="0"/>
              </a:rPr>
              <a:t>public</a:t>
            </a:r>
            <a:r>
              <a:rPr lang="en-US" altLang="en-US" sz="1800" dirty="0">
                <a:latin typeface="Courier New" panose="02070309020205020404" pitchFamily="49" charset="0"/>
              </a:rPr>
              <a:t> </a:t>
            </a:r>
            <a:r>
              <a:rPr lang="en-US" altLang="en-US" sz="1800" b="1" dirty="0">
                <a:latin typeface="Courier New" panose="02070309020205020404" pitchFamily="49" charset="0"/>
              </a:rPr>
              <a:t>void</a:t>
            </a:r>
            <a:r>
              <a:rPr lang="en-US" altLang="en-US" sz="1800" dirty="0">
                <a:latin typeface="Courier New" panose="02070309020205020404" pitchFamily="49" charset="0"/>
              </a:rPr>
              <a:t> request();</a:t>
            </a:r>
          </a:p>
          <a:p>
            <a:pPr eaLnBrk="1" hangingPunct="1">
              <a:buFontTx/>
              <a:buNone/>
            </a:pPr>
            <a:endParaRPr lang="en-US" altLang="en-US" sz="1800" dirty="0">
              <a:latin typeface="Courier New" panose="02070309020205020404" pitchFamily="49" charset="0"/>
            </a:endParaRPr>
          </a:p>
          <a:p>
            <a:pPr eaLnBrk="1" hangingPunct="1">
              <a:buFontTx/>
              <a:buNone/>
            </a:pPr>
            <a:r>
              <a:rPr lang="en-US" altLang="en-US" sz="1800" dirty="0">
                <a:latin typeface="Courier New" panose="02070309020205020404" pitchFamily="49" charset="0"/>
              </a:rPr>
              <a:t>}</a:t>
            </a:r>
          </a:p>
          <a:p>
            <a:pPr eaLnBrk="1" hangingPunct="1">
              <a:buFontTx/>
              <a:buNone/>
            </a:pPr>
            <a:r>
              <a:rPr lang="en-US" altLang="en-US" sz="1800" b="1" dirty="0">
                <a:latin typeface="Courier New" panose="02070309020205020404" pitchFamily="49" charset="0"/>
              </a:rPr>
              <a:t>public class</a:t>
            </a:r>
            <a:r>
              <a:rPr lang="en-US" altLang="en-US" sz="1800" dirty="0">
                <a:latin typeface="Courier New" panose="02070309020205020404" pitchFamily="49" charset="0"/>
              </a:rPr>
              <a:t> </a:t>
            </a:r>
            <a:r>
              <a:rPr lang="en-US" altLang="en-US" sz="1800" dirty="0" err="1">
                <a:latin typeface="Courier New" panose="02070309020205020404" pitchFamily="49" charset="0"/>
              </a:rPr>
              <a:t>RealSubject</a:t>
            </a:r>
            <a:r>
              <a:rPr lang="en-US" altLang="en-US" sz="1800" dirty="0">
                <a:latin typeface="Courier New" panose="02070309020205020404" pitchFamily="49" charset="0"/>
              </a:rPr>
              <a:t> </a:t>
            </a:r>
            <a:r>
              <a:rPr lang="en-US" altLang="en-US" sz="1800" b="1" dirty="0">
                <a:latin typeface="Courier New" panose="02070309020205020404" pitchFamily="49" charset="0"/>
              </a:rPr>
              <a:t>implements</a:t>
            </a:r>
            <a:r>
              <a:rPr lang="en-US" altLang="en-US" sz="1800" dirty="0">
                <a:latin typeface="Courier New" panose="02070309020205020404" pitchFamily="49" charset="0"/>
              </a:rPr>
              <a:t> Subject {</a:t>
            </a:r>
          </a:p>
          <a:p>
            <a:pPr eaLnBrk="1" hangingPunct="1">
              <a:buFontTx/>
              <a:buNone/>
            </a:pPr>
            <a:endParaRPr lang="en-US" altLang="en-US" sz="1800" dirty="0">
              <a:latin typeface="Courier New" panose="02070309020205020404" pitchFamily="49" charset="0"/>
            </a:endParaRPr>
          </a:p>
          <a:p>
            <a:pPr eaLnBrk="1" hangingPunct="1">
              <a:buFontTx/>
              <a:buNone/>
            </a:pPr>
            <a:r>
              <a:rPr lang="en-US" altLang="en-US" sz="1800" dirty="0">
                <a:latin typeface="Courier New" panose="02070309020205020404" pitchFamily="49" charset="0"/>
              </a:rPr>
              <a:t>	</a:t>
            </a:r>
            <a:r>
              <a:rPr lang="en-US" altLang="en-US" sz="1800" b="1" dirty="0">
                <a:latin typeface="Courier New" panose="02070309020205020404" pitchFamily="49" charset="0"/>
              </a:rPr>
              <a:t>public void</a:t>
            </a:r>
            <a:r>
              <a:rPr lang="en-US" altLang="en-US" sz="1800" dirty="0">
                <a:latin typeface="Courier New" panose="02070309020205020404" pitchFamily="49" charset="0"/>
              </a:rPr>
              <a:t> request() {</a:t>
            </a:r>
          </a:p>
          <a:p>
            <a:pPr eaLnBrk="1" hangingPunct="1">
              <a:buFontTx/>
              <a:buNone/>
            </a:pPr>
            <a:r>
              <a:rPr lang="en-US" altLang="en-US" sz="1800" dirty="0">
                <a:latin typeface="Courier New" panose="02070309020205020404" pitchFamily="49" charset="0"/>
              </a:rPr>
              <a:t>		</a:t>
            </a:r>
          </a:p>
          <a:p>
            <a:pPr eaLnBrk="1" hangingPunct="1">
              <a:buFontTx/>
              <a:buNone/>
            </a:pPr>
            <a:r>
              <a:rPr lang="en-US" altLang="en-US" sz="1800" dirty="0">
                <a:latin typeface="Courier New" panose="02070309020205020404" pitchFamily="49" charset="0"/>
              </a:rPr>
              <a:t>		</a:t>
            </a:r>
            <a:r>
              <a:rPr lang="en-US" altLang="en-US" sz="1800" b="1" dirty="0" err="1">
                <a:latin typeface="Courier New" panose="02070309020205020404" pitchFamily="49" charset="0"/>
              </a:rPr>
              <a:t>System.out.println</a:t>
            </a:r>
            <a:r>
              <a:rPr lang="en-US" altLang="en-US" sz="1800" dirty="0">
                <a:latin typeface="Courier New" panose="02070309020205020404" pitchFamily="49" charset="0"/>
              </a:rPr>
              <a:t>("Hello From Real Subject"); </a:t>
            </a:r>
          </a:p>
          <a:p>
            <a:pPr eaLnBrk="1" hangingPunct="1">
              <a:buFontTx/>
              <a:buNone/>
            </a:pPr>
            <a:r>
              <a:rPr lang="en-US" altLang="en-US" sz="1800" dirty="0">
                <a:latin typeface="Courier New" panose="02070309020205020404" pitchFamily="49" charset="0"/>
              </a:rPr>
              <a:t>		</a:t>
            </a:r>
          </a:p>
          <a:p>
            <a:pPr eaLnBrk="1" hangingPunct="1">
              <a:buFontTx/>
              <a:buNone/>
            </a:pPr>
            <a:endParaRPr lang="en-US" altLang="en-US" sz="1800" dirty="0">
              <a:latin typeface="Courier New" panose="02070309020205020404" pitchFamily="49" charset="0"/>
            </a:endParaRPr>
          </a:p>
          <a:p>
            <a:pPr eaLnBrk="1" hangingPunct="1">
              <a:buFontTx/>
              <a:buNone/>
            </a:pPr>
            <a:r>
              <a:rPr lang="en-US" altLang="en-US" sz="1800" dirty="0">
                <a:latin typeface="Courier New" panose="02070309020205020404" pitchFamily="49" charset="0"/>
              </a:rPr>
              <a:t>	}</a:t>
            </a:r>
          </a:p>
        </p:txBody>
      </p:sp>
      <p:sp>
        <p:nvSpPr>
          <p:cNvPr id="2" name="Slide Number Placeholder 1">
            <a:extLst>
              <a:ext uri="{FF2B5EF4-FFF2-40B4-BE49-F238E27FC236}">
                <a16:creationId xmlns:a16="http://schemas.microsoft.com/office/drawing/2014/main" id="{F2A9B702-A847-7560-FDD5-AA6A5E5D6D26}"/>
              </a:ext>
            </a:extLst>
          </p:cNvPr>
          <p:cNvSpPr>
            <a:spLocks noGrp="1"/>
          </p:cNvSpPr>
          <p:nvPr>
            <p:ph type="sldNum" sz="quarter" idx="12"/>
          </p:nvPr>
        </p:nvSpPr>
        <p:spPr/>
        <p:txBody>
          <a:bodyPr/>
          <a:lstStyle/>
          <a:p>
            <a:fld id="{A641A246-6685-4720-A4BC-CF1B22B588A4}" type="slidenum">
              <a:rPr lang="en-IN" smtClean="0"/>
              <a:t>67</a:t>
            </a:fld>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3593E66-741C-40B4-80E1-DCD31EB9217B}"/>
              </a:ext>
            </a:extLst>
          </p:cNvPr>
          <p:cNvSpPr>
            <a:spLocks noGrp="1" noChangeArrowheads="1"/>
          </p:cNvSpPr>
          <p:nvPr>
            <p:ph type="title"/>
          </p:nvPr>
        </p:nvSpPr>
        <p:spPr/>
        <p:txBody>
          <a:bodyPr/>
          <a:lstStyle/>
          <a:p>
            <a:pPr eaLnBrk="1" hangingPunct="1"/>
            <a:r>
              <a:rPr lang="en-US" altLang="en-US" sz="2800"/>
              <a:t>The Proxy Class</a:t>
            </a:r>
          </a:p>
        </p:txBody>
      </p:sp>
      <p:sp>
        <p:nvSpPr>
          <p:cNvPr id="41987" name="Rectangle 3">
            <a:extLst>
              <a:ext uri="{FF2B5EF4-FFF2-40B4-BE49-F238E27FC236}">
                <a16:creationId xmlns:a16="http://schemas.microsoft.com/office/drawing/2014/main" id="{28F6BEBD-0D67-4B51-A055-917DEC9171B0}"/>
              </a:ext>
            </a:extLst>
          </p:cNvPr>
          <p:cNvSpPr>
            <a:spLocks noGrp="1" noChangeArrowheads="1"/>
          </p:cNvSpPr>
          <p:nvPr>
            <p:ph type="body" idx="1"/>
          </p:nvPr>
        </p:nvSpPr>
        <p:spPr>
          <a:xfrm>
            <a:off x="1103312" y="1376916"/>
            <a:ext cx="8946541" cy="4871483"/>
          </a:xfrm>
        </p:spPr>
        <p:txBody>
          <a:bodyPr>
            <a:normAutofit/>
          </a:bodyPr>
          <a:lstStyle/>
          <a:p>
            <a:pPr lvl="1" eaLnBrk="1" hangingPunct="1">
              <a:buFontTx/>
              <a:buNone/>
            </a:pPr>
            <a:r>
              <a:rPr lang="en-US" altLang="en-US" sz="1800" b="1" dirty="0">
                <a:latin typeface="Courier New" panose="02070309020205020404" pitchFamily="49" charset="0"/>
              </a:rPr>
              <a:t>public class</a:t>
            </a:r>
            <a:r>
              <a:rPr lang="en-US" altLang="en-US" sz="1800" dirty="0">
                <a:latin typeface="Courier New" panose="02070309020205020404" pitchFamily="49" charset="0"/>
              </a:rPr>
              <a:t> </a:t>
            </a:r>
            <a:r>
              <a:rPr lang="en-US" altLang="en-US" sz="1800" dirty="0" err="1">
                <a:latin typeface="Courier New" panose="02070309020205020404" pitchFamily="49" charset="0"/>
              </a:rPr>
              <a:t>ProxySubject</a:t>
            </a:r>
            <a:r>
              <a:rPr lang="en-US" altLang="en-US" sz="1800" dirty="0">
                <a:latin typeface="Courier New" panose="02070309020205020404" pitchFamily="49" charset="0"/>
              </a:rPr>
              <a:t> </a:t>
            </a:r>
            <a:r>
              <a:rPr lang="en-US" altLang="en-US" sz="1800" b="1" dirty="0">
                <a:latin typeface="Courier New" panose="02070309020205020404" pitchFamily="49" charset="0"/>
              </a:rPr>
              <a:t>implements</a:t>
            </a:r>
            <a:r>
              <a:rPr lang="en-US" altLang="en-US" sz="1800" dirty="0">
                <a:latin typeface="Courier New" panose="02070309020205020404" pitchFamily="49" charset="0"/>
              </a:rPr>
              <a:t> Subject {</a:t>
            </a:r>
          </a:p>
          <a:p>
            <a:pPr lvl="1" eaLnBrk="1" hangingPunct="1">
              <a:buFontTx/>
              <a:buNone/>
            </a:pPr>
            <a:endParaRPr lang="en-US" altLang="en-US" sz="1800" dirty="0">
              <a:latin typeface="Courier New" panose="02070309020205020404" pitchFamily="49" charset="0"/>
            </a:endParaRPr>
          </a:p>
          <a:p>
            <a:pPr lvl="1" eaLnBrk="1" hangingPunct="1">
              <a:buFontTx/>
              <a:buNone/>
            </a:pPr>
            <a:r>
              <a:rPr lang="en-US" altLang="en-US" sz="1800" dirty="0">
                <a:latin typeface="Courier New" panose="02070309020205020404" pitchFamily="49" charset="0"/>
              </a:rPr>
              <a:t>	Subject sub;</a:t>
            </a:r>
          </a:p>
          <a:p>
            <a:pPr lvl="1" eaLnBrk="1" hangingPunct="1">
              <a:buFontTx/>
              <a:buNone/>
            </a:pPr>
            <a:endParaRPr lang="en-US" altLang="en-US" sz="1800" dirty="0">
              <a:latin typeface="Courier New" panose="02070309020205020404" pitchFamily="49" charset="0"/>
            </a:endParaRPr>
          </a:p>
          <a:p>
            <a:pPr lvl="1" eaLnBrk="1" hangingPunct="1">
              <a:buFontTx/>
              <a:buNone/>
            </a:pPr>
            <a:r>
              <a:rPr lang="en-US" altLang="en-US" sz="1800" dirty="0">
                <a:latin typeface="Courier New" panose="02070309020205020404" pitchFamily="49" charset="0"/>
              </a:rPr>
              <a:t>	</a:t>
            </a:r>
            <a:r>
              <a:rPr lang="en-US" altLang="en-US" sz="1800" b="1" dirty="0">
                <a:latin typeface="Courier New" panose="02070309020205020404" pitchFamily="49" charset="0"/>
              </a:rPr>
              <a:t>public void</a:t>
            </a:r>
            <a:r>
              <a:rPr lang="en-US" altLang="en-US" sz="1800" dirty="0">
                <a:latin typeface="Courier New" panose="02070309020205020404" pitchFamily="49" charset="0"/>
              </a:rPr>
              <a:t> request() {</a:t>
            </a:r>
          </a:p>
          <a:p>
            <a:pPr lvl="1" eaLnBrk="1" hangingPunct="1">
              <a:buFontTx/>
              <a:buNone/>
            </a:pPr>
            <a:r>
              <a:rPr lang="en-US" altLang="en-US" sz="1800" dirty="0">
                <a:latin typeface="Courier New" panose="02070309020205020404" pitchFamily="49" charset="0"/>
              </a:rPr>
              <a:t>		</a:t>
            </a:r>
          </a:p>
          <a:p>
            <a:pPr lvl="1" eaLnBrk="1" hangingPunct="1">
              <a:buFontTx/>
              <a:buNone/>
            </a:pPr>
            <a:r>
              <a:rPr lang="en-US" altLang="en-US" sz="1800" dirty="0">
                <a:latin typeface="Courier New" panose="02070309020205020404" pitchFamily="49" charset="0"/>
              </a:rPr>
              <a:t>		sub = </a:t>
            </a:r>
            <a:r>
              <a:rPr lang="en-US" altLang="en-US" sz="1800" b="1" dirty="0">
                <a:latin typeface="Courier New" panose="02070309020205020404" pitchFamily="49" charset="0"/>
              </a:rPr>
              <a:t>new</a:t>
            </a:r>
            <a:r>
              <a:rPr lang="en-US" altLang="en-US" sz="1800" dirty="0">
                <a:latin typeface="Courier New" panose="02070309020205020404" pitchFamily="49" charset="0"/>
              </a:rPr>
              <a:t> </a:t>
            </a:r>
            <a:r>
              <a:rPr lang="en-US" altLang="en-US" sz="1800" dirty="0" err="1">
                <a:latin typeface="Courier New" panose="02070309020205020404" pitchFamily="49" charset="0"/>
              </a:rPr>
              <a:t>RealSubject</a:t>
            </a:r>
            <a:r>
              <a:rPr lang="en-US" altLang="en-US" sz="1800" dirty="0">
                <a:latin typeface="Courier New" panose="02070309020205020404" pitchFamily="49" charset="0"/>
              </a:rPr>
              <a:t>();</a:t>
            </a:r>
          </a:p>
          <a:p>
            <a:pPr lvl="1" eaLnBrk="1" hangingPunct="1">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sub.request</a:t>
            </a:r>
            <a:r>
              <a:rPr lang="en-US" altLang="en-US" sz="1800" dirty="0">
                <a:latin typeface="Courier New" panose="02070309020205020404" pitchFamily="49" charset="0"/>
              </a:rPr>
              <a:t>();</a:t>
            </a:r>
          </a:p>
          <a:p>
            <a:pPr lvl="1" eaLnBrk="1" hangingPunct="1">
              <a:buFontTx/>
              <a:buNone/>
            </a:pPr>
            <a:r>
              <a:rPr lang="en-US" altLang="en-US" sz="1800" dirty="0">
                <a:latin typeface="Courier New" panose="02070309020205020404" pitchFamily="49" charset="0"/>
              </a:rPr>
              <a:t>		</a:t>
            </a:r>
          </a:p>
          <a:p>
            <a:pPr lvl="1" eaLnBrk="1" hangingPunct="1">
              <a:buFontTx/>
              <a:buNone/>
            </a:pPr>
            <a:r>
              <a:rPr lang="en-US" altLang="en-US" sz="1800" dirty="0">
                <a:latin typeface="Courier New" panose="02070309020205020404" pitchFamily="49" charset="0"/>
              </a:rPr>
              <a:t>	}</a:t>
            </a:r>
          </a:p>
          <a:p>
            <a:pPr lvl="1" eaLnBrk="1" hangingPunct="1">
              <a:buFontTx/>
              <a:buNone/>
            </a:pPr>
            <a:r>
              <a:rPr lang="en-US" altLang="en-US" sz="1800" dirty="0">
                <a:latin typeface="Courier New" panose="02070309020205020404" pitchFamily="49" charset="0"/>
              </a:rPr>
              <a:t>	</a:t>
            </a:r>
          </a:p>
          <a:p>
            <a:pPr lvl="1" eaLnBrk="1" hangingPunct="1">
              <a:buFontTx/>
              <a:buNone/>
            </a:pPr>
            <a:r>
              <a:rPr lang="en-US" altLang="en-US" sz="1800" dirty="0">
                <a:latin typeface="Courier New" panose="02070309020205020404" pitchFamily="49" charset="0"/>
              </a:rPr>
              <a:t>}	</a:t>
            </a:r>
          </a:p>
        </p:txBody>
      </p:sp>
      <p:sp>
        <p:nvSpPr>
          <p:cNvPr id="2" name="Slide Number Placeholder 1">
            <a:extLst>
              <a:ext uri="{FF2B5EF4-FFF2-40B4-BE49-F238E27FC236}">
                <a16:creationId xmlns:a16="http://schemas.microsoft.com/office/drawing/2014/main" id="{BA29C23C-4284-2D78-AF47-5BCDF704824A}"/>
              </a:ext>
            </a:extLst>
          </p:cNvPr>
          <p:cNvSpPr>
            <a:spLocks noGrp="1"/>
          </p:cNvSpPr>
          <p:nvPr>
            <p:ph type="sldNum" sz="quarter" idx="12"/>
          </p:nvPr>
        </p:nvSpPr>
        <p:spPr/>
        <p:txBody>
          <a:bodyPr/>
          <a:lstStyle/>
          <a:p>
            <a:fld id="{A641A246-6685-4720-A4BC-CF1B22B588A4}" type="slidenum">
              <a:rPr lang="en-IN" smtClean="0"/>
              <a:t>68</a:t>
            </a:fld>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6B90F2B-2A4A-42C0-A438-A1D83D7EE05F}"/>
              </a:ext>
            </a:extLst>
          </p:cNvPr>
          <p:cNvSpPr>
            <a:spLocks noGrp="1" noChangeArrowheads="1"/>
          </p:cNvSpPr>
          <p:nvPr>
            <p:ph type="title"/>
          </p:nvPr>
        </p:nvSpPr>
        <p:spPr/>
        <p:txBody>
          <a:bodyPr/>
          <a:lstStyle/>
          <a:p>
            <a:pPr eaLnBrk="1" hangingPunct="1"/>
            <a:r>
              <a:rPr lang="en-US" altLang="en-US" sz="2800"/>
              <a:t>Test the Proxy</a:t>
            </a:r>
          </a:p>
        </p:txBody>
      </p:sp>
      <p:sp>
        <p:nvSpPr>
          <p:cNvPr id="43011" name="Rectangle 3">
            <a:extLst>
              <a:ext uri="{FF2B5EF4-FFF2-40B4-BE49-F238E27FC236}">
                <a16:creationId xmlns:a16="http://schemas.microsoft.com/office/drawing/2014/main" id="{3C69A784-8B96-435C-926B-244ACA346345}"/>
              </a:ext>
            </a:extLst>
          </p:cNvPr>
          <p:cNvSpPr>
            <a:spLocks noGrp="1" noChangeArrowheads="1"/>
          </p:cNvSpPr>
          <p:nvPr>
            <p:ph type="body" idx="1"/>
          </p:nvPr>
        </p:nvSpPr>
        <p:spPr>
          <a:xfrm>
            <a:off x="1103312" y="1190848"/>
            <a:ext cx="8946541" cy="5057552"/>
          </a:xfrm>
        </p:spPr>
        <p:txBody>
          <a:bodyPr>
            <a:normAutofit/>
          </a:bodyPr>
          <a:lstStyle/>
          <a:p>
            <a:pPr lvl="1" eaLnBrk="1" hangingPunct="1">
              <a:buFontTx/>
              <a:buNone/>
            </a:pPr>
            <a:r>
              <a:rPr lang="en-US" altLang="en-US" sz="1400" b="1" dirty="0">
                <a:latin typeface="Courier New" panose="02070309020205020404" pitchFamily="49" charset="0"/>
              </a:rPr>
              <a:t>public class</a:t>
            </a:r>
            <a:r>
              <a:rPr lang="en-US" altLang="en-US" sz="1400" dirty="0">
                <a:latin typeface="Courier New" panose="02070309020205020404" pitchFamily="49" charset="0"/>
              </a:rPr>
              <a:t> </a:t>
            </a:r>
            <a:r>
              <a:rPr lang="en-US" altLang="en-US" sz="1400" dirty="0" err="1">
                <a:latin typeface="Courier New" panose="02070309020205020404" pitchFamily="49" charset="0"/>
              </a:rPr>
              <a:t>TestProxy</a:t>
            </a:r>
            <a:r>
              <a:rPr lang="en-US" altLang="en-US" sz="1400" dirty="0">
                <a:latin typeface="Courier New" panose="02070309020205020404" pitchFamily="49" charset="0"/>
              </a:rPr>
              <a:t> {</a:t>
            </a:r>
          </a:p>
          <a:p>
            <a:pPr lvl="1" eaLnBrk="1" hangingPunct="1">
              <a:buFontTx/>
              <a:buNone/>
            </a:pPr>
            <a:endParaRPr lang="en-US" altLang="en-US" sz="1400" dirty="0">
              <a:latin typeface="Courier New" panose="02070309020205020404" pitchFamily="49" charset="0"/>
            </a:endParaRPr>
          </a:p>
          <a:p>
            <a:pPr lvl="1" eaLnBrk="1" hangingPunct="1">
              <a:buFontTx/>
              <a:buNone/>
            </a:pPr>
            <a:r>
              <a:rPr lang="en-US" altLang="en-US" sz="1400" dirty="0">
                <a:latin typeface="Courier New" panose="02070309020205020404" pitchFamily="49" charset="0"/>
              </a:rPr>
              <a:t>	</a:t>
            </a:r>
            <a:r>
              <a:rPr lang="en-US" altLang="en-US" sz="1400" b="1" dirty="0">
                <a:latin typeface="Courier New" panose="02070309020205020404" pitchFamily="49" charset="0"/>
              </a:rPr>
              <a:t>public void</a:t>
            </a:r>
            <a:r>
              <a:rPr lang="en-US" altLang="en-US" sz="1400" dirty="0">
                <a:latin typeface="Courier New" panose="02070309020205020404" pitchFamily="49" charset="0"/>
              </a:rPr>
              <a:t> </a:t>
            </a:r>
            <a:r>
              <a:rPr lang="en-US" altLang="en-US" sz="1400" dirty="0" err="1">
                <a:latin typeface="Courier New" panose="02070309020205020404" pitchFamily="49" charset="0"/>
              </a:rPr>
              <a:t>callProxy</a:t>
            </a:r>
            <a:r>
              <a:rPr lang="en-US" altLang="en-US" sz="1400" dirty="0">
                <a:latin typeface="Courier New" panose="02070309020205020404" pitchFamily="49" charset="0"/>
              </a:rPr>
              <a:t>(Subject sub)</a:t>
            </a:r>
          </a:p>
          <a:p>
            <a:pPr lvl="1" eaLnBrk="1" hangingPunct="1">
              <a:buFontTx/>
              <a:buNone/>
            </a:pPr>
            <a:r>
              <a:rPr lang="en-US" altLang="en-US" sz="1400" dirty="0">
                <a:latin typeface="Courier New" panose="02070309020205020404" pitchFamily="49" charset="0"/>
              </a:rPr>
              <a:t>	{</a:t>
            </a:r>
          </a:p>
          <a:p>
            <a:pPr lvl="1" eaLnBrk="1" hangingPunct="1">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sub.request</a:t>
            </a:r>
            <a:r>
              <a:rPr lang="en-US" altLang="en-US" sz="1400" dirty="0">
                <a:latin typeface="Courier New" panose="02070309020205020404" pitchFamily="49" charset="0"/>
              </a:rPr>
              <a:t>();</a:t>
            </a:r>
          </a:p>
          <a:p>
            <a:pPr lvl="1" eaLnBrk="1" hangingPunct="1">
              <a:buFontTx/>
              <a:buNone/>
            </a:pPr>
            <a:r>
              <a:rPr lang="en-US" altLang="en-US" sz="1400" dirty="0">
                <a:latin typeface="Courier New" panose="02070309020205020404" pitchFamily="49" charset="0"/>
              </a:rPr>
              <a:t>	}</a:t>
            </a:r>
          </a:p>
          <a:p>
            <a:pPr lvl="1" eaLnBrk="1" hangingPunct="1">
              <a:buFontTx/>
              <a:buNone/>
            </a:pPr>
            <a:r>
              <a:rPr lang="en-US" altLang="en-US" sz="1400" dirty="0">
                <a:latin typeface="Courier New" panose="02070309020205020404" pitchFamily="49" charset="0"/>
              </a:rPr>
              <a:t>		</a:t>
            </a:r>
            <a:r>
              <a:rPr lang="en-US" altLang="en-US" sz="1400" b="1" dirty="0">
                <a:latin typeface="Courier New" panose="02070309020205020404" pitchFamily="49" charset="0"/>
              </a:rPr>
              <a:t>public static void main(String[]</a:t>
            </a:r>
            <a:r>
              <a:rPr lang="en-US" altLang="en-US" sz="1400" dirty="0">
                <a:latin typeface="Courier New" panose="02070309020205020404" pitchFamily="49" charset="0"/>
              </a:rPr>
              <a:t> </a:t>
            </a:r>
            <a:r>
              <a:rPr lang="en-US" altLang="en-US" sz="1400" dirty="0" err="1">
                <a:latin typeface="Courier New" panose="02070309020205020404" pitchFamily="49" charset="0"/>
              </a:rPr>
              <a:t>args</a:t>
            </a:r>
            <a:r>
              <a:rPr lang="en-US" altLang="en-US" sz="1400" dirty="0">
                <a:latin typeface="Courier New" panose="02070309020205020404" pitchFamily="49" charset="0"/>
              </a:rPr>
              <a:t>) {</a:t>
            </a:r>
          </a:p>
          <a:p>
            <a:pPr lvl="1" eaLnBrk="1" hangingPunct="1">
              <a:buFontTx/>
              <a:buNone/>
            </a:pPr>
            <a:r>
              <a:rPr lang="en-US" altLang="en-US" sz="1400" dirty="0">
                <a:latin typeface="Courier New" panose="02070309020205020404" pitchFamily="49" charset="0"/>
              </a:rPr>
              <a:t>	</a:t>
            </a:r>
          </a:p>
          <a:p>
            <a:pPr lvl="1" eaLnBrk="1" hangingPunct="1">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ProxySubject</a:t>
            </a:r>
            <a:r>
              <a:rPr lang="en-US" altLang="en-US" sz="1400" dirty="0">
                <a:latin typeface="Courier New" panose="02070309020205020404" pitchFamily="49" charset="0"/>
              </a:rPr>
              <a:t> </a:t>
            </a:r>
            <a:r>
              <a:rPr lang="en-US" altLang="en-US" sz="1400" dirty="0" err="1">
                <a:latin typeface="Courier New" panose="02070309020205020404" pitchFamily="49" charset="0"/>
              </a:rPr>
              <a:t>pxySub</a:t>
            </a:r>
            <a:r>
              <a:rPr lang="en-US" altLang="en-US" sz="1400" dirty="0">
                <a:latin typeface="Courier New" panose="02070309020205020404" pitchFamily="49" charset="0"/>
              </a:rPr>
              <a:t> = </a:t>
            </a:r>
            <a:r>
              <a:rPr lang="en-US" altLang="en-US" sz="1400" b="1" dirty="0">
                <a:latin typeface="Courier New" panose="02070309020205020404" pitchFamily="49" charset="0"/>
              </a:rPr>
              <a:t>new</a:t>
            </a:r>
            <a:r>
              <a:rPr lang="en-US" altLang="en-US" sz="1400" dirty="0">
                <a:latin typeface="Courier New" panose="02070309020205020404" pitchFamily="49" charset="0"/>
              </a:rPr>
              <a:t> </a:t>
            </a:r>
            <a:r>
              <a:rPr lang="en-US" altLang="en-US" sz="1400" dirty="0" err="1">
                <a:latin typeface="Courier New" panose="02070309020205020404" pitchFamily="49" charset="0"/>
              </a:rPr>
              <a:t>ProxySubject</a:t>
            </a:r>
            <a:r>
              <a:rPr lang="en-US" altLang="en-US" sz="1400" dirty="0">
                <a:latin typeface="Courier New" panose="02070309020205020404" pitchFamily="49" charset="0"/>
              </a:rPr>
              <a:t>();</a:t>
            </a:r>
          </a:p>
          <a:p>
            <a:pPr lvl="1" eaLnBrk="1" hangingPunct="1">
              <a:buFontTx/>
              <a:buNone/>
            </a:pPr>
            <a:r>
              <a:rPr lang="en-US" altLang="en-US" sz="1400" dirty="0">
                <a:latin typeface="Courier New" panose="02070309020205020404" pitchFamily="49" charset="0"/>
              </a:rPr>
              <a:t>			</a:t>
            </a:r>
          </a:p>
          <a:p>
            <a:pPr lvl="1" eaLnBrk="1" hangingPunct="1">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TestProxy</a:t>
            </a:r>
            <a:r>
              <a:rPr lang="en-US" altLang="en-US" sz="1400" dirty="0">
                <a:latin typeface="Courier New" panose="02070309020205020404" pitchFamily="49" charset="0"/>
              </a:rPr>
              <a:t> </a:t>
            </a:r>
            <a:r>
              <a:rPr lang="en-US" altLang="en-US" sz="1400" dirty="0" err="1">
                <a:latin typeface="Courier New" panose="02070309020205020404" pitchFamily="49" charset="0"/>
              </a:rPr>
              <a:t>tpxy</a:t>
            </a:r>
            <a:r>
              <a:rPr lang="en-US" altLang="en-US" sz="1400" dirty="0">
                <a:latin typeface="Courier New" panose="02070309020205020404" pitchFamily="49" charset="0"/>
              </a:rPr>
              <a:t> = </a:t>
            </a:r>
            <a:r>
              <a:rPr lang="en-US" altLang="en-US" sz="1400" b="1" dirty="0">
                <a:latin typeface="Courier New" panose="02070309020205020404" pitchFamily="49" charset="0"/>
              </a:rPr>
              <a:t>new</a:t>
            </a:r>
            <a:r>
              <a:rPr lang="en-US" altLang="en-US" sz="1400" dirty="0">
                <a:latin typeface="Courier New" panose="02070309020205020404" pitchFamily="49" charset="0"/>
              </a:rPr>
              <a:t> </a:t>
            </a:r>
            <a:r>
              <a:rPr lang="en-US" altLang="en-US" sz="1400" dirty="0" err="1">
                <a:latin typeface="Courier New" panose="02070309020205020404" pitchFamily="49" charset="0"/>
              </a:rPr>
              <a:t>TestProxy</a:t>
            </a:r>
            <a:r>
              <a:rPr lang="en-US" altLang="en-US" sz="1400" dirty="0">
                <a:latin typeface="Courier New" panose="02070309020205020404" pitchFamily="49" charset="0"/>
              </a:rPr>
              <a:t>();</a:t>
            </a:r>
          </a:p>
          <a:p>
            <a:pPr lvl="1" eaLnBrk="1" hangingPunct="1">
              <a:buFontTx/>
              <a:buNone/>
            </a:pPr>
            <a:r>
              <a:rPr lang="en-US" altLang="en-US" sz="1400" dirty="0">
                <a:latin typeface="Courier New" panose="02070309020205020404" pitchFamily="49" charset="0"/>
              </a:rPr>
              <a:t>			</a:t>
            </a:r>
          </a:p>
          <a:p>
            <a:pPr lvl="1" eaLnBrk="1" hangingPunct="1">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tpxy.callProxy</a:t>
            </a:r>
            <a:r>
              <a:rPr lang="en-US" altLang="en-US" sz="1400" dirty="0">
                <a:latin typeface="Courier New" panose="02070309020205020404" pitchFamily="49" charset="0"/>
              </a:rPr>
              <a:t>(</a:t>
            </a:r>
            <a:r>
              <a:rPr lang="en-US" altLang="en-US" sz="1400" dirty="0" err="1">
                <a:latin typeface="Courier New" panose="02070309020205020404" pitchFamily="49" charset="0"/>
              </a:rPr>
              <a:t>pxySub</a:t>
            </a:r>
            <a:r>
              <a:rPr lang="en-US" altLang="en-US" sz="1400" dirty="0">
                <a:latin typeface="Courier New" panose="02070309020205020404" pitchFamily="49" charset="0"/>
              </a:rPr>
              <a:t>);</a:t>
            </a:r>
          </a:p>
          <a:p>
            <a:pPr lvl="1" eaLnBrk="1" hangingPunct="1">
              <a:buFontTx/>
              <a:buNone/>
            </a:pPr>
            <a:r>
              <a:rPr lang="en-US" altLang="en-US" sz="1400" dirty="0">
                <a:latin typeface="Courier New" panose="02070309020205020404" pitchFamily="49" charset="0"/>
              </a:rPr>
              <a:t>	}</a:t>
            </a:r>
          </a:p>
        </p:txBody>
      </p:sp>
      <p:sp>
        <p:nvSpPr>
          <p:cNvPr id="2" name="Slide Number Placeholder 1">
            <a:extLst>
              <a:ext uri="{FF2B5EF4-FFF2-40B4-BE49-F238E27FC236}">
                <a16:creationId xmlns:a16="http://schemas.microsoft.com/office/drawing/2014/main" id="{BC9FF54D-7AEE-D3FE-8272-87FFE38FC8CE}"/>
              </a:ext>
            </a:extLst>
          </p:cNvPr>
          <p:cNvSpPr>
            <a:spLocks noGrp="1"/>
          </p:cNvSpPr>
          <p:nvPr>
            <p:ph type="sldNum" sz="quarter" idx="12"/>
          </p:nvPr>
        </p:nvSpPr>
        <p:spPr/>
        <p:txBody>
          <a:bodyPr/>
          <a:lstStyle/>
          <a:p>
            <a:fld id="{A641A246-6685-4720-A4BC-CF1B22B588A4}" type="slidenum">
              <a:rPr lang="en-IN" smtClean="0"/>
              <a:t>69</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07165"/>
          </a:xfrm>
        </p:spPr>
        <p:txBody>
          <a:bodyPr/>
          <a:lstStyle/>
          <a:p>
            <a:r>
              <a:rPr lang="en-US" dirty="0"/>
              <a:t>Executor Framework</a:t>
            </a:r>
          </a:p>
        </p:txBody>
      </p:sp>
      <p:pic>
        <p:nvPicPr>
          <p:cNvPr id="4" name="Picture 3"/>
          <p:cNvPicPr>
            <a:picLocks noChangeAspect="1"/>
          </p:cNvPicPr>
          <p:nvPr/>
        </p:nvPicPr>
        <p:blipFill>
          <a:blip r:embed="rId2"/>
          <a:stretch>
            <a:fillRect/>
          </a:stretch>
        </p:blipFill>
        <p:spPr>
          <a:xfrm>
            <a:off x="4766432" y="2495965"/>
            <a:ext cx="4483586" cy="3562350"/>
          </a:xfrm>
          <a:prstGeom prst="rect">
            <a:avLst/>
          </a:prstGeom>
        </p:spPr>
      </p:pic>
      <p:sp>
        <p:nvSpPr>
          <p:cNvPr id="3" name="Slide Number Placeholder 2">
            <a:extLst>
              <a:ext uri="{FF2B5EF4-FFF2-40B4-BE49-F238E27FC236}">
                <a16:creationId xmlns:a16="http://schemas.microsoft.com/office/drawing/2014/main" id="{7ABB05C0-1F0D-FBA5-5632-130E2E7DDA40}"/>
              </a:ext>
            </a:extLst>
          </p:cNvPr>
          <p:cNvSpPr>
            <a:spLocks noGrp="1"/>
          </p:cNvSpPr>
          <p:nvPr>
            <p:ph type="sldNum" sz="quarter" idx="12"/>
          </p:nvPr>
        </p:nvSpPr>
        <p:spPr/>
        <p:txBody>
          <a:bodyPr/>
          <a:lstStyle/>
          <a:p>
            <a:fld id="{A641A246-6685-4720-A4BC-CF1B22B588A4}" type="slidenum">
              <a:rPr lang="en-IN" smtClean="0"/>
              <a:t>7</a:t>
            </a:fld>
            <a:endParaRPr lang="en-IN" dirty="0"/>
          </a:p>
        </p:txBody>
      </p:sp>
    </p:spTree>
    <p:extLst>
      <p:ext uri="{BB962C8B-B14F-4D97-AF65-F5344CB8AC3E}">
        <p14:creationId xmlns:p14="http://schemas.microsoft.com/office/powerpoint/2010/main" val="6130298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7AD3-F93B-4EEB-9F4B-EB3266DF5918}"/>
              </a:ext>
            </a:extLst>
          </p:cNvPr>
          <p:cNvSpPr>
            <a:spLocks noGrp="1"/>
          </p:cNvSpPr>
          <p:nvPr>
            <p:ph type="title"/>
          </p:nvPr>
        </p:nvSpPr>
        <p:spPr/>
        <p:txBody>
          <a:bodyPr/>
          <a:lstStyle/>
          <a:p>
            <a:r>
              <a:rPr lang="en-US" dirty="0" err="1"/>
              <a:t>Behavioural</a:t>
            </a:r>
            <a:r>
              <a:rPr lang="en-US" dirty="0"/>
              <a:t> Design Pattern</a:t>
            </a:r>
          </a:p>
        </p:txBody>
      </p:sp>
      <p:sp>
        <p:nvSpPr>
          <p:cNvPr id="3" name="Content Placeholder 2">
            <a:extLst>
              <a:ext uri="{FF2B5EF4-FFF2-40B4-BE49-F238E27FC236}">
                <a16:creationId xmlns:a16="http://schemas.microsoft.com/office/drawing/2014/main" id="{9C6C1C5B-2852-4404-AB11-6EB9B5ED92C9}"/>
              </a:ext>
            </a:extLst>
          </p:cNvPr>
          <p:cNvSpPr>
            <a:spLocks noGrp="1"/>
          </p:cNvSpPr>
          <p:nvPr>
            <p:ph idx="1"/>
          </p:nvPr>
        </p:nvSpPr>
        <p:spPr/>
        <p:txBody>
          <a:bodyPr/>
          <a:lstStyle/>
          <a:p>
            <a:r>
              <a:rPr lang="en-US" dirty="0"/>
              <a:t>Command </a:t>
            </a:r>
          </a:p>
          <a:p>
            <a:r>
              <a:rPr lang="en-US" dirty="0"/>
              <a:t>Template</a:t>
            </a:r>
          </a:p>
          <a:p>
            <a:r>
              <a:rPr lang="en-US" dirty="0"/>
              <a:t>Strategy</a:t>
            </a:r>
          </a:p>
          <a:p>
            <a:pPr marL="0" indent="0">
              <a:buNone/>
            </a:pPr>
            <a:endParaRPr lang="en-US" dirty="0"/>
          </a:p>
        </p:txBody>
      </p:sp>
      <p:sp>
        <p:nvSpPr>
          <p:cNvPr id="4" name="Slide Number Placeholder 3">
            <a:extLst>
              <a:ext uri="{FF2B5EF4-FFF2-40B4-BE49-F238E27FC236}">
                <a16:creationId xmlns:a16="http://schemas.microsoft.com/office/drawing/2014/main" id="{0DF6FCC4-AD35-42DB-BB6B-945AB235EF0E}"/>
              </a:ext>
            </a:extLst>
          </p:cNvPr>
          <p:cNvSpPr>
            <a:spLocks noGrp="1"/>
          </p:cNvSpPr>
          <p:nvPr>
            <p:ph type="sldNum" sz="quarter" idx="12"/>
          </p:nvPr>
        </p:nvSpPr>
        <p:spPr/>
        <p:txBody>
          <a:bodyPr/>
          <a:lstStyle/>
          <a:p>
            <a:fld id="{A641A246-6685-4720-A4BC-CF1B22B588A4}" type="slidenum">
              <a:rPr lang="en-IN" smtClean="0"/>
              <a:t>70</a:t>
            </a:fld>
            <a:endParaRPr lang="en-IN" dirty="0"/>
          </a:p>
        </p:txBody>
      </p:sp>
    </p:spTree>
    <p:extLst>
      <p:ext uri="{BB962C8B-B14F-4D97-AF65-F5344CB8AC3E}">
        <p14:creationId xmlns:p14="http://schemas.microsoft.com/office/powerpoint/2010/main" val="222139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F3B07E-398E-4FED-9C1A-61C58F0D9D21}"/>
              </a:ext>
            </a:extLst>
          </p:cNvPr>
          <p:cNvSpPr>
            <a:spLocks noGrp="1"/>
          </p:cNvSpPr>
          <p:nvPr>
            <p:ph type="title"/>
          </p:nvPr>
        </p:nvSpPr>
        <p:spPr/>
        <p:txBody>
          <a:bodyPr/>
          <a:lstStyle/>
          <a:p>
            <a:pPr>
              <a:defRPr/>
            </a:pPr>
            <a:r>
              <a:rPr lang="en-US" dirty="0"/>
              <a:t>Command pattern</a:t>
            </a:r>
          </a:p>
        </p:txBody>
      </p:sp>
      <p:sp>
        <p:nvSpPr>
          <p:cNvPr id="115715" name="Text Placeholder 4">
            <a:extLst>
              <a:ext uri="{FF2B5EF4-FFF2-40B4-BE49-F238E27FC236}">
                <a16:creationId xmlns:a16="http://schemas.microsoft.com/office/drawing/2014/main" id="{E91E35EB-4E5E-4523-AD86-6623704310C2}"/>
              </a:ext>
            </a:extLst>
          </p:cNvPr>
          <p:cNvSpPr>
            <a:spLocks noGrp="1"/>
          </p:cNvSpPr>
          <p:nvPr>
            <p:ph type="body" idx="1"/>
          </p:nvPr>
        </p:nvSpPr>
        <p:spPr/>
        <p:txBody>
          <a:bodyPr/>
          <a:lstStyle/>
          <a:p>
            <a:endParaRPr lang="en-US" altLang="en-US" dirty="0"/>
          </a:p>
        </p:txBody>
      </p:sp>
      <p:pic>
        <p:nvPicPr>
          <p:cNvPr id="115716" name="Picture 5" descr="command-mini.png">
            <a:extLst>
              <a:ext uri="{FF2B5EF4-FFF2-40B4-BE49-F238E27FC236}">
                <a16:creationId xmlns:a16="http://schemas.microsoft.com/office/drawing/2014/main" id="{6C227CBF-99CC-45B1-A8D0-6C80DD8438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0401" y="2813672"/>
            <a:ext cx="1333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3F13E39C-4CDD-04A7-62B7-0D339A477961}"/>
              </a:ext>
            </a:extLst>
          </p:cNvPr>
          <p:cNvSpPr>
            <a:spLocks noGrp="1"/>
          </p:cNvSpPr>
          <p:nvPr>
            <p:ph type="sldNum" sz="quarter" idx="12"/>
          </p:nvPr>
        </p:nvSpPr>
        <p:spPr/>
        <p:txBody>
          <a:bodyPr/>
          <a:lstStyle/>
          <a:p>
            <a:fld id="{A641A246-6685-4720-A4BC-CF1B22B588A4}" type="slidenum">
              <a:rPr lang="en-IN" smtClean="0"/>
              <a:t>71</a:t>
            </a:fld>
            <a:endParaRPr lang="en-I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Pattern</a:t>
            </a:r>
          </a:p>
        </p:txBody>
      </p:sp>
      <p:sp>
        <p:nvSpPr>
          <p:cNvPr id="3" name="Content Placeholder 2"/>
          <p:cNvSpPr>
            <a:spLocks noGrp="1"/>
          </p:cNvSpPr>
          <p:nvPr>
            <p:ph idx="1"/>
          </p:nvPr>
        </p:nvSpPr>
        <p:spPr/>
        <p:txBody>
          <a:bodyPr>
            <a:normAutofit/>
          </a:bodyPr>
          <a:lstStyle/>
          <a:p>
            <a:r>
              <a:rPr lang="en-US" b="1" dirty="0"/>
              <a:t>Intent</a:t>
            </a:r>
          </a:p>
          <a:p>
            <a:pPr lvl="1"/>
            <a:r>
              <a:rPr lang="en-US" dirty="0"/>
              <a:t>Encapsulate a request as an object, thereby letting you parameterize clients with different requests, queue or log requests, and support undoable operations.</a:t>
            </a:r>
          </a:p>
          <a:p>
            <a:pPr lvl="1"/>
            <a:r>
              <a:rPr lang="en-US" dirty="0"/>
              <a:t>Promote "invocation of a method on an object" to full object status</a:t>
            </a:r>
          </a:p>
          <a:p>
            <a:pPr lvl="1"/>
            <a:r>
              <a:rPr lang="en-US" dirty="0"/>
              <a:t>An object-oriented callback</a:t>
            </a:r>
          </a:p>
          <a:p>
            <a:r>
              <a:rPr lang="en-US" b="1" dirty="0"/>
              <a:t>Problem</a:t>
            </a:r>
          </a:p>
          <a:p>
            <a:pPr lvl="1"/>
            <a:r>
              <a:rPr lang="en-US" dirty="0"/>
              <a:t>Need to issue requests to objects without knowing anything about the operation being requested or the receiver of the request.</a:t>
            </a:r>
          </a:p>
          <a:p>
            <a:endParaRPr lang="en-US" dirty="0"/>
          </a:p>
        </p:txBody>
      </p:sp>
      <p:sp>
        <p:nvSpPr>
          <p:cNvPr id="4" name="Slide Number Placeholder 3">
            <a:extLst>
              <a:ext uri="{FF2B5EF4-FFF2-40B4-BE49-F238E27FC236}">
                <a16:creationId xmlns:a16="http://schemas.microsoft.com/office/drawing/2014/main" id="{A974D5C0-FE08-5E37-8E58-C67367741786}"/>
              </a:ext>
            </a:extLst>
          </p:cNvPr>
          <p:cNvSpPr>
            <a:spLocks noGrp="1"/>
          </p:cNvSpPr>
          <p:nvPr>
            <p:ph type="sldNum" sz="quarter" idx="12"/>
          </p:nvPr>
        </p:nvSpPr>
        <p:spPr/>
        <p:txBody>
          <a:bodyPr/>
          <a:lstStyle/>
          <a:p>
            <a:fld id="{A641A246-6685-4720-A4BC-CF1B22B588A4}" type="slidenum">
              <a:rPr lang="en-IN" smtClean="0"/>
              <a:t>72</a:t>
            </a:fld>
            <a:endParaRPr lang="en-IN" dirty="0"/>
          </a:p>
        </p:txBody>
      </p:sp>
    </p:spTree>
    <p:extLst>
      <p:ext uri="{BB962C8B-B14F-4D97-AF65-F5344CB8AC3E}">
        <p14:creationId xmlns:p14="http://schemas.microsoft.com/office/powerpoint/2010/main" val="16188917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pic>
        <p:nvPicPr>
          <p:cNvPr id="4" name="Picture 3"/>
          <p:cNvPicPr>
            <a:picLocks noChangeAspect="1"/>
          </p:cNvPicPr>
          <p:nvPr/>
        </p:nvPicPr>
        <p:blipFill>
          <a:blip r:embed="rId2"/>
          <a:stretch>
            <a:fillRect/>
          </a:stretch>
        </p:blipFill>
        <p:spPr>
          <a:xfrm>
            <a:off x="1754996" y="1690688"/>
            <a:ext cx="7415508" cy="3967990"/>
          </a:xfrm>
          <a:prstGeom prst="rect">
            <a:avLst/>
          </a:prstGeom>
        </p:spPr>
      </p:pic>
      <p:sp>
        <p:nvSpPr>
          <p:cNvPr id="3" name="Slide Number Placeholder 2">
            <a:extLst>
              <a:ext uri="{FF2B5EF4-FFF2-40B4-BE49-F238E27FC236}">
                <a16:creationId xmlns:a16="http://schemas.microsoft.com/office/drawing/2014/main" id="{A42B5119-AF3D-B3AF-7A78-A8B676CB042D}"/>
              </a:ext>
            </a:extLst>
          </p:cNvPr>
          <p:cNvSpPr>
            <a:spLocks noGrp="1"/>
          </p:cNvSpPr>
          <p:nvPr>
            <p:ph type="sldNum" sz="quarter" idx="12"/>
          </p:nvPr>
        </p:nvSpPr>
        <p:spPr/>
        <p:txBody>
          <a:bodyPr/>
          <a:lstStyle/>
          <a:p>
            <a:fld id="{A641A246-6685-4720-A4BC-CF1B22B588A4}" type="slidenum">
              <a:rPr lang="en-IN" smtClean="0"/>
              <a:t>73</a:t>
            </a:fld>
            <a:endParaRPr lang="en-IN" dirty="0"/>
          </a:p>
        </p:txBody>
      </p:sp>
    </p:spTree>
    <p:extLst>
      <p:ext uri="{BB962C8B-B14F-4D97-AF65-F5344CB8AC3E}">
        <p14:creationId xmlns:p14="http://schemas.microsoft.com/office/powerpoint/2010/main" val="35061327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Define a Command interface with a method signature like execute().</a:t>
            </a:r>
          </a:p>
          <a:p>
            <a:r>
              <a:rPr lang="en-US" dirty="0"/>
              <a:t>Create one or more derived classes that encapsulate some subset of the following: a "receiver" object, the method to invoke, the arguments to pass.</a:t>
            </a:r>
          </a:p>
          <a:p>
            <a:r>
              <a:rPr lang="en-US" dirty="0"/>
              <a:t>Instantiate a Command object for each deferred execution request.</a:t>
            </a:r>
          </a:p>
          <a:p>
            <a:r>
              <a:rPr lang="en-US" dirty="0"/>
              <a:t>Pass the Command object from the creator (aka sender) to the invoker (aka receiver).</a:t>
            </a:r>
          </a:p>
          <a:p>
            <a:r>
              <a:rPr lang="en-US" dirty="0"/>
              <a:t>The invoker decides when to execute().</a:t>
            </a:r>
          </a:p>
        </p:txBody>
      </p:sp>
      <p:sp>
        <p:nvSpPr>
          <p:cNvPr id="4" name="Slide Number Placeholder 3">
            <a:extLst>
              <a:ext uri="{FF2B5EF4-FFF2-40B4-BE49-F238E27FC236}">
                <a16:creationId xmlns:a16="http://schemas.microsoft.com/office/drawing/2014/main" id="{49946DD4-3B27-3258-7765-CA3BCDDCDB8D}"/>
              </a:ext>
            </a:extLst>
          </p:cNvPr>
          <p:cNvSpPr>
            <a:spLocks noGrp="1"/>
          </p:cNvSpPr>
          <p:nvPr>
            <p:ph type="sldNum" sz="quarter" idx="12"/>
          </p:nvPr>
        </p:nvSpPr>
        <p:spPr/>
        <p:txBody>
          <a:bodyPr/>
          <a:lstStyle/>
          <a:p>
            <a:fld id="{A641A246-6685-4720-A4BC-CF1B22B588A4}" type="slidenum">
              <a:rPr lang="en-IN" smtClean="0"/>
              <a:t>74</a:t>
            </a:fld>
            <a:endParaRPr lang="en-IN" dirty="0"/>
          </a:p>
        </p:txBody>
      </p:sp>
    </p:spTree>
    <p:extLst>
      <p:ext uri="{BB962C8B-B14F-4D97-AF65-F5344CB8AC3E}">
        <p14:creationId xmlns:p14="http://schemas.microsoft.com/office/powerpoint/2010/main" val="39908451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36E46-FDE2-4BA0-8014-CD221F8114F1}"/>
              </a:ext>
            </a:extLst>
          </p:cNvPr>
          <p:cNvSpPr>
            <a:spLocks noGrp="1"/>
          </p:cNvSpPr>
          <p:nvPr>
            <p:ph type="title"/>
          </p:nvPr>
        </p:nvSpPr>
        <p:spPr/>
        <p:txBody>
          <a:bodyPr/>
          <a:lstStyle/>
          <a:p>
            <a:pPr>
              <a:defRPr/>
            </a:pPr>
            <a:r>
              <a:rPr lang="en-US" dirty="0"/>
              <a:t>Template pattern</a:t>
            </a:r>
          </a:p>
        </p:txBody>
      </p:sp>
      <p:sp>
        <p:nvSpPr>
          <p:cNvPr id="134147" name="Text Placeholder 2">
            <a:extLst>
              <a:ext uri="{FF2B5EF4-FFF2-40B4-BE49-F238E27FC236}">
                <a16:creationId xmlns:a16="http://schemas.microsoft.com/office/drawing/2014/main" id="{C818E2FA-9232-4330-BD21-872A543CA156}"/>
              </a:ext>
            </a:extLst>
          </p:cNvPr>
          <p:cNvSpPr>
            <a:spLocks noGrp="1"/>
          </p:cNvSpPr>
          <p:nvPr>
            <p:ph type="body" idx="1"/>
          </p:nvPr>
        </p:nvSpPr>
        <p:spPr/>
        <p:txBody>
          <a:bodyPr/>
          <a:lstStyle/>
          <a:p>
            <a:endParaRPr lang="en-US" altLang="en-US"/>
          </a:p>
        </p:txBody>
      </p:sp>
      <p:pic>
        <p:nvPicPr>
          <p:cNvPr id="134148" name="Picture 3" descr="template-method-mini.png">
            <a:extLst>
              <a:ext uri="{FF2B5EF4-FFF2-40B4-BE49-F238E27FC236}">
                <a16:creationId xmlns:a16="http://schemas.microsoft.com/office/drawing/2014/main" id="{80465DC1-6BD7-4BF7-AC5D-30C8338468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29250" y="2952750"/>
            <a:ext cx="1333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4ED342C1-7838-8499-A022-25C269222798}"/>
              </a:ext>
            </a:extLst>
          </p:cNvPr>
          <p:cNvSpPr>
            <a:spLocks noGrp="1"/>
          </p:cNvSpPr>
          <p:nvPr>
            <p:ph type="sldNum" sz="quarter" idx="12"/>
          </p:nvPr>
        </p:nvSpPr>
        <p:spPr/>
        <p:txBody>
          <a:bodyPr/>
          <a:lstStyle/>
          <a:p>
            <a:fld id="{A641A246-6685-4720-A4BC-CF1B22B588A4}" type="slidenum">
              <a:rPr lang="en-IN" smtClean="0"/>
              <a:t>75</a:t>
            </a:fld>
            <a:endParaRPr lang="en-I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3984-2F1D-4E9C-9D64-DBB7578314D0}"/>
              </a:ext>
            </a:extLst>
          </p:cNvPr>
          <p:cNvSpPr>
            <a:spLocks noGrp="1"/>
          </p:cNvSpPr>
          <p:nvPr>
            <p:ph type="title"/>
          </p:nvPr>
        </p:nvSpPr>
        <p:spPr/>
        <p:txBody>
          <a:bodyPr/>
          <a:lstStyle/>
          <a:p>
            <a:r>
              <a:rPr lang="en-US" dirty="0"/>
              <a:t>Template Design Pattern</a:t>
            </a:r>
          </a:p>
        </p:txBody>
      </p:sp>
      <p:sp>
        <p:nvSpPr>
          <p:cNvPr id="3" name="Content Placeholder 2">
            <a:extLst>
              <a:ext uri="{FF2B5EF4-FFF2-40B4-BE49-F238E27FC236}">
                <a16:creationId xmlns:a16="http://schemas.microsoft.com/office/drawing/2014/main" id="{B72F96ED-FF52-4DF8-B771-21CE77A5F80D}"/>
              </a:ext>
            </a:extLst>
          </p:cNvPr>
          <p:cNvSpPr>
            <a:spLocks noGrp="1"/>
          </p:cNvSpPr>
          <p:nvPr>
            <p:ph idx="1"/>
          </p:nvPr>
        </p:nvSpPr>
        <p:spPr/>
        <p:txBody>
          <a:bodyPr/>
          <a:lstStyle/>
          <a:p>
            <a:r>
              <a:rPr lang="en-US" dirty="0"/>
              <a:t>Define an algorithm as skeleton of operations and leave the details to be implemented by the child classes. </a:t>
            </a:r>
          </a:p>
          <a:p>
            <a:r>
              <a:rPr lang="en-US" dirty="0"/>
              <a:t>Overall structure and sequence of the algorithm is preserved by the parent class.</a:t>
            </a:r>
          </a:p>
          <a:p>
            <a:endParaRPr lang="en-US" dirty="0"/>
          </a:p>
        </p:txBody>
      </p:sp>
      <p:sp>
        <p:nvSpPr>
          <p:cNvPr id="4" name="Slide Number Placeholder 3">
            <a:extLst>
              <a:ext uri="{FF2B5EF4-FFF2-40B4-BE49-F238E27FC236}">
                <a16:creationId xmlns:a16="http://schemas.microsoft.com/office/drawing/2014/main" id="{123C9A6E-C83F-250F-62C3-67D37AC1E355}"/>
              </a:ext>
            </a:extLst>
          </p:cNvPr>
          <p:cNvSpPr>
            <a:spLocks noGrp="1"/>
          </p:cNvSpPr>
          <p:nvPr>
            <p:ph type="sldNum" sz="quarter" idx="12"/>
          </p:nvPr>
        </p:nvSpPr>
        <p:spPr/>
        <p:txBody>
          <a:bodyPr/>
          <a:lstStyle/>
          <a:p>
            <a:fld id="{A641A246-6685-4720-A4BC-CF1B22B588A4}" type="slidenum">
              <a:rPr lang="en-IN" smtClean="0"/>
              <a:t>76</a:t>
            </a:fld>
            <a:endParaRPr lang="en-IN" dirty="0"/>
          </a:p>
        </p:txBody>
      </p:sp>
    </p:spTree>
    <p:extLst>
      <p:ext uri="{BB962C8B-B14F-4D97-AF65-F5344CB8AC3E}">
        <p14:creationId xmlns:p14="http://schemas.microsoft.com/office/powerpoint/2010/main" val="15255153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cdncontribute.geeksforgeeks.org/wp-content/uploads/claasDia.jpg">
            <a:extLst>
              <a:ext uri="{FF2B5EF4-FFF2-40B4-BE49-F238E27FC236}">
                <a16:creationId xmlns:a16="http://schemas.microsoft.com/office/drawing/2014/main" id="{435D7CE5-A9F5-4AA0-96A1-A384F4F4C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28" y="1353865"/>
            <a:ext cx="5453576" cy="415026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B89A637D-43E3-4E04-89A1-74AFC2D29264}"/>
              </a:ext>
            </a:extLst>
          </p:cNvPr>
          <p:cNvSpPr>
            <a:spLocks noGrp="1"/>
          </p:cNvSpPr>
          <p:nvPr>
            <p:ph idx="1"/>
          </p:nvPr>
        </p:nvSpPr>
        <p:spPr>
          <a:xfrm>
            <a:off x="6231990" y="717455"/>
            <a:ext cx="5050301" cy="5797135"/>
          </a:xfrm>
        </p:spPr>
        <p:txBody>
          <a:bodyPr>
            <a:normAutofit/>
          </a:bodyPr>
          <a:lstStyle/>
          <a:p>
            <a:pPr fontAlgn="base"/>
            <a:r>
              <a:rPr lang="en-US" b="1" dirty="0" err="1"/>
              <a:t>AbstractClass</a:t>
            </a:r>
            <a:r>
              <a:rPr lang="en-US" dirty="0"/>
              <a:t> contains the </a:t>
            </a:r>
            <a:r>
              <a:rPr lang="en-US" dirty="0" err="1"/>
              <a:t>templateMethod</a:t>
            </a:r>
            <a:r>
              <a:rPr lang="en-US" dirty="0"/>
              <a:t>() which should be made final so that it cannot be overridden. This template method makes use of other operations available in order to run the algorithm but is decoupled for the actual implementation of these methods. All operations used by this template method are made abstract, so their implementation is deferred to subclasses.</a:t>
            </a:r>
          </a:p>
          <a:p>
            <a:pPr fontAlgn="base"/>
            <a:r>
              <a:rPr lang="en-US" b="1" dirty="0" err="1"/>
              <a:t>ConcreteClass</a:t>
            </a:r>
            <a:r>
              <a:rPr lang="en-US" dirty="0"/>
              <a:t> implements all the operations required by the </a:t>
            </a:r>
            <a:r>
              <a:rPr lang="en-US" dirty="0" err="1"/>
              <a:t>templateMethod</a:t>
            </a:r>
            <a:r>
              <a:rPr lang="en-US" dirty="0"/>
              <a:t> that were defined as abstract in the parent class. There can be many different </a:t>
            </a:r>
            <a:r>
              <a:rPr lang="en-US" dirty="0" err="1"/>
              <a:t>ConcreteClasses</a:t>
            </a:r>
            <a:r>
              <a:rPr lang="en-US" dirty="0"/>
              <a:t>.</a:t>
            </a:r>
          </a:p>
          <a:p>
            <a:endParaRPr lang="en-US" dirty="0"/>
          </a:p>
        </p:txBody>
      </p:sp>
      <p:sp>
        <p:nvSpPr>
          <p:cNvPr id="2" name="Slide Number Placeholder 1">
            <a:extLst>
              <a:ext uri="{FF2B5EF4-FFF2-40B4-BE49-F238E27FC236}">
                <a16:creationId xmlns:a16="http://schemas.microsoft.com/office/drawing/2014/main" id="{13D1B7EE-FC1B-D17B-C482-F27CA58E3CB9}"/>
              </a:ext>
            </a:extLst>
          </p:cNvPr>
          <p:cNvSpPr>
            <a:spLocks noGrp="1"/>
          </p:cNvSpPr>
          <p:nvPr>
            <p:ph type="sldNum" sz="quarter" idx="12"/>
          </p:nvPr>
        </p:nvSpPr>
        <p:spPr/>
        <p:txBody>
          <a:bodyPr/>
          <a:lstStyle/>
          <a:p>
            <a:fld id="{A641A246-6685-4720-A4BC-CF1B22B588A4}" type="slidenum">
              <a:rPr lang="en-IN" smtClean="0"/>
              <a:t>77</a:t>
            </a:fld>
            <a:endParaRPr lang="en-IN" dirty="0"/>
          </a:p>
        </p:txBody>
      </p:sp>
    </p:spTree>
    <p:extLst>
      <p:ext uri="{BB962C8B-B14F-4D97-AF65-F5344CB8AC3E}">
        <p14:creationId xmlns:p14="http://schemas.microsoft.com/office/powerpoint/2010/main" val="20832050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emplate Method example">
            <a:extLst>
              <a:ext uri="{FF2B5EF4-FFF2-40B4-BE49-F238E27FC236}">
                <a16:creationId xmlns:a16="http://schemas.microsoft.com/office/drawing/2014/main" id="{1023C2B3-B2AB-4F8C-84F1-7A6D1073F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988" y="904874"/>
            <a:ext cx="8764171" cy="53271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34FD620-23CF-936E-29B0-9E5B9AD08EB1}"/>
              </a:ext>
            </a:extLst>
          </p:cNvPr>
          <p:cNvSpPr>
            <a:spLocks noGrp="1"/>
          </p:cNvSpPr>
          <p:nvPr>
            <p:ph type="sldNum" sz="quarter" idx="12"/>
          </p:nvPr>
        </p:nvSpPr>
        <p:spPr/>
        <p:txBody>
          <a:bodyPr/>
          <a:lstStyle/>
          <a:p>
            <a:fld id="{A641A246-6685-4720-A4BC-CF1B22B588A4}" type="slidenum">
              <a:rPr lang="en-IN" smtClean="0"/>
              <a:t>78</a:t>
            </a:fld>
            <a:endParaRPr lang="en-IN" dirty="0"/>
          </a:p>
        </p:txBody>
      </p:sp>
    </p:spTree>
    <p:extLst>
      <p:ext uri="{BB962C8B-B14F-4D97-AF65-F5344CB8AC3E}">
        <p14:creationId xmlns:p14="http://schemas.microsoft.com/office/powerpoint/2010/main" val="15464967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8EFE-F8CA-41AE-BE0F-5F991892FF43}"/>
              </a:ext>
            </a:extLst>
          </p:cNvPr>
          <p:cNvSpPr>
            <a:spLocks noGrp="1"/>
          </p:cNvSpPr>
          <p:nvPr>
            <p:ph type="title"/>
          </p:nvPr>
        </p:nvSpPr>
        <p:spPr/>
        <p:txBody>
          <a:bodyPr/>
          <a:lstStyle/>
          <a:p>
            <a:r>
              <a:rPr lang="en-US" b="1" dirty="0"/>
              <a:t>When to use template method</a:t>
            </a:r>
            <a:endParaRPr lang="en-US" dirty="0"/>
          </a:p>
        </p:txBody>
      </p:sp>
      <p:sp>
        <p:nvSpPr>
          <p:cNvPr id="3" name="Content Placeholder 2">
            <a:extLst>
              <a:ext uri="{FF2B5EF4-FFF2-40B4-BE49-F238E27FC236}">
                <a16:creationId xmlns:a16="http://schemas.microsoft.com/office/drawing/2014/main" id="{D32026C7-DC34-409C-9BFE-FE60273422E4}"/>
              </a:ext>
            </a:extLst>
          </p:cNvPr>
          <p:cNvSpPr>
            <a:spLocks noGrp="1"/>
          </p:cNvSpPr>
          <p:nvPr>
            <p:ph idx="1"/>
          </p:nvPr>
        </p:nvSpPr>
        <p:spPr>
          <a:xfrm>
            <a:off x="556591" y="1537252"/>
            <a:ext cx="10797209" cy="4797287"/>
          </a:xfrm>
        </p:spPr>
        <p:txBody>
          <a:bodyPr>
            <a:normAutofit/>
          </a:bodyPr>
          <a:lstStyle/>
          <a:p>
            <a:pPr marL="0" indent="0" fontAlgn="base">
              <a:buNone/>
            </a:pPr>
            <a:r>
              <a:rPr lang="en-US" dirty="0"/>
              <a:t>The template method is used in frameworks, where each implements the invariant parts of a domain’s architecture, leaving “placeholders” for customization options.</a:t>
            </a:r>
          </a:p>
          <a:p>
            <a:pPr marL="0" indent="0" fontAlgn="base">
              <a:buNone/>
            </a:pPr>
            <a:endParaRPr lang="en-US" dirty="0"/>
          </a:p>
          <a:p>
            <a:pPr marL="0" indent="0" fontAlgn="base">
              <a:buNone/>
            </a:pPr>
            <a:r>
              <a:rPr lang="en-US" dirty="0"/>
              <a:t>The template method is used for the following reasons :</a:t>
            </a:r>
          </a:p>
          <a:p>
            <a:pPr fontAlgn="base"/>
            <a:r>
              <a:rPr lang="en-US" dirty="0"/>
              <a:t>Let subclasses implement varying behavior (through method overriding)</a:t>
            </a:r>
          </a:p>
          <a:p>
            <a:pPr fontAlgn="base"/>
            <a:r>
              <a:rPr lang="en-US" dirty="0"/>
              <a:t>Avoid duplication in the code , the general workflow structure is implemented once in the abstract class’s algorithm, and necessary variations are implemented in the subclasses.</a:t>
            </a:r>
          </a:p>
          <a:p>
            <a:pPr fontAlgn="base"/>
            <a:r>
              <a:rPr lang="en-US" dirty="0"/>
              <a:t>Control at what points </a:t>
            </a:r>
            <a:r>
              <a:rPr lang="en-US" dirty="0" err="1"/>
              <a:t>subclassing</a:t>
            </a:r>
            <a:r>
              <a:rPr lang="en-US" dirty="0"/>
              <a:t> is allowed. As opposed to a simple polymorphic override, where the base method would be entirely rewritten allowing radical change to the workflow, only the specific details of the workflow are allowed to change.</a:t>
            </a:r>
          </a:p>
          <a:p>
            <a:endParaRPr lang="en-US" dirty="0"/>
          </a:p>
        </p:txBody>
      </p:sp>
      <p:sp>
        <p:nvSpPr>
          <p:cNvPr id="4" name="Slide Number Placeholder 3">
            <a:extLst>
              <a:ext uri="{FF2B5EF4-FFF2-40B4-BE49-F238E27FC236}">
                <a16:creationId xmlns:a16="http://schemas.microsoft.com/office/drawing/2014/main" id="{4E97E7C3-2798-D66B-3F68-7E9751667D30}"/>
              </a:ext>
            </a:extLst>
          </p:cNvPr>
          <p:cNvSpPr>
            <a:spLocks noGrp="1"/>
          </p:cNvSpPr>
          <p:nvPr>
            <p:ph type="sldNum" sz="quarter" idx="12"/>
          </p:nvPr>
        </p:nvSpPr>
        <p:spPr/>
        <p:txBody>
          <a:bodyPr/>
          <a:lstStyle/>
          <a:p>
            <a:fld id="{A641A246-6685-4720-A4BC-CF1B22B588A4}" type="slidenum">
              <a:rPr lang="en-IN" smtClean="0"/>
              <a:t>79</a:t>
            </a:fld>
            <a:endParaRPr lang="en-IN" dirty="0"/>
          </a:p>
        </p:txBody>
      </p:sp>
    </p:spTree>
    <p:extLst>
      <p:ext uri="{BB962C8B-B14F-4D97-AF65-F5344CB8AC3E}">
        <p14:creationId xmlns:p14="http://schemas.microsoft.com/office/powerpoint/2010/main" val="22079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Creating Thread Pool</a:t>
            </a:r>
          </a:p>
        </p:txBody>
      </p:sp>
      <p:sp>
        <p:nvSpPr>
          <p:cNvPr id="3" name="Content Placeholder 2"/>
          <p:cNvSpPr>
            <a:spLocks noGrp="1"/>
          </p:cNvSpPr>
          <p:nvPr>
            <p:ph idx="1"/>
          </p:nvPr>
        </p:nvSpPr>
        <p:spPr>
          <a:xfrm>
            <a:off x="682650" y="1228060"/>
            <a:ext cx="8596668" cy="4813303"/>
          </a:xfrm>
        </p:spPr>
        <p:txBody>
          <a:bodyPr/>
          <a:lstStyle/>
          <a:p>
            <a:pPr marL="0" indent="0">
              <a:buNone/>
            </a:pPr>
            <a:endParaRPr lang="en-US" dirty="0"/>
          </a:p>
          <a:p>
            <a:pPr marL="0" indent="0">
              <a:buNone/>
            </a:pPr>
            <a:r>
              <a:rPr lang="en-US" dirty="0"/>
              <a:t>This class </a:t>
            </a:r>
            <a:r>
              <a:rPr lang="en-US" dirty="0" err="1">
                <a:solidFill>
                  <a:schemeClr val="accent2">
                    <a:lumMod val="75000"/>
                  </a:schemeClr>
                </a:solidFill>
              </a:rPr>
              <a:t>java.util.concurrent.Executors</a:t>
            </a:r>
            <a:r>
              <a:rPr lang="en-US" dirty="0"/>
              <a:t> provides the following factory methods to create thread Pool:</a:t>
            </a:r>
          </a:p>
          <a:p>
            <a:r>
              <a:rPr lang="en-US" dirty="0" err="1"/>
              <a:t>newFixedThreadPool</a:t>
            </a:r>
            <a:r>
              <a:rPr lang="en-US" dirty="0"/>
              <a:t>() creates and executor with the </a:t>
            </a:r>
            <a:r>
              <a:rPr lang="en-US" i="1" dirty="0"/>
              <a:t>fixed thread pool.</a:t>
            </a:r>
            <a:endParaRPr lang="en-US" dirty="0"/>
          </a:p>
          <a:p>
            <a:r>
              <a:rPr lang="en-US" dirty="0"/>
              <a:t>The </a:t>
            </a:r>
            <a:r>
              <a:rPr lang="en-US" dirty="0" err="1"/>
              <a:t>newCachedThreadPool</a:t>
            </a:r>
            <a:r>
              <a:rPr lang="en-US" dirty="0"/>
              <a:t>() creates an executor with an expandable thread pool. This executor is suitable for applications that launch many short-lived tasks.</a:t>
            </a:r>
          </a:p>
          <a:p>
            <a:r>
              <a:rPr lang="en-US" dirty="0"/>
              <a:t>The </a:t>
            </a:r>
            <a:r>
              <a:rPr lang="en-US" dirty="0" err="1"/>
              <a:t>newSingleThreadExecutor</a:t>
            </a:r>
            <a:r>
              <a:rPr lang="en-US" dirty="0"/>
              <a:t>() creates an executor that executes a single task at a time.</a:t>
            </a:r>
          </a:p>
        </p:txBody>
      </p:sp>
      <p:sp>
        <p:nvSpPr>
          <p:cNvPr id="2" name="Slide Number Placeholder 1">
            <a:extLst>
              <a:ext uri="{FF2B5EF4-FFF2-40B4-BE49-F238E27FC236}">
                <a16:creationId xmlns:a16="http://schemas.microsoft.com/office/drawing/2014/main" id="{68ADD3EF-7B71-AC9A-C79A-388984E97F0B}"/>
              </a:ext>
            </a:extLst>
          </p:cNvPr>
          <p:cNvSpPr>
            <a:spLocks noGrp="1"/>
          </p:cNvSpPr>
          <p:nvPr>
            <p:ph type="sldNum" sz="quarter" idx="12"/>
          </p:nvPr>
        </p:nvSpPr>
        <p:spPr/>
        <p:txBody>
          <a:bodyPr/>
          <a:lstStyle/>
          <a:p>
            <a:fld id="{A641A246-6685-4720-A4BC-CF1B22B588A4}" type="slidenum">
              <a:rPr lang="en-IN" smtClean="0"/>
              <a:t>8</a:t>
            </a:fld>
            <a:endParaRPr lang="en-IN" dirty="0"/>
          </a:p>
        </p:txBody>
      </p:sp>
    </p:spTree>
    <p:extLst>
      <p:ext uri="{BB962C8B-B14F-4D97-AF65-F5344CB8AC3E}">
        <p14:creationId xmlns:p14="http://schemas.microsoft.com/office/powerpoint/2010/main" val="6474007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E8C0-CA7C-431C-8F26-6BE0059373FE}"/>
              </a:ext>
            </a:extLst>
          </p:cNvPr>
          <p:cNvSpPr>
            <a:spLocks noGrp="1"/>
          </p:cNvSpPr>
          <p:nvPr>
            <p:ph type="title"/>
          </p:nvPr>
        </p:nvSpPr>
        <p:spPr/>
        <p:txBody>
          <a:bodyPr/>
          <a:lstStyle/>
          <a:p>
            <a:pPr>
              <a:defRPr/>
            </a:pPr>
            <a:r>
              <a:rPr lang="en-US" dirty="0"/>
              <a:t>Strategy pattern</a:t>
            </a:r>
          </a:p>
        </p:txBody>
      </p:sp>
      <p:pic>
        <p:nvPicPr>
          <p:cNvPr id="71684" name="Picture 3" descr="strategy-mini.png">
            <a:extLst>
              <a:ext uri="{FF2B5EF4-FFF2-40B4-BE49-F238E27FC236}">
                <a16:creationId xmlns:a16="http://schemas.microsoft.com/office/drawing/2014/main" id="{FF66A392-61A7-47F9-9B3E-58302864C2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6058" y="4638466"/>
            <a:ext cx="2428875"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B248B7EB-FEF9-ABA9-7341-D9FA18334985}"/>
              </a:ext>
            </a:extLst>
          </p:cNvPr>
          <p:cNvSpPr>
            <a:spLocks noGrp="1"/>
          </p:cNvSpPr>
          <p:nvPr>
            <p:ph type="sldNum" sz="quarter" idx="12"/>
          </p:nvPr>
        </p:nvSpPr>
        <p:spPr/>
        <p:txBody>
          <a:bodyPr/>
          <a:lstStyle/>
          <a:p>
            <a:fld id="{A641A246-6685-4720-A4BC-CF1B22B588A4}" type="slidenum">
              <a:rPr lang="en-IN" smtClean="0"/>
              <a:t>80</a:t>
            </a:fld>
            <a:endParaRPr lang="en-I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1C56AF1D-B8FC-4CEA-9F66-07FB80216D8A}"/>
              </a:ext>
            </a:extLst>
          </p:cNvPr>
          <p:cNvSpPr>
            <a:spLocks noGrp="1"/>
          </p:cNvSpPr>
          <p:nvPr>
            <p:ph type="title"/>
          </p:nvPr>
        </p:nvSpPr>
        <p:spPr/>
        <p:txBody>
          <a:bodyPr/>
          <a:lstStyle/>
          <a:p>
            <a:r>
              <a:rPr lang="en-US" altLang="en-US" b="1">
                <a:solidFill>
                  <a:schemeClr val="tx1"/>
                </a:solidFill>
              </a:rPr>
              <a:t>Strategy pattern</a:t>
            </a:r>
            <a:endParaRPr lang="en-US" altLang="en-US"/>
          </a:p>
        </p:txBody>
      </p:sp>
      <p:sp>
        <p:nvSpPr>
          <p:cNvPr id="246787" name="Content Placeholder 2">
            <a:extLst>
              <a:ext uri="{FF2B5EF4-FFF2-40B4-BE49-F238E27FC236}">
                <a16:creationId xmlns:a16="http://schemas.microsoft.com/office/drawing/2014/main" id="{2671D976-2DD3-4BA7-9CCD-5FC8C935F530}"/>
              </a:ext>
            </a:extLst>
          </p:cNvPr>
          <p:cNvSpPr>
            <a:spLocks noGrp="1"/>
          </p:cNvSpPr>
          <p:nvPr>
            <p:ph idx="1"/>
          </p:nvPr>
        </p:nvSpPr>
        <p:spPr/>
        <p:txBody>
          <a:bodyPr>
            <a:normAutofit fontScale="92500" lnSpcReduction="20000"/>
          </a:bodyPr>
          <a:lstStyle/>
          <a:p>
            <a:pPr>
              <a:defRPr/>
            </a:pPr>
            <a:r>
              <a:rPr lang="en-US" sz="2000" b="1" u="sng" dirty="0"/>
              <a:t>Intent</a:t>
            </a:r>
          </a:p>
          <a:p>
            <a:pPr lvl="1">
              <a:defRPr/>
            </a:pPr>
            <a:r>
              <a:rPr lang="en-US" sz="1800" i="1" dirty="0"/>
              <a:t>Define a family of algorithms, encapsulate each one, and make them interchangeable. </a:t>
            </a:r>
          </a:p>
          <a:p>
            <a:pPr lvl="1">
              <a:defRPr/>
            </a:pPr>
            <a:r>
              <a:rPr lang="en-US" sz="1800" i="1" dirty="0"/>
              <a:t>Strategy lets the algorithm vary independently from the clients that use it.</a:t>
            </a:r>
          </a:p>
          <a:p>
            <a:pPr lvl="1">
              <a:defRPr/>
            </a:pPr>
            <a:r>
              <a:rPr lang="en-US" sz="1800" i="1" dirty="0"/>
              <a:t>Capture the abstraction in an interface, bury implementation details in derived classes</a:t>
            </a:r>
          </a:p>
          <a:p>
            <a:pPr>
              <a:defRPr/>
            </a:pPr>
            <a:endParaRPr lang="en-US" sz="2000" b="1" u="sng" dirty="0"/>
          </a:p>
          <a:p>
            <a:pPr>
              <a:defRPr/>
            </a:pPr>
            <a:r>
              <a:rPr lang="en-US" sz="2000" dirty="0"/>
              <a:t>Also known as </a:t>
            </a:r>
            <a:r>
              <a:rPr lang="en-US" sz="2000" b="1" dirty="0"/>
              <a:t>Policy Pattern. </a:t>
            </a:r>
          </a:p>
          <a:p>
            <a:pPr>
              <a:defRPr/>
            </a:pPr>
            <a:r>
              <a:rPr lang="en-US" sz="2000" b="1" u="sng" dirty="0"/>
              <a:t>Example :</a:t>
            </a:r>
          </a:p>
          <a:p>
            <a:pPr>
              <a:defRPr/>
            </a:pPr>
            <a:endParaRPr lang="en-US" sz="2000" i="1" dirty="0"/>
          </a:p>
          <a:p>
            <a:pPr>
              <a:defRPr/>
            </a:pPr>
            <a:r>
              <a:rPr lang="en-US" sz="2000" i="1" dirty="0" err="1"/>
              <a:t>Collections.sort</a:t>
            </a:r>
            <a:r>
              <a:rPr lang="en-US" sz="2000" i="1" dirty="0"/>
              <a:t>() </a:t>
            </a:r>
            <a:r>
              <a:rPr lang="en-US" sz="2000" dirty="0"/>
              <a:t>method that takes Comparator parameter. </a:t>
            </a:r>
          </a:p>
          <a:p>
            <a:pPr>
              <a:defRPr/>
            </a:pPr>
            <a:r>
              <a:rPr lang="en-US" sz="2000" dirty="0"/>
              <a:t>Based on Comparators the Objects are getting sorted in different ways, </a:t>
            </a:r>
          </a:p>
        </p:txBody>
      </p:sp>
      <p:sp>
        <p:nvSpPr>
          <p:cNvPr id="2" name="Slide Number Placeholder 1">
            <a:extLst>
              <a:ext uri="{FF2B5EF4-FFF2-40B4-BE49-F238E27FC236}">
                <a16:creationId xmlns:a16="http://schemas.microsoft.com/office/drawing/2014/main" id="{FDC902D3-90D6-789E-18E9-765AC5404B2C}"/>
              </a:ext>
            </a:extLst>
          </p:cNvPr>
          <p:cNvSpPr>
            <a:spLocks noGrp="1"/>
          </p:cNvSpPr>
          <p:nvPr>
            <p:ph type="sldNum" sz="quarter" idx="12"/>
          </p:nvPr>
        </p:nvSpPr>
        <p:spPr/>
        <p:txBody>
          <a:bodyPr/>
          <a:lstStyle/>
          <a:p>
            <a:fld id="{A641A246-6685-4720-A4BC-CF1B22B588A4}" type="slidenum">
              <a:rPr lang="en-IN" smtClean="0"/>
              <a:t>81</a:t>
            </a:fld>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19FCDC7C-AB58-40AC-880C-233BA5AC4D60}"/>
              </a:ext>
            </a:extLst>
          </p:cNvPr>
          <p:cNvSpPr>
            <a:spLocks noGrp="1"/>
          </p:cNvSpPr>
          <p:nvPr>
            <p:ph type="title"/>
          </p:nvPr>
        </p:nvSpPr>
        <p:spPr/>
        <p:txBody>
          <a:bodyPr/>
          <a:lstStyle/>
          <a:p>
            <a:r>
              <a:rPr lang="en-US" altLang="en-US" b="1">
                <a:solidFill>
                  <a:schemeClr val="tx1"/>
                </a:solidFill>
              </a:rPr>
              <a:t>Strategy pattern</a:t>
            </a:r>
            <a:endParaRPr lang="en-US" altLang="en-US"/>
          </a:p>
        </p:txBody>
      </p:sp>
      <p:pic>
        <p:nvPicPr>
          <p:cNvPr id="73731" name="Content Placeholder 3" descr="strategy_implementation_-_uml_class_diagram.gif">
            <a:extLst>
              <a:ext uri="{FF2B5EF4-FFF2-40B4-BE49-F238E27FC236}">
                <a16:creationId xmlns:a16="http://schemas.microsoft.com/office/drawing/2014/main" id="{C6BECB23-488E-4FB6-AFE3-8A31A1097E9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043113" y="1443591"/>
            <a:ext cx="8374062" cy="4175125"/>
          </a:xfrm>
        </p:spPr>
      </p:pic>
      <p:sp>
        <p:nvSpPr>
          <p:cNvPr id="2" name="Slide Number Placeholder 1">
            <a:extLst>
              <a:ext uri="{FF2B5EF4-FFF2-40B4-BE49-F238E27FC236}">
                <a16:creationId xmlns:a16="http://schemas.microsoft.com/office/drawing/2014/main" id="{54A8F231-EA1C-3D29-59D6-818B857E73C9}"/>
              </a:ext>
            </a:extLst>
          </p:cNvPr>
          <p:cNvSpPr>
            <a:spLocks noGrp="1"/>
          </p:cNvSpPr>
          <p:nvPr>
            <p:ph type="sldNum" sz="quarter" idx="12"/>
          </p:nvPr>
        </p:nvSpPr>
        <p:spPr/>
        <p:txBody>
          <a:bodyPr/>
          <a:lstStyle/>
          <a:p>
            <a:fld id="{A641A246-6685-4720-A4BC-CF1B22B588A4}" type="slidenum">
              <a:rPr lang="en-IN" smtClean="0"/>
              <a:t>82</a:t>
            </a:fld>
            <a:endParaRPr lang="en-I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A15E6F82-DBCF-4FC0-A9C9-8E1594761FA6}"/>
              </a:ext>
            </a:extLst>
          </p:cNvPr>
          <p:cNvSpPr>
            <a:spLocks noGrp="1"/>
          </p:cNvSpPr>
          <p:nvPr>
            <p:ph type="title"/>
          </p:nvPr>
        </p:nvSpPr>
        <p:spPr/>
        <p:txBody>
          <a:bodyPr/>
          <a:lstStyle/>
          <a:p>
            <a:br>
              <a:rPr lang="en-US" altLang="en-US" sz="2800"/>
            </a:br>
            <a:r>
              <a:rPr lang="en-US" altLang="en-US" sz="2800"/>
              <a:t>Strategy pattern Implementation</a:t>
            </a:r>
            <a:br>
              <a:rPr lang="en-US" altLang="en-US" sz="2800"/>
            </a:br>
            <a:endParaRPr lang="en-US" altLang="en-US" sz="2800"/>
          </a:p>
        </p:txBody>
      </p:sp>
      <p:sp>
        <p:nvSpPr>
          <p:cNvPr id="13315" name="Content Placeholder 2">
            <a:extLst>
              <a:ext uri="{FF2B5EF4-FFF2-40B4-BE49-F238E27FC236}">
                <a16:creationId xmlns:a16="http://schemas.microsoft.com/office/drawing/2014/main" id="{ED4EA099-9A0E-46A9-A625-CC775B65DAA5}"/>
              </a:ext>
            </a:extLst>
          </p:cNvPr>
          <p:cNvSpPr>
            <a:spLocks noGrp="1"/>
          </p:cNvSpPr>
          <p:nvPr>
            <p:ph idx="1"/>
          </p:nvPr>
        </p:nvSpPr>
        <p:spPr/>
        <p:txBody>
          <a:bodyPr>
            <a:normAutofit fontScale="92500" lnSpcReduction="20000"/>
          </a:bodyPr>
          <a:lstStyle/>
          <a:p>
            <a:pPr>
              <a:defRPr/>
            </a:pPr>
            <a:r>
              <a:rPr lang="en-US" sz="2400" dirty="0"/>
              <a:t>Strategy</a:t>
            </a:r>
          </a:p>
          <a:p>
            <a:pPr lvl="1">
              <a:defRPr/>
            </a:pPr>
            <a:r>
              <a:rPr lang="en-US" sz="1800" dirty="0"/>
              <a:t> defines an interface common to all supported algorithms. </a:t>
            </a:r>
          </a:p>
          <a:p>
            <a:pPr marL="342900" lvl="1" indent="-342900">
              <a:buFontTx/>
              <a:buChar char="•"/>
              <a:defRPr/>
            </a:pPr>
            <a:endParaRPr lang="en-US" dirty="0"/>
          </a:p>
          <a:p>
            <a:pPr marL="342900" lvl="1" indent="-342900">
              <a:buFontTx/>
              <a:buChar char="•"/>
              <a:defRPr/>
            </a:pPr>
            <a:r>
              <a:rPr lang="en-US" dirty="0"/>
              <a:t>Context </a:t>
            </a:r>
          </a:p>
          <a:p>
            <a:pPr marL="742950" lvl="2" indent="-342900">
              <a:defRPr/>
            </a:pPr>
            <a:r>
              <a:rPr lang="en-US" sz="2200" dirty="0"/>
              <a:t>Uses  to call the algorithms defined by concrete strategy</a:t>
            </a:r>
          </a:p>
          <a:p>
            <a:pPr marL="742950" lvl="2" indent="-342900">
              <a:defRPr/>
            </a:pPr>
            <a:r>
              <a:rPr lang="en-US" sz="2200" dirty="0"/>
              <a:t>Contains the reference to a Strategy Object</a:t>
            </a:r>
          </a:p>
          <a:p>
            <a:pPr marL="342900" lvl="1" indent="-342900">
              <a:buFontTx/>
              <a:buChar char="•"/>
              <a:defRPr/>
            </a:pPr>
            <a:endParaRPr lang="en-US" dirty="0"/>
          </a:p>
          <a:p>
            <a:pPr marL="342900" lvl="1" indent="-342900">
              <a:buFontTx/>
              <a:buChar char="•"/>
              <a:defRPr/>
            </a:pPr>
            <a:r>
              <a:rPr lang="en-US" dirty="0"/>
              <a:t>Concrete Strategy </a:t>
            </a:r>
          </a:p>
          <a:p>
            <a:pPr marL="742950" lvl="2" indent="-342900">
              <a:defRPr/>
            </a:pPr>
            <a:r>
              <a:rPr lang="en-US" dirty="0"/>
              <a:t>each concrete strategy implements an algorithm.</a:t>
            </a:r>
            <a:br>
              <a:rPr lang="en-US" dirty="0"/>
            </a:br>
            <a:br>
              <a:rPr lang="en-US" sz="1800" dirty="0"/>
            </a:br>
            <a:r>
              <a:rPr lang="en-US" i="1" dirty="0"/>
              <a:t> If necessary, addition objects can be defined to pass data from context object to strategy. </a:t>
            </a:r>
            <a:br>
              <a:rPr lang="en-US" sz="2400" dirty="0"/>
            </a:br>
            <a:endParaRPr lang="en-US" sz="2400" dirty="0"/>
          </a:p>
        </p:txBody>
      </p:sp>
      <p:sp>
        <p:nvSpPr>
          <p:cNvPr id="2" name="Slide Number Placeholder 1">
            <a:extLst>
              <a:ext uri="{FF2B5EF4-FFF2-40B4-BE49-F238E27FC236}">
                <a16:creationId xmlns:a16="http://schemas.microsoft.com/office/drawing/2014/main" id="{EF36F5E9-3A73-EB2C-A1D0-7B6500ABACB6}"/>
              </a:ext>
            </a:extLst>
          </p:cNvPr>
          <p:cNvSpPr>
            <a:spLocks noGrp="1"/>
          </p:cNvSpPr>
          <p:nvPr>
            <p:ph type="sldNum" sz="quarter" idx="12"/>
          </p:nvPr>
        </p:nvSpPr>
        <p:spPr/>
        <p:txBody>
          <a:bodyPr/>
          <a:lstStyle/>
          <a:p>
            <a:fld id="{A641A246-6685-4720-A4BC-CF1B22B588A4}" type="slidenum">
              <a:rPr lang="en-IN" smtClean="0"/>
              <a:t>83</a:t>
            </a:fld>
            <a:endParaRPr lang="en-I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B4444282-22A0-409C-8DFE-21A3E78CABF5}"/>
              </a:ext>
            </a:extLst>
          </p:cNvPr>
          <p:cNvSpPr>
            <a:spLocks noGrp="1"/>
          </p:cNvSpPr>
          <p:nvPr>
            <p:ph type="title"/>
          </p:nvPr>
        </p:nvSpPr>
        <p:spPr/>
        <p:txBody>
          <a:bodyPr/>
          <a:lstStyle/>
          <a:p>
            <a:r>
              <a:rPr lang="en-US" altLang="en-US" sz="2800" b="1"/>
              <a:t>Strategy  and Concrete Strategy</a:t>
            </a:r>
            <a:endParaRPr lang="en-US" altLang="en-US" sz="2800"/>
          </a:p>
        </p:txBody>
      </p:sp>
      <p:sp>
        <p:nvSpPr>
          <p:cNvPr id="14339" name="Content Placeholder 2">
            <a:extLst>
              <a:ext uri="{FF2B5EF4-FFF2-40B4-BE49-F238E27FC236}">
                <a16:creationId xmlns:a16="http://schemas.microsoft.com/office/drawing/2014/main" id="{2FEC7795-8435-4ED8-AEA8-3819613C68A2}"/>
              </a:ext>
            </a:extLst>
          </p:cNvPr>
          <p:cNvSpPr>
            <a:spLocks noGrp="1"/>
          </p:cNvSpPr>
          <p:nvPr>
            <p:ph idx="1"/>
          </p:nvPr>
        </p:nvSpPr>
        <p:spPr/>
        <p:txBody>
          <a:bodyPr>
            <a:normAutofit fontScale="77500" lnSpcReduction="20000"/>
          </a:bodyPr>
          <a:lstStyle/>
          <a:p>
            <a:pPr>
              <a:defRPr/>
            </a:pPr>
            <a:r>
              <a:rPr lang="en-US" sz="2000" b="1" u="sng" dirty="0"/>
              <a:t>Strategy</a:t>
            </a:r>
          </a:p>
          <a:p>
            <a:pPr>
              <a:defRPr/>
            </a:pPr>
            <a:endParaRPr lang="en-US" sz="2000" b="1" dirty="0"/>
          </a:p>
          <a:p>
            <a:pPr lvl="1">
              <a:buFontTx/>
              <a:buNone/>
              <a:defRPr/>
            </a:pPr>
            <a:r>
              <a:rPr lang="en-US" sz="2000" b="1" dirty="0"/>
              <a:t>public interface </a:t>
            </a:r>
            <a:r>
              <a:rPr lang="en-US" sz="2000" b="1" dirty="0" err="1"/>
              <a:t>PaymentStrategy</a:t>
            </a:r>
            <a:r>
              <a:rPr lang="en-US" sz="2000" b="1" dirty="0"/>
              <a:t> {</a:t>
            </a:r>
          </a:p>
          <a:p>
            <a:pPr lvl="1">
              <a:buFontTx/>
              <a:buNone/>
              <a:defRPr/>
            </a:pPr>
            <a:r>
              <a:rPr lang="en-US" sz="2000" b="1" dirty="0"/>
              <a:t>    public void pay(double amount);</a:t>
            </a:r>
          </a:p>
          <a:p>
            <a:pPr lvl="1">
              <a:buFontTx/>
              <a:buNone/>
              <a:defRPr/>
            </a:pPr>
            <a:r>
              <a:rPr lang="en-US" sz="2000" dirty="0"/>
              <a:t>}</a:t>
            </a:r>
          </a:p>
          <a:p>
            <a:pPr lvl="1">
              <a:buFontTx/>
              <a:buNone/>
              <a:defRPr/>
            </a:pPr>
            <a:endParaRPr lang="en-US" sz="2000" dirty="0"/>
          </a:p>
          <a:p>
            <a:pPr>
              <a:defRPr/>
            </a:pPr>
            <a:r>
              <a:rPr lang="en-US" sz="2000" b="1" u="sng" dirty="0">
                <a:solidFill>
                  <a:srgbClr val="C00000"/>
                </a:solidFill>
              </a:rPr>
              <a:t>Concrete Strategy</a:t>
            </a:r>
          </a:p>
          <a:p>
            <a:pPr lvl="1">
              <a:buFontTx/>
              <a:buNone/>
              <a:defRPr/>
            </a:pPr>
            <a:r>
              <a:rPr lang="en-US" sz="2000" b="1" dirty="0"/>
              <a:t>public class </a:t>
            </a:r>
            <a:r>
              <a:rPr lang="en-US" sz="2000" b="1" dirty="0" err="1"/>
              <a:t>CardPayment</a:t>
            </a:r>
            <a:r>
              <a:rPr lang="en-US" sz="2000" b="1" dirty="0"/>
              <a:t> implements </a:t>
            </a:r>
            <a:r>
              <a:rPr lang="en-US" sz="2000" b="1" dirty="0" err="1"/>
              <a:t>PaymentStrategy</a:t>
            </a:r>
            <a:r>
              <a:rPr lang="en-US" sz="2000" b="1" dirty="0"/>
              <a:t> {</a:t>
            </a:r>
          </a:p>
          <a:p>
            <a:pPr lvl="1">
              <a:buFontTx/>
              <a:buNone/>
              <a:defRPr/>
            </a:pPr>
            <a:endParaRPr lang="en-US" sz="2000" dirty="0"/>
          </a:p>
          <a:p>
            <a:pPr lvl="1">
              <a:buFontTx/>
              <a:buNone/>
              <a:defRPr/>
            </a:pPr>
            <a:r>
              <a:rPr lang="en-US" sz="2000" b="1" dirty="0"/>
              <a:t>public void pay(double amount) {</a:t>
            </a:r>
          </a:p>
          <a:p>
            <a:pPr lvl="1">
              <a:buFontTx/>
              <a:buNone/>
              <a:defRPr/>
            </a:pPr>
            <a:r>
              <a:rPr lang="en-US" sz="2000" dirty="0"/>
              <a:t>   </a:t>
            </a:r>
            <a:r>
              <a:rPr lang="en-US" sz="2000" dirty="0" err="1"/>
              <a:t>System.</a:t>
            </a:r>
            <a:r>
              <a:rPr lang="en-US" sz="2000" i="1" dirty="0" err="1"/>
              <a:t>out.println</a:t>
            </a:r>
            <a:r>
              <a:rPr lang="en-US" sz="2000" i="1" dirty="0"/>
              <a:t>("Received Payment through Card");</a:t>
            </a:r>
          </a:p>
          <a:p>
            <a:pPr lvl="1">
              <a:buFontTx/>
              <a:buNone/>
              <a:defRPr/>
            </a:pPr>
            <a:r>
              <a:rPr lang="en-US" sz="2000" dirty="0"/>
              <a:t>}</a:t>
            </a:r>
          </a:p>
          <a:p>
            <a:pPr>
              <a:buFontTx/>
              <a:buNone/>
              <a:defRPr/>
            </a:pPr>
            <a:r>
              <a:rPr lang="en-US" sz="2000" dirty="0"/>
              <a:t>}</a:t>
            </a:r>
          </a:p>
        </p:txBody>
      </p:sp>
      <p:sp>
        <p:nvSpPr>
          <p:cNvPr id="2" name="Slide Number Placeholder 1">
            <a:extLst>
              <a:ext uri="{FF2B5EF4-FFF2-40B4-BE49-F238E27FC236}">
                <a16:creationId xmlns:a16="http://schemas.microsoft.com/office/drawing/2014/main" id="{172F944F-A569-96A8-1FD3-6EDB2C25F134}"/>
              </a:ext>
            </a:extLst>
          </p:cNvPr>
          <p:cNvSpPr>
            <a:spLocks noGrp="1"/>
          </p:cNvSpPr>
          <p:nvPr>
            <p:ph type="sldNum" sz="quarter" idx="12"/>
          </p:nvPr>
        </p:nvSpPr>
        <p:spPr/>
        <p:txBody>
          <a:bodyPr/>
          <a:lstStyle/>
          <a:p>
            <a:fld id="{A641A246-6685-4720-A4BC-CF1B22B588A4}" type="slidenum">
              <a:rPr lang="en-IN" smtClean="0"/>
              <a:t>84</a:t>
            </a:fld>
            <a:endParaRPr lang="en-I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FC495C67-B0B8-4CAF-B17B-F650C7BDFA49}"/>
              </a:ext>
            </a:extLst>
          </p:cNvPr>
          <p:cNvSpPr>
            <a:spLocks noGrp="1"/>
          </p:cNvSpPr>
          <p:nvPr>
            <p:ph type="title"/>
          </p:nvPr>
        </p:nvSpPr>
        <p:spPr>
          <a:xfrm>
            <a:off x="838200" y="365125"/>
            <a:ext cx="10515600" cy="1325563"/>
          </a:xfrm>
        </p:spPr>
        <p:txBody>
          <a:bodyPr/>
          <a:lstStyle/>
          <a:p>
            <a:r>
              <a:rPr lang="en-US" altLang="en-US"/>
              <a:t>Context</a:t>
            </a:r>
          </a:p>
        </p:txBody>
      </p:sp>
      <p:sp>
        <p:nvSpPr>
          <p:cNvPr id="3" name="Content Placeholder 2">
            <a:extLst>
              <a:ext uri="{FF2B5EF4-FFF2-40B4-BE49-F238E27FC236}">
                <a16:creationId xmlns:a16="http://schemas.microsoft.com/office/drawing/2014/main" id="{048121B1-D68A-4E81-965D-A02C1B134322}"/>
              </a:ext>
            </a:extLst>
          </p:cNvPr>
          <p:cNvSpPr>
            <a:spLocks noGrp="1"/>
          </p:cNvSpPr>
          <p:nvPr>
            <p:ph idx="1"/>
          </p:nvPr>
        </p:nvSpPr>
        <p:spPr>
          <a:xfrm>
            <a:off x="642731" y="1504401"/>
            <a:ext cx="8229600" cy="5218113"/>
          </a:xfrm>
        </p:spPr>
        <p:txBody>
          <a:bodyPr>
            <a:normAutofit fontScale="77500" lnSpcReduction="20000"/>
          </a:bodyPr>
          <a:lstStyle/>
          <a:p>
            <a:pPr lvl="1">
              <a:buFontTx/>
              <a:buNone/>
              <a:defRPr/>
            </a:pPr>
            <a:r>
              <a:rPr lang="en-US" b="1" dirty="0">
                <a:ea typeface="+mn-ea"/>
                <a:cs typeface="+mn-cs"/>
              </a:rPr>
              <a:t>public class Patient {</a:t>
            </a:r>
          </a:p>
          <a:p>
            <a:pPr lvl="1">
              <a:buFontTx/>
              <a:buNone/>
              <a:defRPr/>
            </a:pPr>
            <a:r>
              <a:rPr lang="en-US" dirty="0">
                <a:solidFill>
                  <a:srgbClr val="C00000"/>
                </a:solidFill>
                <a:ea typeface="+mn-ea"/>
                <a:cs typeface="+mn-cs"/>
              </a:rPr>
              <a:t>        private  </a:t>
            </a:r>
            <a:r>
              <a:rPr lang="en-US" dirty="0" err="1">
                <a:solidFill>
                  <a:srgbClr val="C00000"/>
                </a:solidFill>
                <a:ea typeface="+mn-ea"/>
                <a:cs typeface="+mn-cs"/>
              </a:rPr>
              <a:t>PaymentStrategy</a:t>
            </a:r>
            <a:r>
              <a:rPr lang="en-US" dirty="0">
                <a:solidFill>
                  <a:srgbClr val="C00000"/>
                </a:solidFill>
                <a:ea typeface="+mn-ea"/>
                <a:cs typeface="+mn-cs"/>
              </a:rPr>
              <a:t> strategy;</a:t>
            </a:r>
          </a:p>
          <a:p>
            <a:pPr lvl="1">
              <a:buFontTx/>
              <a:buNone/>
              <a:defRPr/>
            </a:pPr>
            <a:r>
              <a:rPr lang="en-US" b="1" dirty="0">
                <a:ea typeface="+mn-ea"/>
                <a:cs typeface="+mn-cs"/>
              </a:rPr>
              <a:t>         private double  </a:t>
            </a:r>
            <a:r>
              <a:rPr lang="en-US" b="1" u="sng" dirty="0">
                <a:ea typeface="+mn-ea"/>
                <a:cs typeface="+mn-cs"/>
              </a:rPr>
              <a:t>amount;</a:t>
            </a:r>
          </a:p>
          <a:p>
            <a:pPr lvl="1">
              <a:buFontTx/>
              <a:buNone/>
              <a:defRPr/>
            </a:pPr>
            <a:endParaRPr lang="en-US" dirty="0">
              <a:ea typeface="+mn-ea"/>
              <a:cs typeface="+mn-cs"/>
            </a:endParaRPr>
          </a:p>
          <a:p>
            <a:pPr lvl="1">
              <a:buFontTx/>
              <a:buNone/>
              <a:defRPr/>
            </a:pPr>
            <a:r>
              <a:rPr lang="en-US" b="1" dirty="0">
                <a:ea typeface="+mn-ea"/>
                <a:cs typeface="+mn-cs"/>
              </a:rPr>
              <a:t>public Patient(double amount) {</a:t>
            </a:r>
          </a:p>
          <a:p>
            <a:pPr lvl="1">
              <a:buFontTx/>
              <a:buNone/>
              <a:defRPr/>
            </a:pPr>
            <a:r>
              <a:rPr lang="en-US" b="1" dirty="0">
                <a:ea typeface="+mn-ea"/>
                <a:cs typeface="+mn-cs"/>
              </a:rPr>
              <a:t>    super();</a:t>
            </a:r>
          </a:p>
          <a:p>
            <a:pPr lvl="1">
              <a:buFontTx/>
              <a:buNone/>
              <a:defRPr/>
            </a:pPr>
            <a:r>
              <a:rPr lang="en-US" b="1" dirty="0">
                <a:ea typeface="+mn-ea"/>
                <a:cs typeface="+mn-cs"/>
              </a:rPr>
              <a:t>     </a:t>
            </a:r>
            <a:r>
              <a:rPr lang="en-US" b="1" dirty="0" err="1">
                <a:ea typeface="+mn-ea"/>
                <a:cs typeface="+mn-cs"/>
              </a:rPr>
              <a:t>this.amount</a:t>
            </a:r>
            <a:r>
              <a:rPr lang="en-US" b="1" dirty="0">
                <a:ea typeface="+mn-ea"/>
                <a:cs typeface="+mn-cs"/>
              </a:rPr>
              <a:t> = amount;</a:t>
            </a:r>
          </a:p>
          <a:p>
            <a:pPr lvl="1">
              <a:buFontTx/>
              <a:buNone/>
              <a:defRPr/>
            </a:pPr>
            <a:r>
              <a:rPr lang="en-US" dirty="0">
                <a:ea typeface="+mn-ea"/>
                <a:cs typeface="+mn-cs"/>
              </a:rPr>
              <a:t>}</a:t>
            </a:r>
          </a:p>
          <a:p>
            <a:pPr lvl="1">
              <a:buFontTx/>
              <a:buNone/>
              <a:defRPr/>
            </a:pPr>
            <a:r>
              <a:rPr lang="en-US" sz="1400" b="1" dirty="0"/>
              <a:t>public </a:t>
            </a:r>
            <a:r>
              <a:rPr lang="en-US" sz="1400" b="1" dirty="0" err="1"/>
              <a:t>PaymentStrategy</a:t>
            </a:r>
            <a:r>
              <a:rPr lang="en-US" sz="1400" b="1" dirty="0"/>
              <a:t> </a:t>
            </a:r>
            <a:r>
              <a:rPr lang="en-US" sz="1400" b="1" dirty="0" err="1"/>
              <a:t>getStrategy</a:t>
            </a:r>
            <a:r>
              <a:rPr lang="en-US" sz="1400" b="1" dirty="0"/>
              <a:t>() {</a:t>
            </a:r>
          </a:p>
          <a:p>
            <a:pPr lvl="1">
              <a:buFontTx/>
              <a:buNone/>
              <a:defRPr/>
            </a:pPr>
            <a:r>
              <a:rPr lang="en-US" sz="1400" b="1" dirty="0"/>
              <a:t>return strategy;</a:t>
            </a:r>
          </a:p>
          <a:p>
            <a:pPr lvl="1">
              <a:buFontTx/>
              <a:buNone/>
              <a:defRPr/>
            </a:pPr>
            <a:r>
              <a:rPr lang="en-US" sz="1400" dirty="0"/>
              <a:t>}</a:t>
            </a:r>
          </a:p>
          <a:p>
            <a:pPr lvl="1">
              <a:buFontTx/>
              <a:buNone/>
              <a:defRPr/>
            </a:pPr>
            <a:r>
              <a:rPr lang="en-US" sz="1400" b="1" dirty="0"/>
              <a:t>public void </a:t>
            </a:r>
            <a:r>
              <a:rPr lang="en-US" sz="1400" b="1" dirty="0" err="1"/>
              <a:t>setStrategy</a:t>
            </a:r>
            <a:r>
              <a:rPr lang="en-US" sz="1400" b="1" dirty="0"/>
              <a:t>(</a:t>
            </a:r>
            <a:r>
              <a:rPr lang="en-US" sz="1400" b="1" dirty="0" err="1"/>
              <a:t>PaymentStrategy</a:t>
            </a:r>
            <a:r>
              <a:rPr lang="en-US" sz="1400" b="1" dirty="0"/>
              <a:t> strategy) {</a:t>
            </a:r>
          </a:p>
          <a:p>
            <a:pPr lvl="1">
              <a:buFontTx/>
              <a:buNone/>
              <a:defRPr/>
            </a:pPr>
            <a:r>
              <a:rPr lang="en-US" sz="1400" b="1" dirty="0" err="1"/>
              <a:t>this.strategy</a:t>
            </a:r>
            <a:r>
              <a:rPr lang="en-US" sz="1400" b="1" dirty="0"/>
              <a:t> = strategy;</a:t>
            </a:r>
          </a:p>
          <a:p>
            <a:pPr lvl="1">
              <a:buFontTx/>
              <a:buNone/>
              <a:defRPr/>
            </a:pPr>
            <a:r>
              <a:rPr lang="en-US" sz="1400" dirty="0"/>
              <a:t>}</a:t>
            </a:r>
          </a:p>
          <a:p>
            <a:pPr lvl="1">
              <a:buFontTx/>
              <a:buNone/>
              <a:defRPr/>
            </a:pPr>
            <a:r>
              <a:rPr lang="en-US" sz="2000" b="1" dirty="0">
                <a:solidFill>
                  <a:srgbClr val="C00000"/>
                </a:solidFill>
              </a:rPr>
              <a:t>public void </a:t>
            </a:r>
            <a:r>
              <a:rPr lang="en-US" sz="2000" b="1" dirty="0" err="1">
                <a:solidFill>
                  <a:srgbClr val="C00000"/>
                </a:solidFill>
              </a:rPr>
              <a:t>makePayment</a:t>
            </a:r>
            <a:r>
              <a:rPr lang="en-US" sz="2000" b="1" dirty="0">
                <a:solidFill>
                  <a:srgbClr val="C00000"/>
                </a:solidFill>
              </a:rPr>
              <a:t>(){</a:t>
            </a:r>
          </a:p>
          <a:p>
            <a:pPr lvl="1">
              <a:buFontTx/>
              <a:buNone/>
              <a:defRPr/>
            </a:pPr>
            <a:r>
              <a:rPr lang="en-US" sz="2000" dirty="0">
                <a:solidFill>
                  <a:srgbClr val="C00000"/>
                </a:solidFill>
              </a:rPr>
              <a:t>   </a:t>
            </a:r>
            <a:r>
              <a:rPr lang="en-US" sz="2000" dirty="0" err="1">
                <a:solidFill>
                  <a:srgbClr val="C00000"/>
                </a:solidFill>
              </a:rPr>
              <a:t>strategy.pay</a:t>
            </a:r>
            <a:r>
              <a:rPr lang="en-US" sz="2000" dirty="0">
                <a:solidFill>
                  <a:srgbClr val="C00000"/>
                </a:solidFill>
              </a:rPr>
              <a:t>(4500);</a:t>
            </a:r>
          </a:p>
          <a:p>
            <a:pPr lvl="1">
              <a:buFontTx/>
              <a:buNone/>
              <a:defRPr/>
            </a:pPr>
            <a:r>
              <a:rPr lang="en-US" sz="2000" dirty="0">
                <a:solidFill>
                  <a:srgbClr val="C00000"/>
                </a:solidFill>
              </a:rPr>
              <a:t>}</a:t>
            </a:r>
          </a:p>
          <a:p>
            <a:pPr lvl="1">
              <a:buFontTx/>
              <a:buNone/>
              <a:defRPr/>
            </a:pPr>
            <a:r>
              <a:rPr lang="en-US" dirty="0">
                <a:ea typeface="+mn-ea"/>
                <a:cs typeface="+mn-cs"/>
              </a:rPr>
              <a:t>}</a:t>
            </a:r>
          </a:p>
          <a:p>
            <a:pPr lvl="2">
              <a:buFontTx/>
              <a:buNone/>
              <a:defRPr/>
            </a:pPr>
            <a:endParaRPr lang="en-US" sz="1800" dirty="0"/>
          </a:p>
        </p:txBody>
      </p:sp>
      <p:sp>
        <p:nvSpPr>
          <p:cNvPr id="2" name="Slide Number Placeholder 1">
            <a:extLst>
              <a:ext uri="{FF2B5EF4-FFF2-40B4-BE49-F238E27FC236}">
                <a16:creationId xmlns:a16="http://schemas.microsoft.com/office/drawing/2014/main" id="{9D7BFF3A-752D-CE4D-7E83-C7D527A32DA3}"/>
              </a:ext>
            </a:extLst>
          </p:cNvPr>
          <p:cNvSpPr>
            <a:spLocks noGrp="1"/>
          </p:cNvSpPr>
          <p:nvPr>
            <p:ph type="sldNum" sz="quarter" idx="12"/>
          </p:nvPr>
        </p:nvSpPr>
        <p:spPr/>
        <p:txBody>
          <a:bodyPr/>
          <a:lstStyle/>
          <a:p>
            <a:fld id="{A641A246-6685-4720-A4BC-CF1B22B588A4}" type="slidenum">
              <a:rPr lang="en-IN" smtClean="0"/>
              <a:t>85</a:t>
            </a:fld>
            <a:endParaRPr lang="en-I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65A864F3-4EC0-4AD1-9000-0F7D9FFCDFA0}"/>
              </a:ext>
            </a:extLst>
          </p:cNvPr>
          <p:cNvSpPr>
            <a:spLocks noGrp="1"/>
          </p:cNvSpPr>
          <p:nvPr>
            <p:ph type="title"/>
          </p:nvPr>
        </p:nvSpPr>
        <p:spPr/>
        <p:txBody>
          <a:bodyPr/>
          <a:lstStyle/>
          <a:p>
            <a:r>
              <a:rPr lang="en-US" altLang="en-US"/>
              <a:t>Client</a:t>
            </a:r>
          </a:p>
        </p:txBody>
      </p:sp>
      <p:sp>
        <p:nvSpPr>
          <p:cNvPr id="3" name="Content Placeholder 2">
            <a:extLst>
              <a:ext uri="{FF2B5EF4-FFF2-40B4-BE49-F238E27FC236}">
                <a16:creationId xmlns:a16="http://schemas.microsoft.com/office/drawing/2014/main" id="{BB6ED739-DFBF-43C7-BF3B-128A727A9A12}"/>
              </a:ext>
            </a:extLst>
          </p:cNvPr>
          <p:cNvSpPr>
            <a:spLocks noGrp="1"/>
          </p:cNvSpPr>
          <p:nvPr>
            <p:ph idx="1"/>
          </p:nvPr>
        </p:nvSpPr>
        <p:spPr>
          <a:xfrm>
            <a:off x="1103312" y="1291856"/>
            <a:ext cx="8946541" cy="4956543"/>
          </a:xfrm>
        </p:spPr>
        <p:txBody>
          <a:bodyPr>
            <a:normAutofit fontScale="55000" lnSpcReduction="20000"/>
          </a:bodyPr>
          <a:lstStyle/>
          <a:p>
            <a:pPr lvl="1">
              <a:buFontTx/>
              <a:buNone/>
              <a:defRPr/>
            </a:pPr>
            <a:r>
              <a:rPr lang="en-US" sz="2900" b="1" dirty="0">
                <a:ea typeface="+mn-ea"/>
                <a:cs typeface="+mn-cs"/>
              </a:rPr>
              <a:t>public static void main(String[] </a:t>
            </a:r>
            <a:r>
              <a:rPr lang="en-US" sz="2900" b="1" dirty="0" err="1">
                <a:ea typeface="+mn-ea"/>
                <a:cs typeface="+mn-cs"/>
              </a:rPr>
              <a:t>args</a:t>
            </a:r>
            <a:r>
              <a:rPr lang="en-US" sz="2900" b="1" dirty="0">
                <a:ea typeface="+mn-ea"/>
                <a:cs typeface="+mn-cs"/>
              </a:rPr>
              <a:t>) {</a:t>
            </a:r>
          </a:p>
          <a:p>
            <a:pPr lvl="1">
              <a:buFontTx/>
              <a:buNone/>
              <a:defRPr/>
            </a:pPr>
            <a:endParaRPr lang="en-US" sz="2900" dirty="0">
              <a:ea typeface="+mn-ea"/>
              <a:cs typeface="+mn-cs"/>
            </a:endParaRPr>
          </a:p>
          <a:p>
            <a:pPr lvl="1">
              <a:buFontTx/>
              <a:buNone/>
              <a:defRPr/>
            </a:pPr>
            <a:r>
              <a:rPr lang="en-US" sz="2900" dirty="0">
                <a:ea typeface="+mn-ea"/>
                <a:cs typeface="+mn-cs"/>
              </a:rPr>
              <a:t>Patient p1 =</a:t>
            </a:r>
            <a:r>
              <a:rPr lang="en-US" sz="2900" b="1" dirty="0">
                <a:ea typeface="+mn-ea"/>
                <a:cs typeface="+mn-cs"/>
              </a:rPr>
              <a:t>new Patient(4500);</a:t>
            </a:r>
          </a:p>
          <a:p>
            <a:pPr lvl="1">
              <a:buFontTx/>
              <a:buNone/>
              <a:defRPr/>
            </a:pPr>
            <a:endParaRPr lang="en-US" sz="2900" dirty="0">
              <a:ea typeface="+mn-ea"/>
              <a:cs typeface="+mn-cs"/>
            </a:endParaRPr>
          </a:p>
          <a:p>
            <a:pPr lvl="1">
              <a:buFontTx/>
              <a:buNone/>
              <a:defRPr/>
            </a:pPr>
            <a:r>
              <a:rPr lang="en-US" sz="2900" dirty="0">
                <a:ea typeface="+mn-ea"/>
                <a:cs typeface="+mn-cs"/>
              </a:rPr>
              <a:t>Patient p2 =</a:t>
            </a:r>
            <a:r>
              <a:rPr lang="en-US" sz="2900" b="1" dirty="0">
                <a:ea typeface="+mn-ea"/>
                <a:cs typeface="+mn-cs"/>
              </a:rPr>
              <a:t>new Patient(3500);</a:t>
            </a:r>
          </a:p>
          <a:p>
            <a:pPr lvl="1">
              <a:buFontTx/>
              <a:buNone/>
              <a:defRPr/>
            </a:pPr>
            <a:endParaRPr lang="en-US" sz="2900" dirty="0">
              <a:ea typeface="+mn-ea"/>
              <a:cs typeface="+mn-cs"/>
            </a:endParaRPr>
          </a:p>
          <a:p>
            <a:pPr lvl="1">
              <a:buFontTx/>
              <a:buNone/>
              <a:defRPr/>
            </a:pPr>
            <a:r>
              <a:rPr lang="en-US" sz="2900" dirty="0">
                <a:ea typeface="+mn-ea"/>
                <a:cs typeface="+mn-cs"/>
              </a:rPr>
              <a:t>p1.setStrategy(</a:t>
            </a:r>
            <a:r>
              <a:rPr lang="en-US" sz="2900" b="1" dirty="0">
                <a:ea typeface="+mn-ea"/>
                <a:cs typeface="+mn-cs"/>
              </a:rPr>
              <a:t>new </a:t>
            </a:r>
            <a:r>
              <a:rPr lang="en-US" sz="2900" b="1" dirty="0" err="1">
                <a:ea typeface="+mn-ea"/>
                <a:cs typeface="+mn-cs"/>
              </a:rPr>
              <a:t>CashlessPayment</a:t>
            </a:r>
            <a:r>
              <a:rPr lang="en-US" sz="2900" b="1" dirty="0">
                <a:ea typeface="+mn-ea"/>
                <a:cs typeface="+mn-cs"/>
              </a:rPr>
              <a:t>());</a:t>
            </a:r>
          </a:p>
          <a:p>
            <a:pPr lvl="1">
              <a:buFontTx/>
              <a:buNone/>
              <a:defRPr/>
            </a:pPr>
            <a:endParaRPr lang="en-US" sz="2900" dirty="0">
              <a:ea typeface="+mn-ea"/>
              <a:cs typeface="+mn-cs"/>
            </a:endParaRPr>
          </a:p>
          <a:p>
            <a:pPr lvl="1">
              <a:buFontTx/>
              <a:buNone/>
              <a:defRPr/>
            </a:pPr>
            <a:r>
              <a:rPr lang="en-US" sz="2900" dirty="0">
                <a:ea typeface="+mn-ea"/>
                <a:cs typeface="+mn-cs"/>
              </a:rPr>
              <a:t>      p1.</a:t>
            </a:r>
            <a:r>
              <a:rPr lang="en-US" sz="2900" b="1" dirty="0">
                <a:solidFill>
                  <a:srgbClr val="C00000"/>
                </a:solidFill>
              </a:rPr>
              <a:t> </a:t>
            </a:r>
            <a:r>
              <a:rPr lang="en-US" sz="2900" b="1" dirty="0" err="1">
                <a:solidFill>
                  <a:srgbClr val="C00000"/>
                </a:solidFill>
              </a:rPr>
              <a:t>makePayment</a:t>
            </a:r>
            <a:r>
              <a:rPr lang="en-US" sz="2900" b="1" dirty="0">
                <a:solidFill>
                  <a:srgbClr val="C00000"/>
                </a:solidFill>
              </a:rPr>
              <a:t>();</a:t>
            </a:r>
            <a:endParaRPr lang="en-US" sz="2900" dirty="0">
              <a:ea typeface="+mn-ea"/>
              <a:cs typeface="+mn-cs"/>
            </a:endParaRPr>
          </a:p>
          <a:p>
            <a:pPr lvl="1">
              <a:buFontTx/>
              <a:buNone/>
              <a:defRPr/>
            </a:pPr>
            <a:endParaRPr lang="en-US" sz="2900" dirty="0">
              <a:ea typeface="+mn-ea"/>
              <a:cs typeface="+mn-cs"/>
            </a:endParaRPr>
          </a:p>
          <a:p>
            <a:pPr lvl="1">
              <a:buFontTx/>
              <a:buNone/>
              <a:defRPr/>
            </a:pPr>
            <a:r>
              <a:rPr lang="en-US" sz="2900" dirty="0">
                <a:ea typeface="+mn-ea"/>
                <a:cs typeface="+mn-cs"/>
              </a:rPr>
              <a:t>   p2.setStrategy(</a:t>
            </a:r>
            <a:r>
              <a:rPr lang="en-US" sz="2900" b="1" dirty="0">
                <a:ea typeface="+mn-ea"/>
                <a:cs typeface="+mn-cs"/>
              </a:rPr>
              <a:t>new </a:t>
            </a:r>
            <a:r>
              <a:rPr lang="en-US" sz="2900" b="1" dirty="0" err="1">
                <a:ea typeface="+mn-ea"/>
                <a:cs typeface="+mn-cs"/>
              </a:rPr>
              <a:t>CardPayment</a:t>
            </a:r>
            <a:r>
              <a:rPr lang="en-US" sz="2900" b="1" dirty="0">
                <a:ea typeface="+mn-ea"/>
                <a:cs typeface="+mn-cs"/>
              </a:rPr>
              <a:t>());</a:t>
            </a:r>
          </a:p>
          <a:p>
            <a:pPr lvl="1">
              <a:buFontTx/>
              <a:buNone/>
              <a:defRPr/>
            </a:pPr>
            <a:r>
              <a:rPr lang="en-US" sz="2900" dirty="0">
                <a:ea typeface="+mn-ea"/>
                <a:cs typeface="+mn-cs"/>
              </a:rPr>
              <a:t>     </a:t>
            </a:r>
          </a:p>
          <a:p>
            <a:pPr lvl="1">
              <a:buFontTx/>
              <a:buNone/>
              <a:defRPr/>
            </a:pPr>
            <a:r>
              <a:rPr lang="en-US" sz="2900" dirty="0">
                <a:ea typeface="+mn-ea"/>
                <a:cs typeface="+mn-cs"/>
              </a:rPr>
              <a:t>      p2.</a:t>
            </a:r>
            <a:r>
              <a:rPr lang="en-US" sz="2900" b="1" dirty="0">
                <a:solidFill>
                  <a:srgbClr val="C00000"/>
                </a:solidFill>
              </a:rPr>
              <a:t> </a:t>
            </a:r>
            <a:r>
              <a:rPr lang="en-US" sz="2900" b="1" dirty="0" err="1">
                <a:solidFill>
                  <a:srgbClr val="C00000"/>
                </a:solidFill>
              </a:rPr>
              <a:t>makePayment</a:t>
            </a:r>
            <a:r>
              <a:rPr lang="en-US" sz="2900" b="1" dirty="0">
                <a:solidFill>
                  <a:srgbClr val="C00000"/>
                </a:solidFill>
              </a:rPr>
              <a:t>();</a:t>
            </a:r>
            <a:endParaRPr lang="en-US" sz="2900" dirty="0">
              <a:ea typeface="+mn-ea"/>
              <a:cs typeface="+mn-cs"/>
            </a:endParaRPr>
          </a:p>
          <a:p>
            <a:pPr lvl="1">
              <a:buFontTx/>
              <a:buNone/>
              <a:defRPr/>
            </a:pPr>
            <a:r>
              <a:rPr lang="en-US" sz="2900" dirty="0">
                <a:ea typeface="+mn-ea"/>
                <a:cs typeface="+mn-cs"/>
              </a:rPr>
              <a:t>   </a:t>
            </a:r>
          </a:p>
          <a:p>
            <a:pPr lvl="1">
              <a:buFontTx/>
              <a:buNone/>
              <a:defRPr/>
            </a:pPr>
            <a:r>
              <a:rPr lang="en-US" sz="2900" dirty="0">
                <a:ea typeface="+mn-ea"/>
                <a:cs typeface="+mn-cs"/>
              </a:rPr>
              <a:t>}</a:t>
            </a:r>
          </a:p>
          <a:p>
            <a:pPr lvl="1">
              <a:buFontTx/>
              <a:buNone/>
              <a:defRPr/>
            </a:pPr>
            <a:endParaRPr lang="en-US" dirty="0"/>
          </a:p>
        </p:txBody>
      </p:sp>
      <p:sp>
        <p:nvSpPr>
          <p:cNvPr id="2" name="Slide Number Placeholder 1">
            <a:extLst>
              <a:ext uri="{FF2B5EF4-FFF2-40B4-BE49-F238E27FC236}">
                <a16:creationId xmlns:a16="http://schemas.microsoft.com/office/drawing/2014/main" id="{4AA7E753-B1C0-E0E0-4E76-4C1E280D6697}"/>
              </a:ext>
            </a:extLst>
          </p:cNvPr>
          <p:cNvSpPr>
            <a:spLocks noGrp="1"/>
          </p:cNvSpPr>
          <p:nvPr>
            <p:ph type="sldNum" sz="quarter" idx="12"/>
          </p:nvPr>
        </p:nvSpPr>
        <p:spPr/>
        <p:txBody>
          <a:bodyPr/>
          <a:lstStyle/>
          <a:p>
            <a:fld id="{A641A246-6685-4720-A4BC-CF1B22B588A4}" type="slidenum">
              <a:rPr lang="en-IN" smtClean="0"/>
              <a:t>86</a:t>
            </a:fld>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Executor Interfaces</a:t>
            </a:r>
            <a:br>
              <a:rPr lang="en-US" b="1" dirty="0"/>
            </a:br>
            <a:endParaRPr lang="en-US" dirty="0"/>
          </a:p>
        </p:txBody>
      </p:sp>
      <p:sp>
        <p:nvSpPr>
          <p:cNvPr id="3" name="Content Placeholder 2"/>
          <p:cNvSpPr>
            <a:spLocks noGrp="1"/>
          </p:cNvSpPr>
          <p:nvPr>
            <p:ph idx="1"/>
          </p:nvPr>
        </p:nvSpPr>
        <p:spPr>
          <a:xfrm>
            <a:off x="677334" y="1930401"/>
            <a:ext cx="8596668" cy="4110962"/>
          </a:xfrm>
        </p:spPr>
        <p:txBody>
          <a:bodyPr/>
          <a:lstStyle/>
          <a:p>
            <a:pPr marL="0" indent="0">
              <a:buNone/>
            </a:pPr>
            <a:r>
              <a:rPr lang="en-US" dirty="0"/>
              <a:t>The </a:t>
            </a:r>
            <a:r>
              <a:rPr lang="en-US" dirty="0" err="1"/>
              <a:t>java.util.concurrent</a:t>
            </a:r>
            <a:r>
              <a:rPr lang="en-US" dirty="0"/>
              <a:t> package defines the following executor interfaces:</a:t>
            </a:r>
          </a:p>
          <a:p>
            <a:r>
              <a:rPr lang="en-US" dirty="0"/>
              <a:t>Executor, a simple interface that supports launching new tasks.</a:t>
            </a:r>
          </a:p>
          <a:p>
            <a:r>
              <a:rPr lang="en-US" dirty="0" err="1"/>
              <a:t>ExecutorService</a:t>
            </a:r>
            <a:r>
              <a:rPr lang="en-US" dirty="0"/>
              <a:t>, a </a:t>
            </a:r>
            <a:r>
              <a:rPr lang="en-US" dirty="0" err="1"/>
              <a:t>subinterface</a:t>
            </a:r>
            <a:r>
              <a:rPr lang="en-US" dirty="0"/>
              <a:t> of Executor, which adds features that help manage the lifecycle, both of the individual tasks and of the executor itself.</a:t>
            </a:r>
          </a:p>
        </p:txBody>
      </p:sp>
      <p:sp>
        <p:nvSpPr>
          <p:cNvPr id="5" name="Slide Number Placeholder 4">
            <a:extLst>
              <a:ext uri="{FF2B5EF4-FFF2-40B4-BE49-F238E27FC236}">
                <a16:creationId xmlns:a16="http://schemas.microsoft.com/office/drawing/2014/main" id="{588D7A98-9B07-9384-D6E5-5886D1AACCC2}"/>
              </a:ext>
            </a:extLst>
          </p:cNvPr>
          <p:cNvSpPr>
            <a:spLocks noGrp="1"/>
          </p:cNvSpPr>
          <p:nvPr>
            <p:ph type="sldNum" sz="quarter" idx="12"/>
          </p:nvPr>
        </p:nvSpPr>
        <p:spPr/>
        <p:txBody>
          <a:bodyPr/>
          <a:lstStyle/>
          <a:p>
            <a:fld id="{A641A246-6685-4720-A4BC-CF1B22B588A4}" type="slidenum">
              <a:rPr lang="en-IN" smtClean="0"/>
              <a:t>9</a:t>
            </a:fld>
            <a:endParaRPr lang="en-IN" dirty="0"/>
          </a:p>
        </p:txBody>
      </p:sp>
    </p:spTree>
    <p:extLst>
      <p:ext uri="{BB962C8B-B14F-4D97-AF65-F5344CB8AC3E}">
        <p14:creationId xmlns:p14="http://schemas.microsoft.com/office/powerpoint/2010/main" val="2295552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250</TotalTime>
  <Words>4635</Words>
  <Application>Microsoft Office PowerPoint</Application>
  <PresentationFormat>Widescreen</PresentationFormat>
  <Paragraphs>690</Paragraphs>
  <Slides>86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86</vt:i4>
      </vt:variant>
    </vt:vector>
  </HeadingPairs>
  <TitlesOfParts>
    <vt:vector size="95" baseType="lpstr">
      <vt:lpstr>Aptos</vt:lpstr>
      <vt:lpstr>Arial</vt:lpstr>
      <vt:lpstr>Century Gothic</vt:lpstr>
      <vt:lpstr>Courier New</vt:lpstr>
      <vt:lpstr>Menlo</vt:lpstr>
      <vt:lpstr>PT Sans</vt:lpstr>
      <vt:lpstr>Times New Roman</vt:lpstr>
      <vt:lpstr>Wingdings 3</vt:lpstr>
      <vt:lpstr>Ion</vt:lpstr>
      <vt:lpstr> </vt:lpstr>
      <vt:lpstr>Day -2 </vt:lpstr>
      <vt:lpstr>Concurrency </vt:lpstr>
      <vt:lpstr>Thread Pool</vt:lpstr>
      <vt:lpstr>Executor Framework</vt:lpstr>
      <vt:lpstr>Executor Framework</vt:lpstr>
      <vt:lpstr>Executor Framework</vt:lpstr>
      <vt:lpstr>Creating Thread Pool</vt:lpstr>
      <vt:lpstr>Executor Interfaces </vt:lpstr>
      <vt:lpstr>PowerPoint Presentation</vt:lpstr>
      <vt:lpstr>PowerPoint Presentation</vt:lpstr>
      <vt:lpstr>PowerPoint Presentation</vt:lpstr>
      <vt:lpstr>Solid principle</vt:lpstr>
      <vt:lpstr>SOLID Design Principle </vt:lpstr>
      <vt:lpstr> Single Responsibility Principle (SRP) </vt:lpstr>
      <vt:lpstr> Single Responsibility Principle (SRP) </vt:lpstr>
      <vt:lpstr> Single Responsibility Principle (SRP) </vt:lpstr>
      <vt:lpstr>Applying SRP</vt:lpstr>
      <vt:lpstr>Open Closed Design Principle </vt:lpstr>
      <vt:lpstr>Liskov Substitution Principle (LSP) </vt:lpstr>
      <vt:lpstr> Interface Segregation principle (ISP) </vt:lpstr>
      <vt:lpstr> Dependency Injection or Inversion principle </vt:lpstr>
      <vt:lpstr>Design Patterns</vt:lpstr>
      <vt:lpstr>Introduction</vt:lpstr>
      <vt:lpstr>Benefits of Design Pattern</vt:lpstr>
      <vt:lpstr>What is Gang of Four(GoF)</vt:lpstr>
      <vt:lpstr>Types of Design Pattern</vt:lpstr>
      <vt:lpstr>Types of Creational Design Pattern</vt:lpstr>
      <vt:lpstr>Singleton pattern</vt:lpstr>
      <vt:lpstr>Singleton Design Pattern</vt:lpstr>
      <vt:lpstr>Structure</vt:lpstr>
      <vt:lpstr>Implementation</vt:lpstr>
      <vt:lpstr>Lazy Initialization Implementation</vt:lpstr>
      <vt:lpstr>Eager initialization </vt:lpstr>
      <vt:lpstr>Factory Method pattern</vt:lpstr>
      <vt:lpstr>Factory Design Pattern</vt:lpstr>
      <vt:lpstr>Structure</vt:lpstr>
      <vt:lpstr>Implementation</vt:lpstr>
      <vt:lpstr>Builder pattern</vt:lpstr>
      <vt:lpstr>Builder Pattern</vt:lpstr>
      <vt:lpstr>PowerPoint Presentation</vt:lpstr>
      <vt:lpstr>PowerPoint Presentation</vt:lpstr>
      <vt:lpstr>Example</vt:lpstr>
      <vt:lpstr>Advantages of Builder Design Pattern</vt:lpstr>
      <vt:lpstr>Disadvantages of Builder Design Pattern</vt:lpstr>
      <vt:lpstr>Structural Design Pattern</vt:lpstr>
      <vt:lpstr>Bridge pattern</vt:lpstr>
      <vt:lpstr>Bridge Design Pattern </vt:lpstr>
      <vt:lpstr>Elements of Bridge Design Pattern  </vt:lpstr>
      <vt:lpstr>Bridge Pattern</vt:lpstr>
      <vt:lpstr>Bridge Pattern</vt:lpstr>
      <vt:lpstr>Bridge Pattern</vt:lpstr>
      <vt:lpstr>Decorator pattern</vt:lpstr>
      <vt:lpstr>Decorator Pattern</vt:lpstr>
      <vt:lpstr>Decorator Pattern</vt:lpstr>
      <vt:lpstr>Decorator</vt:lpstr>
      <vt:lpstr>Decorator Pattern</vt:lpstr>
      <vt:lpstr>Decorator Pattern</vt:lpstr>
      <vt:lpstr>The Decorator</vt:lpstr>
      <vt:lpstr>Decorators</vt:lpstr>
      <vt:lpstr>Decorator</vt:lpstr>
      <vt:lpstr>Test Decorators</vt:lpstr>
      <vt:lpstr>Proxy pattern</vt:lpstr>
      <vt:lpstr>Proxy Pattern</vt:lpstr>
      <vt:lpstr>Proxy Pattern</vt:lpstr>
      <vt:lpstr>Proxy</vt:lpstr>
      <vt:lpstr>Proxy Pattern</vt:lpstr>
      <vt:lpstr>The Proxy Class</vt:lpstr>
      <vt:lpstr>Test the Proxy</vt:lpstr>
      <vt:lpstr>Behavioural Design Pattern</vt:lpstr>
      <vt:lpstr>Command pattern</vt:lpstr>
      <vt:lpstr>Command Pattern</vt:lpstr>
      <vt:lpstr>Structure</vt:lpstr>
      <vt:lpstr>Implementation</vt:lpstr>
      <vt:lpstr>Template pattern</vt:lpstr>
      <vt:lpstr>Template Design Pattern</vt:lpstr>
      <vt:lpstr>PowerPoint Presentation</vt:lpstr>
      <vt:lpstr>PowerPoint Presentation</vt:lpstr>
      <vt:lpstr>When to use template method</vt:lpstr>
      <vt:lpstr>Strategy pattern</vt:lpstr>
      <vt:lpstr>Strategy pattern</vt:lpstr>
      <vt:lpstr>Strategy pattern</vt:lpstr>
      <vt:lpstr> Strategy pattern Implementation </vt:lpstr>
      <vt:lpstr>Strategy  and Concrete Strategy</vt:lpstr>
      <vt:lpstr>Context</vt:lpstr>
      <vt:lpstr>Client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Sujata Batra</dc:creator>
  <cp:lastModifiedBy>Sujata Batra</cp:lastModifiedBy>
  <cp:revision>10</cp:revision>
  <dcterms:created xsi:type="dcterms:W3CDTF">2024-07-21T12:34:07Z</dcterms:created>
  <dcterms:modified xsi:type="dcterms:W3CDTF">2024-07-21T16:44:28Z</dcterms:modified>
</cp:coreProperties>
</file>