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300"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varScale="1">
        <p:scale>
          <a:sx n="68" d="100"/>
          <a:sy n="68" d="100"/>
        </p:scale>
        <p:origin x="608" y="3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F759AF-A144-4EA3-ABDE-E13DBCA3DCC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7E53123-CE01-4ADE-9598-CC151D67DF1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E6732A3-FA85-4938-ACF5-52F4E51CAB8B}"/>
              </a:ext>
            </a:extLst>
          </p:cNvPr>
          <p:cNvSpPr>
            <a:spLocks noGrp="1"/>
          </p:cNvSpPr>
          <p:nvPr>
            <p:ph type="dt" sz="half" idx="10"/>
          </p:nvPr>
        </p:nvSpPr>
        <p:spPr/>
        <p:txBody>
          <a:bodyPr/>
          <a:lstStyle/>
          <a:p>
            <a:fld id="{A5E6F136-0B6B-4CA1-AF3D-3632AC6BD41A}" type="datetimeFigureOut">
              <a:rPr lang="en-IN" smtClean="0"/>
              <a:t>29-04-2021</a:t>
            </a:fld>
            <a:endParaRPr lang="en-IN"/>
          </a:p>
        </p:txBody>
      </p:sp>
      <p:sp>
        <p:nvSpPr>
          <p:cNvPr id="5" name="Footer Placeholder 4">
            <a:extLst>
              <a:ext uri="{FF2B5EF4-FFF2-40B4-BE49-F238E27FC236}">
                <a16:creationId xmlns:a16="http://schemas.microsoft.com/office/drawing/2014/main" id="{C3F0E4C1-6952-449B-A0AD-43592849175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5BAC56C-239D-474C-950B-1201C5885787}"/>
              </a:ext>
            </a:extLst>
          </p:cNvPr>
          <p:cNvSpPr>
            <a:spLocks noGrp="1"/>
          </p:cNvSpPr>
          <p:nvPr>
            <p:ph type="sldNum" sz="quarter" idx="12"/>
          </p:nvPr>
        </p:nvSpPr>
        <p:spPr/>
        <p:txBody>
          <a:bodyPr/>
          <a:lstStyle/>
          <a:p>
            <a:fld id="{C3C2F8B6-434D-4233-B8BE-F78FCCD9FC33}" type="slidenum">
              <a:rPr lang="en-IN" smtClean="0"/>
              <a:t>‹#›</a:t>
            </a:fld>
            <a:endParaRPr lang="en-IN"/>
          </a:p>
        </p:txBody>
      </p:sp>
      <p:sp>
        <p:nvSpPr>
          <p:cNvPr id="7" name="Rectangle 6">
            <a:extLst>
              <a:ext uri="{FF2B5EF4-FFF2-40B4-BE49-F238E27FC236}">
                <a16:creationId xmlns:a16="http://schemas.microsoft.com/office/drawing/2014/main" id="{42BAA105-C679-436A-88B1-C53647D31C8C}"/>
              </a:ext>
            </a:extLst>
          </p:cNvPr>
          <p:cNvSpPr/>
          <p:nvPr userDrawn="1"/>
        </p:nvSpPr>
        <p:spPr>
          <a:xfrm flipH="1">
            <a:off x="11826190" y="-10309"/>
            <a:ext cx="150163" cy="6863417"/>
          </a:xfrm>
          <a:prstGeom prst="rect">
            <a:avLst/>
          </a:prstGeom>
          <a:noFill/>
        </p:spPr>
        <p:txBody>
          <a:bodyPr wrap="square" lIns="91440" tIns="45720" rIns="91440" bIns="45720">
            <a:spAutoFit/>
          </a:bodyPr>
          <a:lstStyle/>
          <a:p>
            <a:pPr algn="ctr"/>
            <a:r>
              <a:rPr lang="en-US" sz="40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Sujata Batra</a:t>
            </a:r>
          </a:p>
        </p:txBody>
      </p:sp>
    </p:spTree>
    <p:extLst>
      <p:ext uri="{BB962C8B-B14F-4D97-AF65-F5344CB8AC3E}">
        <p14:creationId xmlns:p14="http://schemas.microsoft.com/office/powerpoint/2010/main" val="15626807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24C60-A984-4102-962B-3702231537F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E62BB21-F4C6-4951-8646-9C58E31D600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9E2CC07-D443-413F-A85E-741CA6F15570}"/>
              </a:ext>
            </a:extLst>
          </p:cNvPr>
          <p:cNvSpPr>
            <a:spLocks noGrp="1"/>
          </p:cNvSpPr>
          <p:nvPr>
            <p:ph type="dt" sz="half" idx="10"/>
          </p:nvPr>
        </p:nvSpPr>
        <p:spPr/>
        <p:txBody>
          <a:bodyPr/>
          <a:lstStyle/>
          <a:p>
            <a:fld id="{A5E6F136-0B6B-4CA1-AF3D-3632AC6BD41A}" type="datetimeFigureOut">
              <a:rPr lang="en-IN" smtClean="0"/>
              <a:t>29-04-2021</a:t>
            </a:fld>
            <a:endParaRPr lang="en-IN"/>
          </a:p>
        </p:txBody>
      </p:sp>
      <p:sp>
        <p:nvSpPr>
          <p:cNvPr id="5" name="Footer Placeholder 4">
            <a:extLst>
              <a:ext uri="{FF2B5EF4-FFF2-40B4-BE49-F238E27FC236}">
                <a16:creationId xmlns:a16="http://schemas.microsoft.com/office/drawing/2014/main" id="{580CDFA5-6E69-4FEC-B894-FC7819A0927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0E658A8-3FA8-4062-94B1-17B44DA94C9A}"/>
              </a:ext>
            </a:extLst>
          </p:cNvPr>
          <p:cNvSpPr>
            <a:spLocks noGrp="1"/>
          </p:cNvSpPr>
          <p:nvPr>
            <p:ph type="sldNum" sz="quarter" idx="12"/>
          </p:nvPr>
        </p:nvSpPr>
        <p:spPr/>
        <p:txBody>
          <a:bodyPr/>
          <a:lstStyle/>
          <a:p>
            <a:fld id="{C3C2F8B6-434D-4233-B8BE-F78FCCD9FC33}" type="slidenum">
              <a:rPr lang="en-IN" smtClean="0"/>
              <a:t>‹#›</a:t>
            </a:fld>
            <a:endParaRPr lang="en-IN"/>
          </a:p>
        </p:txBody>
      </p:sp>
      <p:sp>
        <p:nvSpPr>
          <p:cNvPr id="7" name="Rectangle 6">
            <a:extLst>
              <a:ext uri="{FF2B5EF4-FFF2-40B4-BE49-F238E27FC236}">
                <a16:creationId xmlns:a16="http://schemas.microsoft.com/office/drawing/2014/main" id="{A1C37E89-AB0E-4113-AD45-D065BB4CEB31}"/>
              </a:ext>
            </a:extLst>
          </p:cNvPr>
          <p:cNvSpPr/>
          <p:nvPr userDrawn="1"/>
        </p:nvSpPr>
        <p:spPr>
          <a:xfrm flipH="1">
            <a:off x="11826190" y="-5620"/>
            <a:ext cx="150163" cy="6863417"/>
          </a:xfrm>
          <a:prstGeom prst="rect">
            <a:avLst/>
          </a:prstGeom>
          <a:noFill/>
        </p:spPr>
        <p:txBody>
          <a:bodyPr wrap="square" lIns="91440" tIns="45720" rIns="91440" bIns="45720">
            <a:spAutoFit/>
          </a:bodyPr>
          <a:lstStyle/>
          <a:p>
            <a:pPr algn="ctr"/>
            <a:r>
              <a:rPr lang="en-US" sz="40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Sujata Batra</a:t>
            </a:r>
          </a:p>
        </p:txBody>
      </p:sp>
    </p:spTree>
    <p:extLst>
      <p:ext uri="{BB962C8B-B14F-4D97-AF65-F5344CB8AC3E}">
        <p14:creationId xmlns:p14="http://schemas.microsoft.com/office/powerpoint/2010/main" val="28517602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AC37FDF-AA26-426E-B06C-C6AC37DE4A5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BC26349-E3E5-45D9-A640-CD78C70B4B3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579E9BD-07DA-435A-82C1-0406D331E52F}"/>
              </a:ext>
            </a:extLst>
          </p:cNvPr>
          <p:cNvSpPr>
            <a:spLocks noGrp="1"/>
          </p:cNvSpPr>
          <p:nvPr>
            <p:ph type="dt" sz="half" idx="10"/>
          </p:nvPr>
        </p:nvSpPr>
        <p:spPr/>
        <p:txBody>
          <a:bodyPr/>
          <a:lstStyle/>
          <a:p>
            <a:fld id="{A5E6F136-0B6B-4CA1-AF3D-3632AC6BD41A}" type="datetimeFigureOut">
              <a:rPr lang="en-IN" smtClean="0"/>
              <a:t>29-04-2021</a:t>
            </a:fld>
            <a:endParaRPr lang="en-IN"/>
          </a:p>
        </p:txBody>
      </p:sp>
      <p:sp>
        <p:nvSpPr>
          <p:cNvPr id="5" name="Footer Placeholder 4">
            <a:extLst>
              <a:ext uri="{FF2B5EF4-FFF2-40B4-BE49-F238E27FC236}">
                <a16:creationId xmlns:a16="http://schemas.microsoft.com/office/drawing/2014/main" id="{F7AFA0BD-A532-4283-BB03-55F98681A77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85ABFA5-F148-4D67-8B9D-F85A59CE9BB9}"/>
              </a:ext>
            </a:extLst>
          </p:cNvPr>
          <p:cNvSpPr>
            <a:spLocks noGrp="1"/>
          </p:cNvSpPr>
          <p:nvPr>
            <p:ph type="sldNum" sz="quarter" idx="12"/>
          </p:nvPr>
        </p:nvSpPr>
        <p:spPr/>
        <p:txBody>
          <a:bodyPr/>
          <a:lstStyle/>
          <a:p>
            <a:fld id="{C3C2F8B6-434D-4233-B8BE-F78FCCD9FC33}" type="slidenum">
              <a:rPr lang="en-IN" smtClean="0"/>
              <a:t>‹#›</a:t>
            </a:fld>
            <a:endParaRPr lang="en-IN"/>
          </a:p>
        </p:txBody>
      </p:sp>
      <p:sp>
        <p:nvSpPr>
          <p:cNvPr id="7" name="Rectangle 6">
            <a:extLst>
              <a:ext uri="{FF2B5EF4-FFF2-40B4-BE49-F238E27FC236}">
                <a16:creationId xmlns:a16="http://schemas.microsoft.com/office/drawing/2014/main" id="{EE7255D5-2063-4D64-A4E3-AD5049BBE685}"/>
              </a:ext>
            </a:extLst>
          </p:cNvPr>
          <p:cNvSpPr/>
          <p:nvPr userDrawn="1"/>
        </p:nvSpPr>
        <p:spPr>
          <a:xfrm flipH="1">
            <a:off x="11826190" y="-5620"/>
            <a:ext cx="150163" cy="6863417"/>
          </a:xfrm>
          <a:prstGeom prst="rect">
            <a:avLst/>
          </a:prstGeom>
          <a:noFill/>
        </p:spPr>
        <p:txBody>
          <a:bodyPr wrap="square" lIns="91440" tIns="45720" rIns="91440" bIns="45720">
            <a:spAutoFit/>
          </a:bodyPr>
          <a:lstStyle/>
          <a:p>
            <a:pPr algn="ctr"/>
            <a:r>
              <a:rPr lang="en-US" sz="40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Sujata Batra</a:t>
            </a:r>
          </a:p>
        </p:txBody>
      </p:sp>
    </p:spTree>
    <p:extLst>
      <p:ext uri="{BB962C8B-B14F-4D97-AF65-F5344CB8AC3E}">
        <p14:creationId xmlns:p14="http://schemas.microsoft.com/office/powerpoint/2010/main" val="33028488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EEEEC0-1AE3-4E10-9544-0C9B2C227DB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73F1C99-4F36-4ACE-B991-B21DA99F3F3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8907A14-070B-4DB8-9F69-463B9F8628B5}"/>
              </a:ext>
            </a:extLst>
          </p:cNvPr>
          <p:cNvSpPr>
            <a:spLocks noGrp="1"/>
          </p:cNvSpPr>
          <p:nvPr>
            <p:ph type="dt" sz="half" idx="10"/>
          </p:nvPr>
        </p:nvSpPr>
        <p:spPr/>
        <p:txBody>
          <a:bodyPr/>
          <a:lstStyle/>
          <a:p>
            <a:fld id="{A5E6F136-0B6B-4CA1-AF3D-3632AC6BD41A}" type="datetimeFigureOut">
              <a:rPr lang="en-IN" smtClean="0"/>
              <a:t>29-04-2021</a:t>
            </a:fld>
            <a:endParaRPr lang="en-IN"/>
          </a:p>
        </p:txBody>
      </p:sp>
      <p:sp>
        <p:nvSpPr>
          <p:cNvPr id="5" name="Footer Placeholder 4">
            <a:extLst>
              <a:ext uri="{FF2B5EF4-FFF2-40B4-BE49-F238E27FC236}">
                <a16:creationId xmlns:a16="http://schemas.microsoft.com/office/drawing/2014/main" id="{2DC3C4D8-F081-43AA-8BE9-1EA5C2FAB9E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472463E-F979-4AB6-B1FA-6223254EAAD4}"/>
              </a:ext>
            </a:extLst>
          </p:cNvPr>
          <p:cNvSpPr>
            <a:spLocks noGrp="1"/>
          </p:cNvSpPr>
          <p:nvPr>
            <p:ph type="sldNum" sz="quarter" idx="12"/>
          </p:nvPr>
        </p:nvSpPr>
        <p:spPr/>
        <p:txBody>
          <a:bodyPr/>
          <a:lstStyle/>
          <a:p>
            <a:fld id="{C3C2F8B6-434D-4233-B8BE-F78FCCD9FC33}" type="slidenum">
              <a:rPr lang="en-IN" smtClean="0"/>
              <a:t>‹#›</a:t>
            </a:fld>
            <a:endParaRPr lang="en-IN"/>
          </a:p>
        </p:txBody>
      </p:sp>
      <p:sp>
        <p:nvSpPr>
          <p:cNvPr id="7" name="Rectangle 6">
            <a:extLst>
              <a:ext uri="{FF2B5EF4-FFF2-40B4-BE49-F238E27FC236}">
                <a16:creationId xmlns:a16="http://schemas.microsoft.com/office/drawing/2014/main" id="{BF96EB1D-FB3A-4BB2-A649-9F6AF30D321F}"/>
              </a:ext>
            </a:extLst>
          </p:cNvPr>
          <p:cNvSpPr/>
          <p:nvPr userDrawn="1"/>
        </p:nvSpPr>
        <p:spPr>
          <a:xfrm flipH="1">
            <a:off x="11826190" y="-5620"/>
            <a:ext cx="150163" cy="6863417"/>
          </a:xfrm>
          <a:prstGeom prst="rect">
            <a:avLst/>
          </a:prstGeom>
          <a:noFill/>
        </p:spPr>
        <p:txBody>
          <a:bodyPr wrap="square" lIns="91440" tIns="45720" rIns="91440" bIns="45720">
            <a:spAutoFit/>
          </a:bodyPr>
          <a:lstStyle/>
          <a:p>
            <a:pPr algn="ctr"/>
            <a:r>
              <a:rPr lang="en-US" sz="40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Sujata Batra</a:t>
            </a:r>
          </a:p>
        </p:txBody>
      </p:sp>
    </p:spTree>
    <p:extLst>
      <p:ext uri="{BB962C8B-B14F-4D97-AF65-F5344CB8AC3E}">
        <p14:creationId xmlns:p14="http://schemas.microsoft.com/office/powerpoint/2010/main" val="25556407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71F9B7-EFD8-4D7D-95B8-06D6B7A465E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56846DB-0C99-404A-BBC9-D2909C6F50C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01194CA-1975-4BA9-9A17-51FC230B5C58}"/>
              </a:ext>
            </a:extLst>
          </p:cNvPr>
          <p:cNvSpPr>
            <a:spLocks noGrp="1"/>
          </p:cNvSpPr>
          <p:nvPr>
            <p:ph type="dt" sz="half" idx="10"/>
          </p:nvPr>
        </p:nvSpPr>
        <p:spPr/>
        <p:txBody>
          <a:bodyPr/>
          <a:lstStyle/>
          <a:p>
            <a:fld id="{A5E6F136-0B6B-4CA1-AF3D-3632AC6BD41A}" type="datetimeFigureOut">
              <a:rPr lang="en-IN" smtClean="0"/>
              <a:t>29-04-2021</a:t>
            </a:fld>
            <a:endParaRPr lang="en-IN"/>
          </a:p>
        </p:txBody>
      </p:sp>
      <p:sp>
        <p:nvSpPr>
          <p:cNvPr id="5" name="Footer Placeholder 4">
            <a:extLst>
              <a:ext uri="{FF2B5EF4-FFF2-40B4-BE49-F238E27FC236}">
                <a16:creationId xmlns:a16="http://schemas.microsoft.com/office/drawing/2014/main" id="{A79CD93E-5A74-427F-8AA8-8D0CB805BA2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B43A274-8201-40B6-AF84-3C7872A0872F}"/>
              </a:ext>
            </a:extLst>
          </p:cNvPr>
          <p:cNvSpPr>
            <a:spLocks noGrp="1"/>
          </p:cNvSpPr>
          <p:nvPr>
            <p:ph type="sldNum" sz="quarter" idx="12"/>
          </p:nvPr>
        </p:nvSpPr>
        <p:spPr/>
        <p:txBody>
          <a:bodyPr/>
          <a:lstStyle/>
          <a:p>
            <a:fld id="{C3C2F8B6-434D-4233-B8BE-F78FCCD9FC33}" type="slidenum">
              <a:rPr lang="en-IN" smtClean="0"/>
              <a:t>‹#›</a:t>
            </a:fld>
            <a:endParaRPr lang="en-IN"/>
          </a:p>
        </p:txBody>
      </p:sp>
      <p:sp>
        <p:nvSpPr>
          <p:cNvPr id="7" name="Rectangle 6">
            <a:extLst>
              <a:ext uri="{FF2B5EF4-FFF2-40B4-BE49-F238E27FC236}">
                <a16:creationId xmlns:a16="http://schemas.microsoft.com/office/drawing/2014/main" id="{24E6C5C9-0DAC-4237-B3E2-8B93665AE615}"/>
              </a:ext>
            </a:extLst>
          </p:cNvPr>
          <p:cNvSpPr/>
          <p:nvPr userDrawn="1"/>
        </p:nvSpPr>
        <p:spPr>
          <a:xfrm flipH="1">
            <a:off x="11826190" y="-5620"/>
            <a:ext cx="150163" cy="6863417"/>
          </a:xfrm>
          <a:prstGeom prst="rect">
            <a:avLst/>
          </a:prstGeom>
          <a:noFill/>
        </p:spPr>
        <p:txBody>
          <a:bodyPr wrap="square" lIns="91440" tIns="45720" rIns="91440" bIns="45720">
            <a:spAutoFit/>
          </a:bodyPr>
          <a:lstStyle/>
          <a:p>
            <a:pPr algn="ctr"/>
            <a:r>
              <a:rPr lang="en-US" sz="40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Sujata Batra</a:t>
            </a:r>
          </a:p>
        </p:txBody>
      </p:sp>
    </p:spTree>
    <p:extLst>
      <p:ext uri="{BB962C8B-B14F-4D97-AF65-F5344CB8AC3E}">
        <p14:creationId xmlns:p14="http://schemas.microsoft.com/office/powerpoint/2010/main" val="7066510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974197-F9C8-4E7A-895F-7D74BB0FF9C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F5CE803-15D7-4F72-BCE8-E1B876EC62B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A32B5D0-6C0F-4F3D-9ABB-20FFE864596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3ECACC6-F4BB-4CB3-A79A-8A1B63F2C305}"/>
              </a:ext>
            </a:extLst>
          </p:cNvPr>
          <p:cNvSpPr>
            <a:spLocks noGrp="1"/>
          </p:cNvSpPr>
          <p:nvPr>
            <p:ph type="dt" sz="half" idx="10"/>
          </p:nvPr>
        </p:nvSpPr>
        <p:spPr/>
        <p:txBody>
          <a:bodyPr/>
          <a:lstStyle/>
          <a:p>
            <a:fld id="{A5E6F136-0B6B-4CA1-AF3D-3632AC6BD41A}" type="datetimeFigureOut">
              <a:rPr lang="en-IN" smtClean="0"/>
              <a:t>29-04-2021</a:t>
            </a:fld>
            <a:endParaRPr lang="en-IN"/>
          </a:p>
        </p:txBody>
      </p:sp>
      <p:sp>
        <p:nvSpPr>
          <p:cNvPr id="6" name="Footer Placeholder 5">
            <a:extLst>
              <a:ext uri="{FF2B5EF4-FFF2-40B4-BE49-F238E27FC236}">
                <a16:creationId xmlns:a16="http://schemas.microsoft.com/office/drawing/2014/main" id="{76B1D990-E3F9-4340-998E-9B7EA86004B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0450B14-26CD-4DC1-AE51-7B7DCA2D3D79}"/>
              </a:ext>
            </a:extLst>
          </p:cNvPr>
          <p:cNvSpPr>
            <a:spLocks noGrp="1"/>
          </p:cNvSpPr>
          <p:nvPr>
            <p:ph type="sldNum" sz="quarter" idx="12"/>
          </p:nvPr>
        </p:nvSpPr>
        <p:spPr/>
        <p:txBody>
          <a:bodyPr/>
          <a:lstStyle/>
          <a:p>
            <a:fld id="{C3C2F8B6-434D-4233-B8BE-F78FCCD9FC33}" type="slidenum">
              <a:rPr lang="en-IN" smtClean="0"/>
              <a:t>‹#›</a:t>
            </a:fld>
            <a:endParaRPr lang="en-IN"/>
          </a:p>
        </p:txBody>
      </p:sp>
      <p:sp>
        <p:nvSpPr>
          <p:cNvPr id="8" name="Rectangle 7">
            <a:extLst>
              <a:ext uri="{FF2B5EF4-FFF2-40B4-BE49-F238E27FC236}">
                <a16:creationId xmlns:a16="http://schemas.microsoft.com/office/drawing/2014/main" id="{354276E8-2BBE-4ACA-AA7A-31E2FC72E582}"/>
              </a:ext>
            </a:extLst>
          </p:cNvPr>
          <p:cNvSpPr/>
          <p:nvPr userDrawn="1"/>
        </p:nvSpPr>
        <p:spPr>
          <a:xfrm flipH="1">
            <a:off x="11826190" y="-5620"/>
            <a:ext cx="150163" cy="6863417"/>
          </a:xfrm>
          <a:prstGeom prst="rect">
            <a:avLst/>
          </a:prstGeom>
          <a:noFill/>
        </p:spPr>
        <p:txBody>
          <a:bodyPr wrap="square" lIns="91440" tIns="45720" rIns="91440" bIns="45720">
            <a:spAutoFit/>
          </a:bodyPr>
          <a:lstStyle/>
          <a:p>
            <a:pPr algn="ctr"/>
            <a:r>
              <a:rPr lang="en-US" sz="40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Sujata Batra</a:t>
            </a:r>
          </a:p>
        </p:txBody>
      </p:sp>
    </p:spTree>
    <p:extLst>
      <p:ext uri="{BB962C8B-B14F-4D97-AF65-F5344CB8AC3E}">
        <p14:creationId xmlns:p14="http://schemas.microsoft.com/office/powerpoint/2010/main" val="3389531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FE9AC5-25F0-45BA-862A-129F83C015B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45ADD5D-B0F5-4D2C-8126-C13402EEAAE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710F844-19A0-49AC-B94E-CD459E709A6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F872D50-62B4-4A7E-AE5B-C6093521FE7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28DBBA7-60D7-49E4-ACA0-EFE8DA80985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AC89FEB-7022-4306-92BA-894174038BDD}"/>
              </a:ext>
            </a:extLst>
          </p:cNvPr>
          <p:cNvSpPr>
            <a:spLocks noGrp="1"/>
          </p:cNvSpPr>
          <p:nvPr>
            <p:ph type="dt" sz="half" idx="10"/>
          </p:nvPr>
        </p:nvSpPr>
        <p:spPr/>
        <p:txBody>
          <a:bodyPr/>
          <a:lstStyle/>
          <a:p>
            <a:fld id="{A5E6F136-0B6B-4CA1-AF3D-3632AC6BD41A}" type="datetimeFigureOut">
              <a:rPr lang="en-IN" smtClean="0"/>
              <a:t>29-04-2021</a:t>
            </a:fld>
            <a:endParaRPr lang="en-IN"/>
          </a:p>
        </p:txBody>
      </p:sp>
      <p:sp>
        <p:nvSpPr>
          <p:cNvPr id="8" name="Footer Placeholder 7">
            <a:extLst>
              <a:ext uri="{FF2B5EF4-FFF2-40B4-BE49-F238E27FC236}">
                <a16:creationId xmlns:a16="http://schemas.microsoft.com/office/drawing/2014/main" id="{400FAA2D-8620-49D2-B92E-3CF03ABD04B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D44089F-EDB3-4B41-941E-D1171627DB34}"/>
              </a:ext>
            </a:extLst>
          </p:cNvPr>
          <p:cNvSpPr>
            <a:spLocks noGrp="1"/>
          </p:cNvSpPr>
          <p:nvPr>
            <p:ph type="sldNum" sz="quarter" idx="12"/>
          </p:nvPr>
        </p:nvSpPr>
        <p:spPr/>
        <p:txBody>
          <a:bodyPr/>
          <a:lstStyle/>
          <a:p>
            <a:fld id="{C3C2F8B6-434D-4233-B8BE-F78FCCD9FC33}" type="slidenum">
              <a:rPr lang="en-IN" smtClean="0"/>
              <a:t>‹#›</a:t>
            </a:fld>
            <a:endParaRPr lang="en-IN"/>
          </a:p>
        </p:txBody>
      </p:sp>
      <p:sp>
        <p:nvSpPr>
          <p:cNvPr id="10" name="Rectangle 9">
            <a:extLst>
              <a:ext uri="{FF2B5EF4-FFF2-40B4-BE49-F238E27FC236}">
                <a16:creationId xmlns:a16="http://schemas.microsoft.com/office/drawing/2014/main" id="{5A622F28-8259-415E-BB2A-CE111988AC59}"/>
              </a:ext>
            </a:extLst>
          </p:cNvPr>
          <p:cNvSpPr/>
          <p:nvPr userDrawn="1"/>
        </p:nvSpPr>
        <p:spPr>
          <a:xfrm flipH="1">
            <a:off x="11826190" y="-5620"/>
            <a:ext cx="150163" cy="6863417"/>
          </a:xfrm>
          <a:prstGeom prst="rect">
            <a:avLst/>
          </a:prstGeom>
          <a:noFill/>
        </p:spPr>
        <p:txBody>
          <a:bodyPr wrap="square" lIns="91440" tIns="45720" rIns="91440" bIns="45720">
            <a:spAutoFit/>
          </a:bodyPr>
          <a:lstStyle/>
          <a:p>
            <a:pPr algn="ctr"/>
            <a:r>
              <a:rPr lang="en-US" sz="40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Sujata Batra</a:t>
            </a:r>
          </a:p>
        </p:txBody>
      </p:sp>
    </p:spTree>
    <p:extLst>
      <p:ext uri="{BB962C8B-B14F-4D97-AF65-F5344CB8AC3E}">
        <p14:creationId xmlns:p14="http://schemas.microsoft.com/office/powerpoint/2010/main" val="18067967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FB8F0-E4CF-4518-A1D8-123A350E929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3611F72-4E7F-4577-A622-34C9F554A92D}"/>
              </a:ext>
            </a:extLst>
          </p:cNvPr>
          <p:cNvSpPr>
            <a:spLocks noGrp="1"/>
          </p:cNvSpPr>
          <p:nvPr>
            <p:ph type="dt" sz="half" idx="10"/>
          </p:nvPr>
        </p:nvSpPr>
        <p:spPr/>
        <p:txBody>
          <a:bodyPr/>
          <a:lstStyle/>
          <a:p>
            <a:fld id="{A5E6F136-0B6B-4CA1-AF3D-3632AC6BD41A}" type="datetimeFigureOut">
              <a:rPr lang="en-IN" smtClean="0"/>
              <a:t>29-04-2021</a:t>
            </a:fld>
            <a:endParaRPr lang="en-IN"/>
          </a:p>
        </p:txBody>
      </p:sp>
      <p:sp>
        <p:nvSpPr>
          <p:cNvPr id="4" name="Footer Placeholder 3">
            <a:extLst>
              <a:ext uri="{FF2B5EF4-FFF2-40B4-BE49-F238E27FC236}">
                <a16:creationId xmlns:a16="http://schemas.microsoft.com/office/drawing/2014/main" id="{B3C6071E-626A-4E17-90EC-03EA6EDF98F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AA21014-C0C3-411D-AB24-91DFCBE88CB2}"/>
              </a:ext>
            </a:extLst>
          </p:cNvPr>
          <p:cNvSpPr>
            <a:spLocks noGrp="1"/>
          </p:cNvSpPr>
          <p:nvPr>
            <p:ph type="sldNum" sz="quarter" idx="12"/>
          </p:nvPr>
        </p:nvSpPr>
        <p:spPr/>
        <p:txBody>
          <a:bodyPr/>
          <a:lstStyle/>
          <a:p>
            <a:fld id="{C3C2F8B6-434D-4233-B8BE-F78FCCD9FC33}" type="slidenum">
              <a:rPr lang="en-IN" smtClean="0"/>
              <a:t>‹#›</a:t>
            </a:fld>
            <a:endParaRPr lang="en-IN"/>
          </a:p>
        </p:txBody>
      </p:sp>
      <p:sp>
        <p:nvSpPr>
          <p:cNvPr id="6" name="Rectangle 5">
            <a:extLst>
              <a:ext uri="{FF2B5EF4-FFF2-40B4-BE49-F238E27FC236}">
                <a16:creationId xmlns:a16="http://schemas.microsoft.com/office/drawing/2014/main" id="{5946C343-62EF-4D21-99D8-CB0BAB235F00}"/>
              </a:ext>
            </a:extLst>
          </p:cNvPr>
          <p:cNvSpPr/>
          <p:nvPr userDrawn="1"/>
        </p:nvSpPr>
        <p:spPr>
          <a:xfrm flipH="1">
            <a:off x="11826190" y="-5620"/>
            <a:ext cx="150163" cy="6863417"/>
          </a:xfrm>
          <a:prstGeom prst="rect">
            <a:avLst/>
          </a:prstGeom>
          <a:noFill/>
        </p:spPr>
        <p:txBody>
          <a:bodyPr wrap="square" lIns="91440" tIns="45720" rIns="91440" bIns="45720">
            <a:spAutoFit/>
          </a:bodyPr>
          <a:lstStyle/>
          <a:p>
            <a:pPr algn="ctr"/>
            <a:r>
              <a:rPr lang="en-US" sz="40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Sujata Batra</a:t>
            </a:r>
          </a:p>
        </p:txBody>
      </p:sp>
    </p:spTree>
    <p:extLst>
      <p:ext uri="{BB962C8B-B14F-4D97-AF65-F5344CB8AC3E}">
        <p14:creationId xmlns:p14="http://schemas.microsoft.com/office/powerpoint/2010/main" val="27086768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01F8E21-97DF-4F3E-A82B-6A4B368CECA5}"/>
              </a:ext>
            </a:extLst>
          </p:cNvPr>
          <p:cNvSpPr>
            <a:spLocks noGrp="1"/>
          </p:cNvSpPr>
          <p:nvPr>
            <p:ph type="dt" sz="half" idx="10"/>
          </p:nvPr>
        </p:nvSpPr>
        <p:spPr/>
        <p:txBody>
          <a:bodyPr/>
          <a:lstStyle/>
          <a:p>
            <a:fld id="{A5E6F136-0B6B-4CA1-AF3D-3632AC6BD41A}" type="datetimeFigureOut">
              <a:rPr lang="en-IN" smtClean="0"/>
              <a:t>29-04-2021</a:t>
            </a:fld>
            <a:endParaRPr lang="en-IN"/>
          </a:p>
        </p:txBody>
      </p:sp>
      <p:sp>
        <p:nvSpPr>
          <p:cNvPr id="3" name="Footer Placeholder 2">
            <a:extLst>
              <a:ext uri="{FF2B5EF4-FFF2-40B4-BE49-F238E27FC236}">
                <a16:creationId xmlns:a16="http://schemas.microsoft.com/office/drawing/2014/main" id="{A1187940-99A9-4F42-AF76-3D27B9B84EF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3AD4BF7-32C4-4E76-A13E-EFD4CA7EBE8E}"/>
              </a:ext>
            </a:extLst>
          </p:cNvPr>
          <p:cNvSpPr>
            <a:spLocks noGrp="1"/>
          </p:cNvSpPr>
          <p:nvPr>
            <p:ph type="sldNum" sz="quarter" idx="12"/>
          </p:nvPr>
        </p:nvSpPr>
        <p:spPr/>
        <p:txBody>
          <a:bodyPr/>
          <a:lstStyle/>
          <a:p>
            <a:fld id="{C3C2F8B6-434D-4233-B8BE-F78FCCD9FC33}" type="slidenum">
              <a:rPr lang="en-IN" smtClean="0"/>
              <a:t>‹#›</a:t>
            </a:fld>
            <a:endParaRPr lang="en-IN"/>
          </a:p>
        </p:txBody>
      </p:sp>
      <p:sp>
        <p:nvSpPr>
          <p:cNvPr id="5" name="Rectangle 4">
            <a:extLst>
              <a:ext uri="{FF2B5EF4-FFF2-40B4-BE49-F238E27FC236}">
                <a16:creationId xmlns:a16="http://schemas.microsoft.com/office/drawing/2014/main" id="{6B2D8B9F-674B-46F1-B519-26F5A3F0C157}"/>
              </a:ext>
            </a:extLst>
          </p:cNvPr>
          <p:cNvSpPr/>
          <p:nvPr userDrawn="1"/>
        </p:nvSpPr>
        <p:spPr>
          <a:xfrm flipH="1">
            <a:off x="11826190" y="-5620"/>
            <a:ext cx="150163" cy="6863417"/>
          </a:xfrm>
          <a:prstGeom prst="rect">
            <a:avLst/>
          </a:prstGeom>
          <a:noFill/>
        </p:spPr>
        <p:txBody>
          <a:bodyPr wrap="square" lIns="91440" tIns="45720" rIns="91440" bIns="45720">
            <a:spAutoFit/>
          </a:bodyPr>
          <a:lstStyle/>
          <a:p>
            <a:pPr algn="ctr"/>
            <a:r>
              <a:rPr lang="en-US" sz="40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Sujata Batra</a:t>
            </a:r>
          </a:p>
        </p:txBody>
      </p:sp>
    </p:spTree>
    <p:extLst>
      <p:ext uri="{BB962C8B-B14F-4D97-AF65-F5344CB8AC3E}">
        <p14:creationId xmlns:p14="http://schemas.microsoft.com/office/powerpoint/2010/main" val="28869555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59A6C-6912-43AB-A7FB-BEA0C64D8F7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10A3162-B695-4325-9936-B890AA0036E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8775911-A652-4B20-A8BC-73E2D9F1E8F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565A153-32C7-4886-B913-20443D41ADF4}"/>
              </a:ext>
            </a:extLst>
          </p:cNvPr>
          <p:cNvSpPr>
            <a:spLocks noGrp="1"/>
          </p:cNvSpPr>
          <p:nvPr>
            <p:ph type="dt" sz="half" idx="10"/>
          </p:nvPr>
        </p:nvSpPr>
        <p:spPr/>
        <p:txBody>
          <a:bodyPr/>
          <a:lstStyle/>
          <a:p>
            <a:fld id="{A5E6F136-0B6B-4CA1-AF3D-3632AC6BD41A}" type="datetimeFigureOut">
              <a:rPr lang="en-IN" smtClean="0"/>
              <a:t>29-04-2021</a:t>
            </a:fld>
            <a:endParaRPr lang="en-IN"/>
          </a:p>
        </p:txBody>
      </p:sp>
      <p:sp>
        <p:nvSpPr>
          <p:cNvPr id="6" name="Footer Placeholder 5">
            <a:extLst>
              <a:ext uri="{FF2B5EF4-FFF2-40B4-BE49-F238E27FC236}">
                <a16:creationId xmlns:a16="http://schemas.microsoft.com/office/drawing/2014/main" id="{CA3D5B16-38AB-4C8D-8665-1840EA5BE8E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F91E653-5FFB-4CA8-8CC8-847C57A979AD}"/>
              </a:ext>
            </a:extLst>
          </p:cNvPr>
          <p:cNvSpPr>
            <a:spLocks noGrp="1"/>
          </p:cNvSpPr>
          <p:nvPr>
            <p:ph type="sldNum" sz="quarter" idx="12"/>
          </p:nvPr>
        </p:nvSpPr>
        <p:spPr/>
        <p:txBody>
          <a:bodyPr/>
          <a:lstStyle/>
          <a:p>
            <a:fld id="{C3C2F8B6-434D-4233-B8BE-F78FCCD9FC33}" type="slidenum">
              <a:rPr lang="en-IN" smtClean="0"/>
              <a:t>‹#›</a:t>
            </a:fld>
            <a:endParaRPr lang="en-IN"/>
          </a:p>
        </p:txBody>
      </p:sp>
      <p:sp>
        <p:nvSpPr>
          <p:cNvPr id="8" name="Rectangle 7">
            <a:extLst>
              <a:ext uri="{FF2B5EF4-FFF2-40B4-BE49-F238E27FC236}">
                <a16:creationId xmlns:a16="http://schemas.microsoft.com/office/drawing/2014/main" id="{D65220CD-6E2F-461D-A5A8-D595E20415C0}"/>
              </a:ext>
            </a:extLst>
          </p:cNvPr>
          <p:cNvSpPr/>
          <p:nvPr userDrawn="1"/>
        </p:nvSpPr>
        <p:spPr>
          <a:xfrm flipH="1">
            <a:off x="11826190" y="-5620"/>
            <a:ext cx="150163" cy="6863417"/>
          </a:xfrm>
          <a:prstGeom prst="rect">
            <a:avLst/>
          </a:prstGeom>
          <a:noFill/>
        </p:spPr>
        <p:txBody>
          <a:bodyPr wrap="square" lIns="91440" tIns="45720" rIns="91440" bIns="45720">
            <a:spAutoFit/>
          </a:bodyPr>
          <a:lstStyle/>
          <a:p>
            <a:pPr algn="ctr"/>
            <a:r>
              <a:rPr lang="en-US" sz="40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Sujata Batra</a:t>
            </a:r>
          </a:p>
        </p:txBody>
      </p:sp>
    </p:spTree>
    <p:extLst>
      <p:ext uri="{BB962C8B-B14F-4D97-AF65-F5344CB8AC3E}">
        <p14:creationId xmlns:p14="http://schemas.microsoft.com/office/powerpoint/2010/main" val="36790686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EBD7B-878E-4949-9D58-EC7FFAA36F4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CFA731F-4A84-4F2E-A7D0-CCB34B9537B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2FCC7FE-F757-406A-911F-C191EB41D2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5716DF6-B49D-42F2-BFAC-DE953808E4EF}"/>
              </a:ext>
            </a:extLst>
          </p:cNvPr>
          <p:cNvSpPr>
            <a:spLocks noGrp="1"/>
          </p:cNvSpPr>
          <p:nvPr>
            <p:ph type="dt" sz="half" idx="10"/>
          </p:nvPr>
        </p:nvSpPr>
        <p:spPr/>
        <p:txBody>
          <a:bodyPr/>
          <a:lstStyle/>
          <a:p>
            <a:fld id="{A5E6F136-0B6B-4CA1-AF3D-3632AC6BD41A}" type="datetimeFigureOut">
              <a:rPr lang="en-IN" smtClean="0"/>
              <a:t>29-04-2021</a:t>
            </a:fld>
            <a:endParaRPr lang="en-IN"/>
          </a:p>
        </p:txBody>
      </p:sp>
      <p:sp>
        <p:nvSpPr>
          <p:cNvPr id="6" name="Footer Placeholder 5">
            <a:extLst>
              <a:ext uri="{FF2B5EF4-FFF2-40B4-BE49-F238E27FC236}">
                <a16:creationId xmlns:a16="http://schemas.microsoft.com/office/drawing/2014/main" id="{38C9D774-5368-45FC-A020-F4E76D7B444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69A870C-B1B7-4064-A217-C2E64EA2D616}"/>
              </a:ext>
            </a:extLst>
          </p:cNvPr>
          <p:cNvSpPr>
            <a:spLocks noGrp="1"/>
          </p:cNvSpPr>
          <p:nvPr>
            <p:ph type="sldNum" sz="quarter" idx="12"/>
          </p:nvPr>
        </p:nvSpPr>
        <p:spPr/>
        <p:txBody>
          <a:bodyPr/>
          <a:lstStyle/>
          <a:p>
            <a:fld id="{C3C2F8B6-434D-4233-B8BE-F78FCCD9FC33}" type="slidenum">
              <a:rPr lang="en-IN" smtClean="0"/>
              <a:t>‹#›</a:t>
            </a:fld>
            <a:endParaRPr lang="en-IN"/>
          </a:p>
        </p:txBody>
      </p:sp>
      <p:sp>
        <p:nvSpPr>
          <p:cNvPr id="8" name="Rectangle 7">
            <a:extLst>
              <a:ext uri="{FF2B5EF4-FFF2-40B4-BE49-F238E27FC236}">
                <a16:creationId xmlns:a16="http://schemas.microsoft.com/office/drawing/2014/main" id="{CDB75DB3-DD29-4B6E-9F30-3BB2BAEB62B9}"/>
              </a:ext>
            </a:extLst>
          </p:cNvPr>
          <p:cNvSpPr/>
          <p:nvPr userDrawn="1"/>
        </p:nvSpPr>
        <p:spPr>
          <a:xfrm flipH="1">
            <a:off x="11826190" y="-5620"/>
            <a:ext cx="150163" cy="6863417"/>
          </a:xfrm>
          <a:prstGeom prst="rect">
            <a:avLst/>
          </a:prstGeom>
          <a:noFill/>
        </p:spPr>
        <p:txBody>
          <a:bodyPr wrap="square" lIns="91440" tIns="45720" rIns="91440" bIns="45720">
            <a:spAutoFit/>
          </a:bodyPr>
          <a:lstStyle/>
          <a:p>
            <a:pPr algn="ctr"/>
            <a:r>
              <a:rPr lang="en-US" sz="40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Sujata Batra</a:t>
            </a:r>
          </a:p>
        </p:txBody>
      </p:sp>
    </p:spTree>
    <p:extLst>
      <p:ext uri="{BB962C8B-B14F-4D97-AF65-F5344CB8AC3E}">
        <p14:creationId xmlns:p14="http://schemas.microsoft.com/office/powerpoint/2010/main" val="10292604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5">
                <a:lumMod val="75000"/>
              </a:schemeClr>
            </a:gs>
            <a:gs pos="100000">
              <a:schemeClr val="accent1">
                <a:lumMod val="45000"/>
                <a:lumOff val="55000"/>
              </a:schemeClr>
            </a:gs>
            <a:gs pos="100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7DEC8F3-A478-4303-8B40-30B532091C0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DA1D5EB-1F8E-49DE-B787-722D92C5695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B851D66-C29E-4DD8-8718-63EA423B263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5E6F136-0B6B-4CA1-AF3D-3632AC6BD41A}" type="datetimeFigureOut">
              <a:rPr lang="en-IN" smtClean="0"/>
              <a:t>29-04-2021</a:t>
            </a:fld>
            <a:endParaRPr lang="en-IN"/>
          </a:p>
        </p:txBody>
      </p:sp>
      <p:sp>
        <p:nvSpPr>
          <p:cNvPr id="5" name="Footer Placeholder 4">
            <a:extLst>
              <a:ext uri="{FF2B5EF4-FFF2-40B4-BE49-F238E27FC236}">
                <a16:creationId xmlns:a16="http://schemas.microsoft.com/office/drawing/2014/main" id="{CC62D9BB-9D34-405F-9B5B-023AD02D31C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FCC519B-8A9B-43EB-9F12-02A8AC7BD9B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3C2F8B6-434D-4233-B8BE-F78FCCD9FC33}" type="slidenum">
              <a:rPr lang="en-IN" smtClean="0"/>
              <a:t>‹#›</a:t>
            </a:fld>
            <a:endParaRPr lang="en-IN"/>
          </a:p>
        </p:txBody>
      </p:sp>
      <p:sp>
        <p:nvSpPr>
          <p:cNvPr id="7" name="Rectangle 6">
            <a:extLst>
              <a:ext uri="{FF2B5EF4-FFF2-40B4-BE49-F238E27FC236}">
                <a16:creationId xmlns:a16="http://schemas.microsoft.com/office/drawing/2014/main" id="{93850EC2-7F33-4D02-8EB4-C6737B49CA6C}"/>
              </a:ext>
            </a:extLst>
          </p:cNvPr>
          <p:cNvSpPr/>
          <p:nvPr userDrawn="1"/>
        </p:nvSpPr>
        <p:spPr>
          <a:xfrm flipH="1">
            <a:off x="11826190" y="-5620"/>
            <a:ext cx="150163" cy="6863417"/>
          </a:xfrm>
          <a:prstGeom prst="rect">
            <a:avLst/>
          </a:prstGeom>
          <a:noFill/>
        </p:spPr>
        <p:txBody>
          <a:bodyPr wrap="square" lIns="91440" tIns="45720" rIns="91440" bIns="45720">
            <a:spAutoFit/>
          </a:bodyPr>
          <a:lstStyle/>
          <a:p>
            <a:pPr algn="ctr"/>
            <a:r>
              <a:rPr lang="en-US" sz="40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Sujata Batra</a:t>
            </a:r>
          </a:p>
        </p:txBody>
      </p:sp>
    </p:spTree>
    <p:extLst>
      <p:ext uri="{BB962C8B-B14F-4D97-AF65-F5344CB8AC3E}">
        <p14:creationId xmlns:p14="http://schemas.microsoft.com/office/powerpoint/2010/main" val="122447737"/>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BC6F6-824E-4963-AE32-892ED5E3D788}"/>
              </a:ext>
            </a:extLst>
          </p:cNvPr>
          <p:cNvSpPr>
            <a:spLocks noGrp="1"/>
          </p:cNvSpPr>
          <p:nvPr>
            <p:ph type="ctrTitle"/>
          </p:nvPr>
        </p:nvSpPr>
        <p:spPr/>
        <p:txBody>
          <a:bodyPr/>
          <a:lstStyle/>
          <a:p>
            <a:r>
              <a:rPr lang="en-US" dirty="0"/>
              <a:t>Dev Ops</a:t>
            </a:r>
            <a:endParaRPr lang="en-IN" dirty="0"/>
          </a:p>
        </p:txBody>
      </p:sp>
      <p:sp>
        <p:nvSpPr>
          <p:cNvPr id="3" name="Subtitle 2">
            <a:extLst>
              <a:ext uri="{FF2B5EF4-FFF2-40B4-BE49-F238E27FC236}">
                <a16:creationId xmlns:a16="http://schemas.microsoft.com/office/drawing/2014/main" id="{ACA18FE9-D9EF-44CE-8A73-A39BB99D0D54}"/>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5189849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B7F3C52-2235-4EDF-AE0A-DD664B997AE1}"/>
              </a:ext>
            </a:extLst>
          </p:cNvPr>
          <p:cNvSpPr>
            <a:spLocks noGrp="1"/>
          </p:cNvSpPr>
          <p:nvPr>
            <p:ph idx="1"/>
          </p:nvPr>
        </p:nvSpPr>
        <p:spPr>
          <a:xfrm>
            <a:off x="838200" y="590843"/>
            <a:ext cx="10515600" cy="5586120"/>
          </a:xfrm>
        </p:spPr>
        <p:txBody>
          <a:bodyPr/>
          <a:lstStyle/>
          <a:p>
            <a:r>
              <a:rPr lang="en-US" b="0" i="0" dirty="0">
                <a:solidFill>
                  <a:srgbClr val="3B3835"/>
                </a:solidFill>
                <a:effectLst/>
                <a:latin typeface="Helvetica Neue"/>
              </a:rPr>
              <a:t>Production release is difficult and tedious</a:t>
            </a:r>
          </a:p>
          <a:p>
            <a:r>
              <a:rPr lang="en-US" b="0" i="0" dirty="0">
                <a:solidFill>
                  <a:srgbClr val="3B3835"/>
                </a:solidFill>
                <a:effectLst/>
                <a:latin typeface="Helvetica Neue"/>
              </a:rPr>
              <a:t> Operators are frustrated and developers do really nothing to help them </a:t>
            </a:r>
          </a:p>
          <a:p>
            <a:r>
              <a:rPr lang="en-US" b="0" i="0" dirty="0">
                <a:solidFill>
                  <a:srgbClr val="3B3835"/>
                </a:solidFill>
                <a:effectLst/>
                <a:latin typeface="Helvetica Neue"/>
              </a:rPr>
              <a:t>But … on the other hand … web giants are successfully do several production rollout a day</a:t>
            </a:r>
            <a:endParaRPr lang="en-IN" dirty="0"/>
          </a:p>
        </p:txBody>
      </p:sp>
    </p:spTree>
    <p:extLst>
      <p:ext uri="{BB962C8B-B14F-4D97-AF65-F5344CB8AC3E}">
        <p14:creationId xmlns:p14="http://schemas.microsoft.com/office/powerpoint/2010/main" val="37530975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F8A2D4-F09D-4EAF-80D0-7DC846DF4D45}"/>
              </a:ext>
            </a:extLst>
          </p:cNvPr>
          <p:cNvSpPr>
            <a:spLocks noGrp="1"/>
          </p:cNvSpPr>
          <p:nvPr>
            <p:ph type="title"/>
          </p:nvPr>
        </p:nvSpPr>
        <p:spPr>
          <a:xfrm>
            <a:off x="2963594" y="365125"/>
            <a:ext cx="6996332" cy="4544500"/>
          </a:xfrm>
        </p:spPr>
        <p:txBody>
          <a:bodyPr/>
          <a:lstStyle/>
          <a:p>
            <a:pPr algn="ctr"/>
            <a:r>
              <a:rPr lang="en-US" b="0" i="0" dirty="0">
                <a:solidFill>
                  <a:srgbClr val="3B3835"/>
                </a:solidFill>
                <a:effectLst/>
                <a:latin typeface="Helvetica Neue"/>
              </a:rPr>
              <a:t>Surprisingly, </a:t>
            </a:r>
            <a:br>
              <a:rPr lang="en-US" b="0" i="0" dirty="0">
                <a:solidFill>
                  <a:srgbClr val="3B3835"/>
                </a:solidFill>
                <a:effectLst/>
                <a:latin typeface="Helvetica Neue"/>
              </a:rPr>
            </a:br>
            <a:r>
              <a:rPr lang="en-US" b="0" i="0" dirty="0">
                <a:solidFill>
                  <a:srgbClr val="3B3835"/>
                </a:solidFill>
                <a:effectLst/>
                <a:latin typeface="Helvetica Neue"/>
              </a:rPr>
              <a:t>for once, </a:t>
            </a:r>
            <a:br>
              <a:rPr lang="en-US" b="0" i="0" dirty="0">
                <a:solidFill>
                  <a:srgbClr val="3B3835"/>
                </a:solidFill>
                <a:effectLst/>
                <a:latin typeface="Helvetica Neue"/>
              </a:rPr>
            </a:br>
            <a:r>
              <a:rPr lang="en-US" b="0" i="0" dirty="0">
                <a:solidFill>
                  <a:srgbClr val="3B3835"/>
                </a:solidFill>
                <a:effectLst/>
                <a:latin typeface="Helvetica Neue"/>
              </a:rPr>
              <a:t>there actually is a </a:t>
            </a:r>
            <a:br>
              <a:rPr lang="en-US" b="0" i="0" dirty="0">
                <a:solidFill>
                  <a:srgbClr val="3B3835"/>
                </a:solidFill>
                <a:effectLst/>
                <a:latin typeface="Helvetica Neue"/>
              </a:rPr>
            </a:br>
            <a:r>
              <a:rPr lang="en-US" b="0" i="0" dirty="0">
                <a:solidFill>
                  <a:srgbClr val="3B3835"/>
                </a:solidFill>
                <a:effectLst/>
                <a:latin typeface="Helvetica Neue"/>
              </a:rPr>
              <a:t>(not so)magic silver bullet !</a:t>
            </a:r>
            <a:endParaRPr lang="en-IN" dirty="0"/>
          </a:p>
        </p:txBody>
      </p:sp>
    </p:spTree>
    <p:extLst>
      <p:ext uri="{BB962C8B-B14F-4D97-AF65-F5344CB8AC3E}">
        <p14:creationId xmlns:p14="http://schemas.microsoft.com/office/powerpoint/2010/main" val="25991964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D1A2D4-28D6-4195-B7BA-D1FC0412D8F2}"/>
              </a:ext>
            </a:extLst>
          </p:cNvPr>
          <p:cNvPicPr>
            <a:picLocks noChangeAspect="1"/>
          </p:cNvPicPr>
          <p:nvPr/>
        </p:nvPicPr>
        <p:blipFill>
          <a:blip r:embed="rId2"/>
          <a:stretch>
            <a:fillRect/>
          </a:stretch>
        </p:blipFill>
        <p:spPr>
          <a:xfrm>
            <a:off x="2311791" y="1828799"/>
            <a:ext cx="7713784" cy="4224997"/>
          </a:xfrm>
          <a:prstGeom prst="rect">
            <a:avLst/>
          </a:prstGeom>
        </p:spPr>
      </p:pic>
      <p:sp>
        <p:nvSpPr>
          <p:cNvPr id="6" name="Title 5">
            <a:extLst>
              <a:ext uri="{FF2B5EF4-FFF2-40B4-BE49-F238E27FC236}">
                <a16:creationId xmlns:a16="http://schemas.microsoft.com/office/drawing/2014/main" id="{6B07B239-72CD-4C38-B134-F3D0D6AC8386}"/>
              </a:ext>
            </a:extLst>
          </p:cNvPr>
          <p:cNvSpPr>
            <a:spLocks noGrp="1"/>
          </p:cNvSpPr>
          <p:nvPr>
            <p:ph type="title"/>
          </p:nvPr>
        </p:nvSpPr>
        <p:spPr/>
        <p:txBody>
          <a:bodyPr/>
          <a:lstStyle/>
          <a:p>
            <a:r>
              <a:rPr lang="en-US" dirty="0"/>
              <a:t>Extend Agility to Production:</a:t>
            </a:r>
            <a:endParaRPr lang="en-IN" dirty="0"/>
          </a:p>
        </p:txBody>
      </p:sp>
    </p:spTree>
    <p:extLst>
      <p:ext uri="{BB962C8B-B14F-4D97-AF65-F5344CB8AC3E}">
        <p14:creationId xmlns:p14="http://schemas.microsoft.com/office/powerpoint/2010/main" val="23475362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26360B7-40AD-4044-AA6F-4C07C76AFC96}"/>
              </a:ext>
            </a:extLst>
          </p:cNvPr>
          <p:cNvSpPr>
            <a:spLocks noGrp="1"/>
          </p:cNvSpPr>
          <p:nvPr>
            <p:ph idx="1"/>
          </p:nvPr>
        </p:nvSpPr>
        <p:spPr>
          <a:xfrm>
            <a:off x="838200" y="609600"/>
            <a:ext cx="10515600" cy="5567363"/>
          </a:xfrm>
        </p:spPr>
        <p:txBody>
          <a:bodyPr>
            <a:normAutofit fontScale="92500" lnSpcReduction="10000"/>
          </a:bodyPr>
          <a:lstStyle/>
          <a:p>
            <a:r>
              <a:rPr lang="en-US" b="0" i="0" dirty="0">
                <a:solidFill>
                  <a:srgbClr val="3B3835"/>
                </a:solidFill>
                <a:effectLst/>
                <a:latin typeface="Helvetica Neue"/>
              </a:rPr>
              <a:t> DevOps </a:t>
            </a:r>
          </a:p>
          <a:p>
            <a:pPr lvl="1"/>
            <a:r>
              <a:rPr lang="en-US" b="0" i="0" dirty="0">
                <a:solidFill>
                  <a:srgbClr val="3B3835"/>
                </a:solidFill>
                <a:effectLst/>
                <a:latin typeface="Helvetica Neue"/>
              </a:rPr>
              <a:t>consists mostly in extending agile development practices </a:t>
            </a:r>
          </a:p>
          <a:p>
            <a:pPr lvl="2"/>
            <a:r>
              <a:rPr lang="en-US" b="0" i="0" dirty="0">
                <a:solidFill>
                  <a:srgbClr val="3B3835"/>
                </a:solidFill>
                <a:effectLst/>
                <a:latin typeface="Helvetica Neue"/>
              </a:rPr>
              <a:t>further streamlining the movement of software change thru the build, validate, deploy and delivery stages </a:t>
            </a:r>
          </a:p>
          <a:p>
            <a:pPr lvl="2"/>
            <a:r>
              <a:rPr lang="en-US" b="0" i="0" dirty="0">
                <a:solidFill>
                  <a:srgbClr val="3B3835"/>
                </a:solidFill>
                <a:effectLst/>
                <a:latin typeface="Helvetica Neue"/>
              </a:rPr>
              <a:t>empowering cross-functional teams with full ownership of software applications - from design thru production support.</a:t>
            </a:r>
          </a:p>
          <a:p>
            <a:pPr lvl="1"/>
            <a:r>
              <a:rPr lang="en-US" b="0" i="0" dirty="0">
                <a:solidFill>
                  <a:srgbClr val="3B3835"/>
                </a:solidFill>
                <a:effectLst/>
                <a:latin typeface="Helvetica Neue"/>
              </a:rPr>
              <a:t> encourages communication, collaboration, integration and automation among software developers and IT operators in order to improve both the speed and quality of delivering software.</a:t>
            </a:r>
          </a:p>
          <a:p>
            <a:pPr lvl="1"/>
            <a:r>
              <a:rPr lang="en-US" b="0" i="0" dirty="0">
                <a:solidFill>
                  <a:srgbClr val="3B3835"/>
                </a:solidFill>
                <a:effectLst/>
                <a:latin typeface="Helvetica Neue"/>
              </a:rPr>
              <a:t> encourages empowering teams with the autonomy to build, validate, deliver and support their own applications.</a:t>
            </a:r>
          </a:p>
          <a:p>
            <a:r>
              <a:rPr lang="en-US" b="0" i="0" dirty="0">
                <a:solidFill>
                  <a:srgbClr val="3B3835"/>
                </a:solidFill>
                <a:effectLst/>
                <a:latin typeface="Helvetica Neue"/>
              </a:rPr>
              <a:t> DevOps teams focus on standardizing development environments and automating delivery processes to improve delivery predictability, efficiency, security and maintainability.</a:t>
            </a:r>
          </a:p>
          <a:p>
            <a:r>
              <a:rPr lang="en-US" b="0" i="0" dirty="0">
                <a:solidFill>
                  <a:srgbClr val="3B3835"/>
                </a:solidFill>
                <a:effectLst/>
                <a:latin typeface="Helvetica Neue"/>
              </a:rPr>
              <a:t> The DevOps ideals provide developers more control of the production environment and a better understanding of the production infrastructure. </a:t>
            </a:r>
            <a:endParaRPr lang="en-IN" dirty="0"/>
          </a:p>
        </p:txBody>
      </p:sp>
    </p:spTree>
    <p:extLst>
      <p:ext uri="{BB962C8B-B14F-4D97-AF65-F5344CB8AC3E}">
        <p14:creationId xmlns:p14="http://schemas.microsoft.com/office/powerpoint/2010/main" val="8580512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EEA1FE-19D0-407C-84B7-3192C39A4584}"/>
              </a:ext>
            </a:extLst>
          </p:cNvPr>
          <p:cNvSpPr>
            <a:spLocks noGrp="1"/>
          </p:cNvSpPr>
          <p:nvPr>
            <p:ph type="title"/>
          </p:nvPr>
        </p:nvSpPr>
        <p:spPr/>
        <p:txBody>
          <a:bodyPr/>
          <a:lstStyle/>
          <a:p>
            <a:r>
              <a:rPr lang="en-US" dirty="0"/>
              <a:t>How?</a:t>
            </a:r>
            <a:endParaRPr lang="en-IN" dirty="0"/>
          </a:p>
        </p:txBody>
      </p:sp>
      <p:pic>
        <p:nvPicPr>
          <p:cNvPr id="5" name="Picture 4">
            <a:extLst>
              <a:ext uri="{FF2B5EF4-FFF2-40B4-BE49-F238E27FC236}">
                <a16:creationId xmlns:a16="http://schemas.microsoft.com/office/drawing/2014/main" id="{EA35C73C-31FA-406C-9443-53AF5A3B2252}"/>
              </a:ext>
            </a:extLst>
          </p:cNvPr>
          <p:cNvPicPr>
            <a:picLocks noChangeAspect="1"/>
          </p:cNvPicPr>
          <p:nvPr/>
        </p:nvPicPr>
        <p:blipFill>
          <a:blip r:embed="rId2"/>
          <a:stretch>
            <a:fillRect/>
          </a:stretch>
        </p:blipFill>
        <p:spPr>
          <a:xfrm>
            <a:off x="2461846" y="1595437"/>
            <a:ext cx="6063029" cy="3750286"/>
          </a:xfrm>
          <a:prstGeom prst="rect">
            <a:avLst/>
          </a:prstGeom>
        </p:spPr>
      </p:pic>
    </p:spTree>
    <p:extLst>
      <p:ext uri="{BB962C8B-B14F-4D97-AF65-F5344CB8AC3E}">
        <p14:creationId xmlns:p14="http://schemas.microsoft.com/office/powerpoint/2010/main" val="41428243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283BB8-5170-4623-9C72-80FF6434263A}"/>
              </a:ext>
            </a:extLst>
          </p:cNvPr>
          <p:cNvSpPr>
            <a:spLocks noGrp="1"/>
          </p:cNvSpPr>
          <p:nvPr>
            <p:ph type="title"/>
          </p:nvPr>
        </p:nvSpPr>
        <p:spPr>
          <a:xfrm>
            <a:off x="838200" y="3048000"/>
            <a:ext cx="10515600" cy="1880382"/>
          </a:xfrm>
        </p:spPr>
        <p:txBody>
          <a:bodyPr/>
          <a:lstStyle/>
          <a:p>
            <a:pPr algn="ctr"/>
            <a:r>
              <a:rPr lang="en-US" dirty="0"/>
              <a:t>2 Infrastructure as Code</a:t>
            </a:r>
            <a:endParaRPr lang="en-IN" dirty="0"/>
          </a:p>
        </p:txBody>
      </p:sp>
    </p:spTree>
    <p:extLst>
      <p:ext uri="{BB962C8B-B14F-4D97-AF65-F5344CB8AC3E}">
        <p14:creationId xmlns:p14="http://schemas.microsoft.com/office/powerpoint/2010/main" val="37867739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9FC671C-9D1E-487F-BD80-EE191DE5483D}"/>
              </a:ext>
            </a:extLst>
          </p:cNvPr>
          <p:cNvSpPr>
            <a:spLocks noGrp="1"/>
          </p:cNvSpPr>
          <p:nvPr>
            <p:ph idx="1"/>
          </p:nvPr>
        </p:nvSpPr>
        <p:spPr>
          <a:xfrm>
            <a:off x="838200" y="984738"/>
            <a:ext cx="10515600" cy="5192225"/>
          </a:xfrm>
        </p:spPr>
        <p:txBody>
          <a:bodyPr/>
          <a:lstStyle/>
          <a:p>
            <a:r>
              <a:rPr lang="en-US" b="0" i="0" dirty="0">
                <a:solidFill>
                  <a:srgbClr val="3B3835"/>
                </a:solidFill>
                <a:effectLst/>
                <a:latin typeface="Helvetica Neue"/>
              </a:rPr>
              <a:t>Because human make mistakes </a:t>
            </a:r>
          </a:p>
          <a:p>
            <a:r>
              <a:rPr lang="en-US" b="0" i="0" dirty="0">
                <a:solidFill>
                  <a:srgbClr val="3B3835"/>
                </a:solidFill>
                <a:effectLst/>
                <a:latin typeface="Helvetica Neue"/>
              </a:rPr>
              <a:t>Because human brain is terribly bad at repetitive tasks </a:t>
            </a:r>
          </a:p>
          <a:p>
            <a:r>
              <a:rPr lang="en-US" b="0" i="0" dirty="0">
                <a:solidFill>
                  <a:srgbClr val="3B3835"/>
                </a:solidFill>
                <a:effectLst/>
                <a:latin typeface="Helvetica Neue"/>
              </a:rPr>
              <a:t>Because human is slow compared to a bash script </a:t>
            </a:r>
          </a:p>
          <a:p>
            <a:r>
              <a:rPr lang="en-US" b="0" i="0" dirty="0">
                <a:solidFill>
                  <a:srgbClr val="3B3835"/>
                </a:solidFill>
                <a:effectLst/>
                <a:latin typeface="Helvetica Neue"/>
              </a:rPr>
              <a:t>… and because we are humans</a:t>
            </a:r>
            <a:endParaRPr lang="en-IN" dirty="0"/>
          </a:p>
        </p:txBody>
      </p:sp>
    </p:spTree>
    <p:extLst>
      <p:ext uri="{BB962C8B-B14F-4D97-AF65-F5344CB8AC3E}">
        <p14:creationId xmlns:p14="http://schemas.microsoft.com/office/powerpoint/2010/main" val="11550883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5105183-0625-426F-8841-5B4376138426}"/>
              </a:ext>
            </a:extLst>
          </p:cNvPr>
          <p:cNvSpPr>
            <a:spLocks noGrp="1"/>
          </p:cNvSpPr>
          <p:nvPr>
            <p:ph type="title"/>
          </p:nvPr>
        </p:nvSpPr>
        <p:spPr>
          <a:xfrm>
            <a:off x="838200" y="365125"/>
            <a:ext cx="10515600" cy="4994666"/>
          </a:xfrm>
        </p:spPr>
        <p:txBody>
          <a:bodyPr/>
          <a:lstStyle/>
          <a:p>
            <a:pPr algn="ctr"/>
            <a:r>
              <a:rPr lang="en-US" dirty="0"/>
              <a:t>Infrastructure = code</a:t>
            </a:r>
            <a:endParaRPr lang="en-IN" dirty="0"/>
          </a:p>
        </p:txBody>
      </p:sp>
    </p:spTree>
    <p:extLst>
      <p:ext uri="{BB962C8B-B14F-4D97-AF65-F5344CB8AC3E}">
        <p14:creationId xmlns:p14="http://schemas.microsoft.com/office/powerpoint/2010/main" val="5795012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9690152-A570-4514-B77B-F039207F3626}"/>
              </a:ext>
            </a:extLst>
          </p:cNvPr>
          <p:cNvSpPr>
            <a:spLocks noGrp="1"/>
          </p:cNvSpPr>
          <p:nvPr>
            <p:ph type="title"/>
          </p:nvPr>
        </p:nvSpPr>
        <p:spPr/>
        <p:txBody>
          <a:bodyPr/>
          <a:lstStyle/>
          <a:p>
            <a:r>
              <a:rPr lang="en-US" dirty="0"/>
              <a:t>Infrastructure as a code</a:t>
            </a:r>
            <a:endParaRPr lang="en-IN" dirty="0"/>
          </a:p>
        </p:txBody>
      </p:sp>
      <p:pic>
        <p:nvPicPr>
          <p:cNvPr id="11" name="Picture 10">
            <a:extLst>
              <a:ext uri="{FF2B5EF4-FFF2-40B4-BE49-F238E27FC236}">
                <a16:creationId xmlns:a16="http://schemas.microsoft.com/office/drawing/2014/main" id="{BD351A5B-1BC7-4068-80C1-8F0B3FCEEF49}"/>
              </a:ext>
            </a:extLst>
          </p:cNvPr>
          <p:cNvPicPr>
            <a:picLocks noChangeAspect="1"/>
          </p:cNvPicPr>
          <p:nvPr/>
        </p:nvPicPr>
        <p:blipFill>
          <a:blip r:embed="rId2"/>
          <a:stretch>
            <a:fillRect/>
          </a:stretch>
        </p:blipFill>
        <p:spPr>
          <a:xfrm>
            <a:off x="1561514" y="1652587"/>
            <a:ext cx="8984566" cy="4537198"/>
          </a:xfrm>
          <a:prstGeom prst="rect">
            <a:avLst/>
          </a:prstGeom>
        </p:spPr>
      </p:pic>
    </p:spTree>
    <p:extLst>
      <p:ext uri="{BB962C8B-B14F-4D97-AF65-F5344CB8AC3E}">
        <p14:creationId xmlns:p14="http://schemas.microsoft.com/office/powerpoint/2010/main" val="17245187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6EFB1C73-A3BC-48E7-BBC9-6629C6E9C897}"/>
              </a:ext>
            </a:extLst>
          </p:cNvPr>
          <p:cNvSpPr>
            <a:spLocks noGrp="1"/>
          </p:cNvSpPr>
          <p:nvPr>
            <p:ph idx="1"/>
          </p:nvPr>
        </p:nvSpPr>
        <p:spPr>
          <a:xfrm>
            <a:off x="838200" y="1059766"/>
            <a:ext cx="10515600" cy="5117197"/>
          </a:xfrm>
        </p:spPr>
        <p:txBody>
          <a:bodyPr/>
          <a:lstStyle/>
          <a:p>
            <a:r>
              <a:rPr lang="en-US" b="0" i="0" dirty="0">
                <a:solidFill>
                  <a:srgbClr val="3B3835"/>
                </a:solidFill>
                <a:effectLst/>
                <a:latin typeface="Helvetica Neue"/>
              </a:rPr>
              <a:t>Consider all of this is code !</a:t>
            </a:r>
          </a:p>
          <a:p>
            <a:pPr lvl="1"/>
            <a:r>
              <a:rPr lang="en-US" b="0" i="0" dirty="0">
                <a:solidFill>
                  <a:srgbClr val="3B3835"/>
                </a:solidFill>
                <a:effectLst/>
                <a:latin typeface="Helvetica Neue"/>
              </a:rPr>
              <a:t> Stored and versioned in an SCM: git, SVN or whatever makes you happy </a:t>
            </a:r>
          </a:p>
          <a:p>
            <a:pPr lvl="1"/>
            <a:endParaRPr lang="en-US" b="0" i="0" dirty="0">
              <a:solidFill>
                <a:srgbClr val="3B3835"/>
              </a:solidFill>
              <a:effectLst/>
              <a:latin typeface="Helvetica Neue"/>
            </a:endParaRPr>
          </a:p>
          <a:p>
            <a:pPr lvl="1"/>
            <a:r>
              <a:rPr lang="en-US" b="0" i="0" dirty="0">
                <a:solidFill>
                  <a:srgbClr val="3B3835"/>
                </a:solidFill>
                <a:effectLst/>
                <a:latin typeface="Helvetica Neue"/>
              </a:rPr>
              <a:t>Like software code, one can test it !</a:t>
            </a:r>
          </a:p>
          <a:p>
            <a:pPr lvl="2"/>
            <a:r>
              <a:rPr lang="en-US" b="0" i="0" dirty="0">
                <a:solidFill>
                  <a:srgbClr val="3B3835"/>
                </a:solidFill>
                <a:effectLst/>
                <a:latin typeface="Helvetica Neue"/>
              </a:rPr>
              <a:t> And make sure it doesn’t fail when one needs it at 2:00 am ! </a:t>
            </a:r>
          </a:p>
          <a:p>
            <a:pPr lvl="1"/>
            <a:endParaRPr lang="en-US" b="0" i="0" dirty="0">
              <a:solidFill>
                <a:srgbClr val="3B3835"/>
              </a:solidFill>
              <a:effectLst/>
              <a:latin typeface="Helvetica Neue"/>
            </a:endParaRPr>
          </a:p>
          <a:p>
            <a:pPr lvl="1"/>
            <a:r>
              <a:rPr lang="en-US" b="0" i="0" dirty="0">
                <a:solidFill>
                  <a:srgbClr val="3B3835"/>
                </a:solidFill>
                <a:effectLst/>
                <a:latin typeface="Helvetica Neue"/>
              </a:rPr>
              <a:t>Can scale to any number of servers in parallel</a:t>
            </a:r>
            <a:endParaRPr lang="en-IN" dirty="0"/>
          </a:p>
        </p:txBody>
      </p:sp>
    </p:spTree>
    <p:extLst>
      <p:ext uri="{BB962C8B-B14F-4D97-AF65-F5344CB8AC3E}">
        <p14:creationId xmlns:p14="http://schemas.microsoft.com/office/powerpoint/2010/main" val="8229400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A77EB-FA6E-44BB-9CC6-9F641A9E93EF}"/>
              </a:ext>
            </a:extLst>
          </p:cNvPr>
          <p:cNvSpPr>
            <a:spLocks noGrp="1"/>
          </p:cNvSpPr>
          <p:nvPr>
            <p:ph type="title"/>
          </p:nvPr>
        </p:nvSpPr>
        <p:spPr>
          <a:xfrm>
            <a:off x="646111" y="3263705"/>
            <a:ext cx="9404723" cy="1528689"/>
          </a:xfrm>
        </p:spPr>
        <p:txBody>
          <a:bodyPr/>
          <a:lstStyle/>
          <a:p>
            <a:r>
              <a:rPr lang="en-US" dirty="0"/>
              <a:t>1. Introduction</a:t>
            </a:r>
            <a:endParaRPr lang="en-IN" dirty="0"/>
          </a:p>
        </p:txBody>
      </p:sp>
    </p:spTree>
    <p:extLst>
      <p:ext uri="{BB962C8B-B14F-4D97-AF65-F5344CB8AC3E}">
        <p14:creationId xmlns:p14="http://schemas.microsoft.com/office/powerpoint/2010/main" val="11421025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FAEC4-8181-4C9D-BF30-178ECC3D5552}"/>
              </a:ext>
            </a:extLst>
          </p:cNvPr>
          <p:cNvSpPr>
            <a:spLocks noGrp="1"/>
          </p:cNvSpPr>
          <p:nvPr>
            <p:ph type="title"/>
          </p:nvPr>
        </p:nvSpPr>
        <p:spPr/>
        <p:txBody>
          <a:bodyPr/>
          <a:lstStyle/>
          <a:p>
            <a:r>
              <a:rPr lang="en-US" dirty="0"/>
              <a:t>DevOps Toolchains</a:t>
            </a:r>
            <a:endParaRPr lang="en-IN" dirty="0"/>
          </a:p>
        </p:txBody>
      </p:sp>
      <p:sp>
        <p:nvSpPr>
          <p:cNvPr id="3" name="Content Placeholder 2">
            <a:extLst>
              <a:ext uri="{FF2B5EF4-FFF2-40B4-BE49-F238E27FC236}">
                <a16:creationId xmlns:a16="http://schemas.microsoft.com/office/drawing/2014/main" id="{1BDA2031-1263-4475-88A2-13FC34893526}"/>
              </a:ext>
            </a:extLst>
          </p:cNvPr>
          <p:cNvSpPr>
            <a:spLocks noGrp="1"/>
          </p:cNvSpPr>
          <p:nvPr>
            <p:ph idx="1"/>
          </p:nvPr>
        </p:nvSpPr>
        <p:spPr/>
        <p:txBody>
          <a:bodyPr>
            <a:normAutofit fontScale="70000" lnSpcReduction="20000"/>
          </a:bodyPr>
          <a:lstStyle/>
          <a:p>
            <a:r>
              <a:rPr lang="en-US" b="0" i="0" dirty="0">
                <a:solidFill>
                  <a:srgbClr val="3B3835"/>
                </a:solidFill>
                <a:effectLst/>
                <a:latin typeface="Helvetica Neue"/>
              </a:rPr>
              <a:t>A DevOps toolchain consisting of multiple tools. Such tools fit into one or more of these categories, which is reflective of the software development and delivery process: </a:t>
            </a:r>
          </a:p>
          <a:p>
            <a:pPr lvl="1"/>
            <a:r>
              <a:rPr lang="en-US" b="0" i="0" dirty="0">
                <a:solidFill>
                  <a:srgbClr val="3B3835"/>
                </a:solidFill>
                <a:effectLst/>
                <a:latin typeface="Helvetica Neue"/>
              </a:rPr>
              <a:t>Code : Code development and review, version control tools, code merging</a:t>
            </a:r>
          </a:p>
          <a:p>
            <a:pPr lvl="1"/>
            <a:r>
              <a:rPr lang="en-US" b="0" i="0" dirty="0">
                <a:solidFill>
                  <a:srgbClr val="3B3835"/>
                </a:solidFill>
                <a:effectLst/>
                <a:latin typeface="Helvetica Neue"/>
              </a:rPr>
              <a:t>Build : Continuous integration tools, build status </a:t>
            </a:r>
          </a:p>
          <a:p>
            <a:pPr lvl="1"/>
            <a:r>
              <a:rPr lang="en-US" b="0" i="0" dirty="0">
                <a:solidFill>
                  <a:srgbClr val="3B3835"/>
                </a:solidFill>
                <a:effectLst/>
                <a:latin typeface="Helvetica Neue"/>
              </a:rPr>
              <a:t>Test : Test and results determine performance </a:t>
            </a:r>
          </a:p>
          <a:p>
            <a:pPr lvl="1"/>
            <a:r>
              <a:rPr lang="en-US" b="0" i="0" dirty="0">
                <a:solidFill>
                  <a:srgbClr val="3B3835"/>
                </a:solidFill>
                <a:effectLst/>
                <a:latin typeface="Helvetica Neue"/>
              </a:rPr>
              <a:t>Package : Artifact repository, application pre-deployment staging </a:t>
            </a:r>
          </a:p>
          <a:p>
            <a:pPr lvl="1"/>
            <a:r>
              <a:rPr lang="en-US" b="0" i="0" dirty="0">
                <a:solidFill>
                  <a:srgbClr val="3B3835"/>
                </a:solidFill>
                <a:effectLst/>
                <a:latin typeface="Helvetica Neue"/>
              </a:rPr>
              <a:t>Release : Change management, release approvals, release automation </a:t>
            </a:r>
          </a:p>
          <a:p>
            <a:pPr lvl="1"/>
            <a:r>
              <a:rPr lang="en-US" b="0" i="0" dirty="0">
                <a:solidFill>
                  <a:srgbClr val="3B3835"/>
                </a:solidFill>
                <a:effectLst/>
                <a:latin typeface="Helvetica Neue"/>
              </a:rPr>
              <a:t>Configure : Infrastructure configuration and management, Infrastructure as Code tools </a:t>
            </a:r>
          </a:p>
          <a:p>
            <a:pPr lvl="1"/>
            <a:r>
              <a:rPr lang="en-US" b="0" i="0" dirty="0">
                <a:solidFill>
                  <a:srgbClr val="3B3835"/>
                </a:solidFill>
                <a:effectLst/>
                <a:latin typeface="Helvetica Neue"/>
              </a:rPr>
              <a:t>Monitor : Applications performance monitoring, end user experience</a:t>
            </a:r>
          </a:p>
          <a:p>
            <a:r>
              <a:rPr lang="en-US" b="0" i="0" dirty="0">
                <a:solidFill>
                  <a:srgbClr val="3B3835"/>
                </a:solidFill>
                <a:effectLst/>
                <a:latin typeface="Helvetica Neue"/>
              </a:rPr>
              <a:t> Versioning, Continuous Integration and Automated testing of infrastructure components </a:t>
            </a:r>
          </a:p>
          <a:p>
            <a:pPr lvl="1"/>
            <a:r>
              <a:rPr lang="en-US" b="0" i="0" dirty="0">
                <a:solidFill>
                  <a:srgbClr val="3B3835"/>
                </a:solidFill>
                <a:effectLst/>
                <a:latin typeface="Helvetica Neue"/>
              </a:rPr>
              <a:t>The ability to version the infrastructure - or rather the infrastructure building scripts or configuration files - as well as the ability to automated test it are very important. </a:t>
            </a:r>
          </a:p>
          <a:p>
            <a:pPr lvl="1"/>
            <a:r>
              <a:rPr lang="en-US" b="0" i="0" dirty="0">
                <a:solidFill>
                  <a:srgbClr val="3B3835"/>
                </a:solidFill>
                <a:effectLst/>
                <a:latin typeface="Helvetica Neue"/>
              </a:rPr>
              <a:t>DevOps consists in finally adopting the same practices XP brought 30 years ago to software engineering to the production side.</a:t>
            </a:r>
          </a:p>
          <a:p>
            <a:pPr lvl="1"/>
            <a:r>
              <a:rPr lang="en-US" b="0" i="0" dirty="0">
                <a:solidFill>
                  <a:srgbClr val="3B3835"/>
                </a:solidFill>
                <a:effectLst/>
                <a:latin typeface="Helvetica Neue"/>
              </a:rPr>
              <a:t> Even further, Infrastructure elements should be continuously integrated just as software deliverables. </a:t>
            </a:r>
            <a:endParaRPr lang="en-IN" dirty="0"/>
          </a:p>
        </p:txBody>
      </p:sp>
    </p:spTree>
    <p:extLst>
      <p:ext uri="{BB962C8B-B14F-4D97-AF65-F5344CB8AC3E}">
        <p14:creationId xmlns:p14="http://schemas.microsoft.com/office/powerpoint/2010/main" val="33711341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823A6-C4F2-4D1C-92D3-FCB89F4E7C8E}"/>
              </a:ext>
            </a:extLst>
          </p:cNvPr>
          <p:cNvSpPr>
            <a:spLocks noGrp="1"/>
          </p:cNvSpPr>
          <p:nvPr>
            <p:ph type="title"/>
          </p:nvPr>
        </p:nvSpPr>
        <p:spPr/>
        <p:txBody>
          <a:bodyPr/>
          <a:lstStyle/>
          <a:p>
            <a:r>
              <a:rPr lang="en-IN" b="0" i="0" dirty="0">
                <a:solidFill>
                  <a:srgbClr val="3B3835"/>
                </a:solidFill>
                <a:effectLst/>
                <a:latin typeface="Helvetica Neue"/>
              </a:rPr>
              <a:t>Benefits (1/2)</a:t>
            </a:r>
            <a:endParaRPr lang="en-IN" dirty="0"/>
          </a:p>
        </p:txBody>
      </p:sp>
      <p:sp>
        <p:nvSpPr>
          <p:cNvPr id="3" name="Content Placeholder 2">
            <a:extLst>
              <a:ext uri="{FF2B5EF4-FFF2-40B4-BE49-F238E27FC236}">
                <a16:creationId xmlns:a16="http://schemas.microsoft.com/office/drawing/2014/main" id="{473D9D24-6F40-4FCF-8CEF-F20A436A63D6}"/>
              </a:ext>
            </a:extLst>
          </p:cNvPr>
          <p:cNvSpPr>
            <a:spLocks noGrp="1"/>
          </p:cNvSpPr>
          <p:nvPr>
            <p:ph idx="1"/>
          </p:nvPr>
        </p:nvSpPr>
        <p:spPr/>
        <p:txBody>
          <a:bodyPr>
            <a:normAutofit fontScale="77500" lnSpcReduction="20000"/>
          </a:bodyPr>
          <a:lstStyle/>
          <a:p>
            <a:r>
              <a:rPr lang="en-US" b="0" i="0" dirty="0">
                <a:solidFill>
                  <a:srgbClr val="3B3835"/>
                </a:solidFill>
                <a:effectLst/>
                <a:latin typeface="Helvetica Neue"/>
              </a:rPr>
              <a:t>Repeatability and Reliability :</a:t>
            </a:r>
          </a:p>
          <a:p>
            <a:pPr lvl="1"/>
            <a:r>
              <a:rPr lang="en-US" b="0" i="0" dirty="0">
                <a:solidFill>
                  <a:srgbClr val="3B3835"/>
                </a:solidFill>
                <a:effectLst/>
                <a:latin typeface="Helvetica Neue"/>
              </a:rPr>
              <a:t> building the production machine is now simply running that script or that puppet command. With proper usage of docker containers or vagrant virtual machines, a production machine with the Operating System layer and, of course, all the software properly installed and configured can be set up by typing one single command - One Single Command. And of course this building script or mechanism is continuously integrated upon changes or when being developed, continuously and automatically tested, etc. Finally we can benefit on the operation side from the same practices we use with success on the software development side, thanks to XP or Agile. </a:t>
            </a:r>
          </a:p>
          <a:p>
            <a:r>
              <a:rPr lang="en-US" b="0" i="0" dirty="0">
                <a:solidFill>
                  <a:srgbClr val="3B3835"/>
                </a:solidFill>
                <a:effectLst/>
                <a:latin typeface="Helvetica Neue"/>
              </a:rPr>
              <a:t>Productivity : </a:t>
            </a:r>
          </a:p>
          <a:p>
            <a:pPr lvl="1"/>
            <a:r>
              <a:rPr lang="en-US" b="0" i="0" dirty="0">
                <a:solidFill>
                  <a:srgbClr val="3B3835"/>
                </a:solidFill>
                <a:effectLst/>
                <a:latin typeface="Helvetica Neue"/>
              </a:rPr>
              <a:t>one click deployment, one click provisioning, one click new environment creation, etc. Again, the whole production environment is set-up using one single command or one click. Now of course that command can well run for hours, but during that time the operator can focus on more interesting things, instead of waiting for a single individual command to complete before typing the next one, and that sometimes for several days... </a:t>
            </a:r>
          </a:p>
          <a:p>
            <a:r>
              <a:rPr lang="en-US" b="0" i="0" dirty="0">
                <a:solidFill>
                  <a:srgbClr val="3B3835"/>
                </a:solidFill>
                <a:effectLst/>
                <a:latin typeface="Helvetica Neue"/>
              </a:rPr>
              <a:t>Time to recovery ! : </a:t>
            </a:r>
          </a:p>
          <a:p>
            <a:pPr lvl="1"/>
            <a:r>
              <a:rPr lang="en-US" b="0" i="0" dirty="0">
                <a:solidFill>
                  <a:srgbClr val="3B3835"/>
                </a:solidFill>
                <a:effectLst/>
                <a:latin typeface="Helvetica Neue"/>
              </a:rPr>
              <a:t>one click recovery of the production environment, period.</a:t>
            </a:r>
            <a:endParaRPr lang="en-IN" dirty="0"/>
          </a:p>
        </p:txBody>
      </p:sp>
    </p:spTree>
    <p:extLst>
      <p:ext uri="{BB962C8B-B14F-4D97-AF65-F5344CB8AC3E}">
        <p14:creationId xmlns:p14="http://schemas.microsoft.com/office/powerpoint/2010/main" val="35374833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01073-AEDA-4C05-8759-B482EB1DF0FA}"/>
              </a:ext>
            </a:extLst>
          </p:cNvPr>
          <p:cNvSpPr>
            <a:spLocks noGrp="1"/>
          </p:cNvSpPr>
          <p:nvPr>
            <p:ph type="title"/>
          </p:nvPr>
        </p:nvSpPr>
        <p:spPr/>
        <p:txBody>
          <a:bodyPr/>
          <a:lstStyle/>
          <a:p>
            <a:r>
              <a:rPr lang="en-IN" b="0" i="0" dirty="0">
                <a:solidFill>
                  <a:srgbClr val="3B3835"/>
                </a:solidFill>
                <a:effectLst/>
                <a:latin typeface="Helvetica Neue"/>
              </a:rPr>
              <a:t>Benefits (2/2)</a:t>
            </a:r>
            <a:endParaRPr lang="en-IN" dirty="0"/>
          </a:p>
        </p:txBody>
      </p:sp>
      <p:sp>
        <p:nvSpPr>
          <p:cNvPr id="3" name="Content Placeholder 2">
            <a:extLst>
              <a:ext uri="{FF2B5EF4-FFF2-40B4-BE49-F238E27FC236}">
                <a16:creationId xmlns:a16="http://schemas.microsoft.com/office/drawing/2014/main" id="{D3B63EE5-7AC2-46C5-817D-C4F63D314F28}"/>
              </a:ext>
            </a:extLst>
          </p:cNvPr>
          <p:cNvSpPr>
            <a:spLocks noGrp="1"/>
          </p:cNvSpPr>
          <p:nvPr>
            <p:ph idx="1"/>
          </p:nvPr>
        </p:nvSpPr>
        <p:spPr/>
        <p:txBody>
          <a:bodyPr>
            <a:normAutofit fontScale="85000" lnSpcReduction="10000"/>
          </a:bodyPr>
          <a:lstStyle/>
          <a:p>
            <a:r>
              <a:rPr lang="en-US" b="0" i="0" dirty="0">
                <a:solidFill>
                  <a:srgbClr val="3B3835"/>
                </a:solidFill>
                <a:effectLst/>
                <a:latin typeface="Helvetica Neue"/>
              </a:rPr>
              <a:t>Guarantee that infrastructure is homogeneous : </a:t>
            </a:r>
          </a:p>
          <a:p>
            <a:pPr lvl="1"/>
            <a:r>
              <a:rPr lang="en-US" b="0" i="0" dirty="0">
                <a:solidFill>
                  <a:srgbClr val="3B3835"/>
                </a:solidFill>
                <a:effectLst/>
                <a:latin typeface="Helvetica Neue"/>
              </a:rPr>
              <a:t>completely eliminating the possibility for an operator to build an environment or install a software slightly differently every time is the only way to guarantee that the infrastructure is perfectly homogeneous and reproducible. Even further, with version control of scripts or puppet configuration files, one can rebuild the production environment precisely as it was last week, last month, or for that particular release of the software. </a:t>
            </a:r>
          </a:p>
          <a:p>
            <a:r>
              <a:rPr lang="en-US" b="0" i="0" dirty="0">
                <a:solidFill>
                  <a:srgbClr val="3B3835"/>
                </a:solidFill>
                <a:effectLst/>
                <a:latin typeface="Helvetica Neue"/>
              </a:rPr>
              <a:t>Make sure standards are respected :</a:t>
            </a:r>
          </a:p>
          <a:p>
            <a:pPr lvl="1"/>
            <a:r>
              <a:rPr lang="en-US" b="0" i="0" dirty="0">
                <a:solidFill>
                  <a:srgbClr val="3B3835"/>
                </a:solidFill>
                <a:effectLst/>
                <a:latin typeface="Helvetica Neue"/>
              </a:rPr>
              <a:t> infrastructure standards are not even required anymore. The standard is the code.</a:t>
            </a:r>
          </a:p>
          <a:p>
            <a:r>
              <a:rPr lang="en-US" b="0" i="0" dirty="0">
                <a:solidFill>
                  <a:srgbClr val="3B3835"/>
                </a:solidFill>
                <a:effectLst/>
                <a:latin typeface="Helvetica Neue"/>
              </a:rPr>
              <a:t> Allow developer to do lots of tasks themselves : </a:t>
            </a:r>
          </a:p>
          <a:p>
            <a:pPr lvl="1"/>
            <a:r>
              <a:rPr lang="en-US" b="0" i="0" dirty="0">
                <a:solidFill>
                  <a:srgbClr val="3B3835"/>
                </a:solidFill>
                <a:effectLst/>
                <a:latin typeface="Helvetica Neue"/>
              </a:rPr>
              <a:t>if developers become themselves suddenly able to re-create the production environment on their own infrastructure by one single click, they become able to do a lot of production related tasks by themselves as well, such as understanding production failures, providing proper configuration, implementing deployment scripts, etc. </a:t>
            </a:r>
            <a:endParaRPr lang="en-IN" dirty="0"/>
          </a:p>
        </p:txBody>
      </p:sp>
    </p:spTree>
    <p:extLst>
      <p:ext uri="{BB962C8B-B14F-4D97-AF65-F5344CB8AC3E}">
        <p14:creationId xmlns:p14="http://schemas.microsoft.com/office/powerpoint/2010/main" val="15342889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43EA40-00C7-49BB-B6D0-F3AA99C06882}"/>
              </a:ext>
            </a:extLst>
          </p:cNvPr>
          <p:cNvSpPr>
            <a:spLocks noGrp="1"/>
          </p:cNvSpPr>
          <p:nvPr>
            <p:ph type="title"/>
          </p:nvPr>
        </p:nvSpPr>
        <p:spPr/>
        <p:txBody>
          <a:bodyPr/>
          <a:lstStyle/>
          <a:p>
            <a:r>
              <a:rPr lang="en-US" dirty="0"/>
              <a:t>3. </a:t>
            </a:r>
            <a:r>
              <a:rPr lang="en-US" dirty="0" err="1"/>
              <a:t>Continous</a:t>
            </a:r>
            <a:r>
              <a:rPr lang="en-US" dirty="0"/>
              <a:t> Delivery</a:t>
            </a:r>
            <a:endParaRPr lang="en-IN" dirty="0"/>
          </a:p>
        </p:txBody>
      </p:sp>
    </p:spTree>
    <p:extLst>
      <p:ext uri="{BB962C8B-B14F-4D97-AF65-F5344CB8AC3E}">
        <p14:creationId xmlns:p14="http://schemas.microsoft.com/office/powerpoint/2010/main" val="29104358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C242D-9F1A-4429-BE54-87A56215C64E}"/>
              </a:ext>
            </a:extLst>
          </p:cNvPr>
          <p:cNvSpPr>
            <a:spLocks noGrp="1"/>
          </p:cNvSpPr>
          <p:nvPr>
            <p:ph type="title"/>
          </p:nvPr>
        </p:nvSpPr>
        <p:spPr/>
        <p:txBody>
          <a:bodyPr/>
          <a:lstStyle/>
          <a:p>
            <a:r>
              <a:rPr lang="en-US" dirty="0"/>
              <a:t>If it hurts do it more often</a:t>
            </a:r>
            <a:endParaRPr lang="en-IN" dirty="0"/>
          </a:p>
        </p:txBody>
      </p:sp>
      <p:sp>
        <p:nvSpPr>
          <p:cNvPr id="3" name="Content Placeholder 2">
            <a:extLst>
              <a:ext uri="{FF2B5EF4-FFF2-40B4-BE49-F238E27FC236}">
                <a16:creationId xmlns:a16="http://schemas.microsoft.com/office/drawing/2014/main" id="{85B612E4-7484-45FE-9EE1-593EE727A092}"/>
              </a:ext>
            </a:extLst>
          </p:cNvPr>
          <p:cNvSpPr>
            <a:spLocks noGrp="1"/>
          </p:cNvSpPr>
          <p:nvPr>
            <p:ph idx="1"/>
          </p:nvPr>
        </p:nvSpPr>
        <p:spPr>
          <a:xfrm>
            <a:off x="838200" y="1505243"/>
            <a:ext cx="10515600" cy="4876800"/>
          </a:xfrm>
        </p:spPr>
        <p:txBody>
          <a:bodyPr>
            <a:normAutofit fontScale="85000" lnSpcReduction="20000"/>
          </a:bodyPr>
          <a:lstStyle/>
          <a:p>
            <a:r>
              <a:rPr lang="en-US" b="0" i="0" dirty="0">
                <a:solidFill>
                  <a:srgbClr val="3B3835"/>
                </a:solidFill>
                <a:effectLst/>
                <a:latin typeface="Helvetica Neue"/>
              </a:rPr>
              <a:t>The more often you deploy, the more you master the deployment process and the better you automate it. If you have to do something 3 times a day, you will make it bullet proof and reliable soon enough, when you will be fed up of fixing the same issues over and over again.</a:t>
            </a:r>
          </a:p>
          <a:p>
            <a:r>
              <a:rPr lang="en-US" b="0" i="0" dirty="0">
                <a:solidFill>
                  <a:srgbClr val="3B3835"/>
                </a:solidFill>
                <a:effectLst/>
                <a:latin typeface="Helvetica Neue"/>
              </a:rPr>
              <a:t> The more often you deploy, the smallest will be the changesets you deploy and hence the smallest will be the risk of something going wrong, or the chances of losing control over the changesets </a:t>
            </a:r>
          </a:p>
          <a:p>
            <a:r>
              <a:rPr lang="en-US" b="0" i="0" dirty="0">
                <a:solidFill>
                  <a:srgbClr val="3B3835"/>
                </a:solidFill>
                <a:effectLst/>
                <a:latin typeface="Helvetica Neue"/>
              </a:rPr>
              <a:t>The more often you deploy, the best </a:t>
            </a:r>
            <a:br>
              <a:rPr lang="en-US" b="0" i="0" dirty="0">
                <a:solidFill>
                  <a:srgbClr val="3B3835"/>
                </a:solidFill>
                <a:effectLst/>
                <a:latin typeface="Helvetica Neue"/>
              </a:rPr>
            </a:br>
            <a:r>
              <a:rPr lang="en-US" b="0" i="0" dirty="0">
                <a:solidFill>
                  <a:srgbClr val="3B3835"/>
                </a:solidFill>
                <a:effectLst/>
                <a:latin typeface="Helvetica Neue"/>
              </a:rPr>
              <a:t>will be your TTR (Time to Repair / </a:t>
            </a:r>
            <a:br>
              <a:rPr lang="en-US" b="0" i="0" dirty="0">
                <a:solidFill>
                  <a:srgbClr val="3B3835"/>
                </a:solidFill>
                <a:effectLst/>
                <a:latin typeface="Helvetica Neue"/>
              </a:rPr>
            </a:br>
            <a:r>
              <a:rPr lang="en-US" b="0" i="0" dirty="0">
                <a:solidFill>
                  <a:srgbClr val="3B3835"/>
                </a:solidFill>
                <a:effectLst/>
                <a:latin typeface="Helvetica Neue"/>
              </a:rPr>
              <a:t>Resolution) and hence the sooner will </a:t>
            </a:r>
            <a:br>
              <a:rPr lang="en-US" b="0" i="0" dirty="0">
                <a:solidFill>
                  <a:srgbClr val="3B3835"/>
                </a:solidFill>
                <a:effectLst/>
                <a:latin typeface="Helvetica Neue"/>
              </a:rPr>
            </a:br>
            <a:r>
              <a:rPr lang="en-US" b="0" i="0" dirty="0">
                <a:solidFill>
                  <a:srgbClr val="3B3835"/>
                </a:solidFill>
                <a:effectLst/>
                <a:latin typeface="Helvetica Neue"/>
              </a:rPr>
              <a:t>be the feedback you will get from your </a:t>
            </a:r>
            <a:br>
              <a:rPr lang="en-US" b="0" i="0" dirty="0">
                <a:solidFill>
                  <a:srgbClr val="3B3835"/>
                </a:solidFill>
                <a:effectLst/>
                <a:latin typeface="Helvetica Neue"/>
              </a:rPr>
            </a:br>
            <a:r>
              <a:rPr lang="en-US" b="0" i="0" dirty="0">
                <a:solidFill>
                  <a:srgbClr val="3B3835"/>
                </a:solidFill>
                <a:effectLst/>
                <a:latin typeface="Helvetica Neue"/>
              </a:rPr>
              <a:t>business users regarding that feature </a:t>
            </a:r>
            <a:br>
              <a:rPr lang="en-US" b="0" i="0" dirty="0">
                <a:solidFill>
                  <a:srgbClr val="3B3835"/>
                </a:solidFill>
                <a:effectLst/>
                <a:latin typeface="Helvetica Neue"/>
              </a:rPr>
            </a:br>
            <a:r>
              <a:rPr lang="en-US" b="0" i="0" dirty="0">
                <a:solidFill>
                  <a:srgbClr val="3B3835"/>
                </a:solidFill>
                <a:effectLst/>
                <a:latin typeface="Helvetica Neue"/>
              </a:rPr>
              <a:t>and the easier it will be to change</a:t>
            </a:r>
            <a:br>
              <a:rPr lang="en-US" b="0" i="0" dirty="0">
                <a:solidFill>
                  <a:srgbClr val="3B3835"/>
                </a:solidFill>
                <a:effectLst/>
                <a:latin typeface="Helvetica Neue"/>
              </a:rPr>
            </a:br>
            <a:r>
              <a:rPr lang="en-US" b="0" i="0" dirty="0">
                <a:solidFill>
                  <a:srgbClr val="3B3835"/>
                </a:solidFill>
                <a:effectLst/>
                <a:latin typeface="Helvetica Neue"/>
              </a:rPr>
              <a:t> some things here and there to make</a:t>
            </a:r>
            <a:br>
              <a:rPr lang="en-US" b="0" i="0" dirty="0">
                <a:solidFill>
                  <a:srgbClr val="3B3835"/>
                </a:solidFill>
                <a:effectLst/>
                <a:latin typeface="Helvetica Neue"/>
              </a:rPr>
            </a:br>
            <a:r>
              <a:rPr lang="en-US" b="0" i="0" dirty="0">
                <a:solidFill>
                  <a:srgbClr val="3B3835"/>
                </a:solidFill>
                <a:effectLst/>
                <a:latin typeface="Helvetica Neue"/>
              </a:rPr>
              <a:t> it perfectly fit their needs </a:t>
            </a:r>
            <a:br>
              <a:rPr lang="en-US" b="0" i="0" dirty="0">
                <a:solidFill>
                  <a:srgbClr val="3B3835"/>
                </a:solidFill>
                <a:effectLst/>
                <a:latin typeface="Helvetica Neue"/>
              </a:rPr>
            </a:br>
            <a:r>
              <a:rPr lang="en-US" b="0" i="0" dirty="0">
                <a:solidFill>
                  <a:srgbClr val="3B3835"/>
                </a:solidFill>
                <a:effectLst/>
                <a:latin typeface="Helvetica Neue"/>
              </a:rPr>
              <a:t>(TTR is very similar to TTM in this regards).</a:t>
            </a:r>
            <a:endParaRPr lang="en-IN" dirty="0"/>
          </a:p>
        </p:txBody>
      </p:sp>
      <p:pic>
        <p:nvPicPr>
          <p:cNvPr id="5" name="Picture 4">
            <a:extLst>
              <a:ext uri="{FF2B5EF4-FFF2-40B4-BE49-F238E27FC236}">
                <a16:creationId xmlns:a16="http://schemas.microsoft.com/office/drawing/2014/main" id="{578F980A-A938-466C-BC89-61B1A3E31996}"/>
              </a:ext>
            </a:extLst>
          </p:cNvPr>
          <p:cNvPicPr>
            <a:picLocks noChangeAspect="1"/>
          </p:cNvPicPr>
          <p:nvPr/>
        </p:nvPicPr>
        <p:blipFill>
          <a:blip r:embed="rId2"/>
          <a:stretch>
            <a:fillRect/>
          </a:stretch>
        </p:blipFill>
        <p:spPr>
          <a:xfrm>
            <a:off x="7220242" y="3624775"/>
            <a:ext cx="3921369" cy="2382130"/>
          </a:xfrm>
          <a:prstGeom prst="rect">
            <a:avLst/>
          </a:prstGeom>
        </p:spPr>
      </p:pic>
    </p:spTree>
    <p:extLst>
      <p:ext uri="{BB962C8B-B14F-4D97-AF65-F5344CB8AC3E}">
        <p14:creationId xmlns:p14="http://schemas.microsoft.com/office/powerpoint/2010/main" val="42463980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B2475-F553-4063-A21D-0F3497086EB1}"/>
              </a:ext>
            </a:extLst>
          </p:cNvPr>
          <p:cNvSpPr>
            <a:spLocks noGrp="1"/>
          </p:cNvSpPr>
          <p:nvPr>
            <p:ph type="title"/>
          </p:nvPr>
        </p:nvSpPr>
        <p:spPr/>
        <p:txBody>
          <a:bodyPr/>
          <a:lstStyle/>
          <a:p>
            <a:r>
              <a:rPr lang="en-IN" b="0" i="0" dirty="0">
                <a:solidFill>
                  <a:srgbClr val="3B3835"/>
                </a:solidFill>
                <a:effectLst/>
                <a:latin typeface="Helvetica Neue"/>
              </a:rPr>
              <a:t>3 key practices</a:t>
            </a:r>
            <a:endParaRPr lang="en-IN" dirty="0"/>
          </a:p>
        </p:txBody>
      </p:sp>
      <p:sp>
        <p:nvSpPr>
          <p:cNvPr id="3" name="Content Placeholder 2">
            <a:extLst>
              <a:ext uri="{FF2B5EF4-FFF2-40B4-BE49-F238E27FC236}">
                <a16:creationId xmlns:a16="http://schemas.microsoft.com/office/drawing/2014/main" id="{D3813E46-FEA7-41DB-9D61-EA43082D8288}"/>
              </a:ext>
            </a:extLst>
          </p:cNvPr>
          <p:cNvSpPr>
            <a:spLocks noGrp="1"/>
          </p:cNvSpPr>
          <p:nvPr>
            <p:ph idx="1"/>
          </p:nvPr>
        </p:nvSpPr>
        <p:spPr/>
        <p:txBody>
          <a:bodyPr/>
          <a:lstStyle/>
          <a:p>
            <a:r>
              <a:rPr lang="en-US" b="0" i="0" dirty="0">
                <a:solidFill>
                  <a:srgbClr val="3B3835"/>
                </a:solidFill>
                <a:effectLst/>
                <a:latin typeface="Helvetica Neue"/>
              </a:rPr>
              <a:t>Continuous delivery refers to 3 key practices:</a:t>
            </a:r>
          </a:p>
          <a:p>
            <a:pPr lvl="1"/>
            <a:r>
              <a:rPr lang="en-US" b="0" i="0" dirty="0">
                <a:solidFill>
                  <a:srgbClr val="3B3835"/>
                </a:solidFill>
                <a:effectLst/>
                <a:latin typeface="Helvetica Neue"/>
              </a:rPr>
              <a:t> Learn from the fields</a:t>
            </a:r>
          </a:p>
          <a:p>
            <a:pPr lvl="1"/>
            <a:r>
              <a:rPr lang="en-US" b="0" i="0" dirty="0">
                <a:solidFill>
                  <a:srgbClr val="3B3835"/>
                </a:solidFill>
                <a:effectLst/>
                <a:latin typeface="Helvetica Neue"/>
              </a:rPr>
              <a:t> Automation</a:t>
            </a:r>
          </a:p>
          <a:p>
            <a:pPr lvl="1"/>
            <a:r>
              <a:rPr lang="en-US" b="0" i="0" dirty="0">
                <a:solidFill>
                  <a:srgbClr val="3B3835"/>
                </a:solidFill>
                <a:effectLst/>
                <a:latin typeface="Helvetica Neue"/>
              </a:rPr>
              <a:t> Deploy more often </a:t>
            </a:r>
            <a:endParaRPr lang="en-IN" dirty="0"/>
          </a:p>
        </p:txBody>
      </p:sp>
    </p:spTree>
    <p:extLst>
      <p:ext uri="{BB962C8B-B14F-4D97-AF65-F5344CB8AC3E}">
        <p14:creationId xmlns:p14="http://schemas.microsoft.com/office/powerpoint/2010/main" val="19859383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986DC-F21A-4A15-9FC2-931B1198D452}"/>
              </a:ext>
            </a:extLst>
          </p:cNvPr>
          <p:cNvSpPr>
            <a:spLocks noGrp="1"/>
          </p:cNvSpPr>
          <p:nvPr>
            <p:ph type="title"/>
          </p:nvPr>
        </p:nvSpPr>
        <p:spPr/>
        <p:txBody>
          <a:bodyPr/>
          <a:lstStyle/>
          <a:p>
            <a:r>
              <a:rPr lang="en-IN" b="0" i="0" dirty="0">
                <a:solidFill>
                  <a:srgbClr val="3B3835"/>
                </a:solidFill>
                <a:effectLst/>
                <a:latin typeface="Helvetica Neue"/>
              </a:rPr>
              <a:t> learn from the field</a:t>
            </a:r>
            <a:endParaRPr lang="en-IN" dirty="0"/>
          </a:p>
        </p:txBody>
      </p:sp>
      <p:sp>
        <p:nvSpPr>
          <p:cNvPr id="3" name="Content Placeholder 2">
            <a:extLst>
              <a:ext uri="{FF2B5EF4-FFF2-40B4-BE49-F238E27FC236}">
                <a16:creationId xmlns:a16="http://schemas.microsoft.com/office/drawing/2014/main" id="{DE209330-5B16-45D4-BD9B-9DF95BF94C3C}"/>
              </a:ext>
            </a:extLst>
          </p:cNvPr>
          <p:cNvSpPr>
            <a:spLocks noGrp="1"/>
          </p:cNvSpPr>
          <p:nvPr>
            <p:ph sz="half" idx="1"/>
          </p:nvPr>
        </p:nvSpPr>
        <p:spPr/>
        <p:txBody>
          <a:bodyPr>
            <a:normAutofit lnSpcReduction="10000"/>
          </a:bodyPr>
          <a:lstStyle/>
          <a:p>
            <a:r>
              <a:rPr lang="en-US" b="0" i="0" dirty="0">
                <a:solidFill>
                  <a:srgbClr val="3B3835"/>
                </a:solidFill>
                <a:effectLst/>
                <a:latin typeface="Helvetica Neue"/>
              </a:rPr>
              <a:t>There is no truth in the development team </a:t>
            </a:r>
          </a:p>
          <a:p>
            <a:r>
              <a:rPr lang="en-US" b="0" i="0" dirty="0">
                <a:solidFill>
                  <a:srgbClr val="3B3835"/>
                </a:solidFill>
                <a:effectLst/>
                <a:latin typeface="Helvetica Neue"/>
              </a:rPr>
              <a:t>Measure Obsession (lean startup) </a:t>
            </a:r>
          </a:p>
          <a:p>
            <a:r>
              <a:rPr lang="en-US" b="0" i="0" dirty="0">
                <a:solidFill>
                  <a:srgbClr val="3B3835"/>
                </a:solidFill>
                <a:effectLst/>
                <a:latin typeface="Helvetica Neue"/>
              </a:rPr>
              <a:t>Don't think, know! </a:t>
            </a:r>
          </a:p>
          <a:p>
            <a:pPr lvl="1"/>
            <a:r>
              <a:rPr lang="en-US" b="0" i="0" dirty="0">
                <a:solidFill>
                  <a:srgbClr val="3B3835"/>
                </a:solidFill>
                <a:effectLst/>
                <a:latin typeface="Helvetica Neue"/>
              </a:rPr>
              <a:t>And the only way to know is to measure, measure everything </a:t>
            </a:r>
          </a:p>
          <a:p>
            <a:r>
              <a:rPr lang="en-US" b="0" i="0" dirty="0">
                <a:solidFill>
                  <a:srgbClr val="3B3835"/>
                </a:solidFill>
                <a:effectLst/>
                <a:latin typeface="Helvetica Neue"/>
              </a:rPr>
              <a:t>Speed is key : </a:t>
            </a:r>
          </a:p>
          <a:p>
            <a:pPr lvl="1"/>
            <a:r>
              <a:rPr lang="en-US" b="0" i="0" dirty="0">
                <a:solidFill>
                  <a:srgbClr val="3B3835"/>
                </a:solidFill>
                <a:effectLst/>
                <a:latin typeface="Helvetica Neue"/>
              </a:rPr>
              <a:t>Learn fast ! </a:t>
            </a:r>
          </a:p>
          <a:p>
            <a:pPr lvl="1"/>
            <a:r>
              <a:rPr lang="en-US" b="0" i="0" dirty="0">
                <a:solidFill>
                  <a:srgbClr val="3B3835"/>
                </a:solidFill>
                <a:effectLst/>
                <a:latin typeface="Helvetica Neue"/>
              </a:rPr>
              <a:t>Code fast ! </a:t>
            </a:r>
          </a:p>
          <a:p>
            <a:pPr lvl="1"/>
            <a:r>
              <a:rPr lang="en-US" b="0" i="0" dirty="0">
                <a:solidFill>
                  <a:srgbClr val="3B3835"/>
                </a:solidFill>
                <a:effectLst/>
                <a:latin typeface="Helvetica Neue"/>
              </a:rPr>
              <a:t>Measure fast !</a:t>
            </a:r>
            <a:endParaRPr lang="en-IN" dirty="0"/>
          </a:p>
        </p:txBody>
      </p:sp>
      <p:pic>
        <p:nvPicPr>
          <p:cNvPr id="6" name="Picture 5">
            <a:extLst>
              <a:ext uri="{FF2B5EF4-FFF2-40B4-BE49-F238E27FC236}">
                <a16:creationId xmlns:a16="http://schemas.microsoft.com/office/drawing/2014/main" id="{0EFDFC7B-1E9C-44A3-B9D4-82FC296E53A6}"/>
              </a:ext>
            </a:extLst>
          </p:cNvPr>
          <p:cNvPicPr>
            <a:picLocks noChangeAspect="1"/>
          </p:cNvPicPr>
          <p:nvPr/>
        </p:nvPicPr>
        <p:blipFill>
          <a:blip r:embed="rId2"/>
          <a:stretch>
            <a:fillRect/>
          </a:stretch>
        </p:blipFill>
        <p:spPr>
          <a:xfrm>
            <a:off x="6541330" y="1690688"/>
            <a:ext cx="3934411" cy="3446218"/>
          </a:xfrm>
          <a:prstGeom prst="rect">
            <a:avLst/>
          </a:prstGeom>
        </p:spPr>
      </p:pic>
    </p:spTree>
    <p:extLst>
      <p:ext uri="{BB962C8B-B14F-4D97-AF65-F5344CB8AC3E}">
        <p14:creationId xmlns:p14="http://schemas.microsoft.com/office/powerpoint/2010/main" val="41000003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35625-8399-4F4D-AE0D-D7346C046915}"/>
              </a:ext>
            </a:extLst>
          </p:cNvPr>
          <p:cNvSpPr>
            <a:spLocks noGrp="1"/>
          </p:cNvSpPr>
          <p:nvPr>
            <p:ph type="title"/>
          </p:nvPr>
        </p:nvSpPr>
        <p:spPr/>
        <p:txBody>
          <a:bodyPr/>
          <a:lstStyle/>
          <a:p>
            <a:r>
              <a:rPr lang="en-IN" b="0" i="0" dirty="0">
                <a:solidFill>
                  <a:srgbClr val="3B3835"/>
                </a:solidFill>
                <a:effectLst/>
                <a:latin typeface="Helvetica Neue"/>
              </a:rPr>
              <a:t>Deploy More Often</a:t>
            </a:r>
            <a:endParaRPr lang="en-IN" dirty="0"/>
          </a:p>
        </p:txBody>
      </p:sp>
      <p:sp>
        <p:nvSpPr>
          <p:cNvPr id="3" name="Content Placeholder 2">
            <a:extLst>
              <a:ext uri="{FF2B5EF4-FFF2-40B4-BE49-F238E27FC236}">
                <a16:creationId xmlns:a16="http://schemas.microsoft.com/office/drawing/2014/main" id="{0315EB52-7E8C-44FB-B23F-BFFB908139B9}"/>
              </a:ext>
            </a:extLst>
          </p:cNvPr>
          <p:cNvSpPr>
            <a:spLocks noGrp="1"/>
          </p:cNvSpPr>
          <p:nvPr>
            <p:ph sz="half" idx="1"/>
          </p:nvPr>
        </p:nvSpPr>
        <p:spPr>
          <a:xfrm>
            <a:off x="838200" y="1580270"/>
            <a:ext cx="5181600" cy="5017477"/>
          </a:xfrm>
        </p:spPr>
        <p:txBody>
          <a:bodyPr>
            <a:normAutofit lnSpcReduction="10000"/>
          </a:bodyPr>
          <a:lstStyle/>
          <a:p>
            <a:r>
              <a:rPr lang="en-US" b="0" i="0" dirty="0">
                <a:solidFill>
                  <a:srgbClr val="3B3835"/>
                </a:solidFill>
                <a:effectLst/>
                <a:latin typeface="Helvetica Neue"/>
              </a:rPr>
              <a:t> “If it hurts, do it more often”</a:t>
            </a:r>
          </a:p>
          <a:p>
            <a:pPr lvl="1"/>
            <a:r>
              <a:rPr lang="en-US" b="0" i="0" dirty="0">
                <a:solidFill>
                  <a:srgbClr val="3B3835"/>
                </a:solidFill>
                <a:effectLst/>
                <a:latin typeface="Helvetica Neue"/>
              </a:rPr>
              <a:t> Firstly most of these tasks become much more difficult as the amount of work to be done increases, but when broken up into smaller chunks they compose easily. </a:t>
            </a:r>
          </a:p>
          <a:p>
            <a:pPr lvl="1"/>
            <a:r>
              <a:rPr lang="en-US" b="0" i="0" dirty="0">
                <a:solidFill>
                  <a:srgbClr val="3B3835"/>
                </a:solidFill>
                <a:effectLst/>
                <a:latin typeface="Helvetica Neue"/>
              </a:rPr>
              <a:t>The second reason is Feedback. Much of agile thinking is about setting up feedback loops so that we can learn more quickly. </a:t>
            </a:r>
          </a:p>
          <a:p>
            <a:pPr lvl="1"/>
            <a:r>
              <a:rPr lang="en-US" b="0" i="0" dirty="0">
                <a:solidFill>
                  <a:srgbClr val="3B3835"/>
                </a:solidFill>
                <a:effectLst/>
                <a:latin typeface="Helvetica Neue"/>
              </a:rPr>
              <a:t>The third reason is practice. With any activity, we improve as we do it more often</a:t>
            </a:r>
            <a:endParaRPr lang="en-IN" dirty="0"/>
          </a:p>
        </p:txBody>
      </p:sp>
      <p:pic>
        <p:nvPicPr>
          <p:cNvPr id="6" name="Picture 5">
            <a:extLst>
              <a:ext uri="{FF2B5EF4-FFF2-40B4-BE49-F238E27FC236}">
                <a16:creationId xmlns:a16="http://schemas.microsoft.com/office/drawing/2014/main" id="{2C9DD1CE-C082-4861-B8A8-C0A0D39FB99E}"/>
              </a:ext>
            </a:extLst>
          </p:cNvPr>
          <p:cNvPicPr>
            <a:picLocks noChangeAspect="1"/>
          </p:cNvPicPr>
          <p:nvPr/>
        </p:nvPicPr>
        <p:blipFill>
          <a:blip r:embed="rId2"/>
          <a:stretch>
            <a:fillRect/>
          </a:stretch>
        </p:blipFill>
        <p:spPr>
          <a:xfrm>
            <a:off x="6407394" y="1763443"/>
            <a:ext cx="4504445" cy="4008999"/>
          </a:xfrm>
          <a:prstGeom prst="rect">
            <a:avLst/>
          </a:prstGeom>
        </p:spPr>
      </p:pic>
    </p:spTree>
    <p:extLst>
      <p:ext uri="{BB962C8B-B14F-4D97-AF65-F5344CB8AC3E}">
        <p14:creationId xmlns:p14="http://schemas.microsoft.com/office/powerpoint/2010/main" val="19581307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60C864A-70D8-45AE-86E7-1AA2C712735A}"/>
              </a:ext>
            </a:extLst>
          </p:cNvPr>
          <p:cNvSpPr>
            <a:spLocks noGrp="1"/>
          </p:cNvSpPr>
          <p:nvPr>
            <p:ph type="title"/>
          </p:nvPr>
        </p:nvSpPr>
        <p:spPr/>
        <p:txBody>
          <a:bodyPr/>
          <a:lstStyle/>
          <a:p>
            <a:r>
              <a:rPr lang="en-IN" b="0" i="0" dirty="0">
                <a:solidFill>
                  <a:srgbClr val="3B3835"/>
                </a:solidFill>
                <a:effectLst/>
                <a:latin typeface="Helvetica Neue"/>
              </a:rPr>
              <a:t>Continuous Delivery requirements</a:t>
            </a:r>
            <a:endParaRPr lang="en-IN" dirty="0"/>
          </a:p>
        </p:txBody>
      </p:sp>
      <p:sp>
        <p:nvSpPr>
          <p:cNvPr id="6" name="Content Placeholder 5">
            <a:extLst>
              <a:ext uri="{FF2B5EF4-FFF2-40B4-BE49-F238E27FC236}">
                <a16:creationId xmlns:a16="http://schemas.microsoft.com/office/drawing/2014/main" id="{F616E452-BDE1-4B08-8236-96C3C0479987}"/>
              </a:ext>
            </a:extLst>
          </p:cNvPr>
          <p:cNvSpPr>
            <a:spLocks noGrp="1"/>
          </p:cNvSpPr>
          <p:nvPr>
            <p:ph idx="1"/>
          </p:nvPr>
        </p:nvSpPr>
        <p:spPr>
          <a:xfrm>
            <a:off x="838200" y="1608406"/>
            <a:ext cx="10515600" cy="4637649"/>
          </a:xfrm>
        </p:spPr>
        <p:txBody>
          <a:bodyPr>
            <a:normAutofit fontScale="85000" lnSpcReduction="10000"/>
          </a:bodyPr>
          <a:lstStyle/>
          <a:p>
            <a:r>
              <a:rPr lang="en-US" b="0" i="0" dirty="0">
                <a:solidFill>
                  <a:srgbClr val="3B3835"/>
                </a:solidFill>
                <a:effectLst/>
                <a:latin typeface="Helvetica Neue"/>
              </a:rPr>
              <a:t>Continuous integration of both the software components development as well as the platform provisioning and setup.</a:t>
            </a:r>
          </a:p>
          <a:p>
            <a:r>
              <a:rPr lang="en-US" b="0" i="0" dirty="0">
                <a:solidFill>
                  <a:srgbClr val="3B3835"/>
                </a:solidFill>
                <a:effectLst/>
                <a:latin typeface="Helvetica Neue"/>
              </a:rPr>
              <a:t> TDD - Test Driven Development. This is questionable ... But in the end let's face it: TDD is really the single and only way to have an acceptable coverage of the code and branches with unit tests (and unit tests makes is so much easier to fix issues than integration or functional tests). </a:t>
            </a:r>
          </a:p>
          <a:p>
            <a:r>
              <a:rPr lang="en-US" b="0" i="0" dirty="0">
                <a:solidFill>
                  <a:srgbClr val="3B3835"/>
                </a:solidFill>
                <a:effectLst/>
                <a:latin typeface="Helvetica Neue"/>
              </a:rPr>
              <a:t>Code reviews ! At least code reviews ... pair programming would be better of course. </a:t>
            </a:r>
          </a:p>
          <a:p>
            <a:r>
              <a:rPr lang="en-US" b="0" i="0" dirty="0">
                <a:solidFill>
                  <a:srgbClr val="3B3835"/>
                </a:solidFill>
                <a:effectLst/>
                <a:latin typeface="Helvetica Neue"/>
              </a:rPr>
              <a:t>Continuous auditing software - such as Sonar. </a:t>
            </a:r>
          </a:p>
          <a:p>
            <a:r>
              <a:rPr lang="en-US" b="0" i="0" dirty="0">
                <a:solidFill>
                  <a:srgbClr val="3B3835"/>
                </a:solidFill>
                <a:effectLst/>
                <a:latin typeface="Helvetica Neue"/>
              </a:rPr>
              <a:t>Functional testing automation on production-level environment </a:t>
            </a:r>
          </a:p>
          <a:p>
            <a:r>
              <a:rPr lang="en-US" b="0" i="0" dirty="0">
                <a:solidFill>
                  <a:srgbClr val="3B3835"/>
                </a:solidFill>
                <a:effectLst/>
                <a:latin typeface="Helvetica Neue"/>
              </a:rPr>
              <a:t>Strong non-functional testing automation (performance, availability, etc.) </a:t>
            </a:r>
          </a:p>
          <a:p>
            <a:r>
              <a:rPr lang="en-US" b="0" i="0" dirty="0">
                <a:solidFill>
                  <a:srgbClr val="3B3835"/>
                </a:solidFill>
                <a:effectLst/>
                <a:latin typeface="Helvetica Neue"/>
              </a:rPr>
              <a:t>Automated packaging and deployment, independent of target environment</a:t>
            </a:r>
            <a:endParaRPr lang="en-IN" dirty="0"/>
          </a:p>
        </p:txBody>
      </p:sp>
    </p:spTree>
    <p:extLst>
      <p:ext uri="{BB962C8B-B14F-4D97-AF65-F5344CB8AC3E}">
        <p14:creationId xmlns:p14="http://schemas.microsoft.com/office/powerpoint/2010/main" val="14952648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7D3E0-76B7-408F-B638-BB03AA09C0AD}"/>
              </a:ext>
            </a:extLst>
          </p:cNvPr>
          <p:cNvSpPr>
            <a:spLocks noGrp="1"/>
          </p:cNvSpPr>
          <p:nvPr>
            <p:ph type="title"/>
          </p:nvPr>
        </p:nvSpPr>
        <p:spPr/>
        <p:txBody>
          <a:bodyPr/>
          <a:lstStyle/>
          <a:p>
            <a:r>
              <a:rPr lang="en-IN" b="0" i="0" dirty="0">
                <a:solidFill>
                  <a:srgbClr val="3B3835"/>
                </a:solidFill>
                <a:effectLst/>
                <a:latin typeface="Helvetica Neue"/>
              </a:rPr>
              <a:t>Zero Downtime Deployments</a:t>
            </a:r>
            <a:endParaRPr lang="en-IN" dirty="0"/>
          </a:p>
        </p:txBody>
      </p:sp>
      <p:sp>
        <p:nvSpPr>
          <p:cNvPr id="3" name="Content Placeholder 2">
            <a:extLst>
              <a:ext uri="{FF2B5EF4-FFF2-40B4-BE49-F238E27FC236}">
                <a16:creationId xmlns:a16="http://schemas.microsoft.com/office/drawing/2014/main" id="{BAD8F8FA-4641-4D38-A09B-8B7F79565387}"/>
              </a:ext>
            </a:extLst>
          </p:cNvPr>
          <p:cNvSpPr>
            <a:spLocks noGrp="1"/>
          </p:cNvSpPr>
          <p:nvPr>
            <p:ph idx="1"/>
          </p:nvPr>
        </p:nvSpPr>
        <p:spPr>
          <a:xfrm>
            <a:off x="838200" y="1542757"/>
            <a:ext cx="10515600" cy="4829908"/>
          </a:xfrm>
        </p:spPr>
        <p:txBody>
          <a:bodyPr>
            <a:normAutofit fontScale="92500" lnSpcReduction="20000"/>
          </a:bodyPr>
          <a:lstStyle/>
          <a:p>
            <a:pPr marL="0" indent="0">
              <a:buNone/>
            </a:pPr>
            <a:r>
              <a:rPr lang="en-US" b="0" i="0" dirty="0">
                <a:solidFill>
                  <a:srgbClr val="3B3835"/>
                </a:solidFill>
                <a:effectLst/>
                <a:latin typeface="Helvetica Neue"/>
              </a:rPr>
              <a:t>"Zero Downtime Deployment (ZDD) consists in deploying a new version of a system without any interruption of service.“ </a:t>
            </a:r>
          </a:p>
          <a:p>
            <a:pPr marL="0" indent="0">
              <a:buNone/>
            </a:pPr>
            <a:endParaRPr lang="en-US" b="0" i="0" dirty="0">
              <a:solidFill>
                <a:srgbClr val="3B3835"/>
              </a:solidFill>
              <a:effectLst/>
              <a:latin typeface="Helvetica Neue"/>
            </a:endParaRPr>
          </a:p>
          <a:p>
            <a:r>
              <a:rPr lang="en-US" b="0" i="0" dirty="0">
                <a:solidFill>
                  <a:srgbClr val="3B3835"/>
                </a:solidFill>
                <a:effectLst/>
                <a:latin typeface="Helvetica Neue"/>
              </a:rPr>
              <a:t>ZDD consists in deploying an application in such a way that one introduces a new version of an application to production without making the user see that the application went down in the meantime. From the user's and the company's point of view it's the best possible scenario of deployment since new features can be introduced and bugs can be eliminated without any outage. </a:t>
            </a:r>
          </a:p>
          <a:p>
            <a:r>
              <a:rPr lang="en-US" b="0" i="0" dirty="0">
                <a:solidFill>
                  <a:srgbClr val="3B3835"/>
                </a:solidFill>
                <a:effectLst/>
                <a:latin typeface="Helvetica Neue"/>
              </a:rPr>
              <a:t>I'll mention 4 techniques: </a:t>
            </a:r>
          </a:p>
          <a:p>
            <a:pPr lvl="1"/>
            <a:r>
              <a:rPr lang="en-US" b="0" i="0" dirty="0">
                <a:solidFill>
                  <a:srgbClr val="3B3835"/>
                </a:solidFill>
                <a:effectLst/>
                <a:latin typeface="Helvetica Neue"/>
              </a:rPr>
              <a:t>Feature Flipping </a:t>
            </a:r>
          </a:p>
          <a:p>
            <a:pPr lvl="1"/>
            <a:r>
              <a:rPr lang="en-US" b="0" i="0" dirty="0">
                <a:solidFill>
                  <a:srgbClr val="3B3835"/>
                </a:solidFill>
                <a:effectLst/>
                <a:latin typeface="Helvetica Neue"/>
              </a:rPr>
              <a:t>Dark launch </a:t>
            </a:r>
          </a:p>
          <a:p>
            <a:pPr lvl="1"/>
            <a:r>
              <a:rPr lang="en-US" b="0" i="0" dirty="0">
                <a:solidFill>
                  <a:srgbClr val="3B3835"/>
                </a:solidFill>
                <a:effectLst/>
                <a:latin typeface="Helvetica Neue"/>
              </a:rPr>
              <a:t>Blue/Green Deployments </a:t>
            </a:r>
          </a:p>
          <a:p>
            <a:pPr lvl="1"/>
            <a:r>
              <a:rPr lang="en-US" b="0" i="0" dirty="0">
                <a:solidFill>
                  <a:srgbClr val="3B3835"/>
                </a:solidFill>
                <a:effectLst/>
                <a:latin typeface="Helvetica Neue"/>
              </a:rPr>
              <a:t>Canari release </a:t>
            </a:r>
            <a:endParaRPr lang="en-IN" dirty="0"/>
          </a:p>
        </p:txBody>
      </p:sp>
    </p:spTree>
    <p:extLst>
      <p:ext uri="{BB962C8B-B14F-4D97-AF65-F5344CB8AC3E}">
        <p14:creationId xmlns:p14="http://schemas.microsoft.com/office/powerpoint/2010/main" val="35486263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514EF-41A2-4DDE-A89F-2B58C2035740}"/>
              </a:ext>
            </a:extLst>
          </p:cNvPr>
          <p:cNvSpPr>
            <a:spLocks noGrp="1"/>
          </p:cNvSpPr>
          <p:nvPr>
            <p:ph type="title"/>
          </p:nvPr>
        </p:nvSpPr>
        <p:spPr/>
        <p:txBody>
          <a:bodyPr/>
          <a:lstStyle/>
          <a:p>
            <a:r>
              <a:rPr lang="en-IN" b="0" i="0" dirty="0">
                <a:solidFill>
                  <a:srgbClr val="3B3835"/>
                </a:solidFill>
                <a:effectLst/>
                <a:latin typeface="Helvetica Neue"/>
              </a:rPr>
              <a:t>DevOps is a methodology</a:t>
            </a:r>
            <a:endParaRPr lang="en-IN" dirty="0"/>
          </a:p>
        </p:txBody>
      </p:sp>
      <p:sp>
        <p:nvSpPr>
          <p:cNvPr id="3" name="Content Placeholder 2">
            <a:extLst>
              <a:ext uri="{FF2B5EF4-FFF2-40B4-BE49-F238E27FC236}">
                <a16:creationId xmlns:a16="http://schemas.microsoft.com/office/drawing/2014/main" id="{15F08CA8-99DC-4324-BA7B-D3CFBAA0DF23}"/>
              </a:ext>
            </a:extLst>
          </p:cNvPr>
          <p:cNvSpPr>
            <a:spLocks noGrp="1"/>
          </p:cNvSpPr>
          <p:nvPr>
            <p:ph idx="1"/>
          </p:nvPr>
        </p:nvSpPr>
        <p:spPr>
          <a:xfrm>
            <a:off x="838200" y="1444283"/>
            <a:ext cx="10515600" cy="5228492"/>
          </a:xfrm>
        </p:spPr>
        <p:txBody>
          <a:bodyPr>
            <a:normAutofit fontScale="92500" lnSpcReduction="10000"/>
          </a:bodyPr>
          <a:lstStyle/>
          <a:p>
            <a:r>
              <a:rPr lang="en-US" sz="2000" b="0" i="0" dirty="0">
                <a:solidFill>
                  <a:srgbClr val="3B3835"/>
                </a:solidFill>
                <a:effectLst/>
                <a:latin typeface="Helvetica Neue"/>
              </a:rPr>
              <a:t>A set of principles and practices </a:t>
            </a:r>
          </a:p>
          <a:p>
            <a:r>
              <a:rPr lang="en-US" sz="2000" b="0" i="0" dirty="0">
                <a:solidFill>
                  <a:srgbClr val="3B3835"/>
                </a:solidFill>
                <a:effectLst/>
                <a:latin typeface="Helvetica Neue"/>
              </a:rPr>
              <a:t>help both developers and operators reach their goals </a:t>
            </a:r>
          </a:p>
          <a:p>
            <a:pPr lvl="1"/>
            <a:r>
              <a:rPr lang="en-US" sz="1600" b="0" i="0" dirty="0">
                <a:solidFill>
                  <a:srgbClr val="3B3835"/>
                </a:solidFill>
                <a:effectLst/>
                <a:latin typeface="Helvetica Neue"/>
              </a:rPr>
              <a:t>while maximizing value delivery to the customers or the users </a:t>
            </a:r>
          </a:p>
          <a:p>
            <a:pPr lvl="1"/>
            <a:r>
              <a:rPr lang="en-US" sz="1600" b="0" i="0" dirty="0">
                <a:solidFill>
                  <a:srgbClr val="3B3835"/>
                </a:solidFill>
                <a:effectLst/>
                <a:latin typeface="Helvetica Neue"/>
              </a:rPr>
              <a:t>as well as the quality of these deliverables. </a:t>
            </a:r>
          </a:p>
          <a:p>
            <a:r>
              <a:rPr lang="en-US" sz="2000" b="0" i="0" dirty="0">
                <a:solidFill>
                  <a:srgbClr val="3B3835"/>
                </a:solidFill>
                <a:effectLst/>
                <a:latin typeface="Helvetica Neue"/>
              </a:rPr>
              <a:t>The problem comes from the fact that developers and operators - while both required by corporations with large IT departments - have very different objectives.</a:t>
            </a:r>
          </a:p>
          <a:p>
            <a:endParaRPr lang="en-US" sz="2000" dirty="0">
              <a:solidFill>
                <a:srgbClr val="3B3835"/>
              </a:solidFill>
              <a:latin typeface="Helvetica Neue"/>
            </a:endParaRPr>
          </a:p>
          <a:p>
            <a:endParaRPr lang="en-US" sz="2000" dirty="0">
              <a:solidFill>
                <a:srgbClr val="3B3835"/>
              </a:solidFill>
              <a:latin typeface="Helvetica Neue"/>
            </a:endParaRPr>
          </a:p>
          <a:p>
            <a:endParaRPr lang="en-US" sz="2000" dirty="0">
              <a:solidFill>
                <a:srgbClr val="3B3835"/>
              </a:solidFill>
              <a:latin typeface="Helvetica Neue"/>
            </a:endParaRPr>
          </a:p>
          <a:p>
            <a:endParaRPr lang="en-US" sz="2000" dirty="0">
              <a:solidFill>
                <a:srgbClr val="3B3835"/>
              </a:solidFill>
              <a:latin typeface="Helvetica Neue"/>
            </a:endParaRPr>
          </a:p>
          <a:p>
            <a:endParaRPr lang="en-US" sz="2000" dirty="0">
              <a:solidFill>
                <a:srgbClr val="3B3835"/>
              </a:solidFill>
              <a:latin typeface="Helvetica Neue"/>
            </a:endParaRPr>
          </a:p>
          <a:p>
            <a:endParaRPr lang="en-US" sz="2000" dirty="0">
              <a:solidFill>
                <a:srgbClr val="3B3835"/>
              </a:solidFill>
              <a:latin typeface="Helvetica Neue"/>
            </a:endParaRPr>
          </a:p>
          <a:p>
            <a:endParaRPr lang="en-US" sz="2000" dirty="0">
              <a:solidFill>
                <a:srgbClr val="3B3835"/>
              </a:solidFill>
              <a:latin typeface="Helvetica Neue"/>
            </a:endParaRPr>
          </a:p>
          <a:p>
            <a:endParaRPr lang="en-US" sz="2100" dirty="0">
              <a:solidFill>
                <a:srgbClr val="3B3835"/>
              </a:solidFill>
              <a:latin typeface="Helvetica Neue"/>
            </a:endParaRPr>
          </a:p>
          <a:p>
            <a:r>
              <a:rPr lang="en-US" sz="2100" dirty="0">
                <a:solidFill>
                  <a:srgbClr val="3B3835"/>
                </a:solidFill>
                <a:latin typeface="Helvetica Neue"/>
              </a:rPr>
              <a:t>This difference of objectives between developers and operators is called the wall of confusion Preamble</a:t>
            </a:r>
            <a:endParaRPr lang="en-IN" sz="2100" dirty="0">
              <a:solidFill>
                <a:srgbClr val="3B3835"/>
              </a:solidFill>
              <a:latin typeface="Helvetica Neue"/>
            </a:endParaRPr>
          </a:p>
        </p:txBody>
      </p:sp>
      <p:pic>
        <p:nvPicPr>
          <p:cNvPr id="7" name="Picture 6">
            <a:extLst>
              <a:ext uri="{FF2B5EF4-FFF2-40B4-BE49-F238E27FC236}">
                <a16:creationId xmlns:a16="http://schemas.microsoft.com/office/drawing/2014/main" id="{605033B0-F411-400F-B451-83164E5A70C5}"/>
              </a:ext>
            </a:extLst>
          </p:cNvPr>
          <p:cNvPicPr>
            <a:picLocks noChangeAspect="1"/>
          </p:cNvPicPr>
          <p:nvPr/>
        </p:nvPicPr>
        <p:blipFill>
          <a:blip r:embed="rId2"/>
          <a:stretch>
            <a:fillRect/>
          </a:stretch>
        </p:blipFill>
        <p:spPr>
          <a:xfrm>
            <a:off x="1298770" y="3287151"/>
            <a:ext cx="9163050" cy="2597834"/>
          </a:xfrm>
          <a:prstGeom prst="rect">
            <a:avLst/>
          </a:prstGeom>
        </p:spPr>
      </p:pic>
    </p:spTree>
    <p:extLst>
      <p:ext uri="{BB962C8B-B14F-4D97-AF65-F5344CB8AC3E}">
        <p14:creationId xmlns:p14="http://schemas.microsoft.com/office/powerpoint/2010/main" val="19468545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F41D90-96B6-4AD5-BD43-712864E9AED3}"/>
              </a:ext>
            </a:extLst>
          </p:cNvPr>
          <p:cNvSpPr>
            <a:spLocks noGrp="1"/>
          </p:cNvSpPr>
          <p:nvPr>
            <p:ph type="title"/>
          </p:nvPr>
        </p:nvSpPr>
        <p:spPr/>
        <p:txBody>
          <a:bodyPr/>
          <a:lstStyle/>
          <a:p>
            <a:r>
              <a:rPr lang="en-IN" b="0" i="0" dirty="0">
                <a:solidFill>
                  <a:srgbClr val="3B3835"/>
                </a:solidFill>
                <a:effectLst/>
                <a:latin typeface="Helvetica Neue"/>
              </a:rPr>
              <a:t>Feature flipping</a:t>
            </a:r>
            <a:endParaRPr lang="en-IN" dirty="0"/>
          </a:p>
        </p:txBody>
      </p:sp>
      <p:sp>
        <p:nvSpPr>
          <p:cNvPr id="3" name="Content Placeholder 2">
            <a:extLst>
              <a:ext uri="{FF2B5EF4-FFF2-40B4-BE49-F238E27FC236}">
                <a16:creationId xmlns:a16="http://schemas.microsoft.com/office/drawing/2014/main" id="{C8C4AE75-3E17-4894-98BA-D5F5AA39DC7E}"/>
              </a:ext>
            </a:extLst>
          </p:cNvPr>
          <p:cNvSpPr>
            <a:spLocks noGrp="1"/>
          </p:cNvSpPr>
          <p:nvPr>
            <p:ph idx="1"/>
          </p:nvPr>
        </p:nvSpPr>
        <p:spPr>
          <a:xfrm>
            <a:off x="838200" y="1566203"/>
            <a:ext cx="10515600" cy="4610760"/>
          </a:xfrm>
        </p:spPr>
        <p:txBody>
          <a:bodyPr>
            <a:normAutofit/>
          </a:bodyPr>
          <a:lstStyle/>
          <a:p>
            <a:r>
              <a:rPr lang="en-US" sz="2400" b="0" i="0" dirty="0">
                <a:solidFill>
                  <a:srgbClr val="3B3835"/>
                </a:solidFill>
                <a:effectLst/>
                <a:latin typeface="Helvetica Neue"/>
              </a:rPr>
              <a:t>Feature flipping allows to enable / disable features while the software is running. It's really straightforward to understand and put in place: simply use a configuration properly to entirely disable a feature from production and only activate it when its completely polished and working well.</a:t>
            </a:r>
          </a:p>
          <a:p>
            <a:r>
              <a:rPr lang="en-US" sz="2400" b="0" i="0" dirty="0">
                <a:solidFill>
                  <a:srgbClr val="3B3835"/>
                </a:solidFill>
                <a:effectLst/>
                <a:latin typeface="Helvetica Neue"/>
              </a:rPr>
              <a:t> For instance to disable or activate a feature globally for a whole application:</a:t>
            </a:r>
          </a:p>
          <a:p>
            <a:endParaRPr lang="en-US" sz="2400" dirty="0">
              <a:solidFill>
                <a:srgbClr val="3B3835"/>
              </a:solidFill>
              <a:latin typeface="Helvetica Neue"/>
            </a:endParaRPr>
          </a:p>
          <a:p>
            <a:endParaRPr lang="en-US" sz="2400" dirty="0">
              <a:solidFill>
                <a:srgbClr val="3B3835"/>
              </a:solidFill>
              <a:latin typeface="Helvetica Neue"/>
            </a:endParaRPr>
          </a:p>
          <a:p>
            <a:r>
              <a:rPr lang="en-US" sz="2400" b="0" i="0" dirty="0">
                <a:solidFill>
                  <a:srgbClr val="3B3835"/>
                </a:solidFill>
                <a:effectLst/>
                <a:latin typeface="Helvetica Neue"/>
              </a:rPr>
              <a:t> Or if one wants to do it on a per-user basis:</a:t>
            </a:r>
            <a:endParaRPr lang="en-IN" sz="2400" dirty="0"/>
          </a:p>
        </p:txBody>
      </p:sp>
      <p:pic>
        <p:nvPicPr>
          <p:cNvPr id="5" name="Picture 4">
            <a:extLst>
              <a:ext uri="{FF2B5EF4-FFF2-40B4-BE49-F238E27FC236}">
                <a16:creationId xmlns:a16="http://schemas.microsoft.com/office/drawing/2014/main" id="{7CF96C27-00E9-4F4B-A687-AC51EF37A1B6}"/>
              </a:ext>
            </a:extLst>
          </p:cNvPr>
          <p:cNvPicPr>
            <a:picLocks noChangeAspect="1"/>
          </p:cNvPicPr>
          <p:nvPr/>
        </p:nvPicPr>
        <p:blipFill>
          <a:blip r:embed="rId2"/>
          <a:stretch>
            <a:fillRect/>
          </a:stretch>
        </p:blipFill>
        <p:spPr>
          <a:xfrm>
            <a:off x="1074639" y="3798790"/>
            <a:ext cx="7905238" cy="695325"/>
          </a:xfrm>
          <a:prstGeom prst="rect">
            <a:avLst/>
          </a:prstGeom>
        </p:spPr>
      </p:pic>
      <p:pic>
        <p:nvPicPr>
          <p:cNvPr id="7" name="Picture 6">
            <a:extLst>
              <a:ext uri="{FF2B5EF4-FFF2-40B4-BE49-F238E27FC236}">
                <a16:creationId xmlns:a16="http://schemas.microsoft.com/office/drawing/2014/main" id="{13D6D28D-DDEC-470B-B652-93FDF90163C0}"/>
              </a:ext>
            </a:extLst>
          </p:cNvPr>
          <p:cNvPicPr>
            <a:picLocks noChangeAspect="1"/>
          </p:cNvPicPr>
          <p:nvPr/>
        </p:nvPicPr>
        <p:blipFill>
          <a:blip r:embed="rId3"/>
          <a:stretch>
            <a:fillRect/>
          </a:stretch>
        </p:blipFill>
        <p:spPr>
          <a:xfrm>
            <a:off x="1205133" y="5177570"/>
            <a:ext cx="7718474" cy="777753"/>
          </a:xfrm>
          <a:prstGeom prst="rect">
            <a:avLst/>
          </a:prstGeom>
        </p:spPr>
      </p:pic>
    </p:spTree>
    <p:extLst>
      <p:ext uri="{BB962C8B-B14F-4D97-AF65-F5344CB8AC3E}">
        <p14:creationId xmlns:p14="http://schemas.microsoft.com/office/powerpoint/2010/main" val="3514856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5250FC-4845-40CA-91C6-8C74BF6518B8}"/>
              </a:ext>
            </a:extLst>
          </p:cNvPr>
          <p:cNvSpPr>
            <a:spLocks noGrp="1"/>
          </p:cNvSpPr>
          <p:nvPr>
            <p:ph type="title"/>
          </p:nvPr>
        </p:nvSpPr>
        <p:spPr/>
        <p:txBody>
          <a:bodyPr/>
          <a:lstStyle/>
          <a:p>
            <a:r>
              <a:rPr lang="en-IN" b="0" i="0" dirty="0">
                <a:solidFill>
                  <a:srgbClr val="3B3835"/>
                </a:solidFill>
                <a:effectLst/>
                <a:latin typeface="Helvetica Neue"/>
              </a:rPr>
              <a:t>Dark Launch</a:t>
            </a:r>
            <a:endParaRPr lang="en-IN" dirty="0"/>
          </a:p>
        </p:txBody>
      </p:sp>
      <p:sp>
        <p:nvSpPr>
          <p:cNvPr id="3" name="Content Placeholder 2">
            <a:extLst>
              <a:ext uri="{FF2B5EF4-FFF2-40B4-BE49-F238E27FC236}">
                <a16:creationId xmlns:a16="http://schemas.microsoft.com/office/drawing/2014/main" id="{4E6FF4E0-4317-4E7F-BC7D-8D2533BB40EB}"/>
              </a:ext>
            </a:extLst>
          </p:cNvPr>
          <p:cNvSpPr>
            <a:spLocks noGrp="1"/>
          </p:cNvSpPr>
          <p:nvPr>
            <p:ph idx="1"/>
          </p:nvPr>
        </p:nvSpPr>
        <p:spPr/>
        <p:txBody>
          <a:bodyPr>
            <a:normAutofit fontScale="70000" lnSpcReduction="20000"/>
          </a:bodyPr>
          <a:lstStyle/>
          <a:p>
            <a:pPr marL="0" indent="0">
              <a:buNone/>
            </a:pPr>
            <a:r>
              <a:rPr lang="en-US" b="0" i="0" dirty="0">
                <a:solidFill>
                  <a:srgbClr val="3B3835"/>
                </a:solidFill>
                <a:effectLst/>
                <a:latin typeface="Helvetica Neue"/>
              </a:rPr>
              <a:t>Use production to simulate load ! </a:t>
            </a:r>
          </a:p>
          <a:p>
            <a:r>
              <a:rPr lang="en-US" b="0" i="0" dirty="0">
                <a:solidFill>
                  <a:srgbClr val="3B3835"/>
                </a:solidFill>
                <a:effectLst/>
                <a:latin typeface="Helvetica Neue"/>
              </a:rPr>
              <a:t>Its difficult to simulate load of a software used by hundreds of millions of people in a testing environment. without realistic load tests, it's impossible to know if infrastructure will stand up to the pressure. </a:t>
            </a:r>
          </a:p>
          <a:p>
            <a:r>
              <a:rPr lang="en-US" b="0" i="0" dirty="0">
                <a:solidFill>
                  <a:srgbClr val="3B3835"/>
                </a:solidFill>
                <a:effectLst/>
                <a:latin typeface="Helvetica Neue"/>
              </a:rPr>
              <a:t>Instead of simulating load, why not just deploy the feature to see what happens without disrupting usability? </a:t>
            </a:r>
          </a:p>
          <a:p>
            <a:r>
              <a:rPr lang="en-US" b="0" i="0" dirty="0">
                <a:solidFill>
                  <a:srgbClr val="3B3835"/>
                </a:solidFill>
                <a:effectLst/>
                <a:latin typeface="Helvetica Neue"/>
              </a:rPr>
              <a:t>Facebook calls this a dark launch of the feature.</a:t>
            </a:r>
          </a:p>
          <a:p>
            <a:pPr lvl="1"/>
            <a:r>
              <a:rPr lang="en-US" b="0" i="0" dirty="0">
                <a:solidFill>
                  <a:srgbClr val="3B3835"/>
                </a:solidFill>
                <a:effectLst/>
                <a:latin typeface="Helvetica Neue"/>
              </a:rPr>
              <a:t> Let's say you want to turn a static search field used by 500 million people into an autocomplete field so your users don't have to wait as long for the search results. You built a web service for it and want to simulate all those people typing words at once and generating multiple requests to the web service. </a:t>
            </a:r>
          </a:p>
          <a:p>
            <a:pPr lvl="1"/>
            <a:r>
              <a:rPr lang="en-US" b="0" i="0" dirty="0">
                <a:solidFill>
                  <a:srgbClr val="3B3835"/>
                </a:solidFill>
                <a:effectLst/>
                <a:latin typeface="Helvetica Neue"/>
              </a:rPr>
              <a:t>The dark launch strategy is where you would augment the existing form with a hidden background process that sends the entered search keyword to the new autocomplete service multiple times.</a:t>
            </a:r>
          </a:p>
          <a:p>
            <a:pPr lvl="1"/>
            <a:r>
              <a:rPr lang="en-US" b="0" i="0" dirty="0">
                <a:solidFill>
                  <a:srgbClr val="3B3835"/>
                </a:solidFill>
                <a:effectLst/>
                <a:latin typeface="Helvetica Neue"/>
              </a:rPr>
              <a:t> If the web service explodes unexpectedly then no harm is done; the server errors would just be ignored on the web page. But if it does explode then, great, you can tune and refine the service until it holds up. </a:t>
            </a:r>
          </a:p>
          <a:p>
            <a:r>
              <a:rPr lang="en-US" b="0" i="0" dirty="0">
                <a:solidFill>
                  <a:srgbClr val="3B3835"/>
                </a:solidFill>
                <a:effectLst/>
                <a:latin typeface="Helvetica Neue"/>
              </a:rPr>
              <a:t>There you have it, a real world load test.</a:t>
            </a:r>
            <a:endParaRPr lang="en-IN" dirty="0"/>
          </a:p>
        </p:txBody>
      </p:sp>
    </p:spTree>
    <p:extLst>
      <p:ext uri="{BB962C8B-B14F-4D97-AF65-F5344CB8AC3E}">
        <p14:creationId xmlns:p14="http://schemas.microsoft.com/office/powerpoint/2010/main" val="302043244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F3F51-40A2-4CE3-BE09-AB3E28838ECE}"/>
              </a:ext>
            </a:extLst>
          </p:cNvPr>
          <p:cNvSpPr>
            <a:spLocks noGrp="1"/>
          </p:cNvSpPr>
          <p:nvPr>
            <p:ph type="title"/>
          </p:nvPr>
        </p:nvSpPr>
        <p:spPr/>
        <p:txBody>
          <a:bodyPr/>
          <a:lstStyle/>
          <a:p>
            <a:r>
              <a:rPr lang="en-IN" b="0" i="0" dirty="0">
                <a:solidFill>
                  <a:srgbClr val="3B3835"/>
                </a:solidFill>
                <a:effectLst/>
                <a:latin typeface="Helvetica Neue"/>
              </a:rPr>
              <a:t>Blue/Green Deployments </a:t>
            </a:r>
            <a:endParaRPr lang="en-IN" dirty="0"/>
          </a:p>
        </p:txBody>
      </p:sp>
      <p:sp>
        <p:nvSpPr>
          <p:cNvPr id="3" name="Content Placeholder 2">
            <a:extLst>
              <a:ext uri="{FF2B5EF4-FFF2-40B4-BE49-F238E27FC236}">
                <a16:creationId xmlns:a16="http://schemas.microsoft.com/office/drawing/2014/main" id="{D3F96EFA-B32D-48E9-804A-794DEEAAE0EC}"/>
              </a:ext>
            </a:extLst>
          </p:cNvPr>
          <p:cNvSpPr>
            <a:spLocks noGrp="1"/>
          </p:cNvSpPr>
          <p:nvPr>
            <p:ph idx="1"/>
          </p:nvPr>
        </p:nvSpPr>
        <p:spPr>
          <a:xfrm>
            <a:off x="838200" y="1500554"/>
            <a:ext cx="10515600" cy="4676409"/>
          </a:xfrm>
        </p:spPr>
        <p:txBody>
          <a:bodyPr>
            <a:normAutofit/>
          </a:bodyPr>
          <a:lstStyle/>
          <a:p>
            <a:r>
              <a:rPr lang="en-US" b="0" i="0" dirty="0">
                <a:solidFill>
                  <a:srgbClr val="3B3835"/>
                </a:solidFill>
                <a:effectLst/>
                <a:latin typeface="Helvetica Neue"/>
              </a:rPr>
              <a:t> </a:t>
            </a:r>
            <a:r>
              <a:rPr lang="en-US" sz="2000" b="0" i="0" dirty="0">
                <a:solidFill>
                  <a:srgbClr val="3B3835"/>
                </a:solidFill>
                <a:effectLst/>
                <a:latin typeface="Helvetica Neue"/>
              </a:rPr>
              <a:t>Blue/Green Deployments consists in building a second complete line of production for version N + 1. </a:t>
            </a:r>
          </a:p>
          <a:p>
            <a:pPr lvl="1"/>
            <a:r>
              <a:rPr lang="en-US" sz="2000" b="0" i="0" dirty="0">
                <a:solidFill>
                  <a:srgbClr val="3B3835"/>
                </a:solidFill>
                <a:effectLst/>
                <a:latin typeface="Helvetica Neue"/>
              </a:rPr>
              <a:t>Both development and operation teams can peacefully build up version N + 1 on this second production line. </a:t>
            </a:r>
          </a:p>
          <a:p>
            <a:pPr lvl="1"/>
            <a:r>
              <a:rPr lang="en-US" sz="2000" b="0" i="0" dirty="0">
                <a:solidFill>
                  <a:srgbClr val="3B3835"/>
                </a:solidFill>
                <a:effectLst/>
                <a:latin typeface="Helvetica Neue"/>
              </a:rPr>
              <a:t>Whenever the version N + 1 is ready to be used, the configuration is changed on the load balancer and users are automatically and transparently redirected to the new version N + 1. </a:t>
            </a:r>
          </a:p>
          <a:p>
            <a:pPr lvl="1"/>
            <a:r>
              <a:rPr lang="en-US" sz="2000" b="0" i="0" dirty="0">
                <a:solidFill>
                  <a:srgbClr val="3B3835"/>
                </a:solidFill>
                <a:effectLst/>
                <a:latin typeface="Helvetica Neue"/>
              </a:rPr>
              <a:t>At this moment, the production line for version N is recovered and used to peacefully build version N + 2. </a:t>
            </a:r>
          </a:p>
          <a:p>
            <a:pPr lvl="1"/>
            <a:r>
              <a:rPr lang="en-US" sz="2000" b="0" i="0" dirty="0">
                <a:solidFill>
                  <a:srgbClr val="3B3835"/>
                </a:solidFill>
                <a:effectLst/>
                <a:latin typeface="Helvetica Neue"/>
              </a:rPr>
              <a:t>And so on.</a:t>
            </a:r>
            <a:endParaRPr lang="en-IN" sz="2000" dirty="0"/>
          </a:p>
        </p:txBody>
      </p:sp>
      <p:pic>
        <p:nvPicPr>
          <p:cNvPr id="5" name="Picture 4">
            <a:extLst>
              <a:ext uri="{FF2B5EF4-FFF2-40B4-BE49-F238E27FC236}">
                <a16:creationId xmlns:a16="http://schemas.microsoft.com/office/drawing/2014/main" id="{9958F15F-B12A-4618-B327-695F30E875B2}"/>
              </a:ext>
            </a:extLst>
          </p:cNvPr>
          <p:cNvPicPr>
            <a:picLocks noChangeAspect="1"/>
          </p:cNvPicPr>
          <p:nvPr/>
        </p:nvPicPr>
        <p:blipFill>
          <a:blip r:embed="rId2"/>
          <a:stretch>
            <a:fillRect/>
          </a:stretch>
        </p:blipFill>
        <p:spPr>
          <a:xfrm>
            <a:off x="5588538" y="4057283"/>
            <a:ext cx="5619750" cy="2600325"/>
          </a:xfrm>
          <a:prstGeom prst="rect">
            <a:avLst/>
          </a:prstGeom>
        </p:spPr>
      </p:pic>
    </p:spTree>
    <p:extLst>
      <p:ext uri="{BB962C8B-B14F-4D97-AF65-F5344CB8AC3E}">
        <p14:creationId xmlns:p14="http://schemas.microsoft.com/office/powerpoint/2010/main" val="391136592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8A486-4475-41D5-A730-6BB3BBB5B51C}"/>
              </a:ext>
            </a:extLst>
          </p:cNvPr>
          <p:cNvSpPr>
            <a:spLocks noGrp="1"/>
          </p:cNvSpPr>
          <p:nvPr>
            <p:ph type="title"/>
          </p:nvPr>
        </p:nvSpPr>
        <p:spPr/>
        <p:txBody>
          <a:bodyPr/>
          <a:lstStyle/>
          <a:p>
            <a:r>
              <a:rPr lang="en-IN" b="0" i="0" dirty="0">
                <a:solidFill>
                  <a:srgbClr val="3B3835"/>
                </a:solidFill>
                <a:effectLst/>
                <a:latin typeface="Helvetica Neue"/>
              </a:rPr>
              <a:t>Canari Release</a:t>
            </a:r>
            <a:endParaRPr lang="en-IN" dirty="0"/>
          </a:p>
        </p:txBody>
      </p:sp>
      <p:sp>
        <p:nvSpPr>
          <p:cNvPr id="3" name="Content Placeholder 2">
            <a:extLst>
              <a:ext uri="{FF2B5EF4-FFF2-40B4-BE49-F238E27FC236}">
                <a16:creationId xmlns:a16="http://schemas.microsoft.com/office/drawing/2014/main" id="{62940447-7236-4B0B-BAED-563F96BC5393}"/>
              </a:ext>
            </a:extLst>
          </p:cNvPr>
          <p:cNvSpPr>
            <a:spLocks noGrp="1"/>
          </p:cNvSpPr>
          <p:nvPr>
            <p:ph idx="1"/>
          </p:nvPr>
        </p:nvSpPr>
        <p:spPr>
          <a:xfrm>
            <a:off x="838200" y="1552135"/>
            <a:ext cx="10515600" cy="5026856"/>
          </a:xfrm>
        </p:spPr>
        <p:txBody>
          <a:bodyPr>
            <a:normAutofit/>
          </a:bodyPr>
          <a:lstStyle/>
          <a:p>
            <a:r>
              <a:rPr lang="en-US" sz="2000" b="0" i="0" dirty="0">
                <a:solidFill>
                  <a:srgbClr val="3B3835"/>
                </a:solidFill>
                <a:effectLst/>
                <a:latin typeface="Helvetica Neue"/>
              </a:rPr>
              <a:t>Canari release is very similar in nature to Blue/Green Deployments but it addresses the problem to have multiple complete production lines. </a:t>
            </a:r>
          </a:p>
          <a:p>
            <a:pPr lvl="1"/>
            <a:r>
              <a:rPr lang="en-US" sz="2000" b="0" i="0" dirty="0">
                <a:solidFill>
                  <a:srgbClr val="3B3835"/>
                </a:solidFill>
                <a:effectLst/>
                <a:latin typeface="Helvetica Neue"/>
              </a:rPr>
              <a:t>The idea is to switch users to the new version in an incremental fashion : as more servers are migrated from the version N line to the version N + 1 line, an equivalent proportion of users are migrated as well. </a:t>
            </a:r>
          </a:p>
          <a:p>
            <a:pPr lvl="1"/>
            <a:r>
              <a:rPr lang="en-US" sz="2000" b="0" i="0" dirty="0">
                <a:solidFill>
                  <a:srgbClr val="3B3835"/>
                </a:solidFill>
                <a:effectLst/>
                <a:latin typeface="Helvetica Neue"/>
              </a:rPr>
              <a:t>At first, only a few servers are migrated to version N + 1 along with a small subset of the users. This also allows to test the new release without risking an impact on all users. </a:t>
            </a:r>
          </a:p>
          <a:p>
            <a:pPr lvl="1"/>
            <a:r>
              <a:rPr lang="en-US" sz="2000" b="0" i="0" dirty="0">
                <a:solidFill>
                  <a:srgbClr val="3B3835"/>
                </a:solidFill>
                <a:effectLst/>
                <a:latin typeface="Helvetica Neue"/>
              </a:rPr>
              <a:t>When all servers have eventually been migrated from line N to line N + 1, the release is finished and everything can start all over again for release N + 2.</a:t>
            </a:r>
            <a:endParaRPr lang="en-IN" sz="2000" dirty="0"/>
          </a:p>
        </p:txBody>
      </p:sp>
      <p:pic>
        <p:nvPicPr>
          <p:cNvPr id="5" name="Picture 4">
            <a:extLst>
              <a:ext uri="{FF2B5EF4-FFF2-40B4-BE49-F238E27FC236}">
                <a16:creationId xmlns:a16="http://schemas.microsoft.com/office/drawing/2014/main" id="{4FF1E1F6-DC7B-4666-B2E6-5EBAB7FAF0BE}"/>
              </a:ext>
            </a:extLst>
          </p:cNvPr>
          <p:cNvPicPr>
            <a:picLocks noChangeAspect="1"/>
          </p:cNvPicPr>
          <p:nvPr/>
        </p:nvPicPr>
        <p:blipFill>
          <a:blip r:embed="rId2"/>
          <a:stretch>
            <a:fillRect/>
          </a:stretch>
        </p:blipFill>
        <p:spPr>
          <a:xfrm>
            <a:off x="6634602" y="4495800"/>
            <a:ext cx="4962525" cy="2362200"/>
          </a:xfrm>
          <a:prstGeom prst="rect">
            <a:avLst/>
          </a:prstGeom>
        </p:spPr>
      </p:pic>
    </p:spTree>
    <p:extLst>
      <p:ext uri="{BB962C8B-B14F-4D97-AF65-F5344CB8AC3E}">
        <p14:creationId xmlns:p14="http://schemas.microsoft.com/office/powerpoint/2010/main" val="345186458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CD88C-701D-4D33-BDEE-E8011DA6F11D}"/>
              </a:ext>
            </a:extLst>
          </p:cNvPr>
          <p:cNvSpPr>
            <a:spLocks noGrp="1"/>
          </p:cNvSpPr>
          <p:nvPr>
            <p:ph type="title"/>
          </p:nvPr>
        </p:nvSpPr>
        <p:spPr>
          <a:xfrm>
            <a:off x="838200" y="2194560"/>
            <a:ext cx="10515600" cy="3423138"/>
          </a:xfrm>
        </p:spPr>
        <p:txBody>
          <a:bodyPr/>
          <a:lstStyle/>
          <a:p>
            <a:pPr algn="ctr"/>
            <a:r>
              <a:rPr lang="en-US" dirty="0"/>
              <a:t>4. </a:t>
            </a:r>
            <a:r>
              <a:rPr lang="en-US" dirty="0" err="1"/>
              <a:t>Collabration</a:t>
            </a:r>
            <a:endParaRPr lang="en-IN" dirty="0"/>
          </a:p>
        </p:txBody>
      </p:sp>
    </p:spTree>
    <p:extLst>
      <p:ext uri="{BB962C8B-B14F-4D97-AF65-F5344CB8AC3E}">
        <p14:creationId xmlns:p14="http://schemas.microsoft.com/office/powerpoint/2010/main" val="273678924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21FD08-FCDE-4B39-AF12-1D5D74F2DF9D}"/>
              </a:ext>
            </a:extLst>
          </p:cNvPr>
          <p:cNvSpPr>
            <a:spLocks noGrp="1"/>
          </p:cNvSpPr>
          <p:nvPr>
            <p:ph type="title"/>
          </p:nvPr>
        </p:nvSpPr>
        <p:spPr>
          <a:xfrm>
            <a:off x="838200" y="365125"/>
            <a:ext cx="10515600" cy="6082567"/>
          </a:xfrm>
        </p:spPr>
        <p:txBody>
          <a:bodyPr>
            <a:normAutofit/>
          </a:bodyPr>
          <a:lstStyle/>
          <a:p>
            <a:pPr algn="ctr"/>
            <a:r>
              <a:rPr lang="en-US" dirty="0"/>
              <a:t>Worked Fine in Dev</a:t>
            </a:r>
            <a:br>
              <a:rPr lang="en-US" dirty="0"/>
            </a:br>
            <a:br>
              <a:rPr lang="en-US" dirty="0"/>
            </a:br>
            <a:br>
              <a:rPr lang="en-US" dirty="0"/>
            </a:br>
            <a:br>
              <a:rPr lang="en-US" dirty="0"/>
            </a:br>
            <a:br>
              <a:rPr lang="en-US" dirty="0"/>
            </a:br>
            <a:br>
              <a:rPr lang="en-US" dirty="0"/>
            </a:br>
            <a:br>
              <a:rPr lang="en-US" dirty="0"/>
            </a:br>
            <a:br>
              <a:rPr lang="en-US" dirty="0"/>
            </a:br>
            <a:r>
              <a:rPr lang="en-US" dirty="0"/>
              <a:t>Ops Problem now</a:t>
            </a:r>
            <a:endParaRPr lang="en-IN" dirty="0"/>
          </a:p>
        </p:txBody>
      </p:sp>
    </p:spTree>
    <p:extLst>
      <p:ext uri="{BB962C8B-B14F-4D97-AF65-F5344CB8AC3E}">
        <p14:creationId xmlns:p14="http://schemas.microsoft.com/office/powerpoint/2010/main" val="288578124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E61B3-D8A4-4620-9D8C-E4180FC94395}"/>
              </a:ext>
            </a:extLst>
          </p:cNvPr>
          <p:cNvSpPr>
            <a:spLocks noGrp="1"/>
          </p:cNvSpPr>
          <p:nvPr>
            <p:ph type="title"/>
          </p:nvPr>
        </p:nvSpPr>
        <p:spPr/>
        <p:txBody>
          <a:bodyPr/>
          <a:lstStyle/>
          <a:p>
            <a:r>
              <a:rPr lang="en-US" dirty="0"/>
              <a:t>The wall of confusion</a:t>
            </a:r>
            <a:endParaRPr lang="en-IN" dirty="0"/>
          </a:p>
        </p:txBody>
      </p:sp>
      <p:pic>
        <p:nvPicPr>
          <p:cNvPr id="5" name="Picture 4">
            <a:extLst>
              <a:ext uri="{FF2B5EF4-FFF2-40B4-BE49-F238E27FC236}">
                <a16:creationId xmlns:a16="http://schemas.microsoft.com/office/drawing/2014/main" id="{2008B4FE-A755-431D-AB9D-FE053E616DE8}"/>
              </a:ext>
            </a:extLst>
          </p:cNvPr>
          <p:cNvPicPr>
            <a:picLocks noChangeAspect="1"/>
          </p:cNvPicPr>
          <p:nvPr/>
        </p:nvPicPr>
        <p:blipFill>
          <a:blip r:embed="rId2"/>
          <a:stretch>
            <a:fillRect/>
          </a:stretch>
        </p:blipFill>
        <p:spPr>
          <a:xfrm>
            <a:off x="1481797" y="1927640"/>
            <a:ext cx="8253045" cy="4182428"/>
          </a:xfrm>
          <a:prstGeom prst="rect">
            <a:avLst/>
          </a:prstGeom>
        </p:spPr>
      </p:pic>
    </p:spTree>
    <p:extLst>
      <p:ext uri="{BB962C8B-B14F-4D97-AF65-F5344CB8AC3E}">
        <p14:creationId xmlns:p14="http://schemas.microsoft.com/office/powerpoint/2010/main" val="287511836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CAFFB-D278-4E99-BE0C-B438B0BF0571}"/>
              </a:ext>
            </a:extLst>
          </p:cNvPr>
          <p:cNvSpPr>
            <a:spLocks noGrp="1"/>
          </p:cNvSpPr>
          <p:nvPr>
            <p:ph type="title"/>
          </p:nvPr>
        </p:nvSpPr>
        <p:spPr/>
        <p:txBody>
          <a:bodyPr/>
          <a:lstStyle/>
          <a:p>
            <a:r>
              <a:rPr lang="en-IN" b="0" i="0" dirty="0">
                <a:solidFill>
                  <a:srgbClr val="3B3835"/>
                </a:solidFill>
                <a:effectLst/>
                <a:latin typeface="Helvetica Neue"/>
              </a:rPr>
              <a:t>A Fairy tale …</a:t>
            </a:r>
            <a:endParaRPr lang="en-IN" dirty="0"/>
          </a:p>
        </p:txBody>
      </p:sp>
      <p:sp>
        <p:nvSpPr>
          <p:cNvPr id="3" name="Content Placeholder 2">
            <a:extLst>
              <a:ext uri="{FF2B5EF4-FFF2-40B4-BE49-F238E27FC236}">
                <a16:creationId xmlns:a16="http://schemas.microsoft.com/office/drawing/2014/main" id="{4D729905-E770-4772-8392-4CAC406B5F3C}"/>
              </a:ext>
            </a:extLst>
          </p:cNvPr>
          <p:cNvSpPr>
            <a:spLocks noGrp="1"/>
          </p:cNvSpPr>
          <p:nvPr>
            <p:ph idx="1"/>
          </p:nvPr>
        </p:nvSpPr>
        <p:spPr>
          <a:xfrm>
            <a:off x="838200" y="1373946"/>
            <a:ext cx="10515600" cy="5118930"/>
          </a:xfrm>
        </p:spPr>
        <p:txBody>
          <a:bodyPr>
            <a:noAutofit/>
          </a:bodyPr>
          <a:lstStyle/>
          <a:p>
            <a:r>
              <a:rPr lang="en-US" sz="1600" b="0" i="0" dirty="0">
                <a:solidFill>
                  <a:srgbClr val="3B3835"/>
                </a:solidFill>
                <a:effectLst/>
                <a:latin typeface="Helvetica Neue"/>
              </a:rPr>
              <a:t>The development team kicks things off by "throwing" a software release "over the wall" to Operations. </a:t>
            </a:r>
          </a:p>
          <a:p>
            <a:r>
              <a:rPr lang="en-US" sz="1600" b="0" i="0" dirty="0">
                <a:solidFill>
                  <a:srgbClr val="3B3835"/>
                </a:solidFill>
                <a:effectLst/>
                <a:latin typeface="Helvetica Neue"/>
              </a:rPr>
              <a:t>Operations picks up the release artifacts and begins preparing for their deployment. Operations manually hacks the deployment scripts provided by the developers or, most of the time, maintains their own scripts. They also manually edit configuration files to reflect the production environment. </a:t>
            </a:r>
          </a:p>
          <a:p>
            <a:r>
              <a:rPr lang="en-US" sz="1600" b="0" i="0" dirty="0">
                <a:solidFill>
                  <a:srgbClr val="3B3835"/>
                </a:solidFill>
                <a:effectLst/>
                <a:latin typeface="Helvetica Neue"/>
              </a:rPr>
              <a:t>At best they are duplicating work that was already done in previous environments, at worst they are about to introduce or uncover new bugs. </a:t>
            </a:r>
          </a:p>
          <a:p>
            <a:r>
              <a:rPr lang="en-US" sz="1600" b="0" i="0" dirty="0">
                <a:solidFill>
                  <a:srgbClr val="3B3835"/>
                </a:solidFill>
                <a:effectLst/>
                <a:latin typeface="Helvetica Neue"/>
              </a:rPr>
              <a:t>The IT Operations team then embarks on what they understand to be the currently correct deployment process, which at this point is essentially being performed for the first time due to the script, configuration, process, and environment differences between Development and Operations. </a:t>
            </a:r>
          </a:p>
          <a:p>
            <a:r>
              <a:rPr lang="en-US" sz="1600" b="0" i="0" dirty="0">
                <a:solidFill>
                  <a:srgbClr val="3B3835"/>
                </a:solidFill>
                <a:effectLst/>
                <a:latin typeface="Helvetica Neue"/>
              </a:rPr>
              <a:t>Of course, somewhere along the way a problem occurs and the developers are called in to help troubleshoot. </a:t>
            </a:r>
          </a:p>
          <a:p>
            <a:r>
              <a:rPr lang="en-US" sz="1600" b="0" i="0" dirty="0">
                <a:solidFill>
                  <a:srgbClr val="3B3835"/>
                </a:solidFill>
                <a:effectLst/>
                <a:latin typeface="Helvetica Neue"/>
              </a:rPr>
              <a:t>Operations claims that Development gave them faulty code. Developers respond by pointing out that it worked just fine in their environments, so it must be the case that Operations did something wrong. </a:t>
            </a:r>
          </a:p>
          <a:p>
            <a:r>
              <a:rPr lang="en-US" sz="1600" b="0" i="0" dirty="0">
                <a:solidFill>
                  <a:srgbClr val="3B3835"/>
                </a:solidFill>
                <a:effectLst/>
                <a:latin typeface="Helvetica Neue"/>
              </a:rPr>
              <a:t>Developers are having a difficult time even diagnosing the problem because the configuration, file locations, and procedure used to get into this state is different then what they expect. Time is running out on the change window and, of course, there isn't a reliable way to roll the environment back to a previously known good state. </a:t>
            </a:r>
          </a:p>
          <a:p>
            <a:r>
              <a:rPr lang="en-US" sz="1600" b="0" i="0" dirty="0">
                <a:solidFill>
                  <a:srgbClr val="3B3835"/>
                </a:solidFill>
                <a:effectLst/>
                <a:latin typeface="Helvetica Neue"/>
              </a:rPr>
              <a:t>So what should have been an eventless deployment ended up being an all-hands-on-deck fire drill where a lot of trial and error finally hacked the production environment into a usable state. </a:t>
            </a:r>
          </a:p>
          <a:p>
            <a:r>
              <a:rPr lang="en-US" sz="1600" b="0" i="0" dirty="0">
                <a:solidFill>
                  <a:srgbClr val="3B3835"/>
                </a:solidFill>
                <a:effectLst/>
                <a:latin typeface="Helvetica Neue"/>
              </a:rPr>
              <a:t>It always happens this way, always. </a:t>
            </a:r>
            <a:endParaRPr lang="en-IN" sz="1600" dirty="0"/>
          </a:p>
        </p:txBody>
      </p:sp>
    </p:spTree>
    <p:extLst>
      <p:ext uri="{BB962C8B-B14F-4D97-AF65-F5344CB8AC3E}">
        <p14:creationId xmlns:p14="http://schemas.microsoft.com/office/powerpoint/2010/main" val="4712594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3B020-47D5-4F9E-A4F5-0E1F0BFFAED7}"/>
              </a:ext>
            </a:extLst>
          </p:cNvPr>
          <p:cNvSpPr>
            <a:spLocks noGrp="1"/>
          </p:cNvSpPr>
          <p:nvPr>
            <p:ph type="title"/>
          </p:nvPr>
        </p:nvSpPr>
        <p:spPr/>
        <p:txBody>
          <a:bodyPr/>
          <a:lstStyle/>
          <a:p>
            <a:r>
              <a:rPr lang="en-IN" b="0" i="0" dirty="0">
                <a:solidFill>
                  <a:srgbClr val="3B3835"/>
                </a:solidFill>
                <a:effectLst/>
                <a:latin typeface="Helvetica Neue"/>
              </a:rPr>
              <a:t>DevOps</a:t>
            </a:r>
            <a:endParaRPr lang="en-IN" dirty="0"/>
          </a:p>
        </p:txBody>
      </p:sp>
      <p:sp>
        <p:nvSpPr>
          <p:cNvPr id="3" name="Content Placeholder 2">
            <a:extLst>
              <a:ext uri="{FF2B5EF4-FFF2-40B4-BE49-F238E27FC236}">
                <a16:creationId xmlns:a16="http://schemas.microsoft.com/office/drawing/2014/main" id="{9967B2E0-4A4E-40C0-8772-1B00D123DF37}"/>
              </a:ext>
            </a:extLst>
          </p:cNvPr>
          <p:cNvSpPr>
            <a:spLocks noGrp="1"/>
          </p:cNvSpPr>
          <p:nvPr>
            <p:ph idx="1"/>
          </p:nvPr>
        </p:nvSpPr>
        <p:spPr/>
        <p:txBody>
          <a:bodyPr/>
          <a:lstStyle/>
          <a:p>
            <a:r>
              <a:rPr lang="en-US" b="0" i="0" dirty="0">
                <a:solidFill>
                  <a:srgbClr val="3B3835"/>
                </a:solidFill>
                <a:effectLst/>
                <a:latin typeface="Helvetica Neue"/>
              </a:rPr>
              <a:t>DevOps helps to enable IT alignment by aligning development and operations roles and processes in the context of shared business objectives. Both development and operations need to understand that they are part of a unified business process. DevOps thinking ensures that individual decisions and actions strive to support and improve that unified business process, regardless of organizational structure. </a:t>
            </a:r>
          </a:p>
          <a:p>
            <a:endParaRPr lang="en-US" b="0" i="0" dirty="0">
              <a:solidFill>
                <a:srgbClr val="3B3835"/>
              </a:solidFill>
              <a:effectLst/>
              <a:latin typeface="Helvetica Neue"/>
            </a:endParaRPr>
          </a:p>
          <a:p>
            <a:r>
              <a:rPr lang="en-US" b="0" i="0" dirty="0">
                <a:solidFill>
                  <a:srgbClr val="3B3835"/>
                </a:solidFill>
                <a:effectLst/>
                <a:latin typeface="Helvetica Neue"/>
              </a:rPr>
              <a:t>Even further, as Werner Vogel, CTO of Amazon, said in 2014 : </a:t>
            </a:r>
          </a:p>
          <a:p>
            <a:pPr marL="0" indent="0" algn="ctr">
              <a:buNone/>
            </a:pPr>
            <a:r>
              <a:rPr lang="en-US" b="0" i="0" dirty="0">
                <a:solidFill>
                  <a:srgbClr val="3B3835"/>
                </a:solidFill>
                <a:effectLst/>
                <a:latin typeface="Helvetica Neue"/>
              </a:rPr>
              <a:t>"You build it, you run it." </a:t>
            </a:r>
            <a:endParaRPr lang="en-IN" dirty="0"/>
          </a:p>
        </p:txBody>
      </p:sp>
    </p:spTree>
    <p:extLst>
      <p:ext uri="{BB962C8B-B14F-4D97-AF65-F5344CB8AC3E}">
        <p14:creationId xmlns:p14="http://schemas.microsoft.com/office/powerpoint/2010/main" val="129447760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A58632-7253-4D6F-B2D9-03E58A6604D8}"/>
              </a:ext>
            </a:extLst>
          </p:cNvPr>
          <p:cNvSpPr>
            <a:spLocks noGrp="1"/>
          </p:cNvSpPr>
          <p:nvPr>
            <p:ph type="title"/>
          </p:nvPr>
        </p:nvSpPr>
        <p:spPr/>
        <p:txBody>
          <a:bodyPr/>
          <a:lstStyle/>
          <a:p>
            <a:r>
              <a:rPr lang="en-US" dirty="0"/>
              <a:t>Software Development Process</a:t>
            </a:r>
            <a:endParaRPr lang="en-IN" dirty="0"/>
          </a:p>
        </p:txBody>
      </p:sp>
      <p:pic>
        <p:nvPicPr>
          <p:cNvPr id="5" name="Picture 4">
            <a:extLst>
              <a:ext uri="{FF2B5EF4-FFF2-40B4-BE49-F238E27FC236}">
                <a16:creationId xmlns:a16="http://schemas.microsoft.com/office/drawing/2014/main" id="{3A697E79-26B4-4B28-A02D-863FFF28852E}"/>
              </a:ext>
            </a:extLst>
          </p:cNvPr>
          <p:cNvPicPr>
            <a:picLocks noChangeAspect="1"/>
          </p:cNvPicPr>
          <p:nvPr/>
        </p:nvPicPr>
        <p:blipFill>
          <a:blip r:embed="rId2"/>
          <a:stretch>
            <a:fillRect/>
          </a:stretch>
        </p:blipFill>
        <p:spPr>
          <a:xfrm>
            <a:off x="1589650" y="2209799"/>
            <a:ext cx="8445304" cy="3281289"/>
          </a:xfrm>
          <a:prstGeom prst="rect">
            <a:avLst/>
          </a:prstGeom>
        </p:spPr>
      </p:pic>
    </p:spTree>
    <p:extLst>
      <p:ext uri="{BB962C8B-B14F-4D97-AF65-F5344CB8AC3E}">
        <p14:creationId xmlns:p14="http://schemas.microsoft.com/office/powerpoint/2010/main" val="38229286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2521F8-CA81-4054-A56A-B67F706BC1B4}"/>
              </a:ext>
            </a:extLst>
          </p:cNvPr>
          <p:cNvSpPr>
            <a:spLocks noGrp="1"/>
          </p:cNvSpPr>
          <p:nvPr>
            <p:ph type="title"/>
          </p:nvPr>
        </p:nvSpPr>
        <p:spPr/>
        <p:txBody>
          <a:bodyPr>
            <a:normAutofit/>
          </a:bodyPr>
          <a:lstStyle/>
          <a:p>
            <a:r>
              <a:rPr lang="en-US" sz="4000" b="0" i="0" dirty="0">
                <a:solidFill>
                  <a:srgbClr val="3B3835"/>
                </a:solidFill>
                <a:effectLst/>
                <a:latin typeface="Helvetica Neue"/>
              </a:rPr>
              <a:t>The sinews of war in (software)engineering</a:t>
            </a:r>
            <a:endParaRPr lang="en-IN" sz="4000" dirty="0"/>
          </a:p>
        </p:txBody>
      </p:sp>
      <p:sp>
        <p:nvSpPr>
          <p:cNvPr id="3" name="Content Placeholder 2">
            <a:extLst>
              <a:ext uri="{FF2B5EF4-FFF2-40B4-BE49-F238E27FC236}">
                <a16:creationId xmlns:a16="http://schemas.microsoft.com/office/drawing/2014/main" id="{576E62D2-3CE6-43D4-9550-EB0F506400FE}"/>
              </a:ext>
            </a:extLst>
          </p:cNvPr>
          <p:cNvSpPr>
            <a:spLocks noGrp="1"/>
          </p:cNvSpPr>
          <p:nvPr>
            <p:ph idx="1"/>
          </p:nvPr>
        </p:nvSpPr>
        <p:spPr/>
        <p:txBody>
          <a:bodyPr>
            <a:normAutofit lnSpcReduction="10000"/>
          </a:bodyPr>
          <a:lstStyle/>
          <a:p>
            <a:pPr marL="0" indent="0">
              <a:buNone/>
            </a:pPr>
            <a:r>
              <a:rPr lang="en-US" b="1" i="0" dirty="0">
                <a:solidFill>
                  <a:srgbClr val="3B3835"/>
                </a:solidFill>
                <a:effectLst/>
                <a:latin typeface="Helvetica Neue"/>
              </a:rPr>
              <a:t>Improve TTM – Time To Market</a:t>
            </a:r>
            <a:r>
              <a:rPr lang="en-US" b="0" i="0" dirty="0">
                <a:solidFill>
                  <a:srgbClr val="3B3835"/>
                </a:solidFill>
                <a:effectLst/>
                <a:latin typeface="Helvetica Neue"/>
              </a:rPr>
              <a:t> </a:t>
            </a:r>
          </a:p>
          <a:p>
            <a:r>
              <a:rPr lang="en-US" b="0" i="0" dirty="0">
                <a:solidFill>
                  <a:srgbClr val="3B3835"/>
                </a:solidFill>
                <a:effectLst/>
                <a:latin typeface="Helvetica Neue"/>
              </a:rPr>
              <a:t>shorten lead time (from business idea to production) </a:t>
            </a:r>
          </a:p>
          <a:p>
            <a:r>
              <a:rPr lang="en-US" b="0" i="0" dirty="0">
                <a:solidFill>
                  <a:srgbClr val="3B3835"/>
                </a:solidFill>
                <a:effectLst/>
                <a:latin typeface="Helvetica Neue"/>
              </a:rPr>
              <a:t>Improve time required for technical and technological evolutions </a:t>
            </a:r>
          </a:p>
          <a:p>
            <a:r>
              <a:rPr lang="en-US" b="0" i="0" dirty="0">
                <a:solidFill>
                  <a:srgbClr val="3B3835"/>
                </a:solidFill>
                <a:effectLst/>
                <a:latin typeface="Helvetica Neue"/>
              </a:rPr>
              <a:t>… while of course keeping a very high level of quality, stability, availability, operability, performance, etc.</a:t>
            </a:r>
          </a:p>
          <a:p>
            <a:r>
              <a:rPr lang="en-US" b="0" i="0" dirty="0">
                <a:solidFill>
                  <a:srgbClr val="3B3835"/>
                </a:solidFill>
                <a:effectLst/>
                <a:latin typeface="Helvetica Neue"/>
              </a:rPr>
              <a:t> </a:t>
            </a:r>
            <a:r>
              <a:rPr lang="en-US" b="1" i="0" dirty="0">
                <a:solidFill>
                  <a:srgbClr val="3B3835"/>
                </a:solidFill>
                <a:effectLst/>
                <a:latin typeface="Helvetica Neue"/>
              </a:rPr>
              <a:t>Problem: </a:t>
            </a:r>
          </a:p>
          <a:p>
            <a:pPr lvl="1"/>
            <a:r>
              <a:rPr lang="en-US" b="0" i="0" dirty="0">
                <a:solidFill>
                  <a:srgbClr val="3B3835"/>
                </a:solidFill>
                <a:effectLst/>
                <a:latin typeface="Helvetica Neue"/>
              </a:rPr>
              <a:t>TTM and product quality are opposing attributes of a development process. </a:t>
            </a:r>
          </a:p>
          <a:p>
            <a:pPr lvl="1"/>
            <a:r>
              <a:rPr lang="en-US" b="0" i="0" dirty="0">
                <a:solidFill>
                  <a:srgbClr val="3B3835"/>
                </a:solidFill>
                <a:effectLst/>
                <a:latin typeface="Helvetica Neue"/>
              </a:rPr>
              <a:t>Improving quality (stability) is the objective of operators </a:t>
            </a:r>
          </a:p>
          <a:p>
            <a:pPr lvl="1"/>
            <a:r>
              <a:rPr lang="en-US" b="0" i="0" dirty="0">
                <a:solidFill>
                  <a:srgbClr val="3B3835"/>
                </a:solidFill>
                <a:effectLst/>
                <a:latin typeface="Helvetica Neue"/>
              </a:rPr>
              <a:t>reducing lead time (improving TTM) is the objective of developers. The sinews of war in (software) engineering</a:t>
            </a:r>
            <a:endParaRPr lang="en-IN" dirty="0"/>
          </a:p>
        </p:txBody>
      </p:sp>
    </p:spTree>
    <p:extLst>
      <p:ext uri="{BB962C8B-B14F-4D97-AF65-F5344CB8AC3E}">
        <p14:creationId xmlns:p14="http://schemas.microsoft.com/office/powerpoint/2010/main" val="216703704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0F3B3D-C456-42E9-9C92-85EB78A893F8}"/>
              </a:ext>
            </a:extLst>
          </p:cNvPr>
          <p:cNvSpPr>
            <a:spLocks noGrp="1"/>
          </p:cNvSpPr>
          <p:nvPr>
            <p:ph type="title"/>
          </p:nvPr>
        </p:nvSpPr>
        <p:spPr/>
        <p:txBody>
          <a:bodyPr/>
          <a:lstStyle/>
          <a:p>
            <a:r>
              <a:rPr lang="en-US" dirty="0"/>
              <a:t>Operators are the other Users of the software</a:t>
            </a:r>
            <a:endParaRPr lang="en-IN" dirty="0"/>
          </a:p>
        </p:txBody>
      </p:sp>
      <p:pic>
        <p:nvPicPr>
          <p:cNvPr id="5" name="Picture 4">
            <a:extLst>
              <a:ext uri="{FF2B5EF4-FFF2-40B4-BE49-F238E27FC236}">
                <a16:creationId xmlns:a16="http://schemas.microsoft.com/office/drawing/2014/main" id="{06F7A1CA-93C0-4A73-9198-9CA960260DD8}"/>
              </a:ext>
            </a:extLst>
          </p:cNvPr>
          <p:cNvPicPr>
            <a:picLocks noChangeAspect="1"/>
          </p:cNvPicPr>
          <p:nvPr/>
        </p:nvPicPr>
        <p:blipFill>
          <a:blip r:embed="rId2"/>
          <a:stretch>
            <a:fillRect/>
          </a:stretch>
        </p:blipFill>
        <p:spPr>
          <a:xfrm>
            <a:off x="1681088" y="2209067"/>
            <a:ext cx="9108831" cy="3752850"/>
          </a:xfrm>
          <a:prstGeom prst="rect">
            <a:avLst/>
          </a:prstGeom>
        </p:spPr>
      </p:pic>
    </p:spTree>
    <p:extLst>
      <p:ext uri="{BB962C8B-B14F-4D97-AF65-F5344CB8AC3E}">
        <p14:creationId xmlns:p14="http://schemas.microsoft.com/office/powerpoint/2010/main" val="287818298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2998A1-95EB-49FD-AE56-9581E8F39D4D}"/>
              </a:ext>
            </a:extLst>
          </p:cNvPr>
          <p:cNvSpPr>
            <a:spLocks noGrp="1"/>
          </p:cNvSpPr>
          <p:nvPr>
            <p:ph type="title"/>
          </p:nvPr>
        </p:nvSpPr>
        <p:spPr/>
        <p:txBody>
          <a:bodyPr/>
          <a:lstStyle/>
          <a:p>
            <a:r>
              <a:rPr lang="en-US" dirty="0"/>
              <a:t>Share the tools</a:t>
            </a:r>
            <a:endParaRPr lang="en-IN" dirty="0"/>
          </a:p>
        </p:txBody>
      </p:sp>
      <p:pic>
        <p:nvPicPr>
          <p:cNvPr id="5" name="Picture 4">
            <a:extLst>
              <a:ext uri="{FF2B5EF4-FFF2-40B4-BE49-F238E27FC236}">
                <a16:creationId xmlns:a16="http://schemas.microsoft.com/office/drawing/2014/main" id="{D2B6383A-0A64-4624-9984-888B45D47D96}"/>
              </a:ext>
            </a:extLst>
          </p:cNvPr>
          <p:cNvPicPr>
            <a:picLocks noChangeAspect="1"/>
          </p:cNvPicPr>
          <p:nvPr/>
        </p:nvPicPr>
        <p:blipFill>
          <a:blip r:embed="rId2"/>
          <a:stretch>
            <a:fillRect/>
          </a:stretch>
        </p:blipFill>
        <p:spPr>
          <a:xfrm>
            <a:off x="1927274" y="2138435"/>
            <a:ext cx="6954129" cy="3709035"/>
          </a:xfrm>
          <a:prstGeom prst="rect">
            <a:avLst/>
          </a:prstGeom>
        </p:spPr>
      </p:pic>
    </p:spTree>
    <p:extLst>
      <p:ext uri="{BB962C8B-B14F-4D97-AF65-F5344CB8AC3E}">
        <p14:creationId xmlns:p14="http://schemas.microsoft.com/office/powerpoint/2010/main" val="171880868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7DEAB1-3717-4A22-B994-C282A243D21C}"/>
              </a:ext>
            </a:extLst>
          </p:cNvPr>
          <p:cNvSpPr>
            <a:spLocks noGrp="1"/>
          </p:cNvSpPr>
          <p:nvPr>
            <p:ph type="title"/>
          </p:nvPr>
        </p:nvSpPr>
        <p:spPr/>
        <p:txBody>
          <a:bodyPr/>
          <a:lstStyle/>
          <a:p>
            <a:r>
              <a:rPr lang="en-US" dirty="0"/>
              <a:t>Agile Development And Operation Team</a:t>
            </a:r>
            <a:endParaRPr lang="en-IN" dirty="0"/>
          </a:p>
        </p:txBody>
      </p:sp>
      <p:pic>
        <p:nvPicPr>
          <p:cNvPr id="5" name="Picture 4">
            <a:extLst>
              <a:ext uri="{FF2B5EF4-FFF2-40B4-BE49-F238E27FC236}">
                <a16:creationId xmlns:a16="http://schemas.microsoft.com/office/drawing/2014/main" id="{A168D4C7-2831-44E1-BF71-A5BC5E6577D5}"/>
              </a:ext>
            </a:extLst>
          </p:cNvPr>
          <p:cNvPicPr>
            <a:picLocks noChangeAspect="1"/>
          </p:cNvPicPr>
          <p:nvPr/>
        </p:nvPicPr>
        <p:blipFill>
          <a:blip r:embed="rId2"/>
          <a:stretch>
            <a:fillRect/>
          </a:stretch>
        </p:blipFill>
        <p:spPr>
          <a:xfrm>
            <a:off x="2039815" y="2124002"/>
            <a:ext cx="7530905" cy="3967309"/>
          </a:xfrm>
          <a:prstGeom prst="rect">
            <a:avLst/>
          </a:prstGeom>
        </p:spPr>
      </p:pic>
    </p:spTree>
    <p:extLst>
      <p:ext uri="{BB962C8B-B14F-4D97-AF65-F5344CB8AC3E}">
        <p14:creationId xmlns:p14="http://schemas.microsoft.com/office/powerpoint/2010/main" val="130465031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7C37C-99FA-4472-9C7B-7982D9C48E7C}"/>
              </a:ext>
            </a:extLst>
          </p:cNvPr>
          <p:cNvSpPr>
            <a:spLocks noGrp="1"/>
          </p:cNvSpPr>
          <p:nvPr>
            <p:ph type="title"/>
          </p:nvPr>
        </p:nvSpPr>
        <p:spPr/>
        <p:txBody>
          <a:bodyPr/>
          <a:lstStyle/>
          <a:p>
            <a:r>
              <a:rPr lang="en-US" dirty="0"/>
              <a:t>Conclusion</a:t>
            </a:r>
            <a:endParaRPr lang="en-IN" dirty="0"/>
          </a:p>
        </p:txBody>
      </p:sp>
    </p:spTree>
    <p:extLst>
      <p:ext uri="{BB962C8B-B14F-4D97-AF65-F5344CB8AC3E}">
        <p14:creationId xmlns:p14="http://schemas.microsoft.com/office/powerpoint/2010/main" val="58829094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2C2B8B-1751-4CCD-8175-9FEE24DEB148}"/>
              </a:ext>
            </a:extLst>
          </p:cNvPr>
          <p:cNvSpPr>
            <a:spLocks noGrp="1"/>
          </p:cNvSpPr>
          <p:nvPr>
            <p:ph type="title"/>
          </p:nvPr>
        </p:nvSpPr>
        <p:spPr/>
        <p:txBody>
          <a:bodyPr/>
          <a:lstStyle/>
          <a:p>
            <a:r>
              <a:rPr lang="en-US" dirty="0"/>
              <a:t>Summary</a:t>
            </a:r>
            <a:endParaRPr lang="en-IN" dirty="0"/>
          </a:p>
        </p:txBody>
      </p:sp>
      <p:pic>
        <p:nvPicPr>
          <p:cNvPr id="5" name="Picture 4">
            <a:extLst>
              <a:ext uri="{FF2B5EF4-FFF2-40B4-BE49-F238E27FC236}">
                <a16:creationId xmlns:a16="http://schemas.microsoft.com/office/drawing/2014/main" id="{B577B5AE-BCAA-4BD1-9A8A-C76287CA04A7}"/>
              </a:ext>
            </a:extLst>
          </p:cNvPr>
          <p:cNvPicPr>
            <a:picLocks noChangeAspect="1"/>
          </p:cNvPicPr>
          <p:nvPr/>
        </p:nvPicPr>
        <p:blipFill>
          <a:blip r:embed="rId2"/>
          <a:stretch>
            <a:fillRect/>
          </a:stretch>
        </p:blipFill>
        <p:spPr>
          <a:xfrm>
            <a:off x="1828799" y="2096599"/>
            <a:ext cx="7685649" cy="3743325"/>
          </a:xfrm>
          <a:prstGeom prst="rect">
            <a:avLst/>
          </a:prstGeom>
        </p:spPr>
      </p:pic>
    </p:spTree>
    <p:extLst>
      <p:ext uri="{BB962C8B-B14F-4D97-AF65-F5344CB8AC3E}">
        <p14:creationId xmlns:p14="http://schemas.microsoft.com/office/powerpoint/2010/main" val="20720856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8EA32BE-2D17-4488-AC8E-9E88C570F5A3}"/>
              </a:ext>
            </a:extLst>
          </p:cNvPr>
          <p:cNvPicPr>
            <a:picLocks noChangeAspect="1"/>
          </p:cNvPicPr>
          <p:nvPr/>
        </p:nvPicPr>
        <p:blipFill>
          <a:blip r:embed="rId2"/>
          <a:stretch>
            <a:fillRect/>
          </a:stretch>
        </p:blipFill>
        <p:spPr>
          <a:xfrm>
            <a:off x="0" y="997750"/>
            <a:ext cx="12192000" cy="4862499"/>
          </a:xfrm>
          <a:prstGeom prst="rect">
            <a:avLst/>
          </a:prstGeom>
        </p:spPr>
      </p:pic>
      <p:sp>
        <p:nvSpPr>
          <p:cNvPr id="10" name="Title 9">
            <a:extLst>
              <a:ext uri="{FF2B5EF4-FFF2-40B4-BE49-F238E27FC236}">
                <a16:creationId xmlns:a16="http://schemas.microsoft.com/office/drawing/2014/main" id="{66260B76-E75C-42FE-95E8-DFABA6C2BC0E}"/>
              </a:ext>
            </a:extLst>
          </p:cNvPr>
          <p:cNvSpPr>
            <a:spLocks noGrp="1"/>
          </p:cNvSpPr>
          <p:nvPr>
            <p:ph type="title"/>
          </p:nvPr>
        </p:nvSpPr>
        <p:spPr/>
        <p:txBody>
          <a:bodyPr/>
          <a:lstStyle/>
          <a:p>
            <a:r>
              <a:rPr lang="en-US" dirty="0"/>
              <a:t>A typical IT </a:t>
            </a:r>
            <a:r>
              <a:rPr lang="en-US" dirty="0" err="1"/>
              <a:t>organisation</a:t>
            </a:r>
            <a:endParaRPr lang="en-IN" dirty="0"/>
          </a:p>
        </p:txBody>
      </p:sp>
    </p:spTree>
    <p:extLst>
      <p:ext uri="{BB962C8B-B14F-4D97-AF65-F5344CB8AC3E}">
        <p14:creationId xmlns:p14="http://schemas.microsoft.com/office/powerpoint/2010/main" val="37335707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FAFB2EDA-5347-4F29-B575-D61211ED8D9D}"/>
              </a:ext>
            </a:extLst>
          </p:cNvPr>
          <p:cNvPicPr>
            <a:picLocks noChangeAspect="1"/>
          </p:cNvPicPr>
          <p:nvPr/>
        </p:nvPicPr>
        <p:blipFill>
          <a:blip r:embed="rId2"/>
          <a:stretch>
            <a:fillRect/>
          </a:stretch>
        </p:blipFill>
        <p:spPr>
          <a:xfrm>
            <a:off x="2222695" y="1728787"/>
            <a:ext cx="7643447" cy="3781059"/>
          </a:xfrm>
          <a:prstGeom prst="rect">
            <a:avLst/>
          </a:prstGeom>
        </p:spPr>
      </p:pic>
      <p:sp>
        <p:nvSpPr>
          <p:cNvPr id="7" name="Title 6">
            <a:extLst>
              <a:ext uri="{FF2B5EF4-FFF2-40B4-BE49-F238E27FC236}">
                <a16:creationId xmlns:a16="http://schemas.microsoft.com/office/drawing/2014/main" id="{244AD958-4136-4D10-A4BA-ECBA9907D94C}"/>
              </a:ext>
            </a:extLst>
          </p:cNvPr>
          <p:cNvSpPr>
            <a:spLocks noGrp="1"/>
          </p:cNvSpPr>
          <p:nvPr>
            <p:ph type="title"/>
          </p:nvPr>
        </p:nvSpPr>
        <p:spPr/>
        <p:txBody>
          <a:bodyPr/>
          <a:lstStyle/>
          <a:p>
            <a:r>
              <a:rPr lang="en-US" dirty="0"/>
              <a:t>Again Different Objective</a:t>
            </a:r>
            <a:endParaRPr lang="en-IN" dirty="0"/>
          </a:p>
        </p:txBody>
      </p:sp>
    </p:spTree>
    <p:extLst>
      <p:ext uri="{BB962C8B-B14F-4D97-AF65-F5344CB8AC3E}">
        <p14:creationId xmlns:p14="http://schemas.microsoft.com/office/powerpoint/2010/main" val="20454703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2161EB49-8BE5-458C-9073-BD08816BA869}"/>
              </a:ext>
            </a:extLst>
          </p:cNvPr>
          <p:cNvSpPr>
            <a:spLocks noGrp="1"/>
          </p:cNvSpPr>
          <p:nvPr>
            <p:ph type="title"/>
          </p:nvPr>
        </p:nvSpPr>
        <p:spPr/>
        <p:txBody>
          <a:bodyPr/>
          <a:lstStyle/>
          <a:p>
            <a:r>
              <a:rPr lang="en-US" dirty="0"/>
              <a:t>Ops Frustration…</a:t>
            </a:r>
            <a:endParaRPr lang="en-IN" dirty="0"/>
          </a:p>
        </p:txBody>
      </p:sp>
      <p:sp>
        <p:nvSpPr>
          <p:cNvPr id="8" name="Content Placeholder 7">
            <a:extLst>
              <a:ext uri="{FF2B5EF4-FFF2-40B4-BE49-F238E27FC236}">
                <a16:creationId xmlns:a16="http://schemas.microsoft.com/office/drawing/2014/main" id="{55B5B9E8-3874-43F5-84F7-3F5D3A0EB7A6}"/>
              </a:ext>
            </a:extLst>
          </p:cNvPr>
          <p:cNvSpPr>
            <a:spLocks noGrp="1"/>
          </p:cNvSpPr>
          <p:nvPr>
            <p:ph sz="half" idx="1"/>
          </p:nvPr>
        </p:nvSpPr>
        <p:spPr/>
        <p:txBody>
          <a:bodyPr>
            <a:normAutofit fontScale="77500" lnSpcReduction="20000"/>
          </a:bodyPr>
          <a:lstStyle/>
          <a:p>
            <a:r>
              <a:rPr lang="en-US" b="0" i="0" dirty="0">
                <a:solidFill>
                  <a:srgbClr val="3B3835"/>
                </a:solidFill>
                <a:effectLst/>
                <a:latin typeface="Helvetica Neue"/>
              </a:rPr>
              <a:t>Almost 50% (47) of total time of Production Teams is dedicated to deployment</a:t>
            </a:r>
          </a:p>
          <a:p>
            <a:pPr lvl="1"/>
            <a:r>
              <a:rPr lang="en-US" b="0" i="0" dirty="0">
                <a:solidFill>
                  <a:srgbClr val="3B3835"/>
                </a:solidFill>
                <a:effectLst/>
                <a:latin typeface="Helvetica Neue"/>
              </a:rPr>
              <a:t> Doing the deployment</a:t>
            </a:r>
          </a:p>
          <a:p>
            <a:pPr lvl="1"/>
            <a:r>
              <a:rPr lang="en-US" b="0" i="0" dirty="0">
                <a:solidFill>
                  <a:srgbClr val="3B3835"/>
                </a:solidFill>
                <a:effectLst/>
                <a:latin typeface="Helvetica Neue"/>
              </a:rPr>
              <a:t> Fixing problems related to deployments</a:t>
            </a:r>
          </a:p>
          <a:p>
            <a:r>
              <a:rPr lang="en-US" b="0" i="0" dirty="0">
                <a:solidFill>
                  <a:srgbClr val="3B3835"/>
                </a:solidFill>
                <a:effectLst/>
                <a:latin typeface="Helvetica Neue"/>
              </a:rPr>
              <a:t> An interesting KPI to follow </a:t>
            </a:r>
          </a:p>
          <a:p>
            <a:r>
              <a:rPr lang="en-US" b="0" i="0" dirty="0">
                <a:solidFill>
                  <a:srgbClr val="3B3835"/>
                </a:solidFill>
                <a:effectLst/>
                <a:latin typeface="Helvetica Neue"/>
              </a:rPr>
              <a:t>… </a:t>
            </a:r>
          </a:p>
          <a:p>
            <a:r>
              <a:rPr lang="en-US" b="0" i="0" dirty="0">
                <a:solidFill>
                  <a:srgbClr val="3B3835"/>
                </a:solidFill>
                <a:effectLst/>
                <a:latin typeface="Helvetica Neue"/>
              </a:rPr>
              <a:t>Two critical needs for </a:t>
            </a:r>
            <a:r>
              <a:rPr lang="en-US" b="0" i="0" dirty="0" err="1">
                <a:solidFill>
                  <a:srgbClr val="3B3835"/>
                </a:solidFill>
                <a:effectLst/>
                <a:latin typeface="Helvetica Neue"/>
              </a:rPr>
              <a:t>evoluting</a:t>
            </a:r>
            <a:r>
              <a:rPr lang="en-US" b="0" i="0" dirty="0">
                <a:solidFill>
                  <a:srgbClr val="3B3835"/>
                </a:solidFill>
                <a:effectLst/>
                <a:latin typeface="Helvetica Neue"/>
              </a:rPr>
              <a:t> these processes:</a:t>
            </a:r>
          </a:p>
          <a:p>
            <a:pPr lvl="1"/>
            <a:r>
              <a:rPr lang="en-US" b="0" i="0" dirty="0">
                <a:solidFill>
                  <a:srgbClr val="3B3835"/>
                </a:solidFill>
                <a:effectLst/>
                <a:latin typeface="Helvetica Neue"/>
              </a:rPr>
              <a:t> Automate the deployments to reduce the 31% time dedicated to these currently manual tasks. </a:t>
            </a:r>
          </a:p>
          <a:p>
            <a:pPr lvl="1"/>
            <a:r>
              <a:rPr lang="en-US" b="0" i="0" dirty="0">
                <a:solidFill>
                  <a:srgbClr val="3B3835"/>
                </a:solidFill>
                <a:effectLst/>
                <a:latin typeface="Helvetica Neue"/>
              </a:rPr>
              <a:t>Industrialize them (think XP / Agile) to reduce the 16% related to fixing these deployment related issues. </a:t>
            </a:r>
            <a:endParaRPr lang="en-IN" dirty="0"/>
          </a:p>
        </p:txBody>
      </p:sp>
      <p:pic>
        <p:nvPicPr>
          <p:cNvPr id="11" name="Picture 10">
            <a:extLst>
              <a:ext uri="{FF2B5EF4-FFF2-40B4-BE49-F238E27FC236}">
                <a16:creationId xmlns:a16="http://schemas.microsoft.com/office/drawing/2014/main" id="{EF108983-7961-4370-9BDB-7AFF8A110338}"/>
              </a:ext>
            </a:extLst>
          </p:cNvPr>
          <p:cNvPicPr>
            <a:picLocks noChangeAspect="1"/>
          </p:cNvPicPr>
          <p:nvPr/>
        </p:nvPicPr>
        <p:blipFill>
          <a:blip r:embed="rId2"/>
          <a:stretch>
            <a:fillRect/>
          </a:stretch>
        </p:blipFill>
        <p:spPr>
          <a:xfrm>
            <a:off x="6672776" y="933157"/>
            <a:ext cx="4989342" cy="5097193"/>
          </a:xfrm>
          <a:prstGeom prst="rect">
            <a:avLst/>
          </a:prstGeom>
        </p:spPr>
      </p:pic>
    </p:spTree>
    <p:extLst>
      <p:ext uri="{BB962C8B-B14F-4D97-AF65-F5344CB8AC3E}">
        <p14:creationId xmlns:p14="http://schemas.microsoft.com/office/powerpoint/2010/main" val="34923914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3B9AB3FE-373D-4EC0-ADC8-9207213F2DD3}"/>
              </a:ext>
            </a:extLst>
          </p:cNvPr>
          <p:cNvPicPr>
            <a:picLocks noChangeAspect="1"/>
          </p:cNvPicPr>
          <p:nvPr/>
        </p:nvPicPr>
        <p:blipFill>
          <a:blip r:embed="rId2"/>
          <a:stretch>
            <a:fillRect/>
          </a:stretch>
        </p:blipFill>
        <p:spPr>
          <a:xfrm>
            <a:off x="1946031" y="1416148"/>
            <a:ext cx="8562535" cy="5139397"/>
          </a:xfrm>
          <a:prstGeom prst="rect">
            <a:avLst/>
          </a:prstGeom>
        </p:spPr>
      </p:pic>
      <p:sp>
        <p:nvSpPr>
          <p:cNvPr id="7" name="Title 6">
            <a:extLst>
              <a:ext uri="{FF2B5EF4-FFF2-40B4-BE49-F238E27FC236}">
                <a16:creationId xmlns:a16="http://schemas.microsoft.com/office/drawing/2014/main" id="{12D9CABF-38A4-4646-AA56-7BFF70AEF35D}"/>
              </a:ext>
            </a:extLst>
          </p:cNvPr>
          <p:cNvSpPr>
            <a:spLocks noGrp="1"/>
          </p:cNvSpPr>
          <p:nvPr>
            <p:ph type="title"/>
          </p:nvPr>
        </p:nvSpPr>
        <p:spPr/>
        <p:txBody>
          <a:bodyPr/>
          <a:lstStyle/>
          <a:p>
            <a:r>
              <a:rPr lang="en-US" dirty="0"/>
              <a:t>By hand ?</a:t>
            </a:r>
            <a:endParaRPr lang="en-IN" dirty="0"/>
          </a:p>
        </p:txBody>
      </p:sp>
    </p:spTree>
    <p:extLst>
      <p:ext uri="{BB962C8B-B14F-4D97-AF65-F5344CB8AC3E}">
        <p14:creationId xmlns:p14="http://schemas.microsoft.com/office/powerpoint/2010/main" val="16912023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E0DF051-5FAC-410B-BA53-864E62BF2130}"/>
              </a:ext>
            </a:extLst>
          </p:cNvPr>
          <p:cNvPicPr>
            <a:picLocks noChangeAspect="1"/>
          </p:cNvPicPr>
          <p:nvPr/>
        </p:nvPicPr>
        <p:blipFill>
          <a:blip r:embed="rId2"/>
          <a:stretch>
            <a:fillRect/>
          </a:stretch>
        </p:blipFill>
        <p:spPr>
          <a:xfrm>
            <a:off x="1767840" y="1439594"/>
            <a:ext cx="8557846" cy="4534486"/>
          </a:xfrm>
          <a:prstGeom prst="rect">
            <a:avLst/>
          </a:prstGeom>
        </p:spPr>
      </p:pic>
      <p:sp>
        <p:nvSpPr>
          <p:cNvPr id="4" name="Title 3">
            <a:extLst>
              <a:ext uri="{FF2B5EF4-FFF2-40B4-BE49-F238E27FC236}">
                <a16:creationId xmlns:a16="http://schemas.microsoft.com/office/drawing/2014/main" id="{50AF4F7C-C6F0-4F37-9072-A625EBB60EDE}"/>
              </a:ext>
            </a:extLst>
          </p:cNvPr>
          <p:cNvSpPr>
            <a:spLocks noGrp="1"/>
          </p:cNvSpPr>
          <p:nvPr>
            <p:ph type="title"/>
          </p:nvPr>
        </p:nvSpPr>
        <p:spPr/>
        <p:txBody>
          <a:bodyPr/>
          <a:lstStyle/>
          <a:p>
            <a:r>
              <a:rPr lang="en-US" dirty="0"/>
              <a:t>Infrastructure Automation</a:t>
            </a:r>
            <a:endParaRPr lang="en-IN" dirty="0"/>
          </a:p>
        </p:txBody>
      </p:sp>
    </p:spTree>
    <p:extLst>
      <p:ext uri="{BB962C8B-B14F-4D97-AF65-F5344CB8AC3E}">
        <p14:creationId xmlns:p14="http://schemas.microsoft.com/office/powerpoint/2010/main" val="20023537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319</TotalTime>
  <Words>2682</Words>
  <Application>Microsoft Office PowerPoint</Application>
  <PresentationFormat>Widescreen</PresentationFormat>
  <Paragraphs>185</Paragraphs>
  <Slides>44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44</vt:i4>
      </vt:variant>
    </vt:vector>
  </HeadingPairs>
  <TitlesOfParts>
    <vt:vector size="49" baseType="lpstr">
      <vt:lpstr>Arial</vt:lpstr>
      <vt:lpstr>Calibri</vt:lpstr>
      <vt:lpstr>Calibri Light</vt:lpstr>
      <vt:lpstr>Helvetica Neue</vt:lpstr>
      <vt:lpstr>Office Theme</vt:lpstr>
      <vt:lpstr>Dev Ops</vt:lpstr>
      <vt:lpstr>1. Introduction</vt:lpstr>
      <vt:lpstr>DevOps is a methodology</vt:lpstr>
      <vt:lpstr>The sinews of war in (software)engineering</vt:lpstr>
      <vt:lpstr>A typical IT organisation</vt:lpstr>
      <vt:lpstr>Again Different Objective</vt:lpstr>
      <vt:lpstr>Ops Frustration…</vt:lpstr>
      <vt:lpstr>By hand ?</vt:lpstr>
      <vt:lpstr>Infrastructure Automation</vt:lpstr>
      <vt:lpstr>PowerPoint Presentation</vt:lpstr>
      <vt:lpstr>Surprisingly,  for once,  there actually is a  (not so)magic silver bullet !</vt:lpstr>
      <vt:lpstr>Extend Agility to Production:</vt:lpstr>
      <vt:lpstr>PowerPoint Presentation</vt:lpstr>
      <vt:lpstr>How?</vt:lpstr>
      <vt:lpstr>2 Infrastructure as Code</vt:lpstr>
      <vt:lpstr>PowerPoint Presentation</vt:lpstr>
      <vt:lpstr>Infrastructure = code</vt:lpstr>
      <vt:lpstr>Infrastructure as a code</vt:lpstr>
      <vt:lpstr>PowerPoint Presentation</vt:lpstr>
      <vt:lpstr>DevOps Toolchains</vt:lpstr>
      <vt:lpstr>Benefits (1/2)</vt:lpstr>
      <vt:lpstr>Benefits (2/2)</vt:lpstr>
      <vt:lpstr>3. Continous Delivery</vt:lpstr>
      <vt:lpstr>If it hurts do it more often</vt:lpstr>
      <vt:lpstr>3 key practices</vt:lpstr>
      <vt:lpstr> learn from the field</vt:lpstr>
      <vt:lpstr>Deploy More Often</vt:lpstr>
      <vt:lpstr>Continuous Delivery requirements</vt:lpstr>
      <vt:lpstr>Zero Downtime Deployments</vt:lpstr>
      <vt:lpstr>Feature flipping</vt:lpstr>
      <vt:lpstr>Dark Launch</vt:lpstr>
      <vt:lpstr>Blue/Green Deployments </vt:lpstr>
      <vt:lpstr>Canari Release</vt:lpstr>
      <vt:lpstr>4. Collabration</vt:lpstr>
      <vt:lpstr>Worked Fine in Dev        Ops Problem now</vt:lpstr>
      <vt:lpstr>The wall of confusion</vt:lpstr>
      <vt:lpstr>A Fairy tale …</vt:lpstr>
      <vt:lpstr>DevOps</vt:lpstr>
      <vt:lpstr>Software Development Process</vt:lpstr>
      <vt:lpstr>Operators are the other Users of the software</vt:lpstr>
      <vt:lpstr>Share the tools</vt:lpstr>
      <vt:lpstr>Agile Development And Operation Team</vt:lpstr>
      <vt:lpstr>Conclusion</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Sujata Batra</dc:creator>
  <cp:lastModifiedBy>Sujata Batra</cp:lastModifiedBy>
  <cp:revision>46</cp:revision>
  <dcterms:created xsi:type="dcterms:W3CDTF">2021-04-28T23:59:05Z</dcterms:created>
  <dcterms:modified xsi:type="dcterms:W3CDTF">2021-04-29T10:00:01Z</dcterms:modified>
</cp:coreProperties>
</file>