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90" r:id="rId2"/>
    <p:sldId id="291" r:id="rId3"/>
    <p:sldId id="292" r:id="rId4"/>
    <p:sldId id="300" r:id="rId5"/>
    <p:sldId id="265" r:id="rId6"/>
    <p:sldId id="266" r:id="rId7"/>
    <p:sldId id="267" r:id="rId8"/>
    <p:sldId id="269"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7" autoAdjust="0"/>
    <p:restoredTop sz="94660"/>
  </p:normalViewPr>
  <p:slideViewPr>
    <p:cSldViewPr snapToGrid="0">
      <p:cViewPr varScale="1">
        <p:scale>
          <a:sx n="64" d="100"/>
          <a:sy n="64" d="100"/>
        </p:scale>
        <p:origin x="756" y="3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459BC3E-5A3D-4E80-B2B6-303912F826D6}" type="datetimeFigureOut">
              <a:rPr lang="en-US" smtClean="0"/>
              <a:t>8/14/2023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653CA5-B1F9-4FD3-AAA6-F001857CA578}" type="slidenum">
              <a:rPr lang="en-US" smtClean="0"/>
              <a:t>‹#›</a:t>
            </a:fld>
            <a:endParaRPr lang="en-US"/>
          </a:p>
        </p:txBody>
      </p:sp>
    </p:spTree>
    <p:extLst>
      <p:ext uri="{BB962C8B-B14F-4D97-AF65-F5344CB8AC3E}">
        <p14:creationId xmlns:p14="http://schemas.microsoft.com/office/powerpoint/2010/main" val="37615271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459BC3E-5A3D-4E80-B2B6-303912F826D6}" type="datetimeFigureOut">
              <a:rPr lang="en-US" smtClean="0"/>
              <a:t>8/14/2023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653CA5-B1F9-4FD3-AAA6-F001857CA578}" type="slidenum">
              <a:rPr lang="en-US" smtClean="0"/>
              <a:t>‹#›</a:t>
            </a:fld>
            <a:endParaRPr lang="en-US"/>
          </a:p>
        </p:txBody>
      </p:sp>
    </p:spTree>
    <p:extLst>
      <p:ext uri="{BB962C8B-B14F-4D97-AF65-F5344CB8AC3E}">
        <p14:creationId xmlns:p14="http://schemas.microsoft.com/office/powerpoint/2010/main" val="11826832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3459BC3E-5A3D-4E80-B2B6-303912F826D6}" type="datetimeFigureOut">
              <a:rPr lang="en-US" smtClean="0"/>
              <a:t>8/14/2023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653CA5-B1F9-4FD3-AAA6-F001857CA578}" type="slidenum">
              <a:rPr lang="en-US" smtClean="0"/>
              <a:t>‹#›</a:t>
            </a:fld>
            <a:endParaRPr lang="en-US"/>
          </a:p>
        </p:txBody>
      </p:sp>
    </p:spTree>
    <p:extLst>
      <p:ext uri="{BB962C8B-B14F-4D97-AF65-F5344CB8AC3E}">
        <p14:creationId xmlns:p14="http://schemas.microsoft.com/office/powerpoint/2010/main" val="35965801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3459BC3E-5A3D-4E80-B2B6-303912F826D6}" type="datetimeFigureOut">
              <a:rPr lang="en-US" smtClean="0"/>
              <a:t>8/14/2023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653CA5-B1F9-4FD3-AAA6-F001857CA578}"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0149006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459BC3E-5A3D-4E80-B2B6-303912F826D6}" type="datetimeFigureOut">
              <a:rPr lang="en-US" smtClean="0"/>
              <a:t>8/14/2023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653CA5-B1F9-4FD3-AAA6-F001857CA578}" type="slidenum">
              <a:rPr lang="en-US" smtClean="0"/>
              <a:t>‹#›</a:t>
            </a:fld>
            <a:endParaRPr lang="en-US"/>
          </a:p>
        </p:txBody>
      </p:sp>
    </p:spTree>
    <p:extLst>
      <p:ext uri="{BB962C8B-B14F-4D97-AF65-F5344CB8AC3E}">
        <p14:creationId xmlns:p14="http://schemas.microsoft.com/office/powerpoint/2010/main" val="42024803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459BC3E-5A3D-4E80-B2B6-303912F826D6}" type="datetimeFigureOut">
              <a:rPr lang="en-US" smtClean="0"/>
              <a:t>8/14/2023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653CA5-B1F9-4FD3-AAA6-F001857CA578}" type="slidenum">
              <a:rPr lang="en-US" smtClean="0"/>
              <a:t>‹#›</a:t>
            </a:fld>
            <a:endParaRPr lang="en-US"/>
          </a:p>
        </p:txBody>
      </p:sp>
    </p:spTree>
    <p:extLst>
      <p:ext uri="{BB962C8B-B14F-4D97-AF65-F5344CB8AC3E}">
        <p14:creationId xmlns:p14="http://schemas.microsoft.com/office/powerpoint/2010/main" val="24430892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459BC3E-5A3D-4E80-B2B6-303912F826D6}" type="datetimeFigureOut">
              <a:rPr lang="en-US" smtClean="0"/>
              <a:t>8/14/2023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653CA5-B1F9-4FD3-AAA6-F001857CA578}" type="slidenum">
              <a:rPr lang="en-US" smtClean="0"/>
              <a:t>‹#›</a:t>
            </a:fld>
            <a:endParaRPr lang="en-US"/>
          </a:p>
        </p:txBody>
      </p:sp>
    </p:spTree>
    <p:extLst>
      <p:ext uri="{BB962C8B-B14F-4D97-AF65-F5344CB8AC3E}">
        <p14:creationId xmlns:p14="http://schemas.microsoft.com/office/powerpoint/2010/main" val="2949141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59BC3E-5A3D-4E80-B2B6-303912F826D6}" type="datetimeFigureOut">
              <a:rPr lang="en-US" smtClean="0"/>
              <a:t>8/14/2023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653CA5-B1F9-4FD3-AAA6-F001857CA578}" type="slidenum">
              <a:rPr lang="en-US" smtClean="0"/>
              <a:t>‹#›</a:t>
            </a:fld>
            <a:endParaRPr lang="en-US"/>
          </a:p>
        </p:txBody>
      </p:sp>
    </p:spTree>
    <p:extLst>
      <p:ext uri="{BB962C8B-B14F-4D97-AF65-F5344CB8AC3E}">
        <p14:creationId xmlns:p14="http://schemas.microsoft.com/office/powerpoint/2010/main" val="290377518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59BC3E-5A3D-4E80-B2B6-303912F826D6}" type="datetimeFigureOut">
              <a:rPr lang="en-US" smtClean="0"/>
              <a:t>8/14/2023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653CA5-B1F9-4FD3-AAA6-F001857CA578}" type="slidenum">
              <a:rPr lang="en-US" smtClean="0"/>
              <a:t>‹#›</a:t>
            </a:fld>
            <a:endParaRPr lang="en-US"/>
          </a:p>
        </p:txBody>
      </p:sp>
    </p:spTree>
    <p:extLst>
      <p:ext uri="{BB962C8B-B14F-4D97-AF65-F5344CB8AC3E}">
        <p14:creationId xmlns:p14="http://schemas.microsoft.com/office/powerpoint/2010/main" val="4720653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3459BC3E-5A3D-4E80-B2B6-303912F826D6}" type="datetimeFigureOut">
              <a:rPr lang="en-US" smtClean="0"/>
              <a:t>8/14/2023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653CA5-B1F9-4FD3-AAA6-F001857CA578}" type="slidenum">
              <a:rPr lang="en-US" smtClean="0"/>
              <a:t>‹#›</a:t>
            </a:fld>
            <a:endParaRPr lang="en-US"/>
          </a:p>
        </p:txBody>
      </p:sp>
    </p:spTree>
    <p:extLst>
      <p:ext uri="{BB962C8B-B14F-4D97-AF65-F5344CB8AC3E}">
        <p14:creationId xmlns:p14="http://schemas.microsoft.com/office/powerpoint/2010/main" val="15606095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459BC3E-5A3D-4E80-B2B6-303912F826D6}" type="datetimeFigureOut">
              <a:rPr lang="en-US" smtClean="0"/>
              <a:t>8/14/2023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653CA5-B1F9-4FD3-AAA6-F001857CA578}" type="slidenum">
              <a:rPr lang="en-US" smtClean="0"/>
              <a:t>‹#›</a:t>
            </a:fld>
            <a:endParaRPr lang="en-US"/>
          </a:p>
        </p:txBody>
      </p:sp>
    </p:spTree>
    <p:extLst>
      <p:ext uri="{BB962C8B-B14F-4D97-AF65-F5344CB8AC3E}">
        <p14:creationId xmlns:p14="http://schemas.microsoft.com/office/powerpoint/2010/main" val="13220102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459BC3E-5A3D-4E80-B2B6-303912F826D6}" type="datetimeFigureOut">
              <a:rPr lang="en-US" smtClean="0"/>
              <a:t>8/14/2023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653CA5-B1F9-4FD3-AAA6-F001857CA578}" type="slidenum">
              <a:rPr lang="en-US" smtClean="0"/>
              <a:t>‹#›</a:t>
            </a:fld>
            <a:endParaRPr lang="en-US"/>
          </a:p>
        </p:txBody>
      </p:sp>
    </p:spTree>
    <p:extLst>
      <p:ext uri="{BB962C8B-B14F-4D97-AF65-F5344CB8AC3E}">
        <p14:creationId xmlns:p14="http://schemas.microsoft.com/office/powerpoint/2010/main" val="27649790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459BC3E-5A3D-4E80-B2B6-303912F826D6}" type="datetimeFigureOut">
              <a:rPr lang="en-US" smtClean="0"/>
              <a:t>8/14/2023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B653CA5-B1F9-4FD3-AAA6-F001857CA578}" type="slidenum">
              <a:rPr lang="en-US" smtClean="0"/>
              <a:t>‹#›</a:t>
            </a:fld>
            <a:endParaRPr lang="en-US"/>
          </a:p>
        </p:txBody>
      </p:sp>
    </p:spTree>
    <p:extLst>
      <p:ext uri="{BB962C8B-B14F-4D97-AF65-F5344CB8AC3E}">
        <p14:creationId xmlns:p14="http://schemas.microsoft.com/office/powerpoint/2010/main" val="23305123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3459BC3E-5A3D-4E80-B2B6-303912F826D6}" type="datetimeFigureOut">
              <a:rPr lang="en-US" smtClean="0"/>
              <a:t>8/14/2023</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3B653CA5-B1F9-4FD3-AAA6-F001857CA578}" type="slidenum">
              <a:rPr lang="en-US" smtClean="0"/>
              <a:t>‹#›</a:t>
            </a:fld>
            <a:endParaRPr lang="en-US"/>
          </a:p>
        </p:txBody>
      </p:sp>
    </p:spTree>
    <p:extLst>
      <p:ext uri="{BB962C8B-B14F-4D97-AF65-F5344CB8AC3E}">
        <p14:creationId xmlns:p14="http://schemas.microsoft.com/office/powerpoint/2010/main" val="9020587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3459BC3E-5A3D-4E80-B2B6-303912F826D6}" type="datetimeFigureOut">
              <a:rPr lang="en-US" smtClean="0"/>
              <a:t>8/14/2023</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3B653CA5-B1F9-4FD3-AAA6-F001857CA578}" type="slidenum">
              <a:rPr lang="en-US" smtClean="0"/>
              <a:t>‹#›</a:t>
            </a:fld>
            <a:endParaRPr lang="en-US"/>
          </a:p>
        </p:txBody>
      </p:sp>
    </p:spTree>
    <p:extLst>
      <p:ext uri="{BB962C8B-B14F-4D97-AF65-F5344CB8AC3E}">
        <p14:creationId xmlns:p14="http://schemas.microsoft.com/office/powerpoint/2010/main" val="20395667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3459BC3E-5A3D-4E80-B2B6-303912F826D6}" type="datetimeFigureOut">
              <a:rPr lang="en-US" smtClean="0"/>
              <a:t>8/14/2023</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3B653CA5-B1F9-4FD3-AAA6-F001857CA578}" type="slidenum">
              <a:rPr lang="en-US" smtClean="0"/>
              <a:t>‹#›</a:t>
            </a:fld>
            <a:endParaRPr lang="en-US"/>
          </a:p>
        </p:txBody>
      </p:sp>
    </p:spTree>
    <p:extLst>
      <p:ext uri="{BB962C8B-B14F-4D97-AF65-F5344CB8AC3E}">
        <p14:creationId xmlns:p14="http://schemas.microsoft.com/office/powerpoint/2010/main" val="15568047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459BC3E-5A3D-4E80-B2B6-303912F826D6}" type="datetimeFigureOut">
              <a:rPr lang="en-US" smtClean="0"/>
              <a:t>8/14/2023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653CA5-B1F9-4FD3-AAA6-F001857CA578}" type="slidenum">
              <a:rPr lang="en-US" smtClean="0"/>
              <a:t>‹#›</a:t>
            </a:fld>
            <a:endParaRPr lang="en-US"/>
          </a:p>
        </p:txBody>
      </p:sp>
    </p:spTree>
    <p:extLst>
      <p:ext uri="{BB962C8B-B14F-4D97-AF65-F5344CB8AC3E}">
        <p14:creationId xmlns:p14="http://schemas.microsoft.com/office/powerpoint/2010/main" val="11456497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3459BC3E-5A3D-4E80-B2B6-303912F826D6}" type="datetimeFigureOut">
              <a:rPr lang="en-US" smtClean="0"/>
              <a:t>8/14/2023</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3B653CA5-B1F9-4FD3-AAA6-F001857CA578}" type="slidenum">
              <a:rPr lang="en-US" smtClean="0"/>
              <a:t>‹#›</a:t>
            </a:fld>
            <a:endParaRPr lang="en-US" dirty="0"/>
          </a:p>
        </p:txBody>
      </p:sp>
      <p:sp>
        <p:nvSpPr>
          <p:cNvPr id="13" name="Rectangle 12">
            <a:extLst>
              <a:ext uri="{FF2B5EF4-FFF2-40B4-BE49-F238E27FC236}">
                <a16:creationId xmlns:a16="http://schemas.microsoft.com/office/drawing/2014/main" id="{5CFC6134-AE3A-43A7-BF2A-DDD87F001D7C}"/>
              </a:ext>
            </a:extLst>
          </p:cNvPr>
          <p:cNvSpPr/>
          <p:nvPr userDrawn="1"/>
        </p:nvSpPr>
        <p:spPr>
          <a:xfrm rot="20146617">
            <a:off x="2795402" y="2967335"/>
            <a:ext cx="5891395" cy="1200329"/>
          </a:xfrm>
          <a:prstGeom prst="rect">
            <a:avLst/>
          </a:prstGeom>
          <a:noFill/>
        </p:spPr>
        <p:txBody>
          <a:bodyPr wrap="square" lIns="91440" tIns="45720" rIns="91440" bIns="45720">
            <a:spAutoFit/>
          </a:bodyPr>
          <a:lstStyle/>
          <a:p>
            <a:pPr algn="ctr"/>
            <a:r>
              <a:rPr lang="en-US" sz="7200" b="1" cap="none" spc="50" dirty="0">
                <a:ln w="0"/>
                <a:solidFill>
                  <a:schemeClr val="bg2"/>
                </a:solidFill>
                <a:effectLst>
                  <a:innerShdw blurRad="63500" dist="50800" dir="13500000">
                    <a:srgbClr val="000000">
                      <a:alpha val="50000"/>
                    </a:srgbClr>
                  </a:innerShdw>
                </a:effectLst>
              </a:rPr>
              <a:t>Sujata Batra</a:t>
            </a:r>
          </a:p>
        </p:txBody>
      </p:sp>
    </p:spTree>
    <p:extLst>
      <p:ext uri="{BB962C8B-B14F-4D97-AF65-F5344CB8AC3E}">
        <p14:creationId xmlns:p14="http://schemas.microsoft.com/office/powerpoint/2010/main" val="83327506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javabrahman.com/java-8/functional-interfaces-java-8/"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9D4C7-31F9-4B47-A266-08B7DCE9084F}"/>
              </a:ext>
            </a:extLst>
          </p:cNvPr>
          <p:cNvSpPr>
            <a:spLocks noGrp="1"/>
          </p:cNvSpPr>
          <p:nvPr>
            <p:ph type="title"/>
          </p:nvPr>
        </p:nvSpPr>
        <p:spPr/>
        <p:txBody>
          <a:bodyPr/>
          <a:lstStyle/>
          <a:p>
            <a:r>
              <a:rPr lang="en-US" dirty="0" err="1"/>
              <a:t>Behaviour</a:t>
            </a:r>
            <a:r>
              <a:rPr lang="en-US" dirty="0"/>
              <a:t> Parameterization</a:t>
            </a:r>
          </a:p>
        </p:txBody>
      </p:sp>
      <p:sp>
        <p:nvSpPr>
          <p:cNvPr id="3" name="Content Placeholder 2">
            <a:extLst>
              <a:ext uri="{FF2B5EF4-FFF2-40B4-BE49-F238E27FC236}">
                <a16:creationId xmlns:a16="http://schemas.microsoft.com/office/drawing/2014/main" id="{0E11AE24-EFEC-4F41-BE58-BBD91051B52B}"/>
              </a:ext>
            </a:extLst>
          </p:cNvPr>
          <p:cNvSpPr>
            <a:spLocks noGrp="1"/>
          </p:cNvSpPr>
          <p:nvPr>
            <p:ph idx="1"/>
          </p:nvPr>
        </p:nvSpPr>
        <p:spPr>
          <a:xfrm>
            <a:off x="490330" y="1497496"/>
            <a:ext cx="10164970" cy="4750904"/>
          </a:xfrm>
        </p:spPr>
        <p:txBody>
          <a:bodyPr/>
          <a:lstStyle/>
          <a:p>
            <a:r>
              <a:rPr lang="en-US" dirty="0"/>
              <a:t>Behavior parameterization is the ability for a method to take multiple different behaviors as parameters and use them internally to accomplish different behaviors.</a:t>
            </a:r>
          </a:p>
          <a:p>
            <a:r>
              <a:rPr lang="en-US" dirty="0"/>
              <a:t>Behavior parameterization lets us make your code more adaptive to changing requirements and saves on engineering efforts in the future.</a:t>
            </a:r>
          </a:p>
        </p:txBody>
      </p:sp>
    </p:spTree>
    <p:extLst>
      <p:ext uri="{BB962C8B-B14F-4D97-AF65-F5344CB8AC3E}">
        <p14:creationId xmlns:p14="http://schemas.microsoft.com/office/powerpoint/2010/main" val="29535036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1E4D97-5B79-4B7D-AA5F-3631068CBA24}"/>
              </a:ext>
            </a:extLst>
          </p:cNvPr>
          <p:cNvSpPr>
            <a:spLocks noGrp="1"/>
          </p:cNvSpPr>
          <p:nvPr>
            <p:ph type="title"/>
          </p:nvPr>
        </p:nvSpPr>
        <p:spPr/>
        <p:txBody>
          <a:bodyPr/>
          <a:lstStyle/>
          <a:p>
            <a:r>
              <a:rPr lang="en-US" dirty="0"/>
              <a:t>Example</a:t>
            </a:r>
          </a:p>
        </p:txBody>
      </p:sp>
      <p:sp>
        <p:nvSpPr>
          <p:cNvPr id="5" name="TextBox 4">
            <a:extLst>
              <a:ext uri="{FF2B5EF4-FFF2-40B4-BE49-F238E27FC236}">
                <a16:creationId xmlns:a16="http://schemas.microsoft.com/office/drawing/2014/main" id="{B5723E98-E56F-4A4C-BECD-84E69C7B996B}"/>
              </a:ext>
            </a:extLst>
          </p:cNvPr>
          <p:cNvSpPr txBox="1"/>
          <p:nvPr/>
        </p:nvSpPr>
        <p:spPr>
          <a:xfrm>
            <a:off x="5738192" y="530094"/>
            <a:ext cx="4108174" cy="92333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err="1">
                <a:ln>
                  <a:noFill/>
                </a:ln>
                <a:solidFill>
                  <a:prstClr val="white"/>
                </a:solidFill>
                <a:effectLst/>
                <a:uLnTx/>
                <a:uFillTx/>
                <a:latin typeface="Century Gothic" panose="020B0502020202020204"/>
                <a:ea typeface="+mn-ea"/>
                <a:cs typeface="+mn-cs"/>
              </a:rPr>
              <a:t>ApplePredicate</a:t>
            </a: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rPr>
              <a:t>+Boolean test(Apple apple)</a:t>
            </a:r>
          </a:p>
        </p:txBody>
      </p:sp>
      <p:sp>
        <p:nvSpPr>
          <p:cNvPr id="6" name="TextBox 5">
            <a:extLst>
              <a:ext uri="{FF2B5EF4-FFF2-40B4-BE49-F238E27FC236}">
                <a16:creationId xmlns:a16="http://schemas.microsoft.com/office/drawing/2014/main" id="{E7129D9F-1B5A-459E-8637-B3BEEAF84180}"/>
              </a:ext>
            </a:extLst>
          </p:cNvPr>
          <p:cNvSpPr txBox="1"/>
          <p:nvPr/>
        </p:nvSpPr>
        <p:spPr>
          <a:xfrm>
            <a:off x="4320211" y="2107098"/>
            <a:ext cx="3260036"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err="1">
                <a:ln>
                  <a:noFill/>
                </a:ln>
                <a:solidFill>
                  <a:prstClr val="white"/>
                </a:solidFill>
                <a:effectLst/>
                <a:uLnTx/>
                <a:uFillTx/>
                <a:latin typeface="Century Gothic" panose="020B0502020202020204"/>
                <a:ea typeface="+mn-ea"/>
                <a:cs typeface="+mn-cs"/>
              </a:rPr>
              <a:t>AppleGreenColorPredicate</a:t>
            </a: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
        <p:nvSpPr>
          <p:cNvPr id="7" name="TextBox 6">
            <a:extLst>
              <a:ext uri="{FF2B5EF4-FFF2-40B4-BE49-F238E27FC236}">
                <a16:creationId xmlns:a16="http://schemas.microsoft.com/office/drawing/2014/main" id="{C6CBD017-089A-4C5A-80A0-0CB2CFBDCD7A}"/>
              </a:ext>
            </a:extLst>
          </p:cNvPr>
          <p:cNvSpPr txBox="1"/>
          <p:nvPr/>
        </p:nvSpPr>
        <p:spPr>
          <a:xfrm>
            <a:off x="8441635" y="2107101"/>
            <a:ext cx="3591339"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err="1">
                <a:ln>
                  <a:noFill/>
                </a:ln>
                <a:solidFill>
                  <a:prstClr val="white"/>
                </a:solidFill>
                <a:effectLst/>
                <a:uLnTx/>
                <a:uFillTx/>
                <a:latin typeface="Century Gothic" panose="020B0502020202020204"/>
                <a:ea typeface="+mn-ea"/>
                <a:cs typeface="+mn-cs"/>
              </a:rPr>
              <a:t>AppleHeavyWeightPredicate</a:t>
            </a: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
        <p:nvSpPr>
          <p:cNvPr id="9" name="Rectangle 8">
            <a:extLst>
              <a:ext uri="{FF2B5EF4-FFF2-40B4-BE49-F238E27FC236}">
                <a16:creationId xmlns:a16="http://schemas.microsoft.com/office/drawing/2014/main" id="{BE7D430D-A1D0-4382-925A-4A0D08C5D06D}"/>
              </a:ext>
            </a:extLst>
          </p:cNvPr>
          <p:cNvSpPr/>
          <p:nvPr/>
        </p:nvSpPr>
        <p:spPr>
          <a:xfrm>
            <a:off x="5618922" y="530094"/>
            <a:ext cx="3445565" cy="923330"/>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cxnSp>
        <p:nvCxnSpPr>
          <p:cNvPr id="11" name="Straight Connector 10">
            <a:extLst>
              <a:ext uri="{FF2B5EF4-FFF2-40B4-BE49-F238E27FC236}">
                <a16:creationId xmlns:a16="http://schemas.microsoft.com/office/drawing/2014/main" id="{D922925B-58B1-41A8-BBF5-9D275FFE26C7}"/>
              </a:ext>
            </a:extLst>
          </p:cNvPr>
          <p:cNvCxnSpPr>
            <a:cxnSpLocks/>
            <a:stCxn id="9" idx="1"/>
            <a:endCxn id="9" idx="3"/>
          </p:cNvCxnSpPr>
          <p:nvPr/>
        </p:nvCxnSpPr>
        <p:spPr>
          <a:xfrm>
            <a:off x="5618922" y="991759"/>
            <a:ext cx="3445565"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E8F283E0-3547-411F-98EA-B3CE36FD23AC}"/>
              </a:ext>
            </a:extLst>
          </p:cNvPr>
          <p:cNvSpPr/>
          <p:nvPr/>
        </p:nvSpPr>
        <p:spPr>
          <a:xfrm>
            <a:off x="4200939" y="1930624"/>
            <a:ext cx="3445565" cy="746289"/>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4" name="Rectangle 13">
            <a:extLst>
              <a:ext uri="{FF2B5EF4-FFF2-40B4-BE49-F238E27FC236}">
                <a16:creationId xmlns:a16="http://schemas.microsoft.com/office/drawing/2014/main" id="{802B780E-2F35-485D-AA63-53A12AB985DE}"/>
              </a:ext>
            </a:extLst>
          </p:cNvPr>
          <p:cNvSpPr/>
          <p:nvPr/>
        </p:nvSpPr>
        <p:spPr>
          <a:xfrm>
            <a:off x="8441635" y="1941768"/>
            <a:ext cx="3445565" cy="746289"/>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cxnSp>
        <p:nvCxnSpPr>
          <p:cNvPr id="16" name="Straight Arrow Connector 15">
            <a:extLst>
              <a:ext uri="{FF2B5EF4-FFF2-40B4-BE49-F238E27FC236}">
                <a16:creationId xmlns:a16="http://schemas.microsoft.com/office/drawing/2014/main" id="{2E72D7AA-F1FD-4AAC-856D-6BD87CC6321E}"/>
              </a:ext>
            </a:extLst>
          </p:cNvPr>
          <p:cNvCxnSpPr/>
          <p:nvPr/>
        </p:nvCxnSpPr>
        <p:spPr>
          <a:xfrm>
            <a:off x="6228522" y="1453424"/>
            <a:ext cx="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6BD3C053-2807-4AFC-A2F8-40FC9446DDBF}"/>
              </a:ext>
            </a:extLst>
          </p:cNvPr>
          <p:cNvCxnSpPr>
            <a:cxnSpLocks/>
          </p:cNvCxnSpPr>
          <p:nvPr/>
        </p:nvCxnSpPr>
        <p:spPr>
          <a:xfrm flipV="1">
            <a:off x="6255027" y="1453424"/>
            <a:ext cx="278295" cy="47720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DF1582F8-B340-4D0C-A26F-AAC42D1A4C0E}"/>
              </a:ext>
            </a:extLst>
          </p:cNvPr>
          <p:cNvCxnSpPr>
            <a:cxnSpLocks/>
          </p:cNvCxnSpPr>
          <p:nvPr/>
        </p:nvCxnSpPr>
        <p:spPr>
          <a:xfrm flipH="1" flipV="1">
            <a:off x="8772939" y="1530800"/>
            <a:ext cx="410818" cy="410968"/>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5379E698-08E8-4415-9705-CFEC6C32E51C}"/>
              </a:ext>
            </a:extLst>
          </p:cNvPr>
          <p:cNvSpPr txBox="1"/>
          <p:nvPr/>
        </p:nvSpPr>
        <p:spPr>
          <a:xfrm>
            <a:off x="1550508" y="1179699"/>
            <a:ext cx="4216219" cy="707886"/>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err="1">
                <a:ln>
                  <a:noFill/>
                </a:ln>
                <a:solidFill>
                  <a:prstClr val="white"/>
                </a:solidFill>
                <a:effectLst/>
                <a:uLnTx/>
                <a:uFillTx/>
                <a:latin typeface="Century Gothic" panose="020B0502020202020204"/>
                <a:ea typeface="+mn-ea"/>
                <a:cs typeface="+mn-cs"/>
              </a:rPr>
              <a:t>ApplePredicate</a:t>
            </a:r>
            <a:r>
              <a:rPr kumimoji="0" lang="en-US" sz="2000" b="1" i="0" u="none" strike="noStrike" kern="1200" cap="none" spc="0" normalizeH="0" baseline="0" noProof="0" dirty="0">
                <a:ln>
                  <a:noFill/>
                </a:ln>
                <a:solidFill>
                  <a:prstClr val="white"/>
                </a:solidFill>
                <a:effectLst/>
                <a:uLnTx/>
                <a:uFillTx/>
                <a:latin typeface="Century Gothic" panose="020B0502020202020204"/>
                <a:ea typeface="+mn-ea"/>
                <a:cs typeface="+mn-cs"/>
              </a:rPr>
              <a:t> encapsulates</a:t>
            </a:r>
            <a:br>
              <a:rPr kumimoji="0" lang="en-US" sz="2000" b="1" i="0" u="none" strike="noStrike" kern="1200" cap="none" spc="0" normalizeH="0" baseline="0" noProof="0" dirty="0">
                <a:ln>
                  <a:noFill/>
                </a:ln>
                <a:solidFill>
                  <a:prstClr val="white"/>
                </a:solidFill>
                <a:effectLst/>
                <a:uLnTx/>
                <a:uFillTx/>
                <a:latin typeface="Century Gothic" panose="020B0502020202020204"/>
                <a:ea typeface="+mn-ea"/>
                <a:cs typeface="+mn-cs"/>
              </a:rPr>
            </a:br>
            <a:r>
              <a:rPr kumimoji="0" lang="en-US" sz="2000" b="1" i="0" u="none" strike="noStrike" kern="1200" cap="none" spc="0" normalizeH="0" baseline="0" noProof="0" dirty="0">
                <a:ln>
                  <a:noFill/>
                </a:ln>
                <a:solidFill>
                  <a:prstClr val="white"/>
                </a:solidFill>
                <a:effectLst/>
                <a:uLnTx/>
                <a:uFillTx/>
                <a:latin typeface="Century Gothic" panose="020B0502020202020204"/>
                <a:ea typeface="+mn-ea"/>
                <a:cs typeface="+mn-cs"/>
              </a:rPr>
              <a:t>a strategy for selecting an apple</a:t>
            </a:r>
          </a:p>
        </p:txBody>
      </p:sp>
      <p:sp>
        <p:nvSpPr>
          <p:cNvPr id="25" name="TextBox 24">
            <a:extLst>
              <a:ext uri="{FF2B5EF4-FFF2-40B4-BE49-F238E27FC236}">
                <a16:creationId xmlns:a16="http://schemas.microsoft.com/office/drawing/2014/main" id="{B9D2C695-021C-4182-8AEE-6376A90EFE0D}"/>
              </a:ext>
            </a:extLst>
          </p:cNvPr>
          <p:cNvSpPr txBox="1"/>
          <p:nvPr/>
        </p:nvSpPr>
        <p:spPr>
          <a:xfrm>
            <a:off x="1298713" y="3140767"/>
            <a:ext cx="8797601" cy="2893100"/>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white"/>
                </a:solidFill>
                <a:effectLst/>
                <a:uLnTx/>
                <a:uFillTx/>
                <a:latin typeface="Century Gothic" panose="020B0502020202020204"/>
                <a:ea typeface="+mn-ea"/>
                <a:cs typeface="+mn-cs"/>
              </a:rPr>
              <a:t>//</a:t>
            </a:r>
            <a:r>
              <a:rPr kumimoji="0" lang="en-US" sz="2000" b="1" i="0" u="none" strike="noStrike" kern="1200" cap="none" spc="0" normalizeH="0" baseline="0" noProof="0" dirty="0" err="1">
                <a:ln>
                  <a:noFill/>
                </a:ln>
                <a:solidFill>
                  <a:prstClr val="white"/>
                </a:solidFill>
                <a:effectLst/>
                <a:uLnTx/>
                <a:uFillTx/>
                <a:latin typeface="Century Gothic" panose="020B0502020202020204"/>
                <a:ea typeface="+mn-ea"/>
                <a:cs typeface="+mn-cs"/>
              </a:rPr>
              <a:t>Behaviour</a:t>
            </a:r>
            <a:r>
              <a:rPr kumimoji="0" lang="en-US" sz="2000" b="1" i="0" u="none" strike="noStrike" kern="1200" cap="none" spc="0" normalizeH="0" baseline="0" noProof="0" dirty="0">
                <a:ln>
                  <a:noFill/>
                </a:ln>
                <a:solidFill>
                  <a:prstClr val="white"/>
                </a:solidFill>
                <a:effectLst/>
                <a:uLnTx/>
                <a:uFillTx/>
                <a:latin typeface="Century Gothic" panose="020B0502020202020204"/>
                <a:ea typeface="+mn-ea"/>
                <a:cs typeface="+mn-cs"/>
              </a:rPr>
              <a:t> Parameterization</a:t>
            </a:r>
            <a:endParaRPr kumimoji="0" lang="en-US" sz="1800" b="1" i="0" u="none" strike="noStrike" kern="1200" cap="none" spc="0" normalizeH="0" baseline="0" noProof="0" dirty="0">
              <a:ln>
                <a:noFill/>
              </a:ln>
              <a:solidFill>
                <a:prstClr val="white"/>
              </a:solidFill>
              <a:effectLst/>
              <a:uLnTx/>
              <a:uFillTx/>
              <a:latin typeface="Century Gothic" panose="020B050202020202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rPr>
              <a:t>public static List&lt;Apple&gt; </a:t>
            </a:r>
            <a:r>
              <a:rPr kumimoji="0" lang="en-US" sz="1800" b="0" i="0" u="none" strike="noStrike" kern="1200" cap="none" spc="0" normalizeH="0" baseline="0" noProof="0" dirty="0" err="1">
                <a:ln>
                  <a:noFill/>
                </a:ln>
                <a:solidFill>
                  <a:prstClr val="white"/>
                </a:solidFill>
                <a:effectLst/>
                <a:uLnTx/>
                <a:uFillTx/>
                <a:latin typeface="Century Gothic" panose="020B0502020202020204"/>
                <a:ea typeface="+mn-ea"/>
                <a:cs typeface="+mn-cs"/>
              </a:rPr>
              <a:t>filterApple</a:t>
            </a:r>
            <a:r>
              <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rPr>
              <a:t>(List&lt;Apple&gt; </a:t>
            </a:r>
            <a:r>
              <a:rPr kumimoji="0" lang="en-US" sz="1800" b="0" i="0" u="none" strike="noStrike" kern="1200" cap="none" spc="0" normalizeH="0" baseline="0" noProof="0" dirty="0" err="1">
                <a:ln>
                  <a:noFill/>
                </a:ln>
                <a:solidFill>
                  <a:prstClr val="white"/>
                </a:solidFill>
                <a:effectLst/>
                <a:uLnTx/>
                <a:uFillTx/>
                <a:latin typeface="Century Gothic" panose="020B0502020202020204"/>
                <a:ea typeface="+mn-ea"/>
                <a:cs typeface="+mn-cs"/>
              </a:rPr>
              <a:t>inventory,ApplePredicate</a:t>
            </a:r>
            <a:r>
              <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rPr>
              <a:t> p){</a:t>
            </a:r>
            <a:br>
              <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rPr>
            </a:br>
            <a:r>
              <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rPr>
              <a:t>         List&lt;Apple&gt; result =new </a:t>
            </a:r>
            <a:r>
              <a:rPr kumimoji="0" lang="en-US" sz="1800" b="0" i="0" u="none" strike="noStrike" kern="1200" cap="none" spc="0" normalizeH="0" baseline="0" noProof="0" dirty="0" err="1">
                <a:ln>
                  <a:noFill/>
                </a:ln>
                <a:solidFill>
                  <a:prstClr val="white"/>
                </a:solidFill>
                <a:effectLst/>
                <a:uLnTx/>
                <a:uFillTx/>
                <a:latin typeface="Century Gothic" panose="020B0502020202020204"/>
                <a:ea typeface="+mn-ea"/>
                <a:cs typeface="+mn-cs"/>
              </a:rPr>
              <a:t>ArrayList</a:t>
            </a:r>
            <a:r>
              <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rPr>
              <a:t>&lt;&gt;();</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rPr>
              <a:t>         for(Apple </a:t>
            </a:r>
            <a:r>
              <a:rPr kumimoji="0" lang="en-US" sz="1800" b="0" i="0" u="none" strike="noStrike" kern="1200" cap="none" spc="0" normalizeH="0" baseline="0" noProof="0" dirty="0" err="1">
                <a:ln>
                  <a:noFill/>
                </a:ln>
                <a:solidFill>
                  <a:prstClr val="white"/>
                </a:solidFill>
                <a:effectLst/>
                <a:uLnTx/>
                <a:uFillTx/>
                <a:latin typeface="Century Gothic" panose="020B0502020202020204"/>
                <a:ea typeface="+mn-ea"/>
                <a:cs typeface="+mn-cs"/>
              </a:rPr>
              <a:t>apple:inventory</a:t>
            </a:r>
            <a:r>
              <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rPr>
              <a:t>){</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rPr>
              <a:t>			if(</a:t>
            </a:r>
            <a:r>
              <a:rPr kumimoji="0" lang="en-US" sz="1800" b="0" i="0" u="none" strike="noStrike" kern="1200" cap="none" spc="0" normalizeH="0" baseline="0" noProof="0" dirty="0" err="1">
                <a:ln>
                  <a:noFill/>
                </a:ln>
                <a:solidFill>
                  <a:prstClr val="white"/>
                </a:solidFill>
                <a:effectLst/>
                <a:uLnTx/>
                <a:uFillTx/>
                <a:latin typeface="Century Gothic" panose="020B0502020202020204"/>
                <a:ea typeface="+mn-ea"/>
                <a:cs typeface="+mn-cs"/>
              </a:rPr>
              <a:t>p.test</a:t>
            </a:r>
            <a:r>
              <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rPr>
              <a:t>(apple)){</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rPr>
              <a:t>                            </a:t>
            </a:r>
            <a:r>
              <a:rPr kumimoji="0" lang="en-US" sz="1800" b="0" i="0" u="none" strike="noStrike" kern="1200" cap="none" spc="0" normalizeH="0" baseline="0" noProof="0" dirty="0" err="1">
                <a:ln>
                  <a:noFill/>
                </a:ln>
                <a:solidFill>
                  <a:prstClr val="white"/>
                </a:solidFill>
                <a:effectLst/>
                <a:uLnTx/>
                <a:uFillTx/>
                <a:latin typeface="Century Gothic" panose="020B0502020202020204"/>
                <a:ea typeface="+mn-ea"/>
                <a:cs typeface="+mn-cs"/>
              </a:rPr>
              <a:t>result.add</a:t>
            </a:r>
            <a:r>
              <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rPr>
              <a:t>(apple);</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rPr>
              <a:t>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rPr>
              <a:t>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rPr>
              <a:t>            return result;</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rPr>
              <a:t>}</a:t>
            </a:r>
          </a:p>
        </p:txBody>
      </p:sp>
      <p:sp>
        <p:nvSpPr>
          <p:cNvPr id="26" name="TextBox 25">
            <a:extLst>
              <a:ext uri="{FF2B5EF4-FFF2-40B4-BE49-F238E27FC236}">
                <a16:creationId xmlns:a16="http://schemas.microsoft.com/office/drawing/2014/main" id="{5198462B-16B6-4C32-8B95-DDA0588B5938}"/>
              </a:ext>
            </a:extLst>
          </p:cNvPr>
          <p:cNvSpPr txBox="1"/>
          <p:nvPr/>
        </p:nvSpPr>
        <p:spPr>
          <a:xfrm>
            <a:off x="6321287" y="4214191"/>
            <a:ext cx="5264583" cy="1508105"/>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white"/>
                </a:solidFill>
                <a:effectLst/>
                <a:uLnTx/>
                <a:uFillTx/>
                <a:latin typeface="Century Gothic" panose="020B0502020202020204"/>
                <a:ea typeface="+mn-ea"/>
                <a:cs typeface="+mn-cs"/>
              </a:rPr>
              <a:t>Note:</a:t>
            </a:r>
            <a:r>
              <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rPr>
              <a:t> The only code really matters is </a:t>
            </a:r>
            <a:br>
              <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rPr>
            </a:br>
            <a:r>
              <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rPr>
              <a:t>implementation of the test method.</a:t>
            </a:r>
            <a:br>
              <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rPr>
            </a:br>
            <a:r>
              <a:rPr kumimoji="0" lang="en-US" sz="1800" b="0" i="0" u="none" strike="noStrike" kern="1200" cap="none" spc="0" normalizeH="0" baseline="0" noProof="0" dirty="0" err="1">
                <a:ln>
                  <a:noFill/>
                </a:ln>
                <a:solidFill>
                  <a:prstClr val="white"/>
                </a:solidFill>
                <a:effectLst/>
                <a:uLnTx/>
                <a:uFillTx/>
                <a:latin typeface="Century Gothic" panose="020B0502020202020204"/>
                <a:ea typeface="+mn-ea"/>
                <a:cs typeface="+mn-cs"/>
              </a:rPr>
              <a:t>Unfortunately,because</a:t>
            </a:r>
            <a:r>
              <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rPr>
              <a:t> </a:t>
            </a:r>
            <a:r>
              <a:rPr kumimoji="0" lang="en-US" sz="1800" b="0" i="0" u="none" strike="noStrike" kern="1200" cap="none" spc="0" normalizeH="0" baseline="0" noProof="0" dirty="0" err="1">
                <a:ln>
                  <a:noFill/>
                </a:ln>
                <a:solidFill>
                  <a:prstClr val="white"/>
                </a:solidFill>
                <a:effectLst/>
                <a:uLnTx/>
                <a:uFillTx/>
                <a:latin typeface="Century Gothic" panose="020B0502020202020204"/>
                <a:ea typeface="+mn-ea"/>
                <a:cs typeface="+mn-cs"/>
              </a:rPr>
              <a:t>filterApple</a:t>
            </a:r>
            <a:r>
              <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rPr>
              <a:t> method</a:t>
            </a:r>
            <a:br>
              <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rPr>
            </a:br>
            <a:r>
              <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rPr>
              <a:t>can only take </a:t>
            </a:r>
            <a:r>
              <a:rPr kumimoji="0" lang="en-US" sz="1800" b="0" i="0" u="none" strike="noStrike" kern="1200" cap="none" spc="0" normalizeH="0" baseline="0" noProof="0" dirty="0" err="1">
                <a:ln>
                  <a:noFill/>
                </a:ln>
                <a:solidFill>
                  <a:prstClr val="white"/>
                </a:solidFill>
                <a:effectLst/>
                <a:uLnTx/>
                <a:uFillTx/>
                <a:latin typeface="Century Gothic" panose="020B0502020202020204"/>
                <a:ea typeface="+mn-ea"/>
                <a:cs typeface="+mn-cs"/>
              </a:rPr>
              <a:t>objects,we</a:t>
            </a:r>
            <a:r>
              <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rPr>
              <a:t> have to wrap code</a:t>
            </a:r>
            <a:br>
              <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rPr>
            </a:br>
            <a:r>
              <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rPr>
              <a:t>inside an </a:t>
            </a:r>
            <a:r>
              <a:rPr kumimoji="0" lang="en-US" sz="1800" b="0" i="0" u="none" strike="noStrike" kern="1200" cap="none" spc="0" normalizeH="0" baseline="0" noProof="0" dirty="0" err="1">
                <a:ln>
                  <a:noFill/>
                </a:ln>
                <a:solidFill>
                  <a:prstClr val="white"/>
                </a:solidFill>
                <a:effectLst/>
                <a:uLnTx/>
                <a:uFillTx/>
                <a:latin typeface="Century Gothic" panose="020B0502020202020204"/>
                <a:ea typeface="+mn-ea"/>
                <a:cs typeface="+mn-cs"/>
              </a:rPr>
              <a:t>ApplePredicate</a:t>
            </a:r>
            <a:r>
              <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rPr>
              <a:t> object.</a:t>
            </a:r>
          </a:p>
        </p:txBody>
      </p:sp>
      <p:sp>
        <p:nvSpPr>
          <p:cNvPr id="27" name="Rectangle 26">
            <a:extLst>
              <a:ext uri="{FF2B5EF4-FFF2-40B4-BE49-F238E27FC236}">
                <a16:creationId xmlns:a16="http://schemas.microsoft.com/office/drawing/2014/main" id="{F4636F54-EA49-4262-9AD8-B5C8449D23F5}"/>
              </a:ext>
            </a:extLst>
          </p:cNvPr>
          <p:cNvSpPr/>
          <p:nvPr/>
        </p:nvSpPr>
        <p:spPr>
          <a:xfrm>
            <a:off x="6228517" y="4214191"/>
            <a:ext cx="5264583" cy="150810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Tree>
    <p:extLst>
      <p:ext uri="{BB962C8B-B14F-4D97-AF65-F5344CB8AC3E}">
        <p14:creationId xmlns:p14="http://schemas.microsoft.com/office/powerpoint/2010/main" val="4229845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C307C-CCC3-43C9-B42A-BCEABFB9A3E5}"/>
              </a:ext>
            </a:extLst>
          </p:cNvPr>
          <p:cNvSpPr>
            <a:spLocks noGrp="1"/>
          </p:cNvSpPr>
          <p:nvPr>
            <p:ph type="title"/>
          </p:nvPr>
        </p:nvSpPr>
        <p:spPr/>
        <p:txBody>
          <a:bodyPr/>
          <a:lstStyle/>
          <a:p>
            <a:r>
              <a:rPr lang="en-US" dirty="0"/>
              <a:t>Anonymous classes</a:t>
            </a:r>
          </a:p>
        </p:txBody>
      </p:sp>
      <p:sp>
        <p:nvSpPr>
          <p:cNvPr id="3" name="Content Placeholder 2">
            <a:extLst>
              <a:ext uri="{FF2B5EF4-FFF2-40B4-BE49-F238E27FC236}">
                <a16:creationId xmlns:a16="http://schemas.microsoft.com/office/drawing/2014/main" id="{C4B2CFA0-ACF2-4170-98FF-536F10A86A84}"/>
              </a:ext>
            </a:extLst>
          </p:cNvPr>
          <p:cNvSpPr>
            <a:spLocks noGrp="1"/>
          </p:cNvSpPr>
          <p:nvPr>
            <p:ph idx="1"/>
          </p:nvPr>
        </p:nvSpPr>
        <p:spPr>
          <a:xfrm>
            <a:off x="808384" y="1550504"/>
            <a:ext cx="9241470" cy="4697895"/>
          </a:xfrm>
        </p:spPr>
        <p:txBody>
          <a:bodyPr>
            <a:normAutofit/>
          </a:bodyPr>
          <a:lstStyle/>
          <a:p>
            <a:r>
              <a:rPr lang="en-US" dirty="0"/>
              <a:t>Declare and instantiate a class at the same time.</a:t>
            </a:r>
          </a:p>
          <a:p>
            <a:r>
              <a:rPr lang="en-US" dirty="0"/>
              <a:t>Don’t have name.</a:t>
            </a:r>
          </a:p>
          <a:p>
            <a:r>
              <a:rPr lang="en-US" dirty="0"/>
              <a:t>Used to reduce verbosity and time.</a:t>
            </a:r>
          </a:p>
          <a:p>
            <a:endParaRPr lang="en-US" dirty="0"/>
          </a:p>
          <a:p>
            <a:pPr marL="0" indent="0">
              <a:buNone/>
            </a:pPr>
            <a:r>
              <a:rPr lang="en-US" b="1" u="sng" dirty="0"/>
              <a:t>Note:</a:t>
            </a:r>
            <a:r>
              <a:rPr lang="en-US" b="1" dirty="0"/>
              <a:t> </a:t>
            </a:r>
            <a:r>
              <a:rPr lang="en-US" dirty="0"/>
              <a:t>Passing code is a way to give new behaviors as arguments to a method. But it’s verbose prior to Java 8.</a:t>
            </a:r>
            <a:br>
              <a:rPr lang="en-US" dirty="0"/>
            </a:br>
            <a:r>
              <a:rPr lang="en-US" dirty="0"/>
              <a:t>Anonymous classes helped a bit before Java 8 to get rid of the verbosity associated with declaring multiple concrete classes for an interface that are needed only once.</a:t>
            </a:r>
          </a:p>
          <a:p>
            <a:pPr marL="0" indent="0">
              <a:buNone/>
            </a:pPr>
            <a:endParaRPr lang="en-US" dirty="0"/>
          </a:p>
          <a:p>
            <a:r>
              <a:rPr lang="en-US" dirty="0"/>
              <a:t>The Java API contains many methods that can be parameterized with different behaviors, which include sorting, threads etc.</a:t>
            </a:r>
          </a:p>
        </p:txBody>
      </p:sp>
    </p:spTree>
    <p:extLst>
      <p:ext uri="{BB962C8B-B14F-4D97-AF65-F5344CB8AC3E}">
        <p14:creationId xmlns:p14="http://schemas.microsoft.com/office/powerpoint/2010/main" val="21075918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E1ECE-72B7-48D6-AB8B-695B3EB90B20}"/>
              </a:ext>
            </a:extLst>
          </p:cNvPr>
          <p:cNvSpPr>
            <a:spLocks noGrp="1"/>
          </p:cNvSpPr>
          <p:nvPr>
            <p:ph type="title"/>
          </p:nvPr>
        </p:nvSpPr>
        <p:spPr>
          <a:xfrm>
            <a:off x="646111" y="2309655"/>
            <a:ext cx="9404723" cy="1400530"/>
          </a:xfrm>
        </p:spPr>
        <p:txBody>
          <a:bodyPr/>
          <a:lstStyle/>
          <a:p>
            <a:pPr algn="ctr"/>
            <a:r>
              <a:rPr lang="en-US" sz="5400" dirty="0"/>
              <a:t>Lambdas</a:t>
            </a:r>
          </a:p>
        </p:txBody>
      </p:sp>
    </p:spTree>
    <p:extLst>
      <p:ext uri="{BB962C8B-B14F-4D97-AF65-F5344CB8AC3E}">
        <p14:creationId xmlns:p14="http://schemas.microsoft.com/office/powerpoint/2010/main" val="34725847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4C640-D316-4A88-A46B-56C223D88548}"/>
              </a:ext>
            </a:extLst>
          </p:cNvPr>
          <p:cNvSpPr>
            <a:spLocks noGrp="1"/>
          </p:cNvSpPr>
          <p:nvPr>
            <p:ph type="title"/>
          </p:nvPr>
        </p:nvSpPr>
        <p:spPr/>
        <p:txBody>
          <a:bodyPr/>
          <a:lstStyle/>
          <a:p>
            <a:r>
              <a:rPr lang="en-US" dirty="0"/>
              <a:t>Lambda Introduction</a:t>
            </a:r>
          </a:p>
        </p:txBody>
      </p:sp>
      <p:sp>
        <p:nvSpPr>
          <p:cNvPr id="3" name="Content Placeholder 2">
            <a:extLst>
              <a:ext uri="{FF2B5EF4-FFF2-40B4-BE49-F238E27FC236}">
                <a16:creationId xmlns:a16="http://schemas.microsoft.com/office/drawing/2014/main" id="{DC81EE71-6944-4C50-91C9-B8D3C2A16A3B}"/>
              </a:ext>
            </a:extLst>
          </p:cNvPr>
          <p:cNvSpPr>
            <a:spLocks noGrp="1"/>
          </p:cNvSpPr>
          <p:nvPr>
            <p:ph idx="1"/>
          </p:nvPr>
        </p:nvSpPr>
        <p:spPr>
          <a:xfrm>
            <a:off x="1103312" y="1280160"/>
            <a:ext cx="9982030" cy="4968239"/>
          </a:xfrm>
        </p:spPr>
        <p:txBody>
          <a:bodyPr/>
          <a:lstStyle/>
          <a:p>
            <a:r>
              <a:rPr lang="en-US" dirty="0"/>
              <a:t>Representation of an anonymous function : it doesn’t have a name, but it has a list of parameters, a body, a return type, and also possibly a list of exceptions that can be thrown.</a:t>
            </a:r>
          </a:p>
          <a:p>
            <a:r>
              <a:rPr lang="en-US" dirty="0"/>
              <a:t>Can be passed around as a parameter thus achieving </a:t>
            </a:r>
            <a:r>
              <a:rPr lang="en-US" b="1" dirty="0"/>
              <a:t>behavior parameterization.</a:t>
            </a:r>
          </a:p>
          <a:p>
            <a:r>
              <a:rPr lang="en-US" dirty="0"/>
              <a:t>Let you pass code in a concise way.</a:t>
            </a:r>
            <a:br>
              <a:rPr lang="en-US" b="1" dirty="0"/>
            </a:br>
            <a:endParaRPr lang="en-US" b="1" dirty="0"/>
          </a:p>
          <a:p>
            <a:r>
              <a:rPr lang="en-US" dirty="0"/>
              <a:t>An instance of a lambda can be assigned to any </a:t>
            </a:r>
            <a:r>
              <a:rPr lang="en-US" b="1" dirty="0"/>
              <a:t>functional interface</a:t>
            </a:r>
            <a:br>
              <a:rPr lang="en-US" dirty="0">
                <a:hlinkClick r:id="rId2"/>
              </a:rPr>
            </a:br>
            <a:r>
              <a:rPr lang="en-US" dirty="0"/>
              <a:t> whose single abstract method’s definition matches the definition of the lambda.</a:t>
            </a:r>
            <a:endParaRPr lang="en-US" b="1" dirty="0"/>
          </a:p>
          <a:p>
            <a:r>
              <a:rPr lang="en-US" dirty="0" err="1"/>
              <a:t>Lamda</a:t>
            </a:r>
            <a:r>
              <a:rPr lang="en-US" dirty="0"/>
              <a:t> can be</a:t>
            </a:r>
          </a:p>
          <a:p>
            <a:pPr lvl="1"/>
            <a:r>
              <a:rPr lang="en-US" dirty="0"/>
              <a:t>assigned to variables </a:t>
            </a:r>
          </a:p>
          <a:p>
            <a:pPr lvl="1"/>
            <a:r>
              <a:rPr lang="en-US" dirty="0"/>
              <a:t>passed to functions</a:t>
            </a:r>
          </a:p>
          <a:p>
            <a:pPr marL="457200" lvl="1" indent="0">
              <a:buNone/>
            </a:pPr>
            <a:endParaRPr lang="en-US" dirty="0"/>
          </a:p>
          <a:p>
            <a:endParaRPr lang="en-US" dirty="0"/>
          </a:p>
        </p:txBody>
      </p:sp>
    </p:spTree>
    <p:extLst>
      <p:ext uri="{BB962C8B-B14F-4D97-AF65-F5344CB8AC3E}">
        <p14:creationId xmlns:p14="http://schemas.microsoft.com/office/powerpoint/2010/main" val="34265157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3DC83-13D2-4064-9085-36D0AFF8E2FB}"/>
              </a:ext>
            </a:extLst>
          </p:cNvPr>
          <p:cNvSpPr>
            <a:spLocks noGrp="1"/>
          </p:cNvSpPr>
          <p:nvPr>
            <p:ph type="title"/>
          </p:nvPr>
        </p:nvSpPr>
        <p:spPr/>
        <p:txBody>
          <a:bodyPr/>
          <a:lstStyle/>
          <a:p>
            <a:r>
              <a:rPr lang="en-US" dirty="0"/>
              <a:t>What are Lambda’s good for</a:t>
            </a:r>
          </a:p>
        </p:txBody>
      </p:sp>
      <p:sp>
        <p:nvSpPr>
          <p:cNvPr id="3" name="Content Placeholder 2">
            <a:extLst>
              <a:ext uri="{FF2B5EF4-FFF2-40B4-BE49-F238E27FC236}">
                <a16:creationId xmlns:a16="http://schemas.microsoft.com/office/drawing/2014/main" id="{DA73E5F6-6E0A-495C-AECA-26DF60B858CC}"/>
              </a:ext>
            </a:extLst>
          </p:cNvPr>
          <p:cNvSpPr>
            <a:spLocks noGrp="1"/>
          </p:cNvSpPr>
          <p:nvPr>
            <p:ph idx="1"/>
          </p:nvPr>
        </p:nvSpPr>
        <p:spPr/>
        <p:txBody>
          <a:bodyPr/>
          <a:lstStyle/>
          <a:p>
            <a:r>
              <a:rPr lang="en-US" dirty="0"/>
              <a:t>Forms the basis of functional programming</a:t>
            </a:r>
          </a:p>
          <a:p>
            <a:r>
              <a:rPr lang="en-US" dirty="0"/>
              <a:t>Make parallel programming easier</a:t>
            </a:r>
          </a:p>
          <a:p>
            <a:r>
              <a:rPr lang="en-US" dirty="0"/>
              <a:t>Write more compact code</a:t>
            </a:r>
          </a:p>
          <a:p>
            <a:r>
              <a:rPr lang="en-US" dirty="0"/>
              <a:t>Richer data structure collection</a:t>
            </a:r>
          </a:p>
          <a:p>
            <a:r>
              <a:rPr lang="en-US" dirty="0"/>
              <a:t>Develop cleaner APIs</a:t>
            </a:r>
          </a:p>
        </p:txBody>
      </p:sp>
    </p:spTree>
    <p:extLst>
      <p:ext uri="{BB962C8B-B14F-4D97-AF65-F5344CB8AC3E}">
        <p14:creationId xmlns:p14="http://schemas.microsoft.com/office/powerpoint/2010/main" val="25340321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B456C6-C663-4A61-94B4-4047C73688A9}"/>
              </a:ext>
            </a:extLst>
          </p:cNvPr>
          <p:cNvSpPr>
            <a:spLocks noGrp="1"/>
          </p:cNvSpPr>
          <p:nvPr>
            <p:ph type="title"/>
          </p:nvPr>
        </p:nvSpPr>
        <p:spPr/>
        <p:txBody>
          <a:bodyPr/>
          <a:lstStyle/>
          <a:p>
            <a:r>
              <a:rPr lang="en-US" dirty="0"/>
              <a:t>Syntax</a:t>
            </a:r>
          </a:p>
        </p:txBody>
      </p:sp>
      <p:sp>
        <p:nvSpPr>
          <p:cNvPr id="3" name="Content Placeholder 2">
            <a:extLst>
              <a:ext uri="{FF2B5EF4-FFF2-40B4-BE49-F238E27FC236}">
                <a16:creationId xmlns:a16="http://schemas.microsoft.com/office/drawing/2014/main" id="{0A648FAB-7DB4-4A4F-A78F-A1933127E989}"/>
              </a:ext>
            </a:extLst>
          </p:cNvPr>
          <p:cNvSpPr>
            <a:spLocks noGrp="1"/>
          </p:cNvSpPr>
          <p:nvPr>
            <p:ph idx="1"/>
          </p:nvPr>
        </p:nvSpPr>
        <p:spPr>
          <a:xfrm>
            <a:off x="534572" y="1234268"/>
            <a:ext cx="10888394" cy="4997719"/>
          </a:xfrm>
        </p:spPr>
        <p:txBody>
          <a:bodyPr>
            <a:normAutofit fontScale="77500" lnSpcReduction="20000"/>
          </a:bodyPr>
          <a:lstStyle/>
          <a:p>
            <a:r>
              <a:rPr lang="en-US" dirty="0"/>
              <a:t>Lambda expression is composed of </a:t>
            </a:r>
            <a:r>
              <a:rPr lang="en-US" dirty="0" err="1"/>
              <a:t>parameters,an</a:t>
            </a:r>
            <a:r>
              <a:rPr lang="en-US" dirty="0"/>
              <a:t> arrow and a body.</a:t>
            </a:r>
          </a:p>
          <a:p>
            <a:r>
              <a:rPr lang="en-US" dirty="0"/>
              <a:t>parameter -&gt; expression body</a:t>
            </a:r>
            <a:br>
              <a:rPr lang="en-US" dirty="0"/>
            </a:br>
            <a:r>
              <a:rPr lang="en-US" dirty="0"/>
              <a:t>Or</a:t>
            </a:r>
            <a:br>
              <a:rPr lang="en-US" dirty="0"/>
            </a:br>
            <a:r>
              <a:rPr lang="en-US" dirty="0"/>
              <a:t>(parameters) -&gt; { statements; }</a:t>
            </a:r>
            <a:br>
              <a:rPr lang="en-US" dirty="0"/>
            </a:br>
            <a:r>
              <a:rPr lang="en-US" dirty="0"/>
              <a:t>or</a:t>
            </a:r>
            <a:br>
              <a:rPr lang="en-US" dirty="0"/>
            </a:br>
            <a:r>
              <a:rPr lang="en-US" dirty="0"/>
              <a:t>() -&gt; expression</a:t>
            </a:r>
          </a:p>
          <a:p>
            <a:endParaRPr lang="en-US" dirty="0"/>
          </a:p>
          <a:p>
            <a:endParaRPr lang="en-US" dirty="0"/>
          </a:p>
          <a:p>
            <a:r>
              <a:rPr lang="en-US" dirty="0"/>
              <a:t>Following are Some examples of Lambda</a:t>
            </a:r>
          </a:p>
          <a:p>
            <a:endParaRPr lang="en-US" dirty="0"/>
          </a:p>
          <a:p>
            <a:pPr marL="0" indent="0">
              <a:buNone/>
            </a:pPr>
            <a:r>
              <a:rPr lang="en-US" b="1" dirty="0">
                <a:solidFill>
                  <a:schemeClr val="bg1"/>
                </a:solidFill>
              </a:rPr>
              <a:t>(</a:t>
            </a:r>
            <a:r>
              <a:rPr lang="en-US" b="1" dirty="0" err="1">
                <a:solidFill>
                  <a:schemeClr val="bg1"/>
                </a:solidFill>
              </a:rPr>
              <a:t>int</a:t>
            </a:r>
            <a:r>
              <a:rPr lang="en-US" b="1" dirty="0">
                <a:solidFill>
                  <a:schemeClr val="bg1"/>
                </a:solidFill>
              </a:rPr>
              <a:t> a, </a:t>
            </a:r>
            <a:r>
              <a:rPr lang="en-US" b="1" dirty="0" err="1">
                <a:solidFill>
                  <a:schemeClr val="bg1"/>
                </a:solidFill>
              </a:rPr>
              <a:t>int</a:t>
            </a:r>
            <a:r>
              <a:rPr lang="en-US" b="1" dirty="0">
                <a:solidFill>
                  <a:schemeClr val="bg1"/>
                </a:solidFill>
              </a:rPr>
              <a:t> b) -&gt;    a * b                           // takes two integers and returns their multiplication</a:t>
            </a:r>
          </a:p>
          <a:p>
            <a:pPr marL="0" indent="0">
              <a:buNone/>
            </a:pPr>
            <a:r>
              <a:rPr lang="en-US" b="1" dirty="0">
                <a:solidFill>
                  <a:schemeClr val="bg1"/>
                </a:solidFill>
              </a:rPr>
              <a:t>(a, b)          -&gt;   a - b                           // takes two numbers and returns their difference</a:t>
            </a:r>
          </a:p>
          <a:p>
            <a:pPr marL="0" indent="0">
              <a:buNone/>
            </a:pPr>
            <a:r>
              <a:rPr lang="en-US" b="1" dirty="0">
                <a:solidFill>
                  <a:schemeClr val="bg1"/>
                </a:solidFill>
              </a:rPr>
              <a:t>() -&gt; 99                                             // takes no values and returns 99</a:t>
            </a:r>
          </a:p>
          <a:p>
            <a:pPr marL="0" indent="0">
              <a:buNone/>
            </a:pPr>
            <a:r>
              <a:rPr lang="en-US" b="1" dirty="0">
                <a:solidFill>
                  <a:schemeClr val="bg1"/>
                </a:solidFill>
              </a:rPr>
              <a:t>(String a) -&gt; </a:t>
            </a:r>
            <a:r>
              <a:rPr lang="en-US" b="1" dirty="0" err="1">
                <a:solidFill>
                  <a:schemeClr val="bg1"/>
                </a:solidFill>
              </a:rPr>
              <a:t>System.out.println</a:t>
            </a:r>
            <a:r>
              <a:rPr lang="en-US" b="1" dirty="0">
                <a:solidFill>
                  <a:schemeClr val="bg1"/>
                </a:solidFill>
              </a:rPr>
              <a:t>(a)                  // takes a string, prints its value to the console, and returns nothing</a:t>
            </a:r>
          </a:p>
          <a:p>
            <a:pPr marL="0" indent="0">
              <a:buNone/>
            </a:pPr>
            <a:r>
              <a:rPr lang="en-US" b="1" dirty="0">
                <a:solidFill>
                  <a:schemeClr val="bg1"/>
                </a:solidFill>
              </a:rPr>
              <a:t>a -&gt; 2 * a                                       // takes a number and returns the result of doubling it</a:t>
            </a:r>
          </a:p>
          <a:p>
            <a:pPr marL="0" indent="0">
              <a:buNone/>
            </a:pPr>
            <a:r>
              <a:rPr lang="en-US" b="1" dirty="0">
                <a:solidFill>
                  <a:schemeClr val="bg1"/>
                </a:solidFill>
              </a:rPr>
              <a:t>c -&gt; { //some complex statements }               // takes a collection and do some </a:t>
            </a:r>
            <a:r>
              <a:rPr lang="en-US" b="1" dirty="0" err="1">
                <a:solidFill>
                  <a:schemeClr val="bg1"/>
                </a:solidFill>
              </a:rPr>
              <a:t>procesing</a:t>
            </a:r>
            <a:endParaRPr lang="en-US" b="1" dirty="0">
              <a:solidFill>
                <a:schemeClr val="bg1"/>
              </a:solidFill>
            </a:endParaRPr>
          </a:p>
          <a:p>
            <a:endParaRPr lang="en-US" dirty="0"/>
          </a:p>
        </p:txBody>
      </p:sp>
      <p:sp>
        <p:nvSpPr>
          <p:cNvPr id="4" name="Rectangle 3">
            <a:extLst>
              <a:ext uri="{FF2B5EF4-FFF2-40B4-BE49-F238E27FC236}">
                <a16:creationId xmlns:a16="http://schemas.microsoft.com/office/drawing/2014/main" id="{61A151EA-2F42-425D-997A-5E9A1DA943DB}"/>
              </a:ext>
            </a:extLst>
          </p:cNvPr>
          <p:cNvSpPr/>
          <p:nvPr/>
        </p:nvSpPr>
        <p:spPr>
          <a:xfrm>
            <a:off x="534572" y="3545058"/>
            <a:ext cx="10888394" cy="2686929"/>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Tree>
    <p:extLst>
      <p:ext uri="{BB962C8B-B14F-4D97-AF65-F5344CB8AC3E}">
        <p14:creationId xmlns:p14="http://schemas.microsoft.com/office/powerpoint/2010/main" val="41355437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22314-5CA0-494A-AEDA-AD0CD6A1E931}"/>
              </a:ext>
            </a:extLst>
          </p:cNvPr>
          <p:cNvSpPr>
            <a:spLocks noGrp="1"/>
          </p:cNvSpPr>
          <p:nvPr>
            <p:ph type="title"/>
          </p:nvPr>
        </p:nvSpPr>
        <p:spPr/>
        <p:txBody>
          <a:bodyPr/>
          <a:lstStyle/>
          <a:p>
            <a:r>
              <a:rPr lang="en-US" dirty="0"/>
              <a:t>Rules for writing lambda expressions</a:t>
            </a:r>
          </a:p>
        </p:txBody>
      </p:sp>
      <p:sp>
        <p:nvSpPr>
          <p:cNvPr id="3" name="Content Placeholder 2">
            <a:extLst>
              <a:ext uri="{FF2B5EF4-FFF2-40B4-BE49-F238E27FC236}">
                <a16:creationId xmlns:a16="http://schemas.microsoft.com/office/drawing/2014/main" id="{C6DB3A6C-5D6F-4D37-ADB8-F75C00D756EE}"/>
              </a:ext>
            </a:extLst>
          </p:cNvPr>
          <p:cNvSpPr>
            <a:spLocks noGrp="1"/>
          </p:cNvSpPr>
          <p:nvPr>
            <p:ph idx="1"/>
          </p:nvPr>
        </p:nvSpPr>
        <p:spPr>
          <a:xfrm>
            <a:off x="1103312" y="1434905"/>
            <a:ext cx="10442577" cy="5190977"/>
          </a:xfrm>
        </p:spPr>
        <p:txBody>
          <a:bodyPr>
            <a:normAutofit/>
          </a:bodyPr>
          <a:lstStyle/>
          <a:p>
            <a:r>
              <a:rPr lang="en-US" dirty="0"/>
              <a:t>A lambda expression can have zero, one or more parameters.</a:t>
            </a:r>
          </a:p>
          <a:p>
            <a:r>
              <a:rPr lang="en-US" dirty="0"/>
              <a:t>The type of the parameters can be explicitly declared or it can be inferred from the context.</a:t>
            </a:r>
          </a:p>
          <a:p>
            <a:r>
              <a:rPr lang="en-US" dirty="0"/>
              <a:t>Multiple parameters are enclosed in mandatory parentheses and separated by commas. Empty parentheses are used to represent an empty set of parameters.</a:t>
            </a:r>
          </a:p>
          <a:p>
            <a:r>
              <a:rPr lang="en-US" dirty="0"/>
              <a:t>When there is a single parameter, if its type is inferred, it is not mandatory to use parentheses. e.g. a -&gt; return a*a.</a:t>
            </a:r>
          </a:p>
          <a:p>
            <a:r>
              <a:rPr lang="en-US" dirty="0"/>
              <a:t>The body of the lambda expressions can contain zero, one or more statements.</a:t>
            </a:r>
          </a:p>
          <a:p>
            <a:r>
              <a:rPr lang="en-US" dirty="0"/>
              <a:t>If body of lambda expression has single statement curly brackets are not mandatory and the return type of the anonymous function is the same as that of the body expression. When there is more than one statement in body than these must be enclosed in curly brackets.</a:t>
            </a:r>
          </a:p>
        </p:txBody>
      </p:sp>
    </p:spTree>
    <p:extLst>
      <p:ext uri="{BB962C8B-B14F-4D97-AF65-F5344CB8AC3E}">
        <p14:creationId xmlns:p14="http://schemas.microsoft.com/office/powerpoint/2010/main" val="379645507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otalTime>1</TotalTime>
  <Words>697</Words>
  <Application>Microsoft Office PowerPoint</Application>
  <PresentationFormat>Widescreen</PresentationFormat>
  <Paragraphs>63</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Century Gothic</vt:lpstr>
      <vt:lpstr>Wingdings 3</vt:lpstr>
      <vt:lpstr>Ion</vt:lpstr>
      <vt:lpstr>Behaviour Parameterization</vt:lpstr>
      <vt:lpstr>Example</vt:lpstr>
      <vt:lpstr>Anonymous classes</vt:lpstr>
      <vt:lpstr>Lambdas</vt:lpstr>
      <vt:lpstr>Lambda Introduction</vt:lpstr>
      <vt:lpstr>What are Lambda’s good for</vt:lpstr>
      <vt:lpstr>Syntax</vt:lpstr>
      <vt:lpstr>Rules for writing lambda expressions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Behaviour Parameterization</dc:title>
  <dc:creator>Sujata Batra</dc:creator>
  <cp:lastModifiedBy>Sujata Batra</cp:lastModifiedBy>
  <cp:revision>1</cp:revision>
  <dcterms:created xsi:type="dcterms:W3CDTF">2023-08-14T07:02:51Z</dcterms:created>
  <dcterms:modified xsi:type="dcterms:W3CDTF">2023-08-14T07:04:04Z</dcterms:modified>
</cp:coreProperties>
</file>