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260" r:id="rId3"/>
    <p:sldId id="261" r:id="rId4"/>
    <p:sldId id="262" r:id="rId5"/>
    <p:sldId id="263" r:id="rId6"/>
    <p:sldId id="264" r:id="rId7"/>
    <p:sldId id="293" r:id="rId8"/>
    <p:sldId id="295" r:id="rId9"/>
    <p:sldId id="296" r:id="rId10"/>
    <p:sldId id="297" r:id="rId11"/>
    <p:sldId id="270" r:id="rId12"/>
    <p:sldId id="302" r:id="rId13"/>
    <p:sldId id="271" r:id="rId14"/>
    <p:sldId id="272" r:id="rId15"/>
    <p:sldId id="298" r:id="rId16"/>
    <p:sldId id="299" r:id="rId17"/>
    <p:sldId id="273" r:id="rId18"/>
    <p:sldId id="274" r:id="rId19"/>
    <p:sldId id="275" r:id="rId20"/>
    <p:sldId id="276" r:id="rId21"/>
    <p:sldId id="303" r:id="rId22"/>
    <p:sldId id="304" r:id="rId23"/>
    <p:sldId id="305" r:id="rId24"/>
    <p:sldId id="306" r:id="rId25"/>
    <p:sldId id="311" r:id="rId26"/>
    <p:sldId id="312" r:id="rId27"/>
    <p:sldId id="313" r:id="rId28"/>
    <p:sldId id="314" r:id="rId29"/>
    <p:sldId id="307" r:id="rId30"/>
    <p:sldId id="308" r:id="rId31"/>
    <p:sldId id="309" r:id="rId32"/>
    <p:sldId id="310"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19113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93297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02433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5601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75794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18043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05190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400237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3871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88451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02737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413642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9BC3E-5A3D-4E80-B2B6-303912F826D6}"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74155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82359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72471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01670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76299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59BC3E-5A3D-4E80-B2B6-303912F826D6}" type="datetimeFigureOut">
              <a:rPr lang="en-US" smtClean="0"/>
              <a:t>8/14/2023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53CA5-B1F9-4FD3-AAA6-F001857CA578}" type="slidenum">
              <a:rPr lang="en-US" smtClean="0"/>
              <a:t>‹#›</a:t>
            </a:fld>
            <a:endParaRPr lang="en-US" dirty="0"/>
          </a:p>
        </p:txBody>
      </p:sp>
      <p:sp>
        <p:nvSpPr>
          <p:cNvPr id="13" name="Rectangle 12">
            <a:extLst>
              <a:ext uri="{FF2B5EF4-FFF2-40B4-BE49-F238E27FC236}">
                <a16:creationId xmlns:a16="http://schemas.microsoft.com/office/drawing/2014/main" id="{5CFC6134-AE3A-43A7-BF2A-DDD87F001D7C}"/>
              </a:ext>
            </a:extLst>
          </p:cNvPr>
          <p:cNvSpPr/>
          <p:nvPr userDrawn="1"/>
        </p:nvSpPr>
        <p:spPr>
          <a:xfrm rot="20146617">
            <a:off x="2795402" y="2967335"/>
            <a:ext cx="5891395" cy="1200329"/>
          </a:xfrm>
          <a:prstGeom prst="rect">
            <a:avLst/>
          </a:prstGeom>
          <a:noFill/>
        </p:spPr>
        <p:txBody>
          <a:bodyPr wrap="square" lIns="91440" tIns="45720" rIns="91440" bIns="45720">
            <a:spAutoFit/>
          </a:bodyPr>
          <a:lstStyle/>
          <a:p>
            <a:pPr algn="ctr"/>
            <a:r>
              <a:rPr lang="en-US" sz="7200" b="1" cap="none" spc="50" dirty="0">
                <a:ln w="0"/>
                <a:solidFill>
                  <a:schemeClr val="bg2"/>
                </a:solidFill>
                <a:effectLst>
                  <a:innerShdw blurRad="63500" dist="50800" dir="13500000">
                    <a:srgbClr val="000000">
                      <a:alpha val="50000"/>
                    </a:srgbClr>
                  </a:innerShdw>
                </a:effectLst>
              </a:rPr>
              <a:t>Sujata Batra</a:t>
            </a:r>
          </a:p>
        </p:txBody>
      </p:sp>
    </p:spTree>
    <p:extLst>
      <p:ext uri="{BB962C8B-B14F-4D97-AF65-F5344CB8AC3E}">
        <p14:creationId xmlns:p14="http://schemas.microsoft.com/office/powerpoint/2010/main" val="735908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9D5-D0D9-4DE3-804C-177CDD019672}"/>
              </a:ext>
            </a:extLst>
          </p:cNvPr>
          <p:cNvSpPr>
            <a:spLocks noGrp="1"/>
          </p:cNvSpPr>
          <p:nvPr>
            <p:ph type="title"/>
          </p:nvPr>
        </p:nvSpPr>
        <p:spPr>
          <a:xfrm>
            <a:off x="646111" y="2647278"/>
            <a:ext cx="9404723" cy="1400530"/>
          </a:xfrm>
        </p:spPr>
        <p:txBody>
          <a:bodyPr/>
          <a:lstStyle/>
          <a:p>
            <a:pPr algn="ctr"/>
            <a:r>
              <a:rPr lang="en-US" sz="5400" dirty="0"/>
              <a:t>Functional Interface</a:t>
            </a:r>
          </a:p>
        </p:txBody>
      </p:sp>
    </p:spTree>
    <p:extLst>
      <p:ext uri="{BB962C8B-B14F-4D97-AF65-F5344CB8AC3E}">
        <p14:creationId xmlns:p14="http://schemas.microsoft.com/office/powerpoint/2010/main" val="309259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3EA-D682-4089-883C-4C0D451EAE78}"/>
              </a:ext>
            </a:extLst>
          </p:cNvPr>
          <p:cNvSpPr>
            <a:spLocks noGrp="1"/>
          </p:cNvSpPr>
          <p:nvPr>
            <p:ph type="title"/>
          </p:nvPr>
        </p:nvSpPr>
        <p:spPr/>
        <p:txBody>
          <a:bodyPr/>
          <a:lstStyle/>
          <a:p>
            <a:r>
              <a:rPr lang="en-US" dirty="0"/>
              <a:t>Using Local variables in Lambda</a:t>
            </a:r>
          </a:p>
        </p:txBody>
      </p:sp>
      <p:sp>
        <p:nvSpPr>
          <p:cNvPr id="3" name="Content Placeholder 2">
            <a:extLst>
              <a:ext uri="{FF2B5EF4-FFF2-40B4-BE49-F238E27FC236}">
                <a16:creationId xmlns:a16="http://schemas.microsoft.com/office/drawing/2014/main" id="{D34FA8D8-0642-4B68-8B21-5674E2541025}"/>
              </a:ext>
            </a:extLst>
          </p:cNvPr>
          <p:cNvSpPr>
            <a:spLocks noGrp="1"/>
          </p:cNvSpPr>
          <p:nvPr>
            <p:ph idx="1"/>
          </p:nvPr>
        </p:nvSpPr>
        <p:spPr>
          <a:xfrm>
            <a:off x="645130" y="1533378"/>
            <a:ext cx="10763768" cy="4715021"/>
          </a:xfrm>
        </p:spPr>
        <p:txBody>
          <a:bodyPr/>
          <a:lstStyle/>
          <a:p>
            <a:r>
              <a:rPr lang="en-US" dirty="0"/>
              <a:t>lambda expressions are also allowed to use free variables (variables that aren’t the parameters and defined in an outer scope), such lambdas are called </a:t>
            </a:r>
            <a:r>
              <a:rPr lang="en-US" b="1" dirty="0"/>
              <a:t>capturing lambdas</a:t>
            </a:r>
            <a:r>
              <a:rPr lang="en-US" dirty="0"/>
              <a:t>.</a:t>
            </a:r>
          </a:p>
          <a:p>
            <a:endParaRPr lang="en-US" dirty="0"/>
          </a:p>
          <a:p>
            <a:r>
              <a:rPr lang="en-US" dirty="0"/>
              <a:t>Lambdas are allowed to capture (that is, to reference in their bodies) instance variables and static variables </a:t>
            </a:r>
            <a:r>
              <a:rPr lang="en-US" b="1" dirty="0"/>
              <a:t>without restrictions</a:t>
            </a:r>
            <a:r>
              <a:rPr lang="en-US" dirty="0"/>
              <a:t>.</a:t>
            </a:r>
          </a:p>
          <a:p>
            <a:endParaRPr lang="en-US" dirty="0"/>
          </a:p>
          <a:p>
            <a:r>
              <a:rPr lang="en-US" dirty="0"/>
              <a:t>local variables have to be explicitly declared </a:t>
            </a:r>
            <a:r>
              <a:rPr lang="en-US" b="1" dirty="0"/>
              <a:t>final</a:t>
            </a:r>
            <a:r>
              <a:rPr lang="en-US" dirty="0"/>
              <a:t> or are </a:t>
            </a:r>
            <a:r>
              <a:rPr lang="en-US" b="1" dirty="0"/>
              <a:t>effectively final</a:t>
            </a:r>
            <a:r>
              <a:rPr lang="en-US" dirty="0"/>
              <a:t>.</a:t>
            </a:r>
          </a:p>
          <a:p>
            <a:endParaRPr lang="en-US" dirty="0"/>
          </a:p>
        </p:txBody>
      </p:sp>
    </p:spTree>
    <p:extLst>
      <p:ext uri="{BB962C8B-B14F-4D97-AF65-F5344CB8AC3E}">
        <p14:creationId xmlns:p14="http://schemas.microsoft.com/office/powerpoint/2010/main" val="84700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96CA-86F7-49F2-82F3-A3C0B25738C3}"/>
              </a:ext>
            </a:extLst>
          </p:cNvPr>
          <p:cNvSpPr>
            <a:spLocks noGrp="1"/>
          </p:cNvSpPr>
          <p:nvPr>
            <p:ph type="title"/>
          </p:nvPr>
        </p:nvSpPr>
        <p:spPr/>
        <p:txBody>
          <a:bodyPr/>
          <a:lstStyle/>
          <a:p>
            <a:r>
              <a:rPr lang="en-US" dirty="0"/>
              <a:t>Method References</a:t>
            </a:r>
          </a:p>
        </p:txBody>
      </p:sp>
      <p:sp>
        <p:nvSpPr>
          <p:cNvPr id="3" name="Content Placeholder 2">
            <a:extLst>
              <a:ext uri="{FF2B5EF4-FFF2-40B4-BE49-F238E27FC236}">
                <a16:creationId xmlns:a16="http://schemas.microsoft.com/office/drawing/2014/main" id="{8006D889-FD30-4208-A0BE-9FD926251140}"/>
              </a:ext>
            </a:extLst>
          </p:cNvPr>
          <p:cNvSpPr>
            <a:spLocks noGrp="1"/>
          </p:cNvSpPr>
          <p:nvPr>
            <p:ph idx="1"/>
          </p:nvPr>
        </p:nvSpPr>
        <p:spPr>
          <a:xfrm>
            <a:off x="646112" y="1575582"/>
            <a:ext cx="10903464" cy="4672817"/>
          </a:xfrm>
        </p:spPr>
        <p:txBody>
          <a:bodyPr/>
          <a:lstStyle/>
          <a:p>
            <a:r>
              <a:rPr lang="en-US" dirty="0"/>
              <a:t>Used to refer method of functional interface.</a:t>
            </a:r>
          </a:p>
          <a:p>
            <a:r>
              <a:rPr lang="en-US" dirty="0"/>
              <a:t>Compact and easy form of lambda expression.</a:t>
            </a:r>
          </a:p>
          <a:p>
            <a:r>
              <a:rPr lang="en-US" dirty="0"/>
              <a:t>when using lambda expression to just referring a method, replace lambda expression with method </a:t>
            </a:r>
            <a:r>
              <a:rPr lang="en-US" dirty="0" err="1"/>
              <a:t>reference.xxxxxxx</a:t>
            </a:r>
            <a:endParaRPr lang="en-US" dirty="0"/>
          </a:p>
          <a:p>
            <a:endParaRPr lang="en-US" dirty="0"/>
          </a:p>
          <a:p>
            <a:pPr marL="0" indent="0">
              <a:buNone/>
            </a:pPr>
            <a:r>
              <a:rPr lang="en-US" dirty="0"/>
              <a:t>Example</a:t>
            </a:r>
          </a:p>
          <a:p>
            <a:pPr marL="0" indent="0">
              <a:buNone/>
            </a:pPr>
            <a:r>
              <a:rPr lang="en-US" b="1" dirty="0">
                <a:solidFill>
                  <a:schemeClr val="bg1"/>
                </a:solidFill>
              </a:rPr>
              <a:t>//Lambda </a:t>
            </a:r>
            <a:r>
              <a:rPr lang="en-US" b="1" dirty="0" err="1">
                <a:solidFill>
                  <a:schemeClr val="bg1"/>
                </a:solidFill>
              </a:rPr>
              <a:t>Expession</a:t>
            </a:r>
            <a:endParaRPr lang="en-US" b="1" dirty="0">
              <a:solidFill>
                <a:schemeClr val="bg1"/>
              </a:solidFill>
            </a:endParaRPr>
          </a:p>
          <a:p>
            <a:pPr marL="0" indent="0">
              <a:buNone/>
            </a:pPr>
            <a:r>
              <a:rPr lang="sv-SE" b="1" dirty="0">
                <a:solidFill>
                  <a:schemeClr val="bg1"/>
                </a:solidFill>
              </a:rPr>
              <a:t>Function&lt;String,Integer&gt; intParser = (String str,Integer integer)-&gt;Integer.parseInt(str)</a:t>
            </a:r>
            <a:br>
              <a:rPr lang="sv-SE" b="1" dirty="0">
                <a:solidFill>
                  <a:schemeClr val="bg1"/>
                </a:solidFill>
              </a:rPr>
            </a:br>
            <a:endParaRPr lang="sv-SE" b="1" dirty="0">
              <a:solidFill>
                <a:schemeClr val="bg1"/>
              </a:solidFill>
            </a:endParaRPr>
          </a:p>
          <a:p>
            <a:pPr marL="0" indent="0">
              <a:buNone/>
            </a:pPr>
            <a:r>
              <a:rPr lang="sv-SE" b="1" dirty="0">
                <a:solidFill>
                  <a:schemeClr val="bg1"/>
                </a:solidFill>
              </a:rPr>
              <a:t>//Method Reference</a:t>
            </a:r>
          </a:p>
          <a:p>
            <a:pPr marL="0" indent="0">
              <a:buNone/>
            </a:pPr>
            <a:r>
              <a:rPr lang="en-US" b="1" dirty="0">
                <a:solidFill>
                  <a:schemeClr val="bg1"/>
                </a:solidFill>
              </a:rPr>
              <a:t>Function&lt;</a:t>
            </a:r>
            <a:r>
              <a:rPr lang="en-US" b="1" dirty="0" err="1">
                <a:solidFill>
                  <a:schemeClr val="bg1"/>
                </a:solidFill>
              </a:rPr>
              <a:t>String,integer</a:t>
            </a:r>
            <a:r>
              <a:rPr lang="en-US" b="1" dirty="0">
                <a:solidFill>
                  <a:schemeClr val="bg1"/>
                </a:solidFill>
              </a:rPr>
              <a:t>&gt; </a:t>
            </a:r>
            <a:r>
              <a:rPr lang="en-US" b="1" dirty="0" err="1">
                <a:solidFill>
                  <a:schemeClr val="bg1"/>
                </a:solidFill>
              </a:rPr>
              <a:t>intParser</a:t>
            </a:r>
            <a:r>
              <a:rPr lang="en-US" b="1" dirty="0">
                <a:solidFill>
                  <a:schemeClr val="bg1"/>
                </a:solidFill>
              </a:rPr>
              <a:t>=Integer::</a:t>
            </a:r>
            <a:r>
              <a:rPr lang="en-US" b="1" dirty="0" err="1">
                <a:solidFill>
                  <a:schemeClr val="bg1"/>
                </a:solidFill>
              </a:rPr>
              <a:t>parseInt</a:t>
            </a:r>
            <a:endParaRPr lang="en-US" b="1" dirty="0">
              <a:solidFill>
                <a:schemeClr val="bg1"/>
              </a:solidFill>
            </a:endParaRPr>
          </a:p>
        </p:txBody>
      </p:sp>
      <p:sp>
        <p:nvSpPr>
          <p:cNvPr id="4" name="Rectangle 3">
            <a:extLst>
              <a:ext uri="{FF2B5EF4-FFF2-40B4-BE49-F238E27FC236}">
                <a16:creationId xmlns:a16="http://schemas.microsoft.com/office/drawing/2014/main" id="{5A4FEE38-1A7E-42A6-8EA5-74E1B47C18EE}"/>
              </a:ext>
            </a:extLst>
          </p:cNvPr>
          <p:cNvSpPr/>
          <p:nvPr/>
        </p:nvSpPr>
        <p:spPr>
          <a:xfrm>
            <a:off x="646111" y="4065563"/>
            <a:ext cx="10636178" cy="21101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4487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D97D-E85D-492B-BE94-E0C8A1E294AB}"/>
              </a:ext>
            </a:extLst>
          </p:cNvPr>
          <p:cNvSpPr>
            <a:spLocks noGrp="1"/>
          </p:cNvSpPr>
          <p:nvPr>
            <p:ph type="title"/>
          </p:nvPr>
        </p:nvSpPr>
        <p:spPr>
          <a:xfrm>
            <a:off x="1265089" y="2703549"/>
            <a:ext cx="9404723" cy="1400530"/>
          </a:xfrm>
        </p:spPr>
        <p:txBody>
          <a:bodyPr/>
          <a:lstStyle/>
          <a:p>
            <a:pPr algn="ctr"/>
            <a:r>
              <a:rPr lang="en-US" sz="5400" dirty="0"/>
              <a:t>Method References</a:t>
            </a:r>
          </a:p>
        </p:txBody>
      </p:sp>
    </p:spTree>
    <p:extLst>
      <p:ext uri="{BB962C8B-B14F-4D97-AF65-F5344CB8AC3E}">
        <p14:creationId xmlns:p14="http://schemas.microsoft.com/office/powerpoint/2010/main" val="66881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9CF7-D4DD-478C-AAF7-9E777BFA9F4D}"/>
              </a:ext>
            </a:extLst>
          </p:cNvPr>
          <p:cNvSpPr>
            <a:spLocks noGrp="1"/>
          </p:cNvSpPr>
          <p:nvPr>
            <p:ph type="title"/>
          </p:nvPr>
        </p:nvSpPr>
        <p:spPr/>
        <p:txBody>
          <a:bodyPr/>
          <a:lstStyle/>
          <a:p>
            <a:r>
              <a:rPr lang="en-US" dirty="0"/>
              <a:t>Types of Method Reference</a:t>
            </a:r>
          </a:p>
        </p:txBody>
      </p:sp>
      <p:sp>
        <p:nvSpPr>
          <p:cNvPr id="3" name="Content Placeholder 2">
            <a:extLst>
              <a:ext uri="{FF2B5EF4-FFF2-40B4-BE49-F238E27FC236}">
                <a16:creationId xmlns:a16="http://schemas.microsoft.com/office/drawing/2014/main" id="{C66D81B9-8318-4E3E-AB37-312013B2225C}"/>
              </a:ext>
            </a:extLst>
          </p:cNvPr>
          <p:cNvSpPr>
            <a:spLocks noGrp="1"/>
          </p:cNvSpPr>
          <p:nvPr>
            <p:ph idx="1"/>
          </p:nvPr>
        </p:nvSpPr>
        <p:spPr>
          <a:xfrm>
            <a:off x="773724" y="1659988"/>
            <a:ext cx="9608234" cy="4588411"/>
          </a:xfrm>
        </p:spPr>
        <p:txBody>
          <a:bodyPr/>
          <a:lstStyle/>
          <a:p>
            <a:r>
              <a:rPr lang="en-US" dirty="0"/>
              <a:t>Reference to a static method. </a:t>
            </a:r>
            <a:br>
              <a:rPr lang="en-US" dirty="0"/>
            </a:br>
            <a:endParaRPr lang="en-US" dirty="0"/>
          </a:p>
          <a:p>
            <a:r>
              <a:rPr lang="en-US" dirty="0"/>
              <a:t>Reference to an instance method.</a:t>
            </a:r>
            <a:br>
              <a:rPr lang="en-US" dirty="0"/>
            </a:br>
            <a:endParaRPr lang="en-US" dirty="0"/>
          </a:p>
          <a:p>
            <a:r>
              <a:rPr lang="en-US" dirty="0"/>
              <a:t>Reference to a constructor.</a:t>
            </a:r>
          </a:p>
        </p:txBody>
      </p:sp>
    </p:spTree>
    <p:extLst>
      <p:ext uri="{BB962C8B-B14F-4D97-AF65-F5344CB8AC3E}">
        <p14:creationId xmlns:p14="http://schemas.microsoft.com/office/powerpoint/2010/main" val="25483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58BC-50F3-49DC-A66F-2B6F9F9363CD}"/>
              </a:ext>
            </a:extLst>
          </p:cNvPr>
          <p:cNvSpPr>
            <a:spLocks noGrp="1"/>
          </p:cNvSpPr>
          <p:nvPr>
            <p:ph type="title"/>
          </p:nvPr>
        </p:nvSpPr>
        <p:spPr>
          <a:xfrm>
            <a:off x="646111" y="452718"/>
            <a:ext cx="10411095" cy="1400530"/>
          </a:xfrm>
        </p:spPr>
        <p:txBody>
          <a:bodyPr/>
          <a:lstStyle/>
          <a:p>
            <a:r>
              <a:rPr lang="en-US" dirty="0"/>
              <a:t>Type 1: Reference to a static method</a:t>
            </a:r>
          </a:p>
        </p:txBody>
      </p:sp>
      <p:sp>
        <p:nvSpPr>
          <p:cNvPr id="3" name="Content Placeholder 2">
            <a:extLst>
              <a:ext uri="{FF2B5EF4-FFF2-40B4-BE49-F238E27FC236}">
                <a16:creationId xmlns:a16="http://schemas.microsoft.com/office/drawing/2014/main" id="{E529B9A5-D2C7-4DA0-9A2C-0F88F5272D42}"/>
              </a:ext>
            </a:extLst>
          </p:cNvPr>
          <p:cNvSpPr>
            <a:spLocks noGrp="1"/>
          </p:cNvSpPr>
          <p:nvPr>
            <p:ph idx="1"/>
          </p:nvPr>
        </p:nvSpPr>
        <p:spPr>
          <a:xfrm>
            <a:off x="646111" y="1505244"/>
            <a:ext cx="10899777" cy="4900038"/>
          </a:xfrm>
        </p:spPr>
        <p:txBody>
          <a:bodyPr/>
          <a:lstStyle/>
          <a:p>
            <a:r>
              <a:rPr lang="en-US" b="1" dirty="0"/>
              <a:t>Lambda Syntax:</a:t>
            </a:r>
            <a:r>
              <a:rPr lang="en-US" dirty="0"/>
              <a:t> </a:t>
            </a:r>
          </a:p>
          <a:p>
            <a:pPr lvl="1"/>
            <a:r>
              <a:rPr lang="en-US" dirty="0"/>
              <a:t>(arguments) -&gt; &lt;</a:t>
            </a:r>
            <a:r>
              <a:rPr lang="en-US" dirty="0" err="1"/>
              <a:t>ClassName</a:t>
            </a:r>
            <a:r>
              <a:rPr lang="en-US" dirty="0"/>
              <a:t>&gt;.&lt;</a:t>
            </a:r>
            <a:r>
              <a:rPr lang="en-US" dirty="0" err="1"/>
              <a:t>staticMethodName</a:t>
            </a:r>
            <a:r>
              <a:rPr lang="en-US" dirty="0"/>
              <a:t>&gt;(arguments);</a:t>
            </a:r>
          </a:p>
          <a:p>
            <a:r>
              <a:rPr lang="en-US" b="1" dirty="0"/>
              <a:t>Equivalent Method Reference:</a:t>
            </a:r>
            <a:r>
              <a:rPr lang="en-US" dirty="0"/>
              <a:t> </a:t>
            </a:r>
          </a:p>
          <a:p>
            <a:pPr lvl="1"/>
            <a:r>
              <a:rPr lang="en-US" dirty="0"/>
              <a:t>&lt;</a:t>
            </a:r>
            <a:r>
              <a:rPr lang="en-US" dirty="0" err="1"/>
              <a:t>ClassName</a:t>
            </a:r>
            <a:r>
              <a:rPr lang="en-US" dirty="0"/>
              <a:t>&gt; :: &lt;</a:t>
            </a:r>
            <a:r>
              <a:rPr lang="en-US" dirty="0" err="1"/>
              <a:t>staticMethodName</a:t>
            </a:r>
            <a:r>
              <a:rPr lang="en-US" dirty="0"/>
              <a:t>&gt;</a:t>
            </a:r>
          </a:p>
          <a:p>
            <a:pPr lvl="1"/>
            <a:endParaRPr lang="en-US" dirty="0"/>
          </a:p>
          <a:p>
            <a:pPr marL="0" indent="0">
              <a:buNone/>
            </a:pPr>
            <a:r>
              <a:rPr lang="en-US" dirty="0"/>
              <a:t>Example</a:t>
            </a:r>
          </a:p>
          <a:p>
            <a:pPr marL="0" indent="0">
              <a:buNone/>
            </a:pPr>
            <a:r>
              <a:rPr lang="en-US" sz="1800" b="1" dirty="0">
                <a:solidFill>
                  <a:schemeClr val="bg1"/>
                </a:solidFill>
              </a:rPr>
              <a:t>//Lambda </a:t>
            </a:r>
            <a:r>
              <a:rPr lang="en-US" sz="1800" b="1" dirty="0" err="1">
                <a:solidFill>
                  <a:schemeClr val="bg1"/>
                </a:solidFill>
              </a:rPr>
              <a:t>Expession</a:t>
            </a:r>
            <a:endParaRPr lang="en-US" sz="1800" b="1" dirty="0">
              <a:solidFill>
                <a:schemeClr val="bg1"/>
              </a:solidFill>
            </a:endParaRPr>
          </a:p>
          <a:p>
            <a:pPr marL="0" indent="0">
              <a:buNone/>
            </a:pPr>
            <a:r>
              <a:rPr lang="en-US" sz="1800" b="1" dirty="0">
                <a:solidFill>
                  <a:schemeClr val="bg1"/>
                </a:solidFill>
              </a:rPr>
              <a:t>Function&lt;String, Double&gt; </a:t>
            </a:r>
            <a:r>
              <a:rPr lang="en-US" sz="1800" b="1" dirty="0" err="1">
                <a:solidFill>
                  <a:schemeClr val="bg1"/>
                </a:solidFill>
              </a:rPr>
              <a:t>doubleConvertorLambda</a:t>
            </a:r>
            <a:r>
              <a:rPr lang="en-US" sz="1800" b="1" dirty="0">
                <a:solidFill>
                  <a:schemeClr val="bg1"/>
                </a:solidFill>
              </a:rPr>
              <a:t>=(String s) -&gt;</a:t>
            </a:r>
            <a:r>
              <a:rPr lang="en-US" sz="1800" b="1" dirty="0" err="1">
                <a:solidFill>
                  <a:schemeClr val="bg1"/>
                </a:solidFill>
              </a:rPr>
              <a:t>Double.parseDouble</a:t>
            </a:r>
            <a:r>
              <a:rPr lang="en-US" sz="1800" b="1" dirty="0">
                <a:solidFill>
                  <a:schemeClr val="bg1"/>
                </a:solidFill>
              </a:rPr>
              <a:t>(s);</a:t>
            </a:r>
          </a:p>
          <a:p>
            <a:pPr marL="0" indent="0">
              <a:buNone/>
            </a:pPr>
            <a:r>
              <a:rPr lang="en-US" sz="1800" b="1" dirty="0">
                <a:solidFill>
                  <a:schemeClr val="bg1"/>
                </a:solidFill>
              </a:rPr>
              <a:t>//Equivalent Method Reference</a:t>
            </a:r>
          </a:p>
          <a:p>
            <a:pPr marL="0" indent="0">
              <a:buNone/>
            </a:pPr>
            <a:r>
              <a:rPr lang="en-US" sz="1800" b="1" dirty="0">
                <a:solidFill>
                  <a:schemeClr val="bg1"/>
                </a:solidFill>
              </a:rPr>
              <a:t>Function&lt;String, Double&gt; </a:t>
            </a:r>
            <a:r>
              <a:rPr lang="en-US" sz="1800" b="1" dirty="0" err="1">
                <a:solidFill>
                  <a:schemeClr val="bg1"/>
                </a:solidFill>
              </a:rPr>
              <a:t>doubleConvertor</a:t>
            </a:r>
            <a:r>
              <a:rPr lang="en-US" sz="1800" b="1" dirty="0">
                <a:solidFill>
                  <a:schemeClr val="bg1"/>
                </a:solidFill>
              </a:rPr>
              <a:t>=Double::</a:t>
            </a:r>
            <a:r>
              <a:rPr lang="en-US" sz="1800" b="1" dirty="0" err="1">
                <a:solidFill>
                  <a:schemeClr val="bg1"/>
                </a:solidFill>
              </a:rPr>
              <a:t>parseDouble</a:t>
            </a:r>
            <a:r>
              <a:rPr lang="en-US" sz="1800" b="1" dirty="0">
                <a:solidFill>
                  <a:schemeClr val="bg1"/>
                </a:solidFill>
              </a:rPr>
              <a:t>;</a:t>
            </a:r>
          </a:p>
          <a:p>
            <a:pPr marL="0" indent="0">
              <a:buNone/>
            </a:pPr>
            <a:endParaRPr lang="en-US" sz="1800" b="1" dirty="0">
              <a:solidFill>
                <a:schemeClr val="bg1"/>
              </a:solidFill>
            </a:endParaRPr>
          </a:p>
        </p:txBody>
      </p:sp>
      <p:sp>
        <p:nvSpPr>
          <p:cNvPr id="4" name="Rectangle 3">
            <a:extLst>
              <a:ext uri="{FF2B5EF4-FFF2-40B4-BE49-F238E27FC236}">
                <a16:creationId xmlns:a16="http://schemas.microsoft.com/office/drawing/2014/main" id="{A5109154-72A9-4239-9BE5-108E0C198D56}"/>
              </a:ext>
            </a:extLst>
          </p:cNvPr>
          <p:cNvSpPr/>
          <p:nvPr/>
        </p:nvSpPr>
        <p:spPr>
          <a:xfrm>
            <a:off x="647111" y="3967089"/>
            <a:ext cx="10522637" cy="20398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6405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4213-B500-4B34-AAAC-A7DED664EBFE}"/>
              </a:ext>
            </a:extLst>
          </p:cNvPr>
          <p:cNvSpPr>
            <a:spLocks noGrp="1"/>
          </p:cNvSpPr>
          <p:nvPr>
            <p:ph type="title"/>
          </p:nvPr>
        </p:nvSpPr>
        <p:spPr>
          <a:xfrm>
            <a:off x="646111" y="452718"/>
            <a:ext cx="10790923" cy="1400530"/>
          </a:xfrm>
        </p:spPr>
        <p:txBody>
          <a:bodyPr/>
          <a:lstStyle/>
          <a:p>
            <a:r>
              <a:rPr lang="en-US" sz="3600" dirty="0"/>
              <a:t>Type 2: Reference to an instance method of an arbitrary type</a:t>
            </a:r>
          </a:p>
        </p:txBody>
      </p:sp>
      <p:sp>
        <p:nvSpPr>
          <p:cNvPr id="3" name="Content Placeholder 2">
            <a:extLst>
              <a:ext uri="{FF2B5EF4-FFF2-40B4-BE49-F238E27FC236}">
                <a16:creationId xmlns:a16="http://schemas.microsoft.com/office/drawing/2014/main" id="{98E02E96-131D-4852-A18A-753E5D4691BA}"/>
              </a:ext>
            </a:extLst>
          </p:cNvPr>
          <p:cNvSpPr>
            <a:spLocks noGrp="1"/>
          </p:cNvSpPr>
          <p:nvPr>
            <p:ph idx="1"/>
          </p:nvPr>
        </p:nvSpPr>
        <p:spPr/>
        <p:txBody>
          <a:bodyPr/>
          <a:lstStyle/>
          <a:p>
            <a:r>
              <a:rPr lang="en-US" dirty="0"/>
              <a:t>Lambda Syntax</a:t>
            </a:r>
          </a:p>
          <a:p>
            <a:pPr lvl="1"/>
            <a:r>
              <a:rPr lang="en-US" dirty="0"/>
              <a:t>(arg0,rest)-&gt;arg0.instanceMethod(rest)</a:t>
            </a:r>
          </a:p>
          <a:p>
            <a:pPr marL="457200" lvl="1" indent="0">
              <a:buNone/>
            </a:pPr>
            <a:r>
              <a:rPr lang="en-US" dirty="0"/>
              <a:t>Note: arg0 is of type </a:t>
            </a:r>
            <a:r>
              <a:rPr lang="en-US" dirty="0" err="1"/>
              <a:t>ClassName</a:t>
            </a:r>
            <a:endParaRPr lang="en-US" dirty="0"/>
          </a:p>
          <a:p>
            <a:r>
              <a:rPr lang="en-US" b="1" dirty="0"/>
              <a:t>Equivalent Method Reference:</a:t>
            </a:r>
          </a:p>
          <a:p>
            <a:pPr lvl="1"/>
            <a:r>
              <a:rPr lang="en-US" dirty="0" err="1"/>
              <a:t>ClassName</a:t>
            </a:r>
            <a:r>
              <a:rPr lang="en-US" dirty="0"/>
              <a:t> </a:t>
            </a:r>
            <a:r>
              <a:rPr lang="en-US"/>
              <a:t>of arg0 ::</a:t>
            </a:r>
            <a:r>
              <a:rPr lang="en-US" dirty="0" err="1"/>
              <a:t>instanceMethod</a:t>
            </a:r>
            <a:endParaRPr lang="en-US" dirty="0"/>
          </a:p>
          <a:p>
            <a:endParaRPr lang="en-US" dirty="0"/>
          </a:p>
        </p:txBody>
      </p:sp>
    </p:spTree>
    <p:extLst>
      <p:ext uri="{BB962C8B-B14F-4D97-AF65-F5344CB8AC3E}">
        <p14:creationId xmlns:p14="http://schemas.microsoft.com/office/powerpoint/2010/main" val="56983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FF4-1A44-4726-9560-06C9917DDBF9}"/>
              </a:ext>
            </a:extLst>
          </p:cNvPr>
          <p:cNvSpPr>
            <a:spLocks noGrp="1"/>
          </p:cNvSpPr>
          <p:nvPr>
            <p:ph type="title"/>
          </p:nvPr>
        </p:nvSpPr>
        <p:spPr/>
        <p:txBody>
          <a:bodyPr/>
          <a:lstStyle/>
          <a:p>
            <a:r>
              <a:rPr lang="en-US" dirty="0"/>
              <a:t>Type 2: Example</a:t>
            </a:r>
          </a:p>
        </p:txBody>
      </p:sp>
      <p:sp>
        <p:nvSpPr>
          <p:cNvPr id="3" name="Content Placeholder 2">
            <a:extLst>
              <a:ext uri="{FF2B5EF4-FFF2-40B4-BE49-F238E27FC236}">
                <a16:creationId xmlns:a16="http://schemas.microsoft.com/office/drawing/2014/main" id="{4F11EB1A-9CCB-44F3-8E85-F90ABEDC0B0D}"/>
              </a:ext>
            </a:extLst>
          </p:cNvPr>
          <p:cNvSpPr>
            <a:spLocks noGrp="1"/>
          </p:cNvSpPr>
          <p:nvPr>
            <p:ph idx="1"/>
          </p:nvPr>
        </p:nvSpPr>
        <p:spPr/>
        <p:txBody>
          <a:bodyPr/>
          <a:lstStyle/>
          <a:p>
            <a:pPr marL="0" indent="0">
              <a:buNone/>
            </a:pPr>
            <a:r>
              <a:rPr lang="en-US" dirty="0"/>
              <a:t>List &lt;String&gt; </a:t>
            </a:r>
            <a:r>
              <a:rPr lang="en-US" dirty="0" err="1"/>
              <a:t>str</a:t>
            </a:r>
            <a:r>
              <a:rPr lang="en-US" dirty="0"/>
              <a:t>=</a:t>
            </a:r>
            <a:r>
              <a:rPr lang="en-US" dirty="0" err="1"/>
              <a:t>Arrays.asList</a:t>
            </a:r>
            <a:r>
              <a:rPr lang="en-US" dirty="0"/>
              <a:t>(“</a:t>
            </a:r>
            <a:r>
              <a:rPr lang="en-US" dirty="0" err="1"/>
              <a:t>a”,”b”,”A”,”B</a:t>
            </a:r>
            <a:r>
              <a:rPr lang="en-US" dirty="0"/>
              <a:t>”);</a:t>
            </a:r>
          </a:p>
          <a:p>
            <a:pPr marL="0" indent="0">
              <a:buNone/>
            </a:pPr>
            <a:r>
              <a:rPr lang="en-US" dirty="0"/>
              <a:t>//</a:t>
            </a:r>
            <a:r>
              <a:rPr lang="en-US" b="1" dirty="0"/>
              <a:t>Lambda</a:t>
            </a:r>
          </a:p>
          <a:p>
            <a:pPr marL="0" indent="0">
              <a:buNone/>
            </a:pPr>
            <a:r>
              <a:rPr lang="en-US" dirty="0" err="1"/>
              <a:t>str.sort</a:t>
            </a:r>
            <a:r>
              <a:rPr lang="en-US" dirty="0"/>
              <a:t>((s1,s2)-&gt;s1.compareToIgnoreCase(s2));</a:t>
            </a:r>
          </a:p>
          <a:p>
            <a:pPr marL="0" indent="0">
              <a:buNone/>
            </a:pPr>
            <a:endParaRPr lang="en-US" dirty="0"/>
          </a:p>
          <a:p>
            <a:pPr marL="0" indent="0">
              <a:buNone/>
            </a:pPr>
            <a:r>
              <a:rPr lang="en-US" dirty="0"/>
              <a:t>//</a:t>
            </a:r>
            <a:r>
              <a:rPr lang="en-US" b="1" dirty="0"/>
              <a:t>Equivalent Method Reference</a:t>
            </a:r>
          </a:p>
          <a:p>
            <a:pPr marL="0" indent="0">
              <a:buNone/>
            </a:pPr>
            <a:r>
              <a:rPr lang="en-US" dirty="0" err="1"/>
              <a:t>str.sort</a:t>
            </a:r>
            <a:r>
              <a:rPr lang="en-US" dirty="0"/>
              <a:t>(String::</a:t>
            </a:r>
            <a:r>
              <a:rPr lang="en-US" dirty="0" err="1"/>
              <a:t>compareToIgnoreCase</a:t>
            </a:r>
            <a:r>
              <a:rPr lang="en-US" dirty="0"/>
              <a:t>);</a:t>
            </a:r>
          </a:p>
        </p:txBody>
      </p:sp>
    </p:spTree>
    <p:extLst>
      <p:ext uri="{BB962C8B-B14F-4D97-AF65-F5344CB8AC3E}">
        <p14:creationId xmlns:p14="http://schemas.microsoft.com/office/powerpoint/2010/main" val="5445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F15A-8435-4C00-A9FB-DF4310B64A75}"/>
              </a:ext>
            </a:extLst>
          </p:cNvPr>
          <p:cNvSpPr>
            <a:spLocks noGrp="1"/>
          </p:cNvSpPr>
          <p:nvPr>
            <p:ph type="title"/>
          </p:nvPr>
        </p:nvSpPr>
        <p:spPr>
          <a:xfrm>
            <a:off x="436099" y="452718"/>
            <a:ext cx="11015004" cy="1400530"/>
          </a:xfrm>
        </p:spPr>
        <p:txBody>
          <a:bodyPr/>
          <a:lstStyle/>
          <a:p>
            <a:r>
              <a:rPr lang="en-US" dirty="0"/>
              <a:t>Type 2: Reference to an instance method </a:t>
            </a:r>
          </a:p>
        </p:txBody>
      </p:sp>
      <p:sp>
        <p:nvSpPr>
          <p:cNvPr id="3" name="Content Placeholder 2">
            <a:extLst>
              <a:ext uri="{FF2B5EF4-FFF2-40B4-BE49-F238E27FC236}">
                <a16:creationId xmlns:a16="http://schemas.microsoft.com/office/drawing/2014/main" id="{8617389E-F7A8-4BB2-859A-F09D6FA90B7F}"/>
              </a:ext>
            </a:extLst>
          </p:cNvPr>
          <p:cNvSpPr>
            <a:spLocks noGrp="1"/>
          </p:cNvSpPr>
          <p:nvPr>
            <p:ph idx="1"/>
          </p:nvPr>
        </p:nvSpPr>
        <p:spPr>
          <a:xfrm>
            <a:off x="740898" y="1547446"/>
            <a:ext cx="11015004" cy="4700953"/>
          </a:xfrm>
        </p:spPr>
        <p:txBody>
          <a:bodyPr/>
          <a:lstStyle/>
          <a:p>
            <a:r>
              <a:rPr lang="en-US" b="1" dirty="0"/>
              <a:t>Lambda Syntax:</a:t>
            </a:r>
            <a:r>
              <a:rPr lang="en-US" dirty="0"/>
              <a:t> </a:t>
            </a:r>
          </a:p>
          <a:p>
            <a:pPr lvl="1"/>
            <a:r>
              <a:rPr lang="en-US" dirty="0"/>
              <a:t>(arguments) -&gt; &lt;expression&gt;.&lt;</a:t>
            </a:r>
            <a:r>
              <a:rPr lang="en-US" dirty="0" err="1"/>
              <a:t>instanceMethodName</a:t>
            </a:r>
            <a:r>
              <a:rPr lang="en-US" dirty="0"/>
              <a:t>&gt;(arguments)</a:t>
            </a:r>
          </a:p>
          <a:p>
            <a:r>
              <a:rPr lang="en-US" b="1" dirty="0"/>
              <a:t>Equivalent Method Reference:</a:t>
            </a:r>
            <a:r>
              <a:rPr lang="en-US" dirty="0"/>
              <a:t> </a:t>
            </a:r>
          </a:p>
          <a:p>
            <a:pPr lvl="1"/>
            <a:r>
              <a:rPr lang="en-US" dirty="0"/>
              <a:t>&lt;expression&gt; :: &lt;</a:t>
            </a:r>
            <a:r>
              <a:rPr lang="en-US" dirty="0" err="1"/>
              <a:t>instanceMethodName</a:t>
            </a:r>
            <a:r>
              <a:rPr lang="en-US" dirty="0"/>
              <a:t>&gt;</a:t>
            </a:r>
          </a:p>
        </p:txBody>
      </p:sp>
    </p:spTree>
    <p:extLst>
      <p:ext uri="{BB962C8B-B14F-4D97-AF65-F5344CB8AC3E}">
        <p14:creationId xmlns:p14="http://schemas.microsoft.com/office/powerpoint/2010/main" val="287490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65B8-6C72-49AD-B17B-FFF32EB4CF49}"/>
              </a:ext>
            </a:extLst>
          </p:cNvPr>
          <p:cNvSpPr>
            <a:spLocks noGrp="1"/>
          </p:cNvSpPr>
          <p:nvPr>
            <p:ph type="title"/>
          </p:nvPr>
        </p:nvSpPr>
        <p:spPr>
          <a:xfrm>
            <a:off x="646111" y="199498"/>
            <a:ext cx="9404723" cy="1400530"/>
          </a:xfrm>
        </p:spPr>
        <p:txBody>
          <a:bodyPr/>
          <a:lstStyle/>
          <a:p>
            <a:r>
              <a:rPr lang="en-US" sz="3600" dirty="0"/>
              <a:t>Type 2 :Example</a:t>
            </a:r>
          </a:p>
        </p:txBody>
      </p:sp>
      <p:sp>
        <p:nvSpPr>
          <p:cNvPr id="3" name="Content Placeholder 2">
            <a:extLst>
              <a:ext uri="{FF2B5EF4-FFF2-40B4-BE49-F238E27FC236}">
                <a16:creationId xmlns:a16="http://schemas.microsoft.com/office/drawing/2014/main" id="{A609CA5B-4651-4201-8E16-C5E399316436}"/>
              </a:ext>
            </a:extLst>
          </p:cNvPr>
          <p:cNvSpPr>
            <a:spLocks noGrp="1"/>
          </p:cNvSpPr>
          <p:nvPr>
            <p:ph idx="1"/>
          </p:nvPr>
        </p:nvSpPr>
        <p:spPr>
          <a:xfrm>
            <a:off x="422030" y="801858"/>
            <a:ext cx="11123859" cy="6056142"/>
          </a:xfrm>
        </p:spPr>
        <p:txBody>
          <a:bodyPr>
            <a:normAutofit fontScale="62500" lnSpcReduction="20000"/>
          </a:bodyPr>
          <a:lstStyle/>
          <a:p>
            <a:pPr marL="0" indent="0">
              <a:buNone/>
            </a:pPr>
            <a:r>
              <a:rPr lang="en-US" dirty="0"/>
              <a:t>interface </a:t>
            </a:r>
            <a:r>
              <a:rPr lang="en-US" dirty="0" err="1"/>
              <a:t>Sayable</a:t>
            </a:r>
            <a:r>
              <a:rPr lang="en-US" dirty="0"/>
              <a:t>{  </a:t>
            </a:r>
          </a:p>
          <a:p>
            <a:pPr marL="0" indent="0">
              <a:buNone/>
            </a:pPr>
            <a:r>
              <a:rPr lang="en-US" dirty="0"/>
              <a:t>    void say();  </a:t>
            </a:r>
          </a:p>
          <a:p>
            <a:pPr marL="0" indent="0">
              <a:buNone/>
            </a:pPr>
            <a:r>
              <a:rPr lang="en-US" dirty="0"/>
              <a:t>}  </a:t>
            </a:r>
          </a:p>
          <a:p>
            <a:pPr marL="0" indent="0">
              <a:buNone/>
            </a:pPr>
            <a:r>
              <a:rPr lang="en-US" dirty="0"/>
              <a:t>public class </a:t>
            </a:r>
            <a:r>
              <a:rPr lang="en-US" dirty="0" err="1"/>
              <a:t>InstanceMethodReference</a:t>
            </a:r>
            <a:r>
              <a:rPr lang="en-US" dirty="0"/>
              <a:t> {  </a:t>
            </a:r>
          </a:p>
          <a:p>
            <a:pPr marL="0" indent="0">
              <a:buNone/>
            </a:pPr>
            <a:r>
              <a:rPr lang="en-US" dirty="0"/>
              <a:t>    public void </a:t>
            </a:r>
            <a:r>
              <a:rPr lang="en-US" dirty="0" err="1"/>
              <a:t>saySomething</a:t>
            </a:r>
            <a:r>
              <a:rPr lang="en-US" dirty="0"/>
              <a:t>(){  </a:t>
            </a:r>
          </a:p>
          <a:p>
            <a:pPr marL="0" indent="0">
              <a:buNone/>
            </a:pPr>
            <a:r>
              <a:rPr lang="en-US" dirty="0"/>
              <a:t>        </a:t>
            </a:r>
            <a:r>
              <a:rPr lang="en-US" dirty="0" err="1"/>
              <a:t>System.out.println</a:t>
            </a:r>
            <a:r>
              <a:rPr lang="en-US" dirty="0"/>
              <a:t>("Hello, this is non-static method.");  </a:t>
            </a:r>
          </a:p>
          <a:p>
            <a:pPr marL="0" indent="0">
              <a:buNone/>
            </a:pP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InstanceMethodReference</a:t>
            </a:r>
            <a:r>
              <a:rPr lang="en-US" dirty="0"/>
              <a:t> </a:t>
            </a:r>
            <a:r>
              <a:rPr lang="en-US" dirty="0" err="1"/>
              <a:t>methodReference</a:t>
            </a:r>
            <a:r>
              <a:rPr lang="en-US" dirty="0"/>
              <a:t> = new </a:t>
            </a:r>
            <a:r>
              <a:rPr lang="en-US" dirty="0" err="1"/>
              <a:t>InstanceMethodReference</a:t>
            </a:r>
            <a:r>
              <a:rPr lang="en-US" dirty="0"/>
              <a:t>(); // Creating object  </a:t>
            </a:r>
          </a:p>
          <a:p>
            <a:pPr marL="0" indent="0">
              <a:buNone/>
            </a:pPr>
            <a:r>
              <a:rPr lang="en-US" dirty="0"/>
              <a:t>       //lambda</a:t>
            </a:r>
          </a:p>
          <a:p>
            <a:pPr marL="0" indent="0">
              <a:buNone/>
            </a:pPr>
            <a:r>
              <a:rPr lang="en-US" dirty="0"/>
              <a:t>        </a:t>
            </a:r>
            <a:r>
              <a:rPr lang="en-US" dirty="0" err="1"/>
              <a:t>Sayable</a:t>
            </a:r>
            <a:r>
              <a:rPr lang="en-US" dirty="0"/>
              <a:t> </a:t>
            </a:r>
            <a:r>
              <a:rPr lang="en-US" dirty="0" err="1"/>
              <a:t>sayablex</a:t>
            </a:r>
            <a:r>
              <a:rPr lang="en-US" dirty="0"/>
              <a:t>=()-&gt;{</a:t>
            </a:r>
            <a:r>
              <a:rPr lang="en-US" dirty="0" err="1"/>
              <a:t>methodReference.saySomething</a:t>
            </a:r>
            <a:r>
              <a:rPr lang="en-US" dirty="0"/>
              <a:t>()};</a:t>
            </a:r>
          </a:p>
          <a:p>
            <a:pPr marL="0" indent="0">
              <a:buNone/>
            </a:pPr>
            <a:r>
              <a:rPr lang="en-US" dirty="0"/>
              <a:t>        // Referring non-static method using reference  </a:t>
            </a:r>
          </a:p>
          <a:p>
            <a:pPr marL="0" indent="0">
              <a:buNone/>
            </a:pPr>
            <a:r>
              <a:rPr lang="en-US" dirty="0"/>
              <a:t>            </a:t>
            </a:r>
            <a:r>
              <a:rPr lang="en-US" dirty="0" err="1"/>
              <a:t>Sayable</a:t>
            </a:r>
            <a:r>
              <a:rPr lang="en-US" dirty="0"/>
              <a:t> </a:t>
            </a:r>
            <a:r>
              <a:rPr lang="en-US" dirty="0" err="1"/>
              <a:t>sayable</a:t>
            </a:r>
            <a:r>
              <a:rPr lang="en-US" dirty="0"/>
              <a:t> = </a:t>
            </a:r>
            <a:r>
              <a:rPr lang="en-US" dirty="0" err="1"/>
              <a:t>methodReference</a:t>
            </a:r>
            <a:r>
              <a:rPr lang="en-US" dirty="0"/>
              <a:t>::</a:t>
            </a:r>
            <a:r>
              <a:rPr lang="en-US" dirty="0" err="1"/>
              <a:t>saySomething</a:t>
            </a:r>
            <a:r>
              <a:rPr lang="en-US" dirty="0"/>
              <a:t>;  </a:t>
            </a:r>
          </a:p>
          <a:p>
            <a:pPr marL="0" indent="0">
              <a:buNone/>
            </a:pPr>
            <a:r>
              <a:rPr lang="en-US" dirty="0"/>
              <a:t>        // Calling interface method  </a:t>
            </a:r>
          </a:p>
          <a:p>
            <a:pPr marL="0" indent="0">
              <a:buNone/>
            </a:pPr>
            <a:r>
              <a:rPr lang="en-US" dirty="0"/>
              <a:t>            </a:t>
            </a:r>
            <a:r>
              <a:rPr lang="en-US" dirty="0" err="1"/>
              <a:t>sayable.say</a:t>
            </a:r>
            <a:r>
              <a:rPr lang="en-US" dirty="0"/>
              <a:t>();  </a:t>
            </a:r>
          </a:p>
          <a:p>
            <a:pPr marL="0" indent="0">
              <a:buNone/>
            </a:pPr>
            <a:r>
              <a:rPr lang="en-US" dirty="0"/>
              <a:t>            // Referring non-static method using anonymous object  </a:t>
            </a:r>
          </a:p>
          <a:p>
            <a:pPr marL="0" indent="0">
              <a:buNone/>
            </a:pPr>
            <a:r>
              <a:rPr lang="en-US" dirty="0"/>
              <a:t>            </a:t>
            </a:r>
            <a:r>
              <a:rPr lang="en-US" dirty="0" err="1"/>
              <a:t>Sayable</a:t>
            </a:r>
            <a:r>
              <a:rPr lang="en-US" dirty="0"/>
              <a:t> sayable2 = new </a:t>
            </a:r>
            <a:r>
              <a:rPr lang="en-US" dirty="0" err="1"/>
              <a:t>InstanceMethodReference</a:t>
            </a:r>
            <a:r>
              <a:rPr lang="en-US" dirty="0"/>
              <a:t>()::</a:t>
            </a:r>
            <a:r>
              <a:rPr lang="en-US" dirty="0" err="1"/>
              <a:t>saySomething</a:t>
            </a:r>
            <a:r>
              <a:rPr lang="en-US" dirty="0"/>
              <a:t>; // You can use anonymous object also  </a:t>
            </a:r>
          </a:p>
          <a:p>
            <a:pPr marL="0" indent="0">
              <a:buNone/>
            </a:pPr>
            <a:r>
              <a:rPr lang="en-US" dirty="0"/>
              <a:t>            // Calling interface method  </a:t>
            </a:r>
          </a:p>
          <a:p>
            <a:pPr marL="0" indent="0">
              <a:buNone/>
            </a:pPr>
            <a:r>
              <a:rPr lang="en-US" dirty="0"/>
              <a:t>            sayable2.say();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97919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FE2E-CB05-4D83-B64A-48AB34D3D773}"/>
              </a:ext>
            </a:extLst>
          </p:cNvPr>
          <p:cNvSpPr>
            <a:spLocks noGrp="1"/>
          </p:cNvSpPr>
          <p:nvPr>
            <p:ph type="title"/>
          </p:nvPr>
        </p:nvSpPr>
        <p:spPr/>
        <p:txBody>
          <a:bodyPr/>
          <a:lstStyle/>
          <a:p>
            <a:r>
              <a:rPr lang="en-US" dirty="0"/>
              <a:t>Type 3:Reference to a Constructor</a:t>
            </a:r>
          </a:p>
        </p:txBody>
      </p:sp>
      <p:sp>
        <p:nvSpPr>
          <p:cNvPr id="3" name="Content Placeholder 2">
            <a:extLst>
              <a:ext uri="{FF2B5EF4-FFF2-40B4-BE49-F238E27FC236}">
                <a16:creationId xmlns:a16="http://schemas.microsoft.com/office/drawing/2014/main" id="{08F50007-8874-4F31-A654-502A237E4888}"/>
              </a:ext>
            </a:extLst>
          </p:cNvPr>
          <p:cNvSpPr>
            <a:spLocks noGrp="1"/>
          </p:cNvSpPr>
          <p:nvPr>
            <p:ph idx="1"/>
          </p:nvPr>
        </p:nvSpPr>
        <p:spPr>
          <a:xfrm>
            <a:off x="478302" y="1364566"/>
            <a:ext cx="11067587" cy="5040715"/>
          </a:xfrm>
        </p:spPr>
        <p:txBody>
          <a:bodyPr>
            <a:normAutofit fontScale="92500" lnSpcReduction="10000"/>
          </a:bodyPr>
          <a:lstStyle/>
          <a:p>
            <a:r>
              <a:rPr lang="en-US" b="1" dirty="0"/>
              <a:t>Syntax of Constructor References:</a:t>
            </a:r>
            <a:r>
              <a:rPr lang="en-US" dirty="0"/>
              <a:t> </a:t>
            </a:r>
          </a:p>
          <a:p>
            <a:pPr lvl="1"/>
            <a:r>
              <a:rPr lang="en-US" dirty="0"/>
              <a:t>&lt;</a:t>
            </a:r>
            <a:r>
              <a:rPr lang="en-US" dirty="0" err="1"/>
              <a:t>ClassName</a:t>
            </a:r>
            <a:r>
              <a:rPr lang="en-US" dirty="0"/>
              <a:t>&gt;::new </a:t>
            </a:r>
          </a:p>
          <a:p>
            <a:pPr lvl="1"/>
            <a:endParaRPr lang="en-US" dirty="0"/>
          </a:p>
          <a:p>
            <a:r>
              <a:rPr lang="en-US" dirty="0"/>
              <a:t>Type 3: Example</a:t>
            </a:r>
          </a:p>
          <a:p>
            <a:pPr marL="0" indent="0">
              <a:buNone/>
            </a:pPr>
            <a:r>
              <a:rPr lang="en-US" dirty="0"/>
              <a:t>public class Employee{</a:t>
            </a:r>
          </a:p>
          <a:p>
            <a:pPr marL="0" indent="0">
              <a:buNone/>
            </a:pPr>
            <a:r>
              <a:rPr lang="en-US" dirty="0"/>
              <a:t> String name;</a:t>
            </a:r>
          </a:p>
          <a:p>
            <a:pPr marL="0" indent="0">
              <a:buNone/>
            </a:pPr>
            <a:r>
              <a:rPr lang="en-US" dirty="0"/>
              <a:t> Integer age;</a:t>
            </a:r>
          </a:p>
          <a:p>
            <a:pPr marL="0" indent="0">
              <a:buNone/>
            </a:pPr>
            <a:r>
              <a:rPr lang="en-US" dirty="0"/>
              <a:t> //</a:t>
            </a:r>
            <a:r>
              <a:rPr lang="en-US" dirty="0" err="1"/>
              <a:t>Contructor</a:t>
            </a:r>
            <a:r>
              <a:rPr lang="en-US" dirty="0"/>
              <a:t> of employee</a:t>
            </a:r>
          </a:p>
          <a:p>
            <a:pPr marL="0" indent="0">
              <a:buNone/>
            </a:pPr>
            <a:r>
              <a:rPr lang="en-US" dirty="0"/>
              <a:t> public Employee(String name, Integer age){</a:t>
            </a:r>
          </a:p>
          <a:p>
            <a:pPr marL="0" indent="0">
              <a:buNone/>
            </a:pPr>
            <a:r>
              <a:rPr lang="en-US" dirty="0"/>
              <a:t>  this.name=name;</a:t>
            </a:r>
          </a:p>
          <a:p>
            <a:pPr marL="0" indent="0">
              <a:buNone/>
            </a:pPr>
            <a:r>
              <a:rPr lang="en-US" dirty="0"/>
              <a:t>  </a:t>
            </a:r>
            <a:r>
              <a:rPr lang="en-US" dirty="0" err="1"/>
              <a:t>this.age</a:t>
            </a:r>
            <a:r>
              <a:rPr lang="en-US" dirty="0"/>
              <a:t>=age;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4737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315A-9C0A-4706-8A31-22F93B3C4245}"/>
              </a:ext>
            </a:extLst>
          </p:cNvPr>
          <p:cNvSpPr>
            <a:spLocks noGrp="1"/>
          </p:cNvSpPr>
          <p:nvPr>
            <p:ph type="title"/>
          </p:nvPr>
        </p:nvSpPr>
        <p:spPr/>
        <p:txBody>
          <a:bodyPr/>
          <a:lstStyle/>
          <a:p>
            <a:r>
              <a:rPr lang="en-US" dirty="0"/>
              <a:t>Functional Interfaces in Java 8</a:t>
            </a:r>
          </a:p>
        </p:txBody>
      </p:sp>
      <p:sp>
        <p:nvSpPr>
          <p:cNvPr id="3" name="Content Placeholder 2">
            <a:extLst>
              <a:ext uri="{FF2B5EF4-FFF2-40B4-BE49-F238E27FC236}">
                <a16:creationId xmlns:a16="http://schemas.microsoft.com/office/drawing/2014/main" id="{FA973A1E-1B66-48FB-A997-2D467C37E027}"/>
              </a:ext>
            </a:extLst>
          </p:cNvPr>
          <p:cNvSpPr>
            <a:spLocks noGrp="1"/>
          </p:cNvSpPr>
          <p:nvPr>
            <p:ph idx="1"/>
          </p:nvPr>
        </p:nvSpPr>
        <p:spPr>
          <a:xfrm>
            <a:off x="1103312" y="1457740"/>
            <a:ext cx="10571853" cy="5075582"/>
          </a:xfrm>
        </p:spPr>
        <p:txBody>
          <a:bodyPr/>
          <a:lstStyle/>
          <a:p>
            <a:r>
              <a:rPr lang="en-US" b="1" dirty="0"/>
              <a:t>A functional interface,</a:t>
            </a:r>
            <a:r>
              <a:rPr lang="en-US" dirty="0"/>
              <a:t> is an interface which has only a single abstract method. </a:t>
            </a:r>
            <a:br>
              <a:rPr lang="en-US" dirty="0"/>
            </a:br>
            <a:endParaRPr lang="en-US" dirty="0"/>
          </a:p>
          <a:p>
            <a:r>
              <a:rPr lang="en-US" b="1" dirty="0"/>
              <a:t>@</a:t>
            </a:r>
            <a:r>
              <a:rPr lang="en-US" b="1" dirty="0" err="1"/>
              <a:t>FunctionalInterface</a:t>
            </a:r>
            <a:r>
              <a:rPr lang="en-US" b="1" dirty="0"/>
              <a:t> annotation</a:t>
            </a:r>
            <a:r>
              <a:rPr lang="en-US" dirty="0">
                <a:solidFill>
                  <a:schemeClr val="bg1"/>
                </a:solidFill>
              </a:rPr>
              <a:t> </a:t>
            </a:r>
          </a:p>
          <a:p>
            <a:pPr lvl="1"/>
            <a:r>
              <a:rPr lang="en-US" dirty="0"/>
              <a:t>used to </a:t>
            </a:r>
            <a:r>
              <a:rPr lang="en-US" dirty="0" err="1"/>
              <a:t>explicitely</a:t>
            </a:r>
            <a:r>
              <a:rPr lang="en-US" dirty="0"/>
              <a:t> specify that a given interface is to be treated as a functional interface.</a:t>
            </a:r>
          </a:p>
          <a:p>
            <a:pPr lvl="1"/>
            <a:r>
              <a:rPr lang="en-US" dirty="0"/>
              <a:t> is an </a:t>
            </a:r>
            <a:r>
              <a:rPr lang="en-US" i="1" dirty="0"/>
              <a:t>informative annotation.</a:t>
            </a:r>
          </a:p>
          <a:p>
            <a:pPr lvl="1"/>
            <a:endParaRPr lang="en-US" i="1" dirty="0">
              <a:solidFill>
                <a:schemeClr val="bg1"/>
              </a:solidFill>
            </a:endParaRPr>
          </a:p>
          <a:p>
            <a:pPr lvl="1"/>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073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A7F-9263-4899-83D9-49375279C42E}"/>
              </a:ext>
            </a:extLst>
          </p:cNvPr>
          <p:cNvSpPr>
            <a:spLocks noGrp="1"/>
          </p:cNvSpPr>
          <p:nvPr>
            <p:ph type="title"/>
          </p:nvPr>
        </p:nvSpPr>
        <p:spPr>
          <a:xfrm>
            <a:off x="646111" y="452718"/>
            <a:ext cx="9404723" cy="939984"/>
          </a:xfrm>
        </p:spPr>
        <p:txBody>
          <a:bodyPr/>
          <a:lstStyle/>
          <a:p>
            <a:r>
              <a:rPr lang="en-US" dirty="0"/>
              <a:t>Type 3 : Example</a:t>
            </a:r>
          </a:p>
        </p:txBody>
      </p:sp>
      <p:sp>
        <p:nvSpPr>
          <p:cNvPr id="3" name="Content Placeholder 2">
            <a:extLst>
              <a:ext uri="{FF2B5EF4-FFF2-40B4-BE49-F238E27FC236}">
                <a16:creationId xmlns:a16="http://schemas.microsoft.com/office/drawing/2014/main" id="{61F0DF54-C21F-4E4C-8F90-2F3FB2E8B06C}"/>
              </a:ext>
            </a:extLst>
          </p:cNvPr>
          <p:cNvSpPr>
            <a:spLocks noGrp="1"/>
          </p:cNvSpPr>
          <p:nvPr>
            <p:ph idx="1"/>
          </p:nvPr>
        </p:nvSpPr>
        <p:spPr>
          <a:xfrm>
            <a:off x="407963" y="1266092"/>
            <a:ext cx="11507371" cy="5275385"/>
          </a:xfrm>
        </p:spPr>
        <p:txBody>
          <a:bodyPr/>
          <a:lstStyle/>
          <a:p>
            <a:pPr marL="0" indent="0">
              <a:buNone/>
            </a:pPr>
            <a:r>
              <a:rPr lang="en-US" dirty="0"/>
              <a:t>public interface </a:t>
            </a:r>
            <a:r>
              <a:rPr lang="en-US" dirty="0" err="1"/>
              <a:t>EmployeeFactory</a:t>
            </a:r>
            <a:r>
              <a:rPr lang="en-US" dirty="0"/>
              <a:t>{</a:t>
            </a:r>
          </a:p>
          <a:p>
            <a:pPr marL="0" indent="0">
              <a:buNone/>
            </a:pPr>
            <a:r>
              <a:rPr lang="en-US" dirty="0"/>
              <a:t>     public Employee </a:t>
            </a:r>
            <a:r>
              <a:rPr lang="en-US" dirty="0" err="1"/>
              <a:t>getEmployee</a:t>
            </a:r>
            <a:r>
              <a:rPr lang="en-US" dirty="0"/>
              <a:t>(String </a:t>
            </a:r>
            <a:r>
              <a:rPr lang="en-US" dirty="0" err="1"/>
              <a:t>name,Integer</a:t>
            </a:r>
            <a:r>
              <a:rPr lang="en-US" dirty="0"/>
              <a:t> age);</a:t>
            </a:r>
          </a:p>
          <a:p>
            <a:pPr marL="0" indent="0">
              <a:buNone/>
            </a:pPr>
            <a:r>
              <a:rPr lang="en-US" dirty="0"/>
              <a:t>}</a:t>
            </a:r>
          </a:p>
          <a:p>
            <a:pPr marL="0" indent="0">
              <a:buNone/>
            </a:pPr>
            <a:endParaRPr lang="en-US" dirty="0"/>
          </a:p>
          <a:p>
            <a:pPr marL="0" indent="0">
              <a:buNone/>
            </a:pPr>
            <a:r>
              <a:rPr lang="en-US" sz="2400" b="1" dirty="0"/>
              <a:t>//Client Code for invoking Factory Interface</a:t>
            </a:r>
          </a:p>
          <a:p>
            <a:pPr marL="0" indent="0">
              <a:buNone/>
            </a:pPr>
            <a:r>
              <a:rPr lang="en-US" b="1" dirty="0"/>
              <a:t>//lambda Example</a:t>
            </a:r>
          </a:p>
          <a:p>
            <a:pPr marL="0" indent="0">
              <a:buNone/>
            </a:pPr>
            <a:r>
              <a:rPr lang="en-US" dirty="0" err="1"/>
              <a:t>EmployeeFactory</a:t>
            </a:r>
            <a:r>
              <a:rPr lang="en-US" dirty="0"/>
              <a:t> </a:t>
            </a:r>
            <a:r>
              <a:rPr lang="en-US" dirty="0" err="1"/>
              <a:t>empFactory</a:t>
            </a:r>
            <a:r>
              <a:rPr lang="en-US"/>
              <a:t>=(name</a:t>
            </a:r>
            <a:r>
              <a:rPr lang="en-US" dirty="0" err="1"/>
              <a:t>,age</a:t>
            </a:r>
            <a:r>
              <a:rPr lang="en-US" dirty="0"/>
              <a:t>)-&gt; new Employee(</a:t>
            </a:r>
            <a:r>
              <a:rPr lang="en-US" dirty="0" err="1"/>
              <a:t>name,age</a:t>
            </a:r>
            <a:r>
              <a:rPr lang="en-US" dirty="0"/>
              <a:t>);</a:t>
            </a:r>
          </a:p>
          <a:p>
            <a:pPr marL="0" indent="0">
              <a:buNone/>
            </a:pPr>
            <a:r>
              <a:rPr lang="en-US" b="1" dirty="0"/>
              <a:t>//Equivalent Method Reference</a:t>
            </a:r>
          </a:p>
          <a:p>
            <a:pPr marL="0" indent="0">
              <a:buNone/>
            </a:pPr>
            <a:r>
              <a:rPr lang="en-US" dirty="0" err="1"/>
              <a:t>EmployeeFactory</a:t>
            </a:r>
            <a:r>
              <a:rPr lang="en-US" dirty="0"/>
              <a:t> </a:t>
            </a:r>
            <a:r>
              <a:rPr lang="en-US" dirty="0" err="1"/>
              <a:t>empFactory</a:t>
            </a:r>
            <a:r>
              <a:rPr lang="en-US" dirty="0"/>
              <a:t>=Employee::new;</a:t>
            </a:r>
          </a:p>
          <a:p>
            <a:pPr marL="0" indent="0">
              <a:buNone/>
            </a:pPr>
            <a:endParaRPr lang="en-US" dirty="0"/>
          </a:p>
          <a:p>
            <a:pPr marL="0" indent="0">
              <a:buNone/>
            </a:pPr>
            <a:r>
              <a:rPr lang="en-US" dirty="0"/>
              <a:t>Employee </a:t>
            </a:r>
            <a:r>
              <a:rPr lang="en-US" dirty="0" err="1"/>
              <a:t>emp</a:t>
            </a:r>
            <a:r>
              <a:rPr lang="en-US" dirty="0"/>
              <a:t>= </a:t>
            </a:r>
            <a:r>
              <a:rPr lang="en-US" dirty="0" err="1"/>
              <a:t>empFactory.getEmployee</a:t>
            </a:r>
            <a:r>
              <a:rPr lang="en-US" dirty="0"/>
              <a:t>("John Hammond", 25);</a:t>
            </a:r>
          </a:p>
        </p:txBody>
      </p:sp>
    </p:spTree>
    <p:extLst>
      <p:ext uri="{BB962C8B-B14F-4D97-AF65-F5344CB8AC3E}">
        <p14:creationId xmlns:p14="http://schemas.microsoft.com/office/powerpoint/2010/main" val="346279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B210-072C-486E-A470-A3DDFB792AA1}"/>
              </a:ext>
            </a:extLst>
          </p:cNvPr>
          <p:cNvSpPr>
            <a:spLocks noGrp="1"/>
          </p:cNvSpPr>
          <p:nvPr>
            <p:ph type="title"/>
          </p:nvPr>
        </p:nvSpPr>
        <p:spPr>
          <a:xfrm>
            <a:off x="1574577" y="2759818"/>
            <a:ext cx="9404723" cy="1400530"/>
          </a:xfrm>
        </p:spPr>
        <p:txBody>
          <a:bodyPr/>
          <a:lstStyle/>
          <a:p>
            <a:pPr algn="ctr"/>
            <a:r>
              <a:rPr lang="en-US" sz="5400" dirty="0"/>
              <a:t>Streams</a:t>
            </a:r>
          </a:p>
        </p:txBody>
      </p:sp>
    </p:spTree>
    <p:extLst>
      <p:ext uri="{BB962C8B-B14F-4D97-AF65-F5344CB8AC3E}">
        <p14:creationId xmlns:p14="http://schemas.microsoft.com/office/powerpoint/2010/main" val="142149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4A29-BFE8-4E70-A13F-1FE12E9C7CAE}"/>
              </a:ext>
            </a:extLst>
          </p:cNvPr>
          <p:cNvSpPr>
            <a:spLocks noGrp="1"/>
          </p:cNvSpPr>
          <p:nvPr>
            <p:ph type="title"/>
          </p:nvPr>
        </p:nvSpPr>
        <p:spPr/>
        <p:txBody>
          <a:bodyPr/>
          <a:lstStyle/>
          <a:p>
            <a:r>
              <a:rPr lang="en-US" dirty="0"/>
              <a:t>Stream API in JAVA 8</a:t>
            </a:r>
          </a:p>
        </p:txBody>
      </p:sp>
      <p:sp>
        <p:nvSpPr>
          <p:cNvPr id="3" name="Content Placeholder 2">
            <a:extLst>
              <a:ext uri="{FF2B5EF4-FFF2-40B4-BE49-F238E27FC236}">
                <a16:creationId xmlns:a16="http://schemas.microsoft.com/office/drawing/2014/main" id="{F5D259CF-1728-4F16-9408-4E9D71F12119}"/>
              </a:ext>
            </a:extLst>
          </p:cNvPr>
          <p:cNvSpPr>
            <a:spLocks noGrp="1"/>
          </p:cNvSpPr>
          <p:nvPr>
            <p:ph idx="1"/>
          </p:nvPr>
        </p:nvSpPr>
        <p:spPr/>
        <p:txBody>
          <a:bodyPr/>
          <a:lstStyle/>
          <a:p>
            <a:r>
              <a:rPr lang="en-US" dirty="0"/>
              <a:t>The Stream API in Java 8 lets you write code that’s </a:t>
            </a:r>
          </a:p>
          <a:p>
            <a:pPr lvl="1"/>
            <a:r>
              <a:rPr lang="en-US" b="1" dirty="0"/>
              <a:t>Declarative </a:t>
            </a:r>
            <a:r>
              <a:rPr lang="en-US" dirty="0"/>
              <a:t>: More concise and readable</a:t>
            </a:r>
          </a:p>
          <a:p>
            <a:pPr lvl="1"/>
            <a:r>
              <a:rPr lang="en-US" b="1" dirty="0"/>
              <a:t>Composable</a:t>
            </a:r>
            <a:r>
              <a:rPr lang="en-US" dirty="0"/>
              <a:t> : Greater Flexibility</a:t>
            </a:r>
          </a:p>
          <a:p>
            <a:pPr lvl="1"/>
            <a:r>
              <a:rPr lang="en-US" b="1" dirty="0"/>
              <a:t>Parallelizable</a:t>
            </a:r>
            <a:r>
              <a:rPr lang="en-US" dirty="0"/>
              <a:t> : Better performance</a:t>
            </a:r>
          </a:p>
          <a:p>
            <a:pPr marL="0" indent="0">
              <a:buNone/>
            </a:pPr>
            <a:r>
              <a:rPr lang="en-US" dirty="0"/>
              <a:t>  </a:t>
            </a:r>
          </a:p>
        </p:txBody>
      </p:sp>
    </p:spTree>
    <p:extLst>
      <p:ext uri="{BB962C8B-B14F-4D97-AF65-F5344CB8AC3E}">
        <p14:creationId xmlns:p14="http://schemas.microsoft.com/office/powerpoint/2010/main" val="424691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254-6EDB-40BB-A06A-AA6CFBDDC500}"/>
              </a:ext>
            </a:extLst>
          </p:cNvPr>
          <p:cNvSpPr>
            <a:spLocks noGrp="1"/>
          </p:cNvSpPr>
          <p:nvPr>
            <p:ph type="title"/>
          </p:nvPr>
        </p:nvSpPr>
        <p:spPr>
          <a:xfrm>
            <a:off x="646111" y="452718"/>
            <a:ext cx="9404723" cy="1066593"/>
          </a:xfrm>
        </p:spPr>
        <p:txBody>
          <a:bodyPr/>
          <a:lstStyle/>
          <a:p>
            <a:r>
              <a:rPr lang="en-US" dirty="0"/>
              <a:t>What is Stream</a:t>
            </a:r>
          </a:p>
        </p:txBody>
      </p:sp>
      <p:sp>
        <p:nvSpPr>
          <p:cNvPr id="3" name="Content Placeholder 2">
            <a:extLst>
              <a:ext uri="{FF2B5EF4-FFF2-40B4-BE49-F238E27FC236}">
                <a16:creationId xmlns:a16="http://schemas.microsoft.com/office/drawing/2014/main" id="{537CAD4B-A8CF-4C4D-948A-6FFE2138C149}"/>
              </a:ext>
            </a:extLst>
          </p:cNvPr>
          <p:cNvSpPr>
            <a:spLocks noGrp="1"/>
          </p:cNvSpPr>
          <p:nvPr>
            <p:ph idx="1"/>
          </p:nvPr>
        </p:nvSpPr>
        <p:spPr>
          <a:xfrm>
            <a:off x="407963" y="1392702"/>
            <a:ext cx="11137925" cy="4855697"/>
          </a:xfrm>
        </p:spPr>
        <p:txBody>
          <a:bodyPr/>
          <a:lstStyle/>
          <a:p>
            <a:pPr marL="0" indent="0">
              <a:buNone/>
            </a:pPr>
            <a:r>
              <a:rPr lang="en-US" dirty="0"/>
              <a:t>A </a:t>
            </a:r>
            <a:r>
              <a:rPr lang="en-US" sz="2400" b="1" dirty="0"/>
              <a:t>sequence of elements</a:t>
            </a:r>
            <a:r>
              <a:rPr lang="en-US" dirty="0"/>
              <a:t> from a </a:t>
            </a:r>
            <a:r>
              <a:rPr lang="en-US" sz="2400" b="1" dirty="0"/>
              <a:t>source</a:t>
            </a:r>
            <a:r>
              <a:rPr lang="en-US" dirty="0"/>
              <a:t> that supports </a:t>
            </a:r>
            <a:r>
              <a:rPr lang="en-US" sz="2400" b="1" dirty="0"/>
              <a:t>data processing operations</a:t>
            </a:r>
            <a:r>
              <a:rPr lang="en-US" dirty="0"/>
              <a:t>.</a:t>
            </a:r>
          </a:p>
          <a:p>
            <a:r>
              <a:rPr lang="en-US" b="1" i="1" dirty="0"/>
              <a:t>Sequence of elements</a:t>
            </a:r>
            <a:r>
              <a:rPr lang="en-US" b="1" dirty="0"/>
              <a:t>— </a:t>
            </a:r>
            <a:r>
              <a:rPr lang="en-US" dirty="0"/>
              <a:t>Like a collection, a stream provides an interface to a sequenced set of values of a specific element type.</a:t>
            </a:r>
          </a:p>
          <a:p>
            <a:r>
              <a:rPr lang="en-US" b="1" i="1" dirty="0"/>
              <a:t>Source</a:t>
            </a:r>
            <a:r>
              <a:rPr lang="en-US" b="1" dirty="0"/>
              <a:t>— </a:t>
            </a:r>
            <a:r>
              <a:rPr lang="en-US" dirty="0"/>
              <a:t>Streams consume from a data-providing source such as collections, arrays, or I/O resources.</a:t>
            </a:r>
          </a:p>
          <a:p>
            <a:r>
              <a:rPr lang="en-US" b="1" i="1" dirty="0"/>
              <a:t>Data processing operations</a:t>
            </a:r>
            <a:r>
              <a:rPr lang="en-US" b="1" dirty="0"/>
              <a:t>— </a:t>
            </a:r>
            <a:r>
              <a:rPr lang="en-US" dirty="0"/>
              <a:t>Streams support database-like operations and common operations from functional programming languages to manipulate data, such as filter, map, reduce, find, match, sort, and so on. Stream operations can be executed either sequentially or in parallel.</a:t>
            </a:r>
          </a:p>
        </p:txBody>
      </p:sp>
    </p:spTree>
    <p:extLst>
      <p:ext uri="{BB962C8B-B14F-4D97-AF65-F5344CB8AC3E}">
        <p14:creationId xmlns:p14="http://schemas.microsoft.com/office/powerpoint/2010/main" val="187206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1E27-D206-49CE-8935-BCD9E2C2DC6E}"/>
              </a:ext>
            </a:extLst>
          </p:cNvPr>
          <p:cNvSpPr>
            <a:spLocks noGrp="1"/>
          </p:cNvSpPr>
          <p:nvPr>
            <p:ph type="title"/>
          </p:nvPr>
        </p:nvSpPr>
        <p:spPr>
          <a:xfrm>
            <a:off x="646111" y="452718"/>
            <a:ext cx="10945667" cy="883713"/>
          </a:xfrm>
        </p:spPr>
        <p:txBody>
          <a:bodyPr/>
          <a:lstStyle/>
          <a:p>
            <a:r>
              <a:rPr lang="en-US" sz="3200" dirty="0"/>
              <a:t>Stream operations have two important characteristics:</a:t>
            </a:r>
          </a:p>
        </p:txBody>
      </p:sp>
      <p:sp>
        <p:nvSpPr>
          <p:cNvPr id="3" name="Content Placeholder 2">
            <a:extLst>
              <a:ext uri="{FF2B5EF4-FFF2-40B4-BE49-F238E27FC236}">
                <a16:creationId xmlns:a16="http://schemas.microsoft.com/office/drawing/2014/main" id="{9C491DFF-C51F-4F01-B944-BF3158D1863F}"/>
              </a:ext>
            </a:extLst>
          </p:cNvPr>
          <p:cNvSpPr>
            <a:spLocks noGrp="1"/>
          </p:cNvSpPr>
          <p:nvPr>
            <p:ph idx="1"/>
          </p:nvPr>
        </p:nvSpPr>
        <p:spPr>
          <a:xfrm>
            <a:off x="646112" y="1434906"/>
            <a:ext cx="11058208" cy="4813494"/>
          </a:xfrm>
        </p:spPr>
        <p:txBody>
          <a:bodyPr/>
          <a:lstStyle/>
          <a:p>
            <a:r>
              <a:rPr lang="en-US" b="1" i="1" dirty="0"/>
              <a:t>Pipelining</a:t>
            </a:r>
            <a:r>
              <a:rPr lang="en-US" b="1" dirty="0"/>
              <a:t>— </a:t>
            </a:r>
            <a:r>
              <a:rPr lang="en-US" dirty="0"/>
              <a:t>Many stream operations return a stream themselves, allowing operations to be chained and form a larger pipeline. A pipeline of operations can be viewed as a database-like query on the data source.</a:t>
            </a:r>
          </a:p>
          <a:p>
            <a:endParaRPr lang="en-US" dirty="0"/>
          </a:p>
          <a:p>
            <a:r>
              <a:rPr lang="en-US" b="1" i="1" dirty="0"/>
              <a:t>Internal iteration</a:t>
            </a:r>
            <a:r>
              <a:rPr lang="en-US" b="1" dirty="0"/>
              <a:t>— </a:t>
            </a:r>
            <a:r>
              <a:rPr lang="en-US" dirty="0"/>
              <a:t>In contrast to collections, which are iterated explicitly using an iterator, stream operations do the iteration behind the scenes for you. </a:t>
            </a:r>
          </a:p>
        </p:txBody>
      </p:sp>
    </p:spTree>
    <p:extLst>
      <p:ext uri="{BB962C8B-B14F-4D97-AF65-F5344CB8AC3E}">
        <p14:creationId xmlns:p14="http://schemas.microsoft.com/office/powerpoint/2010/main" val="393454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C205-9D73-45D8-8EF4-68FF31AC915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0EC1A0-5663-4060-90B5-094E3D40D5C7}"/>
              </a:ext>
            </a:extLst>
          </p:cNvPr>
          <p:cNvSpPr>
            <a:spLocks noGrp="1"/>
          </p:cNvSpPr>
          <p:nvPr>
            <p:ph idx="1"/>
          </p:nvPr>
        </p:nvSpPr>
        <p:spPr>
          <a:xfrm>
            <a:off x="645130" y="1181686"/>
            <a:ext cx="9404723" cy="5500468"/>
          </a:xfrm>
        </p:spPr>
        <p:txBody>
          <a:bodyPr>
            <a:normAutofit/>
          </a:bodyPr>
          <a:lstStyle/>
          <a:p>
            <a:pPr marL="0" indent="0">
              <a:buNone/>
            </a:pPr>
            <a:r>
              <a:rPr lang="en-US" dirty="0"/>
              <a:t>public class Dish {</a:t>
            </a:r>
          </a:p>
          <a:p>
            <a:pPr marL="0" indent="0">
              <a:buNone/>
            </a:pPr>
            <a:r>
              <a:rPr lang="en-US" dirty="0"/>
              <a:t>	private final String name;</a:t>
            </a:r>
          </a:p>
          <a:p>
            <a:pPr marL="0" indent="0">
              <a:buNone/>
            </a:pPr>
            <a:r>
              <a:rPr lang="en-US" dirty="0"/>
              <a:t>	private final </a:t>
            </a:r>
            <a:r>
              <a:rPr lang="en-US" dirty="0" err="1"/>
              <a:t>boolean</a:t>
            </a:r>
            <a:r>
              <a:rPr lang="en-US" dirty="0"/>
              <a:t> vegetarian;</a:t>
            </a:r>
          </a:p>
          <a:p>
            <a:pPr marL="0" indent="0">
              <a:buNone/>
            </a:pPr>
            <a:r>
              <a:rPr lang="en-US" dirty="0"/>
              <a:t>	private final </a:t>
            </a:r>
            <a:r>
              <a:rPr lang="en-US" dirty="0" err="1"/>
              <a:t>int</a:t>
            </a:r>
            <a:r>
              <a:rPr lang="en-US" dirty="0"/>
              <a:t> calories;</a:t>
            </a:r>
          </a:p>
          <a:p>
            <a:pPr marL="0" indent="0">
              <a:buNone/>
            </a:pPr>
            <a:r>
              <a:rPr lang="en-US" dirty="0"/>
              <a:t>	private final Type </a:t>
            </a:r>
            <a:r>
              <a:rPr lang="en-US" dirty="0" err="1"/>
              <a:t>type</a:t>
            </a:r>
            <a:r>
              <a:rPr lang="en-US" dirty="0"/>
              <a:t>;</a:t>
            </a:r>
          </a:p>
          <a:p>
            <a:pPr marL="0" indent="0">
              <a:buNone/>
            </a:pPr>
            <a:r>
              <a:rPr lang="en-US" dirty="0"/>
              <a:t>	//</a:t>
            </a:r>
            <a:r>
              <a:rPr lang="en-US" dirty="0" err="1"/>
              <a:t>argumented</a:t>
            </a:r>
            <a:r>
              <a:rPr lang="en-US" dirty="0"/>
              <a:t> constructor</a:t>
            </a:r>
          </a:p>
          <a:p>
            <a:pPr marL="0" indent="0">
              <a:buNone/>
            </a:pPr>
            <a:r>
              <a:rPr lang="en-US" dirty="0"/>
              <a:t>	//setters &amp; getters</a:t>
            </a:r>
          </a:p>
          <a:p>
            <a:pPr marL="0" indent="0">
              <a:buNone/>
            </a:pPr>
            <a:r>
              <a:rPr lang="en-US" dirty="0"/>
              <a:t>	</a:t>
            </a:r>
          </a:p>
          <a:p>
            <a:pPr marL="0" indent="0">
              <a:buNone/>
            </a:pPr>
            <a:r>
              <a:rPr lang="en-US" dirty="0"/>
              <a:t>	public </a:t>
            </a:r>
            <a:r>
              <a:rPr lang="en-US" dirty="0" err="1"/>
              <a:t>enum</a:t>
            </a:r>
            <a:r>
              <a:rPr lang="en-US" dirty="0"/>
              <a:t> Type { MEAT, FISH, OTHER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00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3E37FC-E6D4-470E-9EFA-D9378994E0B5}"/>
              </a:ext>
            </a:extLst>
          </p:cNvPr>
          <p:cNvPicPr>
            <a:picLocks noChangeAspect="1"/>
          </p:cNvPicPr>
          <p:nvPr/>
        </p:nvPicPr>
        <p:blipFill>
          <a:blip r:embed="rId2"/>
          <a:stretch>
            <a:fillRect/>
          </a:stretch>
        </p:blipFill>
        <p:spPr>
          <a:xfrm>
            <a:off x="646111" y="1519311"/>
            <a:ext cx="10965422" cy="4885971"/>
          </a:xfrm>
          <a:prstGeom prst="rect">
            <a:avLst/>
          </a:prstGeom>
          <a:noFill/>
        </p:spPr>
      </p:pic>
      <p:sp>
        <p:nvSpPr>
          <p:cNvPr id="2" name="Title 1">
            <a:extLst>
              <a:ext uri="{FF2B5EF4-FFF2-40B4-BE49-F238E27FC236}">
                <a16:creationId xmlns:a16="http://schemas.microsoft.com/office/drawing/2014/main" id="{2EF1F507-5DD1-419C-88E6-DF8F3FABEE83}"/>
              </a:ext>
            </a:extLst>
          </p:cNvPr>
          <p:cNvSpPr>
            <a:spLocks noGrp="1"/>
          </p:cNvSpPr>
          <p:nvPr>
            <p:ph type="title"/>
          </p:nvPr>
        </p:nvSpPr>
        <p:spPr/>
        <p:txBody>
          <a:bodyPr/>
          <a:lstStyle/>
          <a:p>
            <a:r>
              <a:rPr lang="en-US" dirty="0"/>
              <a:t>In Java 7</a:t>
            </a:r>
          </a:p>
        </p:txBody>
      </p:sp>
    </p:spTree>
    <p:extLst>
      <p:ext uri="{BB962C8B-B14F-4D97-AF65-F5344CB8AC3E}">
        <p14:creationId xmlns:p14="http://schemas.microsoft.com/office/powerpoint/2010/main" val="333813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97B-333B-48BA-8193-14BC3EB7661B}"/>
              </a:ext>
            </a:extLst>
          </p:cNvPr>
          <p:cNvSpPr>
            <a:spLocks noGrp="1"/>
          </p:cNvSpPr>
          <p:nvPr>
            <p:ph type="title"/>
          </p:nvPr>
        </p:nvSpPr>
        <p:spPr>
          <a:xfrm>
            <a:off x="646111" y="452718"/>
            <a:ext cx="9404723" cy="1400530"/>
          </a:xfrm>
        </p:spPr>
        <p:txBody>
          <a:bodyPr/>
          <a:lstStyle/>
          <a:p>
            <a:r>
              <a:rPr lang="en-US"/>
              <a:t>In Java 8</a:t>
            </a:r>
            <a:endParaRPr lang="en-US" dirty="0"/>
          </a:p>
        </p:txBody>
      </p:sp>
      <p:pic>
        <p:nvPicPr>
          <p:cNvPr id="4" name="Picture 3">
            <a:extLst>
              <a:ext uri="{FF2B5EF4-FFF2-40B4-BE49-F238E27FC236}">
                <a16:creationId xmlns:a16="http://schemas.microsoft.com/office/drawing/2014/main" id="{6010B6C9-7BA3-402B-855C-12224D04C791}"/>
              </a:ext>
            </a:extLst>
          </p:cNvPr>
          <p:cNvPicPr>
            <a:picLocks noChangeAspect="1"/>
          </p:cNvPicPr>
          <p:nvPr/>
        </p:nvPicPr>
        <p:blipFill>
          <a:blip r:embed="rId2"/>
          <a:stretch>
            <a:fillRect/>
          </a:stretch>
        </p:blipFill>
        <p:spPr>
          <a:xfrm>
            <a:off x="1085849" y="1504950"/>
            <a:ext cx="10460039" cy="4670767"/>
          </a:xfrm>
          <a:prstGeom prst="rect">
            <a:avLst/>
          </a:prstGeom>
        </p:spPr>
      </p:pic>
    </p:spTree>
    <p:extLst>
      <p:ext uri="{BB962C8B-B14F-4D97-AF65-F5344CB8AC3E}">
        <p14:creationId xmlns:p14="http://schemas.microsoft.com/office/powerpoint/2010/main" val="173101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9F00BE81-077C-49FA-A479-2F5491A86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Freeform 27">
            <a:extLst>
              <a:ext uri="{FF2B5EF4-FFF2-40B4-BE49-F238E27FC236}">
                <a16:creationId xmlns:a16="http://schemas.microsoft.com/office/drawing/2014/main" id="{4E4027F0-F0A7-4B5F-8B96-D3389FA28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Freeform 5">
            <a:extLst>
              <a:ext uri="{FF2B5EF4-FFF2-40B4-BE49-F238E27FC236}">
                <a16:creationId xmlns:a16="http://schemas.microsoft.com/office/drawing/2014/main" id="{627F310C-AB8D-44CB-9200-A9304E90A3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4EA22AAC-169D-4C4E-8765-EB07B493CA0F}"/>
              </a:ext>
            </a:extLst>
          </p:cNvPr>
          <p:cNvPicPr>
            <a:picLocks noChangeAspect="1"/>
          </p:cNvPicPr>
          <p:nvPr/>
        </p:nvPicPr>
        <p:blipFill>
          <a:blip r:embed="rId7"/>
          <a:stretch>
            <a:fillRect/>
          </a:stretch>
        </p:blipFill>
        <p:spPr>
          <a:xfrm>
            <a:off x="916115" y="2878374"/>
            <a:ext cx="4906035" cy="3331463"/>
          </a:xfrm>
          <a:prstGeom prst="rect">
            <a:avLst/>
          </a:prstGeom>
          <a:effectLst/>
        </p:spPr>
      </p:pic>
      <p:pic>
        <p:nvPicPr>
          <p:cNvPr id="4" name="Picture 3">
            <a:extLst>
              <a:ext uri="{FF2B5EF4-FFF2-40B4-BE49-F238E27FC236}">
                <a16:creationId xmlns:a16="http://schemas.microsoft.com/office/drawing/2014/main" id="{500A8EE5-9AE5-408A-8750-89669639F196}"/>
              </a:ext>
            </a:extLst>
          </p:cNvPr>
          <p:cNvPicPr>
            <a:picLocks noChangeAspect="1"/>
          </p:cNvPicPr>
          <p:nvPr/>
        </p:nvPicPr>
        <p:blipFill>
          <a:blip r:embed="rId8"/>
          <a:stretch>
            <a:fillRect/>
          </a:stretch>
        </p:blipFill>
        <p:spPr>
          <a:xfrm>
            <a:off x="643855" y="648163"/>
            <a:ext cx="5454404" cy="1884022"/>
          </a:xfrm>
          <a:prstGeom prst="rect">
            <a:avLst/>
          </a:prstGeom>
          <a:effectLst/>
        </p:spPr>
      </p:pic>
      <p:sp>
        <p:nvSpPr>
          <p:cNvPr id="2" name="Title 1">
            <a:extLst>
              <a:ext uri="{FF2B5EF4-FFF2-40B4-BE49-F238E27FC236}">
                <a16:creationId xmlns:a16="http://schemas.microsoft.com/office/drawing/2014/main" id="{31742E7E-3F16-4C2F-9AD2-5A172DFBE946}"/>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Another Example Java 8</a:t>
            </a:r>
          </a:p>
        </p:txBody>
      </p:sp>
    </p:spTree>
    <p:extLst>
      <p:ext uri="{BB962C8B-B14F-4D97-AF65-F5344CB8AC3E}">
        <p14:creationId xmlns:p14="http://schemas.microsoft.com/office/powerpoint/2010/main" val="2712383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E57-5B5E-409A-88C8-4370966E6552}"/>
              </a:ext>
            </a:extLst>
          </p:cNvPr>
          <p:cNvSpPr>
            <a:spLocks noGrp="1"/>
          </p:cNvSpPr>
          <p:nvPr>
            <p:ph type="title"/>
          </p:nvPr>
        </p:nvSpPr>
        <p:spPr/>
        <p:txBody>
          <a:bodyPr/>
          <a:lstStyle/>
          <a:p>
            <a:r>
              <a:rPr lang="en-US" dirty="0"/>
              <a:t>Stream Operations</a:t>
            </a:r>
          </a:p>
        </p:txBody>
      </p:sp>
      <p:sp>
        <p:nvSpPr>
          <p:cNvPr id="3" name="Content Placeholder 2">
            <a:extLst>
              <a:ext uri="{FF2B5EF4-FFF2-40B4-BE49-F238E27FC236}">
                <a16:creationId xmlns:a16="http://schemas.microsoft.com/office/drawing/2014/main" id="{C1DC22B3-EB58-453F-AB82-0A0417E7F7F0}"/>
              </a:ext>
            </a:extLst>
          </p:cNvPr>
          <p:cNvSpPr>
            <a:spLocks noGrp="1"/>
          </p:cNvSpPr>
          <p:nvPr>
            <p:ph idx="1"/>
          </p:nvPr>
        </p:nvSpPr>
        <p:spPr>
          <a:xfrm>
            <a:off x="645130" y="1406770"/>
            <a:ext cx="9404723" cy="4841630"/>
          </a:xfrm>
        </p:spPr>
        <p:txBody>
          <a:bodyPr/>
          <a:lstStyle/>
          <a:p>
            <a:r>
              <a:rPr lang="en-US" dirty="0"/>
              <a:t>Intermediate Operation</a:t>
            </a:r>
          </a:p>
          <a:p>
            <a:pPr lvl="1"/>
            <a:r>
              <a:rPr lang="en-US" dirty="0"/>
              <a:t>Allows the operations to be connected to form a query.</a:t>
            </a:r>
          </a:p>
          <a:p>
            <a:pPr lvl="1"/>
            <a:r>
              <a:rPr lang="en-US" dirty="0"/>
              <a:t>Don’t perform any processing until a terminal operation is invoked.</a:t>
            </a:r>
          </a:p>
          <a:p>
            <a:pPr lvl="1"/>
            <a:endParaRPr lang="en-US" dirty="0"/>
          </a:p>
          <a:p>
            <a:r>
              <a:rPr lang="en-US" dirty="0"/>
              <a:t>Terminal Operation</a:t>
            </a:r>
          </a:p>
          <a:p>
            <a:pPr lvl="1"/>
            <a:r>
              <a:rPr lang="en-US" dirty="0"/>
              <a:t>produce a result from a stream pipeline.</a:t>
            </a:r>
          </a:p>
          <a:p>
            <a:pPr lvl="1"/>
            <a:r>
              <a:rPr lang="en-US" dirty="0"/>
              <a:t>A result is any </a:t>
            </a:r>
            <a:r>
              <a:rPr lang="en-US" dirty="0" err="1"/>
              <a:t>nonstream</a:t>
            </a:r>
            <a:r>
              <a:rPr lang="en-US" dirty="0"/>
              <a:t> value such as a List, an Integer, or even void.</a:t>
            </a:r>
          </a:p>
        </p:txBody>
      </p:sp>
    </p:spTree>
    <p:extLst>
      <p:ext uri="{BB962C8B-B14F-4D97-AF65-F5344CB8AC3E}">
        <p14:creationId xmlns:p14="http://schemas.microsoft.com/office/powerpoint/2010/main" val="170435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1C73-57FC-4C77-AF09-FC61D9659EB6}"/>
              </a:ext>
            </a:extLst>
          </p:cNvPr>
          <p:cNvSpPr>
            <a:spLocks noGrp="1"/>
          </p:cNvSpPr>
          <p:nvPr>
            <p:ph type="title"/>
          </p:nvPr>
        </p:nvSpPr>
        <p:spPr/>
        <p:txBody>
          <a:bodyPr/>
          <a:lstStyle/>
          <a:p>
            <a:r>
              <a:rPr lang="en-US" dirty="0"/>
              <a:t>Custom Or User defined Functional Interfaces</a:t>
            </a:r>
          </a:p>
        </p:txBody>
      </p:sp>
      <p:sp>
        <p:nvSpPr>
          <p:cNvPr id="3" name="Content Placeholder 2">
            <a:extLst>
              <a:ext uri="{FF2B5EF4-FFF2-40B4-BE49-F238E27FC236}">
                <a16:creationId xmlns:a16="http://schemas.microsoft.com/office/drawing/2014/main" id="{52DB71C0-53B5-4733-AA05-6335168C4E3B}"/>
              </a:ext>
            </a:extLst>
          </p:cNvPr>
          <p:cNvSpPr>
            <a:spLocks noGrp="1"/>
          </p:cNvSpPr>
          <p:nvPr>
            <p:ph idx="1"/>
          </p:nvPr>
        </p:nvSpPr>
        <p:spPr/>
        <p:txBody>
          <a:bodyPr>
            <a:normAutofit/>
          </a:bodyPr>
          <a:lstStyle/>
          <a:p>
            <a:r>
              <a:rPr lang="en-US" dirty="0"/>
              <a:t>Interfaces defined by the user and have a single abstract method. These may/may not be annotated by @</a:t>
            </a:r>
            <a:r>
              <a:rPr lang="en-US" dirty="0" err="1"/>
              <a:t>FunctionalInterface</a:t>
            </a:r>
            <a:r>
              <a:rPr lang="en-US" dirty="0"/>
              <a:t>.</a:t>
            </a:r>
          </a:p>
          <a:p>
            <a:endParaRPr lang="en-US" dirty="0"/>
          </a:p>
          <a:p>
            <a:pPr marL="0" indent="0">
              <a:buNone/>
            </a:pPr>
            <a:r>
              <a:rPr lang="en-US" sz="1600" b="1" dirty="0">
                <a:solidFill>
                  <a:schemeClr val="bg1"/>
                </a:solidFill>
              </a:rPr>
              <a:t>                       package com.sujata.java8training;</a:t>
            </a:r>
          </a:p>
          <a:p>
            <a:pPr marL="0" indent="0">
              <a:buNone/>
            </a:pPr>
            <a:r>
              <a:rPr lang="en-US" sz="1600" b="1" dirty="0">
                <a:solidFill>
                  <a:schemeClr val="bg1"/>
                </a:solidFill>
              </a:rPr>
              <a:t>                      @</a:t>
            </a:r>
            <a:r>
              <a:rPr lang="en-US" sz="1600" b="1" dirty="0" err="1">
                <a:solidFill>
                  <a:schemeClr val="bg1"/>
                </a:solidFill>
              </a:rPr>
              <a:t>FunctionalInterface</a:t>
            </a:r>
            <a:r>
              <a:rPr lang="en-US" sz="1600" b="1" dirty="0">
                <a:solidFill>
                  <a:schemeClr val="bg1"/>
                </a:solidFill>
              </a:rPr>
              <a:t>								                       </a:t>
            </a:r>
            <a:br>
              <a:rPr lang="en-US" sz="1600" b="1" dirty="0">
                <a:solidFill>
                  <a:schemeClr val="bg1"/>
                </a:solidFill>
              </a:rPr>
            </a:br>
            <a:r>
              <a:rPr lang="en-US" sz="1600" b="1" dirty="0">
                <a:solidFill>
                  <a:schemeClr val="bg1"/>
                </a:solidFill>
              </a:rPr>
              <a:t>                      public interface </a:t>
            </a:r>
            <a:r>
              <a:rPr lang="en-US" sz="1600" b="1" dirty="0" err="1">
                <a:solidFill>
                  <a:schemeClr val="bg1"/>
                </a:solidFill>
              </a:rPr>
              <a:t>MyCustomFunctionalInterface</a:t>
            </a:r>
            <a:r>
              <a:rPr lang="en-US" sz="1600" b="1" dirty="0">
                <a:solidFill>
                  <a:schemeClr val="bg1"/>
                </a:solidFill>
              </a:rPr>
              <a:t> {</a:t>
            </a:r>
          </a:p>
          <a:p>
            <a:pPr marL="0" indent="0">
              <a:buNone/>
            </a:pPr>
            <a:r>
              <a:rPr lang="en-US" sz="1600" b="1" dirty="0">
                <a:solidFill>
                  <a:schemeClr val="bg1"/>
                </a:solidFill>
              </a:rPr>
              <a:t>                             //This is the only abstract </a:t>
            </a:r>
            <a:r>
              <a:rPr lang="en-US" sz="1600" b="1" dirty="0" err="1">
                <a:solidFill>
                  <a:schemeClr val="bg1"/>
                </a:solidFill>
              </a:rPr>
              <a:t>method.Hence</a:t>
            </a:r>
            <a:r>
              <a:rPr lang="en-US" sz="1600" b="1" dirty="0">
                <a:solidFill>
                  <a:schemeClr val="bg1"/>
                </a:solidFill>
              </a:rPr>
              <a:t>, this</a:t>
            </a:r>
          </a:p>
          <a:p>
            <a:pPr marL="0" indent="0">
              <a:buNone/>
            </a:pPr>
            <a:r>
              <a:rPr lang="en-US" sz="1600" b="1" dirty="0">
                <a:solidFill>
                  <a:schemeClr val="bg1"/>
                </a:solidFill>
              </a:rPr>
              <a:t>                            //interface qualifies as a Functional Interface     </a:t>
            </a:r>
          </a:p>
          <a:p>
            <a:pPr marL="0" indent="0">
              <a:buNone/>
            </a:pPr>
            <a:r>
              <a:rPr lang="en-US" sz="1600" b="1" dirty="0">
                <a:solidFill>
                  <a:schemeClr val="bg1"/>
                </a:solidFill>
              </a:rPr>
              <a:t>                            public void </a:t>
            </a:r>
            <a:r>
              <a:rPr lang="en-US" sz="1600" b="1" dirty="0" err="1">
                <a:solidFill>
                  <a:schemeClr val="bg1"/>
                </a:solidFill>
              </a:rPr>
              <a:t>firstMethod</a:t>
            </a:r>
            <a:r>
              <a:rPr lang="en-US" sz="1600" b="1" dirty="0">
                <a:solidFill>
                  <a:schemeClr val="bg1"/>
                </a:solidFill>
              </a:rPr>
              <a:t>();</a:t>
            </a:r>
          </a:p>
          <a:p>
            <a:pPr marL="0" indent="0">
              <a:buNone/>
            </a:pPr>
            <a:r>
              <a:rPr lang="en-US" sz="1600" b="1" dirty="0">
                <a:solidFill>
                  <a:schemeClr val="bg1"/>
                </a:solidFill>
              </a:rPr>
              <a:t>                       }</a:t>
            </a:r>
          </a:p>
        </p:txBody>
      </p:sp>
      <p:sp>
        <p:nvSpPr>
          <p:cNvPr id="4" name="Rectangle 3">
            <a:extLst>
              <a:ext uri="{FF2B5EF4-FFF2-40B4-BE49-F238E27FC236}">
                <a16:creationId xmlns:a16="http://schemas.microsoft.com/office/drawing/2014/main" id="{9A80319B-3D0F-4272-BCF0-6168EC80578B}"/>
              </a:ext>
            </a:extLst>
          </p:cNvPr>
          <p:cNvSpPr/>
          <p:nvPr/>
        </p:nvSpPr>
        <p:spPr>
          <a:xfrm>
            <a:off x="2136981" y="2955235"/>
            <a:ext cx="5986603" cy="32931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9330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2C3-B3A6-43B0-9D39-2A91D15B41DF}"/>
              </a:ext>
            </a:extLst>
          </p:cNvPr>
          <p:cNvSpPr>
            <a:spLocks noGrp="1"/>
          </p:cNvSpPr>
          <p:nvPr>
            <p:ph type="title"/>
          </p:nvPr>
        </p:nvSpPr>
        <p:spPr/>
        <p:txBody>
          <a:bodyPr/>
          <a:lstStyle/>
          <a:p>
            <a:r>
              <a:rPr lang="en-US" dirty="0"/>
              <a:t>Working with Streams</a:t>
            </a:r>
          </a:p>
        </p:txBody>
      </p:sp>
      <p:sp>
        <p:nvSpPr>
          <p:cNvPr id="3" name="Content Placeholder 2">
            <a:extLst>
              <a:ext uri="{FF2B5EF4-FFF2-40B4-BE49-F238E27FC236}">
                <a16:creationId xmlns:a16="http://schemas.microsoft.com/office/drawing/2014/main" id="{9CDD3AE9-E3D8-473F-9E8F-B8FF0E30C3E5}"/>
              </a:ext>
            </a:extLst>
          </p:cNvPr>
          <p:cNvSpPr>
            <a:spLocks noGrp="1"/>
          </p:cNvSpPr>
          <p:nvPr>
            <p:ph idx="1"/>
          </p:nvPr>
        </p:nvSpPr>
        <p:spPr>
          <a:xfrm>
            <a:off x="645132" y="1631852"/>
            <a:ext cx="9404722" cy="4773430"/>
          </a:xfrm>
        </p:spPr>
        <p:txBody>
          <a:bodyPr/>
          <a:lstStyle/>
          <a:p>
            <a:r>
              <a:rPr lang="en-US" dirty="0"/>
              <a:t>A </a:t>
            </a:r>
            <a:r>
              <a:rPr lang="en-US" i="1" dirty="0"/>
              <a:t>data source </a:t>
            </a:r>
            <a:r>
              <a:rPr lang="en-US" dirty="0"/>
              <a:t>(such as a collection) to perform a query on</a:t>
            </a:r>
          </a:p>
          <a:p>
            <a:endParaRPr lang="en-US" dirty="0"/>
          </a:p>
          <a:p>
            <a:r>
              <a:rPr lang="en-US" dirty="0"/>
              <a:t>A chain of </a:t>
            </a:r>
            <a:r>
              <a:rPr lang="en-US" i="1" dirty="0"/>
              <a:t>intermediate operations </a:t>
            </a:r>
            <a:r>
              <a:rPr lang="en-US" dirty="0"/>
              <a:t>that form a stream pipeline</a:t>
            </a:r>
          </a:p>
          <a:p>
            <a:endParaRPr lang="en-US" dirty="0"/>
          </a:p>
          <a:p>
            <a:r>
              <a:rPr lang="en-US" dirty="0"/>
              <a:t>A </a:t>
            </a:r>
            <a:r>
              <a:rPr lang="en-US" i="1" dirty="0"/>
              <a:t>terminal operation </a:t>
            </a:r>
            <a:r>
              <a:rPr lang="en-US" dirty="0"/>
              <a:t>that executes the stream pipeline and produces a result</a:t>
            </a:r>
          </a:p>
        </p:txBody>
      </p:sp>
    </p:spTree>
    <p:extLst>
      <p:ext uri="{BB962C8B-B14F-4D97-AF65-F5344CB8AC3E}">
        <p14:creationId xmlns:p14="http://schemas.microsoft.com/office/powerpoint/2010/main" val="29610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A8CA-E55F-4D78-80EC-767154FECBF3}"/>
              </a:ext>
            </a:extLst>
          </p:cNvPr>
          <p:cNvSpPr>
            <a:spLocks noGrp="1"/>
          </p:cNvSpPr>
          <p:nvPr>
            <p:ph type="title"/>
          </p:nvPr>
        </p:nvSpPr>
        <p:spPr/>
        <p:txBody>
          <a:bodyPr/>
          <a:lstStyle/>
          <a:p>
            <a:r>
              <a:rPr lang="en-US" dirty="0"/>
              <a:t>List of Intermediate Operations</a:t>
            </a:r>
          </a:p>
        </p:txBody>
      </p:sp>
      <p:graphicFrame>
        <p:nvGraphicFramePr>
          <p:cNvPr id="4" name="Table 3">
            <a:extLst>
              <a:ext uri="{FF2B5EF4-FFF2-40B4-BE49-F238E27FC236}">
                <a16:creationId xmlns:a16="http://schemas.microsoft.com/office/drawing/2014/main" id="{50FCEA77-B210-48B2-BDF5-D12DBF813A72}"/>
              </a:ext>
            </a:extLst>
          </p:cNvPr>
          <p:cNvGraphicFramePr>
            <a:graphicFrameLocks noGrp="1"/>
          </p:cNvGraphicFramePr>
          <p:nvPr/>
        </p:nvGraphicFramePr>
        <p:xfrm>
          <a:off x="755277" y="1280160"/>
          <a:ext cx="10541080" cy="5125122"/>
        </p:xfrm>
        <a:graphic>
          <a:graphicData uri="http://schemas.openxmlformats.org/drawingml/2006/table">
            <a:tbl>
              <a:tblPr firstRow="1" bandRow="1">
                <a:tableStyleId>{5C22544A-7EE6-4342-B048-85BDC9FD1C3A}</a:tableStyleId>
              </a:tblPr>
              <a:tblGrid>
                <a:gridCol w="1762840">
                  <a:extLst>
                    <a:ext uri="{9D8B030D-6E8A-4147-A177-3AD203B41FA5}">
                      <a16:colId xmlns:a16="http://schemas.microsoft.com/office/drawing/2014/main" val="3102592079"/>
                    </a:ext>
                  </a:extLst>
                </a:gridCol>
                <a:gridCol w="3507700">
                  <a:extLst>
                    <a:ext uri="{9D8B030D-6E8A-4147-A177-3AD203B41FA5}">
                      <a16:colId xmlns:a16="http://schemas.microsoft.com/office/drawing/2014/main" val="3940889503"/>
                    </a:ext>
                  </a:extLst>
                </a:gridCol>
                <a:gridCol w="2635270">
                  <a:extLst>
                    <a:ext uri="{9D8B030D-6E8A-4147-A177-3AD203B41FA5}">
                      <a16:colId xmlns:a16="http://schemas.microsoft.com/office/drawing/2014/main" val="2536712757"/>
                    </a:ext>
                  </a:extLst>
                </a:gridCol>
                <a:gridCol w="2635270">
                  <a:extLst>
                    <a:ext uri="{9D8B030D-6E8A-4147-A177-3AD203B41FA5}">
                      <a16:colId xmlns:a16="http://schemas.microsoft.com/office/drawing/2014/main" val="2150996660"/>
                    </a:ext>
                  </a:extLst>
                </a:gridCol>
              </a:tblGrid>
              <a:tr h="854187">
                <a:tc>
                  <a:txBody>
                    <a:bodyPr/>
                    <a:lstStyle/>
                    <a:p>
                      <a:r>
                        <a:rPr lang="en-US" dirty="0"/>
                        <a:t>Operation</a:t>
                      </a:r>
                    </a:p>
                  </a:txBody>
                  <a:tcPr>
                    <a:noFill/>
                  </a:tcPr>
                </a:tc>
                <a:tc>
                  <a:txBody>
                    <a:bodyPr/>
                    <a:lstStyle/>
                    <a:p>
                      <a:r>
                        <a:rPr lang="en-US" dirty="0" err="1"/>
                        <a:t>ReturnType</a:t>
                      </a:r>
                      <a:endParaRPr lang="en-US" dirty="0"/>
                    </a:p>
                  </a:txBody>
                  <a:tcPr>
                    <a:noFill/>
                  </a:tcPr>
                </a:tc>
                <a:tc>
                  <a:txBody>
                    <a:bodyPr/>
                    <a:lstStyle/>
                    <a:p>
                      <a:r>
                        <a:rPr lang="en-US" dirty="0"/>
                        <a:t>Argument of Operation</a:t>
                      </a:r>
                    </a:p>
                  </a:txBody>
                  <a:tcPr>
                    <a:noFill/>
                  </a:tcPr>
                </a:tc>
                <a:tc>
                  <a:txBody>
                    <a:bodyPr/>
                    <a:lstStyle/>
                    <a:p>
                      <a:r>
                        <a:rPr lang="en-US" dirty="0"/>
                        <a:t>Function Description</a:t>
                      </a:r>
                    </a:p>
                  </a:txBody>
                  <a:tcPr>
                    <a:noFill/>
                  </a:tcPr>
                </a:tc>
                <a:extLst>
                  <a:ext uri="{0D108BD9-81ED-4DB2-BD59-A6C34878D82A}">
                    <a16:rowId xmlns:a16="http://schemas.microsoft.com/office/drawing/2014/main" val="4265576604"/>
                  </a:ext>
                </a:extLst>
              </a:tr>
              <a:tr h="854187">
                <a:tc>
                  <a:txBody>
                    <a:bodyPr/>
                    <a:lstStyle/>
                    <a:p>
                      <a:r>
                        <a:rPr lang="en-US" dirty="0">
                          <a:solidFill>
                            <a:schemeClr val="tx1"/>
                          </a:solidFill>
                        </a:rPr>
                        <a:t>filter</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Predicate&lt;T&gt;</a:t>
                      </a:r>
                    </a:p>
                  </a:txBody>
                  <a:tcPr>
                    <a:noFill/>
                  </a:tcPr>
                </a:tc>
                <a:tc>
                  <a:txBody>
                    <a:bodyPr/>
                    <a:lstStyle/>
                    <a:p>
                      <a:r>
                        <a:rPr lang="en-US" dirty="0">
                          <a:solidFill>
                            <a:schemeClr val="tx1"/>
                          </a:solidFill>
                        </a:rPr>
                        <a:t>T-&gt;</a:t>
                      </a:r>
                      <a:r>
                        <a:rPr lang="en-US" dirty="0" err="1">
                          <a:solidFill>
                            <a:schemeClr val="tx1"/>
                          </a:solidFill>
                        </a:rPr>
                        <a:t>boolean</a:t>
                      </a:r>
                      <a:endParaRPr lang="en-US" dirty="0">
                        <a:solidFill>
                          <a:schemeClr val="tx1"/>
                        </a:solidFill>
                      </a:endParaRPr>
                    </a:p>
                  </a:txBody>
                  <a:tcPr>
                    <a:noFill/>
                  </a:tcPr>
                </a:tc>
                <a:extLst>
                  <a:ext uri="{0D108BD9-81ED-4DB2-BD59-A6C34878D82A}">
                    <a16:rowId xmlns:a16="http://schemas.microsoft.com/office/drawing/2014/main" val="974460859"/>
                  </a:ext>
                </a:extLst>
              </a:tr>
              <a:tr h="854187">
                <a:tc>
                  <a:txBody>
                    <a:bodyPr/>
                    <a:lstStyle/>
                    <a:p>
                      <a:r>
                        <a:rPr lang="en-US" dirty="0">
                          <a:solidFill>
                            <a:schemeClr val="tx1"/>
                          </a:solidFill>
                        </a:rPr>
                        <a:t>map</a:t>
                      </a:r>
                    </a:p>
                  </a:txBody>
                  <a:tcPr>
                    <a:noFill/>
                  </a:tcPr>
                </a:tc>
                <a:tc>
                  <a:txBody>
                    <a:bodyPr/>
                    <a:lstStyle/>
                    <a:p>
                      <a:r>
                        <a:rPr lang="en-US" dirty="0">
                          <a:solidFill>
                            <a:schemeClr val="tx1"/>
                          </a:solidFill>
                        </a:rPr>
                        <a:t>Stream&lt;R&gt;</a:t>
                      </a:r>
                    </a:p>
                  </a:txBody>
                  <a:tcPr>
                    <a:noFill/>
                  </a:tcPr>
                </a:tc>
                <a:tc>
                  <a:txBody>
                    <a:bodyPr/>
                    <a:lstStyle/>
                    <a:p>
                      <a:r>
                        <a:rPr lang="en-US" dirty="0">
                          <a:solidFill>
                            <a:schemeClr val="tx1"/>
                          </a:solidFill>
                        </a:rPr>
                        <a:t>Function&lt;T,R&gt;</a:t>
                      </a:r>
                    </a:p>
                  </a:txBody>
                  <a:tcPr>
                    <a:noFill/>
                  </a:tcPr>
                </a:tc>
                <a:tc>
                  <a:txBody>
                    <a:bodyPr/>
                    <a:lstStyle/>
                    <a:p>
                      <a:r>
                        <a:rPr lang="en-US" dirty="0">
                          <a:solidFill>
                            <a:schemeClr val="tx1"/>
                          </a:solidFill>
                        </a:rPr>
                        <a:t>T-&gt;R</a:t>
                      </a:r>
                    </a:p>
                  </a:txBody>
                  <a:tcPr>
                    <a:noFill/>
                  </a:tcPr>
                </a:tc>
                <a:extLst>
                  <a:ext uri="{0D108BD9-81ED-4DB2-BD59-A6C34878D82A}">
                    <a16:rowId xmlns:a16="http://schemas.microsoft.com/office/drawing/2014/main" val="3826637368"/>
                  </a:ext>
                </a:extLst>
              </a:tr>
              <a:tr h="854187">
                <a:tc>
                  <a:txBody>
                    <a:bodyPr/>
                    <a:lstStyle/>
                    <a:p>
                      <a:r>
                        <a:rPr lang="en-US" dirty="0">
                          <a:solidFill>
                            <a:schemeClr val="tx1"/>
                          </a:solidFill>
                        </a:rPr>
                        <a:t>limit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2687128714"/>
                  </a:ext>
                </a:extLst>
              </a:tr>
              <a:tr h="854187">
                <a:tc>
                  <a:txBody>
                    <a:bodyPr/>
                    <a:lstStyle/>
                    <a:p>
                      <a:r>
                        <a:rPr lang="en-US" dirty="0">
                          <a:solidFill>
                            <a:schemeClr val="tx1"/>
                          </a:solidFill>
                        </a:rPr>
                        <a:t>sorted</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Comparator&lt;T&gt;</a:t>
                      </a:r>
                    </a:p>
                  </a:txBody>
                  <a:tcPr>
                    <a:noFill/>
                  </a:tcPr>
                </a:tc>
                <a:tc>
                  <a:txBody>
                    <a:bodyPr/>
                    <a:lstStyle/>
                    <a:p>
                      <a:r>
                        <a:rPr lang="en-US" dirty="0">
                          <a:solidFill>
                            <a:schemeClr val="tx1"/>
                          </a:solidFill>
                        </a:rPr>
                        <a:t>(T,T)-&gt;</a:t>
                      </a:r>
                      <a:r>
                        <a:rPr lang="en-US" dirty="0" err="1">
                          <a:solidFill>
                            <a:schemeClr val="tx1"/>
                          </a:solidFill>
                        </a:rPr>
                        <a:t>int</a:t>
                      </a:r>
                      <a:endParaRPr lang="en-US" dirty="0">
                        <a:solidFill>
                          <a:schemeClr val="tx1"/>
                        </a:solidFill>
                      </a:endParaRPr>
                    </a:p>
                  </a:txBody>
                  <a:tcPr>
                    <a:noFill/>
                  </a:tcPr>
                </a:tc>
                <a:extLst>
                  <a:ext uri="{0D108BD9-81ED-4DB2-BD59-A6C34878D82A}">
                    <a16:rowId xmlns:a16="http://schemas.microsoft.com/office/drawing/2014/main" val="3275335302"/>
                  </a:ext>
                </a:extLst>
              </a:tr>
              <a:tr h="854187">
                <a:tc>
                  <a:txBody>
                    <a:bodyPr/>
                    <a:lstStyle/>
                    <a:p>
                      <a:r>
                        <a:rPr lang="en-US" dirty="0">
                          <a:solidFill>
                            <a:schemeClr val="tx1"/>
                          </a:solidFill>
                        </a:rPr>
                        <a:t>distinct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834046602"/>
                  </a:ext>
                </a:extLst>
              </a:tr>
            </a:tbl>
          </a:graphicData>
        </a:graphic>
      </p:graphicFrame>
    </p:spTree>
    <p:extLst>
      <p:ext uri="{BB962C8B-B14F-4D97-AF65-F5344CB8AC3E}">
        <p14:creationId xmlns:p14="http://schemas.microsoft.com/office/powerpoint/2010/main" val="209915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5F81-84D5-40C5-857D-556E019096FC}"/>
              </a:ext>
            </a:extLst>
          </p:cNvPr>
          <p:cNvSpPr>
            <a:spLocks noGrp="1"/>
          </p:cNvSpPr>
          <p:nvPr>
            <p:ph type="title"/>
          </p:nvPr>
        </p:nvSpPr>
        <p:spPr/>
        <p:txBody>
          <a:bodyPr/>
          <a:lstStyle/>
          <a:p>
            <a:r>
              <a:rPr lang="en-US" dirty="0"/>
              <a:t>List of Terminal operation</a:t>
            </a:r>
          </a:p>
        </p:txBody>
      </p:sp>
      <p:graphicFrame>
        <p:nvGraphicFramePr>
          <p:cNvPr id="4" name="Table 3">
            <a:extLst>
              <a:ext uri="{FF2B5EF4-FFF2-40B4-BE49-F238E27FC236}">
                <a16:creationId xmlns:a16="http://schemas.microsoft.com/office/drawing/2014/main" id="{13FD37BB-ED55-44CE-B07E-138665372594}"/>
              </a:ext>
            </a:extLst>
          </p:cNvPr>
          <p:cNvGraphicFramePr>
            <a:graphicFrameLocks noGrp="1"/>
          </p:cNvGraphicFramePr>
          <p:nvPr/>
        </p:nvGraphicFramePr>
        <p:xfrm>
          <a:off x="646110" y="1758461"/>
          <a:ext cx="10762787" cy="4473370"/>
        </p:xfrm>
        <a:graphic>
          <a:graphicData uri="http://schemas.openxmlformats.org/drawingml/2006/table">
            <a:tbl>
              <a:tblPr firstRow="1" bandRow="1">
                <a:tableStyleId>{5C22544A-7EE6-4342-B048-85BDC9FD1C3A}</a:tableStyleId>
              </a:tblPr>
              <a:tblGrid>
                <a:gridCol w="1787601">
                  <a:extLst>
                    <a:ext uri="{9D8B030D-6E8A-4147-A177-3AD203B41FA5}">
                      <a16:colId xmlns:a16="http://schemas.microsoft.com/office/drawing/2014/main" val="4250964900"/>
                    </a:ext>
                  </a:extLst>
                </a:gridCol>
                <a:gridCol w="8975186">
                  <a:extLst>
                    <a:ext uri="{9D8B030D-6E8A-4147-A177-3AD203B41FA5}">
                      <a16:colId xmlns:a16="http://schemas.microsoft.com/office/drawing/2014/main" val="3814844435"/>
                    </a:ext>
                  </a:extLst>
                </a:gridCol>
              </a:tblGrid>
              <a:tr h="745588">
                <a:tc>
                  <a:txBody>
                    <a:bodyPr/>
                    <a:lstStyle/>
                    <a:p>
                      <a:r>
                        <a:rPr lang="en-US" dirty="0"/>
                        <a:t>Operation</a:t>
                      </a:r>
                    </a:p>
                  </a:txBody>
                  <a:tcPr>
                    <a:noFill/>
                  </a:tcPr>
                </a:tc>
                <a:tc>
                  <a:txBody>
                    <a:bodyPr/>
                    <a:lstStyle/>
                    <a:p>
                      <a:r>
                        <a:rPr lang="en-US" dirty="0">
                          <a:solidFill>
                            <a:schemeClr val="tx1"/>
                          </a:solidFill>
                        </a:rPr>
                        <a:t>Purpose</a:t>
                      </a:r>
                    </a:p>
                  </a:txBody>
                  <a:tcPr>
                    <a:noFill/>
                  </a:tcPr>
                </a:tc>
                <a:extLst>
                  <a:ext uri="{0D108BD9-81ED-4DB2-BD59-A6C34878D82A}">
                    <a16:rowId xmlns:a16="http://schemas.microsoft.com/office/drawing/2014/main" val="4235980570"/>
                  </a:ext>
                </a:extLst>
              </a:tr>
              <a:tr h="1242594">
                <a:tc>
                  <a:txBody>
                    <a:bodyPr/>
                    <a:lstStyle/>
                    <a:p>
                      <a:r>
                        <a:rPr lang="en-US" dirty="0" err="1">
                          <a:solidFill>
                            <a:schemeClr val="tx1"/>
                          </a:solidFill>
                        </a:rPr>
                        <a:t>forEach</a:t>
                      </a:r>
                      <a:endParaRPr lang="en-US"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Consumes each element from a stream and applies a lambda to each of them.</a:t>
                      </a:r>
                    </a:p>
                    <a:p>
                      <a:r>
                        <a:rPr lang="en-US" sz="1800" b="0" i="0" u="none" strike="noStrike" kern="1200" baseline="0" dirty="0">
                          <a:solidFill>
                            <a:schemeClr val="tx1"/>
                          </a:solidFill>
                          <a:latin typeface="+mn-lt"/>
                          <a:ea typeface="+mn-ea"/>
                          <a:cs typeface="+mn-cs"/>
                        </a:rPr>
                        <a:t>The operation returns void.</a:t>
                      </a:r>
                      <a:endParaRPr lang="en-US" dirty="0">
                        <a:solidFill>
                          <a:schemeClr val="tx1"/>
                        </a:solidFill>
                      </a:endParaRPr>
                    </a:p>
                  </a:txBody>
                  <a:tcPr>
                    <a:noFill/>
                  </a:tcPr>
                </a:tc>
                <a:extLst>
                  <a:ext uri="{0D108BD9-81ED-4DB2-BD59-A6C34878D82A}">
                    <a16:rowId xmlns:a16="http://schemas.microsoft.com/office/drawing/2014/main" val="2548195208"/>
                  </a:ext>
                </a:extLst>
              </a:tr>
              <a:tr h="1242594">
                <a:tc>
                  <a:txBody>
                    <a:bodyPr/>
                    <a:lstStyle/>
                    <a:p>
                      <a:r>
                        <a:rPr lang="en-US" dirty="0">
                          <a:solidFill>
                            <a:schemeClr val="tx1"/>
                          </a:solidFill>
                        </a:rPr>
                        <a:t>count</a:t>
                      </a:r>
                    </a:p>
                  </a:txBody>
                  <a:tcPr>
                    <a:noFill/>
                  </a:tcPr>
                </a:tc>
                <a:tc>
                  <a:txBody>
                    <a:bodyPr/>
                    <a:lstStyle/>
                    <a:p>
                      <a:r>
                        <a:rPr lang="en-US" sz="1800" b="0" i="0" u="none" strike="noStrike" kern="1200" baseline="0" dirty="0">
                          <a:solidFill>
                            <a:schemeClr val="tx1"/>
                          </a:solidFill>
                          <a:latin typeface="+mn-lt"/>
                          <a:ea typeface="+mn-ea"/>
                          <a:cs typeface="+mn-cs"/>
                        </a:rPr>
                        <a:t>Returns the number of elements in a stream. The operation returns a long.</a:t>
                      </a:r>
                      <a:endParaRPr lang="en-US" dirty="0">
                        <a:solidFill>
                          <a:schemeClr val="tx1"/>
                        </a:solidFill>
                      </a:endParaRPr>
                    </a:p>
                  </a:txBody>
                  <a:tcPr>
                    <a:noFill/>
                  </a:tcPr>
                </a:tc>
                <a:extLst>
                  <a:ext uri="{0D108BD9-81ED-4DB2-BD59-A6C34878D82A}">
                    <a16:rowId xmlns:a16="http://schemas.microsoft.com/office/drawing/2014/main" val="3738395478"/>
                  </a:ext>
                </a:extLst>
              </a:tr>
              <a:tr h="1242594">
                <a:tc>
                  <a:txBody>
                    <a:bodyPr/>
                    <a:lstStyle/>
                    <a:p>
                      <a:r>
                        <a:rPr lang="en-US" dirty="0">
                          <a:solidFill>
                            <a:schemeClr val="tx1"/>
                          </a:solidFill>
                        </a:rPr>
                        <a:t>collect</a:t>
                      </a:r>
                    </a:p>
                  </a:txBody>
                  <a:tcPr>
                    <a:noFill/>
                  </a:tcPr>
                </a:tc>
                <a:tc>
                  <a:txBody>
                    <a:bodyPr/>
                    <a:lstStyle/>
                    <a:p>
                      <a:r>
                        <a:rPr lang="en-US" sz="1800" b="0" i="0" u="none" strike="noStrike" kern="1200" baseline="0" dirty="0">
                          <a:solidFill>
                            <a:schemeClr val="tx1"/>
                          </a:solidFill>
                          <a:latin typeface="+mn-lt"/>
                          <a:ea typeface="+mn-ea"/>
                          <a:cs typeface="+mn-cs"/>
                        </a:rPr>
                        <a:t>Reduces the stream to create a collection such as a List, a Map, or even an</a:t>
                      </a:r>
                    </a:p>
                    <a:p>
                      <a:r>
                        <a:rPr lang="en-US" sz="1800" b="0" i="0" u="none" strike="noStrike" kern="1200" baseline="0" dirty="0">
                          <a:solidFill>
                            <a:schemeClr val="tx1"/>
                          </a:solidFill>
                          <a:latin typeface="+mn-lt"/>
                          <a:ea typeface="+mn-ea"/>
                          <a:cs typeface="+mn-cs"/>
                        </a:rPr>
                        <a:t>Integer.</a:t>
                      </a:r>
                      <a:endParaRPr lang="en-US" dirty="0">
                        <a:solidFill>
                          <a:schemeClr val="tx1"/>
                        </a:solidFill>
                      </a:endParaRPr>
                    </a:p>
                  </a:txBody>
                  <a:tcPr>
                    <a:noFill/>
                  </a:tcPr>
                </a:tc>
                <a:extLst>
                  <a:ext uri="{0D108BD9-81ED-4DB2-BD59-A6C34878D82A}">
                    <a16:rowId xmlns:a16="http://schemas.microsoft.com/office/drawing/2014/main" val="2594400776"/>
                  </a:ext>
                </a:extLst>
              </a:tr>
            </a:tbl>
          </a:graphicData>
        </a:graphic>
      </p:graphicFrame>
    </p:spTree>
    <p:extLst>
      <p:ext uri="{BB962C8B-B14F-4D97-AF65-F5344CB8AC3E}">
        <p14:creationId xmlns:p14="http://schemas.microsoft.com/office/powerpoint/2010/main" val="2128735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9C2-848E-4D20-9B87-D4D51093135D}"/>
              </a:ext>
            </a:extLst>
          </p:cNvPr>
          <p:cNvSpPr>
            <a:spLocks noGrp="1"/>
          </p:cNvSpPr>
          <p:nvPr>
            <p:ph type="title"/>
          </p:nvPr>
        </p:nvSpPr>
        <p:spPr/>
        <p:txBody>
          <a:bodyPr/>
          <a:lstStyle/>
          <a:p>
            <a:r>
              <a:rPr lang="en-US" b="1" dirty="0"/>
              <a:t>External vs. internal iteration</a:t>
            </a:r>
            <a:endParaRPr lang="en-US" dirty="0"/>
          </a:p>
        </p:txBody>
      </p:sp>
      <p:pic>
        <p:nvPicPr>
          <p:cNvPr id="4" name="Picture 3">
            <a:extLst>
              <a:ext uri="{FF2B5EF4-FFF2-40B4-BE49-F238E27FC236}">
                <a16:creationId xmlns:a16="http://schemas.microsoft.com/office/drawing/2014/main" id="{0B9AF476-B273-474D-B718-72517A5D1EF9}"/>
              </a:ext>
            </a:extLst>
          </p:cNvPr>
          <p:cNvPicPr>
            <a:picLocks noChangeAspect="1"/>
          </p:cNvPicPr>
          <p:nvPr/>
        </p:nvPicPr>
        <p:blipFill>
          <a:blip r:embed="rId2"/>
          <a:stretch>
            <a:fillRect/>
          </a:stretch>
        </p:blipFill>
        <p:spPr>
          <a:xfrm>
            <a:off x="876502" y="1754774"/>
            <a:ext cx="7062748" cy="2134689"/>
          </a:xfrm>
          <a:prstGeom prst="rect">
            <a:avLst/>
          </a:prstGeom>
        </p:spPr>
      </p:pic>
      <p:pic>
        <p:nvPicPr>
          <p:cNvPr id="5" name="Picture 4">
            <a:extLst>
              <a:ext uri="{FF2B5EF4-FFF2-40B4-BE49-F238E27FC236}">
                <a16:creationId xmlns:a16="http://schemas.microsoft.com/office/drawing/2014/main" id="{C2F17E62-8BED-4C51-8460-7AD0AE53F770}"/>
              </a:ext>
            </a:extLst>
          </p:cNvPr>
          <p:cNvPicPr>
            <a:picLocks noChangeAspect="1"/>
          </p:cNvPicPr>
          <p:nvPr/>
        </p:nvPicPr>
        <p:blipFill>
          <a:blip r:embed="rId3"/>
          <a:stretch>
            <a:fillRect/>
          </a:stretch>
        </p:blipFill>
        <p:spPr>
          <a:xfrm>
            <a:off x="830732" y="4581448"/>
            <a:ext cx="7108518" cy="1734946"/>
          </a:xfrm>
          <a:prstGeom prst="rect">
            <a:avLst/>
          </a:prstGeom>
        </p:spPr>
      </p:pic>
      <p:sp>
        <p:nvSpPr>
          <p:cNvPr id="6" name="TextBox 5">
            <a:extLst>
              <a:ext uri="{FF2B5EF4-FFF2-40B4-BE49-F238E27FC236}">
                <a16:creationId xmlns:a16="http://schemas.microsoft.com/office/drawing/2014/main" id="{91880E63-C152-42C1-9EDC-BB064CC4B7F3}"/>
              </a:ext>
            </a:extLst>
          </p:cNvPr>
          <p:cNvSpPr txBox="1"/>
          <p:nvPr/>
        </p:nvSpPr>
        <p:spPr>
          <a:xfrm>
            <a:off x="844062" y="1336433"/>
            <a:ext cx="577113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rPr>
              <a:t>Collections: external iteration with a for-each loop</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685EF8F6-FE65-4CE6-841F-2E67F1A1B5AF}"/>
              </a:ext>
            </a:extLst>
          </p:cNvPr>
          <p:cNvSpPr txBox="1"/>
          <p:nvPr/>
        </p:nvSpPr>
        <p:spPr>
          <a:xfrm>
            <a:off x="773723" y="4248440"/>
            <a:ext cx="299633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rPr>
              <a:t>Streams: internal iteration</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54685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6811-C602-470E-A623-4C1467D94176}"/>
              </a:ext>
            </a:extLst>
          </p:cNvPr>
          <p:cNvSpPr>
            <a:spLocks noGrp="1"/>
          </p:cNvSpPr>
          <p:nvPr>
            <p:ph type="title"/>
          </p:nvPr>
        </p:nvSpPr>
        <p:spPr/>
        <p:txBody>
          <a:bodyPr/>
          <a:lstStyle/>
          <a:p>
            <a:r>
              <a:rPr lang="en-US" dirty="0"/>
              <a:t>Filtering </a:t>
            </a:r>
          </a:p>
        </p:txBody>
      </p:sp>
      <p:pic>
        <p:nvPicPr>
          <p:cNvPr id="4" name="Picture 3">
            <a:extLst>
              <a:ext uri="{FF2B5EF4-FFF2-40B4-BE49-F238E27FC236}">
                <a16:creationId xmlns:a16="http://schemas.microsoft.com/office/drawing/2014/main" id="{ECE0A12C-04E4-43AE-B1F3-7E4ADC858685}"/>
              </a:ext>
            </a:extLst>
          </p:cNvPr>
          <p:cNvPicPr>
            <a:picLocks noChangeAspect="1"/>
          </p:cNvPicPr>
          <p:nvPr/>
        </p:nvPicPr>
        <p:blipFill>
          <a:blip r:embed="rId2"/>
          <a:stretch>
            <a:fillRect/>
          </a:stretch>
        </p:blipFill>
        <p:spPr>
          <a:xfrm>
            <a:off x="957750" y="2001078"/>
            <a:ext cx="8159746" cy="1166192"/>
          </a:xfrm>
          <a:prstGeom prst="rect">
            <a:avLst/>
          </a:prstGeom>
        </p:spPr>
      </p:pic>
      <p:sp>
        <p:nvSpPr>
          <p:cNvPr id="3" name="Content Placeholder 2">
            <a:extLst>
              <a:ext uri="{FF2B5EF4-FFF2-40B4-BE49-F238E27FC236}">
                <a16:creationId xmlns:a16="http://schemas.microsoft.com/office/drawing/2014/main" id="{9EC78095-EAAF-47C4-89AC-328B89DCBAF6}"/>
              </a:ext>
            </a:extLst>
          </p:cNvPr>
          <p:cNvSpPr>
            <a:spLocks noGrp="1"/>
          </p:cNvSpPr>
          <p:nvPr>
            <p:ph idx="1"/>
          </p:nvPr>
        </p:nvSpPr>
        <p:spPr>
          <a:xfrm>
            <a:off x="645130" y="1510748"/>
            <a:ext cx="9404723" cy="4737651"/>
          </a:xfrm>
        </p:spPr>
        <p:txBody>
          <a:bodyPr/>
          <a:lstStyle/>
          <a:p>
            <a:r>
              <a:rPr lang="en-US" dirty="0"/>
              <a:t>Filtering a stream with predicate</a:t>
            </a:r>
          </a:p>
        </p:txBody>
      </p:sp>
      <p:pic>
        <p:nvPicPr>
          <p:cNvPr id="5" name="Picture 4">
            <a:extLst>
              <a:ext uri="{FF2B5EF4-FFF2-40B4-BE49-F238E27FC236}">
                <a16:creationId xmlns:a16="http://schemas.microsoft.com/office/drawing/2014/main" id="{4D48D9EB-013D-449F-9D82-D744AE625212}"/>
              </a:ext>
            </a:extLst>
          </p:cNvPr>
          <p:cNvPicPr>
            <a:picLocks noChangeAspect="1"/>
          </p:cNvPicPr>
          <p:nvPr/>
        </p:nvPicPr>
        <p:blipFill>
          <a:blip r:embed="rId3"/>
          <a:stretch>
            <a:fillRect/>
          </a:stretch>
        </p:blipFill>
        <p:spPr>
          <a:xfrm>
            <a:off x="906373" y="3781524"/>
            <a:ext cx="8159745" cy="2972532"/>
          </a:xfrm>
          <a:prstGeom prst="rect">
            <a:avLst/>
          </a:prstGeom>
        </p:spPr>
      </p:pic>
    </p:spTree>
    <p:extLst>
      <p:ext uri="{BB962C8B-B14F-4D97-AF65-F5344CB8AC3E}">
        <p14:creationId xmlns:p14="http://schemas.microsoft.com/office/powerpoint/2010/main" val="3714401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CD9CA072-37F7-46D8-BD37-675E12430C56}"/>
              </a:ext>
            </a:extLst>
          </p:cNvPr>
          <p:cNvPicPr>
            <a:picLocks noChangeAspect="1"/>
          </p:cNvPicPr>
          <p:nvPr/>
        </p:nvPicPr>
        <p:blipFill>
          <a:blip r:embed="rId2"/>
          <a:stretch>
            <a:fillRect/>
          </a:stretch>
        </p:blipFill>
        <p:spPr>
          <a:xfrm>
            <a:off x="6093992" y="2351909"/>
            <a:ext cx="5449889" cy="2154178"/>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79C98B5-CAEA-484C-8AE1-0F13CBD1691B}"/>
              </a:ext>
            </a:extLst>
          </p:cNvPr>
          <p:cNvSpPr>
            <a:spLocks noGrp="1"/>
          </p:cNvSpPr>
          <p:nvPr>
            <p:ph type="title"/>
          </p:nvPr>
        </p:nvSpPr>
        <p:spPr>
          <a:xfrm>
            <a:off x="648931" y="629266"/>
            <a:ext cx="4166510" cy="1622321"/>
          </a:xfrm>
        </p:spPr>
        <p:txBody>
          <a:bodyPr>
            <a:normAutofit/>
          </a:bodyPr>
          <a:lstStyle/>
          <a:p>
            <a:r>
              <a:rPr lang="en-US">
                <a:solidFill>
                  <a:srgbClr val="EBEBEB"/>
                </a:solidFill>
              </a:rPr>
              <a:t>Filtering Unique Elements</a:t>
            </a:r>
          </a:p>
        </p:txBody>
      </p:sp>
      <p:sp>
        <p:nvSpPr>
          <p:cNvPr id="3" name="Content Placeholder 2">
            <a:extLst>
              <a:ext uri="{FF2B5EF4-FFF2-40B4-BE49-F238E27FC236}">
                <a16:creationId xmlns:a16="http://schemas.microsoft.com/office/drawing/2014/main" id="{2DBD7B05-6A51-4D0C-A2E4-AADBD3E3A5AB}"/>
              </a:ext>
            </a:extLst>
          </p:cNvPr>
          <p:cNvSpPr>
            <a:spLocks noGrp="1"/>
          </p:cNvSpPr>
          <p:nvPr>
            <p:ph idx="1"/>
          </p:nvPr>
        </p:nvSpPr>
        <p:spPr>
          <a:xfrm>
            <a:off x="648931" y="2438400"/>
            <a:ext cx="4166509" cy="3785419"/>
          </a:xfrm>
        </p:spPr>
        <p:txBody>
          <a:bodyPr>
            <a:normAutofit/>
          </a:bodyPr>
          <a:lstStyle/>
          <a:p>
            <a:pPr marL="0" indent="0">
              <a:buNone/>
            </a:pPr>
            <a:r>
              <a:rPr lang="en-US">
                <a:solidFill>
                  <a:srgbClr val="EBEBEB"/>
                </a:solidFill>
              </a:rPr>
              <a:t>List&lt;Integer&gt; numbers = Arrays.asList(1, 2, 1, 3, 3, 2, 4);</a:t>
            </a:r>
          </a:p>
          <a:p>
            <a:pPr marL="0" indent="0">
              <a:buNone/>
            </a:pPr>
            <a:r>
              <a:rPr lang="en-US">
                <a:solidFill>
                  <a:srgbClr val="EBEBEB"/>
                </a:solidFill>
              </a:rPr>
              <a:t>numbers.stream()</a:t>
            </a:r>
          </a:p>
          <a:p>
            <a:pPr marL="0" indent="0">
              <a:buNone/>
            </a:pPr>
            <a:r>
              <a:rPr lang="en-US">
                <a:solidFill>
                  <a:srgbClr val="EBEBEB"/>
                </a:solidFill>
              </a:rPr>
              <a:t>.filter(i -&gt; i % 2 == 0)</a:t>
            </a:r>
          </a:p>
          <a:p>
            <a:pPr marL="0" indent="0">
              <a:buNone/>
            </a:pPr>
            <a:r>
              <a:rPr lang="en-US" b="1" i="1">
                <a:solidFill>
                  <a:srgbClr val="EBEBEB"/>
                </a:solidFill>
              </a:rPr>
              <a:t>.distinct()</a:t>
            </a:r>
          </a:p>
          <a:p>
            <a:pPr marL="0" indent="0">
              <a:buNone/>
            </a:pPr>
            <a:r>
              <a:rPr lang="en-US">
                <a:solidFill>
                  <a:srgbClr val="EBEBEB"/>
                </a:solidFill>
              </a:rPr>
              <a:t>.forEach(System.out::println);</a:t>
            </a:r>
          </a:p>
        </p:txBody>
      </p:sp>
    </p:spTree>
    <p:extLst>
      <p:ext uri="{BB962C8B-B14F-4D97-AF65-F5344CB8AC3E}">
        <p14:creationId xmlns:p14="http://schemas.microsoft.com/office/powerpoint/2010/main" val="334136274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46621C90-7DE6-44DF-8E6A-E161856B71B7}"/>
              </a:ext>
            </a:extLst>
          </p:cNvPr>
          <p:cNvPicPr>
            <a:picLocks noChangeAspect="1"/>
          </p:cNvPicPr>
          <p:nvPr/>
        </p:nvPicPr>
        <p:blipFill>
          <a:blip r:embed="rId2"/>
          <a:stretch>
            <a:fillRect/>
          </a:stretch>
        </p:blipFill>
        <p:spPr>
          <a:xfrm>
            <a:off x="6093992" y="1969865"/>
            <a:ext cx="5449889" cy="2918267"/>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6BF9573-F000-4CCD-A9F9-3A86BACB3367}"/>
              </a:ext>
            </a:extLst>
          </p:cNvPr>
          <p:cNvSpPr>
            <a:spLocks noGrp="1"/>
          </p:cNvSpPr>
          <p:nvPr>
            <p:ph type="title"/>
          </p:nvPr>
        </p:nvSpPr>
        <p:spPr>
          <a:xfrm>
            <a:off x="648931" y="629266"/>
            <a:ext cx="4166510" cy="1622321"/>
          </a:xfrm>
        </p:spPr>
        <p:txBody>
          <a:bodyPr>
            <a:normAutofit/>
          </a:bodyPr>
          <a:lstStyle/>
          <a:p>
            <a:r>
              <a:rPr lang="en-US" b="1">
                <a:solidFill>
                  <a:srgbClr val="EBEBEB"/>
                </a:solidFill>
              </a:rPr>
              <a:t>Truncating a stream</a:t>
            </a:r>
            <a:endParaRPr lang="en-US">
              <a:solidFill>
                <a:srgbClr val="EBEBEB"/>
              </a:solidFill>
            </a:endParaRPr>
          </a:p>
        </p:txBody>
      </p:sp>
      <p:sp>
        <p:nvSpPr>
          <p:cNvPr id="3" name="Content Placeholder 2">
            <a:extLst>
              <a:ext uri="{FF2B5EF4-FFF2-40B4-BE49-F238E27FC236}">
                <a16:creationId xmlns:a16="http://schemas.microsoft.com/office/drawing/2014/main" id="{09819D33-9FB6-4945-8703-413C8C7DEFE6}"/>
              </a:ext>
            </a:extLst>
          </p:cNvPr>
          <p:cNvSpPr>
            <a:spLocks noGrp="1"/>
          </p:cNvSpPr>
          <p:nvPr>
            <p:ph idx="1"/>
          </p:nvPr>
        </p:nvSpPr>
        <p:spPr>
          <a:xfrm>
            <a:off x="648931" y="2438400"/>
            <a:ext cx="4166509" cy="3785419"/>
          </a:xfrm>
        </p:spPr>
        <p:txBody>
          <a:bodyPr>
            <a:normAutofit/>
          </a:bodyPr>
          <a:lstStyle/>
          <a:p>
            <a:r>
              <a:rPr lang="en-US">
                <a:solidFill>
                  <a:srgbClr val="EBEBEB"/>
                </a:solidFill>
              </a:rPr>
              <a:t>Streams support the limit(n) method, which returns another stream that’s no longer than a given size.</a:t>
            </a:r>
            <a:br>
              <a:rPr lang="en-US">
                <a:solidFill>
                  <a:srgbClr val="EBEBEB"/>
                </a:solidFill>
              </a:rPr>
            </a:br>
            <a:r>
              <a:rPr lang="en-US">
                <a:solidFill>
                  <a:srgbClr val="EBEBEB"/>
                </a:solidFill>
              </a:rPr>
              <a:t>List&lt;Dish&gt; dishes = menu.stream()</a:t>
            </a:r>
            <a:br>
              <a:rPr lang="en-US">
                <a:solidFill>
                  <a:srgbClr val="EBEBEB"/>
                </a:solidFill>
              </a:rPr>
            </a:br>
            <a:r>
              <a:rPr lang="en-US">
                <a:solidFill>
                  <a:srgbClr val="EBEBEB"/>
                </a:solidFill>
              </a:rPr>
              <a:t>.filter(d -&gt; d.getCalories() &gt; 300)</a:t>
            </a:r>
            <a:br>
              <a:rPr lang="en-US">
                <a:solidFill>
                  <a:srgbClr val="EBEBEB"/>
                </a:solidFill>
              </a:rPr>
            </a:br>
            <a:r>
              <a:rPr lang="en-US" b="1" i="1">
                <a:solidFill>
                  <a:srgbClr val="EBEBEB"/>
                </a:solidFill>
              </a:rPr>
              <a:t>.limit(3)</a:t>
            </a:r>
            <a:br>
              <a:rPr lang="en-US" b="1" i="1">
                <a:solidFill>
                  <a:srgbClr val="EBEBEB"/>
                </a:solidFill>
              </a:rPr>
            </a:br>
            <a:r>
              <a:rPr lang="en-US">
                <a:solidFill>
                  <a:srgbClr val="EBEBEB"/>
                </a:solidFill>
              </a:rPr>
              <a:t>.collect(toList());</a:t>
            </a:r>
          </a:p>
        </p:txBody>
      </p:sp>
    </p:spTree>
    <p:extLst>
      <p:ext uri="{BB962C8B-B14F-4D97-AF65-F5344CB8AC3E}">
        <p14:creationId xmlns:p14="http://schemas.microsoft.com/office/powerpoint/2010/main" val="100704950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A04ED6A3-AB7C-4763-94A6-EA9B8D686330}"/>
              </a:ext>
            </a:extLst>
          </p:cNvPr>
          <p:cNvPicPr>
            <a:picLocks noChangeAspect="1"/>
          </p:cNvPicPr>
          <p:nvPr/>
        </p:nvPicPr>
        <p:blipFill>
          <a:blip r:embed="rId2"/>
          <a:stretch>
            <a:fillRect/>
          </a:stretch>
        </p:blipFill>
        <p:spPr>
          <a:xfrm>
            <a:off x="6093992" y="1974468"/>
            <a:ext cx="5449889" cy="2909061"/>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F3A3902-D0E9-47DF-A7CB-64AF4878D3DB}"/>
              </a:ext>
            </a:extLst>
          </p:cNvPr>
          <p:cNvSpPr>
            <a:spLocks noGrp="1"/>
          </p:cNvSpPr>
          <p:nvPr>
            <p:ph type="title"/>
          </p:nvPr>
        </p:nvSpPr>
        <p:spPr>
          <a:xfrm>
            <a:off x="648931" y="629266"/>
            <a:ext cx="4166510" cy="1622321"/>
          </a:xfrm>
        </p:spPr>
        <p:txBody>
          <a:bodyPr>
            <a:normAutofit/>
          </a:bodyPr>
          <a:lstStyle/>
          <a:p>
            <a:r>
              <a:rPr lang="en-US" b="1">
                <a:solidFill>
                  <a:srgbClr val="EBEBEB"/>
                </a:solidFill>
              </a:rPr>
              <a:t>Skipping elements</a:t>
            </a:r>
            <a:endParaRPr lang="en-US">
              <a:solidFill>
                <a:srgbClr val="EBEBEB"/>
              </a:solidFill>
            </a:endParaRPr>
          </a:p>
        </p:txBody>
      </p:sp>
      <p:sp>
        <p:nvSpPr>
          <p:cNvPr id="3" name="Content Placeholder 2">
            <a:extLst>
              <a:ext uri="{FF2B5EF4-FFF2-40B4-BE49-F238E27FC236}">
                <a16:creationId xmlns:a16="http://schemas.microsoft.com/office/drawing/2014/main" id="{CDEA2177-B7D6-4F65-A210-7EA8380E400A}"/>
              </a:ext>
            </a:extLst>
          </p:cNvPr>
          <p:cNvSpPr>
            <a:spLocks noGrp="1"/>
          </p:cNvSpPr>
          <p:nvPr>
            <p:ph idx="1"/>
          </p:nvPr>
        </p:nvSpPr>
        <p:spPr>
          <a:xfrm>
            <a:off x="648931" y="2438400"/>
            <a:ext cx="4166509" cy="3785419"/>
          </a:xfrm>
        </p:spPr>
        <p:txBody>
          <a:bodyPr>
            <a:normAutofit/>
          </a:bodyPr>
          <a:lstStyle/>
          <a:p>
            <a:pPr>
              <a:lnSpc>
                <a:spcPct val="90000"/>
              </a:lnSpc>
            </a:pPr>
            <a:r>
              <a:rPr lang="en-US">
                <a:solidFill>
                  <a:srgbClr val="EBEBEB"/>
                </a:solidFill>
              </a:rPr>
              <a:t>Streams support the skip(n) method to return a stream that discards the first n elements. </a:t>
            </a:r>
          </a:p>
          <a:p>
            <a:pPr>
              <a:lnSpc>
                <a:spcPct val="90000"/>
              </a:lnSpc>
            </a:pPr>
            <a:r>
              <a:rPr lang="en-US">
                <a:solidFill>
                  <a:srgbClr val="EBEBEB"/>
                </a:solidFill>
              </a:rPr>
              <a:t>If the stream has fewer elements than n, then an empty stream is returned.</a:t>
            </a:r>
          </a:p>
          <a:p>
            <a:pPr marL="0" indent="0">
              <a:lnSpc>
                <a:spcPct val="90000"/>
              </a:lnSpc>
              <a:buNone/>
            </a:pPr>
            <a:r>
              <a:rPr lang="en-US">
                <a:solidFill>
                  <a:srgbClr val="EBEBEB"/>
                </a:solidFill>
              </a:rPr>
              <a:t>List&lt;Dish&gt; dishes = menu.stream()</a:t>
            </a:r>
            <a:br>
              <a:rPr lang="en-US">
                <a:solidFill>
                  <a:srgbClr val="EBEBEB"/>
                </a:solidFill>
              </a:rPr>
            </a:br>
            <a:r>
              <a:rPr lang="en-US">
                <a:solidFill>
                  <a:srgbClr val="EBEBEB"/>
                </a:solidFill>
              </a:rPr>
              <a:t>.filter(d -&gt; d.getCalories() &gt; 300)</a:t>
            </a:r>
            <a:br>
              <a:rPr lang="en-US">
                <a:solidFill>
                  <a:srgbClr val="EBEBEB"/>
                </a:solidFill>
              </a:rPr>
            </a:br>
            <a:r>
              <a:rPr lang="en-US" b="1" i="1">
                <a:solidFill>
                  <a:srgbClr val="EBEBEB"/>
                </a:solidFill>
              </a:rPr>
              <a:t>.skip(2)</a:t>
            </a:r>
            <a:br>
              <a:rPr lang="en-US" b="1" i="1">
                <a:solidFill>
                  <a:srgbClr val="EBEBEB"/>
                </a:solidFill>
              </a:rPr>
            </a:br>
            <a:r>
              <a:rPr lang="en-US">
                <a:solidFill>
                  <a:srgbClr val="EBEBEB"/>
                </a:solidFill>
              </a:rPr>
              <a:t>.collect(toList());</a:t>
            </a:r>
          </a:p>
        </p:txBody>
      </p:sp>
    </p:spTree>
    <p:extLst>
      <p:ext uri="{BB962C8B-B14F-4D97-AF65-F5344CB8AC3E}">
        <p14:creationId xmlns:p14="http://schemas.microsoft.com/office/powerpoint/2010/main" val="185992092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56C0-2460-49BD-9A5E-5EBC5A44E82B}"/>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6E06906A-E606-4E6F-9FA5-3F2D7E728E83}"/>
              </a:ext>
            </a:extLst>
          </p:cNvPr>
          <p:cNvSpPr>
            <a:spLocks noGrp="1"/>
          </p:cNvSpPr>
          <p:nvPr>
            <p:ph idx="1"/>
          </p:nvPr>
        </p:nvSpPr>
        <p:spPr>
          <a:xfrm>
            <a:off x="645130" y="1616765"/>
            <a:ext cx="10261409" cy="4631634"/>
          </a:xfrm>
        </p:spPr>
        <p:txBody>
          <a:bodyPr>
            <a:normAutofit fontScale="92500" lnSpcReduction="10000"/>
          </a:bodyPr>
          <a:lstStyle/>
          <a:p>
            <a:r>
              <a:rPr lang="en-US" dirty="0"/>
              <a:t>Streams support the method map, which takes a </a:t>
            </a:r>
            <a:r>
              <a:rPr lang="en-US" b="1" dirty="0"/>
              <a:t>function</a:t>
            </a:r>
            <a:r>
              <a:rPr lang="en-US" dirty="0"/>
              <a:t> as argument. </a:t>
            </a:r>
          </a:p>
          <a:p>
            <a:r>
              <a:rPr lang="en-US" dirty="0"/>
              <a:t>The function is applied to each element, mapping it into a new element</a:t>
            </a:r>
          </a:p>
          <a:p>
            <a:r>
              <a:rPr lang="en-US" dirty="0"/>
              <a:t>Examples:</a:t>
            </a:r>
            <a:br>
              <a:rPr lang="en-US" dirty="0"/>
            </a:br>
            <a:r>
              <a:rPr lang="en-US" dirty="0"/>
              <a:t>List&lt;String&gt; </a:t>
            </a:r>
            <a:r>
              <a:rPr lang="en-US" dirty="0" err="1"/>
              <a:t>dishNames</a:t>
            </a:r>
            <a:r>
              <a:rPr lang="en-US" dirty="0"/>
              <a:t> = </a:t>
            </a:r>
            <a:r>
              <a:rPr lang="en-US" dirty="0" err="1"/>
              <a:t>menu.stream</a:t>
            </a:r>
            <a:r>
              <a:rPr lang="en-US" dirty="0"/>
              <a:t>()</a:t>
            </a:r>
            <a:br>
              <a:rPr lang="en-US" dirty="0"/>
            </a:br>
            <a:r>
              <a:rPr lang="en-US" dirty="0"/>
              <a:t>.map(Dish::</a:t>
            </a:r>
            <a:r>
              <a:rPr lang="en-US" dirty="0" err="1"/>
              <a:t>getName</a:t>
            </a:r>
            <a:r>
              <a:rPr lang="en-US" dirty="0"/>
              <a:t>)</a:t>
            </a:r>
            <a:br>
              <a:rPr lang="en-US" dirty="0"/>
            </a:br>
            <a:r>
              <a:rPr lang="en-US" dirty="0"/>
              <a:t>.collect(</a:t>
            </a:r>
            <a:r>
              <a:rPr lang="en-US" dirty="0" err="1"/>
              <a:t>toList</a:t>
            </a:r>
            <a:r>
              <a:rPr lang="en-US" dirty="0"/>
              <a:t>());</a:t>
            </a:r>
            <a:br>
              <a:rPr lang="en-US" dirty="0"/>
            </a:br>
            <a:br>
              <a:rPr lang="en-US" dirty="0"/>
            </a:br>
            <a:r>
              <a:rPr lang="en-US" dirty="0"/>
              <a:t>List&lt;String&gt; words = </a:t>
            </a:r>
            <a:r>
              <a:rPr lang="en-US" dirty="0" err="1"/>
              <a:t>Arrays.asList</a:t>
            </a:r>
            <a:r>
              <a:rPr lang="en-US" dirty="0"/>
              <a:t>("Java8", "Lambdas", "In", "Action");</a:t>
            </a:r>
            <a:br>
              <a:rPr lang="en-US" dirty="0"/>
            </a:br>
            <a:r>
              <a:rPr lang="en-US" dirty="0"/>
              <a:t>List&lt;Integer&gt; </a:t>
            </a:r>
            <a:r>
              <a:rPr lang="en-US" dirty="0" err="1"/>
              <a:t>wordLengths</a:t>
            </a:r>
            <a:r>
              <a:rPr lang="en-US" dirty="0"/>
              <a:t> = </a:t>
            </a:r>
            <a:r>
              <a:rPr lang="en-US" dirty="0" err="1"/>
              <a:t>words.stream</a:t>
            </a:r>
            <a:r>
              <a:rPr lang="en-US" dirty="0"/>
              <a:t>()</a:t>
            </a:r>
            <a:br>
              <a:rPr lang="en-US" dirty="0"/>
            </a:br>
            <a:r>
              <a:rPr lang="en-US" dirty="0"/>
              <a:t>.map(String::length)</a:t>
            </a:r>
            <a:br>
              <a:rPr lang="en-US" dirty="0"/>
            </a:br>
            <a:r>
              <a:rPr lang="en-US" dirty="0"/>
              <a:t>.collect(</a:t>
            </a:r>
            <a:r>
              <a:rPr lang="en-US" dirty="0" err="1"/>
              <a:t>toList</a:t>
            </a:r>
            <a:r>
              <a:rPr lang="en-US" dirty="0"/>
              <a:t>());</a:t>
            </a:r>
            <a:br>
              <a:rPr lang="en-US" dirty="0"/>
            </a:br>
            <a:br>
              <a:rPr lang="en-US" dirty="0"/>
            </a:br>
            <a:r>
              <a:rPr lang="en-US" dirty="0"/>
              <a:t>List&lt;Integer&gt; </a:t>
            </a:r>
            <a:r>
              <a:rPr lang="en-US" dirty="0" err="1"/>
              <a:t>dishNameLengths</a:t>
            </a:r>
            <a:r>
              <a:rPr lang="en-US" dirty="0"/>
              <a:t> = </a:t>
            </a:r>
            <a:r>
              <a:rPr lang="en-US" dirty="0" err="1"/>
              <a:t>menu.stream</a:t>
            </a:r>
            <a:r>
              <a:rPr lang="en-US" dirty="0"/>
              <a:t>()</a:t>
            </a:r>
            <a:br>
              <a:rPr lang="en-US" dirty="0"/>
            </a:br>
            <a:r>
              <a:rPr lang="en-US" dirty="0"/>
              <a:t>.map(Dish::</a:t>
            </a:r>
            <a:r>
              <a:rPr lang="en-US" dirty="0" err="1"/>
              <a:t>getName</a:t>
            </a:r>
            <a:r>
              <a:rPr lang="en-US" dirty="0"/>
              <a:t>)</a:t>
            </a:r>
            <a:br>
              <a:rPr lang="en-US" dirty="0"/>
            </a:br>
            <a:r>
              <a:rPr lang="en-US" b="1" i="1" dirty="0"/>
              <a:t>.map(String::length)</a:t>
            </a:r>
            <a:br>
              <a:rPr lang="en-US" b="1" i="1" dirty="0"/>
            </a:br>
            <a:r>
              <a:rPr lang="en-US" dirty="0"/>
              <a:t>.collect(</a:t>
            </a:r>
            <a:r>
              <a:rPr lang="en-US" dirty="0" err="1"/>
              <a:t>toList</a:t>
            </a:r>
            <a:r>
              <a:rPr lang="en-US" dirty="0"/>
              <a:t>());</a:t>
            </a:r>
          </a:p>
        </p:txBody>
      </p:sp>
    </p:spTree>
    <p:extLst>
      <p:ext uri="{BB962C8B-B14F-4D97-AF65-F5344CB8AC3E}">
        <p14:creationId xmlns:p14="http://schemas.microsoft.com/office/powerpoint/2010/main" val="2698471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0AE0-9F46-490B-897A-E958A7DBB704}"/>
              </a:ext>
            </a:extLst>
          </p:cNvPr>
          <p:cNvSpPr>
            <a:spLocks noGrp="1"/>
          </p:cNvSpPr>
          <p:nvPr>
            <p:ph type="title"/>
          </p:nvPr>
        </p:nvSpPr>
        <p:spPr/>
        <p:txBody>
          <a:bodyPr/>
          <a:lstStyle/>
          <a:p>
            <a:r>
              <a:rPr lang="en-US" dirty="0"/>
              <a:t>Finding And Matching</a:t>
            </a:r>
          </a:p>
        </p:txBody>
      </p:sp>
      <p:sp>
        <p:nvSpPr>
          <p:cNvPr id="3" name="Content Placeholder 2">
            <a:extLst>
              <a:ext uri="{FF2B5EF4-FFF2-40B4-BE49-F238E27FC236}">
                <a16:creationId xmlns:a16="http://schemas.microsoft.com/office/drawing/2014/main" id="{413A08D2-0102-45A0-8B0B-90A8C6FDA786}"/>
              </a:ext>
            </a:extLst>
          </p:cNvPr>
          <p:cNvSpPr>
            <a:spLocks noGrp="1"/>
          </p:cNvSpPr>
          <p:nvPr>
            <p:ph idx="1"/>
          </p:nvPr>
        </p:nvSpPr>
        <p:spPr>
          <a:xfrm>
            <a:off x="645131" y="1311965"/>
            <a:ext cx="10900757" cy="5093317"/>
          </a:xfrm>
        </p:spPr>
        <p:txBody>
          <a:bodyPr>
            <a:normAutofit lnSpcReduction="10000"/>
          </a:bodyPr>
          <a:lstStyle/>
          <a:p>
            <a:r>
              <a:rPr lang="en-US" dirty="0"/>
              <a:t>The Streams API provides finding and matching through the </a:t>
            </a:r>
            <a:r>
              <a:rPr lang="en-US" dirty="0" err="1"/>
              <a:t>allMatch</a:t>
            </a:r>
            <a:r>
              <a:rPr lang="en-US" dirty="0"/>
              <a:t>, </a:t>
            </a:r>
            <a:r>
              <a:rPr lang="en-US" dirty="0" err="1"/>
              <a:t>anyMatch</a:t>
            </a:r>
            <a:r>
              <a:rPr lang="en-US" dirty="0"/>
              <a:t>, </a:t>
            </a:r>
            <a:r>
              <a:rPr lang="en-US" dirty="0" err="1"/>
              <a:t>noneMatch</a:t>
            </a:r>
            <a:r>
              <a:rPr lang="en-US" dirty="0"/>
              <a:t>, </a:t>
            </a:r>
            <a:r>
              <a:rPr lang="en-US" dirty="0" err="1"/>
              <a:t>findFirst</a:t>
            </a:r>
            <a:r>
              <a:rPr lang="en-US" dirty="0"/>
              <a:t>, and </a:t>
            </a:r>
            <a:r>
              <a:rPr lang="en-US" dirty="0" err="1"/>
              <a:t>findAny</a:t>
            </a:r>
            <a:r>
              <a:rPr lang="en-US" dirty="0"/>
              <a:t> methods of a stream.</a:t>
            </a:r>
          </a:p>
          <a:p>
            <a:endParaRPr lang="en-US" dirty="0"/>
          </a:p>
          <a:p>
            <a:r>
              <a:rPr lang="en-US" b="1" dirty="0"/>
              <a:t>Checking to see if a predicate matches at least one element:</a:t>
            </a:r>
            <a:br>
              <a:rPr lang="en-US" dirty="0"/>
            </a:br>
            <a:r>
              <a:rPr lang="en-US" dirty="0"/>
              <a:t>if(</a:t>
            </a:r>
            <a:r>
              <a:rPr lang="en-US" dirty="0" err="1"/>
              <a:t>menu.stream</a:t>
            </a:r>
            <a:r>
              <a:rPr lang="en-US" dirty="0"/>
              <a:t>().</a:t>
            </a:r>
            <a:r>
              <a:rPr lang="en-US" dirty="0" err="1"/>
              <a:t>anyMatch</a:t>
            </a:r>
            <a:r>
              <a:rPr lang="en-US" dirty="0"/>
              <a:t>(Dish::</a:t>
            </a:r>
            <a:r>
              <a:rPr lang="en-US" dirty="0" err="1"/>
              <a:t>isVegetarian</a:t>
            </a:r>
            <a:r>
              <a:rPr lang="en-US" dirty="0"/>
              <a:t>)){</a:t>
            </a:r>
            <a:br>
              <a:rPr lang="en-US" dirty="0"/>
            </a:br>
            <a:r>
              <a:rPr lang="en-US" dirty="0"/>
              <a:t>		</a:t>
            </a:r>
            <a:r>
              <a:rPr lang="en-US" dirty="0" err="1"/>
              <a:t>System.out.println</a:t>
            </a:r>
            <a:r>
              <a:rPr lang="en-US" dirty="0"/>
              <a:t>("The menu is (somewhat) vegetarian friendly!!");</a:t>
            </a:r>
            <a:br>
              <a:rPr lang="en-US" dirty="0"/>
            </a:br>
            <a:r>
              <a:rPr lang="en-US" dirty="0"/>
              <a:t>}</a:t>
            </a:r>
          </a:p>
          <a:p>
            <a:pPr marL="0" indent="0">
              <a:buNone/>
            </a:pPr>
            <a:r>
              <a:rPr lang="en-US" b="1" dirty="0"/>
              <a:t>Note</a:t>
            </a:r>
            <a:r>
              <a:rPr lang="en-US" dirty="0"/>
              <a:t> :The </a:t>
            </a:r>
            <a:r>
              <a:rPr lang="en-US" dirty="0" err="1"/>
              <a:t>anyMatch</a:t>
            </a:r>
            <a:r>
              <a:rPr lang="en-US" dirty="0"/>
              <a:t> method returns a </a:t>
            </a:r>
            <a:r>
              <a:rPr lang="en-US" dirty="0" err="1"/>
              <a:t>boolean</a:t>
            </a:r>
            <a:r>
              <a:rPr lang="en-US" dirty="0"/>
              <a:t> and is therefore a terminal operation.</a:t>
            </a:r>
          </a:p>
          <a:p>
            <a:pPr marL="0" indent="0">
              <a:buNone/>
            </a:pPr>
            <a:endParaRPr lang="en-US" dirty="0"/>
          </a:p>
          <a:p>
            <a:r>
              <a:rPr lang="en-US" b="1" dirty="0"/>
              <a:t>Checking to see if a predicate matches all elements</a:t>
            </a:r>
            <a:br>
              <a:rPr lang="en-US" b="1" dirty="0"/>
            </a:br>
            <a:r>
              <a:rPr lang="en-US" dirty="0" err="1"/>
              <a:t>boolean</a:t>
            </a:r>
            <a:r>
              <a:rPr lang="en-US" dirty="0"/>
              <a:t> </a:t>
            </a:r>
            <a:r>
              <a:rPr lang="en-US" dirty="0" err="1"/>
              <a:t>isHealthy</a:t>
            </a:r>
            <a:r>
              <a:rPr lang="en-US" dirty="0"/>
              <a:t> = </a:t>
            </a:r>
            <a:r>
              <a:rPr lang="en-US" dirty="0" err="1"/>
              <a:t>menu.stream</a:t>
            </a:r>
            <a:r>
              <a:rPr lang="en-US" dirty="0"/>
              <a:t>()</a:t>
            </a:r>
            <a:br>
              <a:rPr lang="en-US" dirty="0"/>
            </a:br>
            <a:r>
              <a:rPr lang="en-US" dirty="0"/>
              <a:t>.</a:t>
            </a:r>
            <a:r>
              <a:rPr lang="en-US" dirty="0" err="1"/>
              <a:t>allMatch</a:t>
            </a:r>
            <a:r>
              <a:rPr lang="en-US" dirty="0"/>
              <a:t>(d -&gt; </a:t>
            </a:r>
            <a:r>
              <a:rPr lang="en-US" dirty="0" err="1"/>
              <a:t>d.getCalories</a:t>
            </a:r>
            <a:r>
              <a:rPr lang="en-US" dirty="0"/>
              <a:t>() &lt; 1000);</a:t>
            </a:r>
          </a:p>
          <a:p>
            <a:r>
              <a:rPr lang="en-US" b="1" dirty="0"/>
              <a:t>Note:</a:t>
            </a:r>
            <a:r>
              <a:rPr lang="en-US" dirty="0"/>
              <a:t> The </a:t>
            </a:r>
            <a:r>
              <a:rPr lang="en-US" dirty="0" err="1"/>
              <a:t>allMatch</a:t>
            </a:r>
            <a:r>
              <a:rPr lang="en-US" dirty="0"/>
              <a:t> method works similarly to </a:t>
            </a:r>
            <a:r>
              <a:rPr lang="en-US" dirty="0" err="1"/>
              <a:t>anyMatch</a:t>
            </a:r>
            <a:r>
              <a:rPr lang="en-US" dirty="0"/>
              <a:t> but will check to see if all the elements of the stream match the given predicate.</a:t>
            </a:r>
          </a:p>
        </p:txBody>
      </p:sp>
    </p:spTree>
    <p:extLst>
      <p:ext uri="{BB962C8B-B14F-4D97-AF65-F5344CB8AC3E}">
        <p14:creationId xmlns:p14="http://schemas.microsoft.com/office/powerpoint/2010/main" val="346763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3EF-F631-4CED-8734-0F4667F1B9B4}"/>
              </a:ext>
            </a:extLst>
          </p:cNvPr>
          <p:cNvSpPr>
            <a:spLocks noGrp="1"/>
          </p:cNvSpPr>
          <p:nvPr>
            <p:ph type="title"/>
          </p:nvPr>
        </p:nvSpPr>
        <p:spPr/>
        <p:txBody>
          <a:bodyPr/>
          <a:lstStyle/>
          <a:p>
            <a:r>
              <a:rPr lang="en-US" dirty="0"/>
              <a:t>Pre-existing functional interfaces in Java prior to Java 8</a:t>
            </a:r>
          </a:p>
        </p:txBody>
      </p:sp>
      <p:sp>
        <p:nvSpPr>
          <p:cNvPr id="3" name="Content Placeholder 2">
            <a:extLst>
              <a:ext uri="{FF2B5EF4-FFF2-40B4-BE49-F238E27FC236}">
                <a16:creationId xmlns:a16="http://schemas.microsoft.com/office/drawing/2014/main" id="{EACC8814-D824-4F1D-A01A-7FD8681D07AC}"/>
              </a:ext>
            </a:extLst>
          </p:cNvPr>
          <p:cNvSpPr>
            <a:spLocks noGrp="1"/>
          </p:cNvSpPr>
          <p:nvPr>
            <p:ph idx="1"/>
          </p:nvPr>
        </p:nvSpPr>
        <p:spPr/>
        <p:txBody>
          <a:bodyPr/>
          <a:lstStyle/>
          <a:p>
            <a:r>
              <a:rPr lang="en-US" dirty="0"/>
              <a:t>interface </a:t>
            </a:r>
            <a:r>
              <a:rPr lang="en-US" dirty="0" err="1"/>
              <a:t>java.lang.Runnable</a:t>
            </a:r>
            <a:r>
              <a:rPr lang="en-US" dirty="0"/>
              <a:t>{</a:t>
            </a:r>
            <a:br>
              <a:rPr lang="en-US" dirty="0"/>
            </a:br>
            <a:r>
              <a:rPr lang="en-US" dirty="0"/>
              <a:t>       void run();</a:t>
            </a:r>
            <a:br>
              <a:rPr lang="en-US" dirty="0"/>
            </a:br>
            <a:r>
              <a:rPr lang="en-US" dirty="0"/>
              <a:t>}</a:t>
            </a:r>
          </a:p>
          <a:p>
            <a:r>
              <a:rPr lang="en-US" dirty="0"/>
              <a:t>interface </a:t>
            </a:r>
            <a:r>
              <a:rPr lang="en-US" dirty="0" err="1"/>
              <a:t>java.util.Comparator</a:t>
            </a:r>
            <a:r>
              <a:rPr lang="en-US" dirty="0"/>
              <a:t>&lt;T&gt;{</a:t>
            </a:r>
            <a:br>
              <a:rPr lang="en-US" dirty="0"/>
            </a:br>
            <a:r>
              <a:rPr lang="en-US" dirty="0"/>
              <a:t>       </a:t>
            </a:r>
            <a:r>
              <a:rPr lang="en-US" dirty="0" err="1"/>
              <a:t>int</a:t>
            </a:r>
            <a:r>
              <a:rPr lang="en-US" dirty="0"/>
              <a:t> compare(T o1,T o2)</a:t>
            </a:r>
            <a:br>
              <a:rPr lang="en-US" dirty="0"/>
            </a:br>
            <a:r>
              <a:rPr lang="en-US" dirty="0"/>
              <a:t>}</a:t>
            </a:r>
          </a:p>
        </p:txBody>
      </p:sp>
    </p:spTree>
    <p:extLst>
      <p:ext uri="{BB962C8B-B14F-4D97-AF65-F5344CB8AC3E}">
        <p14:creationId xmlns:p14="http://schemas.microsoft.com/office/powerpoint/2010/main" val="3178398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A7CA7-040D-42B8-A4D9-810FDBDEA879}"/>
              </a:ext>
            </a:extLst>
          </p:cNvPr>
          <p:cNvSpPr>
            <a:spLocks noGrp="1"/>
          </p:cNvSpPr>
          <p:nvPr>
            <p:ph idx="1"/>
          </p:nvPr>
        </p:nvSpPr>
        <p:spPr>
          <a:xfrm>
            <a:off x="622852" y="543339"/>
            <a:ext cx="10402957" cy="5963477"/>
          </a:xfrm>
        </p:spPr>
        <p:txBody>
          <a:bodyPr>
            <a:normAutofit/>
          </a:bodyPr>
          <a:lstStyle/>
          <a:p>
            <a:r>
              <a:rPr lang="en-US" b="1" dirty="0" err="1"/>
              <a:t>noneMatch</a:t>
            </a:r>
            <a:endParaRPr lang="en-US" b="1" dirty="0"/>
          </a:p>
          <a:p>
            <a:pPr lvl="1"/>
            <a:r>
              <a:rPr lang="en-US" dirty="0"/>
              <a:t>ensures that no elements in the stream match </a:t>
            </a:r>
            <a:r>
              <a:rPr lang="en-US" dirty="0" err="1"/>
              <a:t>thegiven</a:t>
            </a:r>
            <a:r>
              <a:rPr lang="en-US" dirty="0"/>
              <a:t> predicate.</a:t>
            </a:r>
            <a:br>
              <a:rPr lang="en-US" dirty="0"/>
            </a:br>
            <a:br>
              <a:rPr lang="en-US" dirty="0"/>
            </a:br>
            <a:r>
              <a:rPr lang="en-US" dirty="0" err="1"/>
              <a:t>boolean</a:t>
            </a:r>
            <a:r>
              <a:rPr lang="en-US" dirty="0"/>
              <a:t> </a:t>
            </a:r>
            <a:r>
              <a:rPr lang="en-US" dirty="0" err="1"/>
              <a:t>isHealthy</a:t>
            </a:r>
            <a:r>
              <a:rPr lang="en-US" dirty="0"/>
              <a:t> = </a:t>
            </a:r>
            <a:r>
              <a:rPr lang="en-US" dirty="0" err="1"/>
              <a:t>menu.stream</a:t>
            </a:r>
            <a:r>
              <a:rPr lang="en-US" dirty="0"/>
              <a:t>()</a:t>
            </a:r>
            <a:br>
              <a:rPr lang="en-US" dirty="0"/>
            </a:br>
            <a:r>
              <a:rPr lang="en-US" dirty="0"/>
              <a:t>.</a:t>
            </a:r>
            <a:r>
              <a:rPr lang="en-US" dirty="0" err="1"/>
              <a:t>noneMatch</a:t>
            </a:r>
            <a:r>
              <a:rPr lang="en-US" dirty="0"/>
              <a:t>(d -&gt; </a:t>
            </a:r>
            <a:r>
              <a:rPr lang="en-US" dirty="0" err="1"/>
              <a:t>d.getCalories</a:t>
            </a:r>
            <a:r>
              <a:rPr lang="en-US" dirty="0"/>
              <a:t>() &gt;= 1000);</a:t>
            </a:r>
          </a:p>
          <a:p>
            <a:pPr lvl="1"/>
            <a:endParaRPr lang="en-US" dirty="0"/>
          </a:p>
          <a:p>
            <a:r>
              <a:rPr lang="en-US" b="1" dirty="0"/>
              <a:t>Finding an element</a:t>
            </a:r>
          </a:p>
          <a:p>
            <a:pPr lvl="1"/>
            <a:r>
              <a:rPr lang="en-US" dirty="0"/>
              <a:t>The </a:t>
            </a:r>
            <a:r>
              <a:rPr lang="en-US" dirty="0" err="1"/>
              <a:t>findAny</a:t>
            </a:r>
            <a:r>
              <a:rPr lang="en-US" dirty="0"/>
              <a:t> method returns an arbitrary element of the current stream. It can be used in conjunction with other stream operations.</a:t>
            </a:r>
          </a:p>
          <a:p>
            <a:pPr marL="457200" lvl="1" indent="0">
              <a:buNone/>
            </a:pPr>
            <a:r>
              <a:rPr lang="en-US" dirty="0"/>
              <a:t>Optional&lt;Dish&gt; dish =</a:t>
            </a:r>
            <a:r>
              <a:rPr lang="en-US" dirty="0" err="1"/>
              <a:t>menu.stream</a:t>
            </a:r>
            <a:r>
              <a:rPr lang="en-US" dirty="0"/>
              <a:t>()</a:t>
            </a:r>
          </a:p>
          <a:p>
            <a:pPr marL="457200" lvl="1" indent="0">
              <a:buNone/>
            </a:pPr>
            <a:r>
              <a:rPr lang="en-US" dirty="0"/>
              <a:t>.filter(Dish::</a:t>
            </a:r>
            <a:r>
              <a:rPr lang="en-US" dirty="0" err="1"/>
              <a:t>isVegetarian</a:t>
            </a:r>
            <a:r>
              <a:rPr lang="en-US" dirty="0"/>
              <a:t>)</a:t>
            </a:r>
          </a:p>
          <a:p>
            <a:pPr marL="457200" lvl="1" indent="0">
              <a:buNone/>
            </a:pPr>
            <a:r>
              <a:rPr lang="en-US" dirty="0"/>
              <a:t>.</a:t>
            </a:r>
            <a:r>
              <a:rPr lang="en-US" dirty="0" err="1"/>
              <a:t>findAny</a:t>
            </a:r>
            <a:r>
              <a:rPr lang="en-US" dirty="0"/>
              <a:t>();</a:t>
            </a:r>
          </a:p>
          <a:p>
            <a:r>
              <a:rPr lang="en-US" b="1" dirty="0"/>
              <a:t>Note</a:t>
            </a:r>
            <a:r>
              <a:rPr lang="en-US" dirty="0"/>
              <a:t>: The Optional&lt;T&gt; class (</a:t>
            </a:r>
            <a:r>
              <a:rPr lang="en-US" dirty="0" err="1"/>
              <a:t>java.util.Optional</a:t>
            </a:r>
            <a:r>
              <a:rPr lang="en-US" dirty="0"/>
              <a:t>) is a container class to represent the existence or absence of a value. In the previous code, it’s possible that </a:t>
            </a:r>
            <a:r>
              <a:rPr lang="en-US" dirty="0" err="1"/>
              <a:t>findAny</a:t>
            </a:r>
            <a:r>
              <a:rPr lang="en-US" dirty="0"/>
              <a:t> doesn’t find any element. Instead of returning null, which is well known for being error prone, the Java 8 library designers introduced Optional&lt;T&gt;.</a:t>
            </a:r>
          </a:p>
          <a:p>
            <a:pPr lvl="1"/>
            <a:endParaRPr lang="en-US" dirty="0"/>
          </a:p>
        </p:txBody>
      </p:sp>
    </p:spTree>
    <p:extLst>
      <p:ext uri="{BB962C8B-B14F-4D97-AF65-F5344CB8AC3E}">
        <p14:creationId xmlns:p14="http://schemas.microsoft.com/office/powerpoint/2010/main" val="4178209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4A68B-8759-4CAE-A777-9EEA2AB05D17}"/>
              </a:ext>
            </a:extLst>
          </p:cNvPr>
          <p:cNvSpPr>
            <a:spLocks noGrp="1"/>
          </p:cNvSpPr>
          <p:nvPr>
            <p:ph idx="1"/>
          </p:nvPr>
        </p:nvSpPr>
        <p:spPr>
          <a:xfrm>
            <a:off x="450574" y="450574"/>
            <a:ext cx="10548730" cy="6082748"/>
          </a:xfrm>
        </p:spPr>
        <p:txBody>
          <a:bodyPr>
            <a:normAutofit fontScale="92500" lnSpcReduction="10000"/>
          </a:bodyPr>
          <a:lstStyle/>
          <a:p>
            <a:r>
              <a:rPr lang="en-US" dirty="0"/>
              <a:t>Methods available in Optional that force to explicitly check for the presence of a value or deal with the absence of a value:</a:t>
            </a:r>
          </a:p>
          <a:p>
            <a:pPr lvl="1"/>
            <a:r>
              <a:rPr lang="en-US" b="1" dirty="0" err="1"/>
              <a:t>isPresent</a:t>
            </a:r>
            <a:r>
              <a:rPr lang="en-US" b="1" dirty="0"/>
              <a:t>() returns true if Optional contains a value, false otherwise.</a:t>
            </a:r>
          </a:p>
          <a:p>
            <a:pPr lvl="1"/>
            <a:r>
              <a:rPr lang="en-US" b="1" dirty="0"/>
              <a:t> </a:t>
            </a:r>
            <a:r>
              <a:rPr lang="en-US" b="1" dirty="0" err="1"/>
              <a:t>ifPresent</a:t>
            </a:r>
            <a:r>
              <a:rPr lang="en-US" b="1" dirty="0"/>
              <a:t>(Consumer&lt;T&gt; block) executes the given block if a value is present</a:t>
            </a:r>
          </a:p>
          <a:p>
            <a:pPr lvl="1"/>
            <a:r>
              <a:rPr lang="en-US" b="1" dirty="0"/>
              <a:t>T get() returns the value if present; otherwise it throws a </a:t>
            </a:r>
            <a:r>
              <a:rPr lang="en-US" b="1" dirty="0" err="1"/>
              <a:t>NoSuchElement</a:t>
            </a:r>
            <a:r>
              <a:rPr lang="en-US" b="1" dirty="0"/>
              <a:t>-Exception.</a:t>
            </a:r>
          </a:p>
          <a:p>
            <a:pPr lvl="1"/>
            <a:r>
              <a:rPr lang="en-US" b="1"/>
              <a:t>T </a:t>
            </a:r>
            <a:r>
              <a:rPr lang="en-US" b="1" dirty="0" err="1"/>
              <a:t>orElse</a:t>
            </a:r>
            <a:r>
              <a:rPr lang="en-US" b="1" dirty="0"/>
              <a:t>(T other) returns the value if present; otherwise it returns a default value.</a:t>
            </a:r>
          </a:p>
          <a:p>
            <a:endParaRPr lang="en-US" b="1" dirty="0"/>
          </a:p>
          <a:p>
            <a:r>
              <a:rPr lang="en-US" b="1" dirty="0"/>
              <a:t>Finding the First Element</a:t>
            </a:r>
          </a:p>
          <a:p>
            <a:pPr lvl="1"/>
            <a:r>
              <a:rPr lang="en-US" b="1" dirty="0"/>
              <a:t>List&lt;Integer&gt; </a:t>
            </a:r>
            <a:r>
              <a:rPr lang="en-US" b="1" dirty="0" err="1"/>
              <a:t>someNumbers</a:t>
            </a:r>
            <a:r>
              <a:rPr lang="en-US" b="1" dirty="0"/>
              <a:t> = </a:t>
            </a:r>
            <a:r>
              <a:rPr lang="en-US" b="1" dirty="0" err="1"/>
              <a:t>Arrays.asList</a:t>
            </a:r>
            <a:r>
              <a:rPr lang="en-US" b="1" dirty="0"/>
              <a:t>(1, 2, 3, 4, 5);</a:t>
            </a:r>
            <a:br>
              <a:rPr lang="en-US" b="1" dirty="0"/>
            </a:br>
            <a:r>
              <a:rPr lang="en-US" b="1" dirty="0"/>
              <a:t>Optional&lt;Integer&gt; </a:t>
            </a:r>
            <a:r>
              <a:rPr lang="en-US" b="1" dirty="0" err="1"/>
              <a:t>firstSquareDivisibleByThree</a:t>
            </a:r>
            <a:r>
              <a:rPr lang="en-US" b="1" dirty="0"/>
              <a:t> =</a:t>
            </a:r>
            <a:br>
              <a:rPr lang="en-US" b="1" dirty="0"/>
            </a:br>
            <a:r>
              <a:rPr lang="en-US" b="1" dirty="0" err="1"/>
              <a:t>someNumbers.stream</a:t>
            </a:r>
            <a:r>
              <a:rPr lang="en-US" b="1" dirty="0"/>
              <a:t>()</a:t>
            </a:r>
            <a:br>
              <a:rPr lang="en-US" b="1" dirty="0"/>
            </a:br>
            <a:r>
              <a:rPr lang="en-US" b="1" dirty="0"/>
              <a:t>.map(x -&gt; x * x)</a:t>
            </a:r>
            <a:br>
              <a:rPr lang="en-US" b="1" dirty="0"/>
            </a:br>
            <a:r>
              <a:rPr lang="en-US" b="1" dirty="0"/>
              <a:t>.filter(x -&gt; x % 3 == 0)</a:t>
            </a:r>
            <a:br>
              <a:rPr lang="en-US" b="1" dirty="0"/>
            </a:br>
            <a:r>
              <a:rPr lang="en-US" b="1" dirty="0"/>
              <a:t>.</a:t>
            </a:r>
            <a:r>
              <a:rPr lang="en-US" b="1" dirty="0" err="1"/>
              <a:t>findFirst</a:t>
            </a:r>
            <a:r>
              <a:rPr lang="en-US" b="1" dirty="0"/>
              <a:t>(); // 9</a:t>
            </a:r>
          </a:p>
          <a:p>
            <a:pPr lvl="1"/>
            <a:endParaRPr lang="en-US" b="1" dirty="0"/>
          </a:p>
          <a:p>
            <a:r>
              <a:rPr lang="en-US" b="1" dirty="0"/>
              <a:t>Short-circuiting evaluation</a:t>
            </a:r>
          </a:p>
          <a:p>
            <a:pPr lvl="1"/>
            <a:r>
              <a:rPr lang="en-US" dirty="0"/>
              <a:t>Certain operations such as </a:t>
            </a:r>
            <a:r>
              <a:rPr lang="en-US" dirty="0" err="1"/>
              <a:t>allMatch</a:t>
            </a:r>
            <a:r>
              <a:rPr lang="en-US" dirty="0"/>
              <a:t>, </a:t>
            </a:r>
            <a:r>
              <a:rPr lang="en-US" dirty="0" err="1"/>
              <a:t>noneMatch</a:t>
            </a:r>
            <a:r>
              <a:rPr lang="en-US" dirty="0"/>
              <a:t>, </a:t>
            </a:r>
            <a:r>
              <a:rPr lang="en-US" dirty="0" err="1"/>
              <a:t>findFirst</a:t>
            </a:r>
            <a:r>
              <a:rPr lang="en-US" dirty="0"/>
              <a:t>, and </a:t>
            </a:r>
            <a:r>
              <a:rPr lang="en-US" dirty="0" err="1"/>
              <a:t>findAny</a:t>
            </a:r>
            <a:r>
              <a:rPr lang="en-US" dirty="0"/>
              <a:t> don’t need to process the whole stream to produce a result. As soon as an element is found, a result can be produced.</a:t>
            </a:r>
          </a:p>
          <a:p>
            <a:endParaRPr lang="en-US" dirty="0"/>
          </a:p>
        </p:txBody>
      </p:sp>
    </p:spTree>
    <p:extLst>
      <p:ext uri="{BB962C8B-B14F-4D97-AF65-F5344CB8AC3E}">
        <p14:creationId xmlns:p14="http://schemas.microsoft.com/office/powerpoint/2010/main" val="1540412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FC7D-BDC0-4331-B8FB-7126E328471C}"/>
              </a:ext>
            </a:extLst>
          </p:cNvPr>
          <p:cNvSpPr>
            <a:spLocks noGrp="1"/>
          </p:cNvSpPr>
          <p:nvPr>
            <p:ph type="title"/>
          </p:nvPr>
        </p:nvSpPr>
        <p:spPr/>
        <p:txBody>
          <a:bodyPr/>
          <a:lstStyle/>
          <a:p>
            <a:r>
              <a:rPr lang="en-US" dirty="0"/>
              <a:t>Reducing</a:t>
            </a:r>
          </a:p>
        </p:txBody>
      </p:sp>
      <p:sp>
        <p:nvSpPr>
          <p:cNvPr id="3" name="Content Placeholder 2">
            <a:extLst>
              <a:ext uri="{FF2B5EF4-FFF2-40B4-BE49-F238E27FC236}">
                <a16:creationId xmlns:a16="http://schemas.microsoft.com/office/drawing/2014/main" id="{C55448D6-73E8-4A87-8417-0ABB9C34A686}"/>
              </a:ext>
            </a:extLst>
          </p:cNvPr>
          <p:cNvSpPr>
            <a:spLocks noGrp="1"/>
          </p:cNvSpPr>
          <p:nvPr>
            <p:ph idx="1"/>
          </p:nvPr>
        </p:nvSpPr>
        <p:spPr>
          <a:xfrm>
            <a:off x="645130" y="1417984"/>
            <a:ext cx="9404723" cy="4830416"/>
          </a:xfrm>
        </p:spPr>
        <p:txBody>
          <a:bodyPr/>
          <a:lstStyle/>
          <a:p>
            <a:r>
              <a:rPr lang="en-US" dirty="0"/>
              <a:t>combine all elements of a stream iteratively to produce a result using the reduce method, for example, to calculate the sum or find the maximum of a stream.</a:t>
            </a:r>
          </a:p>
          <a:p>
            <a:r>
              <a:rPr lang="en-US" b="1" dirty="0"/>
              <a:t>Summing the elements</a:t>
            </a:r>
            <a:br>
              <a:rPr lang="en-US" b="1" dirty="0"/>
            </a:br>
            <a:r>
              <a:rPr lang="en-US" dirty="0" err="1"/>
              <a:t>int</a:t>
            </a:r>
            <a:r>
              <a:rPr lang="en-US" dirty="0"/>
              <a:t> sum = 0;</a:t>
            </a:r>
            <a:br>
              <a:rPr lang="en-US" dirty="0"/>
            </a:br>
            <a:r>
              <a:rPr lang="en-US" dirty="0"/>
              <a:t>for (</a:t>
            </a:r>
            <a:r>
              <a:rPr lang="en-US" dirty="0" err="1"/>
              <a:t>int</a:t>
            </a:r>
            <a:r>
              <a:rPr lang="en-US" dirty="0"/>
              <a:t> x : numbers) {</a:t>
            </a:r>
            <a:br>
              <a:rPr lang="en-US" dirty="0"/>
            </a:br>
            <a:r>
              <a:rPr lang="en-US" dirty="0"/>
              <a:t>	sum += x;</a:t>
            </a:r>
            <a:br>
              <a:rPr lang="en-US" dirty="0"/>
            </a:br>
            <a:r>
              <a:rPr lang="en-US" dirty="0"/>
              <a:t>}</a:t>
            </a:r>
            <a:br>
              <a:rPr lang="en-US" dirty="0"/>
            </a:br>
            <a:br>
              <a:rPr lang="en-US" dirty="0"/>
            </a:br>
            <a:r>
              <a:rPr lang="en-US" dirty="0" err="1"/>
              <a:t>int</a:t>
            </a:r>
            <a:r>
              <a:rPr lang="en-US" dirty="0"/>
              <a:t> sum = </a:t>
            </a:r>
            <a:r>
              <a:rPr lang="en-US" dirty="0" err="1"/>
              <a:t>numbers.stream</a:t>
            </a:r>
            <a:r>
              <a:rPr lang="en-US" dirty="0"/>
              <a:t>().reduce(0, (a, b) -&gt; a + b);</a:t>
            </a:r>
            <a:br>
              <a:rPr lang="en-US" dirty="0"/>
            </a:br>
            <a:endParaRPr lang="en-US" dirty="0"/>
          </a:p>
          <a:p>
            <a:r>
              <a:rPr lang="en-US" dirty="0"/>
              <a:t>//Multiplying using reduce</a:t>
            </a:r>
            <a:br>
              <a:rPr lang="en-US" dirty="0"/>
            </a:br>
            <a:r>
              <a:rPr lang="en-US" dirty="0" err="1"/>
              <a:t>int</a:t>
            </a:r>
            <a:r>
              <a:rPr lang="en-US" dirty="0"/>
              <a:t> product = </a:t>
            </a:r>
            <a:r>
              <a:rPr lang="en-US" dirty="0" err="1"/>
              <a:t>numbers.stream</a:t>
            </a:r>
            <a:r>
              <a:rPr lang="en-US" dirty="0"/>
              <a:t>().reduce(1, (a, b) -&gt; a * b);</a:t>
            </a:r>
          </a:p>
        </p:txBody>
      </p:sp>
    </p:spTree>
    <p:extLst>
      <p:ext uri="{BB962C8B-B14F-4D97-AF65-F5344CB8AC3E}">
        <p14:creationId xmlns:p14="http://schemas.microsoft.com/office/powerpoint/2010/main" val="240600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DD11-9817-4E8B-80D7-55DF7461C9C6}"/>
              </a:ext>
            </a:extLst>
          </p:cNvPr>
          <p:cNvSpPr>
            <a:spLocks noGrp="1"/>
          </p:cNvSpPr>
          <p:nvPr>
            <p:ph type="title"/>
          </p:nvPr>
        </p:nvSpPr>
        <p:spPr/>
        <p:txBody>
          <a:bodyPr/>
          <a:lstStyle/>
          <a:p>
            <a:r>
              <a:rPr lang="en-US" dirty="0"/>
              <a:t>No Initial value</a:t>
            </a:r>
          </a:p>
        </p:txBody>
      </p:sp>
      <p:sp>
        <p:nvSpPr>
          <p:cNvPr id="3" name="Content Placeholder 2">
            <a:extLst>
              <a:ext uri="{FF2B5EF4-FFF2-40B4-BE49-F238E27FC236}">
                <a16:creationId xmlns:a16="http://schemas.microsoft.com/office/drawing/2014/main" id="{AE8BBB1A-7198-4577-98E9-4D82FBE8D1AC}"/>
              </a:ext>
            </a:extLst>
          </p:cNvPr>
          <p:cNvSpPr>
            <a:spLocks noGrp="1"/>
          </p:cNvSpPr>
          <p:nvPr>
            <p:ph idx="1"/>
          </p:nvPr>
        </p:nvSpPr>
        <p:spPr>
          <a:xfrm>
            <a:off x="645130" y="1603514"/>
            <a:ext cx="9678313" cy="4644886"/>
          </a:xfrm>
        </p:spPr>
        <p:txBody>
          <a:bodyPr/>
          <a:lstStyle/>
          <a:p>
            <a:r>
              <a:rPr lang="en-US" dirty="0"/>
              <a:t>An overloaded variant of reduce that doesn’t take an initial value, but it returns an Optional object:</a:t>
            </a:r>
          </a:p>
          <a:p>
            <a:pPr lvl="1"/>
            <a:r>
              <a:rPr lang="en-US" dirty="0"/>
              <a:t>Optional&lt;Integer&gt; sum = </a:t>
            </a:r>
            <a:r>
              <a:rPr lang="en-US" dirty="0" err="1"/>
              <a:t>numbers.stream</a:t>
            </a:r>
            <a:r>
              <a:rPr lang="en-US" dirty="0"/>
              <a:t>().reduce((a, b) -&gt; (a + b));</a:t>
            </a:r>
          </a:p>
          <a:p>
            <a:pPr lvl="1"/>
            <a:endParaRPr lang="en-US" dirty="0"/>
          </a:p>
          <a:p>
            <a:r>
              <a:rPr lang="en-US" dirty="0"/>
              <a:t>Maximum &amp; Minimum</a:t>
            </a:r>
          </a:p>
          <a:p>
            <a:pPr marL="457200" lvl="1" indent="0">
              <a:buNone/>
            </a:pPr>
            <a:r>
              <a:rPr lang="en-US" dirty="0"/>
              <a:t>Optional&lt;Integer&gt; max = </a:t>
            </a:r>
            <a:r>
              <a:rPr lang="en-US" dirty="0" err="1"/>
              <a:t>numbers.stream</a:t>
            </a:r>
            <a:r>
              <a:rPr lang="en-US" dirty="0"/>
              <a:t>().reduce(Integer::max);</a:t>
            </a:r>
          </a:p>
          <a:p>
            <a:pPr marL="457200" lvl="1" indent="0">
              <a:buNone/>
            </a:pPr>
            <a:endParaRPr lang="en-US" dirty="0"/>
          </a:p>
          <a:p>
            <a:pPr marL="457200" lvl="1" indent="0">
              <a:buNone/>
            </a:pPr>
            <a:r>
              <a:rPr lang="en-US" dirty="0"/>
              <a:t>Optional&lt;Integer&gt; min = </a:t>
            </a:r>
            <a:r>
              <a:rPr lang="en-US" dirty="0" err="1"/>
              <a:t>numbers.stream</a:t>
            </a:r>
            <a:r>
              <a:rPr lang="en-US" dirty="0"/>
              <a:t>().reduce(Integer::min)</a:t>
            </a:r>
          </a:p>
          <a:p>
            <a:pPr marL="457200" lvl="1" indent="0" algn="ctr">
              <a:buNone/>
            </a:pPr>
            <a:r>
              <a:rPr lang="en-US" b="1" dirty="0"/>
              <a:t>or</a:t>
            </a:r>
          </a:p>
          <a:p>
            <a:pPr marL="457200" lvl="1" indent="0">
              <a:buNone/>
            </a:pPr>
            <a:r>
              <a:rPr lang="en-US" dirty="0"/>
              <a:t>Optional&lt;Integer&gt; min=</a:t>
            </a:r>
            <a:r>
              <a:rPr lang="en-US" dirty="0" err="1"/>
              <a:t>numbers.stream</a:t>
            </a:r>
            <a:r>
              <a:rPr lang="en-US" dirty="0"/>
              <a:t>().reduce((</a:t>
            </a:r>
            <a:r>
              <a:rPr lang="en-US" dirty="0" err="1"/>
              <a:t>x,y</a:t>
            </a:r>
            <a:r>
              <a:rPr lang="en-US" dirty="0"/>
              <a:t>)-&gt;x&lt;</a:t>
            </a:r>
            <a:r>
              <a:rPr lang="en-US" dirty="0" err="1"/>
              <a:t>y?x:y</a:t>
            </a:r>
            <a:r>
              <a:rPr lang="en-US" dirty="0"/>
              <a:t>)</a:t>
            </a:r>
          </a:p>
        </p:txBody>
      </p:sp>
    </p:spTree>
    <p:extLst>
      <p:ext uri="{BB962C8B-B14F-4D97-AF65-F5344CB8AC3E}">
        <p14:creationId xmlns:p14="http://schemas.microsoft.com/office/powerpoint/2010/main" val="1726901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2B3E-9552-41F6-A1C5-EDBFA5D03B66}"/>
              </a:ext>
            </a:extLst>
          </p:cNvPr>
          <p:cNvSpPr>
            <a:spLocks noGrp="1"/>
          </p:cNvSpPr>
          <p:nvPr>
            <p:ph type="title"/>
          </p:nvPr>
        </p:nvSpPr>
        <p:spPr/>
        <p:txBody>
          <a:bodyPr/>
          <a:lstStyle/>
          <a:p>
            <a:r>
              <a:rPr lang="en-US" dirty="0"/>
              <a:t>Numeric Streams</a:t>
            </a:r>
          </a:p>
        </p:txBody>
      </p:sp>
      <p:sp>
        <p:nvSpPr>
          <p:cNvPr id="3" name="Content Placeholder 2">
            <a:extLst>
              <a:ext uri="{FF2B5EF4-FFF2-40B4-BE49-F238E27FC236}">
                <a16:creationId xmlns:a16="http://schemas.microsoft.com/office/drawing/2014/main" id="{E956E074-086E-4663-A2A5-B3016AB47D73}"/>
              </a:ext>
            </a:extLst>
          </p:cNvPr>
          <p:cNvSpPr>
            <a:spLocks noGrp="1"/>
          </p:cNvSpPr>
          <p:nvPr>
            <p:ph idx="1"/>
          </p:nvPr>
        </p:nvSpPr>
        <p:spPr>
          <a:xfrm>
            <a:off x="450574" y="1470992"/>
            <a:ext cx="10760765" cy="4934290"/>
          </a:xfrm>
        </p:spPr>
        <p:txBody>
          <a:bodyPr>
            <a:normAutofit lnSpcReduction="10000"/>
          </a:bodyPr>
          <a:lstStyle/>
          <a:p>
            <a:r>
              <a:rPr lang="en-US" dirty="0"/>
              <a:t>Java 8 introduces three primitive specialized stream interfaces:</a:t>
            </a:r>
          </a:p>
          <a:p>
            <a:pPr lvl="1"/>
            <a:r>
              <a:rPr lang="en-US" dirty="0" err="1"/>
              <a:t>IntStream</a:t>
            </a:r>
            <a:r>
              <a:rPr lang="en-US" dirty="0"/>
              <a:t>,</a:t>
            </a:r>
          </a:p>
          <a:p>
            <a:pPr lvl="1"/>
            <a:r>
              <a:rPr lang="en-US" dirty="0" err="1"/>
              <a:t>DoubleStream</a:t>
            </a:r>
            <a:endParaRPr lang="en-US" dirty="0"/>
          </a:p>
          <a:p>
            <a:pPr lvl="1"/>
            <a:r>
              <a:rPr lang="en-US" dirty="0" err="1"/>
              <a:t>LongStream</a:t>
            </a:r>
            <a:endParaRPr lang="en-US" dirty="0"/>
          </a:p>
          <a:p>
            <a:pPr lvl="1"/>
            <a:endParaRPr lang="en-US" dirty="0"/>
          </a:p>
          <a:p>
            <a:r>
              <a:rPr lang="en-US" dirty="0"/>
              <a:t>Mapping to numeric stream</a:t>
            </a:r>
          </a:p>
          <a:p>
            <a:pPr lvl="1"/>
            <a:r>
              <a:rPr lang="en-US" dirty="0"/>
              <a:t>Methods use to convert a stream to a specialized version are </a:t>
            </a:r>
            <a:r>
              <a:rPr lang="en-US" dirty="0" err="1"/>
              <a:t>mapToInt</a:t>
            </a:r>
            <a:r>
              <a:rPr lang="en-US" dirty="0"/>
              <a:t>, </a:t>
            </a:r>
            <a:r>
              <a:rPr lang="en-US" dirty="0" err="1"/>
              <a:t>mapToDouble</a:t>
            </a:r>
            <a:r>
              <a:rPr lang="en-US" dirty="0"/>
              <a:t>, and </a:t>
            </a:r>
            <a:r>
              <a:rPr lang="en-US" dirty="0" err="1"/>
              <a:t>mapToLong</a:t>
            </a:r>
            <a:endParaRPr lang="en-US" dirty="0"/>
          </a:p>
          <a:p>
            <a:pPr lvl="1"/>
            <a:endParaRPr lang="en-US" dirty="0"/>
          </a:p>
          <a:p>
            <a:pPr lvl="1"/>
            <a:endParaRPr lang="en-US" dirty="0"/>
          </a:p>
          <a:p>
            <a:pPr lvl="1"/>
            <a:endParaRPr lang="en-US" dirty="0"/>
          </a:p>
          <a:p>
            <a:r>
              <a:rPr lang="en-US" b="1" dirty="0"/>
              <a:t>Note: </a:t>
            </a:r>
            <a:r>
              <a:rPr lang="en-US" dirty="0" err="1"/>
              <a:t>IntStream</a:t>
            </a:r>
            <a:r>
              <a:rPr lang="en-US" dirty="0"/>
              <a:t> also supports other convenience methods such as max, min, and average.</a:t>
            </a:r>
            <a:endParaRPr lang="en-US" b="1" dirty="0"/>
          </a:p>
        </p:txBody>
      </p:sp>
      <p:pic>
        <p:nvPicPr>
          <p:cNvPr id="4" name="Picture 3">
            <a:extLst>
              <a:ext uri="{FF2B5EF4-FFF2-40B4-BE49-F238E27FC236}">
                <a16:creationId xmlns:a16="http://schemas.microsoft.com/office/drawing/2014/main" id="{5A591F31-A4CB-4668-8D74-E5F466E3B445}"/>
              </a:ext>
            </a:extLst>
          </p:cNvPr>
          <p:cNvPicPr>
            <a:picLocks noChangeAspect="1"/>
          </p:cNvPicPr>
          <p:nvPr/>
        </p:nvPicPr>
        <p:blipFill>
          <a:blip r:embed="rId2"/>
          <a:stretch>
            <a:fillRect/>
          </a:stretch>
        </p:blipFill>
        <p:spPr>
          <a:xfrm>
            <a:off x="1209540" y="4668826"/>
            <a:ext cx="8676581" cy="718182"/>
          </a:xfrm>
          <a:prstGeom prst="rect">
            <a:avLst/>
          </a:prstGeom>
        </p:spPr>
      </p:pic>
    </p:spTree>
    <p:extLst>
      <p:ext uri="{BB962C8B-B14F-4D97-AF65-F5344CB8AC3E}">
        <p14:creationId xmlns:p14="http://schemas.microsoft.com/office/powerpoint/2010/main" val="3524871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A26C-DB8E-4B2F-BC2E-563E6F66D740}"/>
              </a:ext>
            </a:extLst>
          </p:cNvPr>
          <p:cNvSpPr>
            <a:spLocks noGrp="1"/>
          </p:cNvSpPr>
          <p:nvPr>
            <p:ph type="title"/>
          </p:nvPr>
        </p:nvSpPr>
        <p:spPr/>
        <p:txBody>
          <a:bodyPr/>
          <a:lstStyle/>
          <a:p>
            <a:r>
              <a:rPr lang="en-US" dirty="0"/>
              <a:t>Default Values: </a:t>
            </a:r>
            <a:r>
              <a:rPr lang="en-US" dirty="0" err="1"/>
              <a:t>OptionalInt</a:t>
            </a:r>
            <a:endParaRPr lang="en-US" dirty="0"/>
          </a:p>
        </p:txBody>
      </p:sp>
      <p:sp>
        <p:nvSpPr>
          <p:cNvPr id="3" name="Content Placeholder 2">
            <a:extLst>
              <a:ext uri="{FF2B5EF4-FFF2-40B4-BE49-F238E27FC236}">
                <a16:creationId xmlns:a16="http://schemas.microsoft.com/office/drawing/2014/main" id="{B540E3ED-28A1-4D50-AF49-26D6CFE27295}"/>
              </a:ext>
            </a:extLst>
          </p:cNvPr>
          <p:cNvSpPr>
            <a:spLocks noGrp="1"/>
          </p:cNvSpPr>
          <p:nvPr>
            <p:ph idx="1"/>
          </p:nvPr>
        </p:nvSpPr>
        <p:spPr>
          <a:xfrm>
            <a:off x="503584" y="1550504"/>
            <a:ext cx="9546270" cy="4697895"/>
          </a:xfrm>
        </p:spPr>
        <p:txBody>
          <a:bodyPr/>
          <a:lstStyle/>
          <a:p>
            <a:pPr marL="0" indent="0">
              <a:buNone/>
            </a:pPr>
            <a:r>
              <a:rPr lang="en-US" dirty="0" err="1"/>
              <a:t>OptionalInt</a:t>
            </a:r>
            <a:r>
              <a:rPr lang="en-US" dirty="0"/>
              <a:t> </a:t>
            </a:r>
            <a:r>
              <a:rPr lang="en-US" dirty="0" err="1"/>
              <a:t>maxCalories</a:t>
            </a:r>
            <a:r>
              <a:rPr lang="en-US" dirty="0"/>
              <a:t> = </a:t>
            </a:r>
            <a:r>
              <a:rPr lang="en-US" dirty="0" err="1"/>
              <a:t>menu.stream</a:t>
            </a:r>
            <a:r>
              <a:rPr lang="en-US" dirty="0"/>
              <a:t>()</a:t>
            </a:r>
          </a:p>
          <a:p>
            <a:pPr marL="0" indent="0">
              <a:buNone/>
            </a:pPr>
            <a:r>
              <a:rPr lang="en-US" dirty="0"/>
              <a:t>.</a:t>
            </a:r>
            <a:r>
              <a:rPr lang="en-US" dirty="0" err="1"/>
              <a:t>mapToInt</a:t>
            </a:r>
            <a:r>
              <a:rPr lang="en-US" dirty="0"/>
              <a:t>(Dish::</a:t>
            </a:r>
            <a:r>
              <a:rPr lang="en-US" dirty="0" err="1"/>
              <a:t>getCalories</a:t>
            </a:r>
            <a:r>
              <a:rPr lang="en-US" dirty="0"/>
              <a:t>)</a:t>
            </a:r>
          </a:p>
          <a:p>
            <a:pPr marL="0" indent="0">
              <a:buNone/>
            </a:pPr>
            <a:r>
              <a:rPr lang="en-US" dirty="0"/>
              <a:t>.max();</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F8932F3-0D20-4E36-A8E7-ABBE6DACBD3F}"/>
              </a:ext>
            </a:extLst>
          </p:cNvPr>
          <p:cNvPicPr>
            <a:picLocks noChangeAspect="1"/>
          </p:cNvPicPr>
          <p:nvPr/>
        </p:nvPicPr>
        <p:blipFill>
          <a:blip r:embed="rId2"/>
          <a:stretch>
            <a:fillRect/>
          </a:stretch>
        </p:blipFill>
        <p:spPr>
          <a:xfrm>
            <a:off x="750178" y="3206695"/>
            <a:ext cx="9188952" cy="768957"/>
          </a:xfrm>
          <a:prstGeom prst="rect">
            <a:avLst/>
          </a:prstGeom>
        </p:spPr>
      </p:pic>
    </p:spTree>
    <p:extLst>
      <p:ext uri="{BB962C8B-B14F-4D97-AF65-F5344CB8AC3E}">
        <p14:creationId xmlns:p14="http://schemas.microsoft.com/office/powerpoint/2010/main" val="2994517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EF7B-21E0-4C80-9848-0418CDA904D9}"/>
              </a:ext>
            </a:extLst>
          </p:cNvPr>
          <p:cNvSpPr>
            <a:spLocks noGrp="1"/>
          </p:cNvSpPr>
          <p:nvPr>
            <p:ph type="title"/>
          </p:nvPr>
        </p:nvSpPr>
        <p:spPr/>
        <p:txBody>
          <a:bodyPr/>
          <a:lstStyle/>
          <a:p>
            <a:r>
              <a:rPr lang="en-US" b="1" dirty="0"/>
              <a:t>Building streams</a:t>
            </a:r>
            <a:endParaRPr lang="en-US" dirty="0"/>
          </a:p>
        </p:txBody>
      </p:sp>
      <p:sp>
        <p:nvSpPr>
          <p:cNvPr id="3" name="Content Placeholder 2">
            <a:extLst>
              <a:ext uri="{FF2B5EF4-FFF2-40B4-BE49-F238E27FC236}">
                <a16:creationId xmlns:a16="http://schemas.microsoft.com/office/drawing/2014/main" id="{3C2DF4B3-CA2C-493E-8C2B-7A8FC6494EF9}"/>
              </a:ext>
            </a:extLst>
          </p:cNvPr>
          <p:cNvSpPr>
            <a:spLocks noGrp="1"/>
          </p:cNvSpPr>
          <p:nvPr>
            <p:ph idx="1"/>
          </p:nvPr>
        </p:nvSpPr>
        <p:spPr>
          <a:xfrm>
            <a:off x="543339" y="1404730"/>
            <a:ext cx="11131825" cy="4843669"/>
          </a:xfrm>
        </p:spPr>
        <p:txBody>
          <a:bodyPr/>
          <a:lstStyle/>
          <a:p>
            <a:r>
              <a:rPr lang="en-US" b="1" dirty="0"/>
              <a:t>Streams from values</a:t>
            </a:r>
          </a:p>
          <a:p>
            <a:pPr lvl="1"/>
            <a:r>
              <a:rPr lang="en-US" dirty="0"/>
              <a:t>Stream&lt;String&gt; stream = </a:t>
            </a:r>
            <a:r>
              <a:rPr lang="en-US" dirty="0" err="1"/>
              <a:t>Stream.of</a:t>
            </a:r>
            <a:r>
              <a:rPr lang="en-US" dirty="0"/>
              <a:t>(“Sujata ", “Batra ", “Demonstrating ", “Java8");</a:t>
            </a:r>
            <a:br>
              <a:rPr lang="en-US" dirty="0"/>
            </a:br>
            <a:r>
              <a:rPr lang="en-US" dirty="0" err="1"/>
              <a:t>stream.map</a:t>
            </a:r>
            <a:r>
              <a:rPr lang="en-US" dirty="0"/>
              <a:t>(String::</a:t>
            </a:r>
            <a:r>
              <a:rPr lang="en-US" dirty="0" err="1"/>
              <a:t>toUpperCase</a:t>
            </a:r>
            <a:r>
              <a:rPr lang="en-US" dirty="0"/>
              <a:t>).</a:t>
            </a:r>
            <a:r>
              <a:rPr lang="en-US" dirty="0" err="1"/>
              <a:t>forEach</a:t>
            </a:r>
            <a:r>
              <a:rPr lang="en-US" dirty="0"/>
              <a:t>(</a:t>
            </a:r>
            <a:r>
              <a:rPr lang="en-US" dirty="0" err="1"/>
              <a:t>System.out</a:t>
            </a:r>
            <a:r>
              <a:rPr lang="en-US" dirty="0"/>
              <a:t>::</a:t>
            </a:r>
            <a:r>
              <a:rPr lang="en-US" dirty="0" err="1"/>
              <a:t>println</a:t>
            </a:r>
            <a:r>
              <a:rPr lang="en-US" dirty="0"/>
              <a:t>);</a:t>
            </a:r>
          </a:p>
          <a:p>
            <a:r>
              <a:rPr lang="en-US" dirty="0"/>
              <a:t>To get an empty stream</a:t>
            </a:r>
          </a:p>
          <a:p>
            <a:pPr lvl="1"/>
            <a:r>
              <a:rPr lang="en-US" dirty="0"/>
              <a:t>Stream&lt;String&gt; </a:t>
            </a:r>
            <a:r>
              <a:rPr lang="en-US" dirty="0" err="1"/>
              <a:t>emptyStream</a:t>
            </a:r>
            <a:r>
              <a:rPr lang="en-US" dirty="0"/>
              <a:t> = </a:t>
            </a:r>
            <a:r>
              <a:rPr lang="en-US" dirty="0" err="1"/>
              <a:t>Stream.empty</a:t>
            </a:r>
            <a:r>
              <a:rPr lang="en-US" dirty="0"/>
              <a:t>();</a:t>
            </a:r>
          </a:p>
          <a:p>
            <a:pPr lvl="1"/>
            <a:endParaRPr lang="en-US" dirty="0"/>
          </a:p>
          <a:p>
            <a:pPr lvl="1"/>
            <a:endParaRPr lang="en-US" dirty="0"/>
          </a:p>
          <a:p>
            <a:pPr lvl="1"/>
            <a:endParaRPr lang="en-US" dirty="0"/>
          </a:p>
          <a:p>
            <a:r>
              <a:rPr lang="en-US" b="1" dirty="0"/>
              <a:t>Streams from arrays</a:t>
            </a:r>
          </a:p>
          <a:p>
            <a:pPr lvl="1"/>
            <a:r>
              <a:rPr lang="en-US" b="1" dirty="0" err="1"/>
              <a:t>int</a:t>
            </a:r>
            <a:r>
              <a:rPr lang="en-US" b="1" dirty="0"/>
              <a:t> numbers={2,3,5,7,11,15};</a:t>
            </a:r>
            <a:br>
              <a:rPr lang="en-US" b="1" dirty="0"/>
            </a:br>
            <a:r>
              <a:rPr lang="en-US" b="1" dirty="0" err="1"/>
              <a:t>int</a:t>
            </a:r>
            <a:r>
              <a:rPr lang="en-US" b="1" dirty="0"/>
              <a:t> sum=</a:t>
            </a:r>
            <a:r>
              <a:rPr lang="en-US" b="1" dirty="0" err="1"/>
              <a:t>Arrays.stream</a:t>
            </a:r>
            <a:r>
              <a:rPr lang="en-US" b="1" dirty="0"/>
              <a:t>(numbers).sum();</a:t>
            </a:r>
            <a:endParaRPr lang="en-US" dirty="0"/>
          </a:p>
        </p:txBody>
      </p:sp>
    </p:spTree>
    <p:extLst>
      <p:ext uri="{BB962C8B-B14F-4D97-AF65-F5344CB8AC3E}">
        <p14:creationId xmlns:p14="http://schemas.microsoft.com/office/powerpoint/2010/main" val="410592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94A1-352A-4EE2-8609-AC4B4AF00D21}"/>
              </a:ext>
            </a:extLst>
          </p:cNvPr>
          <p:cNvSpPr>
            <a:spLocks noGrp="1"/>
          </p:cNvSpPr>
          <p:nvPr>
            <p:ph type="title"/>
          </p:nvPr>
        </p:nvSpPr>
        <p:spPr/>
        <p:txBody>
          <a:bodyPr/>
          <a:lstStyle/>
          <a:p>
            <a:r>
              <a:rPr lang="en-US" dirty="0"/>
              <a:t>Newly defined functional interfaces in Java 8</a:t>
            </a:r>
          </a:p>
        </p:txBody>
      </p:sp>
      <p:sp>
        <p:nvSpPr>
          <p:cNvPr id="3" name="Content Placeholder 2">
            <a:extLst>
              <a:ext uri="{FF2B5EF4-FFF2-40B4-BE49-F238E27FC236}">
                <a16:creationId xmlns:a16="http://schemas.microsoft.com/office/drawing/2014/main" id="{99B43C83-0F6D-48F3-8C14-208B33D97CD7}"/>
              </a:ext>
            </a:extLst>
          </p:cNvPr>
          <p:cNvSpPr>
            <a:spLocks noGrp="1"/>
          </p:cNvSpPr>
          <p:nvPr>
            <p:ph idx="1"/>
          </p:nvPr>
        </p:nvSpPr>
        <p:spPr/>
        <p:txBody>
          <a:bodyPr>
            <a:normAutofit fontScale="92500" lnSpcReduction="20000"/>
          </a:bodyPr>
          <a:lstStyle/>
          <a:p>
            <a:r>
              <a:rPr lang="en-US" dirty="0"/>
              <a:t>These are pre-defined Functional Interfaces introduced in Java 8 in </a:t>
            </a:r>
            <a:r>
              <a:rPr lang="en-US" dirty="0" err="1"/>
              <a:t>java.util.function</a:t>
            </a:r>
            <a:r>
              <a:rPr lang="en-US" dirty="0"/>
              <a:t> package.</a:t>
            </a:r>
          </a:p>
          <a:p>
            <a:r>
              <a:rPr lang="en-US" dirty="0"/>
              <a:t>They are defined with generic types and are re-usable for specific use cases. </a:t>
            </a:r>
          </a:p>
          <a:p>
            <a:r>
              <a:rPr lang="en-US" dirty="0"/>
              <a:t>One such Functional Interface is the Predicate&lt;T&gt; interface which is defined as follows –</a:t>
            </a:r>
          </a:p>
          <a:p>
            <a:pPr marL="0" indent="0">
              <a:buNone/>
            </a:pPr>
            <a:endParaRPr lang="en-US" dirty="0"/>
          </a:p>
          <a:p>
            <a:pPr marL="0" indent="0">
              <a:buNone/>
            </a:pPr>
            <a:br>
              <a:rPr lang="en-US" dirty="0"/>
            </a:br>
            <a:r>
              <a:rPr lang="en-US" dirty="0"/>
              <a:t>			  </a:t>
            </a:r>
            <a:r>
              <a:rPr lang="en-US" sz="1900" b="1" dirty="0">
                <a:solidFill>
                  <a:schemeClr val="bg1"/>
                </a:solidFill>
              </a:rPr>
              <a:t>//</a:t>
            </a:r>
            <a:r>
              <a:rPr lang="en-US" sz="1900" b="1" dirty="0" err="1">
                <a:solidFill>
                  <a:schemeClr val="bg1"/>
                </a:solidFill>
              </a:rPr>
              <a:t>java.util.function.Predicate</a:t>
            </a:r>
            <a:r>
              <a:rPr lang="en-US" sz="1900" b="1" dirty="0">
                <a:solidFill>
                  <a:schemeClr val="bg1"/>
                </a:solidFill>
              </a:rPr>
              <a:t>&lt;T&gt;</a:t>
            </a:r>
          </a:p>
          <a:p>
            <a:pPr marL="0" indent="0">
              <a:buNone/>
            </a:pPr>
            <a:r>
              <a:rPr lang="en-US" sz="1900" b="1" dirty="0">
                <a:solidFill>
                  <a:schemeClr val="bg1"/>
                </a:solidFill>
              </a:rPr>
              <a:t>                       @</a:t>
            </a:r>
            <a:r>
              <a:rPr lang="en-US" sz="1900" b="1" dirty="0" err="1">
                <a:solidFill>
                  <a:schemeClr val="bg1"/>
                </a:solidFill>
              </a:rPr>
              <a:t>FunctionalInterface</a:t>
            </a:r>
            <a:endParaRPr lang="en-US" sz="1900" b="1" dirty="0">
              <a:solidFill>
                <a:schemeClr val="bg1"/>
              </a:solidFill>
            </a:endParaRPr>
          </a:p>
          <a:p>
            <a:pPr marL="0" indent="0">
              <a:buNone/>
            </a:pPr>
            <a:r>
              <a:rPr lang="en-US" sz="1900" b="1" dirty="0">
                <a:solidFill>
                  <a:schemeClr val="bg1"/>
                </a:solidFill>
              </a:rPr>
              <a:t>                       public interface Predicate&lt;T&gt; {</a:t>
            </a:r>
          </a:p>
          <a:p>
            <a:pPr marL="0" indent="0">
              <a:buNone/>
            </a:pPr>
            <a:r>
              <a:rPr lang="en-US" sz="1900" b="1" dirty="0">
                <a:solidFill>
                  <a:schemeClr val="bg1"/>
                </a:solidFill>
              </a:rPr>
              <a:t>                           </a:t>
            </a:r>
            <a:r>
              <a:rPr lang="en-US" sz="1900" b="1" dirty="0" err="1">
                <a:solidFill>
                  <a:schemeClr val="bg1"/>
                </a:solidFill>
              </a:rPr>
              <a:t>boolean</a:t>
            </a:r>
            <a:r>
              <a:rPr lang="en-US" sz="1900" b="1" dirty="0">
                <a:solidFill>
                  <a:schemeClr val="bg1"/>
                </a:solidFill>
              </a:rPr>
              <a:t> test(T t);</a:t>
            </a:r>
          </a:p>
          <a:p>
            <a:pPr marL="0" indent="0">
              <a:buNone/>
            </a:pPr>
            <a:r>
              <a:rPr lang="en-US" sz="1900" b="1" dirty="0">
                <a:solidFill>
                  <a:schemeClr val="bg1"/>
                </a:solidFill>
              </a:rPr>
              <a:t>                       }</a:t>
            </a:r>
          </a:p>
        </p:txBody>
      </p:sp>
      <p:sp>
        <p:nvSpPr>
          <p:cNvPr id="4" name="Rectangle 3">
            <a:extLst>
              <a:ext uri="{FF2B5EF4-FFF2-40B4-BE49-F238E27FC236}">
                <a16:creationId xmlns:a16="http://schemas.microsoft.com/office/drawing/2014/main" id="{4FB95754-7055-4A42-808C-575487288B4F}"/>
              </a:ext>
            </a:extLst>
          </p:cNvPr>
          <p:cNvSpPr/>
          <p:nvPr/>
        </p:nvSpPr>
        <p:spPr>
          <a:xfrm>
            <a:off x="2510082" y="4041913"/>
            <a:ext cx="5058336" cy="236336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7468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E52D-2C35-4D1C-B476-3BFADEE93EC0}"/>
              </a:ext>
            </a:extLst>
          </p:cNvPr>
          <p:cNvSpPr>
            <a:spLocks noGrp="1"/>
          </p:cNvSpPr>
          <p:nvPr>
            <p:ph type="title"/>
          </p:nvPr>
        </p:nvSpPr>
        <p:spPr/>
        <p:txBody>
          <a:bodyPr/>
          <a:lstStyle/>
          <a:p>
            <a:r>
              <a:rPr lang="en-US" dirty="0"/>
              <a:t>Java 8 </a:t>
            </a:r>
            <a:r>
              <a:rPr lang="en-US" dirty="0" err="1"/>
              <a:t>java.util.function</a:t>
            </a:r>
            <a:r>
              <a:rPr lang="en-US" dirty="0"/>
              <a:t> package</a:t>
            </a:r>
          </a:p>
        </p:txBody>
      </p:sp>
      <p:sp>
        <p:nvSpPr>
          <p:cNvPr id="3" name="Content Placeholder 2">
            <a:extLst>
              <a:ext uri="{FF2B5EF4-FFF2-40B4-BE49-F238E27FC236}">
                <a16:creationId xmlns:a16="http://schemas.microsoft.com/office/drawing/2014/main" id="{831B774A-C6BF-44A5-A6A8-A59642720076}"/>
              </a:ext>
            </a:extLst>
          </p:cNvPr>
          <p:cNvSpPr>
            <a:spLocks noGrp="1"/>
          </p:cNvSpPr>
          <p:nvPr>
            <p:ph idx="1"/>
          </p:nvPr>
        </p:nvSpPr>
        <p:spPr>
          <a:xfrm>
            <a:off x="858130" y="1336431"/>
            <a:ext cx="10803988" cy="5190977"/>
          </a:xfrm>
        </p:spPr>
        <p:txBody>
          <a:bodyPr>
            <a:normAutofit/>
          </a:bodyPr>
          <a:lstStyle/>
          <a:p>
            <a:r>
              <a:rPr lang="en-US" dirty="0"/>
              <a:t>Provides a set of re-usable common functional interfaces( and their corresponding lambda) definitions which can be used by the programmer in his code instead of creating brand new functional interfaces.</a:t>
            </a:r>
          </a:p>
          <a:p>
            <a:r>
              <a:rPr lang="en-US" dirty="0"/>
              <a:t>4 major Categories </a:t>
            </a:r>
          </a:p>
          <a:p>
            <a:pPr lvl="1"/>
            <a:r>
              <a:rPr lang="en-US" dirty="0"/>
              <a:t>Consumer&lt;T&gt; </a:t>
            </a:r>
          </a:p>
          <a:p>
            <a:pPr lvl="2"/>
            <a:r>
              <a:rPr lang="en-US" dirty="0"/>
              <a:t> Used in all contexts where an object T needs to be </a:t>
            </a:r>
            <a:r>
              <a:rPr lang="en-US" dirty="0" err="1"/>
              <a:t>consumed,i.e</a:t>
            </a:r>
            <a:r>
              <a:rPr lang="en-US" dirty="0"/>
              <a:t>. taken as input, and some operation is to be performed on the object without returning any result.</a:t>
            </a:r>
          </a:p>
          <a:p>
            <a:pPr lvl="1"/>
            <a:r>
              <a:rPr lang="en-US" dirty="0"/>
              <a:t>Function&lt;T,R&gt;</a:t>
            </a:r>
          </a:p>
          <a:p>
            <a:pPr lvl="2"/>
            <a:r>
              <a:rPr lang="en-US" dirty="0"/>
              <a:t>Used when an object of a type T is taken as input and it is converted(or mapped) to another type R.</a:t>
            </a:r>
          </a:p>
          <a:p>
            <a:pPr lvl="1"/>
            <a:r>
              <a:rPr lang="en-US" dirty="0"/>
              <a:t>Predicate&lt;T&gt;</a:t>
            </a:r>
          </a:p>
          <a:p>
            <a:pPr lvl="2"/>
            <a:r>
              <a:rPr lang="en-US" dirty="0"/>
              <a:t>Used wherever an object T needs to be evaluated and a </a:t>
            </a:r>
            <a:r>
              <a:rPr lang="en-US" dirty="0" err="1"/>
              <a:t>boolean</a:t>
            </a:r>
            <a:r>
              <a:rPr lang="en-US" dirty="0"/>
              <a:t> value needs to be returned</a:t>
            </a:r>
          </a:p>
          <a:p>
            <a:pPr lvl="1"/>
            <a:r>
              <a:rPr lang="en-US" dirty="0"/>
              <a:t>Supplier&lt;T&gt;</a:t>
            </a:r>
          </a:p>
          <a:p>
            <a:pPr lvl="2"/>
            <a:r>
              <a:rPr lang="en-US" dirty="0"/>
              <a:t>Used in all contexts where there is no input but an output T is expected.</a:t>
            </a:r>
          </a:p>
          <a:p>
            <a:endParaRPr lang="en-US" dirty="0"/>
          </a:p>
        </p:txBody>
      </p:sp>
    </p:spTree>
    <p:extLst>
      <p:ext uri="{BB962C8B-B14F-4D97-AF65-F5344CB8AC3E}">
        <p14:creationId xmlns:p14="http://schemas.microsoft.com/office/powerpoint/2010/main" val="31357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126921"/>
          <a:ext cx="11145990" cy="5278359"/>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t>Functional Interface</a:t>
                      </a:r>
                    </a:p>
                  </a:txBody>
                  <a:tcPr>
                    <a:noFill/>
                  </a:tcPr>
                </a:tc>
                <a:tc>
                  <a:txBody>
                    <a:bodyPr/>
                    <a:lstStyle/>
                    <a:p>
                      <a:r>
                        <a:rPr lang="en-US" sz="1800" dirty="0"/>
                        <a:t>Functional Descriptor</a:t>
                      </a:r>
                    </a:p>
                  </a:txBody>
                  <a:tcPr>
                    <a:noFill/>
                  </a:tcPr>
                </a:tc>
                <a:tc>
                  <a:txBody>
                    <a:bodyPr/>
                    <a:lstStyle/>
                    <a:p>
                      <a:r>
                        <a:rPr lang="en-US" sz="1800" dirty="0"/>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a:solidFill>
                            <a:schemeClr val="tx1"/>
                          </a:solidFill>
                          <a:latin typeface="+mn-lt"/>
                          <a:ea typeface="+mn-ea"/>
                          <a:cs typeface="+mn-cs"/>
                        </a:rPr>
                        <a:t>Predicate&lt;T&gt;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Boolean</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DoublePredicate</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dirty="0">
                          <a:solidFill>
                            <a:schemeClr val="tx1"/>
                          </a:solidFill>
                        </a:rPr>
                        <a:t>Consumer&lt;T&gt;</a:t>
                      </a:r>
                    </a:p>
                  </a:txBody>
                  <a:tcPr>
                    <a:noFill/>
                  </a:tcPr>
                </a:tc>
                <a:tc>
                  <a:txBody>
                    <a:bodyPr/>
                    <a:lstStyle/>
                    <a:p>
                      <a:r>
                        <a:rPr lang="en-US" sz="1800" b="0" i="0" u="none" strike="noStrike" kern="1200" baseline="0" dirty="0">
                          <a:solidFill>
                            <a:schemeClr val="tx1"/>
                          </a:solidFill>
                          <a:latin typeface="+mn-lt"/>
                          <a:ea typeface="+mn-ea"/>
                          <a:cs typeface="+mn-cs"/>
                        </a:rPr>
                        <a:t>T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DoubleConsumer</a:t>
                      </a:r>
                      <a:endParaRPr lang="en-US" sz="1800" dirty="0">
                        <a:solidFill>
                          <a:schemeClr val="tx1"/>
                        </a:solidFill>
                      </a:endParaRPr>
                    </a:p>
                  </a:txBody>
                  <a:tcPr>
                    <a:noFill/>
                  </a:tcPr>
                </a:tc>
                <a:extLst>
                  <a:ext uri="{0D108BD9-81ED-4DB2-BD59-A6C34878D82A}">
                    <a16:rowId xmlns:a16="http://schemas.microsoft.com/office/drawing/2014/main" val="3024292763"/>
                  </a:ext>
                </a:extLst>
              </a:tr>
              <a:tr h="1860357">
                <a:tc>
                  <a:txBody>
                    <a:bodyPr/>
                    <a:lstStyle/>
                    <a:p>
                      <a:r>
                        <a:rPr lang="en-US" sz="1800" b="0" i="0" u="none" strike="noStrike" kern="1200" baseline="0" dirty="0">
                          <a:solidFill>
                            <a:schemeClr val="tx1"/>
                          </a:solidFill>
                          <a:latin typeface="+mn-lt"/>
                          <a:ea typeface="+mn-ea"/>
                          <a:cs typeface="+mn-cs"/>
                        </a:rPr>
                        <a:t>Function&lt;T,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R</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IntToDoubleFunction</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IntToLongFunction</a:t>
                      </a:r>
                      <a:r>
                        <a:rPr lang="en-US" sz="1800" b="0" i="0" u="none" strike="noStrike" kern="1200" baseline="0" dirty="0">
                          <a:solidFill>
                            <a:schemeClr val="tx1"/>
                          </a:solidFill>
                          <a:latin typeface="+mn-lt"/>
                          <a:ea typeface="+mn-ea"/>
                          <a:cs typeface="+mn-cs"/>
                        </a:rPr>
                        <a:t>,</a:t>
                      </a:r>
                    </a:p>
                    <a:p>
                      <a:r>
                        <a:rPr lang="en-US" sz="1800" b="0" i="0" u="none" strike="noStrike" kern="1200" baseline="0" dirty="0" err="1">
                          <a:solidFill>
                            <a:schemeClr val="tx1"/>
                          </a:solidFill>
                          <a:latin typeface="+mn-lt"/>
                          <a:ea typeface="+mn-ea"/>
                          <a:cs typeface="+mn-cs"/>
                        </a:rPr>
                        <a:t>LongFunction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LongToDoubleFunction</a:t>
                      </a:r>
                      <a:r>
                        <a:rPr lang="en-US" sz="1800" b="0" i="0" u="none" strike="noStrike" kern="1200" baseline="0" dirty="0">
                          <a:solidFill>
                            <a:schemeClr val="tx1"/>
                          </a:solidFill>
                          <a:latin typeface="+mn-lt"/>
                          <a:ea typeface="+mn-ea"/>
                          <a:cs typeface="+mn-cs"/>
                        </a:rPr>
                        <a:t>,</a:t>
                      </a:r>
                    </a:p>
                    <a:p>
                      <a:r>
                        <a:rPr lang="fr-FR" sz="1800" b="0" i="0" u="none" strike="noStrike" kern="1200" baseline="0" dirty="0" err="1">
                          <a:solidFill>
                            <a:schemeClr val="tx1"/>
                          </a:solidFill>
                          <a:latin typeface="+mn-lt"/>
                          <a:ea typeface="+mn-ea"/>
                          <a:cs typeface="+mn-cs"/>
                        </a:rPr>
                        <a:t>LongToIntFunction</a:t>
                      </a:r>
                      <a:r>
                        <a:rPr lang="fr-FR" sz="1800" b="0" i="0" u="none" strike="noStrike" kern="1200" baseline="0" dirty="0">
                          <a:solidFill>
                            <a:schemeClr val="tx1"/>
                          </a:solidFill>
                          <a:latin typeface="+mn-lt"/>
                          <a:ea typeface="+mn-ea"/>
                          <a:cs typeface="+mn-cs"/>
                        </a:rPr>
                        <a:t>, </a:t>
                      </a:r>
                      <a:r>
                        <a:rPr lang="fr-FR" sz="1800" b="0" i="0" u="none" strike="noStrike" kern="1200" baseline="0" dirty="0" err="1">
                          <a:solidFill>
                            <a:schemeClr val="tx1"/>
                          </a:solidFill>
                          <a:latin typeface="+mn-lt"/>
                          <a:ea typeface="+mn-ea"/>
                          <a:cs typeface="+mn-cs"/>
                        </a:rPr>
                        <a:t>DoubleFunction</a:t>
                      </a:r>
                      <a:r>
                        <a:rPr lang="fr-FR" sz="1800" b="0" i="0" u="none" strike="noStrike" kern="1200" baseline="0" dirty="0">
                          <a:solidFill>
                            <a:schemeClr val="tx1"/>
                          </a:solidFill>
                          <a:latin typeface="+mn-lt"/>
                          <a:ea typeface="+mn-ea"/>
                          <a:cs typeface="+mn-cs"/>
                        </a:rPr>
                        <a:t>&lt;R&gt;, </a:t>
                      </a:r>
                      <a:r>
                        <a:rPr lang="fr-FR" sz="1800" b="0" i="0" u="none" strike="noStrike" kern="1200" baseline="0" dirty="0" err="1">
                          <a:solidFill>
                            <a:schemeClr val="tx1"/>
                          </a:solidFill>
                          <a:latin typeface="+mn-lt"/>
                          <a:ea typeface="+mn-ea"/>
                          <a:cs typeface="+mn-cs"/>
                        </a:rPr>
                        <a:t>ToIntFunction</a:t>
                      </a:r>
                      <a:r>
                        <a:rPr lang="fr-FR"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ToDoubleFunction</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ToLongFunction</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a:solidFill>
                            <a:schemeClr val="tx1"/>
                          </a:solidFill>
                          <a:latin typeface="+mn-lt"/>
                          <a:ea typeface="+mn-ea"/>
                          <a:cs typeface="+mn-cs"/>
                        </a:rPr>
                        <a:t>Supplier&lt;T&gt;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BooleanSupplier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DoubleSupplier</a:t>
                      </a:r>
                      <a:endParaRPr lang="en-US" sz="1800" dirty="0">
                        <a:solidFill>
                          <a:schemeClr val="tx1"/>
                        </a:solidFill>
                      </a:endParaRPr>
                    </a:p>
                  </a:txBody>
                  <a:tcPr>
                    <a:noFill/>
                  </a:tcPr>
                </a:tc>
                <a:extLst>
                  <a:ext uri="{0D108BD9-81ED-4DB2-BD59-A6C34878D82A}">
                    <a16:rowId xmlns:a16="http://schemas.microsoft.com/office/drawing/2014/main" val="1581767129"/>
                  </a:ext>
                </a:extLst>
              </a:tr>
              <a:tr h="678898">
                <a:tc>
                  <a:txBody>
                    <a:bodyPr/>
                    <a:lstStyle/>
                    <a:p>
                      <a:r>
                        <a:rPr lang="en-US" sz="1800" b="0" i="0" u="none" strike="noStrike" kern="1200" baseline="0" dirty="0" err="1">
                          <a:solidFill>
                            <a:schemeClr val="tx1"/>
                          </a:solidFill>
                          <a:latin typeface="+mn-lt"/>
                          <a:ea typeface="+mn-ea"/>
                          <a:cs typeface="+mn-cs"/>
                        </a:rPr>
                        <a:t>UnaryOperator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DoubleUnaryOperator</a:t>
                      </a:r>
                      <a:endParaRPr lang="en-US" sz="1800" dirty="0">
                        <a:solidFill>
                          <a:schemeClr val="tx1"/>
                        </a:solidFill>
                      </a:endParaRPr>
                    </a:p>
                  </a:txBody>
                  <a:tcPr>
                    <a:noFill/>
                  </a:tcPr>
                </a:tc>
                <a:extLst>
                  <a:ext uri="{0D108BD9-81ED-4DB2-BD59-A6C34878D82A}">
                    <a16:rowId xmlns:a16="http://schemas.microsoft.com/office/drawing/2014/main" val="2261386983"/>
                  </a:ext>
                </a:extLst>
              </a:tr>
            </a:tbl>
          </a:graphicData>
        </a:graphic>
      </p:graphicFrame>
    </p:spTree>
    <p:extLst>
      <p:ext uri="{BB962C8B-B14F-4D97-AF65-F5344CB8AC3E}">
        <p14:creationId xmlns:p14="http://schemas.microsoft.com/office/powerpoint/2010/main" val="253908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731828"/>
          <a:ext cx="11145990" cy="3524944"/>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solidFill>
                            <a:schemeClr val="tx1"/>
                          </a:solidFill>
                        </a:rPr>
                        <a:t>Functional Interface</a:t>
                      </a:r>
                    </a:p>
                  </a:txBody>
                  <a:tcPr>
                    <a:noFill/>
                  </a:tcPr>
                </a:tc>
                <a:tc>
                  <a:txBody>
                    <a:bodyPr/>
                    <a:lstStyle/>
                    <a:p>
                      <a:r>
                        <a:rPr lang="en-US" sz="1800" dirty="0">
                          <a:solidFill>
                            <a:schemeClr val="tx1"/>
                          </a:solidFill>
                        </a:rPr>
                        <a:t>Functional Descriptor</a:t>
                      </a:r>
                    </a:p>
                  </a:txBody>
                  <a:tcPr>
                    <a:noFill/>
                  </a:tcPr>
                </a:tc>
                <a:tc>
                  <a:txBody>
                    <a:bodyPr/>
                    <a:lstStyle/>
                    <a:p>
                      <a:r>
                        <a:rPr lang="en-US" sz="1800" dirty="0">
                          <a:solidFill>
                            <a:schemeClr val="tx1"/>
                          </a:solidFill>
                        </a:rPr>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err="1">
                          <a:solidFill>
                            <a:schemeClr val="tx1"/>
                          </a:solidFill>
                          <a:latin typeface="+mn-lt"/>
                          <a:ea typeface="+mn-ea"/>
                          <a:cs typeface="+mn-cs"/>
                        </a:rPr>
                        <a:t>BinaryOperator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DoubleBinaryOperator</a:t>
                      </a:r>
                      <a:r>
                        <a:rPr lang="en-US" sz="1800" b="0" i="0" u="none" strike="noStrike" kern="1200" baseline="0" dirty="0">
                          <a:solidFill>
                            <a:schemeClr val="tx1"/>
                          </a:solidFill>
                          <a:latin typeface="+mn-lt"/>
                          <a:ea typeface="+mn-ea"/>
                          <a:cs typeface="+mn-cs"/>
                        </a:rPr>
                        <a:t> </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b="0" i="0" u="none" strike="noStrike" kern="1200" baseline="0" dirty="0" err="1">
                          <a:solidFill>
                            <a:schemeClr val="tx1"/>
                          </a:solidFill>
                          <a:latin typeface="+mn-lt"/>
                          <a:ea typeface="+mn-ea"/>
                          <a:cs typeface="+mn-cs"/>
                        </a:rPr>
                        <a:t>BiPredicate</a:t>
                      </a:r>
                      <a:r>
                        <a:rPr lang="en-US" sz="1800" b="0" i="0" u="none" strike="noStrike" kern="1200" baseline="0" dirty="0">
                          <a:solidFill>
                            <a:schemeClr val="tx1"/>
                          </a:solidFill>
                          <a:latin typeface="+mn-lt"/>
                          <a:ea typeface="+mn-ea"/>
                          <a:cs typeface="+mn-cs"/>
                        </a:rPr>
                        <a:t>&lt;L,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(L, R) -&gt;</a:t>
                      </a:r>
                      <a:r>
                        <a:rPr lang="en-US" sz="1800" b="0" i="0" u="none" strike="noStrike" kern="1200" baseline="0" dirty="0" err="1">
                          <a:solidFill>
                            <a:schemeClr val="tx1"/>
                          </a:solidFill>
                          <a:latin typeface="+mn-lt"/>
                          <a:ea typeface="+mn-ea"/>
                          <a:cs typeface="+mn-cs"/>
                        </a:rPr>
                        <a:t>boolean</a:t>
                      </a:r>
                      <a:endParaRPr lang="en-US" sz="1800" dirty="0">
                        <a:solidFill>
                          <a:schemeClr val="tx1"/>
                        </a:solidFill>
                      </a:endParaRPr>
                    </a:p>
                  </a:txBody>
                  <a:tcPr>
                    <a:noFill/>
                  </a:tcPr>
                </a:tc>
                <a:tc>
                  <a:txBody>
                    <a:bodyPr/>
                    <a:lstStyle/>
                    <a:p>
                      <a:endParaRPr lang="en-US" sz="1800" dirty="0">
                        <a:solidFill>
                          <a:schemeClr val="tx1"/>
                        </a:solidFill>
                      </a:endParaRPr>
                    </a:p>
                  </a:txBody>
                  <a:tcPr>
                    <a:noFill/>
                  </a:tcPr>
                </a:tc>
                <a:extLst>
                  <a:ext uri="{0D108BD9-81ED-4DB2-BD59-A6C34878D82A}">
                    <a16:rowId xmlns:a16="http://schemas.microsoft.com/office/drawing/2014/main" val="3024292763"/>
                  </a:ext>
                </a:extLst>
              </a:tr>
              <a:tr h="785840">
                <a:tc>
                  <a:txBody>
                    <a:bodyPr/>
                    <a:lstStyle/>
                    <a:p>
                      <a:r>
                        <a:rPr lang="en-US" sz="1800" b="0" i="0" u="none" strike="noStrike" kern="1200" baseline="0" dirty="0" err="1">
                          <a:solidFill>
                            <a:schemeClr val="tx1"/>
                          </a:solidFill>
                          <a:latin typeface="+mn-lt"/>
                          <a:ea typeface="+mn-ea"/>
                          <a:cs typeface="+mn-cs"/>
                        </a:rPr>
                        <a:t>BiConsumer</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ObjIntConsumer</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ObjLongConsumer</a:t>
                      </a:r>
                      <a:r>
                        <a:rPr lang="en-US"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ObjDoubleConsumer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err="1">
                          <a:solidFill>
                            <a:schemeClr val="tx1"/>
                          </a:solidFill>
                          <a:latin typeface="+mn-lt"/>
                          <a:ea typeface="+mn-ea"/>
                          <a:cs typeface="+mn-cs"/>
                        </a:rPr>
                        <a:t>BiFunction</a:t>
                      </a:r>
                      <a:r>
                        <a:rPr lang="en-US" sz="1800" b="0" i="0" u="none" strike="noStrike" kern="1200" baseline="0" dirty="0">
                          <a:solidFill>
                            <a:schemeClr val="tx1"/>
                          </a:solidFill>
                          <a:latin typeface="+mn-lt"/>
                          <a:ea typeface="+mn-ea"/>
                          <a:cs typeface="+mn-cs"/>
                        </a:rPr>
                        <a:t>&lt;T, U,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R</a:t>
                      </a:r>
                      <a:endParaRPr lang="en-US" sz="1800" dirty="0">
                        <a:solidFill>
                          <a:schemeClr val="tx1"/>
                        </a:solidFill>
                      </a:endParaRPr>
                    </a:p>
                  </a:txBody>
                  <a:tcPr>
                    <a:noFill/>
                  </a:tcPr>
                </a:tc>
                <a:tc>
                  <a:txBody>
                    <a:bodyPr/>
                    <a:lstStyle/>
                    <a:p>
                      <a:r>
                        <a:rPr lang="fr-FR" sz="1800" b="0" i="0" u="none" strike="noStrike" kern="1200" baseline="0" dirty="0" err="1">
                          <a:solidFill>
                            <a:schemeClr val="tx1"/>
                          </a:solidFill>
                          <a:latin typeface="+mn-lt"/>
                          <a:ea typeface="+mn-ea"/>
                          <a:cs typeface="+mn-cs"/>
                        </a:rPr>
                        <a:t>ToIntBiFunction</a:t>
                      </a:r>
                      <a:r>
                        <a:rPr lang="fr-FR" sz="1800" b="0" i="0" u="none" strike="noStrike" kern="1200" baseline="0" dirty="0">
                          <a:solidFill>
                            <a:schemeClr val="tx1"/>
                          </a:solidFill>
                          <a:latin typeface="+mn-lt"/>
                          <a:ea typeface="+mn-ea"/>
                          <a:cs typeface="+mn-cs"/>
                        </a:rPr>
                        <a:t>&lt;T, U&gt;, </a:t>
                      </a:r>
                      <a:r>
                        <a:rPr lang="fr-FR" sz="1800" b="0" i="0" u="none" strike="noStrike" kern="1200" baseline="0" dirty="0" err="1">
                          <a:solidFill>
                            <a:schemeClr val="tx1"/>
                          </a:solidFill>
                          <a:latin typeface="+mn-lt"/>
                          <a:ea typeface="+mn-ea"/>
                          <a:cs typeface="+mn-cs"/>
                        </a:rPr>
                        <a:t>ToLongBiFunction</a:t>
                      </a:r>
                      <a:r>
                        <a:rPr lang="fr-FR" sz="1800" b="0" i="0" u="none" strike="noStrike" kern="1200" baseline="0" dirty="0">
                          <a:solidFill>
                            <a:schemeClr val="tx1"/>
                          </a:solidFill>
                          <a:latin typeface="+mn-lt"/>
                          <a:ea typeface="+mn-ea"/>
                          <a:cs typeface="+mn-cs"/>
                        </a:rPr>
                        <a:t>&lt;T, U&gt;,</a:t>
                      </a:r>
                    </a:p>
                    <a:p>
                      <a:r>
                        <a:rPr lang="en-US" sz="1800" b="0" i="0" u="none" strike="noStrike" kern="1200" baseline="0" dirty="0" err="1">
                          <a:solidFill>
                            <a:schemeClr val="tx1"/>
                          </a:solidFill>
                          <a:latin typeface="+mn-lt"/>
                          <a:ea typeface="+mn-ea"/>
                          <a:cs typeface="+mn-cs"/>
                        </a:rPr>
                        <a:t>ToDoubleBiFunction</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extLst>
                  <a:ext uri="{0D108BD9-81ED-4DB2-BD59-A6C34878D82A}">
                    <a16:rowId xmlns:a16="http://schemas.microsoft.com/office/drawing/2014/main" val="1581767129"/>
                  </a:ext>
                </a:extLst>
              </a:tr>
            </a:tbl>
          </a:graphicData>
        </a:graphic>
      </p:graphicFrame>
    </p:spTree>
    <p:extLst>
      <p:ext uri="{BB962C8B-B14F-4D97-AF65-F5344CB8AC3E}">
        <p14:creationId xmlns:p14="http://schemas.microsoft.com/office/powerpoint/2010/main" val="196251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2113-4FF7-4197-B0F1-CEE17124500F}"/>
              </a:ext>
            </a:extLst>
          </p:cNvPr>
          <p:cNvSpPr>
            <a:spLocks noGrp="1"/>
          </p:cNvSpPr>
          <p:nvPr>
            <p:ph type="title"/>
          </p:nvPr>
        </p:nvSpPr>
        <p:spPr/>
        <p:txBody>
          <a:bodyPr/>
          <a:lstStyle/>
          <a:p>
            <a:r>
              <a:rPr lang="en-US" sz="3600" dirty="0"/>
              <a:t>Type </a:t>
            </a:r>
            <a:r>
              <a:rPr lang="en-US" sz="3600" dirty="0" err="1"/>
              <a:t>Checking,type</a:t>
            </a:r>
            <a:r>
              <a:rPr lang="en-US" sz="3600" dirty="0"/>
              <a:t> inference</a:t>
            </a:r>
          </a:p>
        </p:txBody>
      </p:sp>
      <p:sp>
        <p:nvSpPr>
          <p:cNvPr id="3" name="Content Placeholder 2">
            <a:extLst>
              <a:ext uri="{FF2B5EF4-FFF2-40B4-BE49-F238E27FC236}">
                <a16:creationId xmlns:a16="http://schemas.microsoft.com/office/drawing/2014/main" id="{7FE45953-E473-4981-A4ED-4B425852046D}"/>
              </a:ext>
            </a:extLst>
          </p:cNvPr>
          <p:cNvSpPr>
            <a:spLocks noGrp="1"/>
          </p:cNvSpPr>
          <p:nvPr>
            <p:ph idx="1"/>
          </p:nvPr>
        </p:nvSpPr>
        <p:spPr>
          <a:xfrm>
            <a:off x="645131" y="1322364"/>
            <a:ext cx="10900757" cy="4926036"/>
          </a:xfrm>
        </p:spPr>
        <p:txBody>
          <a:bodyPr/>
          <a:lstStyle/>
          <a:p>
            <a:r>
              <a:rPr lang="en-US" dirty="0"/>
              <a:t>Type Checking:</a:t>
            </a:r>
          </a:p>
          <a:p>
            <a:pPr lvl="1"/>
            <a:r>
              <a:rPr lang="en-US" dirty="0"/>
              <a:t>Type of lambda is deduced from the context in which lambda is used.</a:t>
            </a:r>
          </a:p>
          <a:p>
            <a:pPr marL="0" indent="0">
              <a:buNone/>
            </a:pPr>
            <a:endParaRPr lang="en-US" b="1" u="sng" dirty="0"/>
          </a:p>
          <a:p>
            <a:pPr marL="0" indent="0">
              <a:buNone/>
            </a:pPr>
            <a:r>
              <a:rPr lang="en-US" b="1" u="sng" dirty="0"/>
              <a:t>Note: </a:t>
            </a:r>
            <a:r>
              <a:rPr lang="en-US" dirty="0"/>
              <a:t>The type expected for the lambda expression inside the context is called the </a:t>
            </a:r>
            <a:r>
              <a:rPr lang="en-US" b="1" dirty="0"/>
              <a:t>target type.</a:t>
            </a:r>
          </a:p>
          <a:p>
            <a:pPr marL="0" indent="0">
              <a:buNone/>
            </a:pPr>
            <a:endParaRPr lang="en-US" b="1" dirty="0"/>
          </a:p>
          <a:p>
            <a:r>
              <a:rPr lang="en-US" dirty="0"/>
              <a:t>Type Inference:</a:t>
            </a:r>
          </a:p>
          <a:p>
            <a:pPr lvl="1"/>
            <a:r>
              <a:rPr lang="en-US" dirty="0"/>
              <a:t>Java compiler also deduce an appropriate signature from the lambda because the function descriptor is available through the target type.</a:t>
            </a:r>
          </a:p>
        </p:txBody>
      </p:sp>
    </p:spTree>
    <p:extLst>
      <p:ext uri="{BB962C8B-B14F-4D97-AF65-F5344CB8AC3E}">
        <p14:creationId xmlns:p14="http://schemas.microsoft.com/office/powerpoint/2010/main" val="2825136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3001</Words>
  <Application>Microsoft Office PowerPoint</Application>
  <PresentationFormat>Widescreen</PresentationFormat>
  <Paragraphs>350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Century Gothic</vt:lpstr>
      <vt:lpstr>Wingdings 3</vt:lpstr>
      <vt:lpstr>Ion</vt:lpstr>
      <vt:lpstr>Functional Interface</vt:lpstr>
      <vt:lpstr>Functional Interfaces in Java 8</vt:lpstr>
      <vt:lpstr>Custom Or User defined Functional Interfaces</vt:lpstr>
      <vt:lpstr>Pre-existing functional interfaces in Java prior to Java 8</vt:lpstr>
      <vt:lpstr>Newly defined functional interfaces in Java 8</vt:lpstr>
      <vt:lpstr>Java 8 java.util.function package</vt:lpstr>
      <vt:lpstr>Common Functional Interfaces in Java8</vt:lpstr>
      <vt:lpstr>Common Functional Interfaces in Java8</vt:lpstr>
      <vt:lpstr>Type Checking,type inference</vt:lpstr>
      <vt:lpstr>Using Local variables in Lambda</vt:lpstr>
      <vt:lpstr>Method References</vt:lpstr>
      <vt:lpstr>Method References</vt:lpstr>
      <vt:lpstr>Types of Method Reference</vt:lpstr>
      <vt:lpstr>Type 1: Reference to a static method</vt:lpstr>
      <vt:lpstr>Type 2: Reference to an instance method of an arbitrary type</vt:lpstr>
      <vt:lpstr>Type 2: Example</vt:lpstr>
      <vt:lpstr>Type 2: Reference to an instance method </vt:lpstr>
      <vt:lpstr>Type 2 :Example</vt:lpstr>
      <vt:lpstr>Type 3:Reference to a Constructor</vt:lpstr>
      <vt:lpstr>Type 3 : Example</vt:lpstr>
      <vt:lpstr>Streams</vt:lpstr>
      <vt:lpstr>Stream API in JAVA 8</vt:lpstr>
      <vt:lpstr>What is Stream</vt:lpstr>
      <vt:lpstr>Stream operations have two important characteristics:</vt:lpstr>
      <vt:lpstr>Example</vt:lpstr>
      <vt:lpstr>In Java 7</vt:lpstr>
      <vt:lpstr>In Java 8</vt:lpstr>
      <vt:lpstr>Another Example Java 8</vt:lpstr>
      <vt:lpstr>Stream Operations</vt:lpstr>
      <vt:lpstr>Working with Streams</vt:lpstr>
      <vt:lpstr>List of Intermediate Operations</vt:lpstr>
      <vt:lpstr>List of Terminal operation</vt:lpstr>
      <vt:lpstr>External vs. internal iteration</vt:lpstr>
      <vt:lpstr>Filtering </vt:lpstr>
      <vt:lpstr>Filtering Unique Elements</vt:lpstr>
      <vt:lpstr>Truncating a stream</vt:lpstr>
      <vt:lpstr>Skipping elements</vt:lpstr>
      <vt:lpstr>Mapping</vt:lpstr>
      <vt:lpstr>Finding And Matching</vt:lpstr>
      <vt:lpstr>PowerPoint Presentation</vt:lpstr>
      <vt:lpstr>PowerPoint Presentation</vt:lpstr>
      <vt:lpstr>Reducing</vt:lpstr>
      <vt:lpstr>No Initial value</vt:lpstr>
      <vt:lpstr>Numeric Streams</vt:lpstr>
      <vt:lpstr>Default Values: OptionalInt</vt:lpstr>
      <vt:lpstr>Building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dc:title>
  <dc:creator>Sujata Batra</dc:creator>
  <cp:lastModifiedBy>Sujata Batra</cp:lastModifiedBy>
  <cp:revision>1</cp:revision>
  <dcterms:created xsi:type="dcterms:W3CDTF">2023-08-14T11:41:16Z</dcterms:created>
  <dcterms:modified xsi:type="dcterms:W3CDTF">2023-08-14T11:42:40Z</dcterms:modified>
</cp:coreProperties>
</file>