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sldIdLst>
    <p:sldId id="256" r:id="rId2"/>
    <p:sldId id="268" r:id="rId3"/>
    <p:sldId id="257" r:id="rId4"/>
    <p:sldId id="258" r:id="rId5"/>
    <p:sldId id="259" r:id="rId6"/>
    <p:sldId id="290" r:id="rId7"/>
    <p:sldId id="291" r:id="rId8"/>
    <p:sldId id="292" r:id="rId9"/>
    <p:sldId id="300" r:id="rId10"/>
    <p:sldId id="265" r:id="rId11"/>
    <p:sldId id="266" r:id="rId12"/>
    <p:sldId id="267" r:id="rId13"/>
    <p:sldId id="269" r:id="rId14"/>
    <p:sldId id="301" r:id="rId15"/>
    <p:sldId id="260" r:id="rId16"/>
    <p:sldId id="261" r:id="rId17"/>
    <p:sldId id="262" r:id="rId18"/>
    <p:sldId id="263" r:id="rId19"/>
    <p:sldId id="264" r:id="rId20"/>
    <p:sldId id="293" r:id="rId21"/>
    <p:sldId id="295" r:id="rId22"/>
    <p:sldId id="296" r:id="rId23"/>
    <p:sldId id="297" r:id="rId24"/>
    <p:sldId id="270" r:id="rId25"/>
    <p:sldId id="302" r:id="rId26"/>
    <p:sldId id="271" r:id="rId27"/>
    <p:sldId id="272" r:id="rId28"/>
    <p:sldId id="298" r:id="rId29"/>
    <p:sldId id="299" r:id="rId30"/>
    <p:sldId id="273" r:id="rId31"/>
    <p:sldId id="274" r:id="rId32"/>
    <p:sldId id="275" r:id="rId33"/>
    <p:sldId id="276" r:id="rId34"/>
    <p:sldId id="303" r:id="rId35"/>
    <p:sldId id="304" r:id="rId36"/>
    <p:sldId id="305" r:id="rId37"/>
    <p:sldId id="306" r:id="rId38"/>
    <p:sldId id="311" r:id="rId39"/>
    <p:sldId id="312" r:id="rId40"/>
    <p:sldId id="313" r:id="rId41"/>
    <p:sldId id="314" r:id="rId42"/>
    <p:sldId id="307" r:id="rId43"/>
    <p:sldId id="308" r:id="rId44"/>
    <p:sldId id="309" r:id="rId45"/>
    <p:sldId id="310"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56" r:id="rId78"/>
    <p:sldId id="346" r:id="rId79"/>
    <p:sldId id="347" r:id="rId80"/>
    <p:sldId id="348" r:id="rId81"/>
    <p:sldId id="349" r:id="rId82"/>
    <p:sldId id="350" r:id="rId83"/>
    <p:sldId id="357" r:id="rId84"/>
    <p:sldId id="351" r:id="rId85"/>
    <p:sldId id="352" r:id="rId86"/>
    <p:sldId id="353" r:id="rId87"/>
    <p:sldId id="354" r:id="rId88"/>
    <p:sldId id="355" r:id="rId89"/>
    <p:sldId id="359" r:id="rId90"/>
    <p:sldId id="360" r:id="rId91"/>
    <p:sldId id="361" r:id="rId92"/>
    <p:sldId id="362" r:id="rId93"/>
    <p:sldId id="363" r:id="rId94"/>
    <p:sldId id="364" r:id="rId95"/>
    <p:sldId id="365" r:id="rId96"/>
    <p:sldId id="366" r:id="rId97"/>
    <p:sldId id="367" r:id="rId98"/>
    <p:sldId id="368" r:id="rId99"/>
    <p:sldId id="369" r:id="rId100"/>
    <p:sldId id="384" r:id="rId101"/>
    <p:sldId id="385" r:id="rId102"/>
    <p:sldId id="386" r:id="rId103"/>
    <p:sldId id="387" r:id="rId104"/>
    <p:sldId id="388"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5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33826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9BC3E-5A3D-4E80-B2B6-303912F826D6}"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82143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551031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3858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899014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907026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637995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784577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9705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38608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260436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9BC3E-5A3D-4E80-B2B6-303912F826D6}"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11680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59BC3E-5A3D-4E80-B2B6-303912F826D6}"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30007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79540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130833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459BC3E-5A3D-4E80-B2B6-303912F826D6}" type="datetimeFigureOut">
              <a:rPr lang="en-US" smtClean="0"/>
              <a:t>3/15/2024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43437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59BC3E-5A3D-4E80-B2B6-303912F826D6}"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3CA5-B1F9-4FD3-AAA6-F001857CA578}" type="slidenum">
              <a:rPr lang="en-US" smtClean="0"/>
              <a:t>‹#›</a:t>
            </a:fld>
            <a:endParaRPr lang="en-US"/>
          </a:p>
        </p:txBody>
      </p:sp>
    </p:spTree>
    <p:extLst>
      <p:ext uri="{BB962C8B-B14F-4D97-AF65-F5344CB8AC3E}">
        <p14:creationId xmlns:p14="http://schemas.microsoft.com/office/powerpoint/2010/main" val="388558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59BC3E-5A3D-4E80-B2B6-303912F826D6}" type="datetimeFigureOut">
              <a:rPr lang="en-US" smtClean="0"/>
              <a:t>3/15/2024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653CA5-B1F9-4FD3-AAA6-F001857CA578}" type="slidenum">
              <a:rPr lang="en-US" smtClean="0"/>
              <a:t>‹#›</a:t>
            </a:fld>
            <a:endParaRPr lang="en-US" dirty="0"/>
          </a:p>
        </p:txBody>
      </p:sp>
      <p:sp>
        <p:nvSpPr>
          <p:cNvPr id="13" name="Rectangle 12">
            <a:extLst>
              <a:ext uri="{FF2B5EF4-FFF2-40B4-BE49-F238E27FC236}">
                <a16:creationId xmlns:a16="http://schemas.microsoft.com/office/drawing/2014/main" id="{5CFC6134-AE3A-43A7-BF2A-DDD87F001D7C}"/>
              </a:ext>
            </a:extLst>
          </p:cNvPr>
          <p:cNvSpPr/>
          <p:nvPr userDrawn="1"/>
        </p:nvSpPr>
        <p:spPr>
          <a:xfrm rot="20146617">
            <a:off x="2795402" y="2967335"/>
            <a:ext cx="5891395" cy="1200329"/>
          </a:xfrm>
          <a:prstGeom prst="rect">
            <a:avLst/>
          </a:prstGeom>
          <a:noFill/>
        </p:spPr>
        <p:txBody>
          <a:bodyPr wrap="square" lIns="91440" tIns="45720" rIns="91440" bIns="45720">
            <a:spAutoFit/>
          </a:bodyPr>
          <a:lstStyle/>
          <a:p>
            <a:pPr algn="ctr"/>
            <a:r>
              <a:rPr lang="en-US" sz="7200" b="1" cap="none" spc="50" dirty="0">
                <a:ln w="0"/>
                <a:solidFill>
                  <a:schemeClr val="bg2"/>
                </a:solidFill>
                <a:effectLst>
                  <a:innerShdw blurRad="63500" dist="50800" dir="13500000">
                    <a:srgbClr val="000000">
                      <a:alpha val="50000"/>
                    </a:srgbClr>
                  </a:innerShdw>
                </a:effectLst>
              </a:rPr>
              <a:t>Sujata Batra</a:t>
            </a:r>
          </a:p>
        </p:txBody>
      </p:sp>
    </p:spTree>
    <p:extLst>
      <p:ext uri="{BB962C8B-B14F-4D97-AF65-F5344CB8AC3E}">
        <p14:creationId xmlns:p14="http://schemas.microsoft.com/office/powerpoint/2010/main" val="2853285106"/>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brahman.com/java-8/functional-interfaces-java-8/"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2.png"/><Relationship Id="rId7" Type="http://schemas.openxmlformats.org/officeDocument/2006/relationships/image" Target="../media/image8.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5.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1DF7-BC8B-49FC-8280-470FEACC9E12}"/>
              </a:ext>
            </a:extLst>
          </p:cNvPr>
          <p:cNvSpPr>
            <a:spLocks noGrp="1"/>
          </p:cNvSpPr>
          <p:nvPr>
            <p:ph type="ctrTitle"/>
          </p:nvPr>
        </p:nvSpPr>
        <p:spPr/>
        <p:txBody>
          <a:bodyPr/>
          <a:lstStyle/>
          <a:p>
            <a:r>
              <a:rPr lang="en-US" dirty="0"/>
              <a:t>JAVA 8 New Features</a:t>
            </a:r>
          </a:p>
        </p:txBody>
      </p:sp>
      <p:sp>
        <p:nvSpPr>
          <p:cNvPr id="3" name="Subtitle 2">
            <a:extLst>
              <a:ext uri="{FF2B5EF4-FFF2-40B4-BE49-F238E27FC236}">
                <a16:creationId xmlns:a16="http://schemas.microsoft.com/office/drawing/2014/main" id="{82472150-2793-42D7-B7DB-03E88F6AEBFB}"/>
              </a:ext>
            </a:extLst>
          </p:cNvPr>
          <p:cNvSpPr>
            <a:spLocks noGrp="1"/>
          </p:cNvSpPr>
          <p:nvPr>
            <p:ph type="subTitle" idx="1"/>
          </p:nvPr>
        </p:nvSpPr>
        <p:spPr/>
        <p:txBody>
          <a:bodyPr/>
          <a:lstStyle/>
          <a:p>
            <a:r>
              <a:rPr lang="en-US" b="1" dirty="0"/>
              <a:t>By:</a:t>
            </a:r>
          </a:p>
          <a:p>
            <a:r>
              <a:rPr lang="en-US" b="1" dirty="0"/>
              <a:t>Sujata Batra</a:t>
            </a:r>
          </a:p>
        </p:txBody>
      </p:sp>
    </p:spTree>
    <p:extLst>
      <p:ext uri="{BB962C8B-B14F-4D97-AF65-F5344CB8AC3E}">
        <p14:creationId xmlns:p14="http://schemas.microsoft.com/office/powerpoint/2010/main" val="332014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C640-D316-4A88-A46B-56C223D88548}"/>
              </a:ext>
            </a:extLst>
          </p:cNvPr>
          <p:cNvSpPr>
            <a:spLocks noGrp="1"/>
          </p:cNvSpPr>
          <p:nvPr>
            <p:ph type="title"/>
          </p:nvPr>
        </p:nvSpPr>
        <p:spPr/>
        <p:txBody>
          <a:bodyPr/>
          <a:lstStyle/>
          <a:p>
            <a:r>
              <a:rPr lang="en-US" dirty="0"/>
              <a:t>Lambda Introduction</a:t>
            </a:r>
          </a:p>
        </p:txBody>
      </p:sp>
      <p:sp>
        <p:nvSpPr>
          <p:cNvPr id="3" name="Content Placeholder 2">
            <a:extLst>
              <a:ext uri="{FF2B5EF4-FFF2-40B4-BE49-F238E27FC236}">
                <a16:creationId xmlns:a16="http://schemas.microsoft.com/office/drawing/2014/main" id="{DC81EE71-6944-4C50-91C9-B8D3C2A16A3B}"/>
              </a:ext>
            </a:extLst>
          </p:cNvPr>
          <p:cNvSpPr>
            <a:spLocks noGrp="1"/>
          </p:cNvSpPr>
          <p:nvPr>
            <p:ph idx="1"/>
          </p:nvPr>
        </p:nvSpPr>
        <p:spPr>
          <a:xfrm>
            <a:off x="1103312" y="1280160"/>
            <a:ext cx="9982030" cy="4968239"/>
          </a:xfrm>
        </p:spPr>
        <p:txBody>
          <a:bodyPr/>
          <a:lstStyle/>
          <a:p>
            <a:r>
              <a:rPr lang="en-US" dirty="0"/>
              <a:t>Representation of an anonymous function : it doesn’t have a name, but it has a list of parameters, a body, a return type, and also possibly a list of exceptions that can be thrown.</a:t>
            </a:r>
          </a:p>
          <a:p>
            <a:r>
              <a:rPr lang="en-US" dirty="0"/>
              <a:t>Can be passed around as a parameter thus achieving </a:t>
            </a:r>
            <a:r>
              <a:rPr lang="en-US" b="1" dirty="0"/>
              <a:t>behavior parameterization.</a:t>
            </a:r>
          </a:p>
          <a:p>
            <a:r>
              <a:rPr lang="en-US" dirty="0"/>
              <a:t>Let you pass code in a concise way.</a:t>
            </a:r>
            <a:br>
              <a:rPr lang="en-US" b="1" dirty="0"/>
            </a:br>
            <a:endParaRPr lang="en-US" b="1" dirty="0"/>
          </a:p>
          <a:p>
            <a:r>
              <a:rPr lang="en-US" dirty="0"/>
              <a:t>An instance of a lambda can be assigned to any </a:t>
            </a:r>
            <a:r>
              <a:rPr lang="en-US" b="1" dirty="0"/>
              <a:t>functional interface</a:t>
            </a:r>
            <a:br>
              <a:rPr lang="en-US" dirty="0">
                <a:hlinkClick r:id="rId2"/>
              </a:rPr>
            </a:br>
            <a:r>
              <a:rPr lang="en-US" dirty="0"/>
              <a:t> whose single abstract method’s definition matches the definition of the lambda.</a:t>
            </a:r>
            <a:endParaRPr lang="en-US" b="1" dirty="0"/>
          </a:p>
          <a:p>
            <a:r>
              <a:rPr lang="en-US" dirty="0" err="1"/>
              <a:t>Lamda</a:t>
            </a:r>
            <a:r>
              <a:rPr lang="en-US" dirty="0"/>
              <a:t> can be</a:t>
            </a:r>
          </a:p>
          <a:p>
            <a:pPr lvl="1"/>
            <a:r>
              <a:rPr lang="en-US" dirty="0"/>
              <a:t>assigned to variables </a:t>
            </a:r>
          </a:p>
          <a:p>
            <a:pPr lvl="1"/>
            <a:r>
              <a:rPr lang="en-US" dirty="0"/>
              <a:t>passed to functions</a:t>
            </a:r>
          </a:p>
          <a:p>
            <a:pPr marL="457200" lvl="1" indent="0">
              <a:buNone/>
            </a:pPr>
            <a:endParaRPr lang="en-US" dirty="0"/>
          </a:p>
          <a:p>
            <a:endParaRPr lang="en-US" dirty="0"/>
          </a:p>
        </p:txBody>
      </p:sp>
    </p:spTree>
    <p:extLst>
      <p:ext uri="{BB962C8B-B14F-4D97-AF65-F5344CB8AC3E}">
        <p14:creationId xmlns:p14="http://schemas.microsoft.com/office/powerpoint/2010/main" val="3426515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084C9-7624-4F80-80FE-5EE21595EF60}"/>
              </a:ext>
            </a:extLst>
          </p:cNvPr>
          <p:cNvSpPr>
            <a:spLocks noGrp="1"/>
          </p:cNvSpPr>
          <p:nvPr>
            <p:ph idx="1"/>
          </p:nvPr>
        </p:nvSpPr>
        <p:spPr>
          <a:xfrm>
            <a:off x="604912" y="478302"/>
            <a:ext cx="11296356" cy="5770097"/>
          </a:xfrm>
        </p:spPr>
        <p:txBody>
          <a:bodyPr>
            <a:normAutofit fontScale="77500" lnSpcReduction="20000"/>
          </a:bodyPr>
          <a:lstStyle/>
          <a:p>
            <a:pPr marL="0" indent="0">
              <a:buNone/>
            </a:pPr>
            <a:r>
              <a:rPr lang="en-US" dirty="0" err="1"/>
              <a:t>ZoneId</a:t>
            </a:r>
            <a:r>
              <a:rPr lang="en-US" dirty="0"/>
              <a:t> </a:t>
            </a:r>
            <a:r>
              <a:rPr lang="en-US" dirty="0" err="1"/>
              <a:t>losAngeles</a:t>
            </a:r>
            <a:r>
              <a:rPr lang="en-US" dirty="0"/>
              <a:t> = </a:t>
            </a:r>
            <a:r>
              <a:rPr lang="en-US" dirty="0" err="1"/>
              <a:t>ZoneId.of</a:t>
            </a:r>
            <a:r>
              <a:rPr lang="en-US" dirty="0"/>
              <a:t>("America/</a:t>
            </a:r>
            <a:r>
              <a:rPr lang="en-US" dirty="0" err="1"/>
              <a:t>Los_Angeles</a:t>
            </a:r>
            <a:r>
              <a:rPr lang="en-US" dirty="0"/>
              <a:t>");</a:t>
            </a:r>
          </a:p>
          <a:p>
            <a:pPr marL="0" indent="0">
              <a:buNone/>
            </a:pPr>
            <a:r>
              <a:rPr lang="en-US" dirty="0" err="1"/>
              <a:t>ZoneId</a:t>
            </a:r>
            <a:r>
              <a:rPr lang="en-US" dirty="0"/>
              <a:t> berlin = </a:t>
            </a:r>
            <a:r>
              <a:rPr lang="en-US" dirty="0" err="1"/>
              <a:t>ZoneId.of</a:t>
            </a:r>
            <a:r>
              <a:rPr lang="en-US" dirty="0"/>
              <a:t>("Europe/Berlin");</a:t>
            </a:r>
          </a:p>
          <a:p>
            <a:pPr marL="0" indent="0">
              <a:buNone/>
            </a:pPr>
            <a:r>
              <a:rPr lang="en-US" dirty="0"/>
              <a:t>// 2014-02-20 12:00</a:t>
            </a:r>
          </a:p>
          <a:p>
            <a:pPr marL="0" indent="0">
              <a:buNone/>
            </a:pPr>
            <a:r>
              <a:rPr lang="en-US" dirty="0" err="1"/>
              <a:t>LocalDateTime</a:t>
            </a:r>
            <a:r>
              <a:rPr lang="en-US" dirty="0"/>
              <a:t> </a:t>
            </a:r>
            <a:r>
              <a:rPr lang="en-US" dirty="0" err="1"/>
              <a:t>dateTime</a:t>
            </a:r>
            <a:r>
              <a:rPr lang="en-US" dirty="0"/>
              <a:t> = </a:t>
            </a:r>
            <a:r>
              <a:rPr lang="en-US" dirty="0" err="1"/>
              <a:t>LocalDateTime.of</a:t>
            </a:r>
            <a:r>
              <a:rPr lang="en-US" dirty="0"/>
              <a:t>(2014, 02, 20, 12, 0);</a:t>
            </a:r>
          </a:p>
          <a:p>
            <a:pPr marL="0" indent="0">
              <a:buNone/>
            </a:pPr>
            <a:r>
              <a:rPr lang="en-US" dirty="0"/>
              <a:t>// 2014-02-20 12:00, Europe/Berlin (+01:00)</a:t>
            </a:r>
          </a:p>
          <a:p>
            <a:pPr marL="0" indent="0">
              <a:buNone/>
            </a:pPr>
            <a:r>
              <a:rPr lang="en-US" dirty="0" err="1"/>
              <a:t>ZonedDateTime</a:t>
            </a:r>
            <a:r>
              <a:rPr lang="en-US" dirty="0"/>
              <a:t> </a:t>
            </a:r>
            <a:r>
              <a:rPr lang="en-US" dirty="0" err="1"/>
              <a:t>berlinDateTime</a:t>
            </a:r>
            <a:r>
              <a:rPr lang="en-US" dirty="0"/>
              <a:t> = </a:t>
            </a:r>
            <a:r>
              <a:rPr lang="en-US" dirty="0" err="1"/>
              <a:t>ZonedDateTime.of</a:t>
            </a:r>
            <a:r>
              <a:rPr lang="en-US" dirty="0"/>
              <a:t>(</a:t>
            </a:r>
            <a:r>
              <a:rPr lang="en-US" dirty="0" err="1"/>
              <a:t>dateTime</a:t>
            </a:r>
            <a:r>
              <a:rPr lang="en-US" dirty="0"/>
              <a:t>, berlin);</a:t>
            </a:r>
          </a:p>
          <a:p>
            <a:pPr marL="0" indent="0">
              <a:buNone/>
            </a:pPr>
            <a:r>
              <a:rPr lang="en-US" dirty="0"/>
              <a:t>// 2014-02-20 03:00, America/</a:t>
            </a:r>
            <a:r>
              <a:rPr lang="en-US" dirty="0" err="1"/>
              <a:t>Los_Angeles</a:t>
            </a:r>
            <a:r>
              <a:rPr lang="en-US" dirty="0"/>
              <a:t> (-08:00)</a:t>
            </a:r>
          </a:p>
          <a:p>
            <a:pPr marL="0" indent="0">
              <a:buNone/>
            </a:pPr>
            <a:r>
              <a:rPr lang="en-US" dirty="0" err="1"/>
              <a:t>ZonedDateTime</a:t>
            </a:r>
            <a:r>
              <a:rPr lang="en-US" dirty="0"/>
              <a:t> </a:t>
            </a:r>
            <a:r>
              <a:rPr lang="en-US" dirty="0" err="1"/>
              <a:t>losAngelesDateTime</a:t>
            </a:r>
            <a:r>
              <a:rPr lang="en-US" dirty="0"/>
              <a:t> = </a:t>
            </a:r>
            <a:r>
              <a:rPr lang="en-US" dirty="0" err="1"/>
              <a:t>berlinDateTime.withZoneSameInstant</a:t>
            </a:r>
            <a:r>
              <a:rPr lang="en-US" dirty="0"/>
              <a:t>(</a:t>
            </a:r>
            <a:r>
              <a:rPr lang="en-US" dirty="0" err="1"/>
              <a:t>losAngeles</a:t>
            </a:r>
            <a:r>
              <a:rPr lang="en-US" dirty="0"/>
              <a:t>);</a:t>
            </a:r>
          </a:p>
          <a:p>
            <a:pPr marL="0" indent="0">
              <a:buNone/>
            </a:pPr>
            <a:r>
              <a:rPr lang="en-US" dirty="0" err="1"/>
              <a:t>int</a:t>
            </a:r>
            <a:r>
              <a:rPr lang="en-US" dirty="0"/>
              <a:t> </a:t>
            </a:r>
            <a:r>
              <a:rPr lang="en-US" dirty="0" err="1"/>
              <a:t>offsetInSeconds</a:t>
            </a:r>
            <a:r>
              <a:rPr lang="en-US" dirty="0"/>
              <a:t> = </a:t>
            </a:r>
            <a:r>
              <a:rPr lang="en-US" dirty="0" err="1"/>
              <a:t>losAngelesDateTime.getOffset</a:t>
            </a:r>
            <a:r>
              <a:rPr lang="en-US" dirty="0"/>
              <a:t>().</a:t>
            </a:r>
            <a:r>
              <a:rPr lang="en-US" dirty="0" err="1"/>
              <a:t>getTotalSeconds</a:t>
            </a:r>
            <a:r>
              <a:rPr lang="en-US" dirty="0"/>
              <a:t>(); // -28800</a:t>
            </a:r>
          </a:p>
          <a:p>
            <a:pPr marL="0" indent="0">
              <a:buNone/>
            </a:pPr>
            <a:r>
              <a:rPr lang="en-US" dirty="0"/>
              <a:t>// a collection of all available zones</a:t>
            </a:r>
          </a:p>
          <a:p>
            <a:pPr marL="0" indent="0">
              <a:buNone/>
            </a:pPr>
            <a:r>
              <a:rPr lang="en-US" dirty="0"/>
              <a:t>Set&lt;String&gt; </a:t>
            </a:r>
            <a:r>
              <a:rPr lang="en-US" dirty="0" err="1"/>
              <a:t>allZoneIds</a:t>
            </a:r>
            <a:r>
              <a:rPr lang="en-US" dirty="0"/>
              <a:t> = </a:t>
            </a:r>
            <a:r>
              <a:rPr lang="en-US" dirty="0" err="1"/>
              <a:t>ZoneId.getAvailableZoneIds</a:t>
            </a:r>
            <a:r>
              <a:rPr lang="en-US" dirty="0"/>
              <a:t>();</a:t>
            </a:r>
          </a:p>
          <a:p>
            <a:pPr marL="0" indent="0">
              <a:buNone/>
            </a:pPr>
            <a:r>
              <a:rPr lang="en-US" dirty="0"/>
              <a:t>// using offsets</a:t>
            </a:r>
          </a:p>
          <a:p>
            <a:pPr marL="0" indent="0">
              <a:buNone/>
            </a:pPr>
            <a:r>
              <a:rPr lang="en-US" dirty="0" err="1"/>
              <a:t>LocalDateTime</a:t>
            </a:r>
            <a:r>
              <a:rPr lang="en-US" dirty="0"/>
              <a:t> date = </a:t>
            </a:r>
            <a:r>
              <a:rPr lang="en-US" dirty="0" err="1"/>
              <a:t>LocalDateTime.of</a:t>
            </a:r>
            <a:r>
              <a:rPr lang="en-US" dirty="0"/>
              <a:t>(2013, </a:t>
            </a:r>
            <a:r>
              <a:rPr lang="en-US" dirty="0" err="1"/>
              <a:t>Month.JULY</a:t>
            </a:r>
            <a:r>
              <a:rPr lang="en-US" dirty="0"/>
              <a:t>, 20, 3, 30);</a:t>
            </a:r>
          </a:p>
          <a:p>
            <a:pPr marL="0" indent="0">
              <a:buNone/>
            </a:pPr>
            <a:r>
              <a:rPr lang="en-US" dirty="0" err="1"/>
              <a:t>ZoneOffset</a:t>
            </a:r>
            <a:r>
              <a:rPr lang="en-US" dirty="0"/>
              <a:t> offset = </a:t>
            </a:r>
            <a:r>
              <a:rPr lang="en-US" dirty="0" err="1"/>
              <a:t>ZoneOffset.of</a:t>
            </a:r>
            <a:r>
              <a:rPr lang="en-US" dirty="0"/>
              <a:t>("+05:00");</a:t>
            </a:r>
          </a:p>
          <a:p>
            <a:pPr marL="0" indent="0">
              <a:buNone/>
            </a:pPr>
            <a:r>
              <a:rPr lang="en-US" dirty="0"/>
              <a:t>// 2013-07-20 03:30 +05:00</a:t>
            </a:r>
          </a:p>
          <a:p>
            <a:pPr marL="0" indent="0">
              <a:buNone/>
            </a:pPr>
            <a:r>
              <a:rPr lang="en-US" dirty="0" err="1"/>
              <a:t>OffsetDateTime</a:t>
            </a:r>
            <a:r>
              <a:rPr lang="en-US" dirty="0"/>
              <a:t> </a:t>
            </a:r>
            <a:r>
              <a:rPr lang="en-US" dirty="0" err="1"/>
              <a:t>plusFive</a:t>
            </a:r>
            <a:r>
              <a:rPr lang="en-US" dirty="0"/>
              <a:t> = </a:t>
            </a:r>
            <a:r>
              <a:rPr lang="en-US" dirty="0" err="1"/>
              <a:t>OffsetDateTime.of</a:t>
            </a:r>
            <a:r>
              <a:rPr lang="en-US" dirty="0"/>
              <a:t>(date, offset);</a:t>
            </a:r>
          </a:p>
          <a:p>
            <a:pPr marL="0" indent="0">
              <a:buNone/>
            </a:pPr>
            <a:r>
              <a:rPr lang="en-US" dirty="0"/>
              <a:t>// 2013-07-19 20:30 -02:00</a:t>
            </a:r>
          </a:p>
          <a:p>
            <a:pPr marL="0" indent="0">
              <a:buNone/>
            </a:pPr>
            <a:r>
              <a:rPr lang="en-US" dirty="0" err="1"/>
              <a:t>OffsetDateTime</a:t>
            </a:r>
            <a:r>
              <a:rPr lang="en-US" dirty="0"/>
              <a:t> </a:t>
            </a:r>
            <a:r>
              <a:rPr lang="en-US" dirty="0" err="1"/>
              <a:t>minusTwo</a:t>
            </a:r>
            <a:r>
              <a:rPr lang="en-US" dirty="0"/>
              <a:t> = </a:t>
            </a:r>
            <a:r>
              <a:rPr lang="en-US" dirty="0" err="1"/>
              <a:t>plusFive.withOffsetSameInstant</a:t>
            </a:r>
            <a:r>
              <a:rPr lang="en-US" dirty="0"/>
              <a:t>(</a:t>
            </a:r>
            <a:r>
              <a:rPr lang="en-US" dirty="0" err="1"/>
              <a:t>ZoneOffset.ofHours</a:t>
            </a:r>
            <a:r>
              <a:rPr lang="en-US" dirty="0"/>
              <a:t>(-2));</a:t>
            </a:r>
          </a:p>
        </p:txBody>
      </p:sp>
    </p:spTree>
    <p:extLst>
      <p:ext uri="{BB962C8B-B14F-4D97-AF65-F5344CB8AC3E}">
        <p14:creationId xmlns:p14="http://schemas.microsoft.com/office/powerpoint/2010/main" val="3846194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B897-B308-4B17-A8E2-B54E219DBF33}"/>
              </a:ext>
            </a:extLst>
          </p:cNvPr>
          <p:cNvSpPr>
            <a:spLocks noGrp="1"/>
          </p:cNvSpPr>
          <p:nvPr>
            <p:ph type="title"/>
          </p:nvPr>
        </p:nvSpPr>
        <p:spPr/>
        <p:txBody>
          <a:bodyPr/>
          <a:lstStyle/>
          <a:p>
            <a:r>
              <a:rPr lang="en-US" dirty="0"/>
              <a:t>Using Period and Duration</a:t>
            </a:r>
          </a:p>
        </p:txBody>
      </p:sp>
      <p:sp>
        <p:nvSpPr>
          <p:cNvPr id="3" name="Content Placeholder 2">
            <a:extLst>
              <a:ext uri="{FF2B5EF4-FFF2-40B4-BE49-F238E27FC236}">
                <a16:creationId xmlns:a16="http://schemas.microsoft.com/office/drawing/2014/main" id="{CEAB0F49-BF82-41C1-A076-F13D40369DF0}"/>
              </a:ext>
            </a:extLst>
          </p:cNvPr>
          <p:cNvSpPr>
            <a:spLocks noGrp="1"/>
          </p:cNvSpPr>
          <p:nvPr>
            <p:ph idx="1"/>
          </p:nvPr>
        </p:nvSpPr>
        <p:spPr>
          <a:xfrm>
            <a:off x="645130" y="1420838"/>
            <a:ext cx="10900759" cy="4984444"/>
          </a:xfrm>
        </p:spPr>
        <p:txBody>
          <a:bodyPr/>
          <a:lstStyle/>
          <a:p>
            <a:r>
              <a:rPr lang="en-US" b="1" i="1" dirty="0"/>
              <a:t>Period</a:t>
            </a:r>
            <a:r>
              <a:rPr lang="en-US" i="1" dirty="0"/>
              <a:t> </a:t>
            </a:r>
            <a:r>
              <a:rPr lang="en-US" dirty="0"/>
              <a:t>class</a:t>
            </a:r>
            <a:r>
              <a:rPr lang="en-US" i="1" dirty="0"/>
              <a:t> </a:t>
            </a:r>
            <a:r>
              <a:rPr lang="en-US" dirty="0"/>
              <a:t>represents a quantity of time in terms of years, months and days </a:t>
            </a:r>
          </a:p>
          <a:p>
            <a:pPr marL="457200" lvl="1" indent="0">
              <a:buNone/>
            </a:pPr>
            <a:r>
              <a:rPr lang="en-US" dirty="0" err="1"/>
              <a:t>LocalDate</a:t>
            </a:r>
            <a:r>
              <a:rPr lang="en-US" dirty="0"/>
              <a:t> </a:t>
            </a:r>
            <a:r>
              <a:rPr lang="en-US" dirty="0" err="1"/>
              <a:t>finalDate</a:t>
            </a:r>
            <a:r>
              <a:rPr lang="en-US" dirty="0"/>
              <a:t> = </a:t>
            </a:r>
            <a:r>
              <a:rPr lang="en-US" dirty="0" err="1"/>
              <a:t>initialDate.plus</a:t>
            </a:r>
            <a:r>
              <a:rPr lang="en-US" dirty="0"/>
              <a:t>(</a:t>
            </a:r>
            <a:r>
              <a:rPr lang="en-US" dirty="0" err="1"/>
              <a:t>Period.ofDays</a:t>
            </a:r>
            <a:r>
              <a:rPr lang="en-US" dirty="0"/>
              <a:t>(5));</a:t>
            </a:r>
          </a:p>
          <a:p>
            <a:pPr marL="457200" lvl="1" indent="0">
              <a:buNone/>
            </a:pPr>
            <a:endParaRPr lang="en-US" dirty="0"/>
          </a:p>
          <a:p>
            <a:pPr marL="457200" lvl="1" indent="0">
              <a:buNone/>
            </a:pPr>
            <a:r>
              <a:rPr lang="en-US" dirty="0" err="1"/>
              <a:t>int</a:t>
            </a:r>
            <a:r>
              <a:rPr lang="en-US" dirty="0"/>
              <a:t> five = </a:t>
            </a:r>
            <a:r>
              <a:rPr lang="en-US" dirty="0" err="1"/>
              <a:t>Period.between</a:t>
            </a:r>
            <a:r>
              <a:rPr lang="en-US" dirty="0"/>
              <a:t>(</a:t>
            </a:r>
            <a:r>
              <a:rPr lang="en-US" dirty="0" err="1"/>
              <a:t>finalDate</a:t>
            </a:r>
            <a:r>
              <a:rPr lang="en-US" dirty="0"/>
              <a:t>, </a:t>
            </a:r>
            <a:r>
              <a:rPr lang="en-US" dirty="0" err="1"/>
              <a:t>initialDate</a:t>
            </a:r>
            <a:r>
              <a:rPr lang="en-US" dirty="0"/>
              <a:t>).</a:t>
            </a:r>
            <a:r>
              <a:rPr lang="en-US" dirty="0" err="1"/>
              <a:t>getDays</a:t>
            </a:r>
            <a:r>
              <a:rPr lang="en-US" dirty="0"/>
              <a:t>();</a:t>
            </a:r>
          </a:p>
          <a:p>
            <a:pPr marL="457200" lvl="1" indent="0">
              <a:buNone/>
            </a:pPr>
            <a:endParaRPr lang="en-US" dirty="0"/>
          </a:p>
          <a:p>
            <a:r>
              <a:rPr lang="en-US" b="1" i="1" dirty="0"/>
              <a:t>Duration</a:t>
            </a:r>
            <a:r>
              <a:rPr lang="en-US" dirty="0"/>
              <a:t> class represents a quantity of time in terms of seconds and </a:t>
            </a:r>
            <a:r>
              <a:rPr lang="en-US" dirty="0" err="1"/>
              <a:t>nano</a:t>
            </a:r>
            <a:r>
              <a:rPr lang="en-US" dirty="0"/>
              <a:t> seconds.</a:t>
            </a:r>
          </a:p>
          <a:p>
            <a:pPr marL="457200" lvl="1" indent="0">
              <a:buNone/>
            </a:pPr>
            <a:r>
              <a:rPr lang="en-US" dirty="0" err="1"/>
              <a:t>LocalTime</a:t>
            </a:r>
            <a:r>
              <a:rPr lang="en-US" dirty="0"/>
              <a:t> </a:t>
            </a:r>
            <a:r>
              <a:rPr lang="en-US" dirty="0" err="1"/>
              <a:t>initialTime</a:t>
            </a:r>
            <a:r>
              <a:rPr lang="en-US" dirty="0"/>
              <a:t> = </a:t>
            </a:r>
            <a:r>
              <a:rPr lang="en-US" dirty="0" err="1"/>
              <a:t>LocalTime.of</a:t>
            </a:r>
            <a:r>
              <a:rPr lang="en-US" dirty="0"/>
              <a:t>(6, 30, 0);</a:t>
            </a:r>
          </a:p>
          <a:p>
            <a:pPr marL="457200" lvl="1" indent="0">
              <a:buNone/>
            </a:pPr>
            <a:r>
              <a:rPr lang="en-US" dirty="0" err="1"/>
              <a:t>LocalTime</a:t>
            </a:r>
            <a:r>
              <a:rPr lang="en-US" dirty="0"/>
              <a:t> </a:t>
            </a:r>
            <a:r>
              <a:rPr lang="en-US" dirty="0" err="1"/>
              <a:t>finalTime</a:t>
            </a:r>
            <a:r>
              <a:rPr lang="en-US" dirty="0"/>
              <a:t> = </a:t>
            </a:r>
            <a:r>
              <a:rPr lang="en-US" dirty="0" err="1"/>
              <a:t>initialTime.plus</a:t>
            </a:r>
            <a:r>
              <a:rPr lang="en-US" dirty="0"/>
              <a:t>(</a:t>
            </a:r>
            <a:r>
              <a:rPr lang="en-US" dirty="0" err="1"/>
              <a:t>Duration.ofSeconds</a:t>
            </a:r>
            <a:r>
              <a:rPr lang="en-US" dirty="0"/>
              <a:t>(30));</a:t>
            </a:r>
          </a:p>
          <a:p>
            <a:pPr marL="457200" lvl="1" indent="0">
              <a:buNone/>
            </a:pPr>
            <a:endParaRPr lang="en-US" dirty="0"/>
          </a:p>
          <a:p>
            <a:pPr marL="457200" lvl="1" indent="0">
              <a:buNone/>
            </a:pPr>
            <a:r>
              <a:rPr lang="en-US" dirty="0" err="1"/>
              <a:t>int</a:t>
            </a:r>
            <a:r>
              <a:rPr lang="en-US" dirty="0"/>
              <a:t> thirty = </a:t>
            </a:r>
            <a:r>
              <a:rPr lang="en-US" dirty="0" err="1"/>
              <a:t>Duration.between</a:t>
            </a:r>
            <a:r>
              <a:rPr lang="en-US" dirty="0"/>
              <a:t>(</a:t>
            </a:r>
            <a:r>
              <a:rPr lang="en-US" dirty="0" err="1"/>
              <a:t>finalTime</a:t>
            </a:r>
            <a:r>
              <a:rPr lang="en-US" dirty="0"/>
              <a:t>, </a:t>
            </a:r>
            <a:r>
              <a:rPr lang="en-US" dirty="0" err="1"/>
              <a:t>initialTime</a:t>
            </a:r>
            <a:r>
              <a:rPr lang="en-US" dirty="0"/>
              <a:t>).</a:t>
            </a:r>
            <a:r>
              <a:rPr lang="en-US" dirty="0" err="1"/>
              <a:t>getSeconds</a:t>
            </a:r>
            <a:r>
              <a:rPr lang="en-US" dirty="0"/>
              <a:t>();</a:t>
            </a:r>
          </a:p>
          <a:p>
            <a:pPr marL="457200" lvl="1" indent="0">
              <a:buNone/>
            </a:pPr>
            <a:endParaRPr lang="en-US" dirty="0"/>
          </a:p>
        </p:txBody>
      </p:sp>
    </p:spTree>
    <p:extLst>
      <p:ext uri="{BB962C8B-B14F-4D97-AF65-F5344CB8AC3E}">
        <p14:creationId xmlns:p14="http://schemas.microsoft.com/office/powerpoint/2010/main" val="20497817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F59FC-1B5C-47B4-9723-9AED404E2DD7}"/>
              </a:ext>
            </a:extLst>
          </p:cNvPr>
          <p:cNvSpPr>
            <a:spLocks noGrp="1"/>
          </p:cNvSpPr>
          <p:nvPr>
            <p:ph idx="1"/>
          </p:nvPr>
        </p:nvSpPr>
        <p:spPr>
          <a:xfrm>
            <a:off x="759656" y="422032"/>
            <a:ext cx="10114670" cy="6330460"/>
          </a:xfrm>
        </p:spPr>
        <p:txBody>
          <a:bodyPr>
            <a:normAutofit fontScale="62500" lnSpcReduction="20000"/>
          </a:bodyPr>
          <a:lstStyle/>
          <a:p>
            <a:pPr marL="0" indent="0">
              <a:buNone/>
            </a:pPr>
            <a:r>
              <a:rPr lang="en-US" dirty="0"/>
              <a:t>// periods</a:t>
            </a:r>
          </a:p>
          <a:p>
            <a:pPr marL="0" indent="0">
              <a:buNone/>
            </a:pPr>
            <a:r>
              <a:rPr lang="en-US" dirty="0" err="1"/>
              <a:t>LocalDate</a:t>
            </a:r>
            <a:r>
              <a:rPr lang="en-US" dirty="0"/>
              <a:t> </a:t>
            </a:r>
            <a:r>
              <a:rPr lang="en-US" dirty="0" err="1"/>
              <a:t>firstDate</a:t>
            </a:r>
            <a:r>
              <a:rPr lang="en-US" dirty="0"/>
              <a:t> = </a:t>
            </a:r>
            <a:r>
              <a:rPr lang="en-US" dirty="0" err="1"/>
              <a:t>LocalDate.of</a:t>
            </a:r>
            <a:r>
              <a:rPr lang="en-US" dirty="0"/>
              <a:t>(2010, 5, 17); // 2010-05-17</a:t>
            </a:r>
          </a:p>
          <a:p>
            <a:pPr marL="0" indent="0">
              <a:buNone/>
            </a:pPr>
            <a:r>
              <a:rPr lang="en-US" dirty="0" err="1"/>
              <a:t>LocalDate</a:t>
            </a:r>
            <a:r>
              <a:rPr lang="en-US" dirty="0"/>
              <a:t> </a:t>
            </a:r>
            <a:r>
              <a:rPr lang="en-US" dirty="0" err="1"/>
              <a:t>secondDate</a:t>
            </a:r>
            <a:r>
              <a:rPr lang="en-US" dirty="0"/>
              <a:t> = </a:t>
            </a:r>
            <a:r>
              <a:rPr lang="en-US" dirty="0" err="1"/>
              <a:t>LocalDate.of</a:t>
            </a:r>
            <a:r>
              <a:rPr lang="en-US" dirty="0"/>
              <a:t>(2015, 3, 7); // 2015-03-07</a:t>
            </a:r>
          </a:p>
          <a:p>
            <a:pPr marL="0" indent="0">
              <a:buNone/>
            </a:pPr>
            <a:r>
              <a:rPr lang="en-US" dirty="0"/>
              <a:t>Period </a:t>
            </a:r>
            <a:r>
              <a:rPr lang="en-US" dirty="0" err="1"/>
              <a:t>period</a:t>
            </a:r>
            <a:r>
              <a:rPr lang="en-US" dirty="0"/>
              <a:t> = </a:t>
            </a:r>
            <a:r>
              <a:rPr lang="en-US" dirty="0" err="1"/>
              <a:t>Period.between</a:t>
            </a:r>
            <a:r>
              <a:rPr lang="en-US" dirty="0"/>
              <a:t>(</a:t>
            </a:r>
            <a:r>
              <a:rPr lang="en-US" dirty="0" err="1"/>
              <a:t>firstDate</a:t>
            </a:r>
            <a:r>
              <a:rPr lang="en-US" dirty="0"/>
              <a:t>, </a:t>
            </a:r>
            <a:r>
              <a:rPr lang="en-US" dirty="0" err="1"/>
              <a:t>secondDate</a:t>
            </a:r>
            <a:r>
              <a:rPr lang="en-US" dirty="0"/>
              <a:t>);</a:t>
            </a:r>
          </a:p>
          <a:p>
            <a:pPr marL="0" indent="0">
              <a:buNone/>
            </a:pPr>
            <a:r>
              <a:rPr lang="en-US" dirty="0" err="1"/>
              <a:t>int</a:t>
            </a:r>
            <a:r>
              <a:rPr lang="en-US" dirty="0"/>
              <a:t> days = </a:t>
            </a:r>
            <a:r>
              <a:rPr lang="en-US" dirty="0" err="1"/>
              <a:t>period.getDays</a:t>
            </a:r>
            <a:r>
              <a:rPr lang="en-US" dirty="0"/>
              <a:t>(); // 18</a:t>
            </a:r>
          </a:p>
          <a:p>
            <a:pPr marL="0" indent="0">
              <a:buNone/>
            </a:pPr>
            <a:r>
              <a:rPr lang="en-US" dirty="0" err="1"/>
              <a:t>int</a:t>
            </a:r>
            <a:r>
              <a:rPr lang="en-US" dirty="0"/>
              <a:t> months = </a:t>
            </a:r>
            <a:r>
              <a:rPr lang="en-US" dirty="0" err="1"/>
              <a:t>period.getMonths</a:t>
            </a:r>
            <a:r>
              <a:rPr lang="en-US" dirty="0"/>
              <a:t>(); // 9</a:t>
            </a:r>
          </a:p>
          <a:p>
            <a:pPr marL="0" indent="0">
              <a:buNone/>
            </a:pPr>
            <a:r>
              <a:rPr lang="en-US" dirty="0" err="1"/>
              <a:t>int</a:t>
            </a:r>
            <a:r>
              <a:rPr lang="en-US" dirty="0"/>
              <a:t> years = </a:t>
            </a:r>
            <a:r>
              <a:rPr lang="en-US" dirty="0" err="1"/>
              <a:t>period.getYears</a:t>
            </a:r>
            <a:r>
              <a:rPr lang="en-US" dirty="0"/>
              <a:t>(); // 4</a:t>
            </a:r>
          </a:p>
          <a:p>
            <a:pPr marL="0" indent="0">
              <a:buNone/>
            </a:pPr>
            <a:r>
              <a:rPr lang="en-US" dirty="0" err="1"/>
              <a:t>boolean</a:t>
            </a:r>
            <a:r>
              <a:rPr lang="en-US" dirty="0"/>
              <a:t> </a:t>
            </a:r>
            <a:r>
              <a:rPr lang="en-US" dirty="0" err="1"/>
              <a:t>isNegative</a:t>
            </a:r>
            <a:r>
              <a:rPr lang="en-US" dirty="0"/>
              <a:t> = </a:t>
            </a:r>
            <a:r>
              <a:rPr lang="en-US" dirty="0" err="1"/>
              <a:t>period.isNegative</a:t>
            </a:r>
            <a:r>
              <a:rPr lang="en-US" dirty="0"/>
              <a:t>(); // false</a:t>
            </a:r>
          </a:p>
          <a:p>
            <a:pPr marL="0" indent="0">
              <a:buNone/>
            </a:pPr>
            <a:r>
              <a:rPr lang="en-US" dirty="0"/>
              <a:t>Period </a:t>
            </a:r>
            <a:r>
              <a:rPr lang="en-US" dirty="0" err="1"/>
              <a:t>twoMonthsAndFiveDays</a:t>
            </a:r>
            <a:r>
              <a:rPr lang="en-US" dirty="0"/>
              <a:t> = </a:t>
            </a:r>
            <a:r>
              <a:rPr lang="en-US" dirty="0" err="1"/>
              <a:t>Period.ofMonths</a:t>
            </a:r>
            <a:r>
              <a:rPr lang="en-US" dirty="0"/>
              <a:t>(2).</a:t>
            </a:r>
            <a:r>
              <a:rPr lang="en-US" dirty="0" err="1"/>
              <a:t>plusDays</a:t>
            </a:r>
            <a:r>
              <a:rPr lang="en-US" dirty="0"/>
              <a:t>(5);</a:t>
            </a:r>
          </a:p>
          <a:p>
            <a:pPr marL="0" indent="0">
              <a:buNone/>
            </a:pPr>
            <a:r>
              <a:rPr lang="en-US" dirty="0" err="1"/>
              <a:t>LocalDate</a:t>
            </a:r>
            <a:r>
              <a:rPr lang="en-US" dirty="0"/>
              <a:t> </a:t>
            </a:r>
            <a:r>
              <a:rPr lang="en-US" dirty="0" err="1"/>
              <a:t>sixthOfJanuary</a:t>
            </a:r>
            <a:r>
              <a:rPr lang="en-US" dirty="0"/>
              <a:t> = </a:t>
            </a:r>
            <a:r>
              <a:rPr lang="en-US" dirty="0" err="1"/>
              <a:t>LocalDate.of</a:t>
            </a:r>
            <a:r>
              <a:rPr lang="en-US" dirty="0"/>
              <a:t>(2014, 1, 6);</a:t>
            </a:r>
          </a:p>
          <a:p>
            <a:pPr marL="0" indent="0">
              <a:buNone/>
            </a:pPr>
            <a:r>
              <a:rPr lang="en-US" dirty="0"/>
              <a:t>// add two months and five days to 2014-01-06, result is 2014-03-11</a:t>
            </a:r>
          </a:p>
          <a:p>
            <a:pPr marL="0" indent="0">
              <a:buNone/>
            </a:pPr>
            <a:r>
              <a:rPr lang="en-US" dirty="0" err="1"/>
              <a:t>LocalDate</a:t>
            </a:r>
            <a:r>
              <a:rPr lang="en-US" dirty="0"/>
              <a:t> </a:t>
            </a:r>
            <a:r>
              <a:rPr lang="en-US" dirty="0" err="1"/>
              <a:t>eleventhOfMarch</a:t>
            </a:r>
            <a:r>
              <a:rPr lang="en-US" dirty="0"/>
              <a:t> = </a:t>
            </a:r>
            <a:r>
              <a:rPr lang="en-US" dirty="0" err="1"/>
              <a:t>sixthOfJanuary.plus</a:t>
            </a:r>
            <a:r>
              <a:rPr lang="en-US" dirty="0"/>
              <a:t>(</a:t>
            </a:r>
            <a:r>
              <a:rPr lang="en-US" dirty="0" err="1"/>
              <a:t>twoMonthsAndFiveDays</a:t>
            </a:r>
            <a:r>
              <a:rPr lang="en-US" dirty="0"/>
              <a:t>);</a:t>
            </a:r>
          </a:p>
          <a:p>
            <a:pPr marL="0" indent="0">
              <a:buNone/>
            </a:pPr>
            <a:r>
              <a:rPr lang="en-US" dirty="0"/>
              <a:t>// durations</a:t>
            </a:r>
          </a:p>
          <a:p>
            <a:pPr marL="0" indent="0">
              <a:buNone/>
            </a:pPr>
            <a:r>
              <a:rPr lang="en-US" dirty="0"/>
              <a:t>Instant </a:t>
            </a:r>
            <a:r>
              <a:rPr lang="en-US" dirty="0" err="1"/>
              <a:t>firstInstant</a:t>
            </a:r>
            <a:r>
              <a:rPr lang="en-US" dirty="0"/>
              <a:t>= </a:t>
            </a:r>
            <a:r>
              <a:rPr lang="en-US" dirty="0" err="1"/>
              <a:t>Instant.ofEpochSecond</a:t>
            </a:r>
            <a:r>
              <a:rPr lang="en-US" dirty="0"/>
              <a:t>( 1294881180 ); // 2011-01-13 01:13</a:t>
            </a:r>
          </a:p>
          <a:p>
            <a:pPr marL="0" indent="0">
              <a:buNone/>
            </a:pPr>
            <a:r>
              <a:rPr lang="en-US" dirty="0"/>
              <a:t>Instant </a:t>
            </a:r>
            <a:r>
              <a:rPr lang="en-US" dirty="0" err="1"/>
              <a:t>secondInstant</a:t>
            </a:r>
            <a:r>
              <a:rPr lang="en-US" dirty="0"/>
              <a:t> = </a:t>
            </a:r>
            <a:r>
              <a:rPr lang="en-US" dirty="0" err="1"/>
              <a:t>Instant.ofEpochSecond</a:t>
            </a:r>
            <a:r>
              <a:rPr lang="en-US" dirty="0"/>
              <a:t>(1294708260); // 2011-01-11 01:11</a:t>
            </a:r>
          </a:p>
          <a:p>
            <a:pPr marL="0" indent="0">
              <a:buNone/>
            </a:pPr>
            <a:r>
              <a:rPr lang="en-US" dirty="0"/>
              <a:t>Duration between = </a:t>
            </a:r>
            <a:r>
              <a:rPr lang="en-US" dirty="0" err="1"/>
              <a:t>Duration.between</a:t>
            </a:r>
            <a:r>
              <a:rPr lang="en-US" dirty="0"/>
              <a:t>(</a:t>
            </a:r>
            <a:r>
              <a:rPr lang="en-US" dirty="0" err="1"/>
              <a:t>firstInstant</a:t>
            </a:r>
            <a:r>
              <a:rPr lang="en-US" dirty="0"/>
              <a:t>, </a:t>
            </a:r>
            <a:r>
              <a:rPr lang="en-US" dirty="0" err="1"/>
              <a:t>secondInstant</a:t>
            </a:r>
            <a:r>
              <a:rPr lang="en-US" dirty="0"/>
              <a:t>);</a:t>
            </a:r>
          </a:p>
          <a:p>
            <a:pPr marL="0" indent="0">
              <a:buNone/>
            </a:pPr>
            <a:r>
              <a:rPr lang="en-US" dirty="0"/>
              <a:t>// negative because </a:t>
            </a:r>
            <a:r>
              <a:rPr lang="en-US" dirty="0" err="1"/>
              <a:t>firstInstant</a:t>
            </a:r>
            <a:r>
              <a:rPr lang="en-US" dirty="0"/>
              <a:t> is after </a:t>
            </a:r>
            <a:r>
              <a:rPr lang="en-US" dirty="0" err="1"/>
              <a:t>secondInstant</a:t>
            </a:r>
            <a:r>
              <a:rPr lang="en-US" dirty="0"/>
              <a:t> (-172920)</a:t>
            </a:r>
          </a:p>
          <a:p>
            <a:pPr marL="0" indent="0">
              <a:buNone/>
            </a:pPr>
            <a:r>
              <a:rPr lang="en-US" dirty="0"/>
              <a:t>long seconds = </a:t>
            </a:r>
            <a:r>
              <a:rPr lang="en-US" dirty="0" err="1"/>
              <a:t>between.getSeconds</a:t>
            </a:r>
            <a:r>
              <a:rPr lang="en-US" dirty="0"/>
              <a:t>();</a:t>
            </a:r>
          </a:p>
          <a:p>
            <a:pPr marL="0" indent="0">
              <a:buNone/>
            </a:pPr>
            <a:r>
              <a:rPr lang="en-US" dirty="0"/>
              <a:t>// get absolute result in minutes (2882)</a:t>
            </a:r>
          </a:p>
          <a:p>
            <a:pPr marL="0" indent="0">
              <a:buNone/>
            </a:pPr>
            <a:r>
              <a:rPr lang="en-US" dirty="0"/>
              <a:t>long </a:t>
            </a:r>
            <a:r>
              <a:rPr lang="en-US" dirty="0" err="1"/>
              <a:t>absoluteResult</a:t>
            </a:r>
            <a:r>
              <a:rPr lang="en-US" dirty="0"/>
              <a:t> = </a:t>
            </a:r>
            <a:r>
              <a:rPr lang="en-US" dirty="0" err="1"/>
              <a:t>between.abs</a:t>
            </a:r>
            <a:r>
              <a:rPr lang="en-US" dirty="0"/>
              <a:t>().</a:t>
            </a:r>
            <a:r>
              <a:rPr lang="en-US" dirty="0" err="1"/>
              <a:t>toMinutes</a:t>
            </a:r>
            <a:r>
              <a:rPr lang="en-US" dirty="0"/>
              <a:t>();</a:t>
            </a:r>
          </a:p>
          <a:p>
            <a:pPr marL="0" indent="0">
              <a:buNone/>
            </a:pPr>
            <a:r>
              <a:rPr lang="en-US" dirty="0"/>
              <a:t>// two hours in seconds (7200)</a:t>
            </a:r>
          </a:p>
          <a:p>
            <a:pPr marL="0" indent="0">
              <a:buNone/>
            </a:pPr>
            <a:r>
              <a:rPr lang="en-US" dirty="0"/>
              <a:t>long </a:t>
            </a:r>
            <a:r>
              <a:rPr lang="en-US" dirty="0" err="1"/>
              <a:t>twoHoursInSeconds</a:t>
            </a:r>
            <a:r>
              <a:rPr lang="en-US" dirty="0"/>
              <a:t> = </a:t>
            </a:r>
            <a:r>
              <a:rPr lang="en-US" dirty="0" err="1"/>
              <a:t>Duration.ofHours</a:t>
            </a:r>
            <a:r>
              <a:rPr lang="en-US" dirty="0"/>
              <a:t>(2).</a:t>
            </a:r>
            <a:r>
              <a:rPr lang="en-US" dirty="0" err="1"/>
              <a:t>getSeconds</a:t>
            </a:r>
            <a:r>
              <a:rPr lang="en-US" dirty="0"/>
              <a:t>();</a:t>
            </a:r>
          </a:p>
        </p:txBody>
      </p:sp>
    </p:spTree>
    <p:extLst>
      <p:ext uri="{BB962C8B-B14F-4D97-AF65-F5344CB8AC3E}">
        <p14:creationId xmlns:p14="http://schemas.microsoft.com/office/powerpoint/2010/main" val="31685244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19AC-C024-487F-BBDE-7183C89DD1DF}"/>
              </a:ext>
            </a:extLst>
          </p:cNvPr>
          <p:cNvSpPr>
            <a:spLocks noGrp="1"/>
          </p:cNvSpPr>
          <p:nvPr>
            <p:ph type="title"/>
          </p:nvPr>
        </p:nvSpPr>
        <p:spPr>
          <a:xfrm>
            <a:off x="646111" y="452718"/>
            <a:ext cx="11142615" cy="1400530"/>
          </a:xfrm>
        </p:spPr>
        <p:txBody>
          <a:bodyPr/>
          <a:lstStyle/>
          <a:p>
            <a:r>
              <a:rPr lang="en-US" dirty="0"/>
              <a:t>Compatibility with Date and </a:t>
            </a:r>
            <a:r>
              <a:rPr lang="en-US" dirty="0" err="1"/>
              <a:t>Calender</a:t>
            </a:r>
            <a:endParaRPr lang="en-US" dirty="0"/>
          </a:p>
        </p:txBody>
      </p:sp>
      <p:sp>
        <p:nvSpPr>
          <p:cNvPr id="3" name="Content Placeholder 2">
            <a:extLst>
              <a:ext uri="{FF2B5EF4-FFF2-40B4-BE49-F238E27FC236}">
                <a16:creationId xmlns:a16="http://schemas.microsoft.com/office/drawing/2014/main" id="{82857E8F-B7BA-4A7A-9750-527C35BBAF2E}"/>
              </a:ext>
            </a:extLst>
          </p:cNvPr>
          <p:cNvSpPr>
            <a:spLocks noGrp="1"/>
          </p:cNvSpPr>
          <p:nvPr>
            <p:ph idx="1"/>
          </p:nvPr>
        </p:nvSpPr>
        <p:spPr>
          <a:xfrm>
            <a:off x="646112" y="1477108"/>
            <a:ext cx="9403742" cy="4771291"/>
          </a:xfrm>
        </p:spPr>
        <p:txBody>
          <a:bodyPr/>
          <a:lstStyle/>
          <a:p>
            <a:r>
              <a:rPr lang="en-US" dirty="0"/>
              <a:t>Java 8 has added the </a:t>
            </a:r>
            <a:r>
              <a:rPr lang="en-US" dirty="0" err="1"/>
              <a:t>toInstant</a:t>
            </a:r>
            <a:r>
              <a:rPr lang="en-US" dirty="0"/>
              <a:t>() method which helps to convert existing Date and Calendar instance to new Date Time API.</a:t>
            </a:r>
          </a:p>
          <a:p>
            <a:pPr marL="457200" lvl="1" indent="0">
              <a:buNone/>
            </a:pPr>
            <a:r>
              <a:rPr lang="en-US" dirty="0" err="1"/>
              <a:t>LocalDateTime.ofInstant</a:t>
            </a:r>
            <a:r>
              <a:rPr lang="en-US" dirty="0"/>
              <a:t>(</a:t>
            </a:r>
            <a:r>
              <a:rPr lang="en-US" dirty="0" err="1"/>
              <a:t>date.toInstant</a:t>
            </a:r>
            <a:r>
              <a:rPr lang="en-US" dirty="0"/>
              <a:t>(), </a:t>
            </a:r>
            <a:r>
              <a:rPr lang="en-US" dirty="0" err="1"/>
              <a:t>ZoneId.systemDefault</a:t>
            </a:r>
            <a:r>
              <a:rPr lang="en-US" dirty="0"/>
              <a:t>());</a:t>
            </a:r>
          </a:p>
          <a:p>
            <a:pPr marL="457200" lvl="1" indent="0">
              <a:buNone/>
            </a:pPr>
            <a:r>
              <a:rPr lang="en-US" dirty="0" err="1"/>
              <a:t>LocalDateTime.ofInstant</a:t>
            </a:r>
            <a:r>
              <a:rPr lang="en-US" dirty="0"/>
              <a:t>(</a:t>
            </a:r>
            <a:r>
              <a:rPr lang="en-US" dirty="0" err="1"/>
              <a:t>calendar.toInstant</a:t>
            </a:r>
            <a:r>
              <a:rPr lang="en-US" dirty="0"/>
              <a:t>(), </a:t>
            </a:r>
            <a:r>
              <a:rPr lang="en-US" dirty="0" err="1"/>
              <a:t>ZoneId.systemDefault</a:t>
            </a:r>
            <a:r>
              <a:rPr lang="en-US" dirty="0"/>
              <a:t>());</a:t>
            </a:r>
          </a:p>
        </p:txBody>
      </p:sp>
    </p:spTree>
    <p:extLst>
      <p:ext uri="{BB962C8B-B14F-4D97-AF65-F5344CB8AC3E}">
        <p14:creationId xmlns:p14="http://schemas.microsoft.com/office/powerpoint/2010/main" val="1520160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942C-50A6-4C7C-AE5A-BE216282510B}"/>
              </a:ext>
            </a:extLst>
          </p:cNvPr>
          <p:cNvSpPr>
            <a:spLocks noGrp="1"/>
          </p:cNvSpPr>
          <p:nvPr>
            <p:ph type="title"/>
          </p:nvPr>
        </p:nvSpPr>
        <p:spPr/>
        <p:txBody>
          <a:bodyPr/>
          <a:lstStyle/>
          <a:p>
            <a:r>
              <a:rPr lang="en-US" dirty="0"/>
              <a:t>Temporal Adjusters</a:t>
            </a:r>
          </a:p>
        </p:txBody>
      </p:sp>
      <p:sp>
        <p:nvSpPr>
          <p:cNvPr id="3" name="Content Placeholder 2">
            <a:extLst>
              <a:ext uri="{FF2B5EF4-FFF2-40B4-BE49-F238E27FC236}">
                <a16:creationId xmlns:a16="http://schemas.microsoft.com/office/drawing/2014/main" id="{64EE44D5-0631-40E9-A10D-16575B3C4364}"/>
              </a:ext>
            </a:extLst>
          </p:cNvPr>
          <p:cNvSpPr>
            <a:spLocks noGrp="1"/>
          </p:cNvSpPr>
          <p:nvPr>
            <p:ph idx="1"/>
          </p:nvPr>
        </p:nvSpPr>
        <p:spPr>
          <a:xfrm>
            <a:off x="773724" y="1434905"/>
            <a:ext cx="10213144" cy="5190977"/>
          </a:xfrm>
        </p:spPr>
        <p:txBody>
          <a:bodyPr>
            <a:normAutofit fontScale="92500" lnSpcReduction="10000"/>
          </a:bodyPr>
          <a:lstStyle/>
          <a:p>
            <a:r>
              <a:rPr lang="en-US" dirty="0" err="1"/>
              <a:t>TemporalAdjuster</a:t>
            </a:r>
            <a:r>
              <a:rPr lang="en-US" dirty="0"/>
              <a:t> is used to perform the date mathematics. </a:t>
            </a:r>
          </a:p>
          <a:p>
            <a:r>
              <a:rPr lang="en-US" dirty="0"/>
              <a:t>For example, get the "Next Tuesday".</a:t>
            </a:r>
          </a:p>
          <a:p>
            <a:endParaRPr lang="en-US" dirty="0"/>
          </a:p>
          <a:p>
            <a:pPr marL="400050" lvl="1" indent="0">
              <a:buNone/>
            </a:pPr>
            <a:r>
              <a:rPr lang="en-US" sz="1600" dirty="0"/>
              <a:t>//Get the current date</a:t>
            </a:r>
          </a:p>
          <a:p>
            <a:pPr marL="400050" lvl="1" indent="0">
              <a:buNone/>
            </a:pPr>
            <a:r>
              <a:rPr lang="en-US" sz="1600" dirty="0"/>
              <a:t>      </a:t>
            </a:r>
            <a:r>
              <a:rPr lang="en-US" sz="1600" dirty="0" err="1"/>
              <a:t>LocalDate</a:t>
            </a:r>
            <a:r>
              <a:rPr lang="en-US" sz="1600" dirty="0"/>
              <a:t> date1 = </a:t>
            </a:r>
            <a:r>
              <a:rPr lang="en-US" sz="1600" dirty="0" err="1"/>
              <a:t>LocalDate.now</a:t>
            </a:r>
            <a:r>
              <a:rPr lang="en-US" sz="1600" dirty="0"/>
              <a:t>();</a:t>
            </a:r>
          </a:p>
          <a:p>
            <a:pPr marL="400050" lvl="1" indent="0">
              <a:buNone/>
            </a:pPr>
            <a:r>
              <a:rPr lang="en-US" sz="1600" dirty="0"/>
              <a:t>      </a:t>
            </a:r>
            <a:r>
              <a:rPr lang="en-US" sz="1600" dirty="0" err="1"/>
              <a:t>System.out.println</a:t>
            </a:r>
            <a:r>
              <a:rPr lang="en-US" sz="1600" dirty="0"/>
              <a:t>("Current date: " + date1);</a:t>
            </a:r>
          </a:p>
          <a:p>
            <a:pPr marL="400050" lvl="1" indent="0">
              <a:buNone/>
            </a:pPr>
            <a:r>
              <a:rPr lang="en-US" sz="1600" dirty="0"/>
              <a:t>		</a:t>
            </a:r>
          </a:p>
          <a:p>
            <a:pPr marL="400050" lvl="1" indent="0">
              <a:buNone/>
            </a:pPr>
            <a:r>
              <a:rPr lang="en-US" sz="1600" dirty="0"/>
              <a:t>      //get the next </a:t>
            </a:r>
            <a:r>
              <a:rPr lang="en-US" sz="1600" dirty="0" err="1"/>
              <a:t>tuesday</a:t>
            </a:r>
            <a:endParaRPr lang="en-US" sz="1600" dirty="0"/>
          </a:p>
          <a:p>
            <a:pPr marL="400050" lvl="1" indent="0">
              <a:buNone/>
            </a:pPr>
            <a:r>
              <a:rPr lang="en-US" sz="1600" dirty="0"/>
              <a:t>      </a:t>
            </a:r>
            <a:r>
              <a:rPr lang="en-US" sz="1600" dirty="0" err="1"/>
              <a:t>LocalDate</a:t>
            </a:r>
            <a:r>
              <a:rPr lang="en-US" sz="1600" dirty="0"/>
              <a:t> </a:t>
            </a:r>
            <a:r>
              <a:rPr lang="en-US" sz="1600" dirty="0" err="1"/>
              <a:t>nextTuesday</a:t>
            </a:r>
            <a:r>
              <a:rPr lang="en-US" sz="1600" dirty="0"/>
              <a:t> = date1.with(</a:t>
            </a:r>
            <a:r>
              <a:rPr lang="en-US" sz="1600" dirty="0" err="1"/>
              <a:t>TemporalAdjusters.next</a:t>
            </a:r>
            <a:r>
              <a:rPr lang="en-US" sz="1600" dirty="0"/>
              <a:t>(</a:t>
            </a:r>
            <a:r>
              <a:rPr lang="en-US" sz="1600" dirty="0" err="1"/>
              <a:t>DayOfWeek.TUESDAY</a:t>
            </a:r>
            <a:r>
              <a:rPr lang="en-US" sz="1600" dirty="0"/>
              <a:t>));</a:t>
            </a:r>
          </a:p>
          <a:p>
            <a:pPr marL="400050" lvl="1" indent="0">
              <a:buNone/>
            </a:pPr>
            <a:r>
              <a:rPr lang="en-US" sz="1600" dirty="0"/>
              <a:t>      </a:t>
            </a:r>
            <a:r>
              <a:rPr lang="en-US" sz="1600" dirty="0" err="1"/>
              <a:t>System.out.println</a:t>
            </a:r>
            <a:r>
              <a:rPr lang="en-US" sz="1600" dirty="0"/>
              <a:t>("Next Tuesday on : " + </a:t>
            </a:r>
            <a:r>
              <a:rPr lang="en-US" sz="1600" dirty="0" err="1"/>
              <a:t>nextTuesday</a:t>
            </a:r>
            <a:r>
              <a:rPr lang="en-US" sz="1600" dirty="0"/>
              <a:t>);</a:t>
            </a:r>
          </a:p>
          <a:p>
            <a:pPr marL="400050" lvl="1" indent="0">
              <a:buNone/>
            </a:pPr>
            <a:r>
              <a:rPr lang="en-US" sz="1600" dirty="0"/>
              <a:t>		</a:t>
            </a:r>
          </a:p>
          <a:p>
            <a:pPr marL="400050" lvl="1" indent="0">
              <a:buNone/>
            </a:pPr>
            <a:r>
              <a:rPr lang="en-US" sz="1600" dirty="0"/>
              <a:t>     </a:t>
            </a:r>
          </a:p>
          <a:p>
            <a:pPr marL="400050" lvl="1" indent="0">
              <a:buNone/>
            </a:pPr>
            <a:r>
              <a:rPr lang="en-US" sz="1600" b="1" dirty="0"/>
              <a:t>Output:</a:t>
            </a:r>
          </a:p>
          <a:p>
            <a:pPr marL="400050" lvl="1" indent="0">
              <a:buNone/>
            </a:pPr>
            <a:r>
              <a:rPr lang="en-US" sz="1600" dirty="0"/>
              <a:t>Current date: 2014-12-10</a:t>
            </a:r>
          </a:p>
          <a:p>
            <a:pPr marL="400050" lvl="1" indent="0">
              <a:buNone/>
            </a:pPr>
            <a:r>
              <a:rPr lang="en-US" sz="1600" dirty="0"/>
              <a:t>Next Tuesday on : 2014-12-16</a:t>
            </a:r>
          </a:p>
          <a:p>
            <a:pPr marL="457200" lvl="1" indent="0">
              <a:buNone/>
            </a:pPr>
            <a:endParaRPr lang="en-US" dirty="0"/>
          </a:p>
          <a:p>
            <a:pPr marL="400050" lvl="1" indent="0">
              <a:buNone/>
            </a:pPr>
            <a:endParaRPr lang="en-US" dirty="0"/>
          </a:p>
        </p:txBody>
      </p:sp>
    </p:spTree>
    <p:extLst>
      <p:ext uri="{BB962C8B-B14F-4D97-AF65-F5344CB8AC3E}">
        <p14:creationId xmlns:p14="http://schemas.microsoft.com/office/powerpoint/2010/main" val="172947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DC83-13D2-4064-9085-36D0AFF8E2FB}"/>
              </a:ext>
            </a:extLst>
          </p:cNvPr>
          <p:cNvSpPr>
            <a:spLocks noGrp="1"/>
          </p:cNvSpPr>
          <p:nvPr>
            <p:ph type="title"/>
          </p:nvPr>
        </p:nvSpPr>
        <p:spPr/>
        <p:txBody>
          <a:bodyPr/>
          <a:lstStyle/>
          <a:p>
            <a:r>
              <a:rPr lang="en-US" dirty="0"/>
              <a:t>What are Lambda’s good for</a:t>
            </a:r>
          </a:p>
        </p:txBody>
      </p:sp>
      <p:sp>
        <p:nvSpPr>
          <p:cNvPr id="3" name="Content Placeholder 2">
            <a:extLst>
              <a:ext uri="{FF2B5EF4-FFF2-40B4-BE49-F238E27FC236}">
                <a16:creationId xmlns:a16="http://schemas.microsoft.com/office/drawing/2014/main" id="{DA73E5F6-6E0A-495C-AECA-26DF60B858CC}"/>
              </a:ext>
            </a:extLst>
          </p:cNvPr>
          <p:cNvSpPr>
            <a:spLocks noGrp="1"/>
          </p:cNvSpPr>
          <p:nvPr>
            <p:ph idx="1"/>
          </p:nvPr>
        </p:nvSpPr>
        <p:spPr/>
        <p:txBody>
          <a:bodyPr/>
          <a:lstStyle/>
          <a:p>
            <a:r>
              <a:rPr lang="en-US" dirty="0"/>
              <a:t>Forms the basis of functional programming</a:t>
            </a:r>
          </a:p>
          <a:p>
            <a:r>
              <a:rPr lang="en-US" dirty="0"/>
              <a:t>Make parallel programming easier</a:t>
            </a:r>
          </a:p>
          <a:p>
            <a:r>
              <a:rPr lang="en-US" dirty="0"/>
              <a:t>Write more compact code</a:t>
            </a:r>
          </a:p>
          <a:p>
            <a:r>
              <a:rPr lang="en-US" dirty="0"/>
              <a:t>Richer data structure collection</a:t>
            </a:r>
          </a:p>
          <a:p>
            <a:r>
              <a:rPr lang="en-US" dirty="0"/>
              <a:t>Develop cleaner APIs</a:t>
            </a:r>
          </a:p>
        </p:txBody>
      </p:sp>
    </p:spTree>
    <p:extLst>
      <p:ext uri="{BB962C8B-B14F-4D97-AF65-F5344CB8AC3E}">
        <p14:creationId xmlns:p14="http://schemas.microsoft.com/office/powerpoint/2010/main" val="253403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56C6-C663-4A61-94B4-4047C73688A9}"/>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0A648FAB-7DB4-4A4F-A78F-A1933127E989}"/>
              </a:ext>
            </a:extLst>
          </p:cNvPr>
          <p:cNvSpPr>
            <a:spLocks noGrp="1"/>
          </p:cNvSpPr>
          <p:nvPr>
            <p:ph idx="1"/>
          </p:nvPr>
        </p:nvSpPr>
        <p:spPr>
          <a:xfrm>
            <a:off x="534572" y="1234268"/>
            <a:ext cx="10888394" cy="4997719"/>
          </a:xfrm>
        </p:spPr>
        <p:txBody>
          <a:bodyPr>
            <a:normAutofit fontScale="77500" lnSpcReduction="20000"/>
          </a:bodyPr>
          <a:lstStyle/>
          <a:p>
            <a:r>
              <a:rPr lang="en-US" dirty="0"/>
              <a:t>Lambda expression is composed of </a:t>
            </a:r>
            <a:r>
              <a:rPr lang="en-US" dirty="0" err="1"/>
              <a:t>parameters,an</a:t>
            </a:r>
            <a:r>
              <a:rPr lang="en-US" dirty="0"/>
              <a:t> arrow and a body.</a:t>
            </a:r>
          </a:p>
          <a:p>
            <a:r>
              <a:rPr lang="en-US" dirty="0"/>
              <a:t>parameter -&gt; expression body</a:t>
            </a:r>
            <a:br>
              <a:rPr lang="en-US" dirty="0"/>
            </a:br>
            <a:r>
              <a:rPr lang="en-US" dirty="0"/>
              <a:t>Or</a:t>
            </a:r>
            <a:br>
              <a:rPr lang="en-US" dirty="0"/>
            </a:br>
            <a:r>
              <a:rPr lang="en-US" dirty="0"/>
              <a:t>(parameters) -&gt; { statements; }</a:t>
            </a:r>
            <a:br>
              <a:rPr lang="en-US" dirty="0"/>
            </a:br>
            <a:r>
              <a:rPr lang="en-US" dirty="0"/>
              <a:t>or</a:t>
            </a:r>
            <a:br>
              <a:rPr lang="en-US" dirty="0"/>
            </a:br>
            <a:r>
              <a:rPr lang="en-US" dirty="0"/>
              <a:t>() -&gt; expression</a:t>
            </a:r>
          </a:p>
          <a:p>
            <a:endParaRPr lang="en-US" dirty="0"/>
          </a:p>
          <a:p>
            <a:endParaRPr lang="en-US" dirty="0"/>
          </a:p>
          <a:p>
            <a:r>
              <a:rPr lang="en-US" dirty="0"/>
              <a:t>Following are Some examples of Lambda</a:t>
            </a:r>
          </a:p>
          <a:p>
            <a:endParaRPr lang="en-US" dirty="0"/>
          </a:p>
          <a:p>
            <a:pPr marL="0" indent="0">
              <a:buNone/>
            </a:pPr>
            <a:r>
              <a:rPr lang="en-US" b="1" dirty="0">
                <a:solidFill>
                  <a:schemeClr val="bg1"/>
                </a:solidFill>
              </a:rPr>
              <a:t>(</a:t>
            </a:r>
            <a:r>
              <a:rPr lang="en-US" b="1" dirty="0" err="1">
                <a:solidFill>
                  <a:schemeClr val="bg1"/>
                </a:solidFill>
              </a:rPr>
              <a:t>int</a:t>
            </a:r>
            <a:r>
              <a:rPr lang="en-US" b="1" dirty="0">
                <a:solidFill>
                  <a:schemeClr val="bg1"/>
                </a:solidFill>
              </a:rPr>
              <a:t> a, </a:t>
            </a:r>
            <a:r>
              <a:rPr lang="en-US" b="1" dirty="0" err="1">
                <a:solidFill>
                  <a:schemeClr val="bg1"/>
                </a:solidFill>
              </a:rPr>
              <a:t>int</a:t>
            </a:r>
            <a:r>
              <a:rPr lang="en-US" b="1" dirty="0">
                <a:solidFill>
                  <a:schemeClr val="bg1"/>
                </a:solidFill>
              </a:rPr>
              <a:t> b) -&gt;    a * b                           // takes two integers and returns their multiplication</a:t>
            </a:r>
          </a:p>
          <a:p>
            <a:pPr marL="0" indent="0">
              <a:buNone/>
            </a:pPr>
            <a:r>
              <a:rPr lang="en-US" b="1" dirty="0">
                <a:solidFill>
                  <a:schemeClr val="bg1"/>
                </a:solidFill>
              </a:rPr>
              <a:t>(a, b)          -&gt;   a - b                           // takes two numbers and returns their difference</a:t>
            </a:r>
          </a:p>
          <a:p>
            <a:pPr marL="0" indent="0">
              <a:buNone/>
            </a:pPr>
            <a:r>
              <a:rPr lang="en-US" b="1" dirty="0">
                <a:solidFill>
                  <a:schemeClr val="bg1"/>
                </a:solidFill>
              </a:rPr>
              <a:t>() -&gt; 99                                             // takes no values and returns 99</a:t>
            </a:r>
          </a:p>
          <a:p>
            <a:pPr marL="0" indent="0">
              <a:buNone/>
            </a:pPr>
            <a:r>
              <a:rPr lang="en-US" b="1" dirty="0">
                <a:solidFill>
                  <a:schemeClr val="bg1"/>
                </a:solidFill>
              </a:rPr>
              <a:t>(String a) -&gt; </a:t>
            </a:r>
            <a:r>
              <a:rPr lang="en-US" b="1" dirty="0" err="1">
                <a:solidFill>
                  <a:schemeClr val="bg1"/>
                </a:solidFill>
              </a:rPr>
              <a:t>System.out.println</a:t>
            </a:r>
            <a:r>
              <a:rPr lang="en-US" b="1" dirty="0">
                <a:solidFill>
                  <a:schemeClr val="bg1"/>
                </a:solidFill>
              </a:rPr>
              <a:t>(a)                  // takes a string, prints its value to the console, and returns nothing</a:t>
            </a:r>
          </a:p>
          <a:p>
            <a:pPr marL="0" indent="0">
              <a:buNone/>
            </a:pPr>
            <a:r>
              <a:rPr lang="en-US" b="1" dirty="0">
                <a:solidFill>
                  <a:schemeClr val="bg1"/>
                </a:solidFill>
              </a:rPr>
              <a:t>a -&gt; 2 * a                                       // takes a number and returns the result of doubling it</a:t>
            </a:r>
          </a:p>
          <a:p>
            <a:pPr marL="0" indent="0">
              <a:buNone/>
            </a:pPr>
            <a:r>
              <a:rPr lang="en-US" b="1" dirty="0">
                <a:solidFill>
                  <a:schemeClr val="bg1"/>
                </a:solidFill>
              </a:rPr>
              <a:t>c -&gt; { //some complex statements }               // takes a collection and do some </a:t>
            </a:r>
            <a:r>
              <a:rPr lang="en-US" b="1" dirty="0" err="1">
                <a:solidFill>
                  <a:schemeClr val="bg1"/>
                </a:solidFill>
              </a:rPr>
              <a:t>procesing</a:t>
            </a:r>
            <a:endParaRPr lang="en-US" b="1" dirty="0">
              <a:solidFill>
                <a:schemeClr val="bg1"/>
              </a:solidFill>
            </a:endParaRPr>
          </a:p>
          <a:p>
            <a:endParaRPr lang="en-US" dirty="0"/>
          </a:p>
        </p:txBody>
      </p:sp>
      <p:sp>
        <p:nvSpPr>
          <p:cNvPr id="4" name="Rectangle 3">
            <a:extLst>
              <a:ext uri="{FF2B5EF4-FFF2-40B4-BE49-F238E27FC236}">
                <a16:creationId xmlns:a16="http://schemas.microsoft.com/office/drawing/2014/main" id="{61A151EA-2F42-425D-997A-5E9A1DA943DB}"/>
              </a:ext>
            </a:extLst>
          </p:cNvPr>
          <p:cNvSpPr/>
          <p:nvPr/>
        </p:nvSpPr>
        <p:spPr>
          <a:xfrm>
            <a:off x="534572" y="3545058"/>
            <a:ext cx="10888394" cy="268692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54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2314-5CA0-494A-AEDA-AD0CD6A1E931}"/>
              </a:ext>
            </a:extLst>
          </p:cNvPr>
          <p:cNvSpPr>
            <a:spLocks noGrp="1"/>
          </p:cNvSpPr>
          <p:nvPr>
            <p:ph type="title"/>
          </p:nvPr>
        </p:nvSpPr>
        <p:spPr/>
        <p:txBody>
          <a:bodyPr/>
          <a:lstStyle/>
          <a:p>
            <a:r>
              <a:rPr lang="en-US" dirty="0"/>
              <a:t>Rules for writing lambda expressions</a:t>
            </a:r>
          </a:p>
        </p:txBody>
      </p:sp>
      <p:sp>
        <p:nvSpPr>
          <p:cNvPr id="3" name="Content Placeholder 2">
            <a:extLst>
              <a:ext uri="{FF2B5EF4-FFF2-40B4-BE49-F238E27FC236}">
                <a16:creationId xmlns:a16="http://schemas.microsoft.com/office/drawing/2014/main" id="{C6DB3A6C-5D6F-4D37-ADB8-F75C00D756EE}"/>
              </a:ext>
            </a:extLst>
          </p:cNvPr>
          <p:cNvSpPr>
            <a:spLocks noGrp="1"/>
          </p:cNvSpPr>
          <p:nvPr>
            <p:ph idx="1"/>
          </p:nvPr>
        </p:nvSpPr>
        <p:spPr>
          <a:xfrm>
            <a:off x="1103312" y="1434905"/>
            <a:ext cx="10442577" cy="5190977"/>
          </a:xfrm>
        </p:spPr>
        <p:txBody>
          <a:bodyPr>
            <a:normAutofit/>
          </a:bodyPr>
          <a:lstStyle/>
          <a:p>
            <a:r>
              <a:rPr lang="en-US" dirty="0"/>
              <a:t>A lambda expression can have zero, one or more parameters.</a:t>
            </a:r>
          </a:p>
          <a:p>
            <a:r>
              <a:rPr lang="en-US" dirty="0"/>
              <a:t>The type of the parameters can be explicitly declared or it can be inferred from the context.</a:t>
            </a:r>
          </a:p>
          <a:p>
            <a:r>
              <a:rPr lang="en-US" dirty="0"/>
              <a:t>Multiple parameters are enclosed in mandatory parentheses and separated by commas. Empty parentheses are used to represent an empty set of parameters.</a:t>
            </a:r>
          </a:p>
          <a:p>
            <a:r>
              <a:rPr lang="en-US" dirty="0"/>
              <a:t>When there is a single parameter, if its type is inferred, it is not mandatory to use parentheses. e.g. a -&gt; return a*a.</a:t>
            </a:r>
          </a:p>
          <a:p>
            <a:r>
              <a:rPr lang="en-US" dirty="0"/>
              <a:t>The body of the lambda expressions can contain zero, one or more statements.</a:t>
            </a:r>
          </a:p>
          <a:p>
            <a:r>
              <a:rPr lang="en-US" dirty="0"/>
              <a:t>If body of lambda expression has single statement curly brackets are not mandatory and the return type of the anonymous function is the same as that of the body expression. When there is more than one statement in body than these must be enclosed in curly brackets.</a:t>
            </a:r>
          </a:p>
        </p:txBody>
      </p:sp>
    </p:spTree>
    <p:extLst>
      <p:ext uri="{BB962C8B-B14F-4D97-AF65-F5344CB8AC3E}">
        <p14:creationId xmlns:p14="http://schemas.microsoft.com/office/powerpoint/2010/main" val="379645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99D5-D0D9-4DE3-804C-177CDD019672}"/>
              </a:ext>
            </a:extLst>
          </p:cNvPr>
          <p:cNvSpPr>
            <a:spLocks noGrp="1"/>
          </p:cNvSpPr>
          <p:nvPr>
            <p:ph type="title"/>
          </p:nvPr>
        </p:nvSpPr>
        <p:spPr>
          <a:xfrm>
            <a:off x="646111" y="2647278"/>
            <a:ext cx="9404723" cy="1400530"/>
          </a:xfrm>
        </p:spPr>
        <p:txBody>
          <a:bodyPr/>
          <a:lstStyle/>
          <a:p>
            <a:pPr algn="ctr"/>
            <a:r>
              <a:rPr lang="en-US" sz="5400" dirty="0"/>
              <a:t>Functional Interface</a:t>
            </a:r>
          </a:p>
        </p:txBody>
      </p:sp>
    </p:spTree>
    <p:extLst>
      <p:ext uri="{BB962C8B-B14F-4D97-AF65-F5344CB8AC3E}">
        <p14:creationId xmlns:p14="http://schemas.microsoft.com/office/powerpoint/2010/main" val="309259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315A-9C0A-4706-8A31-22F93B3C4245}"/>
              </a:ext>
            </a:extLst>
          </p:cNvPr>
          <p:cNvSpPr>
            <a:spLocks noGrp="1"/>
          </p:cNvSpPr>
          <p:nvPr>
            <p:ph type="title"/>
          </p:nvPr>
        </p:nvSpPr>
        <p:spPr/>
        <p:txBody>
          <a:bodyPr/>
          <a:lstStyle/>
          <a:p>
            <a:r>
              <a:rPr lang="en-US" dirty="0"/>
              <a:t>Functional Interfaces in Java 8</a:t>
            </a:r>
          </a:p>
        </p:txBody>
      </p:sp>
      <p:sp>
        <p:nvSpPr>
          <p:cNvPr id="3" name="Content Placeholder 2">
            <a:extLst>
              <a:ext uri="{FF2B5EF4-FFF2-40B4-BE49-F238E27FC236}">
                <a16:creationId xmlns:a16="http://schemas.microsoft.com/office/drawing/2014/main" id="{FA973A1E-1B66-48FB-A997-2D467C37E027}"/>
              </a:ext>
            </a:extLst>
          </p:cNvPr>
          <p:cNvSpPr>
            <a:spLocks noGrp="1"/>
          </p:cNvSpPr>
          <p:nvPr>
            <p:ph idx="1"/>
          </p:nvPr>
        </p:nvSpPr>
        <p:spPr>
          <a:xfrm>
            <a:off x="1103312" y="1457740"/>
            <a:ext cx="10571853" cy="5075582"/>
          </a:xfrm>
        </p:spPr>
        <p:txBody>
          <a:bodyPr/>
          <a:lstStyle/>
          <a:p>
            <a:r>
              <a:rPr lang="en-US" b="1" dirty="0"/>
              <a:t>A functional interface,</a:t>
            </a:r>
            <a:r>
              <a:rPr lang="en-US" dirty="0"/>
              <a:t> is an interface which has only a single abstract method. </a:t>
            </a:r>
            <a:br>
              <a:rPr lang="en-US" dirty="0"/>
            </a:br>
            <a:endParaRPr lang="en-US" dirty="0"/>
          </a:p>
          <a:p>
            <a:r>
              <a:rPr lang="en-US" b="1" dirty="0"/>
              <a:t>@</a:t>
            </a:r>
            <a:r>
              <a:rPr lang="en-US" b="1" dirty="0" err="1"/>
              <a:t>FunctionalInterface</a:t>
            </a:r>
            <a:r>
              <a:rPr lang="en-US" b="1" dirty="0"/>
              <a:t> annotation</a:t>
            </a:r>
            <a:r>
              <a:rPr lang="en-US" dirty="0">
                <a:solidFill>
                  <a:schemeClr val="bg1"/>
                </a:solidFill>
              </a:rPr>
              <a:t> </a:t>
            </a:r>
          </a:p>
          <a:p>
            <a:pPr lvl="1"/>
            <a:r>
              <a:rPr lang="en-US" dirty="0"/>
              <a:t>used to </a:t>
            </a:r>
            <a:r>
              <a:rPr lang="en-US" dirty="0" err="1"/>
              <a:t>explicitely</a:t>
            </a:r>
            <a:r>
              <a:rPr lang="en-US" dirty="0"/>
              <a:t> specify that a given interface is to be treated as a functional interface.</a:t>
            </a:r>
          </a:p>
          <a:p>
            <a:pPr lvl="1"/>
            <a:r>
              <a:rPr lang="en-US" dirty="0"/>
              <a:t> is an </a:t>
            </a:r>
            <a:r>
              <a:rPr lang="en-US" i="1" dirty="0"/>
              <a:t>informative annotation.</a:t>
            </a:r>
          </a:p>
          <a:p>
            <a:pPr lvl="1"/>
            <a:endParaRPr lang="en-US" i="1" dirty="0">
              <a:solidFill>
                <a:schemeClr val="bg1"/>
              </a:solidFill>
            </a:endParaRPr>
          </a:p>
          <a:p>
            <a:pPr lvl="1"/>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073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1C73-57FC-4C77-AF09-FC61D9659EB6}"/>
              </a:ext>
            </a:extLst>
          </p:cNvPr>
          <p:cNvSpPr>
            <a:spLocks noGrp="1"/>
          </p:cNvSpPr>
          <p:nvPr>
            <p:ph type="title"/>
          </p:nvPr>
        </p:nvSpPr>
        <p:spPr/>
        <p:txBody>
          <a:bodyPr/>
          <a:lstStyle/>
          <a:p>
            <a:r>
              <a:rPr lang="en-US" dirty="0"/>
              <a:t>Custom Or User defined Functional Interfaces</a:t>
            </a:r>
          </a:p>
        </p:txBody>
      </p:sp>
      <p:sp>
        <p:nvSpPr>
          <p:cNvPr id="3" name="Content Placeholder 2">
            <a:extLst>
              <a:ext uri="{FF2B5EF4-FFF2-40B4-BE49-F238E27FC236}">
                <a16:creationId xmlns:a16="http://schemas.microsoft.com/office/drawing/2014/main" id="{52DB71C0-53B5-4733-AA05-6335168C4E3B}"/>
              </a:ext>
            </a:extLst>
          </p:cNvPr>
          <p:cNvSpPr>
            <a:spLocks noGrp="1"/>
          </p:cNvSpPr>
          <p:nvPr>
            <p:ph idx="1"/>
          </p:nvPr>
        </p:nvSpPr>
        <p:spPr/>
        <p:txBody>
          <a:bodyPr>
            <a:normAutofit/>
          </a:bodyPr>
          <a:lstStyle/>
          <a:p>
            <a:r>
              <a:rPr lang="en-US" dirty="0"/>
              <a:t>Interfaces defined by the user and have a single abstract method. These may/may not be annotated by @</a:t>
            </a:r>
            <a:r>
              <a:rPr lang="en-US" dirty="0" err="1"/>
              <a:t>FunctionalInterface</a:t>
            </a:r>
            <a:r>
              <a:rPr lang="en-US" dirty="0"/>
              <a:t>.</a:t>
            </a:r>
          </a:p>
          <a:p>
            <a:endParaRPr lang="en-US" dirty="0"/>
          </a:p>
          <a:p>
            <a:pPr marL="0" indent="0">
              <a:buNone/>
            </a:pPr>
            <a:r>
              <a:rPr lang="en-US" sz="1600" b="1" dirty="0">
                <a:solidFill>
                  <a:schemeClr val="bg1"/>
                </a:solidFill>
              </a:rPr>
              <a:t>                       package com.sujata.java8training;</a:t>
            </a:r>
          </a:p>
          <a:p>
            <a:pPr marL="0" indent="0">
              <a:buNone/>
            </a:pPr>
            <a:r>
              <a:rPr lang="en-US" sz="1600" b="1" dirty="0">
                <a:solidFill>
                  <a:schemeClr val="bg1"/>
                </a:solidFill>
              </a:rPr>
              <a:t>                      @</a:t>
            </a:r>
            <a:r>
              <a:rPr lang="en-US" sz="1600" b="1" dirty="0" err="1">
                <a:solidFill>
                  <a:schemeClr val="bg1"/>
                </a:solidFill>
              </a:rPr>
              <a:t>FunctionalInterface</a:t>
            </a:r>
            <a:r>
              <a:rPr lang="en-US" sz="1600" b="1" dirty="0">
                <a:solidFill>
                  <a:schemeClr val="bg1"/>
                </a:solidFill>
              </a:rPr>
              <a:t>								                       </a:t>
            </a:r>
            <a:br>
              <a:rPr lang="en-US" sz="1600" b="1" dirty="0">
                <a:solidFill>
                  <a:schemeClr val="bg1"/>
                </a:solidFill>
              </a:rPr>
            </a:br>
            <a:r>
              <a:rPr lang="en-US" sz="1600" b="1" dirty="0">
                <a:solidFill>
                  <a:schemeClr val="bg1"/>
                </a:solidFill>
              </a:rPr>
              <a:t>                      public interface </a:t>
            </a:r>
            <a:r>
              <a:rPr lang="en-US" sz="1600" b="1" dirty="0" err="1">
                <a:solidFill>
                  <a:schemeClr val="bg1"/>
                </a:solidFill>
              </a:rPr>
              <a:t>MyCustomFunctionalInterface</a:t>
            </a:r>
            <a:r>
              <a:rPr lang="en-US" sz="1600" b="1" dirty="0">
                <a:solidFill>
                  <a:schemeClr val="bg1"/>
                </a:solidFill>
              </a:rPr>
              <a:t> {</a:t>
            </a:r>
          </a:p>
          <a:p>
            <a:pPr marL="0" indent="0">
              <a:buNone/>
            </a:pPr>
            <a:r>
              <a:rPr lang="en-US" sz="1600" b="1" dirty="0">
                <a:solidFill>
                  <a:schemeClr val="bg1"/>
                </a:solidFill>
              </a:rPr>
              <a:t>                             //This is the only abstract </a:t>
            </a:r>
            <a:r>
              <a:rPr lang="en-US" sz="1600" b="1" dirty="0" err="1">
                <a:solidFill>
                  <a:schemeClr val="bg1"/>
                </a:solidFill>
              </a:rPr>
              <a:t>method.Hence</a:t>
            </a:r>
            <a:r>
              <a:rPr lang="en-US" sz="1600" b="1" dirty="0">
                <a:solidFill>
                  <a:schemeClr val="bg1"/>
                </a:solidFill>
              </a:rPr>
              <a:t>, this</a:t>
            </a:r>
          </a:p>
          <a:p>
            <a:pPr marL="0" indent="0">
              <a:buNone/>
            </a:pPr>
            <a:r>
              <a:rPr lang="en-US" sz="1600" b="1" dirty="0">
                <a:solidFill>
                  <a:schemeClr val="bg1"/>
                </a:solidFill>
              </a:rPr>
              <a:t>                            //interface qualifies as a Functional Interface     </a:t>
            </a:r>
          </a:p>
          <a:p>
            <a:pPr marL="0" indent="0">
              <a:buNone/>
            </a:pPr>
            <a:r>
              <a:rPr lang="en-US" sz="1600" b="1" dirty="0">
                <a:solidFill>
                  <a:schemeClr val="bg1"/>
                </a:solidFill>
              </a:rPr>
              <a:t>                            public void </a:t>
            </a:r>
            <a:r>
              <a:rPr lang="en-US" sz="1600" b="1" dirty="0" err="1">
                <a:solidFill>
                  <a:schemeClr val="bg1"/>
                </a:solidFill>
              </a:rPr>
              <a:t>firstMethod</a:t>
            </a:r>
            <a:r>
              <a:rPr lang="en-US" sz="1600" b="1" dirty="0">
                <a:solidFill>
                  <a:schemeClr val="bg1"/>
                </a:solidFill>
              </a:rPr>
              <a:t>();</a:t>
            </a:r>
          </a:p>
          <a:p>
            <a:pPr marL="0" indent="0">
              <a:buNone/>
            </a:pPr>
            <a:r>
              <a:rPr lang="en-US" sz="1600" b="1" dirty="0">
                <a:solidFill>
                  <a:schemeClr val="bg1"/>
                </a:solidFill>
              </a:rPr>
              <a:t>                       }</a:t>
            </a:r>
          </a:p>
        </p:txBody>
      </p:sp>
      <p:sp>
        <p:nvSpPr>
          <p:cNvPr id="4" name="Rectangle 3">
            <a:extLst>
              <a:ext uri="{FF2B5EF4-FFF2-40B4-BE49-F238E27FC236}">
                <a16:creationId xmlns:a16="http://schemas.microsoft.com/office/drawing/2014/main" id="{9A80319B-3D0F-4272-BCF0-6168EC80578B}"/>
              </a:ext>
            </a:extLst>
          </p:cNvPr>
          <p:cNvSpPr/>
          <p:nvPr/>
        </p:nvSpPr>
        <p:spPr>
          <a:xfrm>
            <a:off x="2136981" y="2955235"/>
            <a:ext cx="5986603" cy="32931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330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3EF-F631-4CED-8734-0F4667F1B9B4}"/>
              </a:ext>
            </a:extLst>
          </p:cNvPr>
          <p:cNvSpPr>
            <a:spLocks noGrp="1"/>
          </p:cNvSpPr>
          <p:nvPr>
            <p:ph type="title"/>
          </p:nvPr>
        </p:nvSpPr>
        <p:spPr/>
        <p:txBody>
          <a:bodyPr/>
          <a:lstStyle/>
          <a:p>
            <a:r>
              <a:rPr lang="en-US" dirty="0"/>
              <a:t>Pre-existing functional interfaces in Java prior to Java 8</a:t>
            </a:r>
          </a:p>
        </p:txBody>
      </p:sp>
      <p:sp>
        <p:nvSpPr>
          <p:cNvPr id="3" name="Content Placeholder 2">
            <a:extLst>
              <a:ext uri="{FF2B5EF4-FFF2-40B4-BE49-F238E27FC236}">
                <a16:creationId xmlns:a16="http://schemas.microsoft.com/office/drawing/2014/main" id="{EACC8814-D824-4F1D-A01A-7FD8681D07AC}"/>
              </a:ext>
            </a:extLst>
          </p:cNvPr>
          <p:cNvSpPr>
            <a:spLocks noGrp="1"/>
          </p:cNvSpPr>
          <p:nvPr>
            <p:ph idx="1"/>
          </p:nvPr>
        </p:nvSpPr>
        <p:spPr/>
        <p:txBody>
          <a:bodyPr/>
          <a:lstStyle/>
          <a:p>
            <a:r>
              <a:rPr lang="en-US" dirty="0"/>
              <a:t>interface </a:t>
            </a:r>
            <a:r>
              <a:rPr lang="en-US" dirty="0" err="1"/>
              <a:t>java.lang.Runnable</a:t>
            </a:r>
            <a:r>
              <a:rPr lang="en-US" dirty="0"/>
              <a:t>{</a:t>
            </a:r>
            <a:br>
              <a:rPr lang="en-US" dirty="0"/>
            </a:br>
            <a:r>
              <a:rPr lang="en-US" dirty="0"/>
              <a:t>       void run();</a:t>
            </a:r>
            <a:br>
              <a:rPr lang="en-US" dirty="0"/>
            </a:br>
            <a:r>
              <a:rPr lang="en-US" dirty="0"/>
              <a:t>}</a:t>
            </a:r>
          </a:p>
          <a:p>
            <a:r>
              <a:rPr lang="en-US" dirty="0"/>
              <a:t>interface </a:t>
            </a:r>
            <a:r>
              <a:rPr lang="en-US" dirty="0" err="1"/>
              <a:t>java.util.Comparator</a:t>
            </a:r>
            <a:r>
              <a:rPr lang="en-US" dirty="0"/>
              <a:t>&lt;T&gt;{</a:t>
            </a:r>
            <a:br>
              <a:rPr lang="en-US" dirty="0"/>
            </a:br>
            <a:r>
              <a:rPr lang="en-US" dirty="0"/>
              <a:t>       </a:t>
            </a:r>
            <a:r>
              <a:rPr lang="en-US" dirty="0" err="1"/>
              <a:t>int</a:t>
            </a:r>
            <a:r>
              <a:rPr lang="en-US" dirty="0"/>
              <a:t> compare(T o1,T o2)</a:t>
            </a:r>
            <a:br>
              <a:rPr lang="en-US" dirty="0"/>
            </a:br>
            <a:r>
              <a:rPr lang="en-US" dirty="0"/>
              <a:t>}</a:t>
            </a:r>
          </a:p>
        </p:txBody>
      </p:sp>
    </p:spTree>
    <p:extLst>
      <p:ext uri="{BB962C8B-B14F-4D97-AF65-F5344CB8AC3E}">
        <p14:creationId xmlns:p14="http://schemas.microsoft.com/office/powerpoint/2010/main" val="317839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94A1-352A-4EE2-8609-AC4B4AF00D21}"/>
              </a:ext>
            </a:extLst>
          </p:cNvPr>
          <p:cNvSpPr>
            <a:spLocks noGrp="1"/>
          </p:cNvSpPr>
          <p:nvPr>
            <p:ph type="title"/>
          </p:nvPr>
        </p:nvSpPr>
        <p:spPr/>
        <p:txBody>
          <a:bodyPr/>
          <a:lstStyle/>
          <a:p>
            <a:r>
              <a:rPr lang="en-US" dirty="0"/>
              <a:t>Newly defined functional interfaces in Java 8</a:t>
            </a:r>
          </a:p>
        </p:txBody>
      </p:sp>
      <p:sp>
        <p:nvSpPr>
          <p:cNvPr id="3" name="Content Placeholder 2">
            <a:extLst>
              <a:ext uri="{FF2B5EF4-FFF2-40B4-BE49-F238E27FC236}">
                <a16:creationId xmlns:a16="http://schemas.microsoft.com/office/drawing/2014/main" id="{99B43C83-0F6D-48F3-8C14-208B33D97CD7}"/>
              </a:ext>
            </a:extLst>
          </p:cNvPr>
          <p:cNvSpPr>
            <a:spLocks noGrp="1"/>
          </p:cNvSpPr>
          <p:nvPr>
            <p:ph idx="1"/>
          </p:nvPr>
        </p:nvSpPr>
        <p:spPr/>
        <p:txBody>
          <a:bodyPr>
            <a:normAutofit fontScale="92500" lnSpcReduction="20000"/>
          </a:bodyPr>
          <a:lstStyle/>
          <a:p>
            <a:r>
              <a:rPr lang="en-US" dirty="0"/>
              <a:t>These are pre-defined Functional Interfaces introduced in Java 8 in </a:t>
            </a:r>
            <a:r>
              <a:rPr lang="en-US" dirty="0" err="1"/>
              <a:t>java.util.function</a:t>
            </a:r>
            <a:r>
              <a:rPr lang="en-US" dirty="0"/>
              <a:t> package.</a:t>
            </a:r>
          </a:p>
          <a:p>
            <a:r>
              <a:rPr lang="en-US" dirty="0"/>
              <a:t>They are defined with generic types and are re-usable for specific use cases. </a:t>
            </a:r>
          </a:p>
          <a:p>
            <a:r>
              <a:rPr lang="en-US" dirty="0"/>
              <a:t>One such Functional Interface is the Predicate&lt;T&gt; interface which is defined as follows –</a:t>
            </a:r>
          </a:p>
          <a:p>
            <a:pPr marL="0" indent="0">
              <a:buNone/>
            </a:pPr>
            <a:endParaRPr lang="en-US" dirty="0"/>
          </a:p>
          <a:p>
            <a:pPr marL="0" indent="0">
              <a:buNone/>
            </a:pPr>
            <a:br>
              <a:rPr lang="en-US" dirty="0"/>
            </a:br>
            <a:r>
              <a:rPr lang="en-US" dirty="0"/>
              <a:t>			  </a:t>
            </a:r>
            <a:r>
              <a:rPr lang="en-US" sz="1900" b="1" dirty="0">
                <a:solidFill>
                  <a:schemeClr val="bg1"/>
                </a:solidFill>
              </a:rPr>
              <a:t>//</a:t>
            </a:r>
            <a:r>
              <a:rPr lang="en-US" sz="1900" b="1" dirty="0" err="1">
                <a:solidFill>
                  <a:schemeClr val="bg1"/>
                </a:solidFill>
              </a:rPr>
              <a:t>java.util.function.Predicate</a:t>
            </a:r>
            <a:r>
              <a:rPr lang="en-US" sz="1900" b="1" dirty="0">
                <a:solidFill>
                  <a:schemeClr val="bg1"/>
                </a:solidFill>
              </a:rPr>
              <a:t>&lt;T&gt;</a:t>
            </a:r>
          </a:p>
          <a:p>
            <a:pPr marL="0" indent="0">
              <a:buNone/>
            </a:pPr>
            <a:r>
              <a:rPr lang="en-US" sz="1900" b="1" dirty="0">
                <a:solidFill>
                  <a:schemeClr val="bg1"/>
                </a:solidFill>
              </a:rPr>
              <a:t>                       @</a:t>
            </a:r>
            <a:r>
              <a:rPr lang="en-US" sz="1900" b="1" dirty="0" err="1">
                <a:solidFill>
                  <a:schemeClr val="bg1"/>
                </a:solidFill>
              </a:rPr>
              <a:t>FunctionalInterface</a:t>
            </a:r>
            <a:endParaRPr lang="en-US" sz="1900" b="1" dirty="0">
              <a:solidFill>
                <a:schemeClr val="bg1"/>
              </a:solidFill>
            </a:endParaRPr>
          </a:p>
          <a:p>
            <a:pPr marL="0" indent="0">
              <a:buNone/>
            </a:pPr>
            <a:r>
              <a:rPr lang="en-US" sz="1900" b="1" dirty="0">
                <a:solidFill>
                  <a:schemeClr val="bg1"/>
                </a:solidFill>
              </a:rPr>
              <a:t>                       public interface Predicate&lt;T&gt; {</a:t>
            </a:r>
          </a:p>
          <a:p>
            <a:pPr marL="0" indent="0">
              <a:buNone/>
            </a:pPr>
            <a:r>
              <a:rPr lang="en-US" sz="1900" b="1" dirty="0">
                <a:solidFill>
                  <a:schemeClr val="bg1"/>
                </a:solidFill>
              </a:rPr>
              <a:t>                           </a:t>
            </a:r>
            <a:r>
              <a:rPr lang="en-US" sz="1900" b="1" dirty="0" err="1">
                <a:solidFill>
                  <a:schemeClr val="bg1"/>
                </a:solidFill>
              </a:rPr>
              <a:t>boolean</a:t>
            </a:r>
            <a:r>
              <a:rPr lang="en-US" sz="1900" b="1" dirty="0">
                <a:solidFill>
                  <a:schemeClr val="bg1"/>
                </a:solidFill>
              </a:rPr>
              <a:t> test(T t);</a:t>
            </a:r>
          </a:p>
          <a:p>
            <a:pPr marL="0" indent="0">
              <a:buNone/>
            </a:pPr>
            <a:r>
              <a:rPr lang="en-US" sz="1900" b="1" dirty="0">
                <a:solidFill>
                  <a:schemeClr val="bg1"/>
                </a:solidFill>
              </a:rPr>
              <a:t>                       }</a:t>
            </a:r>
          </a:p>
        </p:txBody>
      </p:sp>
      <p:sp>
        <p:nvSpPr>
          <p:cNvPr id="4" name="Rectangle 3">
            <a:extLst>
              <a:ext uri="{FF2B5EF4-FFF2-40B4-BE49-F238E27FC236}">
                <a16:creationId xmlns:a16="http://schemas.microsoft.com/office/drawing/2014/main" id="{4FB95754-7055-4A42-808C-575487288B4F}"/>
              </a:ext>
            </a:extLst>
          </p:cNvPr>
          <p:cNvSpPr/>
          <p:nvPr/>
        </p:nvSpPr>
        <p:spPr>
          <a:xfrm>
            <a:off x="2510082" y="4041913"/>
            <a:ext cx="5058336" cy="236336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68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E52D-2C35-4D1C-B476-3BFADEE93EC0}"/>
              </a:ext>
            </a:extLst>
          </p:cNvPr>
          <p:cNvSpPr>
            <a:spLocks noGrp="1"/>
          </p:cNvSpPr>
          <p:nvPr>
            <p:ph type="title"/>
          </p:nvPr>
        </p:nvSpPr>
        <p:spPr/>
        <p:txBody>
          <a:bodyPr/>
          <a:lstStyle/>
          <a:p>
            <a:r>
              <a:rPr lang="en-US" dirty="0"/>
              <a:t>Java 8 </a:t>
            </a:r>
            <a:r>
              <a:rPr lang="en-US" dirty="0" err="1"/>
              <a:t>java.util.function</a:t>
            </a:r>
            <a:r>
              <a:rPr lang="en-US" dirty="0"/>
              <a:t> package</a:t>
            </a:r>
          </a:p>
        </p:txBody>
      </p:sp>
      <p:sp>
        <p:nvSpPr>
          <p:cNvPr id="3" name="Content Placeholder 2">
            <a:extLst>
              <a:ext uri="{FF2B5EF4-FFF2-40B4-BE49-F238E27FC236}">
                <a16:creationId xmlns:a16="http://schemas.microsoft.com/office/drawing/2014/main" id="{831B774A-C6BF-44A5-A6A8-A59642720076}"/>
              </a:ext>
            </a:extLst>
          </p:cNvPr>
          <p:cNvSpPr>
            <a:spLocks noGrp="1"/>
          </p:cNvSpPr>
          <p:nvPr>
            <p:ph idx="1"/>
          </p:nvPr>
        </p:nvSpPr>
        <p:spPr>
          <a:xfrm>
            <a:off x="858130" y="1336431"/>
            <a:ext cx="10803988" cy="5190977"/>
          </a:xfrm>
        </p:spPr>
        <p:txBody>
          <a:bodyPr>
            <a:normAutofit/>
          </a:bodyPr>
          <a:lstStyle/>
          <a:p>
            <a:r>
              <a:rPr lang="en-US" dirty="0"/>
              <a:t>Provides a set of re-usable common functional interfaces( and their corresponding lambda) definitions which can be used by the programmer in his code instead of creating brand new functional interfaces.</a:t>
            </a:r>
          </a:p>
          <a:p>
            <a:r>
              <a:rPr lang="en-US" dirty="0"/>
              <a:t>4 major Categories </a:t>
            </a:r>
          </a:p>
          <a:p>
            <a:pPr lvl="1"/>
            <a:r>
              <a:rPr lang="en-US" dirty="0"/>
              <a:t>Consumer&lt;T&gt; </a:t>
            </a:r>
          </a:p>
          <a:p>
            <a:pPr lvl="2"/>
            <a:r>
              <a:rPr lang="en-US" dirty="0"/>
              <a:t> Used in all contexts where an object T needs to be </a:t>
            </a:r>
            <a:r>
              <a:rPr lang="en-US" dirty="0" err="1"/>
              <a:t>consumed,i.e</a:t>
            </a:r>
            <a:r>
              <a:rPr lang="en-US" dirty="0"/>
              <a:t>. taken as input, and some operation is to be performed on the object without returning any result.</a:t>
            </a:r>
          </a:p>
          <a:p>
            <a:pPr lvl="1"/>
            <a:r>
              <a:rPr lang="en-US" dirty="0"/>
              <a:t>Function&lt;T,R&gt;</a:t>
            </a:r>
          </a:p>
          <a:p>
            <a:pPr lvl="2"/>
            <a:r>
              <a:rPr lang="en-US" dirty="0"/>
              <a:t>Used when an object of a type T is taken as input and it is converted(or mapped) to another type R.</a:t>
            </a:r>
          </a:p>
          <a:p>
            <a:pPr lvl="1"/>
            <a:r>
              <a:rPr lang="en-US" dirty="0"/>
              <a:t>Predicate&lt;T&gt;</a:t>
            </a:r>
          </a:p>
          <a:p>
            <a:pPr lvl="2"/>
            <a:r>
              <a:rPr lang="en-US" dirty="0"/>
              <a:t>Used wherever an object T needs to be evaluated and a </a:t>
            </a:r>
            <a:r>
              <a:rPr lang="en-US" dirty="0" err="1"/>
              <a:t>boolean</a:t>
            </a:r>
            <a:r>
              <a:rPr lang="en-US" dirty="0"/>
              <a:t> value needs to be returned</a:t>
            </a:r>
          </a:p>
          <a:p>
            <a:pPr lvl="1"/>
            <a:r>
              <a:rPr lang="en-US" dirty="0"/>
              <a:t>Supplier&lt;T&gt;</a:t>
            </a:r>
          </a:p>
          <a:p>
            <a:pPr lvl="2"/>
            <a:r>
              <a:rPr lang="en-US" dirty="0"/>
              <a:t>Used in all contexts where there is no input but an output T is expected.</a:t>
            </a:r>
          </a:p>
          <a:p>
            <a:endParaRPr lang="en-US" dirty="0"/>
          </a:p>
        </p:txBody>
      </p:sp>
    </p:spTree>
    <p:extLst>
      <p:ext uri="{BB962C8B-B14F-4D97-AF65-F5344CB8AC3E}">
        <p14:creationId xmlns:p14="http://schemas.microsoft.com/office/powerpoint/2010/main" val="313571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4064-80E7-4972-971F-9903805DB1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6D38BD5-5E90-4C74-B1F1-51839B18496B}"/>
              </a:ext>
            </a:extLst>
          </p:cNvPr>
          <p:cNvSpPr>
            <a:spLocks noGrp="1"/>
          </p:cNvSpPr>
          <p:nvPr>
            <p:ph idx="1"/>
          </p:nvPr>
        </p:nvSpPr>
        <p:spPr>
          <a:xfrm>
            <a:off x="1103312" y="1533378"/>
            <a:ext cx="8946541" cy="4715021"/>
          </a:xfrm>
        </p:spPr>
        <p:txBody>
          <a:bodyPr/>
          <a:lstStyle/>
          <a:p>
            <a:r>
              <a:rPr lang="en-US" dirty="0"/>
              <a:t>JAVA 8 is a major feature release of JAVA programming language development.</a:t>
            </a:r>
          </a:p>
          <a:p>
            <a:r>
              <a:rPr lang="en-US" dirty="0"/>
              <a:t> Its initial version was released on 18 March 2014. </a:t>
            </a:r>
          </a:p>
          <a:p>
            <a:r>
              <a:rPr lang="en-US" dirty="0"/>
              <a:t>With the Java 8 release, Java provided supports for </a:t>
            </a:r>
          </a:p>
          <a:p>
            <a:pPr lvl="1"/>
            <a:r>
              <a:rPr lang="en-US" dirty="0"/>
              <a:t>functional programming, </a:t>
            </a:r>
          </a:p>
          <a:p>
            <a:pPr lvl="1"/>
            <a:r>
              <a:rPr lang="en-US" dirty="0"/>
              <a:t>new JavaScript engine, </a:t>
            </a:r>
          </a:p>
          <a:p>
            <a:pPr lvl="1"/>
            <a:r>
              <a:rPr lang="en-US" dirty="0"/>
              <a:t>new APIs for date time manipulation, </a:t>
            </a:r>
          </a:p>
          <a:p>
            <a:pPr lvl="1"/>
            <a:r>
              <a:rPr lang="en-US" dirty="0"/>
              <a:t>new streaming API, etc.</a:t>
            </a:r>
          </a:p>
        </p:txBody>
      </p:sp>
    </p:spTree>
    <p:extLst>
      <p:ext uri="{BB962C8B-B14F-4D97-AF65-F5344CB8AC3E}">
        <p14:creationId xmlns:p14="http://schemas.microsoft.com/office/powerpoint/2010/main" val="469909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DD9-3262-414D-9DF6-AD6A9E5FBEF1}"/>
              </a:ext>
            </a:extLst>
          </p:cNvPr>
          <p:cNvSpPr>
            <a:spLocks noGrp="1"/>
          </p:cNvSpPr>
          <p:nvPr>
            <p:ph type="title"/>
          </p:nvPr>
        </p:nvSpPr>
        <p:spPr/>
        <p:txBody>
          <a:bodyPr/>
          <a:lstStyle/>
          <a:p>
            <a:r>
              <a:rPr lang="en-US" sz="3600" dirty="0"/>
              <a:t>Common Functional Interfaces in Java8</a:t>
            </a:r>
          </a:p>
        </p:txBody>
      </p:sp>
      <p:graphicFrame>
        <p:nvGraphicFramePr>
          <p:cNvPr id="7" name="Table 6">
            <a:extLst>
              <a:ext uri="{FF2B5EF4-FFF2-40B4-BE49-F238E27FC236}">
                <a16:creationId xmlns:a16="http://schemas.microsoft.com/office/drawing/2014/main" id="{3314EB5F-2979-4083-A0A8-39437D540A2B}"/>
              </a:ext>
            </a:extLst>
          </p:cNvPr>
          <p:cNvGraphicFramePr>
            <a:graphicFrameLocks noGrp="1"/>
          </p:cNvGraphicFramePr>
          <p:nvPr/>
        </p:nvGraphicFramePr>
        <p:xfrm>
          <a:off x="544262" y="1126921"/>
          <a:ext cx="11145990" cy="5278359"/>
        </p:xfrm>
        <a:graphic>
          <a:graphicData uri="http://schemas.openxmlformats.org/drawingml/2006/table">
            <a:tbl>
              <a:tblPr firstRow="1" bandRow="1">
                <a:tableStyleId>{5C22544A-7EE6-4342-B048-85BDC9FD1C3A}</a:tableStyleId>
              </a:tblPr>
              <a:tblGrid>
                <a:gridCol w="2691307">
                  <a:extLst>
                    <a:ext uri="{9D8B030D-6E8A-4147-A177-3AD203B41FA5}">
                      <a16:colId xmlns:a16="http://schemas.microsoft.com/office/drawing/2014/main" val="1544730577"/>
                    </a:ext>
                  </a:extLst>
                </a:gridCol>
                <a:gridCol w="2672861">
                  <a:extLst>
                    <a:ext uri="{9D8B030D-6E8A-4147-A177-3AD203B41FA5}">
                      <a16:colId xmlns:a16="http://schemas.microsoft.com/office/drawing/2014/main" val="221826921"/>
                    </a:ext>
                  </a:extLst>
                </a:gridCol>
                <a:gridCol w="5781822">
                  <a:extLst>
                    <a:ext uri="{9D8B030D-6E8A-4147-A177-3AD203B41FA5}">
                      <a16:colId xmlns:a16="http://schemas.microsoft.com/office/drawing/2014/main" val="1692991386"/>
                    </a:ext>
                  </a:extLst>
                </a:gridCol>
              </a:tblGrid>
              <a:tr h="684776">
                <a:tc>
                  <a:txBody>
                    <a:bodyPr/>
                    <a:lstStyle/>
                    <a:p>
                      <a:r>
                        <a:rPr lang="en-US" sz="1800" dirty="0"/>
                        <a:t>Functional Interface</a:t>
                      </a:r>
                    </a:p>
                  </a:txBody>
                  <a:tcPr>
                    <a:noFill/>
                  </a:tcPr>
                </a:tc>
                <a:tc>
                  <a:txBody>
                    <a:bodyPr/>
                    <a:lstStyle/>
                    <a:p>
                      <a:r>
                        <a:rPr lang="en-US" sz="1800" dirty="0"/>
                        <a:t>Functional Descriptor</a:t>
                      </a:r>
                    </a:p>
                  </a:txBody>
                  <a:tcPr>
                    <a:noFill/>
                  </a:tcPr>
                </a:tc>
                <a:tc>
                  <a:txBody>
                    <a:bodyPr/>
                    <a:lstStyle/>
                    <a:p>
                      <a:r>
                        <a:rPr lang="en-US" sz="1800" dirty="0"/>
                        <a:t>Primitives Specializations</a:t>
                      </a:r>
                    </a:p>
                  </a:txBody>
                  <a:tcPr>
                    <a:noFill/>
                  </a:tcPr>
                </a:tc>
                <a:extLst>
                  <a:ext uri="{0D108BD9-81ED-4DB2-BD59-A6C34878D82A}">
                    <a16:rowId xmlns:a16="http://schemas.microsoft.com/office/drawing/2014/main" val="3502150794"/>
                  </a:ext>
                </a:extLst>
              </a:tr>
              <a:tr h="684776">
                <a:tc>
                  <a:txBody>
                    <a:bodyPr/>
                    <a:lstStyle/>
                    <a:p>
                      <a:r>
                        <a:rPr lang="en-US" sz="1800" b="0" i="0" u="none" strike="noStrike" kern="1200" baseline="0" dirty="0">
                          <a:solidFill>
                            <a:schemeClr val="tx1"/>
                          </a:solidFill>
                          <a:latin typeface="+mn-lt"/>
                          <a:ea typeface="+mn-ea"/>
                          <a:cs typeface="+mn-cs"/>
                        </a:rPr>
                        <a:t>Predicate&lt;T&gt;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Boolean</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IntPredicate</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LongPredicate</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DoublePredicate</a:t>
                      </a:r>
                      <a:endParaRPr lang="en-US" sz="1800" dirty="0">
                        <a:solidFill>
                          <a:schemeClr val="tx1"/>
                        </a:solidFill>
                      </a:endParaRPr>
                    </a:p>
                  </a:txBody>
                  <a:tcPr>
                    <a:noFill/>
                  </a:tcPr>
                </a:tc>
                <a:extLst>
                  <a:ext uri="{0D108BD9-81ED-4DB2-BD59-A6C34878D82A}">
                    <a16:rowId xmlns:a16="http://schemas.microsoft.com/office/drawing/2014/main" val="2560036989"/>
                  </a:ext>
                </a:extLst>
              </a:tr>
              <a:tr h="684776">
                <a:tc>
                  <a:txBody>
                    <a:bodyPr/>
                    <a:lstStyle/>
                    <a:p>
                      <a:r>
                        <a:rPr lang="en-US" sz="1800" dirty="0">
                          <a:solidFill>
                            <a:schemeClr val="tx1"/>
                          </a:solidFill>
                        </a:rPr>
                        <a:t>Consumer&lt;T&gt;</a:t>
                      </a:r>
                    </a:p>
                  </a:txBody>
                  <a:tcPr>
                    <a:noFill/>
                  </a:tcPr>
                </a:tc>
                <a:tc>
                  <a:txBody>
                    <a:bodyPr/>
                    <a:lstStyle/>
                    <a:p>
                      <a:r>
                        <a:rPr lang="en-US" sz="1800" b="0" i="0" u="none" strike="noStrike" kern="1200" baseline="0" dirty="0">
                          <a:solidFill>
                            <a:schemeClr val="tx1"/>
                          </a:solidFill>
                          <a:latin typeface="+mn-lt"/>
                          <a:ea typeface="+mn-ea"/>
                          <a:cs typeface="+mn-cs"/>
                        </a:rPr>
                        <a:t>T -&gt; void</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IntConsumer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LongConsumer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DoubleConsumer</a:t>
                      </a:r>
                      <a:endParaRPr lang="en-US" sz="1800" dirty="0">
                        <a:solidFill>
                          <a:schemeClr val="tx1"/>
                        </a:solidFill>
                      </a:endParaRPr>
                    </a:p>
                  </a:txBody>
                  <a:tcPr>
                    <a:noFill/>
                  </a:tcPr>
                </a:tc>
                <a:extLst>
                  <a:ext uri="{0D108BD9-81ED-4DB2-BD59-A6C34878D82A}">
                    <a16:rowId xmlns:a16="http://schemas.microsoft.com/office/drawing/2014/main" val="3024292763"/>
                  </a:ext>
                </a:extLst>
              </a:tr>
              <a:tr h="1860357">
                <a:tc>
                  <a:txBody>
                    <a:bodyPr/>
                    <a:lstStyle/>
                    <a:p>
                      <a:r>
                        <a:rPr lang="en-US" sz="1800" b="0" i="0" u="none" strike="noStrike" kern="1200" baseline="0" dirty="0">
                          <a:solidFill>
                            <a:schemeClr val="tx1"/>
                          </a:solidFill>
                          <a:latin typeface="+mn-lt"/>
                          <a:ea typeface="+mn-ea"/>
                          <a:cs typeface="+mn-cs"/>
                        </a:rPr>
                        <a:t>Function&lt;T,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R</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IntFunction</a:t>
                      </a:r>
                      <a:r>
                        <a:rPr lang="en-US" sz="1800" b="0" i="0" u="none" strike="noStrike" kern="1200" baseline="0" dirty="0">
                          <a:solidFill>
                            <a:schemeClr val="tx1"/>
                          </a:solidFill>
                          <a:latin typeface="+mn-lt"/>
                          <a:ea typeface="+mn-ea"/>
                          <a:cs typeface="+mn-cs"/>
                        </a:rPr>
                        <a:t>&lt;R&gt;, </a:t>
                      </a:r>
                      <a:r>
                        <a:rPr lang="en-US" sz="1800" b="0" i="0" u="none" strike="noStrike" kern="1200" baseline="0" dirty="0" err="1">
                          <a:solidFill>
                            <a:schemeClr val="tx1"/>
                          </a:solidFill>
                          <a:latin typeface="+mn-lt"/>
                          <a:ea typeface="+mn-ea"/>
                          <a:cs typeface="+mn-cs"/>
                        </a:rPr>
                        <a:t>IntToDoubleFunction</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IntToLongFunction</a:t>
                      </a:r>
                      <a:r>
                        <a:rPr lang="en-US" sz="1800" b="0" i="0" u="none" strike="noStrike" kern="1200" baseline="0" dirty="0">
                          <a:solidFill>
                            <a:schemeClr val="tx1"/>
                          </a:solidFill>
                          <a:latin typeface="+mn-lt"/>
                          <a:ea typeface="+mn-ea"/>
                          <a:cs typeface="+mn-cs"/>
                        </a:rPr>
                        <a:t>,</a:t>
                      </a:r>
                    </a:p>
                    <a:p>
                      <a:r>
                        <a:rPr lang="en-US" sz="1800" b="0" i="0" u="none" strike="noStrike" kern="1200" baseline="0" dirty="0" err="1">
                          <a:solidFill>
                            <a:schemeClr val="tx1"/>
                          </a:solidFill>
                          <a:latin typeface="+mn-lt"/>
                          <a:ea typeface="+mn-ea"/>
                          <a:cs typeface="+mn-cs"/>
                        </a:rPr>
                        <a:t>LongFunction</a:t>
                      </a:r>
                      <a:r>
                        <a:rPr lang="en-US" sz="1800" b="0" i="0" u="none" strike="noStrike" kern="1200" baseline="0" dirty="0">
                          <a:solidFill>
                            <a:schemeClr val="tx1"/>
                          </a:solidFill>
                          <a:latin typeface="+mn-lt"/>
                          <a:ea typeface="+mn-ea"/>
                          <a:cs typeface="+mn-cs"/>
                        </a:rPr>
                        <a:t>&lt;R&gt;, </a:t>
                      </a:r>
                      <a:r>
                        <a:rPr lang="en-US" sz="1800" b="0" i="0" u="none" strike="noStrike" kern="1200" baseline="0" dirty="0" err="1">
                          <a:solidFill>
                            <a:schemeClr val="tx1"/>
                          </a:solidFill>
                          <a:latin typeface="+mn-lt"/>
                          <a:ea typeface="+mn-ea"/>
                          <a:cs typeface="+mn-cs"/>
                        </a:rPr>
                        <a:t>LongToDoubleFunction</a:t>
                      </a:r>
                      <a:r>
                        <a:rPr lang="en-US" sz="1800" b="0" i="0" u="none" strike="noStrike" kern="1200" baseline="0" dirty="0">
                          <a:solidFill>
                            <a:schemeClr val="tx1"/>
                          </a:solidFill>
                          <a:latin typeface="+mn-lt"/>
                          <a:ea typeface="+mn-ea"/>
                          <a:cs typeface="+mn-cs"/>
                        </a:rPr>
                        <a:t>,</a:t>
                      </a:r>
                    </a:p>
                    <a:p>
                      <a:r>
                        <a:rPr lang="fr-FR" sz="1800" b="0" i="0" u="none" strike="noStrike" kern="1200" baseline="0" dirty="0" err="1">
                          <a:solidFill>
                            <a:schemeClr val="tx1"/>
                          </a:solidFill>
                          <a:latin typeface="+mn-lt"/>
                          <a:ea typeface="+mn-ea"/>
                          <a:cs typeface="+mn-cs"/>
                        </a:rPr>
                        <a:t>LongToIntFunction</a:t>
                      </a:r>
                      <a:r>
                        <a:rPr lang="fr-FR" sz="1800" b="0" i="0" u="none" strike="noStrike" kern="1200" baseline="0" dirty="0">
                          <a:solidFill>
                            <a:schemeClr val="tx1"/>
                          </a:solidFill>
                          <a:latin typeface="+mn-lt"/>
                          <a:ea typeface="+mn-ea"/>
                          <a:cs typeface="+mn-cs"/>
                        </a:rPr>
                        <a:t>, </a:t>
                      </a:r>
                      <a:r>
                        <a:rPr lang="fr-FR" sz="1800" b="0" i="0" u="none" strike="noStrike" kern="1200" baseline="0" dirty="0" err="1">
                          <a:solidFill>
                            <a:schemeClr val="tx1"/>
                          </a:solidFill>
                          <a:latin typeface="+mn-lt"/>
                          <a:ea typeface="+mn-ea"/>
                          <a:cs typeface="+mn-cs"/>
                        </a:rPr>
                        <a:t>DoubleFunction</a:t>
                      </a:r>
                      <a:r>
                        <a:rPr lang="fr-FR" sz="1800" b="0" i="0" u="none" strike="noStrike" kern="1200" baseline="0" dirty="0">
                          <a:solidFill>
                            <a:schemeClr val="tx1"/>
                          </a:solidFill>
                          <a:latin typeface="+mn-lt"/>
                          <a:ea typeface="+mn-ea"/>
                          <a:cs typeface="+mn-cs"/>
                        </a:rPr>
                        <a:t>&lt;R&gt;, </a:t>
                      </a:r>
                      <a:r>
                        <a:rPr lang="fr-FR" sz="1800" b="0" i="0" u="none" strike="noStrike" kern="1200" baseline="0" dirty="0" err="1">
                          <a:solidFill>
                            <a:schemeClr val="tx1"/>
                          </a:solidFill>
                          <a:latin typeface="+mn-lt"/>
                          <a:ea typeface="+mn-ea"/>
                          <a:cs typeface="+mn-cs"/>
                        </a:rPr>
                        <a:t>ToIntFunction</a:t>
                      </a:r>
                      <a:r>
                        <a:rPr lang="fr-FR" sz="1800" b="0" i="0" u="none" strike="noStrike" kern="1200" baseline="0" dirty="0">
                          <a:solidFill>
                            <a:schemeClr val="tx1"/>
                          </a:solidFill>
                          <a:latin typeface="+mn-lt"/>
                          <a:ea typeface="+mn-ea"/>
                          <a:cs typeface="+mn-cs"/>
                        </a:rPr>
                        <a:t>&lt;T&gt;,</a:t>
                      </a:r>
                    </a:p>
                    <a:p>
                      <a:r>
                        <a:rPr lang="en-US" sz="1800" b="0" i="0" u="none" strike="noStrike" kern="1200" baseline="0" dirty="0" err="1">
                          <a:solidFill>
                            <a:schemeClr val="tx1"/>
                          </a:solidFill>
                          <a:latin typeface="+mn-lt"/>
                          <a:ea typeface="+mn-ea"/>
                          <a:cs typeface="+mn-cs"/>
                        </a:rPr>
                        <a:t>ToDoubleFunction</a:t>
                      </a:r>
                      <a:r>
                        <a:rPr lang="en-US" sz="1800" b="0" i="0" u="none" strike="noStrike" kern="1200" baseline="0" dirty="0">
                          <a:solidFill>
                            <a:schemeClr val="tx1"/>
                          </a:solidFill>
                          <a:latin typeface="+mn-lt"/>
                          <a:ea typeface="+mn-ea"/>
                          <a:cs typeface="+mn-cs"/>
                        </a:rPr>
                        <a:t>&lt;T&gt;, </a:t>
                      </a:r>
                      <a:r>
                        <a:rPr lang="en-US" sz="1800" b="0" i="0" u="none" strike="noStrike" kern="1200" baseline="0" dirty="0" err="1">
                          <a:solidFill>
                            <a:schemeClr val="tx1"/>
                          </a:solidFill>
                          <a:latin typeface="+mn-lt"/>
                          <a:ea typeface="+mn-ea"/>
                          <a:cs typeface="+mn-cs"/>
                        </a:rPr>
                        <a:t>ToLongFunction</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extLst>
                  <a:ext uri="{0D108BD9-81ED-4DB2-BD59-A6C34878D82A}">
                    <a16:rowId xmlns:a16="http://schemas.microsoft.com/office/drawing/2014/main" val="3065706610"/>
                  </a:ext>
                </a:extLst>
              </a:tr>
              <a:tr h="684776">
                <a:tc>
                  <a:txBody>
                    <a:bodyPr/>
                    <a:lstStyle/>
                    <a:p>
                      <a:r>
                        <a:rPr lang="en-US" sz="1800" b="0" i="0" u="none" strike="noStrike" kern="1200" baseline="0" dirty="0">
                          <a:solidFill>
                            <a:schemeClr val="tx1"/>
                          </a:solidFill>
                          <a:latin typeface="+mn-lt"/>
                          <a:ea typeface="+mn-ea"/>
                          <a:cs typeface="+mn-cs"/>
                        </a:rPr>
                        <a:t>Supplier&lt;T&gt;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BooleanSupplier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IntSupplier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LongSupplier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DoubleSupplier</a:t>
                      </a:r>
                      <a:endParaRPr lang="en-US" sz="1800" dirty="0">
                        <a:solidFill>
                          <a:schemeClr val="tx1"/>
                        </a:solidFill>
                      </a:endParaRPr>
                    </a:p>
                  </a:txBody>
                  <a:tcPr>
                    <a:noFill/>
                  </a:tcPr>
                </a:tc>
                <a:extLst>
                  <a:ext uri="{0D108BD9-81ED-4DB2-BD59-A6C34878D82A}">
                    <a16:rowId xmlns:a16="http://schemas.microsoft.com/office/drawing/2014/main" val="1581767129"/>
                  </a:ext>
                </a:extLst>
              </a:tr>
              <a:tr h="678898">
                <a:tc>
                  <a:txBody>
                    <a:bodyPr/>
                    <a:lstStyle/>
                    <a:p>
                      <a:r>
                        <a:rPr lang="en-US" sz="1800" b="0" i="0" u="none" strike="noStrike" kern="1200" baseline="0" dirty="0" err="1">
                          <a:solidFill>
                            <a:schemeClr val="tx1"/>
                          </a:solidFill>
                          <a:latin typeface="+mn-lt"/>
                          <a:ea typeface="+mn-ea"/>
                          <a:cs typeface="+mn-cs"/>
                        </a:rPr>
                        <a:t>UnaryOperator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IntUnaryOperator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LongUnaryOperator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DoubleUnaryOperator</a:t>
                      </a:r>
                      <a:endParaRPr lang="en-US" sz="1800" dirty="0">
                        <a:solidFill>
                          <a:schemeClr val="tx1"/>
                        </a:solidFill>
                      </a:endParaRPr>
                    </a:p>
                  </a:txBody>
                  <a:tcPr>
                    <a:noFill/>
                  </a:tcPr>
                </a:tc>
                <a:extLst>
                  <a:ext uri="{0D108BD9-81ED-4DB2-BD59-A6C34878D82A}">
                    <a16:rowId xmlns:a16="http://schemas.microsoft.com/office/drawing/2014/main" val="2261386983"/>
                  </a:ext>
                </a:extLst>
              </a:tr>
            </a:tbl>
          </a:graphicData>
        </a:graphic>
      </p:graphicFrame>
    </p:spTree>
    <p:extLst>
      <p:ext uri="{BB962C8B-B14F-4D97-AF65-F5344CB8AC3E}">
        <p14:creationId xmlns:p14="http://schemas.microsoft.com/office/powerpoint/2010/main" val="253908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BDD9-3262-414D-9DF6-AD6A9E5FBEF1}"/>
              </a:ext>
            </a:extLst>
          </p:cNvPr>
          <p:cNvSpPr>
            <a:spLocks noGrp="1"/>
          </p:cNvSpPr>
          <p:nvPr>
            <p:ph type="title"/>
          </p:nvPr>
        </p:nvSpPr>
        <p:spPr/>
        <p:txBody>
          <a:bodyPr/>
          <a:lstStyle/>
          <a:p>
            <a:r>
              <a:rPr lang="en-US" sz="3600" dirty="0"/>
              <a:t>Common Functional Interfaces in Java8</a:t>
            </a:r>
          </a:p>
        </p:txBody>
      </p:sp>
      <p:graphicFrame>
        <p:nvGraphicFramePr>
          <p:cNvPr id="7" name="Table 6">
            <a:extLst>
              <a:ext uri="{FF2B5EF4-FFF2-40B4-BE49-F238E27FC236}">
                <a16:creationId xmlns:a16="http://schemas.microsoft.com/office/drawing/2014/main" id="{3314EB5F-2979-4083-A0A8-39437D540A2B}"/>
              </a:ext>
            </a:extLst>
          </p:cNvPr>
          <p:cNvGraphicFramePr>
            <a:graphicFrameLocks noGrp="1"/>
          </p:cNvGraphicFramePr>
          <p:nvPr/>
        </p:nvGraphicFramePr>
        <p:xfrm>
          <a:off x="544262" y="1731828"/>
          <a:ext cx="11145990" cy="3524944"/>
        </p:xfrm>
        <a:graphic>
          <a:graphicData uri="http://schemas.openxmlformats.org/drawingml/2006/table">
            <a:tbl>
              <a:tblPr firstRow="1" bandRow="1">
                <a:tableStyleId>{5C22544A-7EE6-4342-B048-85BDC9FD1C3A}</a:tableStyleId>
              </a:tblPr>
              <a:tblGrid>
                <a:gridCol w="2691307">
                  <a:extLst>
                    <a:ext uri="{9D8B030D-6E8A-4147-A177-3AD203B41FA5}">
                      <a16:colId xmlns:a16="http://schemas.microsoft.com/office/drawing/2014/main" val="1544730577"/>
                    </a:ext>
                  </a:extLst>
                </a:gridCol>
                <a:gridCol w="2672861">
                  <a:extLst>
                    <a:ext uri="{9D8B030D-6E8A-4147-A177-3AD203B41FA5}">
                      <a16:colId xmlns:a16="http://schemas.microsoft.com/office/drawing/2014/main" val="221826921"/>
                    </a:ext>
                  </a:extLst>
                </a:gridCol>
                <a:gridCol w="5781822">
                  <a:extLst>
                    <a:ext uri="{9D8B030D-6E8A-4147-A177-3AD203B41FA5}">
                      <a16:colId xmlns:a16="http://schemas.microsoft.com/office/drawing/2014/main" val="1692991386"/>
                    </a:ext>
                  </a:extLst>
                </a:gridCol>
              </a:tblGrid>
              <a:tr h="684776">
                <a:tc>
                  <a:txBody>
                    <a:bodyPr/>
                    <a:lstStyle/>
                    <a:p>
                      <a:r>
                        <a:rPr lang="en-US" sz="1800" dirty="0">
                          <a:solidFill>
                            <a:schemeClr val="tx1"/>
                          </a:solidFill>
                        </a:rPr>
                        <a:t>Functional Interface</a:t>
                      </a:r>
                    </a:p>
                  </a:txBody>
                  <a:tcPr>
                    <a:noFill/>
                  </a:tcPr>
                </a:tc>
                <a:tc>
                  <a:txBody>
                    <a:bodyPr/>
                    <a:lstStyle/>
                    <a:p>
                      <a:r>
                        <a:rPr lang="en-US" sz="1800" dirty="0">
                          <a:solidFill>
                            <a:schemeClr val="tx1"/>
                          </a:solidFill>
                        </a:rPr>
                        <a:t>Functional Descriptor</a:t>
                      </a:r>
                    </a:p>
                  </a:txBody>
                  <a:tcPr>
                    <a:noFill/>
                  </a:tcPr>
                </a:tc>
                <a:tc>
                  <a:txBody>
                    <a:bodyPr/>
                    <a:lstStyle/>
                    <a:p>
                      <a:r>
                        <a:rPr lang="en-US" sz="1800" dirty="0">
                          <a:solidFill>
                            <a:schemeClr val="tx1"/>
                          </a:solidFill>
                        </a:rPr>
                        <a:t>Primitives Specializations</a:t>
                      </a:r>
                    </a:p>
                  </a:txBody>
                  <a:tcPr>
                    <a:noFill/>
                  </a:tcPr>
                </a:tc>
                <a:extLst>
                  <a:ext uri="{0D108BD9-81ED-4DB2-BD59-A6C34878D82A}">
                    <a16:rowId xmlns:a16="http://schemas.microsoft.com/office/drawing/2014/main" val="3502150794"/>
                  </a:ext>
                </a:extLst>
              </a:tr>
              <a:tr h="684776">
                <a:tc>
                  <a:txBody>
                    <a:bodyPr/>
                    <a:lstStyle/>
                    <a:p>
                      <a:r>
                        <a:rPr lang="en-US" sz="1800" b="0" i="0" u="none" strike="noStrike" kern="1200" baseline="0" dirty="0" err="1">
                          <a:solidFill>
                            <a:schemeClr val="tx1"/>
                          </a:solidFill>
                          <a:latin typeface="+mn-lt"/>
                          <a:ea typeface="+mn-ea"/>
                          <a:cs typeface="+mn-cs"/>
                        </a:rPr>
                        <a:t>BinaryOperator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T) -&gt; T</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IntBinaryOperator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LongBinaryOperator</a:t>
                      </a:r>
                      <a:r>
                        <a:rPr lang="en-US" sz="1800" b="0" i="0" u="none" strike="noStrike" kern="1200" baseline="0" dirty="0">
                          <a:solidFill>
                            <a:schemeClr val="tx1"/>
                          </a:solidFill>
                          <a:latin typeface="+mn-lt"/>
                          <a:ea typeface="+mn-ea"/>
                          <a:cs typeface="+mn-cs"/>
                        </a:rPr>
                        <a:t>, </a:t>
                      </a:r>
                      <a:r>
                        <a:rPr lang="en-US" sz="1800" b="0" i="0" u="none" strike="noStrike" kern="1200" baseline="0" dirty="0" err="1">
                          <a:solidFill>
                            <a:schemeClr val="tx1"/>
                          </a:solidFill>
                          <a:latin typeface="+mn-lt"/>
                          <a:ea typeface="+mn-ea"/>
                          <a:cs typeface="+mn-cs"/>
                        </a:rPr>
                        <a:t>DoubleBinaryOperator</a:t>
                      </a:r>
                      <a:r>
                        <a:rPr lang="en-US" sz="1800" b="0" i="0" u="none" strike="noStrike" kern="1200" baseline="0" dirty="0">
                          <a:solidFill>
                            <a:schemeClr val="tx1"/>
                          </a:solidFill>
                          <a:latin typeface="+mn-lt"/>
                          <a:ea typeface="+mn-ea"/>
                          <a:cs typeface="+mn-cs"/>
                        </a:rPr>
                        <a:t> </a:t>
                      </a:r>
                      <a:endParaRPr lang="en-US" sz="1800" dirty="0">
                        <a:solidFill>
                          <a:schemeClr val="tx1"/>
                        </a:solidFill>
                      </a:endParaRPr>
                    </a:p>
                  </a:txBody>
                  <a:tcPr>
                    <a:noFill/>
                  </a:tcPr>
                </a:tc>
                <a:extLst>
                  <a:ext uri="{0D108BD9-81ED-4DB2-BD59-A6C34878D82A}">
                    <a16:rowId xmlns:a16="http://schemas.microsoft.com/office/drawing/2014/main" val="2560036989"/>
                  </a:ext>
                </a:extLst>
              </a:tr>
              <a:tr h="684776">
                <a:tc>
                  <a:txBody>
                    <a:bodyPr/>
                    <a:lstStyle/>
                    <a:p>
                      <a:r>
                        <a:rPr lang="en-US" sz="1800" b="0" i="0" u="none" strike="noStrike" kern="1200" baseline="0" dirty="0" err="1">
                          <a:solidFill>
                            <a:schemeClr val="tx1"/>
                          </a:solidFill>
                          <a:latin typeface="+mn-lt"/>
                          <a:ea typeface="+mn-ea"/>
                          <a:cs typeface="+mn-cs"/>
                        </a:rPr>
                        <a:t>BiPredicate</a:t>
                      </a:r>
                      <a:r>
                        <a:rPr lang="en-US" sz="1800" b="0" i="0" u="none" strike="noStrike" kern="1200" baseline="0" dirty="0">
                          <a:solidFill>
                            <a:schemeClr val="tx1"/>
                          </a:solidFill>
                          <a:latin typeface="+mn-lt"/>
                          <a:ea typeface="+mn-ea"/>
                          <a:cs typeface="+mn-cs"/>
                        </a:rPr>
                        <a:t>&lt;L,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(L, R) -&gt;</a:t>
                      </a:r>
                      <a:r>
                        <a:rPr lang="en-US" sz="1800" b="0" i="0" u="none" strike="noStrike" kern="1200" baseline="0" dirty="0" err="1">
                          <a:solidFill>
                            <a:schemeClr val="tx1"/>
                          </a:solidFill>
                          <a:latin typeface="+mn-lt"/>
                          <a:ea typeface="+mn-ea"/>
                          <a:cs typeface="+mn-cs"/>
                        </a:rPr>
                        <a:t>boolean</a:t>
                      </a:r>
                      <a:endParaRPr lang="en-US" sz="1800" dirty="0">
                        <a:solidFill>
                          <a:schemeClr val="tx1"/>
                        </a:solidFill>
                      </a:endParaRPr>
                    </a:p>
                  </a:txBody>
                  <a:tcPr>
                    <a:noFill/>
                  </a:tcPr>
                </a:tc>
                <a:tc>
                  <a:txBody>
                    <a:bodyPr/>
                    <a:lstStyle/>
                    <a:p>
                      <a:endParaRPr lang="en-US" sz="1800" dirty="0">
                        <a:solidFill>
                          <a:schemeClr val="tx1"/>
                        </a:solidFill>
                      </a:endParaRPr>
                    </a:p>
                  </a:txBody>
                  <a:tcPr>
                    <a:noFill/>
                  </a:tcPr>
                </a:tc>
                <a:extLst>
                  <a:ext uri="{0D108BD9-81ED-4DB2-BD59-A6C34878D82A}">
                    <a16:rowId xmlns:a16="http://schemas.microsoft.com/office/drawing/2014/main" val="3024292763"/>
                  </a:ext>
                </a:extLst>
              </a:tr>
              <a:tr h="785840">
                <a:tc>
                  <a:txBody>
                    <a:bodyPr/>
                    <a:lstStyle/>
                    <a:p>
                      <a:r>
                        <a:rPr lang="en-US" sz="1800" b="0" i="0" u="none" strike="noStrike" kern="1200" baseline="0" dirty="0" err="1">
                          <a:solidFill>
                            <a:schemeClr val="tx1"/>
                          </a:solidFill>
                          <a:latin typeface="+mn-lt"/>
                          <a:ea typeface="+mn-ea"/>
                          <a:cs typeface="+mn-cs"/>
                        </a:rPr>
                        <a:t>BiConsumer</a:t>
                      </a:r>
                      <a:r>
                        <a:rPr lang="en-US" sz="1800" b="0" i="0" u="none" strike="noStrike" kern="1200" baseline="0" dirty="0">
                          <a:solidFill>
                            <a:schemeClr val="tx1"/>
                          </a:solidFill>
                          <a:latin typeface="+mn-lt"/>
                          <a:ea typeface="+mn-ea"/>
                          <a:cs typeface="+mn-cs"/>
                        </a:rPr>
                        <a:t>&lt;T, U&gt;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U) -&gt; void</a:t>
                      </a:r>
                      <a:endParaRPr lang="en-US" sz="1800" dirty="0">
                        <a:solidFill>
                          <a:schemeClr val="tx1"/>
                        </a:solidFill>
                      </a:endParaRPr>
                    </a:p>
                  </a:txBody>
                  <a:tcPr>
                    <a:noFill/>
                  </a:tcPr>
                </a:tc>
                <a:tc>
                  <a:txBody>
                    <a:bodyPr/>
                    <a:lstStyle/>
                    <a:p>
                      <a:r>
                        <a:rPr lang="en-US" sz="1800" b="0" i="0" u="none" strike="noStrike" kern="1200" baseline="0" dirty="0" err="1">
                          <a:solidFill>
                            <a:schemeClr val="tx1"/>
                          </a:solidFill>
                          <a:latin typeface="+mn-lt"/>
                          <a:ea typeface="+mn-ea"/>
                          <a:cs typeface="+mn-cs"/>
                        </a:rPr>
                        <a:t>ObjIntConsumer</a:t>
                      </a:r>
                      <a:r>
                        <a:rPr lang="en-US" sz="1800" b="0" i="0" u="none" strike="noStrike" kern="1200" baseline="0" dirty="0">
                          <a:solidFill>
                            <a:schemeClr val="tx1"/>
                          </a:solidFill>
                          <a:latin typeface="+mn-lt"/>
                          <a:ea typeface="+mn-ea"/>
                          <a:cs typeface="+mn-cs"/>
                        </a:rPr>
                        <a:t>&lt;T&gt;, </a:t>
                      </a:r>
                      <a:r>
                        <a:rPr lang="en-US" sz="1800" b="0" i="0" u="none" strike="noStrike" kern="1200" baseline="0" dirty="0" err="1">
                          <a:solidFill>
                            <a:schemeClr val="tx1"/>
                          </a:solidFill>
                          <a:latin typeface="+mn-lt"/>
                          <a:ea typeface="+mn-ea"/>
                          <a:cs typeface="+mn-cs"/>
                        </a:rPr>
                        <a:t>ObjLongConsumer</a:t>
                      </a:r>
                      <a:r>
                        <a:rPr lang="en-US" sz="1800" b="0" i="0" u="none" strike="noStrike" kern="1200" baseline="0" dirty="0">
                          <a:solidFill>
                            <a:schemeClr val="tx1"/>
                          </a:solidFill>
                          <a:latin typeface="+mn-lt"/>
                          <a:ea typeface="+mn-ea"/>
                          <a:cs typeface="+mn-cs"/>
                        </a:rPr>
                        <a:t>&lt;T&gt;,</a:t>
                      </a:r>
                    </a:p>
                    <a:p>
                      <a:r>
                        <a:rPr lang="en-US" sz="1800" b="0" i="0" u="none" strike="noStrike" kern="1200" baseline="0" dirty="0" err="1">
                          <a:solidFill>
                            <a:schemeClr val="tx1"/>
                          </a:solidFill>
                          <a:latin typeface="+mn-lt"/>
                          <a:ea typeface="+mn-ea"/>
                          <a:cs typeface="+mn-cs"/>
                        </a:rPr>
                        <a:t>ObjDoubleConsumer</a:t>
                      </a:r>
                      <a:r>
                        <a:rPr lang="en-US" sz="1800" b="0" i="0" u="none" strike="noStrike" kern="1200" baseline="0" dirty="0">
                          <a:solidFill>
                            <a:schemeClr val="tx1"/>
                          </a:solidFill>
                          <a:latin typeface="+mn-lt"/>
                          <a:ea typeface="+mn-ea"/>
                          <a:cs typeface="+mn-cs"/>
                        </a:rPr>
                        <a:t>&lt;T&gt;</a:t>
                      </a:r>
                      <a:endParaRPr lang="en-US" sz="1800" dirty="0">
                        <a:solidFill>
                          <a:schemeClr val="tx1"/>
                        </a:solidFill>
                      </a:endParaRPr>
                    </a:p>
                  </a:txBody>
                  <a:tcPr>
                    <a:noFill/>
                  </a:tcPr>
                </a:tc>
                <a:extLst>
                  <a:ext uri="{0D108BD9-81ED-4DB2-BD59-A6C34878D82A}">
                    <a16:rowId xmlns:a16="http://schemas.microsoft.com/office/drawing/2014/main" val="3065706610"/>
                  </a:ext>
                </a:extLst>
              </a:tr>
              <a:tr h="684776">
                <a:tc>
                  <a:txBody>
                    <a:bodyPr/>
                    <a:lstStyle/>
                    <a:p>
                      <a:r>
                        <a:rPr lang="en-US" sz="1800" b="0" i="0" u="none" strike="noStrike" kern="1200" baseline="0" dirty="0" err="1">
                          <a:solidFill>
                            <a:schemeClr val="tx1"/>
                          </a:solidFill>
                          <a:latin typeface="+mn-lt"/>
                          <a:ea typeface="+mn-ea"/>
                          <a:cs typeface="+mn-cs"/>
                        </a:rPr>
                        <a:t>BiFunction</a:t>
                      </a:r>
                      <a:r>
                        <a:rPr lang="en-US" sz="1800" b="0" i="0" u="none" strike="noStrike" kern="1200" baseline="0" dirty="0">
                          <a:solidFill>
                            <a:schemeClr val="tx1"/>
                          </a:solidFill>
                          <a:latin typeface="+mn-lt"/>
                          <a:ea typeface="+mn-ea"/>
                          <a:cs typeface="+mn-cs"/>
                        </a:rPr>
                        <a:t>&lt;T, U, R&gt;</a:t>
                      </a:r>
                      <a:endParaRPr lang="en-US" sz="1800"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(T, U) -&gt; R</a:t>
                      </a:r>
                      <a:endParaRPr lang="en-US" sz="1800" dirty="0">
                        <a:solidFill>
                          <a:schemeClr val="tx1"/>
                        </a:solidFill>
                      </a:endParaRPr>
                    </a:p>
                  </a:txBody>
                  <a:tcPr>
                    <a:noFill/>
                  </a:tcPr>
                </a:tc>
                <a:tc>
                  <a:txBody>
                    <a:bodyPr/>
                    <a:lstStyle/>
                    <a:p>
                      <a:r>
                        <a:rPr lang="fr-FR" sz="1800" b="0" i="0" u="none" strike="noStrike" kern="1200" baseline="0" dirty="0" err="1">
                          <a:solidFill>
                            <a:schemeClr val="tx1"/>
                          </a:solidFill>
                          <a:latin typeface="+mn-lt"/>
                          <a:ea typeface="+mn-ea"/>
                          <a:cs typeface="+mn-cs"/>
                        </a:rPr>
                        <a:t>ToIntBiFunction</a:t>
                      </a:r>
                      <a:r>
                        <a:rPr lang="fr-FR" sz="1800" b="0" i="0" u="none" strike="noStrike" kern="1200" baseline="0" dirty="0">
                          <a:solidFill>
                            <a:schemeClr val="tx1"/>
                          </a:solidFill>
                          <a:latin typeface="+mn-lt"/>
                          <a:ea typeface="+mn-ea"/>
                          <a:cs typeface="+mn-cs"/>
                        </a:rPr>
                        <a:t>&lt;T, U&gt;, </a:t>
                      </a:r>
                      <a:r>
                        <a:rPr lang="fr-FR" sz="1800" b="0" i="0" u="none" strike="noStrike" kern="1200" baseline="0" dirty="0" err="1">
                          <a:solidFill>
                            <a:schemeClr val="tx1"/>
                          </a:solidFill>
                          <a:latin typeface="+mn-lt"/>
                          <a:ea typeface="+mn-ea"/>
                          <a:cs typeface="+mn-cs"/>
                        </a:rPr>
                        <a:t>ToLongBiFunction</a:t>
                      </a:r>
                      <a:r>
                        <a:rPr lang="fr-FR" sz="1800" b="0" i="0" u="none" strike="noStrike" kern="1200" baseline="0" dirty="0">
                          <a:solidFill>
                            <a:schemeClr val="tx1"/>
                          </a:solidFill>
                          <a:latin typeface="+mn-lt"/>
                          <a:ea typeface="+mn-ea"/>
                          <a:cs typeface="+mn-cs"/>
                        </a:rPr>
                        <a:t>&lt;T, U&gt;,</a:t>
                      </a:r>
                    </a:p>
                    <a:p>
                      <a:r>
                        <a:rPr lang="en-US" sz="1800" b="0" i="0" u="none" strike="noStrike" kern="1200" baseline="0" dirty="0" err="1">
                          <a:solidFill>
                            <a:schemeClr val="tx1"/>
                          </a:solidFill>
                          <a:latin typeface="+mn-lt"/>
                          <a:ea typeface="+mn-ea"/>
                          <a:cs typeface="+mn-cs"/>
                        </a:rPr>
                        <a:t>ToDoubleBiFunction</a:t>
                      </a:r>
                      <a:r>
                        <a:rPr lang="en-US" sz="1800" b="0" i="0" u="none" strike="noStrike" kern="1200" baseline="0" dirty="0">
                          <a:solidFill>
                            <a:schemeClr val="tx1"/>
                          </a:solidFill>
                          <a:latin typeface="+mn-lt"/>
                          <a:ea typeface="+mn-ea"/>
                          <a:cs typeface="+mn-cs"/>
                        </a:rPr>
                        <a:t>&lt;T, U&gt;</a:t>
                      </a:r>
                      <a:endParaRPr lang="en-US" sz="1800" dirty="0">
                        <a:solidFill>
                          <a:schemeClr val="tx1"/>
                        </a:solidFill>
                      </a:endParaRPr>
                    </a:p>
                  </a:txBody>
                  <a:tcPr>
                    <a:noFill/>
                  </a:tcPr>
                </a:tc>
                <a:extLst>
                  <a:ext uri="{0D108BD9-81ED-4DB2-BD59-A6C34878D82A}">
                    <a16:rowId xmlns:a16="http://schemas.microsoft.com/office/drawing/2014/main" val="1581767129"/>
                  </a:ext>
                </a:extLst>
              </a:tr>
            </a:tbl>
          </a:graphicData>
        </a:graphic>
      </p:graphicFrame>
    </p:spTree>
    <p:extLst>
      <p:ext uri="{BB962C8B-B14F-4D97-AF65-F5344CB8AC3E}">
        <p14:creationId xmlns:p14="http://schemas.microsoft.com/office/powerpoint/2010/main" val="1962511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2113-4FF7-4197-B0F1-CEE17124500F}"/>
              </a:ext>
            </a:extLst>
          </p:cNvPr>
          <p:cNvSpPr>
            <a:spLocks noGrp="1"/>
          </p:cNvSpPr>
          <p:nvPr>
            <p:ph type="title"/>
          </p:nvPr>
        </p:nvSpPr>
        <p:spPr/>
        <p:txBody>
          <a:bodyPr/>
          <a:lstStyle/>
          <a:p>
            <a:r>
              <a:rPr lang="en-US" sz="3600" dirty="0"/>
              <a:t>Type </a:t>
            </a:r>
            <a:r>
              <a:rPr lang="en-US" sz="3600" dirty="0" err="1"/>
              <a:t>Checking,type</a:t>
            </a:r>
            <a:r>
              <a:rPr lang="en-US" sz="3600" dirty="0"/>
              <a:t> inference</a:t>
            </a:r>
          </a:p>
        </p:txBody>
      </p:sp>
      <p:sp>
        <p:nvSpPr>
          <p:cNvPr id="3" name="Content Placeholder 2">
            <a:extLst>
              <a:ext uri="{FF2B5EF4-FFF2-40B4-BE49-F238E27FC236}">
                <a16:creationId xmlns:a16="http://schemas.microsoft.com/office/drawing/2014/main" id="{7FE45953-E473-4981-A4ED-4B425852046D}"/>
              </a:ext>
            </a:extLst>
          </p:cNvPr>
          <p:cNvSpPr>
            <a:spLocks noGrp="1"/>
          </p:cNvSpPr>
          <p:nvPr>
            <p:ph idx="1"/>
          </p:nvPr>
        </p:nvSpPr>
        <p:spPr>
          <a:xfrm>
            <a:off x="645131" y="1322364"/>
            <a:ext cx="10900757" cy="4926036"/>
          </a:xfrm>
        </p:spPr>
        <p:txBody>
          <a:bodyPr/>
          <a:lstStyle/>
          <a:p>
            <a:r>
              <a:rPr lang="en-US" dirty="0"/>
              <a:t>Type Checking:</a:t>
            </a:r>
          </a:p>
          <a:p>
            <a:pPr lvl="1"/>
            <a:r>
              <a:rPr lang="en-US" dirty="0"/>
              <a:t>Type of lambda is deduced from the context in which lambda is used.</a:t>
            </a:r>
          </a:p>
          <a:p>
            <a:pPr marL="0" indent="0">
              <a:buNone/>
            </a:pPr>
            <a:endParaRPr lang="en-US" b="1" u="sng" dirty="0"/>
          </a:p>
          <a:p>
            <a:pPr marL="0" indent="0">
              <a:buNone/>
            </a:pPr>
            <a:r>
              <a:rPr lang="en-US" b="1" u="sng" dirty="0"/>
              <a:t>Note: </a:t>
            </a:r>
            <a:r>
              <a:rPr lang="en-US" dirty="0"/>
              <a:t>The type expected for the lambda expression inside the context is called the </a:t>
            </a:r>
            <a:r>
              <a:rPr lang="en-US" b="1" dirty="0"/>
              <a:t>target type.</a:t>
            </a:r>
          </a:p>
          <a:p>
            <a:pPr marL="0" indent="0">
              <a:buNone/>
            </a:pPr>
            <a:endParaRPr lang="en-US" b="1" dirty="0"/>
          </a:p>
          <a:p>
            <a:r>
              <a:rPr lang="en-US" dirty="0"/>
              <a:t>Type Inference:</a:t>
            </a:r>
          </a:p>
          <a:p>
            <a:pPr lvl="1"/>
            <a:r>
              <a:rPr lang="en-US" dirty="0"/>
              <a:t>Java compiler also deduce an appropriate signature from the lambda because the function descriptor is available through the target type.</a:t>
            </a:r>
          </a:p>
        </p:txBody>
      </p:sp>
    </p:spTree>
    <p:extLst>
      <p:ext uri="{BB962C8B-B14F-4D97-AF65-F5344CB8AC3E}">
        <p14:creationId xmlns:p14="http://schemas.microsoft.com/office/powerpoint/2010/main" val="2825136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73EA-D682-4089-883C-4C0D451EAE78}"/>
              </a:ext>
            </a:extLst>
          </p:cNvPr>
          <p:cNvSpPr>
            <a:spLocks noGrp="1"/>
          </p:cNvSpPr>
          <p:nvPr>
            <p:ph type="title"/>
          </p:nvPr>
        </p:nvSpPr>
        <p:spPr/>
        <p:txBody>
          <a:bodyPr/>
          <a:lstStyle/>
          <a:p>
            <a:r>
              <a:rPr lang="en-US" dirty="0"/>
              <a:t>Using Local variables in Lambda</a:t>
            </a:r>
          </a:p>
        </p:txBody>
      </p:sp>
      <p:sp>
        <p:nvSpPr>
          <p:cNvPr id="3" name="Content Placeholder 2">
            <a:extLst>
              <a:ext uri="{FF2B5EF4-FFF2-40B4-BE49-F238E27FC236}">
                <a16:creationId xmlns:a16="http://schemas.microsoft.com/office/drawing/2014/main" id="{D34FA8D8-0642-4B68-8B21-5674E2541025}"/>
              </a:ext>
            </a:extLst>
          </p:cNvPr>
          <p:cNvSpPr>
            <a:spLocks noGrp="1"/>
          </p:cNvSpPr>
          <p:nvPr>
            <p:ph idx="1"/>
          </p:nvPr>
        </p:nvSpPr>
        <p:spPr>
          <a:xfrm>
            <a:off x="645130" y="1533378"/>
            <a:ext cx="10763768" cy="4715021"/>
          </a:xfrm>
        </p:spPr>
        <p:txBody>
          <a:bodyPr/>
          <a:lstStyle/>
          <a:p>
            <a:r>
              <a:rPr lang="en-US" dirty="0"/>
              <a:t>lambda expressions are also allowed to use free variables (variables that aren’t the parameters and defined in an outer scope), such lambdas are called </a:t>
            </a:r>
            <a:r>
              <a:rPr lang="en-US" b="1" dirty="0"/>
              <a:t>capturing lambdas</a:t>
            </a:r>
            <a:r>
              <a:rPr lang="en-US" dirty="0"/>
              <a:t>.</a:t>
            </a:r>
          </a:p>
          <a:p>
            <a:endParaRPr lang="en-US" dirty="0"/>
          </a:p>
          <a:p>
            <a:r>
              <a:rPr lang="en-US" dirty="0"/>
              <a:t>Lambdas are allowed to capture (that is, to reference in their bodies) instance variables and static variables </a:t>
            </a:r>
            <a:r>
              <a:rPr lang="en-US" b="1" dirty="0"/>
              <a:t>without restrictions</a:t>
            </a:r>
            <a:r>
              <a:rPr lang="en-US" dirty="0"/>
              <a:t>.</a:t>
            </a:r>
          </a:p>
          <a:p>
            <a:endParaRPr lang="en-US" dirty="0"/>
          </a:p>
          <a:p>
            <a:r>
              <a:rPr lang="en-US" dirty="0"/>
              <a:t>local variables have to be explicitly declared </a:t>
            </a:r>
            <a:r>
              <a:rPr lang="en-US" b="1" dirty="0"/>
              <a:t>final</a:t>
            </a:r>
            <a:r>
              <a:rPr lang="en-US" dirty="0"/>
              <a:t> or are </a:t>
            </a:r>
            <a:r>
              <a:rPr lang="en-US" b="1" dirty="0"/>
              <a:t>effectively final</a:t>
            </a:r>
            <a:r>
              <a:rPr lang="en-US" dirty="0"/>
              <a:t>.</a:t>
            </a:r>
          </a:p>
          <a:p>
            <a:endParaRPr lang="en-US" dirty="0"/>
          </a:p>
        </p:txBody>
      </p:sp>
    </p:spTree>
    <p:extLst>
      <p:ext uri="{BB962C8B-B14F-4D97-AF65-F5344CB8AC3E}">
        <p14:creationId xmlns:p14="http://schemas.microsoft.com/office/powerpoint/2010/main" val="84700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96CA-86F7-49F2-82F3-A3C0B25738C3}"/>
              </a:ext>
            </a:extLst>
          </p:cNvPr>
          <p:cNvSpPr>
            <a:spLocks noGrp="1"/>
          </p:cNvSpPr>
          <p:nvPr>
            <p:ph type="title"/>
          </p:nvPr>
        </p:nvSpPr>
        <p:spPr/>
        <p:txBody>
          <a:bodyPr/>
          <a:lstStyle/>
          <a:p>
            <a:r>
              <a:rPr lang="en-US" dirty="0"/>
              <a:t>Method References</a:t>
            </a:r>
          </a:p>
        </p:txBody>
      </p:sp>
      <p:sp>
        <p:nvSpPr>
          <p:cNvPr id="3" name="Content Placeholder 2">
            <a:extLst>
              <a:ext uri="{FF2B5EF4-FFF2-40B4-BE49-F238E27FC236}">
                <a16:creationId xmlns:a16="http://schemas.microsoft.com/office/drawing/2014/main" id="{8006D889-FD30-4208-A0BE-9FD926251140}"/>
              </a:ext>
            </a:extLst>
          </p:cNvPr>
          <p:cNvSpPr>
            <a:spLocks noGrp="1"/>
          </p:cNvSpPr>
          <p:nvPr>
            <p:ph idx="1"/>
          </p:nvPr>
        </p:nvSpPr>
        <p:spPr>
          <a:xfrm>
            <a:off x="646112" y="1575582"/>
            <a:ext cx="10903464" cy="4672817"/>
          </a:xfrm>
        </p:spPr>
        <p:txBody>
          <a:bodyPr/>
          <a:lstStyle/>
          <a:p>
            <a:r>
              <a:rPr lang="en-US" dirty="0"/>
              <a:t>Used to refer method of functional interface.</a:t>
            </a:r>
          </a:p>
          <a:p>
            <a:r>
              <a:rPr lang="en-US" dirty="0"/>
              <a:t>Compact and easy form of lambda expression.</a:t>
            </a:r>
          </a:p>
          <a:p>
            <a:r>
              <a:rPr lang="en-US" dirty="0"/>
              <a:t>when using lambda expression to just referring a method, replace lambda expression with method </a:t>
            </a:r>
            <a:r>
              <a:rPr lang="en-US" dirty="0" err="1"/>
              <a:t>reference.xxxxxxx</a:t>
            </a:r>
            <a:endParaRPr lang="en-US" dirty="0"/>
          </a:p>
          <a:p>
            <a:endParaRPr lang="en-US" dirty="0"/>
          </a:p>
          <a:p>
            <a:pPr marL="0" indent="0">
              <a:buNone/>
            </a:pPr>
            <a:r>
              <a:rPr lang="en-US" dirty="0"/>
              <a:t>Example</a:t>
            </a:r>
          </a:p>
          <a:p>
            <a:pPr marL="0" indent="0">
              <a:buNone/>
            </a:pPr>
            <a:r>
              <a:rPr lang="en-US" b="1" dirty="0">
                <a:solidFill>
                  <a:schemeClr val="bg1"/>
                </a:solidFill>
              </a:rPr>
              <a:t>//Lambda </a:t>
            </a:r>
            <a:r>
              <a:rPr lang="en-US" b="1" dirty="0" err="1">
                <a:solidFill>
                  <a:schemeClr val="bg1"/>
                </a:solidFill>
              </a:rPr>
              <a:t>Expession</a:t>
            </a:r>
            <a:endParaRPr lang="en-US" b="1" dirty="0">
              <a:solidFill>
                <a:schemeClr val="bg1"/>
              </a:solidFill>
            </a:endParaRPr>
          </a:p>
          <a:p>
            <a:pPr marL="0" indent="0">
              <a:buNone/>
            </a:pPr>
            <a:r>
              <a:rPr lang="sv-SE" b="1" dirty="0">
                <a:solidFill>
                  <a:schemeClr val="bg1"/>
                </a:solidFill>
              </a:rPr>
              <a:t>Function&lt;String,Integer&gt; intParser = (String str,Integer integer)-&gt;Integer.parseInt(str)</a:t>
            </a:r>
            <a:br>
              <a:rPr lang="sv-SE" b="1" dirty="0">
                <a:solidFill>
                  <a:schemeClr val="bg1"/>
                </a:solidFill>
              </a:rPr>
            </a:br>
            <a:endParaRPr lang="sv-SE" b="1" dirty="0">
              <a:solidFill>
                <a:schemeClr val="bg1"/>
              </a:solidFill>
            </a:endParaRPr>
          </a:p>
          <a:p>
            <a:pPr marL="0" indent="0">
              <a:buNone/>
            </a:pPr>
            <a:r>
              <a:rPr lang="sv-SE" b="1" dirty="0">
                <a:solidFill>
                  <a:schemeClr val="bg1"/>
                </a:solidFill>
              </a:rPr>
              <a:t>//Method Reference</a:t>
            </a:r>
          </a:p>
          <a:p>
            <a:pPr marL="0" indent="0">
              <a:buNone/>
            </a:pPr>
            <a:r>
              <a:rPr lang="en-US" b="1" dirty="0">
                <a:solidFill>
                  <a:schemeClr val="bg1"/>
                </a:solidFill>
              </a:rPr>
              <a:t>Function&lt;</a:t>
            </a:r>
            <a:r>
              <a:rPr lang="en-US" b="1" dirty="0" err="1">
                <a:solidFill>
                  <a:schemeClr val="bg1"/>
                </a:solidFill>
              </a:rPr>
              <a:t>String,integer</a:t>
            </a:r>
            <a:r>
              <a:rPr lang="en-US" b="1" dirty="0">
                <a:solidFill>
                  <a:schemeClr val="bg1"/>
                </a:solidFill>
              </a:rPr>
              <a:t>&gt; </a:t>
            </a:r>
            <a:r>
              <a:rPr lang="en-US" b="1" dirty="0" err="1">
                <a:solidFill>
                  <a:schemeClr val="bg1"/>
                </a:solidFill>
              </a:rPr>
              <a:t>intParser</a:t>
            </a:r>
            <a:r>
              <a:rPr lang="en-US" b="1" dirty="0">
                <a:solidFill>
                  <a:schemeClr val="bg1"/>
                </a:solidFill>
              </a:rPr>
              <a:t>=Integer::</a:t>
            </a:r>
            <a:r>
              <a:rPr lang="en-US" b="1" dirty="0" err="1">
                <a:solidFill>
                  <a:schemeClr val="bg1"/>
                </a:solidFill>
              </a:rPr>
              <a:t>parseInt</a:t>
            </a:r>
            <a:endParaRPr lang="en-US" b="1" dirty="0">
              <a:solidFill>
                <a:schemeClr val="bg1"/>
              </a:solidFill>
            </a:endParaRPr>
          </a:p>
        </p:txBody>
      </p:sp>
      <p:sp>
        <p:nvSpPr>
          <p:cNvPr id="4" name="Rectangle 3">
            <a:extLst>
              <a:ext uri="{FF2B5EF4-FFF2-40B4-BE49-F238E27FC236}">
                <a16:creationId xmlns:a16="http://schemas.microsoft.com/office/drawing/2014/main" id="{5A4FEE38-1A7E-42A6-8EA5-74E1B47C18EE}"/>
              </a:ext>
            </a:extLst>
          </p:cNvPr>
          <p:cNvSpPr/>
          <p:nvPr/>
        </p:nvSpPr>
        <p:spPr>
          <a:xfrm>
            <a:off x="646111" y="4065563"/>
            <a:ext cx="10636178" cy="21101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7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D97D-E85D-492B-BE94-E0C8A1E294AB}"/>
              </a:ext>
            </a:extLst>
          </p:cNvPr>
          <p:cNvSpPr>
            <a:spLocks noGrp="1"/>
          </p:cNvSpPr>
          <p:nvPr>
            <p:ph type="title"/>
          </p:nvPr>
        </p:nvSpPr>
        <p:spPr>
          <a:xfrm>
            <a:off x="1265089" y="2703549"/>
            <a:ext cx="9404723" cy="1400530"/>
          </a:xfrm>
        </p:spPr>
        <p:txBody>
          <a:bodyPr/>
          <a:lstStyle/>
          <a:p>
            <a:pPr algn="ctr"/>
            <a:r>
              <a:rPr lang="en-US" sz="5400" dirty="0"/>
              <a:t>Method References</a:t>
            </a:r>
          </a:p>
        </p:txBody>
      </p:sp>
    </p:spTree>
    <p:extLst>
      <p:ext uri="{BB962C8B-B14F-4D97-AF65-F5344CB8AC3E}">
        <p14:creationId xmlns:p14="http://schemas.microsoft.com/office/powerpoint/2010/main" val="668815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9CF7-D4DD-478C-AAF7-9E777BFA9F4D}"/>
              </a:ext>
            </a:extLst>
          </p:cNvPr>
          <p:cNvSpPr>
            <a:spLocks noGrp="1"/>
          </p:cNvSpPr>
          <p:nvPr>
            <p:ph type="title"/>
          </p:nvPr>
        </p:nvSpPr>
        <p:spPr/>
        <p:txBody>
          <a:bodyPr/>
          <a:lstStyle/>
          <a:p>
            <a:r>
              <a:rPr lang="en-US" dirty="0"/>
              <a:t>Types of Method Reference</a:t>
            </a:r>
          </a:p>
        </p:txBody>
      </p:sp>
      <p:sp>
        <p:nvSpPr>
          <p:cNvPr id="3" name="Content Placeholder 2">
            <a:extLst>
              <a:ext uri="{FF2B5EF4-FFF2-40B4-BE49-F238E27FC236}">
                <a16:creationId xmlns:a16="http://schemas.microsoft.com/office/drawing/2014/main" id="{C66D81B9-8318-4E3E-AB37-312013B2225C}"/>
              </a:ext>
            </a:extLst>
          </p:cNvPr>
          <p:cNvSpPr>
            <a:spLocks noGrp="1"/>
          </p:cNvSpPr>
          <p:nvPr>
            <p:ph idx="1"/>
          </p:nvPr>
        </p:nvSpPr>
        <p:spPr>
          <a:xfrm>
            <a:off x="773724" y="1659988"/>
            <a:ext cx="9608234" cy="4588411"/>
          </a:xfrm>
        </p:spPr>
        <p:txBody>
          <a:bodyPr/>
          <a:lstStyle/>
          <a:p>
            <a:r>
              <a:rPr lang="en-US" dirty="0"/>
              <a:t>Reference to a static method. </a:t>
            </a:r>
            <a:br>
              <a:rPr lang="en-US" dirty="0"/>
            </a:br>
            <a:endParaRPr lang="en-US" dirty="0"/>
          </a:p>
          <a:p>
            <a:r>
              <a:rPr lang="en-US" dirty="0"/>
              <a:t>Reference to an instance method.</a:t>
            </a:r>
            <a:br>
              <a:rPr lang="en-US" dirty="0"/>
            </a:br>
            <a:endParaRPr lang="en-US" dirty="0"/>
          </a:p>
          <a:p>
            <a:r>
              <a:rPr lang="en-US" dirty="0"/>
              <a:t>Reference to a constructor.</a:t>
            </a:r>
          </a:p>
        </p:txBody>
      </p:sp>
    </p:spTree>
    <p:extLst>
      <p:ext uri="{BB962C8B-B14F-4D97-AF65-F5344CB8AC3E}">
        <p14:creationId xmlns:p14="http://schemas.microsoft.com/office/powerpoint/2010/main" val="25483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58BC-50F3-49DC-A66F-2B6F9F9363CD}"/>
              </a:ext>
            </a:extLst>
          </p:cNvPr>
          <p:cNvSpPr>
            <a:spLocks noGrp="1"/>
          </p:cNvSpPr>
          <p:nvPr>
            <p:ph type="title"/>
          </p:nvPr>
        </p:nvSpPr>
        <p:spPr>
          <a:xfrm>
            <a:off x="646111" y="452718"/>
            <a:ext cx="10411095" cy="1400530"/>
          </a:xfrm>
        </p:spPr>
        <p:txBody>
          <a:bodyPr/>
          <a:lstStyle/>
          <a:p>
            <a:r>
              <a:rPr lang="en-US" dirty="0"/>
              <a:t>Type 1: Reference to a static method</a:t>
            </a:r>
          </a:p>
        </p:txBody>
      </p:sp>
      <p:sp>
        <p:nvSpPr>
          <p:cNvPr id="3" name="Content Placeholder 2">
            <a:extLst>
              <a:ext uri="{FF2B5EF4-FFF2-40B4-BE49-F238E27FC236}">
                <a16:creationId xmlns:a16="http://schemas.microsoft.com/office/drawing/2014/main" id="{E529B9A5-D2C7-4DA0-9A2C-0F88F5272D42}"/>
              </a:ext>
            </a:extLst>
          </p:cNvPr>
          <p:cNvSpPr>
            <a:spLocks noGrp="1"/>
          </p:cNvSpPr>
          <p:nvPr>
            <p:ph idx="1"/>
          </p:nvPr>
        </p:nvSpPr>
        <p:spPr>
          <a:xfrm>
            <a:off x="646111" y="1505244"/>
            <a:ext cx="10899777" cy="4900038"/>
          </a:xfrm>
        </p:spPr>
        <p:txBody>
          <a:bodyPr/>
          <a:lstStyle/>
          <a:p>
            <a:r>
              <a:rPr lang="en-US" b="1" dirty="0"/>
              <a:t>Lambda Syntax:</a:t>
            </a:r>
            <a:r>
              <a:rPr lang="en-US" dirty="0"/>
              <a:t> </a:t>
            </a:r>
          </a:p>
          <a:p>
            <a:pPr lvl="1"/>
            <a:r>
              <a:rPr lang="en-US" dirty="0"/>
              <a:t>(arguments) -&gt; &lt;</a:t>
            </a:r>
            <a:r>
              <a:rPr lang="en-US" dirty="0" err="1"/>
              <a:t>ClassName</a:t>
            </a:r>
            <a:r>
              <a:rPr lang="en-US" dirty="0"/>
              <a:t>&gt;.&lt;</a:t>
            </a:r>
            <a:r>
              <a:rPr lang="en-US" dirty="0" err="1"/>
              <a:t>staticMethodName</a:t>
            </a:r>
            <a:r>
              <a:rPr lang="en-US" dirty="0"/>
              <a:t>&gt;(arguments);</a:t>
            </a:r>
          </a:p>
          <a:p>
            <a:r>
              <a:rPr lang="en-US" b="1" dirty="0"/>
              <a:t>Equivalent Method Reference:</a:t>
            </a:r>
            <a:r>
              <a:rPr lang="en-US" dirty="0"/>
              <a:t> </a:t>
            </a:r>
          </a:p>
          <a:p>
            <a:pPr lvl="1"/>
            <a:r>
              <a:rPr lang="en-US" dirty="0"/>
              <a:t>&lt;</a:t>
            </a:r>
            <a:r>
              <a:rPr lang="en-US" dirty="0" err="1"/>
              <a:t>ClassName</a:t>
            </a:r>
            <a:r>
              <a:rPr lang="en-US" dirty="0"/>
              <a:t>&gt; :: &lt;</a:t>
            </a:r>
            <a:r>
              <a:rPr lang="en-US" dirty="0" err="1"/>
              <a:t>staticMethodName</a:t>
            </a:r>
            <a:r>
              <a:rPr lang="en-US" dirty="0"/>
              <a:t>&gt;</a:t>
            </a:r>
          </a:p>
          <a:p>
            <a:pPr lvl="1"/>
            <a:endParaRPr lang="en-US" dirty="0"/>
          </a:p>
          <a:p>
            <a:pPr marL="0" indent="0">
              <a:buNone/>
            </a:pPr>
            <a:r>
              <a:rPr lang="en-US" dirty="0"/>
              <a:t>Example</a:t>
            </a:r>
          </a:p>
          <a:p>
            <a:pPr marL="0" indent="0">
              <a:buNone/>
            </a:pPr>
            <a:r>
              <a:rPr lang="en-US" sz="1800" b="1" dirty="0">
                <a:solidFill>
                  <a:schemeClr val="bg1"/>
                </a:solidFill>
              </a:rPr>
              <a:t>//Lambda </a:t>
            </a:r>
            <a:r>
              <a:rPr lang="en-US" sz="1800" b="1" dirty="0" err="1">
                <a:solidFill>
                  <a:schemeClr val="bg1"/>
                </a:solidFill>
              </a:rPr>
              <a:t>Expession</a:t>
            </a:r>
            <a:endParaRPr lang="en-US" sz="1800" b="1" dirty="0">
              <a:solidFill>
                <a:schemeClr val="bg1"/>
              </a:solidFill>
            </a:endParaRPr>
          </a:p>
          <a:p>
            <a:pPr marL="0" indent="0">
              <a:buNone/>
            </a:pPr>
            <a:r>
              <a:rPr lang="en-US" sz="1800" b="1" dirty="0">
                <a:solidFill>
                  <a:schemeClr val="bg1"/>
                </a:solidFill>
              </a:rPr>
              <a:t>Function&lt;String, Double&gt; </a:t>
            </a:r>
            <a:r>
              <a:rPr lang="en-US" sz="1800" b="1" dirty="0" err="1">
                <a:solidFill>
                  <a:schemeClr val="bg1"/>
                </a:solidFill>
              </a:rPr>
              <a:t>doubleConvertorLambda</a:t>
            </a:r>
            <a:r>
              <a:rPr lang="en-US" sz="1800" b="1" dirty="0">
                <a:solidFill>
                  <a:schemeClr val="bg1"/>
                </a:solidFill>
              </a:rPr>
              <a:t>=(String s) -&gt;</a:t>
            </a:r>
            <a:r>
              <a:rPr lang="en-US" sz="1800" b="1" dirty="0" err="1">
                <a:solidFill>
                  <a:schemeClr val="bg1"/>
                </a:solidFill>
              </a:rPr>
              <a:t>Double.parseDouble</a:t>
            </a:r>
            <a:r>
              <a:rPr lang="en-US" sz="1800" b="1" dirty="0">
                <a:solidFill>
                  <a:schemeClr val="bg1"/>
                </a:solidFill>
              </a:rPr>
              <a:t>(s);</a:t>
            </a:r>
          </a:p>
          <a:p>
            <a:pPr marL="0" indent="0">
              <a:buNone/>
            </a:pPr>
            <a:r>
              <a:rPr lang="en-US" sz="1800" b="1" dirty="0">
                <a:solidFill>
                  <a:schemeClr val="bg1"/>
                </a:solidFill>
              </a:rPr>
              <a:t>//Equivalent Method Reference</a:t>
            </a:r>
          </a:p>
          <a:p>
            <a:pPr marL="0" indent="0">
              <a:buNone/>
            </a:pPr>
            <a:r>
              <a:rPr lang="en-US" sz="1800" b="1" dirty="0">
                <a:solidFill>
                  <a:schemeClr val="bg1"/>
                </a:solidFill>
              </a:rPr>
              <a:t>Function&lt;String, Double&gt; </a:t>
            </a:r>
            <a:r>
              <a:rPr lang="en-US" sz="1800" b="1" dirty="0" err="1">
                <a:solidFill>
                  <a:schemeClr val="bg1"/>
                </a:solidFill>
              </a:rPr>
              <a:t>doubleConvertor</a:t>
            </a:r>
            <a:r>
              <a:rPr lang="en-US" sz="1800" b="1" dirty="0">
                <a:solidFill>
                  <a:schemeClr val="bg1"/>
                </a:solidFill>
              </a:rPr>
              <a:t>=Double::</a:t>
            </a:r>
            <a:r>
              <a:rPr lang="en-US" sz="1800" b="1" dirty="0" err="1">
                <a:solidFill>
                  <a:schemeClr val="bg1"/>
                </a:solidFill>
              </a:rPr>
              <a:t>parseDouble</a:t>
            </a:r>
            <a:r>
              <a:rPr lang="en-US" sz="1800" b="1" dirty="0">
                <a:solidFill>
                  <a:schemeClr val="bg1"/>
                </a:solidFill>
              </a:rPr>
              <a:t>;</a:t>
            </a:r>
          </a:p>
          <a:p>
            <a:pPr marL="0" indent="0">
              <a:buNone/>
            </a:pPr>
            <a:endParaRPr lang="en-US" sz="1800" b="1" dirty="0">
              <a:solidFill>
                <a:schemeClr val="bg1"/>
              </a:solidFill>
            </a:endParaRPr>
          </a:p>
        </p:txBody>
      </p:sp>
      <p:sp>
        <p:nvSpPr>
          <p:cNvPr id="4" name="Rectangle 3">
            <a:extLst>
              <a:ext uri="{FF2B5EF4-FFF2-40B4-BE49-F238E27FC236}">
                <a16:creationId xmlns:a16="http://schemas.microsoft.com/office/drawing/2014/main" id="{A5109154-72A9-4239-9BE5-108E0C198D56}"/>
              </a:ext>
            </a:extLst>
          </p:cNvPr>
          <p:cNvSpPr/>
          <p:nvPr/>
        </p:nvSpPr>
        <p:spPr>
          <a:xfrm>
            <a:off x="647111" y="3967089"/>
            <a:ext cx="10522637" cy="20398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057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4213-B500-4B34-AAAC-A7DED664EBFE}"/>
              </a:ext>
            </a:extLst>
          </p:cNvPr>
          <p:cNvSpPr>
            <a:spLocks noGrp="1"/>
          </p:cNvSpPr>
          <p:nvPr>
            <p:ph type="title"/>
          </p:nvPr>
        </p:nvSpPr>
        <p:spPr>
          <a:xfrm>
            <a:off x="646111" y="452718"/>
            <a:ext cx="10790923" cy="1400530"/>
          </a:xfrm>
        </p:spPr>
        <p:txBody>
          <a:bodyPr/>
          <a:lstStyle/>
          <a:p>
            <a:r>
              <a:rPr lang="en-US" sz="3600" dirty="0"/>
              <a:t>Type 2: Reference to an instance method of an arbitrary type</a:t>
            </a:r>
          </a:p>
        </p:txBody>
      </p:sp>
      <p:sp>
        <p:nvSpPr>
          <p:cNvPr id="3" name="Content Placeholder 2">
            <a:extLst>
              <a:ext uri="{FF2B5EF4-FFF2-40B4-BE49-F238E27FC236}">
                <a16:creationId xmlns:a16="http://schemas.microsoft.com/office/drawing/2014/main" id="{98E02E96-131D-4852-A18A-753E5D4691BA}"/>
              </a:ext>
            </a:extLst>
          </p:cNvPr>
          <p:cNvSpPr>
            <a:spLocks noGrp="1"/>
          </p:cNvSpPr>
          <p:nvPr>
            <p:ph idx="1"/>
          </p:nvPr>
        </p:nvSpPr>
        <p:spPr/>
        <p:txBody>
          <a:bodyPr/>
          <a:lstStyle/>
          <a:p>
            <a:r>
              <a:rPr lang="en-US" dirty="0"/>
              <a:t>Lambda Syntax</a:t>
            </a:r>
          </a:p>
          <a:p>
            <a:pPr lvl="1"/>
            <a:r>
              <a:rPr lang="en-US" dirty="0"/>
              <a:t>(arg0,rest)-&gt;arg0.instanceMethod(rest)</a:t>
            </a:r>
          </a:p>
          <a:p>
            <a:pPr marL="457200" lvl="1" indent="0">
              <a:buNone/>
            </a:pPr>
            <a:r>
              <a:rPr lang="en-US" dirty="0"/>
              <a:t>Note: arg0 is of type </a:t>
            </a:r>
            <a:r>
              <a:rPr lang="en-US" dirty="0" err="1"/>
              <a:t>ClassName</a:t>
            </a:r>
            <a:endParaRPr lang="en-US" dirty="0"/>
          </a:p>
          <a:p>
            <a:r>
              <a:rPr lang="en-US" b="1" dirty="0"/>
              <a:t>Equivalent Method Reference:</a:t>
            </a:r>
          </a:p>
          <a:p>
            <a:pPr lvl="1"/>
            <a:r>
              <a:rPr lang="en-US" dirty="0" err="1"/>
              <a:t>ClassName</a:t>
            </a:r>
            <a:r>
              <a:rPr lang="en-US" dirty="0"/>
              <a:t> </a:t>
            </a:r>
            <a:r>
              <a:rPr lang="en-US"/>
              <a:t>of arg0 ::</a:t>
            </a:r>
            <a:r>
              <a:rPr lang="en-US" dirty="0" err="1"/>
              <a:t>instanceMethod</a:t>
            </a:r>
            <a:endParaRPr lang="en-US" dirty="0"/>
          </a:p>
          <a:p>
            <a:endParaRPr lang="en-US" dirty="0"/>
          </a:p>
        </p:txBody>
      </p:sp>
    </p:spTree>
    <p:extLst>
      <p:ext uri="{BB962C8B-B14F-4D97-AF65-F5344CB8AC3E}">
        <p14:creationId xmlns:p14="http://schemas.microsoft.com/office/powerpoint/2010/main" val="569836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2FF4-1A44-4726-9560-06C9917DDBF9}"/>
              </a:ext>
            </a:extLst>
          </p:cNvPr>
          <p:cNvSpPr>
            <a:spLocks noGrp="1"/>
          </p:cNvSpPr>
          <p:nvPr>
            <p:ph type="title"/>
          </p:nvPr>
        </p:nvSpPr>
        <p:spPr/>
        <p:txBody>
          <a:bodyPr/>
          <a:lstStyle/>
          <a:p>
            <a:r>
              <a:rPr lang="en-US" dirty="0"/>
              <a:t>Type 2: Example</a:t>
            </a:r>
          </a:p>
        </p:txBody>
      </p:sp>
      <p:sp>
        <p:nvSpPr>
          <p:cNvPr id="3" name="Content Placeholder 2">
            <a:extLst>
              <a:ext uri="{FF2B5EF4-FFF2-40B4-BE49-F238E27FC236}">
                <a16:creationId xmlns:a16="http://schemas.microsoft.com/office/drawing/2014/main" id="{4F11EB1A-9CCB-44F3-8E85-F90ABEDC0B0D}"/>
              </a:ext>
            </a:extLst>
          </p:cNvPr>
          <p:cNvSpPr>
            <a:spLocks noGrp="1"/>
          </p:cNvSpPr>
          <p:nvPr>
            <p:ph idx="1"/>
          </p:nvPr>
        </p:nvSpPr>
        <p:spPr/>
        <p:txBody>
          <a:bodyPr/>
          <a:lstStyle/>
          <a:p>
            <a:pPr marL="0" indent="0">
              <a:buNone/>
            </a:pPr>
            <a:r>
              <a:rPr lang="en-US" dirty="0"/>
              <a:t>List &lt;String&gt; </a:t>
            </a:r>
            <a:r>
              <a:rPr lang="en-US" dirty="0" err="1"/>
              <a:t>str</a:t>
            </a:r>
            <a:r>
              <a:rPr lang="en-US" dirty="0"/>
              <a:t>=</a:t>
            </a:r>
            <a:r>
              <a:rPr lang="en-US" dirty="0" err="1"/>
              <a:t>Arrays.asList</a:t>
            </a:r>
            <a:r>
              <a:rPr lang="en-US" dirty="0"/>
              <a:t>(“</a:t>
            </a:r>
            <a:r>
              <a:rPr lang="en-US" dirty="0" err="1"/>
              <a:t>a”,”b”,”A”,”B</a:t>
            </a:r>
            <a:r>
              <a:rPr lang="en-US" dirty="0"/>
              <a:t>”);</a:t>
            </a:r>
          </a:p>
          <a:p>
            <a:pPr marL="0" indent="0">
              <a:buNone/>
            </a:pPr>
            <a:r>
              <a:rPr lang="en-US" dirty="0"/>
              <a:t>//</a:t>
            </a:r>
            <a:r>
              <a:rPr lang="en-US" b="1" dirty="0"/>
              <a:t>Lambda</a:t>
            </a:r>
          </a:p>
          <a:p>
            <a:pPr marL="0" indent="0">
              <a:buNone/>
            </a:pPr>
            <a:r>
              <a:rPr lang="en-US" dirty="0" err="1"/>
              <a:t>str.sort</a:t>
            </a:r>
            <a:r>
              <a:rPr lang="en-US" dirty="0"/>
              <a:t>((s1,s2)-&gt;s1.compareToIgnoreCase(s2));</a:t>
            </a:r>
          </a:p>
          <a:p>
            <a:pPr marL="0" indent="0">
              <a:buNone/>
            </a:pPr>
            <a:endParaRPr lang="en-US" dirty="0"/>
          </a:p>
          <a:p>
            <a:pPr marL="0" indent="0">
              <a:buNone/>
            </a:pPr>
            <a:r>
              <a:rPr lang="en-US" dirty="0"/>
              <a:t>//</a:t>
            </a:r>
            <a:r>
              <a:rPr lang="en-US" b="1" dirty="0"/>
              <a:t>Equivalent Method Reference</a:t>
            </a:r>
          </a:p>
          <a:p>
            <a:pPr marL="0" indent="0">
              <a:buNone/>
            </a:pPr>
            <a:r>
              <a:rPr lang="en-US" dirty="0" err="1"/>
              <a:t>str.sort</a:t>
            </a:r>
            <a:r>
              <a:rPr lang="en-US" dirty="0"/>
              <a:t>(String::</a:t>
            </a:r>
            <a:r>
              <a:rPr lang="en-US" dirty="0" err="1"/>
              <a:t>compareToIgnoreCase</a:t>
            </a:r>
            <a:r>
              <a:rPr lang="en-US" dirty="0"/>
              <a:t>);</a:t>
            </a:r>
          </a:p>
        </p:txBody>
      </p:sp>
    </p:spTree>
    <p:extLst>
      <p:ext uri="{BB962C8B-B14F-4D97-AF65-F5344CB8AC3E}">
        <p14:creationId xmlns:p14="http://schemas.microsoft.com/office/powerpoint/2010/main" val="544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8FDD-040F-4EFB-9932-B76AD211FFA6}"/>
              </a:ext>
            </a:extLst>
          </p:cNvPr>
          <p:cNvSpPr>
            <a:spLocks noGrp="1"/>
          </p:cNvSpPr>
          <p:nvPr>
            <p:ph type="title"/>
          </p:nvPr>
        </p:nvSpPr>
        <p:spPr/>
        <p:txBody>
          <a:bodyPr/>
          <a:lstStyle/>
          <a:p>
            <a:r>
              <a:rPr lang="en-US" dirty="0"/>
              <a:t>New Features in Java 8</a:t>
            </a:r>
          </a:p>
        </p:txBody>
      </p:sp>
      <p:sp>
        <p:nvSpPr>
          <p:cNvPr id="3" name="Content Placeholder 2">
            <a:extLst>
              <a:ext uri="{FF2B5EF4-FFF2-40B4-BE49-F238E27FC236}">
                <a16:creationId xmlns:a16="http://schemas.microsoft.com/office/drawing/2014/main" id="{DBD59914-EB3E-4EB9-878A-0A29E832B98A}"/>
              </a:ext>
            </a:extLst>
          </p:cNvPr>
          <p:cNvSpPr>
            <a:spLocks noGrp="1"/>
          </p:cNvSpPr>
          <p:nvPr>
            <p:ph idx="1"/>
          </p:nvPr>
        </p:nvSpPr>
        <p:spPr>
          <a:xfrm>
            <a:off x="954158" y="1444488"/>
            <a:ext cx="10296938" cy="5141842"/>
          </a:xfrm>
        </p:spPr>
        <p:txBody>
          <a:bodyPr>
            <a:normAutofit lnSpcReduction="10000"/>
          </a:bodyPr>
          <a:lstStyle/>
          <a:p>
            <a:r>
              <a:rPr lang="en-US" b="1" dirty="0"/>
              <a:t>Lambda Expressions</a:t>
            </a:r>
            <a:r>
              <a:rPr lang="en-US" dirty="0"/>
              <a:t> enable you to treat functionality as a method argument, or code as data.</a:t>
            </a:r>
          </a:p>
          <a:p>
            <a:r>
              <a:rPr lang="en-US" b="1" dirty="0"/>
              <a:t>Method Reference</a:t>
            </a:r>
            <a:r>
              <a:rPr lang="en-US" dirty="0"/>
              <a:t> provide easy-to-read lambda expressions for methods that already have a name.  </a:t>
            </a:r>
          </a:p>
          <a:p>
            <a:r>
              <a:rPr lang="en-US" b="1" dirty="0"/>
              <a:t>Default Method</a:t>
            </a:r>
            <a:r>
              <a:rPr lang="en-US" dirty="0"/>
              <a:t> enable new functionality to be added to the interfaces of libraries and ensure binary compatibility with code written for older versions of those interfaces.</a:t>
            </a:r>
          </a:p>
          <a:p>
            <a:r>
              <a:rPr lang="en-US" dirty="0"/>
              <a:t>Java 8’s </a:t>
            </a:r>
            <a:r>
              <a:rPr lang="en-US" b="1" dirty="0"/>
              <a:t>new package</a:t>
            </a:r>
            <a:r>
              <a:rPr lang="en-US" dirty="0"/>
              <a:t> </a:t>
            </a:r>
            <a:r>
              <a:rPr lang="en-US" b="1" dirty="0" err="1"/>
              <a:t>java.util.function</a:t>
            </a:r>
            <a:r>
              <a:rPr lang="en-US" dirty="0"/>
              <a:t> provides many useful functional interfaces for the most common scenarios. The 4 most important functional interface among them are – </a:t>
            </a:r>
            <a:r>
              <a:rPr lang="en-US" b="1" dirty="0"/>
              <a:t>Predicate</a:t>
            </a:r>
            <a:r>
              <a:rPr lang="en-US" dirty="0"/>
              <a:t>, </a:t>
            </a:r>
            <a:r>
              <a:rPr lang="en-US" b="1" dirty="0"/>
              <a:t>Consumer</a:t>
            </a:r>
            <a:r>
              <a:rPr lang="en-US" dirty="0"/>
              <a:t>, </a:t>
            </a:r>
            <a:r>
              <a:rPr lang="en-US" b="1" dirty="0"/>
              <a:t>Function</a:t>
            </a:r>
            <a:r>
              <a:rPr lang="en-US" dirty="0"/>
              <a:t> and </a:t>
            </a:r>
            <a:r>
              <a:rPr lang="en-US" b="1" dirty="0"/>
              <a:t>Supplier</a:t>
            </a:r>
            <a:r>
              <a:rPr lang="en-US" dirty="0"/>
              <a:t>.</a:t>
            </a:r>
          </a:p>
          <a:p>
            <a:r>
              <a:rPr lang="en-US" b="1" dirty="0"/>
              <a:t>Repeating Annotations</a:t>
            </a:r>
            <a:r>
              <a:rPr lang="en-US" dirty="0"/>
              <a:t> provide the ability to apply the same annotation type more than once to the same declaration or type use.</a:t>
            </a:r>
          </a:p>
          <a:p>
            <a:r>
              <a:rPr lang="en-US" b="1" dirty="0"/>
              <a:t>New </a:t>
            </a:r>
            <a:r>
              <a:rPr lang="en-US" b="1" dirty="0" err="1"/>
              <a:t>java.util.stream</a:t>
            </a:r>
            <a:r>
              <a:rPr lang="en-US" dirty="0"/>
              <a:t> package provides a new </a:t>
            </a:r>
            <a:r>
              <a:rPr lang="en-US" b="1" dirty="0"/>
              <a:t>Streams API</a:t>
            </a:r>
            <a:r>
              <a:rPr lang="en-US" dirty="0"/>
              <a:t> to support functional-style operations on streams of elements. The Stream API is integrated into the Collections API.</a:t>
            </a:r>
          </a:p>
          <a:p>
            <a:endParaRPr lang="en-US" dirty="0"/>
          </a:p>
        </p:txBody>
      </p:sp>
    </p:spTree>
    <p:extLst>
      <p:ext uri="{BB962C8B-B14F-4D97-AF65-F5344CB8AC3E}">
        <p14:creationId xmlns:p14="http://schemas.microsoft.com/office/powerpoint/2010/main" val="1832131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F15A-8435-4C00-A9FB-DF4310B64A75}"/>
              </a:ext>
            </a:extLst>
          </p:cNvPr>
          <p:cNvSpPr>
            <a:spLocks noGrp="1"/>
          </p:cNvSpPr>
          <p:nvPr>
            <p:ph type="title"/>
          </p:nvPr>
        </p:nvSpPr>
        <p:spPr>
          <a:xfrm>
            <a:off x="436099" y="452718"/>
            <a:ext cx="11015004" cy="1400530"/>
          </a:xfrm>
        </p:spPr>
        <p:txBody>
          <a:bodyPr/>
          <a:lstStyle/>
          <a:p>
            <a:r>
              <a:rPr lang="en-US" dirty="0"/>
              <a:t>Type 2: Reference to an instance method </a:t>
            </a:r>
          </a:p>
        </p:txBody>
      </p:sp>
      <p:sp>
        <p:nvSpPr>
          <p:cNvPr id="3" name="Content Placeholder 2">
            <a:extLst>
              <a:ext uri="{FF2B5EF4-FFF2-40B4-BE49-F238E27FC236}">
                <a16:creationId xmlns:a16="http://schemas.microsoft.com/office/drawing/2014/main" id="{8617389E-F7A8-4BB2-859A-F09D6FA90B7F}"/>
              </a:ext>
            </a:extLst>
          </p:cNvPr>
          <p:cNvSpPr>
            <a:spLocks noGrp="1"/>
          </p:cNvSpPr>
          <p:nvPr>
            <p:ph idx="1"/>
          </p:nvPr>
        </p:nvSpPr>
        <p:spPr>
          <a:xfrm>
            <a:off x="740898" y="1547446"/>
            <a:ext cx="11015004" cy="4700953"/>
          </a:xfrm>
        </p:spPr>
        <p:txBody>
          <a:bodyPr/>
          <a:lstStyle/>
          <a:p>
            <a:r>
              <a:rPr lang="en-US" b="1" dirty="0"/>
              <a:t>Lambda Syntax:</a:t>
            </a:r>
            <a:r>
              <a:rPr lang="en-US" dirty="0"/>
              <a:t> </a:t>
            </a:r>
          </a:p>
          <a:p>
            <a:pPr lvl="1"/>
            <a:r>
              <a:rPr lang="en-US" dirty="0"/>
              <a:t>(arguments) -&gt; &lt;expression&gt;.&lt;</a:t>
            </a:r>
            <a:r>
              <a:rPr lang="en-US" dirty="0" err="1"/>
              <a:t>instanceMethodName</a:t>
            </a:r>
            <a:r>
              <a:rPr lang="en-US" dirty="0"/>
              <a:t>&gt;(arguments)</a:t>
            </a:r>
          </a:p>
          <a:p>
            <a:r>
              <a:rPr lang="en-US" b="1" dirty="0"/>
              <a:t>Equivalent Method Reference:</a:t>
            </a:r>
            <a:r>
              <a:rPr lang="en-US" dirty="0"/>
              <a:t> </a:t>
            </a:r>
          </a:p>
          <a:p>
            <a:pPr lvl="1"/>
            <a:r>
              <a:rPr lang="en-US" dirty="0"/>
              <a:t>&lt;expression&gt; :: &lt;</a:t>
            </a:r>
            <a:r>
              <a:rPr lang="en-US" dirty="0" err="1"/>
              <a:t>instanceMethodName</a:t>
            </a:r>
            <a:r>
              <a:rPr lang="en-US" dirty="0"/>
              <a:t>&gt;</a:t>
            </a:r>
          </a:p>
        </p:txBody>
      </p:sp>
    </p:spTree>
    <p:extLst>
      <p:ext uri="{BB962C8B-B14F-4D97-AF65-F5344CB8AC3E}">
        <p14:creationId xmlns:p14="http://schemas.microsoft.com/office/powerpoint/2010/main" val="2874908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65B8-6C72-49AD-B17B-FFF32EB4CF49}"/>
              </a:ext>
            </a:extLst>
          </p:cNvPr>
          <p:cNvSpPr>
            <a:spLocks noGrp="1"/>
          </p:cNvSpPr>
          <p:nvPr>
            <p:ph type="title"/>
          </p:nvPr>
        </p:nvSpPr>
        <p:spPr>
          <a:xfrm>
            <a:off x="646111" y="199498"/>
            <a:ext cx="9404723" cy="1400530"/>
          </a:xfrm>
        </p:spPr>
        <p:txBody>
          <a:bodyPr/>
          <a:lstStyle/>
          <a:p>
            <a:r>
              <a:rPr lang="en-US" sz="3600" dirty="0"/>
              <a:t>Type 2 :Example</a:t>
            </a:r>
          </a:p>
        </p:txBody>
      </p:sp>
      <p:sp>
        <p:nvSpPr>
          <p:cNvPr id="3" name="Content Placeholder 2">
            <a:extLst>
              <a:ext uri="{FF2B5EF4-FFF2-40B4-BE49-F238E27FC236}">
                <a16:creationId xmlns:a16="http://schemas.microsoft.com/office/drawing/2014/main" id="{A609CA5B-4651-4201-8E16-C5E399316436}"/>
              </a:ext>
            </a:extLst>
          </p:cNvPr>
          <p:cNvSpPr>
            <a:spLocks noGrp="1"/>
          </p:cNvSpPr>
          <p:nvPr>
            <p:ph idx="1"/>
          </p:nvPr>
        </p:nvSpPr>
        <p:spPr>
          <a:xfrm>
            <a:off x="422030" y="801858"/>
            <a:ext cx="11123859" cy="6056142"/>
          </a:xfrm>
        </p:spPr>
        <p:txBody>
          <a:bodyPr>
            <a:normAutofit fontScale="62500" lnSpcReduction="20000"/>
          </a:bodyPr>
          <a:lstStyle/>
          <a:p>
            <a:pPr marL="0" indent="0">
              <a:buNone/>
            </a:pPr>
            <a:r>
              <a:rPr lang="en-US" dirty="0"/>
              <a:t>interface </a:t>
            </a:r>
            <a:r>
              <a:rPr lang="en-US" dirty="0" err="1"/>
              <a:t>Sayable</a:t>
            </a:r>
            <a:r>
              <a:rPr lang="en-US" dirty="0"/>
              <a:t>{  </a:t>
            </a:r>
          </a:p>
          <a:p>
            <a:pPr marL="0" indent="0">
              <a:buNone/>
            </a:pPr>
            <a:r>
              <a:rPr lang="en-US" dirty="0"/>
              <a:t>    void say();  </a:t>
            </a:r>
          </a:p>
          <a:p>
            <a:pPr marL="0" indent="0">
              <a:buNone/>
            </a:pPr>
            <a:r>
              <a:rPr lang="en-US" dirty="0"/>
              <a:t>}  </a:t>
            </a:r>
          </a:p>
          <a:p>
            <a:pPr marL="0" indent="0">
              <a:buNone/>
            </a:pPr>
            <a:r>
              <a:rPr lang="en-US" dirty="0"/>
              <a:t>public class </a:t>
            </a:r>
            <a:r>
              <a:rPr lang="en-US" dirty="0" err="1"/>
              <a:t>InstanceMethodReference</a:t>
            </a:r>
            <a:r>
              <a:rPr lang="en-US" dirty="0"/>
              <a:t> {  </a:t>
            </a:r>
          </a:p>
          <a:p>
            <a:pPr marL="0" indent="0">
              <a:buNone/>
            </a:pPr>
            <a:r>
              <a:rPr lang="en-US" dirty="0"/>
              <a:t>    public void </a:t>
            </a:r>
            <a:r>
              <a:rPr lang="en-US" dirty="0" err="1"/>
              <a:t>saySomething</a:t>
            </a:r>
            <a:r>
              <a:rPr lang="en-US" dirty="0"/>
              <a:t>(){  </a:t>
            </a:r>
          </a:p>
          <a:p>
            <a:pPr marL="0" indent="0">
              <a:buNone/>
            </a:pPr>
            <a:r>
              <a:rPr lang="en-US" dirty="0"/>
              <a:t>        </a:t>
            </a:r>
            <a:r>
              <a:rPr lang="en-US" dirty="0" err="1"/>
              <a:t>System.out.println</a:t>
            </a:r>
            <a:r>
              <a:rPr lang="en-US" dirty="0"/>
              <a:t>("Hello, this is non-static method.");  </a:t>
            </a:r>
          </a:p>
          <a:p>
            <a:pPr marL="0" indent="0">
              <a:buNone/>
            </a:pPr>
            <a:r>
              <a:rPr lang="en-US" dirty="0"/>
              <a:t>    }  </a:t>
            </a:r>
          </a:p>
          <a:p>
            <a:pPr marL="0" indent="0">
              <a:buNone/>
            </a:pPr>
            <a:r>
              <a:rPr lang="en-US" dirty="0"/>
              <a:t>    public static void main(String[] </a:t>
            </a:r>
            <a:r>
              <a:rPr lang="en-US" dirty="0" err="1"/>
              <a:t>args</a:t>
            </a:r>
            <a:r>
              <a:rPr lang="en-US" dirty="0"/>
              <a:t>) {  </a:t>
            </a:r>
          </a:p>
          <a:p>
            <a:pPr marL="0" indent="0">
              <a:buNone/>
            </a:pPr>
            <a:r>
              <a:rPr lang="en-US" dirty="0"/>
              <a:t>        </a:t>
            </a:r>
            <a:r>
              <a:rPr lang="en-US" dirty="0" err="1"/>
              <a:t>InstanceMethodReference</a:t>
            </a:r>
            <a:r>
              <a:rPr lang="en-US" dirty="0"/>
              <a:t> </a:t>
            </a:r>
            <a:r>
              <a:rPr lang="en-US" dirty="0" err="1"/>
              <a:t>methodReference</a:t>
            </a:r>
            <a:r>
              <a:rPr lang="en-US" dirty="0"/>
              <a:t> = new </a:t>
            </a:r>
            <a:r>
              <a:rPr lang="en-US" dirty="0" err="1"/>
              <a:t>InstanceMethodReference</a:t>
            </a:r>
            <a:r>
              <a:rPr lang="en-US" dirty="0"/>
              <a:t>(); // Creating object  </a:t>
            </a:r>
          </a:p>
          <a:p>
            <a:pPr marL="0" indent="0">
              <a:buNone/>
            </a:pPr>
            <a:r>
              <a:rPr lang="en-US" dirty="0"/>
              <a:t>       //lambda</a:t>
            </a:r>
          </a:p>
          <a:p>
            <a:pPr marL="0" indent="0">
              <a:buNone/>
            </a:pPr>
            <a:r>
              <a:rPr lang="en-US" dirty="0"/>
              <a:t>        </a:t>
            </a:r>
            <a:r>
              <a:rPr lang="en-US" dirty="0" err="1"/>
              <a:t>Sayable</a:t>
            </a:r>
            <a:r>
              <a:rPr lang="en-US" dirty="0"/>
              <a:t> </a:t>
            </a:r>
            <a:r>
              <a:rPr lang="en-US" dirty="0" err="1"/>
              <a:t>sayablex</a:t>
            </a:r>
            <a:r>
              <a:rPr lang="en-US" dirty="0"/>
              <a:t>=()-&gt;{</a:t>
            </a:r>
            <a:r>
              <a:rPr lang="en-US" dirty="0" err="1"/>
              <a:t>methodReference.saySomething</a:t>
            </a:r>
            <a:r>
              <a:rPr lang="en-US" dirty="0"/>
              <a:t>()};</a:t>
            </a:r>
          </a:p>
          <a:p>
            <a:pPr marL="0" indent="0">
              <a:buNone/>
            </a:pPr>
            <a:r>
              <a:rPr lang="en-US" dirty="0"/>
              <a:t>        // Referring non-static method using reference  </a:t>
            </a:r>
          </a:p>
          <a:p>
            <a:pPr marL="0" indent="0">
              <a:buNone/>
            </a:pPr>
            <a:r>
              <a:rPr lang="en-US" dirty="0"/>
              <a:t>            </a:t>
            </a:r>
            <a:r>
              <a:rPr lang="en-US" dirty="0" err="1"/>
              <a:t>Sayable</a:t>
            </a:r>
            <a:r>
              <a:rPr lang="en-US" dirty="0"/>
              <a:t> </a:t>
            </a:r>
            <a:r>
              <a:rPr lang="en-US" dirty="0" err="1"/>
              <a:t>sayable</a:t>
            </a:r>
            <a:r>
              <a:rPr lang="en-US" dirty="0"/>
              <a:t> = </a:t>
            </a:r>
            <a:r>
              <a:rPr lang="en-US" dirty="0" err="1"/>
              <a:t>methodReference</a:t>
            </a:r>
            <a:r>
              <a:rPr lang="en-US" dirty="0"/>
              <a:t>::</a:t>
            </a:r>
            <a:r>
              <a:rPr lang="en-US" dirty="0" err="1"/>
              <a:t>saySomething</a:t>
            </a:r>
            <a:r>
              <a:rPr lang="en-US" dirty="0"/>
              <a:t>;  </a:t>
            </a:r>
          </a:p>
          <a:p>
            <a:pPr marL="0" indent="0">
              <a:buNone/>
            </a:pPr>
            <a:r>
              <a:rPr lang="en-US" dirty="0"/>
              <a:t>        // Calling interface method  </a:t>
            </a:r>
          </a:p>
          <a:p>
            <a:pPr marL="0" indent="0">
              <a:buNone/>
            </a:pPr>
            <a:r>
              <a:rPr lang="en-US" dirty="0"/>
              <a:t>            </a:t>
            </a:r>
            <a:r>
              <a:rPr lang="en-US" dirty="0" err="1"/>
              <a:t>sayable.say</a:t>
            </a:r>
            <a:r>
              <a:rPr lang="en-US" dirty="0"/>
              <a:t>();  </a:t>
            </a:r>
          </a:p>
          <a:p>
            <a:pPr marL="0" indent="0">
              <a:buNone/>
            </a:pPr>
            <a:r>
              <a:rPr lang="en-US" dirty="0"/>
              <a:t>            // Referring non-static method using anonymous object  </a:t>
            </a:r>
          </a:p>
          <a:p>
            <a:pPr marL="0" indent="0">
              <a:buNone/>
            </a:pPr>
            <a:r>
              <a:rPr lang="en-US" dirty="0"/>
              <a:t>            </a:t>
            </a:r>
            <a:r>
              <a:rPr lang="en-US" dirty="0" err="1"/>
              <a:t>Sayable</a:t>
            </a:r>
            <a:r>
              <a:rPr lang="en-US" dirty="0"/>
              <a:t> sayable2 = new </a:t>
            </a:r>
            <a:r>
              <a:rPr lang="en-US" dirty="0" err="1"/>
              <a:t>InstanceMethodReference</a:t>
            </a:r>
            <a:r>
              <a:rPr lang="en-US" dirty="0"/>
              <a:t>()::</a:t>
            </a:r>
            <a:r>
              <a:rPr lang="en-US" dirty="0" err="1"/>
              <a:t>saySomething</a:t>
            </a:r>
            <a:r>
              <a:rPr lang="en-US" dirty="0"/>
              <a:t>; // You can use anonymous object also  </a:t>
            </a:r>
          </a:p>
          <a:p>
            <a:pPr marL="0" indent="0">
              <a:buNone/>
            </a:pPr>
            <a:r>
              <a:rPr lang="en-US" dirty="0"/>
              <a:t>            // Calling interface method  </a:t>
            </a:r>
          </a:p>
          <a:p>
            <a:pPr marL="0" indent="0">
              <a:buNone/>
            </a:pPr>
            <a:r>
              <a:rPr lang="en-US" dirty="0"/>
              <a:t>            sayable2.say();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979197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FE2E-CB05-4D83-B64A-48AB34D3D773}"/>
              </a:ext>
            </a:extLst>
          </p:cNvPr>
          <p:cNvSpPr>
            <a:spLocks noGrp="1"/>
          </p:cNvSpPr>
          <p:nvPr>
            <p:ph type="title"/>
          </p:nvPr>
        </p:nvSpPr>
        <p:spPr/>
        <p:txBody>
          <a:bodyPr/>
          <a:lstStyle/>
          <a:p>
            <a:r>
              <a:rPr lang="en-US" dirty="0"/>
              <a:t>Type 3:Reference to a Constructor</a:t>
            </a:r>
          </a:p>
        </p:txBody>
      </p:sp>
      <p:sp>
        <p:nvSpPr>
          <p:cNvPr id="3" name="Content Placeholder 2">
            <a:extLst>
              <a:ext uri="{FF2B5EF4-FFF2-40B4-BE49-F238E27FC236}">
                <a16:creationId xmlns:a16="http://schemas.microsoft.com/office/drawing/2014/main" id="{08F50007-8874-4F31-A654-502A237E4888}"/>
              </a:ext>
            </a:extLst>
          </p:cNvPr>
          <p:cNvSpPr>
            <a:spLocks noGrp="1"/>
          </p:cNvSpPr>
          <p:nvPr>
            <p:ph idx="1"/>
          </p:nvPr>
        </p:nvSpPr>
        <p:spPr>
          <a:xfrm>
            <a:off x="478302" y="1364566"/>
            <a:ext cx="11067587" cy="5040715"/>
          </a:xfrm>
        </p:spPr>
        <p:txBody>
          <a:bodyPr>
            <a:normAutofit fontScale="92500" lnSpcReduction="10000"/>
          </a:bodyPr>
          <a:lstStyle/>
          <a:p>
            <a:r>
              <a:rPr lang="en-US" b="1" dirty="0"/>
              <a:t>Syntax of Constructor References:</a:t>
            </a:r>
            <a:r>
              <a:rPr lang="en-US" dirty="0"/>
              <a:t> </a:t>
            </a:r>
          </a:p>
          <a:p>
            <a:pPr lvl="1"/>
            <a:r>
              <a:rPr lang="en-US" dirty="0"/>
              <a:t>&lt;</a:t>
            </a:r>
            <a:r>
              <a:rPr lang="en-US" dirty="0" err="1"/>
              <a:t>ClassName</a:t>
            </a:r>
            <a:r>
              <a:rPr lang="en-US" dirty="0"/>
              <a:t>&gt;::new </a:t>
            </a:r>
          </a:p>
          <a:p>
            <a:pPr lvl="1"/>
            <a:endParaRPr lang="en-US" dirty="0"/>
          </a:p>
          <a:p>
            <a:r>
              <a:rPr lang="en-US" dirty="0"/>
              <a:t>Type 3: Example</a:t>
            </a:r>
          </a:p>
          <a:p>
            <a:pPr marL="0" indent="0">
              <a:buNone/>
            </a:pPr>
            <a:r>
              <a:rPr lang="en-US" dirty="0"/>
              <a:t>public class Employee{</a:t>
            </a:r>
          </a:p>
          <a:p>
            <a:pPr marL="0" indent="0">
              <a:buNone/>
            </a:pPr>
            <a:r>
              <a:rPr lang="en-US" dirty="0"/>
              <a:t> String name;</a:t>
            </a:r>
          </a:p>
          <a:p>
            <a:pPr marL="0" indent="0">
              <a:buNone/>
            </a:pPr>
            <a:r>
              <a:rPr lang="en-US" dirty="0"/>
              <a:t> Integer age;</a:t>
            </a:r>
          </a:p>
          <a:p>
            <a:pPr marL="0" indent="0">
              <a:buNone/>
            </a:pPr>
            <a:r>
              <a:rPr lang="en-US" dirty="0"/>
              <a:t> //</a:t>
            </a:r>
            <a:r>
              <a:rPr lang="en-US" dirty="0" err="1"/>
              <a:t>Contructor</a:t>
            </a:r>
            <a:r>
              <a:rPr lang="en-US" dirty="0"/>
              <a:t> of employee</a:t>
            </a:r>
          </a:p>
          <a:p>
            <a:pPr marL="0" indent="0">
              <a:buNone/>
            </a:pPr>
            <a:r>
              <a:rPr lang="en-US" dirty="0"/>
              <a:t> public Employee(String name, Integer age){</a:t>
            </a:r>
          </a:p>
          <a:p>
            <a:pPr marL="0" indent="0">
              <a:buNone/>
            </a:pPr>
            <a:r>
              <a:rPr lang="en-US" dirty="0"/>
              <a:t>  this.name=name;</a:t>
            </a:r>
          </a:p>
          <a:p>
            <a:pPr marL="0" indent="0">
              <a:buNone/>
            </a:pPr>
            <a:r>
              <a:rPr lang="en-US" dirty="0"/>
              <a:t>  </a:t>
            </a:r>
            <a:r>
              <a:rPr lang="en-US" dirty="0" err="1"/>
              <a:t>this.age</a:t>
            </a:r>
            <a:r>
              <a:rPr lang="en-US" dirty="0"/>
              <a:t>=age;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47372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0A7F-9263-4899-83D9-49375279C42E}"/>
              </a:ext>
            </a:extLst>
          </p:cNvPr>
          <p:cNvSpPr>
            <a:spLocks noGrp="1"/>
          </p:cNvSpPr>
          <p:nvPr>
            <p:ph type="title"/>
          </p:nvPr>
        </p:nvSpPr>
        <p:spPr>
          <a:xfrm>
            <a:off x="646111" y="452718"/>
            <a:ext cx="9404723" cy="939984"/>
          </a:xfrm>
        </p:spPr>
        <p:txBody>
          <a:bodyPr/>
          <a:lstStyle/>
          <a:p>
            <a:r>
              <a:rPr lang="en-US" dirty="0"/>
              <a:t>Type 3 : Example</a:t>
            </a:r>
          </a:p>
        </p:txBody>
      </p:sp>
      <p:sp>
        <p:nvSpPr>
          <p:cNvPr id="3" name="Content Placeholder 2">
            <a:extLst>
              <a:ext uri="{FF2B5EF4-FFF2-40B4-BE49-F238E27FC236}">
                <a16:creationId xmlns:a16="http://schemas.microsoft.com/office/drawing/2014/main" id="{61F0DF54-C21F-4E4C-8F90-2F3FB2E8B06C}"/>
              </a:ext>
            </a:extLst>
          </p:cNvPr>
          <p:cNvSpPr>
            <a:spLocks noGrp="1"/>
          </p:cNvSpPr>
          <p:nvPr>
            <p:ph idx="1"/>
          </p:nvPr>
        </p:nvSpPr>
        <p:spPr>
          <a:xfrm>
            <a:off x="407963" y="1266092"/>
            <a:ext cx="11507371" cy="5275385"/>
          </a:xfrm>
        </p:spPr>
        <p:txBody>
          <a:bodyPr/>
          <a:lstStyle/>
          <a:p>
            <a:pPr marL="0" indent="0">
              <a:buNone/>
            </a:pPr>
            <a:r>
              <a:rPr lang="en-US" dirty="0"/>
              <a:t>public interface </a:t>
            </a:r>
            <a:r>
              <a:rPr lang="en-US" dirty="0" err="1"/>
              <a:t>EmployeeFactory</a:t>
            </a:r>
            <a:r>
              <a:rPr lang="en-US" dirty="0"/>
              <a:t>{</a:t>
            </a:r>
          </a:p>
          <a:p>
            <a:pPr marL="0" indent="0">
              <a:buNone/>
            </a:pPr>
            <a:r>
              <a:rPr lang="en-US" dirty="0"/>
              <a:t>     public Employee </a:t>
            </a:r>
            <a:r>
              <a:rPr lang="en-US" dirty="0" err="1"/>
              <a:t>getEmployee</a:t>
            </a:r>
            <a:r>
              <a:rPr lang="en-US" dirty="0"/>
              <a:t>(String </a:t>
            </a:r>
            <a:r>
              <a:rPr lang="en-US" dirty="0" err="1"/>
              <a:t>name,Integer</a:t>
            </a:r>
            <a:r>
              <a:rPr lang="en-US" dirty="0"/>
              <a:t> age);</a:t>
            </a:r>
          </a:p>
          <a:p>
            <a:pPr marL="0" indent="0">
              <a:buNone/>
            </a:pPr>
            <a:r>
              <a:rPr lang="en-US" dirty="0"/>
              <a:t>}</a:t>
            </a:r>
          </a:p>
          <a:p>
            <a:pPr marL="0" indent="0">
              <a:buNone/>
            </a:pPr>
            <a:endParaRPr lang="en-US" dirty="0"/>
          </a:p>
          <a:p>
            <a:pPr marL="0" indent="0">
              <a:buNone/>
            </a:pPr>
            <a:r>
              <a:rPr lang="en-US" sz="2400" b="1" dirty="0"/>
              <a:t>//Client Code for invoking Factory Interface</a:t>
            </a:r>
          </a:p>
          <a:p>
            <a:pPr marL="0" indent="0">
              <a:buNone/>
            </a:pPr>
            <a:r>
              <a:rPr lang="en-US" b="1" dirty="0"/>
              <a:t>//lambda Example</a:t>
            </a:r>
          </a:p>
          <a:p>
            <a:pPr marL="0" indent="0">
              <a:buNone/>
            </a:pPr>
            <a:r>
              <a:rPr lang="en-US" dirty="0" err="1"/>
              <a:t>EmployeeFactory</a:t>
            </a:r>
            <a:r>
              <a:rPr lang="en-US" dirty="0"/>
              <a:t> </a:t>
            </a:r>
            <a:r>
              <a:rPr lang="en-US" dirty="0" err="1"/>
              <a:t>empFactory</a:t>
            </a:r>
            <a:r>
              <a:rPr lang="en-US"/>
              <a:t>=(name</a:t>
            </a:r>
            <a:r>
              <a:rPr lang="en-US" dirty="0" err="1"/>
              <a:t>,age</a:t>
            </a:r>
            <a:r>
              <a:rPr lang="en-US" dirty="0"/>
              <a:t>)-&gt; new Employee(</a:t>
            </a:r>
            <a:r>
              <a:rPr lang="en-US" dirty="0" err="1"/>
              <a:t>name,age</a:t>
            </a:r>
            <a:r>
              <a:rPr lang="en-US" dirty="0"/>
              <a:t>);</a:t>
            </a:r>
          </a:p>
          <a:p>
            <a:pPr marL="0" indent="0">
              <a:buNone/>
            </a:pPr>
            <a:r>
              <a:rPr lang="en-US" b="1" dirty="0"/>
              <a:t>//Equivalent Method Reference</a:t>
            </a:r>
          </a:p>
          <a:p>
            <a:pPr marL="0" indent="0">
              <a:buNone/>
            </a:pPr>
            <a:r>
              <a:rPr lang="en-US" dirty="0" err="1"/>
              <a:t>EmployeeFactory</a:t>
            </a:r>
            <a:r>
              <a:rPr lang="en-US" dirty="0"/>
              <a:t> </a:t>
            </a:r>
            <a:r>
              <a:rPr lang="en-US" dirty="0" err="1"/>
              <a:t>empFactory</a:t>
            </a:r>
            <a:r>
              <a:rPr lang="en-US" dirty="0"/>
              <a:t>=Employee::new;</a:t>
            </a:r>
          </a:p>
          <a:p>
            <a:pPr marL="0" indent="0">
              <a:buNone/>
            </a:pPr>
            <a:endParaRPr lang="en-US" dirty="0"/>
          </a:p>
          <a:p>
            <a:pPr marL="0" indent="0">
              <a:buNone/>
            </a:pPr>
            <a:r>
              <a:rPr lang="en-US" dirty="0"/>
              <a:t>Employee </a:t>
            </a:r>
            <a:r>
              <a:rPr lang="en-US" dirty="0" err="1"/>
              <a:t>emp</a:t>
            </a:r>
            <a:r>
              <a:rPr lang="en-US" dirty="0"/>
              <a:t>= </a:t>
            </a:r>
            <a:r>
              <a:rPr lang="en-US" dirty="0" err="1"/>
              <a:t>empFactory.getEmployee</a:t>
            </a:r>
            <a:r>
              <a:rPr lang="en-US" dirty="0"/>
              <a:t>("John Hammond", 25);</a:t>
            </a:r>
          </a:p>
        </p:txBody>
      </p:sp>
    </p:spTree>
    <p:extLst>
      <p:ext uri="{BB962C8B-B14F-4D97-AF65-F5344CB8AC3E}">
        <p14:creationId xmlns:p14="http://schemas.microsoft.com/office/powerpoint/2010/main" val="3462791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B210-072C-486E-A470-A3DDFB792AA1}"/>
              </a:ext>
            </a:extLst>
          </p:cNvPr>
          <p:cNvSpPr>
            <a:spLocks noGrp="1"/>
          </p:cNvSpPr>
          <p:nvPr>
            <p:ph type="title"/>
          </p:nvPr>
        </p:nvSpPr>
        <p:spPr>
          <a:xfrm>
            <a:off x="1574577" y="2759818"/>
            <a:ext cx="9404723" cy="1400530"/>
          </a:xfrm>
        </p:spPr>
        <p:txBody>
          <a:bodyPr/>
          <a:lstStyle/>
          <a:p>
            <a:pPr algn="ctr"/>
            <a:r>
              <a:rPr lang="en-US" sz="5400" dirty="0"/>
              <a:t>Streams</a:t>
            </a:r>
          </a:p>
        </p:txBody>
      </p:sp>
    </p:spTree>
    <p:extLst>
      <p:ext uri="{BB962C8B-B14F-4D97-AF65-F5344CB8AC3E}">
        <p14:creationId xmlns:p14="http://schemas.microsoft.com/office/powerpoint/2010/main" val="1421490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4A29-BFE8-4E70-A13F-1FE12E9C7CAE}"/>
              </a:ext>
            </a:extLst>
          </p:cNvPr>
          <p:cNvSpPr>
            <a:spLocks noGrp="1"/>
          </p:cNvSpPr>
          <p:nvPr>
            <p:ph type="title"/>
          </p:nvPr>
        </p:nvSpPr>
        <p:spPr/>
        <p:txBody>
          <a:bodyPr/>
          <a:lstStyle/>
          <a:p>
            <a:r>
              <a:rPr lang="en-US" dirty="0"/>
              <a:t>Stream API in JAVA 8</a:t>
            </a:r>
          </a:p>
        </p:txBody>
      </p:sp>
      <p:sp>
        <p:nvSpPr>
          <p:cNvPr id="3" name="Content Placeholder 2">
            <a:extLst>
              <a:ext uri="{FF2B5EF4-FFF2-40B4-BE49-F238E27FC236}">
                <a16:creationId xmlns:a16="http://schemas.microsoft.com/office/drawing/2014/main" id="{F5D259CF-1728-4F16-9408-4E9D71F12119}"/>
              </a:ext>
            </a:extLst>
          </p:cNvPr>
          <p:cNvSpPr>
            <a:spLocks noGrp="1"/>
          </p:cNvSpPr>
          <p:nvPr>
            <p:ph idx="1"/>
          </p:nvPr>
        </p:nvSpPr>
        <p:spPr/>
        <p:txBody>
          <a:bodyPr/>
          <a:lstStyle/>
          <a:p>
            <a:r>
              <a:rPr lang="en-US" dirty="0"/>
              <a:t>The Stream API in Java 8 lets you write code that’s </a:t>
            </a:r>
          </a:p>
          <a:p>
            <a:pPr lvl="1"/>
            <a:r>
              <a:rPr lang="en-US" b="1" dirty="0"/>
              <a:t>Declarative </a:t>
            </a:r>
            <a:r>
              <a:rPr lang="en-US" dirty="0"/>
              <a:t>: More concise and readable</a:t>
            </a:r>
          </a:p>
          <a:p>
            <a:pPr lvl="1"/>
            <a:r>
              <a:rPr lang="en-US" b="1" dirty="0"/>
              <a:t>Composable</a:t>
            </a:r>
            <a:r>
              <a:rPr lang="en-US" dirty="0"/>
              <a:t> : Greater Flexibility</a:t>
            </a:r>
          </a:p>
          <a:p>
            <a:pPr lvl="1"/>
            <a:r>
              <a:rPr lang="en-US" b="1" dirty="0"/>
              <a:t>Parallelizable</a:t>
            </a:r>
            <a:r>
              <a:rPr lang="en-US" dirty="0"/>
              <a:t> : Better performance</a:t>
            </a:r>
          </a:p>
          <a:p>
            <a:pPr marL="0" indent="0">
              <a:buNone/>
            </a:pPr>
            <a:r>
              <a:rPr lang="en-US" dirty="0"/>
              <a:t>  </a:t>
            </a:r>
          </a:p>
        </p:txBody>
      </p:sp>
    </p:spTree>
    <p:extLst>
      <p:ext uri="{BB962C8B-B14F-4D97-AF65-F5344CB8AC3E}">
        <p14:creationId xmlns:p14="http://schemas.microsoft.com/office/powerpoint/2010/main" val="424691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254-6EDB-40BB-A06A-AA6CFBDDC500}"/>
              </a:ext>
            </a:extLst>
          </p:cNvPr>
          <p:cNvSpPr>
            <a:spLocks noGrp="1"/>
          </p:cNvSpPr>
          <p:nvPr>
            <p:ph type="title"/>
          </p:nvPr>
        </p:nvSpPr>
        <p:spPr>
          <a:xfrm>
            <a:off x="646111" y="452718"/>
            <a:ext cx="9404723" cy="1066593"/>
          </a:xfrm>
        </p:spPr>
        <p:txBody>
          <a:bodyPr/>
          <a:lstStyle/>
          <a:p>
            <a:r>
              <a:rPr lang="en-US" dirty="0"/>
              <a:t>What is Stream</a:t>
            </a:r>
          </a:p>
        </p:txBody>
      </p:sp>
      <p:sp>
        <p:nvSpPr>
          <p:cNvPr id="3" name="Content Placeholder 2">
            <a:extLst>
              <a:ext uri="{FF2B5EF4-FFF2-40B4-BE49-F238E27FC236}">
                <a16:creationId xmlns:a16="http://schemas.microsoft.com/office/drawing/2014/main" id="{537CAD4B-A8CF-4C4D-948A-6FFE2138C149}"/>
              </a:ext>
            </a:extLst>
          </p:cNvPr>
          <p:cNvSpPr>
            <a:spLocks noGrp="1"/>
          </p:cNvSpPr>
          <p:nvPr>
            <p:ph idx="1"/>
          </p:nvPr>
        </p:nvSpPr>
        <p:spPr>
          <a:xfrm>
            <a:off x="407963" y="1392702"/>
            <a:ext cx="11137925" cy="4855697"/>
          </a:xfrm>
        </p:spPr>
        <p:txBody>
          <a:bodyPr/>
          <a:lstStyle/>
          <a:p>
            <a:pPr marL="0" indent="0">
              <a:buNone/>
            </a:pPr>
            <a:r>
              <a:rPr lang="en-US" dirty="0"/>
              <a:t>A </a:t>
            </a:r>
            <a:r>
              <a:rPr lang="en-US" sz="2400" b="1" dirty="0"/>
              <a:t>sequence of elements</a:t>
            </a:r>
            <a:r>
              <a:rPr lang="en-US" dirty="0"/>
              <a:t> from a </a:t>
            </a:r>
            <a:r>
              <a:rPr lang="en-US" sz="2400" b="1" dirty="0"/>
              <a:t>source</a:t>
            </a:r>
            <a:r>
              <a:rPr lang="en-US" dirty="0"/>
              <a:t> that supports </a:t>
            </a:r>
            <a:r>
              <a:rPr lang="en-US" sz="2400" b="1" dirty="0"/>
              <a:t>data processing operations</a:t>
            </a:r>
            <a:r>
              <a:rPr lang="en-US" dirty="0"/>
              <a:t>.</a:t>
            </a:r>
          </a:p>
          <a:p>
            <a:r>
              <a:rPr lang="en-US" b="1" i="1" dirty="0"/>
              <a:t>Sequence of elements</a:t>
            </a:r>
            <a:r>
              <a:rPr lang="en-US" b="1" dirty="0"/>
              <a:t>— </a:t>
            </a:r>
            <a:r>
              <a:rPr lang="en-US" dirty="0"/>
              <a:t>Like a collection, a stream provides an interface to a sequenced set of values of a specific element type.</a:t>
            </a:r>
          </a:p>
          <a:p>
            <a:r>
              <a:rPr lang="en-US" b="1" i="1" dirty="0"/>
              <a:t>Source</a:t>
            </a:r>
            <a:r>
              <a:rPr lang="en-US" b="1" dirty="0"/>
              <a:t>— </a:t>
            </a:r>
            <a:r>
              <a:rPr lang="en-US" dirty="0"/>
              <a:t>Streams consume from a data-providing source such as collections, arrays, or I/O resources.</a:t>
            </a:r>
          </a:p>
          <a:p>
            <a:r>
              <a:rPr lang="en-US" b="1" i="1" dirty="0"/>
              <a:t>Data processing operations</a:t>
            </a:r>
            <a:r>
              <a:rPr lang="en-US" b="1" dirty="0"/>
              <a:t>— </a:t>
            </a:r>
            <a:r>
              <a:rPr lang="en-US" dirty="0"/>
              <a:t>Streams support database-like operations and common operations from functional programming languages to manipulate data, such as filter, map, reduce, find, match, sort, and so on. Stream operations can be executed either sequentially or in parallel.</a:t>
            </a:r>
          </a:p>
        </p:txBody>
      </p:sp>
    </p:spTree>
    <p:extLst>
      <p:ext uri="{BB962C8B-B14F-4D97-AF65-F5344CB8AC3E}">
        <p14:creationId xmlns:p14="http://schemas.microsoft.com/office/powerpoint/2010/main" val="1872069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1E27-D206-49CE-8935-BCD9E2C2DC6E}"/>
              </a:ext>
            </a:extLst>
          </p:cNvPr>
          <p:cNvSpPr>
            <a:spLocks noGrp="1"/>
          </p:cNvSpPr>
          <p:nvPr>
            <p:ph type="title"/>
          </p:nvPr>
        </p:nvSpPr>
        <p:spPr>
          <a:xfrm>
            <a:off x="646111" y="452718"/>
            <a:ext cx="10945667" cy="883713"/>
          </a:xfrm>
        </p:spPr>
        <p:txBody>
          <a:bodyPr/>
          <a:lstStyle/>
          <a:p>
            <a:r>
              <a:rPr lang="en-US" sz="3200" dirty="0"/>
              <a:t>Stream operations have two important characteristics:</a:t>
            </a:r>
          </a:p>
        </p:txBody>
      </p:sp>
      <p:sp>
        <p:nvSpPr>
          <p:cNvPr id="3" name="Content Placeholder 2">
            <a:extLst>
              <a:ext uri="{FF2B5EF4-FFF2-40B4-BE49-F238E27FC236}">
                <a16:creationId xmlns:a16="http://schemas.microsoft.com/office/drawing/2014/main" id="{9C491DFF-C51F-4F01-B944-BF3158D1863F}"/>
              </a:ext>
            </a:extLst>
          </p:cNvPr>
          <p:cNvSpPr>
            <a:spLocks noGrp="1"/>
          </p:cNvSpPr>
          <p:nvPr>
            <p:ph idx="1"/>
          </p:nvPr>
        </p:nvSpPr>
        <p:spPr>
          <a:xfrm>
            <a:off x="646112" y="1434906"/>
            <a:ext cx="11058208" cy="4813494"/>
          </a:xfrm>
        </p:spPr>
        <p:txBody>
          <a:bodyPr/>
          <a:lstStyle/>
          <a:p>
            <a:r>
              <a:rPr lang="en-US" b="1" i="1" dirty="0"/>
              <a:t>Pipelining</a:t>
            </a:r>
            <a:r>
              <a:rPr lang="en-US" b="1" dirty="0"/>
              <a:t>— </a:t>
            </a:r>
            <a:r>
              <a:rPr lang="en-US" dirty="0"/>
              <a:t>Many stream operations return a stream themselves, allowing operations to be chained and form a larger pipeline. A pipeline of operations can be viewed as a database-like query on the data source.</a:t>
            </a:r>
          </a:p>
          <a:p>
            <a:endParaRPr lang="en-US" dirty="0"/>
          </a:p>
          <a:p>
            <a:r>
              <a:rPr lang="en-US" b="1" i="1" dirty="0"/>
              <a:t>Internal iteration</a:t>
            </a:r>
            <a:r>
              <a:rPr lang="en-US" b="1" dirty="0"/>
              <a:t>— </a:t>
            </a:r>
            <a:r>
              <a:rPr lang="en-US" dirty="0"/>
              <a:t>In contrast to collections, which are iterated explicitly using an iterator, stream operations do the iteration behind the scenes for you. </a:t>
            </a:r>
          </a:p>
        </p:txBody>
      </p:sp>
    </p:spTree>
    <p:extLst>
      <p:ext uri="{BB962C8B-B14F-4D97-AF65-F5344CB8AC3E}">
        <p14:creationId xmlns:p14="http://schemas.microsoft.com/office/powerpoint/2010/main" val="3934541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C205-9D73-45D8-8EF4-68FF31AC915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0EC1A0-5663-4060-90B5-094E3D40D5C7}"/>
              </a:ext>
            </a:extLst>
          </p:cNvPr>
          <p:cNvSpPr>
            <a:spLocks noGrp="1"/>
          </p:cNvSpPr>
          <p:nvPr>
            <p:ph idx="1"/>
          </p:nvPr>
        </p:nvSpPr>
        <p:spPr>
          <a:xfrm>
            <a:off x="645130" y="1181686"/>
            <a:ext cx="9404723" cy="5500468"/>
          </a:xfrm>
        </p:spPr>
        <p:txBody>
          <a:bodyPr>
            <a:normAutofit/>
          </a:bodyPr>
          <a:lstStyle/>
          <a:p>
            <a:pPr marL="0" indent="0">
              <a:buNone/>
            </a:pPr>
            <a:r>
              <a:rPr lang="en-US" dirty="0"/>
              <a:t>public class Dish {</a:t>
            </a:r>
          </a:p>
          <a:p>
            <a:pPr marL="0" indent="0">
              <a:buNone/>
            </a:pPr>
            <a:r>
              <a:rPr lang="en-US" dirty="0"/>
              <a:t>	private final String name;</a:t>
            </a:r>
          </a:p>
          <a:p>
            <a:pPr marL="0" indent="0">
              <a:buNone/>
            </a:pPr>
            <a:r>
              <a:rPr lang="en-US" dirty="0"/>
              <a:t>	private final </a:t>
            </a:r>
            <a:r>
              <a:rPr lang="en-US" dirty="0" err="1"/>
              <a:t>boolean</a:t>
            </a:r>
            <a:r>
              <a:rPr lang="en-US" dirty="0"/>
              <a:t> vegetarian;</a:t>
            </a:r>
          </a:p>
          <a:p>
            <a:pPr marL="0" indent="0">
              <a:buNone/>
            </a:pPr>
            <a:r>
              <a:rPr lang="en-US" dirty="0"/>
              <a:t>	private final </a:t>
            </a:r>
            <a:r>
              <a:rPr lang="en-US" dirty="0" err="1"/>
              <a:t>int</a:t>
            </a:r>
            <a:r>
              <a:rPr lang="en-US" dirty="0"/>
              <a:t> calories;</a:t>
            </a:r>
          </a:p>
          <a:p>
            <a:pPr marL="0" indent="0">
              <a:buNone/>
            </a:pPr>
            <a:r>
              <a:rPr lang="en-US" dirty="0"/>
              <a:t>	private final Type </a:t>
            </a:r>
            <a:r>
              <a:rPr lang="en-US" dirty="0" err="1"/>
              <a:t>type</a:t>
            </a:r>
            <a:r>
              <a:rPr lang="en-US" dirty="0"/>
              <a:t>;</a:t>
            </a:r>
          </a:p>
          <a:p>
            <a:pPr marL="0" indent="0">
              <a:buNone/>
            </a:pPr>
            <a:r>
              <a:rPr lang="en-US" dirty="0"/>
              <a:t>	//</a:t>
            </a:r>
            <a:r>
              <a:rPr lang="en-US" dirty="0" err="1"/>
              <a:t>argumented</a:t>
            </a:r>
            <a:r>
              <a:rPr lang="en-US" dirty="0"/>
              <a:t> constructor</a:t>
            </a:r>
          </a:p>
          <a:p>
            <a:pPr marL="0" indent="0">
              <a:buNone/>
            </a:pPr>
            <a:r>
              <a:rPr lang="en-US" dirty="0"/>
              <a:t>	//setters &amp; getters</a:t>
            </a:r>
          </a:p>
          <a:p>
            <a:pPr marL="0" indent="0">
              <a:buNone/>
            </a:pPr>
            <a:r>
              <a:rPr lang="en-US" dirty="0"/>
              <a:t>	</a:t>
            </a:r>
          </a:p>
          <a:p>
            <a:pPr marL="0" indent="0">
              <a:buNone/>
            </a:pPr>
            <a:r>
              <a:rPr lang="en-US" dirty="0"/>
              <a:t>	public </a:t>
            </a:r>
            <a:r>
              <a:rPr lang="en-US" dirty="0" err="1"/>
              <a:t>enum</a:t>
            </a:r>
            <a:r>
              <a:rPr lang="en-US" dirty="0"/>
              <a:t> Type { MEAT, FISH, OTHER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001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3E37FC-E6D4-470E-9EFA-D9378994E0B5}"/>
              </a:ext>
            </a:extLst>
          </p:cNvPr>
          <p:cNvPicPr>
            <a:picLocks noChangeAspect="1"/>
          </p:cNvPicPr>
          <p:nvPr/>
        </p:nvPicPr>
        <p:blipFill>
          <a:blip r:embed="rId2"/>
          <a:stretch>
            <a:fillRect/>
          </a:stretch>
        </p:blipFill>
        <p:spPr>
          <a:xfrm>
            <a:off x="646111" y="1519311"/>
            <a:ext cx="10965422" cy="4885971"/>
          </a:xfrm>
          <a:prstGeom prst="rect">
            <a:avLst/>
          </a:prstGeom>
          <a:noFill/>
        </p:spPr>
      </p:pic>
      <p:sp>
        <p:nvSpPr>
          <p:cNvPr id="2" name="Title 1">
            <a:extLst>
              <a:ext uri="{FF2B5EF4-FFF2-40B4-BE49-F238E27FC236}">
                <a16:creationId xmlns:a16="http://schemas.microsoft.com/office/drawing/2014/main" id="{2EF1F507-5DD1-419C-88E6-DF8F3FABEE83}"/>
              </a:ext>
            </a:extLst>
          </p:cNvPr>
          <p:cNvSpPr>
            <a:spLocks noGrp="1"/>
          </p:cNvSpPr>
          <p:nvPr>
            <p:ph type="title"/>
          </p:nvPr>
        </p:nvSpPr>
        <p:spPr/>
        <p:txBody>
          <a:bodyPr/>
          <a:lstStyle/>
          <a:p>
            <a:r>
              <a:rPr lang="en-US" dirty="0"/>
              <a:t>In Java 7</a:t>
            </a:r>
          </a:p>
        </p:txBody>
      </p:sp>
    </p:spTree>
    <p:extLst>
      <p:ext uri="{BB962C8B-B14F-4D97-AF65-F5344CB8AC3E}">
        <p14:creationId xmlns:p14="http://schemas.microsoft.com/office/powerpoint/2010/main" val="33381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BE1C-07BE-497B-A4C8-D693ACEE54BD}"/>
              </a:ext>
            </a:extLst>
          </p:cNvPr>
          <p:cNvSpPr>
            <a:spLocks noGrp="1"/>
          </p:cNvSpPr>
          <p:nvPr>
            <p:ph type="title"/>
          </p:nvPr>
        </p:nvSpPr>
        <p:spPr/>
        <p:txBody>
          <a:bodyPr/>
          <a:lstStyle/>
          <a:p>
            <a:r>
              <a:rPr lang="en-US" dirty="0"/>
              <a:t>New Features in Java 8</a:t>
            </a:r>
          </a:p>
        </p:txBody>
      </p:sp>
      <p:sp>
        <p:nvSpPr>
          <p:cNvPr id="3" name="Content Placeholder 2">
            <a:extLst>
              <a:ext uri="{FF2B5EF4-FFF2-40B4-BE49-F238E27FC236}">
                <a16:creationId xmlns:a16="http://schemas.microsoft.com/office/drawing/2014/main" id="{C2B07314-985F-436A-84DE-EBC8435DF4BC}"/>
              </a:ext>
            </a:extLst>
          </p:cNvPr>
          <p:cNvSpPr>
            <a:spLocks noGrp="1"/>
          </p:cNvSpPr>
          <p:nvPr>
            <p:ph idx="1"/>
          </p:nvPr>
        </p:nvSpPr>
        <p:spPr>
          <a:xfrm>
            <a:off x="1103312" y="1272208"/>
            <a:ext cx="10677871" cy="5420139"/>
          </a:xfrm>
        </p:spPr>
        <p:txBody>
          <a:bodyPr/>
          <a:lstStyle/>
          <a:p>
            <a:r>
              <a:rPr lang="en-US" dirty="0"/>
              <a:t>Java 8’s </a:t>
            </a:r>
            <a:r>
              <a:rPr lang="en-US" b="1" dirty="0"/>
              <a:t>new Collector interface</a:t>
            </a:r>
            <a:r>
              <a:rPr lang="en-US" dirty="0"/>
              <a:t> and its multiple predefined implementations provide an efficient way to terminate the Stream operations and collect the result in a collection.</a:t>
            </a:r>
          </a:p>
          <a:p>
            <a:r>
              <a:rPr lang="en-US" dirty="0"/>
              <a:t>A </a:t>
            </a:r>
            <a:r>
              <a:rPr lang="en-US" b="1" dirty="0"/>
              <a:t>new Date-Time package – </a:t>
            </a:r>
            <a:r>
              <a:rPr lang="en-US" b="1" dirty="0" err="1"/>
              <a:t>java.time</a:t>
            </a:r>
            <a:r>
              <a:rPr lang="en-US" b="1" dirty="0"/>
              <a:t> </a:t>
            </a:r>
            <a:r>
              <a:rPr lang="en-US" dirty="0"/>
              <a:t>– with a new comprehensive set of date and time utilities.</a:t>
            </a:r>
          </a:p>
          <a:p>
            <a:r>
              <a:rPr lang="en-US" b="1" dirty="0"/>
              <a:t>Concurrency related important changes </a:t>
            </a:r>
            <a:r>
              <a:rPr lang="en-US" dirty="0"/>
              <a:t>which include –</a:t>
            </a:r>
          </a:p>
          <a:p>
            <a:pPr lvl="1"/>
            <a:r>
              <a:rPr lang="en-US" dirty="0"/>
              <a:t>Changes to </a:t>
            </a:r>
            <a:r>
              <a:rPr lang="en-US" dirty="0" err="1"/>
              <a:t>ConcurrentHashMap</a:t>
            </a:r>
            <a:r>
              <a:rPr lang="en-US" dirty="0"/>
              <a:t> to support aggregate operations based on the newly added streams facility and lambda expression.</a:t>
            </a:r>
          </a:p>
          <a:p>
            <a:pPr lvl="1"/>
            <a:r>
              <a:rPr lang="en-US" dirty="0"/>
              <a:t>Addition of classes to the </a:t>
            </a:r>
            <a:r>
              <a:rPr lang="en-US" dirty="0" err="1"/>
              <a:t>java.util.concurrent.atomic</a:t>
            </a:r>
            <a:r>
              <a:rPr lang="en-US" dirty="0"/>
              <a:t> package to support scalable updatable variables.</a:t>
            </a:r>
          </a:p>
          <a:p>
            <a:pPr lvl="1"/>
            <a:r>
              <a:rPr lang="en-US" dirty="0"/>
              <a:t>Support for a common pool in </a:t>
            </a:r>
            <a:r>
              <a:rPr lang="en-US" dirty="0" err="1"/>
              <a:t>ForkJoinPool</a:t>
            </a:r>
            <a:r>
              <a:rPr lang="en-US" dirty="0"/>
              <a:t>.</a:t>
            </a:r>
          </a:p>
          <a:p>
            <a:pPr lvl="1"/>
            <a:r>
              <a:rPr lang="en-US" dirty="0"/>
              <a:t>New </a:t>
            </a:r>
            <a:r>
              <a:rPr lang="en-US" sz="2000" b="1" dirty="0" err="1"/>
              <a:t>StampedLock</a:t>
            </a:r>
            <a:r>
              <a:rPr lang="en-US" dirty="0"/>
              <a:t> class to </a:t>
            </a:r>
            <a:r>
              <a:rPr lang="en-US" dirty="0" err="1"/>
              <a:t>to</a:t>
            </a:r>
            <a:r>
              <a:rPr lang="en-US" dirty="0"/>
              <a:t> provide a capability-based lock with three modes for controlling read/write access.</a:t>
            </a:r>
          </a:p>
          <a:p>
            <a:r>
              <a:rPr lang="en-US" b="1" dirty="0"/>
              <a:t>Type Annotations </a:t>
            </a:r>
            <a:r>
              <a:rPr lang="en-US" dirty="0"/>
              <a:t>provide the ability to apply an annotation anywhere a type is used, not just on a declaration. </a:t>
            </a:r>
          </a:p>
          <a:p>
            <a:endParaRPr lang="en-US" dirty="0"/>
          </a:p>
          <a:p>
            <a:endParaRPr lang="en-US" dirty="0"/>
          </a:p>
          <a:p>
            <a:endParaRPr lang="en-US" dirty="0"/>
          </a:p>
        </p:txBody>
      </p:sp>
    </p:spTree>
    <p:extLst>
      <p:ext uri="{BB962C8B-B14F-4D97-AF65-F5344CB8AC3E}">
        <p14:creationId xmlns:p14="http://schemas.microsoft.com/office/powerpoint/2010/main" val="2421113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97B-333B-48BA-8193-14BC3EB7661B}"/>
              </a:ext>
            </a:extLst>
          </p:cNvPr>
          <p:cNvSpPr>
            <a:spLocks noGrp="1"/>
          </p:cNvSpPr>
          <p:nvPr>
            <p:ph type="title"/>
          </p:nvPr>
        </p:nvSpPr>
        <p:spPr>
          <a:xfrm>
            <a:off x="646111" y="452718"/>
            <a:ext cx="9404723" cy="1400530"/>
          </a:xfrm>
        </p:spPr>
        <p:txBody>
          <a:bodyPr/>
          <a:lstStyle/>
          <a:p>
            <a:r>
              <a:rPr lang="en-US"/>
              <a:t>In Java 8</a:t>
            </a:r>
            <a:endParaRPr lang="en-US" dirty="0"/>
          </a:p>
        </p:txBody>
      </p:sp>
      <p:pic>
        <p:nvPicPr>
          <p:cNvPr id="4" name="Picture 3">
            <a:extLst>
              <a:ext uri="{FF2B5EF4-FFF2-40B4-BE49-F238E27FC236}">
                <a16:creationId xmlns:a16="http://schemas.microsoft.com/office/drawing/2014/main" id="{6010B6C9-7BA3-402B-855C-12224D04C791}"/>
              </a:ext>
            </a:extLst>
          </p:cNvPr>
          <p:cNvPicPr>
            <a:picLocks noChangeAspect="1"/>
          </p:cNvPicPr>
          <p:nvPr/>
        </p:nvPicPr>
        <p:blipFill>
          <a:blip r:embed="rId2"/>
          <a:stretch>
            <a:fillRect/>
          </a:stretch>
        </p:blipFill>
        <p:spPr>
          <a:xfrm>
            <a:off x="1085849" y="1504950"/>
            <a:ext cx="10460039" cy="4670767"/>
          </a:xfrm>
          <a:prstGeom prst="rect">
            <a:avLst/>
          </a:prstGeom>
        </p:spPr>
      </p:pic>
    </p:spTree>
    <p:extLst>
      <p:ext uri="{BB962C8B-B14F-4D97-AF65-F5344CB8AC3E}">
        <p14:creationId xmlns:p14="http://schemas.microsoft.com/office/powerpoint/2010/main" val="1731015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9F00BE81-077C-49FA-A479-2F5491A86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7">
            <a:extLst>
              <a:ext uri="{FF2B5EF4-FFF2-40B4-BE49-F238E27FC236}">
                <a16:creationId xmlns:a16="http://schemas.microsoft.com/office/drawing/2014/main" id="{4E4027F0-F0A7-4B5F-8B96-D3389FA28B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627F310C-AB8D-44CB-9200-A9304E90A3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IN"/>
          </a:p>
        </p:txBody>
      </p:sp>
      <p:pic>
        <p:nvPicPr>
          <p:cNvPr id="5" name="Picture 4">
            <a:extLst>
              <a:ext uri="{FF2B5EF4-FFF2-40B4-BE49-F238E27FC236}">
                <a16:creationId xmlns:a16="http://schemas.microsoft.com/office/drawing/2014/main" id="{4EA22AAC-169D-4C4E-8765-EB07B493CA0F}"/>
              </a:ext>
            </a:extLst>
          </p:cNvPr>
          <p:cNvPicPr>
            <a:picLocks noChangeAspect="1"/>
          </p:cNvPicPr>
          <p:nvPr/>
        </p:nvPicPr>
        <p:blipFill>
          <a:blip r:embed="rId7"/>
          <a:stretch>
            <a:fillRect/>
          </a:stretch>
        </p:blipFill>
        <p:spPr>
          <a:xfrm>
            <a:off x="916115" y="2878374"/>
            <a:ext cx="4906035" cy="3331463"/>
          </a:xfrm>
          <a:prstGeom prst="rect">
            <a:avLst/>
          </a:prstGeom>
          <a:effectLst/>
        </p:spPr>
      </p:pic>
      <p:pic>
        <p:nvPicPr>
          <p:cNvPr id="4" name="Picture 3">
            <a:extLst>
              <a:ext uri="{FF2B5EF4-FFF2-40B4-BE49-F238E27FC236}">
                <a16:creationId xmlns:a16="http://schemas.microsoft.com/office/drawing/2014/main" id="{500A8EE5-9AE5-408A-8750-89669639F196}"/>
              </a:ext>
            </a:extLst>
          </p:cNvPr>
          <p:cNvPicPr>
            <a:picLocks noChangeAspect="1"/>
          </p:cNvPicPr>
          <p:nvPr/>
        </p:nvPicPr>
        <p:blipFill>
          <a:blip r:embed="rId8"/>
          <a:stretch>
            <a:fillRect/>
          </a:stretch>
        </p:blipFill>
        <p:spPr>
          <a:xfrm>
            <a:off x="643855" y="648163"/>
            <a:ext cx="5454404" cy="1884022"/>
          </a:xfrm>
          <a:prstGeom prst="rect">
            <a:avLst/>
          </a:prstGeom>
          <a:effectLst/>
        </p:spPr>
      </p:pic>
      <p:sp>
        <p:nvSpPr>
          <p:cNvPr id="2" name="Title 1">
            <a:extLst>
              <a:ext uri="{FF2B5EF4-FFF2-40B4-BE49-F238E27FC236}">
                <a16:creationId xmlns:a16="http://schemas.microsoft.com/office/drawing/2014/main" id="{31742E7E-3F16-4C2F-9AD2-5A172DFBE946}"/>
              </a:ext>
            </a:extLst>
          </p:cNvPr>
          <p:cNvSpPr>
            <a:spLocks noGrp="1"/>
          </p:cNvSpPr>
          <p:nvPr>
            <p:ph type="title"/>
          </p:nvPr>
        </p:nvSpPr>
        <p:spPr>
          <a:xfrm>
            <a:off x="7400518" y="1447800"/>
            <a:ext cx="4143781" cy="3096987"/>
          </a:xfrm>
        </p:spPr>
        <p:txBody>
          <a:bodyPr vert="horz" lIns="91440" tIns="45720" rIns="91440" bIns="45720" rtlCol="0" anchor="b">
            <a:normAutofit/>
          </a:bodyPr>
          <a:lstStyle/>
          <a:p>
            <a:r>
              <a:rPr lang="en-US" sz="5400"/>
              <a:t>Another Example Java 8</a:t>
            </a:r>
          </a:p>
        </p:txBody>
      </p:sp>
    </p:spTree>
    <p:extLst>
      <p:ext uri="{BB962C8B-B14F-4D97-AF65-F5344CB8AC3E}">
        <p14:creationId xmlns:p14="http://schemas.microsoft.com/office/powerpoint/2010/main" val="2712383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9E57-5B5E-409A-88C8-4370966E6552}"/>
              </a:ext>
            </a:extLst>
          </p:cNvPr>
          <p:cNvSpPr>
            <a:spLocks noGrp="1"/>
          </p:cNvSpPr>
          <p:nvPr>
            <p:ph type="title"/>
          </p:nvPr>
        </p:nvSpPr>
        <p:spPr/>
        <p:txBody>
          <a:bodyPr/>
          <a:lstStyle/>
          <a:p>
            <a:r>
              <a:rPr lang="en-US" dirty="0"/>
              <a:t>Stream Operations</a:t>
            </a:r>
          </a:p>
        </p:txBody>
      </p:sp>
      <p:sp>
        <p:nvSpPr>
          <p:cNvPr id="3" name="Content Placeholder 2">
            <a:extLst>
              <a:ext uri="{FF2B5EF4-FFF2-40B4-BE49-F238E27FC236}">
                <a16:creationId xmlns:a16="http://schemas.microsoft.com/office/drawing/2014/main" id="{C1DC22B3-EB58-453F-AB82-0A0417E7F7F0}"/>
              </a:ext>
            </a:extLst>
          </p:cNvPr>
          <p:cNvSpPr>
            <a:spLocks noGrp="1"/>
          </p:cNvSpPr>
          <p:nvPr>
            <p:ph idx="1"/>
          </p:nvPr>
        </p:nvSpPr>
        <p:spPr>
          <a:xfrm>
            <a:off x="645130" y="1406770"/>
            <a:ext cx="9404723" cy="4841630"/>
          </a:xfrm>
        </p:spPr>
        <p:txBody>
          <a:bodyPr/>
          <a:lstStyle/>
          <a:p>
            <a:r>
              <a:rPr lang="en-US" dirty="0"/>
              <a:t>Intermediate Operation</a:t>
            </a:r>
          </a:p>
          <a:p>
            <a:pPr lvl="1"/>
            <a:r>
              <a:rPr lang="en-US" dirty="0"/>
              <a:t>Allows the operations to be connected to form a query.</a:t>
            </a:r>
          </a:p>
          <a:p>
            <a:pPr lvl="1"/>
            <a:r>
              <a:rPr lang="en-US" dirty="0"/>
              <a:t>Don’t perform any processing until a terminal operation is invoked.</a:t>
            </a:r>
          </a:p>
          <a:p>
            <a:pPr lvl="1"/>
            <a:endParaRPr lang="en-US" dirty="0"/>
          </a:p>
          <a:p>
            <a:r>
              <a:rPr lang="en-US" dirty="0"/>
              <a:t>Terminal Operation</a:t>
            </a:r>
          </a:p>
          <a:p>
            <a:pPr lvl="1"/>
            <a:r>
              <a:rPr lang="en-US" dirty="0"/>
              <a:t>produce a result from a stream pipeline.</a:t>
            </a:r>
          </a:p>
          <a:p>
            <a:pPr lvl="1"/>
            <a:r>
              <a:rPr lang="en-US" dirty="0"/>
              <a:t>A result is any </a:t>
            </a:r>
            <a:r>
              <a:rPr lang="en-US" dirty="0" err="1"/>
              <a:t>nonstream</a:t>
            </a:r>
            <a:r>
              <a:rPr lang="en-US" dirty="0"/>
              <a:t> value such as a List, an Integer, or even void.</a:t>
            </a:r>
          </a:p>
        </p:txBody>
      </p:sp>
    </p:spTree>
    <p:extLst>
      <p:ext uri="{BB962C8B-B14F-4D97-AF65-F5344CB8AC3E}">
        <p14:creationId xmlns:p14="http://schemas.microsoft.com/office/powerpoint/2010/main" val="1704358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2C3-B3A6-43B0-9D39-2A91D15B41DF}"/>
              </a:ext>
            </a:extLst>
          </p:cNvPr>
          <p:cNvSpPr>
            <a:spLocks noGrp="1"/>
          </p:cNvSpPr>
          <p:nvPr>
            <p:ph type="title"/>
          </p:nvPr>
        </p:nvSpPr>
        <p:spPr/>
        <p:txBody>
          <a:bodyPr/>
          <a:lstStyle/>
          <a:p>
            <a:r>
              <a:rPr lang="en-US" dirty="0"/>
              <a:t>Working with Streams</a:t>
            </a:r>
          </a:p>
        </p:txBody>
      </p:sp>
      <p:sp>
        <p:nvSpPr>
          <p:cNvPr id="3" name="Content Placeholder 2">
            <a:extLst>
              <a:ext uri="{FF2B5EF4-FFF2-40B4-BE49-F238E27FC236}">
                <a16:creationId xmlns:a16="http://schemas.microsoft.com/office/drawing/2014/main" id="{9CDD3AE9-E3D8-473F-9E8F-B8FF0E30C3E5}"/>
              </a:ext>
            </a:extLst>
          </p:cNvPr>
          <p:cNvSpPr>
            <a:spLocks noGrp="1"/>
          </p:cNvSpPr>
          <p:nvPr>
            <p:ph idx="1"/>
          </p:nvPr>
        </p:nvSpPr>
        <p:spPr>
          <a:xfrm>
            <a:off x="645132" y="1631852"/>
            <a:ext cx="9404722" cy="4773430"/>
          </a:xfrm>
        </p:spPr>
        <p:txBody>
          <a:bodyPr/>
          <a:lstStyle/>
          <a:p>
            <a:r>
              <a:rPr lang="en-US" dirty="0"/>
              <a:t>A </a:t>
            </a:r>
            <a:r>
              <a:rPr lang="en-US" i="1" dirty="0"/>
              <a:t>data source </a:t>
            </a:r>
            <a:r>
              <a:rPr lang="en-US" dirty="0"/>
              <a:t>(such as a collection) to perform a query on</a:t>
            </a:r>
          </a:p>
          <a:p>
            <a:endParaRPr lang="en-US" dirty="0"/>
          </a:p>
          <a:p>
            <a:r>
              <a:rPr lang="en-US" dirty="0"/>
              <a:t>A chain of </a:t>
            </a:r>
            <a:r>
              <a:rPr lang="en-US" i="1" dirty="0"/>
              <a:t>intermediate operations </a:t>
            </a:r>
            <a:r>
              <a:rPr lang="en-US" dirty="0"/>
              <a:t>that form a stream pipeline</a:t>
            </a:r>
          </a:p>
          <a:p>
            <a:endParaRPr lang="en-US" dirty="0"/>
          </a:p>
          <a:p>
            <a:r>
              <a:rPr lang="en-US" dirty="0"/>
              <a:t>A </a:t>
            </a:r>
            <a:r>
              <a:rPr lang="en-US" i="1" dirty="0"/>
              <a:t>terminal operation </a:t>
            </a:r>
            <a:r>
              <a:rPr lang="en-US" dirty="0"/>
              <a:t>that executes the stream pipeline and produces a result</a:t>
            </a:r>
          </a:p>
        </p:txBody>
      </p:sp>
    </p:spTree>
    <p:extLst>
      <p:ext uri="{BB962C8B-B14F-4D97-AF65-F5344CB8AC3E}">
        <p14:creationId xmlns:p14="http://schemas.microsoft.com/office/powerpoint/2010/main" val="296102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A8CA-E55F-4D78-80EC-767154FECBF3}"/>
              </a:ext>
            </a:extLst>
          </p:cNvPr>
          <p:cNvSpPr>
            <a:spLocks noGrp="1"/>
          </p:cNvSpPr>
          <p:nvPr>
            <p:ph type="title"/>
          </p:nvPr>
        </p:nvSpPr>
        <p:spPr/>
        <p:txBody>
          <a:bodyPr/>
          <a:lstStyle/>
          <a:p>
            <a:r>
              <a:rPr lang="en-US" dirty="0"/>
              <a:t>List of Intermediate Operations</a:t>
            </a:r>
          </a:p>
        </p:txBody>
      </p:sp>
      <p:graphicFrame>
        <p:nvGraphicFramePr>
          <p:cNvPr id="4" name="Table 3">
            <a:extLst>
              <a:ext uri="{FF2B5EF4-FFF2-40B4-BE49-F238E27FC236}">
                <a16:creationId xmlns:a16="http://schemas.microsoft.com/office/drawing/2014/main" id="{50FCEA77-B210-48B2-BDF5-D12DBF813A72}"/>
              </a:ext>
            </a:extLst>
          </p:cNvPr>
          <p:cNvGraphicFramePr>
            <a:graphicFrameLocks noGrp="1"/>
          </p:cNvGraphicFramePr>
          <p:nvPr>
            <p:extLst>
              <p:ext uri="{D42A27DB-BD31-4B8C-83A1-F6EECF244321}">
                <p14:modId xmlns:p14="http://schemas.microsoft.com/office/powerpoint/2010/main" val="856101880"/>
              </p:ext>
            </p:extLst>
          </p:nvPr>
        </p:nvGraphicFramePr>
        <p:xfrm>
          <a:off x="755277" y="1280160"/>
          <a:ext cx="10541080" cy="5125122"/>
        </p:xfrm>
        <a:graphic>
          <a:graphicData uri="http://schemas.openxmlformats.org/drawingml/2006/table">
            <a:tbl>
              <a:tblPr firstRow="1" bandRow="1">
                <a:tableStyleId>{5C22544A-7EE6-4342-B048-85BDC9FD1C3A}</a:tableStyleId>
              </a:tblPr>
              <a:tblGrid>
                <a:gridCol w="1762840">
                  <a:extLst>
                    <a:ext uri="{9D8B030D-6E8A-4147-A177-3AD203B41FA5}">
                      <a16:colId xmlns:a16="http://schemas.microsoft.com/office/drawing/2014/main" val="3102592079"/>
                    </a:ext>
                  </a:extLst>
                </a:gridCol>
                <a:gridCol w="3507700">
                  <a:extLst>
                    <a:ext uri="{9D8B030D-6E8A-4147-A177-3AD203B41FA5}">
                      <a16:colId xmlns:a16="http://schemas.microsoft.com/office/drawing/2014/main" val="3940889503"/>
                    </a:ext>
                  </a:extLst>
                </a:gridCol>
                <a:gridCol w="2635270">
                  <a:extLst>
                    <a:ext uri="{9D8B030D-6E8A-4147-A177-3AD203B41FA5}">
                      <a16:colId xmlns:a16="http://schemas.microsoft.com/office/drawing/2014/main" val="2536712757"/>
                    </a:ext>
                  </a:extLst>
                </a:gridCol>
                <a:gridCol w="2635270">
                  <a:extLst>
                    <a:ext uri="{9D8B030D-6E8A-4147-A177-3AD203B41FA5}">
                      <a16:colId xmlns:a16="http://schemas.microsoft.com/office/drawing/2014/main" val="2150996660"/>
                    </a:ext>
                  </a:extLst>
                </a:gridCol>
              </a:tblGrid>
              <a:tr h="854187">
                <a:tc>
                  <a:txBody>
                    <a:bodyPr/>
                    <a:lstStyle/>
                    <a:p>
                      <a:r>
                        <a:rPr lang="en-US" dirty="0"/>
                        <a:t>Operation</a:t>
                      </a:r>
                    </a:p>
                  </a:txBody>
                  <a:tcPr>
                    <a:noFill/>
                  </a:tcPr>
                </a:tc>
                <a:tc>
                  <a:txBody>
                    <a:bodyPr/>
                    <a:lstStyle/>
                    <a:p>
                      <a:r>
                        <a:rPr lang="en-US" dirty="0" err="1"/>
                        <a:t>ReturnType</a:t>
                      </a:r>
                      <a:endParaRPr lang="en-US" dirty="0"/>
                    </a:p>
                  </a:txBody>
                  <a:tcPr>
                    <a:noFill/>
                  </a:tcPr>
                </a:tc>
                <a:tc>
                  <a:txBody>
                    <a:bodyPr/>
                    <a:lstStyle/>
                    <a:p>
                      <a:r>
                        <a:rPr lang="en-US" dirty="0"/>
                        <a:t>Argument of Operation</a:t>
                      </a:r>
                    </a:p>
                  </a:txBody>
                  <a:tcPr>
                    <a:noFill/>
                  </a:tcPr>
                </a:tc>
                <a:tc>
                  <a:txBody>
                    <a:bodyPr/>
                    <a:lstStyle/>
                    <a:p>
                      <a:r>
                        <a:rPr lang="en-US" dirty="0"/>
                        <a:t>Function Description</a:t>
                      </a:r>
                    </a:p>
                  </a:txBody>
                  <a:tcPr>
                    <a:noFill/>
                  </a:tcPr>
                </a:tc>
                <a:extLst>
                  <a:ext uri="{0D108BD9-81ED-4DB2-BD59-A6C34878D82A}">
                    <a16:rowId xmlns:a16="http://schemas.microsoft.com/office/drawing/2014/main" val="4265576604"/>
                  </a:ext>
                </a:extLst>
              </a:tr>
              <a:tr h="854187">
                <a:tc>
                  <a:txBody>
                    <a:bodyPr/>
                    <a:lstStyle/>
                    <a:p>
                      <a:r>
                        <a:rPr lang="en-US" dirty="0">
                          <a:solidFill>
                            <a:schemeClr val="tx1"/>
                          </a:solidFill>
                        </a:rPr>
                        <a:t>filter</a:t>
                      </a:r>
                    </a:p>
                  </a:txBody>
                  <a:tcPr>
                    <a:noFill/>
                  </a:tcPr>
                </a:tc>
                <a:tc>
                  <a:txBody>
                    <a:bodyPr/>
                    <a:lstStyle/>
                    <a:p>
                      <a:r>
                        <a:rPr lang="en-US" dirty="0">
                          <a:solidFill>
                            <a:schemeClr val="tx1"/>
                          </a:solidFill>
                        </a:rPr>
                        <a:t>Stream&lt;T&gt;</a:t>
                      </a:r>
                    </a:p>
                  </a:txBody>
                  <a:tcPr>
                    <a:noFill/>
                  </a:tcPr>
                </a:tc>
                <a:tc>
                  <a:txBody>
                    <a:bodyPr/>
                    <a:lstStyle/>
                    <a:p>
                      <a:r>
                        <a:rPr lang="en-US" dirty="0">
                          <a:solidFill>
                            <a:schemeClr val="tx1"/>
                          </a:solidFill>
                        </a:rPr>
                        <a:t>Predicate&lt;T&gt;</a:t>
                      </a:r>
                    </a:p>
                  </a:txBody>
                  <a:tcPr>
                    <a:noFill/>
                  </a:tcPr>
                </a:tc>
                <a:tc>
                  <a:txBody>
                    <a:bodyPr/>
                    <a:lstStyle/>
                    <a:p>
                      <a:r>
                        <a:rPr lang="en-US" dirty="0">
                          <a:solidFill>
                            <a:schemeClr val="tx1"/>
                          </a:solidFill>
                        </a:rPr>
                        <a:t>T-&gt;</a:t>
                      </a:r>
                      <a:r>
                        <a:rPr lang="en-US" dirty="0" err="1">
                          <a:solidFill>
                            <a:schemeClr val="tx1"/>
                          </a:solidFill>
                        </a:rPr>
                        <a:t>boolean</a:t>
                      </a:r>
                      <a:endParaRPr lang="en-US" dirty="0">
                        <a:solidFill>
                          <a:schemeClr val="tx1"/>
                        </a:solidFill>
                      </a:endParaRPr>
                    </a:p>
                  </a:txBody>
                  <a:tcPr>
                    <a:noFill/>
                  </a:tcPr>
                </a:tc>
                <a:extLst>
                  <a:ext uri="{0D108BD9-81ED-4DB2-BD59-A6C34878D82A}">
                    <a16:rowId xmlns:a16="http://schemas.microsoft.com/office/drawing/2014/main" val="974460859"/>
                  </a:ext>
                </a:extLst>
              </a:tr>
              <a:tr h="854187">
                <a:tc>
                  <a:txBody>
                    <a:bodyPr/>
                    <a:lstStyle/>
                    <a:p>
                      <a:r>
                        <a:rPr lang="en-US" dirty="0">
                          <a:solidFill>
                            <a:schemeClr val="tx1"/>
                          </a:solidFill>
                        </a:rPr>
                        <a:t>map</a:t>
                      </a:r>
                    </a:p>
                  </a:txBody>
                  <a:tcPr>
                    <a:noFill/>
                  </a:tcPr>
                </a:tc>
                <a:tc>
                  <a:txBody>
                    <a:bodyPr/>
                    <a:lstStyle/>
                    <a:p>
                      <a:r>
                        <a:rPr lang="en-US" dirty="0">
                          <a:solidFill>
                            <a:schemeClr val="tx1"/>
                          </a:solidFill>
                        </a:rPr>
                        <a:t>Stream&lt;R&gt;</a:t>
                      </a:r>
                    </a:p>
                  </a:txBody>
                  <a:tcPr>
                    <a:noFill/>
                  </a:tcPr>
                </a:tc>
                <a:tc>
                  <a:txBody>
                    <a:bodyPr/>
                    <a:lstStyle/>
                    <a:p>
                      <a:r>
                        <a:rPr lang="en-US" dirty="0">
                          <a:solidFill>
                            <a:schemeClr val="tx1"/>
                          </a:solidFill>
                        </a:rPr>
                        <a:t>Function&lt;T,R&gt;</a:t>
                      </a:r>
                    </a:p>
                  </a:txBody>
                  <a:tcPr>
                    <a:noFill/>
                  </a:tcPr>
                </a:tc>
                <a:tc>
                  <a:txBody>
                    <a:bodyPr/>
                    <a:lstStyle/>
                    <a:p>
                      <a:r>
                        <a:rPr lang="en-US" dirty="0">
                          <a:solidFill>
                            <a:schemeClr val="tx1"/>
                          </a:solidFill>
                        </a:rPr>
                        <a:t>T-&gt;R</a:t>
                      </a:r>
                    </a:p>
                  </a:txBody>
                  <a:tcPr>
                    <a:noFill/>
                  </a:tcPr>
                </a:tc>
                <a:extLst>
                  <a:ext uri="{0D108BD9-81ED-4DB2-BD59-A6C34878D82A}">
                    <a16:rowId xmlns:a16="http://schemas.microsoft.com/office/drawing/2014/main" val="3826637368"/>
                  </a:ext>
                </a:extLst>
              </a:tr>
              <a:tr h="854187">
                <a:tc>
                  <a:txBody>
                    <a:bodyPr/>
                    <a:lstStyle/>
                    <a:p>
                      <a:r>
                        <a:rPr lang="en-US" dirty="0">
                          <a:solidFill>
                            <a:schemeClr val="tx1"/>
                          </a:solidFill>
                        </a:rPr>
                        <a:t>limit</a:t>
                      </a:r>
                    </a:p>
                  </a:txBody>
                  <a:tcPr>
                    <a:noFill/>
                  </a:tcPr>
                </a:tc>
                <a:tc>
                  <a:txBody>
                    <a:bodyPr/>
                    <a:lstStyle/>
                    <a:p>
                      <a:r>
                        <a:rPr lang="en-US" dirty="0">
                          <a:solidFill>
                            <a:schemeClr val="tx1"/>
                          </a:solidFill>
                        </a:rPr>
                        <a:t>Stream&lt;T&gt;</a:t>
                      </a:r>
                    </a:p>
                  </a:txBody>
                  <a:tcPr>
                    <a:noFill/>
                  </a:tcPr>
                </a:tc>
                <a:tc>
                  <a:txBody>
                    <a:bodyPr/>
                    <a:lstStyle/>
                    <a:p>
                      <a:endParaRPr lang="en-US" dirty="0">
                        <a:solidFill>
                          <a:schemeClr val="tx1"/>
                        </a:solidFill>
                      </a:endParaRPr>
                    </a:p>
                  </a:txBody>
                  <a:tcPr>
                    <a:noFill/>
                  </a:tcPr>
                </a:tc>
                <a:tc>
                  <a:txBody>
                    <a:bodyPr/>
                    <a:lstStyle/>
                    <a:p>
                      <a:endParaRPr lang="en-US">
                        <a:solidFill>
                          <a:schemeClr val="tx1"/>
                        </a:solidFill>
                      </a:endParaRPr>
                    </a:p>
                  </a:txBody>
                  <a:tcPr>
                    <a:noFill/>
                  </a:tcPr>
                </a:tc>
                <a:extLst>
                  <a:ext uri="{0D108BD9-81ED-4DB2-BD59-A6C34878D82A}">
                    <a16:rowId xmlns:a16="http://schemas.microsoft.com/office/drawing/2014/main" val="2687128714"/>
                  </a:ext>
                </a:extLst>
              </a:tr>
              <a:tr h="854187">
                <a:tc>
                  <a:txBody>
                    <a:bodyPr/>
                    <a:lstStyle/>
                    <a:p>
                      <a:r>
                        <a:rPr lang="en-US" dirty="0">
                          <a:solidFill>
                            <a:schemeClr val="tx1"/>
                          </a:solidFill>
                        </a:rPr>
                        <a:t>sorted</a:t>
                      </a:r>
                    </a:p>
                  </a:txBody>
                  <a:tcPr>
                    <a:noFill/>
                  </a:tcPr>
                </a:tc>
                <a:tc>
                  <a:txBody>
                    <a:bodyPr/>
                    <a:lstStyle/>
                    <a:p>
                      <a:r>
                        <a:rPr lang="en-US" dirty="0">
                          <a:solidFill>
                            <a:schemeClr val="tx1"/>
                          </a:solidFill>
                        </a:rPr>
                        <a:t>Stream&lt;T&gt;</a:t>
                      </a:r>
                    </a:p>
                  </a:txBody>
                  <a:tcPr>
                    <a:noFill/>
                  </a:tcPr>
                </a:tc>
                <a:tc>
                  <a:txBody>
                    <a:bodyPr/>
                    <a:lstStyle/>
                    <a:p>
                      <a:r>
                        <a:rPr lang="en-US" dirty="0">
                          <a:solidFill>
                            <a:schemeClr val="tx1"/>
                          </a:solidFill>
                        </a:rPr>
                        <a:t>Comparator&lt;T&gt;</a:t>
                      </a:r>
                    </a:p>
                  </a:txBody>
                  <a:tcPr>
                    <a:noFill/>
                  </a:tcPr>
                </a:tc>
                <a:tc>
                  <a:txBody>
                    <a:bodyPr/>
                    <a:lstStyle/>
                    <a:p>
                      <a:r>
                        <a:rPr lang="en-US" dirty="0">
                          <a:solidFill>
                            <a:schemeClr val="tx1"/>
                          </a:solidFill>
                        </a:rPr>
                        <a:t>(T,T)-&gt;</a:t>
                      </a:r>
                      <a:r>
                        <a:rPr lang="en-US" dirty="0" err="1">
                          <a:solidFill>
                            <a:schemeClr val="tx1"/>
                          </a:solidFill>
                        </a:rPr>
                        <a:t>int</a:t>
                      </a:r>
                      <a:endParaRPr lang="en-US" dirty="0">
                        <a:solidFill>
                          <a:schemeClr val="tx1"/>
                        </a:solidFill>
                      </a:endParaRPr>
                    </a:p>
                  </a:txBody>
                  <a:tcPr>
                    <a:noFill/>
                  </a:tcPr>
                </a:tc>
                <a:extLst>
                  <a:ext uri="{0D108BD9-81ED-4DB2-BD59-A6C34878D82A}">
                    <a16:rowId xmlns:a16="http://schemas.microsoft.com/office/drawing/2014/main" val="3275335302"/>
                  </a:ext>
                </a:extLst>
              </a:tr>
              <a:tr h="854187">
                <a:tc>
                  <a:txBody>
                    <a:bodyPr/>
                    <a:lstStyle/>
                    <a:p>
                      <a:r>
                        <a:rPr lang="en-US" dirty="0">
                          <a:solidFill>
                            <a:schemeClr val="tx1"/>
                          </a:solidFill>
                        </a:rPr>
                        <a:t>distinct</a:t>
                      </a:r>
                    </a:p>
                  </a:txBody>
                  <a:tcPr>
                    <a:noFill/>
                  </a:tcPr>
                </a:tc>
                <a:tc>
                  <a:txBody>
                    <a:bodyPr/>
                    <a:lstStyle/>
                    <a:p>
                      <a:r>
                        <a:rPr lang="en-US" dirty="0">
                          <a:solidFill>
                            <a:schemeClr val="tx1"/>
                          </a:solidFill>
                        </a:rPr>
                        <a:t>Stream&lt;T&gt;</a:t>
                      </a: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extLst>
                  <a:ext uri="{0D108BD9-81ED-4DB2-BD59-A6C34878D82A}">
                    <a16:rowId xmlns:a16="http://schemas.microsoft.com/office/drawing/2014/main" val="834046602"/>
                  </a:ext>
                </a:extLst>
              </a:tr>
            </a:tbl>
          </a:graphicData>
        </a:graphic>
      </p:graphicFrame>
    </p:spTree>
    <p:extLst>
      <p:ext uri="{BB962C8B-B14F-4D97-AF65-F5344CB8AC3E}">
        <p14:creationId xmlns:p14="http://schemas.microsoft.com/office/powerpoint/2010/main" val="2099155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5F81-84D5-40C5-857D-556E019096FC}"/>
              </a:ext>
            </a:extLst>
          </p:cNvPr>
          <p:cNvSpPr>
            <a:spLocks noGrp="1"/>
          </p:cNvSpPr>
          <p:nvPr>
            <p:ph type="title"/>
          </p:nvPr>
        </p:nvSpPr>
        <p:spPr/>
        <p:txBody>
          <a:bodyPr/>
          <a:lstStyle/>
          <a:p>
            <a:r>
              <a:rPr lang="en-US" dirty="0"/>
              <a:t>List of Terminal operation</a:t>
            </a:r>
          </a:p>
        </p:txBody>
      </p:sp>
      <p:graphicFrame>
        <p:nvGraphicFramePr>
          <p:cNvPr id="4" name="Table 3">
            <a:extLst>
              <a:ext uri="{FF2B5EF4-FFF2-40B4-BE49-F238E27FC236}">
                <a16:creationId xmlns:a16="http://schemas.microsoft.com/office/drawing/2014/main" id="{13FD37BB-ED55-44CE-B07E-138665372594}"/>
              </a:ext>
            </a:extLst>
          </p:cNvPr>
          <p:cNvGraphicFramePr>
            <a:graphicFrameLocks noGrp="1"/>
          </p:cNvGraphicFramePr>
          <p:nvPr>
            <p:extLst>
              <p:ext uri="{D42A27DB-BD31-4B8C-83A1-F6EECF244321}">
                <p14:modId xmlns:p14="http://schemas.microsoft.com/office/powerpoint/2010/main" val="768424967"/>
              </p:ext>
            </p:extLst>
          </p:nvPr>
        </p:nvGraphicFramePr>
        <p:xfrm>
          <a:off x="646110" y="1758461"/>
          <a:ext cx="10762787" cy="4473370"/>
        </p:xfrm>
        <a:graphic>
          <a:graphicData uri="http://schemas.openxmlformats.org/drawingml/2006/table">
            <a:tbl>
              <a:tblPr firstRow="1" bandRow="1">
                <a:tableStyleId>{5C22544A-7EE6-4342-B048-85BDC9FD1C3A}</a:tableStyleId>
              </a:tblPr>
              <a:tblGrid>
                <a:gridCol w="1787601">
                  <a:extLst>
                    <a:ext uri="{9D8B030D-6E8A-4147-A177-3AD203B41FA5}">
                      <a16:colId xmlns:a16="http://schemas.microsoft.com/office/drawing/2014/main" val="4250964900"/>
                    </a:ext>
                  </a:extLst>
                </a:gridCol>
                <a:gridCol w="8975186">
                  <a:extLst>
                    <a:ext uri="{9D8B030D-6E8A-4147-A177-3AD203B41FA5}">
                      <a16:colId xmlns:a16="http://schemas.microsoft.com/office/drawing/2014/main" val="3814844435"/>
                    </a:ext>
                  </a:extLst>
                </a:gridCol>
              </a:tblGrid>
              <a:tr h="745588">
                <a:tc>
                  <a:txBody>
                    <a:bodyPr/>
                    <a:lstStyle/>
                    <a:p>
                      <a:r>
                        <a:rPr lang="en-US" dirty="0"/>
                        <a:t>Operation</a:t>
                      </a:r>
                    </a:p>
                  </a:txBody>
                  <a:tcPr>
                    <a:noFill/>
                  </a:tcPr>
                </a:tc>
                <a:tc>
                  <a:txBody>
                    <a:bodyPr/>
                    <a:lstStyle/>
                    <a:p>
                      <a:r>
                        <a:rPr lang="en-US" dirty="0">
                          <a:solidFill>
                            <a:schemeClr val="tx1"/>
                          </a:solidFill>
                        </a:rPr>
                        <a:t>Purpose</a:t>
                      </a:r>
                    </a:p>
                  </a:txBody>
                  <a:tcPr>
                    <a:noFill/>
                  </a:tcPr>
                </a:tc>
                <a:extLst>
                  <a:ext uri="{0D108BD9-81ED-4DB2-BD59-A6C34878D82A}">
                    <a16:rowId xmlns:a16="http://schemas.microsoft.com/office/drawing/2014/main" val="4235980570"/>
                  </a:ext>
                </a:extLst>
              </a:tr>
              <a:tr h="1242594">
                <a:tc>
                  <a:txBody>
                    <a:bodyPr/>
                    <a:lstStyle/>
                    <a:p>
                      <a:r>
                        <a:rPr lang="en-US" dirty="0" err="1">
                          <a:solidFill>
                            <a:schemeClr val="tx1"/>
                          </a:solidFill>
                        </a:rPr>
                        <a:t>forEach</a:t>
                      </a:r>
                      <a:endParaRPr lang="en-US" dirty="0">
                        <a:solidFill>
                          <a:schemeClr val="tx1"/>
                        </a:solidFill>
                      </a:endParaRPr>
                    </a:p>
                  </a:txBody>
                  <a:tcPr>
                    <a:noFill/>
                  </a:tcPr>
                </a:tc>
                <a:tc>
                  <a:txBody>
                    <a:bodyPr/>
                    <a:lstStyle/>
                    <a:p>
                      <a:r>
                        <a:rPr lang="en-US" sz="1800" b="0" i="0" u="none" strike="noStrike" kern="1200" baseline="0" dirty="0">
                          <a:solidFill>
                            <a:schemeClr val="tx1"/>
                          </a:solidFill>
                          <a:latin typeface="+mn-lt"/>
                          <a:ea typeface="+mn-ea"/>
                          <a:cs typeface="+mn-cs"/>
                        </a:rPr>
                        <a:t>Consumes each element from a stream and applies a lambda to each of them.</a:t>
                      </a:r>
                    </a:p>
                    <a:p>
                      <a:r>
                        <a:rPr lang="en-US" sz="1800" b="0" i="0" u="none" strike="noStrike" kern="1200" baseline="0" dirty="0">
                          <a:solidFill>
                            <a:schemeClr val="tx1"/>
                          </a:solidFill>
                          <a:latin typeface="+mn-lt"/>
                          <a:ea typeface="+mn-ea"/>
                          <a:cs typeface="+mn-cs"/>
                        </a:rPr>
                        <a:t>The operation returns void.</a:t>
                      </a:r>
                      <a:endParaRPr lang="en-US" dirty="0">
                        <a:solidFill>
                          <a:schemeClr val="tx1"/>
                        </a:solidFill>
                      </a:endParaRPr>
                    </a:p>
                  </a:txBody>
                  <a:tcPr>
                    <a:noFill/>
                  </a:tcPr>
                </a:tc>
                <a:extLst>
                  <a:ext uri="{0D108BD9-81ED-4DB2-BD59-A6C34878D82A}">
                    <a16:rowId xmlns:a16="http://schemas.microsoft.com/office/drawing/2014/main" val="2548195208"/>
                  </a:ext>
                </a:extLst>
              </a:tr>
              <a:tr h="1242594">
                <a:tc>
                  <a:txBody>
                    <a:bodyPr/>
                    <a:lstStyle/>
                    <a:p>
                      <a:r>
                        <a:rPr lang="en-US" dirty="0">
                          <a:solidFill>
                            <a:schemeClr val="tx1"/>
                          </a:solidFill>
                        </a:rPr>
                        <a:t>count</a:t>
                      </a:r>
                    </a:p>
                  </a:txBody>
                  <a:tcPr>
                    <a:noFill/>
                  </a:tcPr>
                </a:tc>
                <a:tc>
                  <a:txBody>
                    <a:bodyPr/>
                    <a:lstStyle/>
                    <a:p>
                      <a:r>
                        <a:rPr lang="en-US" sz="1800" b="0" i="0" u="none" strike="noStrike" kern="1200" baseline="0" dirty="0">
                          <a:solidFill>
                            <a:schemeClr val="tx1"/>
                          </a:solidFill>
                          <a:latin typeface="+mn-lt"/>
                          <a:ea typeface="+mn-ea"/>
                          <a:cs typeface="+mn-cs"/>
                        </a:rPr>
                        <a:t>Returns the number of elements in a stream. The operation returns a long.</a:t>
                      </a:r>
                      <a:endParaRPr lang="en-US" dirty="0">
                        <a:solidFill>
                          <a:schemeClr val="tx1"/>
                        </a:solidFill>
                      </a:endParaRPr>
                    </a:p>
                  </a:txBody>
                  <a:tcPr>
                    <a:noFill/>
                  </a:tcPr>
                </a:tc>
                <a:extLst>
                  <a:ext uri="{0D108BD9-81ED-4DB2-BD59-A6C34878D82A}">
                    <a16:rowId xmlns:a16="http://schemas.microsoft.com/office/drawing/2014/main" val="3738395478"/>
                  </a:ext>
                </a:extLst>
              </a:tr>
              <a:tr h="1242594">
                <a:tc>
                  <a:txBody>
                    <a:bodyPr/>
                    <a:lstStyle/>
                    <a:p>
                      <a:r>
                        <a:rPr lang="en-US" dirty="0">
                          <a:solidFill>
                            <a:schemeClr val="tx1"/>
                          </a:solidFill>
                        </a:rPr>
                        <a:t>collect</a:t>
                      </a:r>
                    </a:p>
                  </a:txBody>
                  <a:tcPr>
                    <a:noFill/>
                  </a:tcPr>
                </a:tc>
                <a:tc>
                  <a:txBody>
                    <a:bodyPr/>
                    <a:lstStyle/>
                    <a:p>
                      <a:r>
                        <a:rPr lang="en-US" sz="1800" b="0" i="0" u="none" strike="noStrike" kern="1200" baseline="0" dirty="0">
                          <a:solidFill>
                            <a:schemeClr val="tx1"/>
                          </a:solidFill>
                          <a:latin typeface="+mn-lt"/>
                          <a:ea typeface="+mn-ea"/>
                          <a:cs typeface="+mn-cs"/>
                        </a:rPr>
                        <a:t>Reduces the stream to create a collection such as a List, a Map, or even an</a:t>
                      </a:r>
                    </a:p>
                    <a:p>
                      <a:r>
                        <a:rPr lang="en-US" sz="1800" b="0" i="0" u="none" strike="noStrike" kern="1200" baseline="0" dirty="0">
                          <a:solidFill>
                            <a:schemeClr val="tx1"/>
                          </a:solidFill>
                          <a:latin typeface="+mn-lt"/>
                          <a:ea typeface="+mn-ea"/>
                          <a:cs typeface="+mn-cs"/>
                        </a:rPr>
                        <a:t>Integer.</a:t>
                      </a:r>
                      <a:endParaRPr lang="en-US" dirty="0">
                        <a:solidFill>
                          <a:schemeClr val="tx1"/>
                        </a:solidFill>
                      </a:endParaRPr>
                    </a:p>
                  </a:txBody>
                  <a:tcPr>
                    <a:noFill/>
                  </a:tcPr>
                </a:tc>
                <a:extLst>
                  <a:ext uri="{0D108BD9-81ED-4DB2-BD59-A6C34878D82A}">
                    <a16:rowId xmlns:a16="http://schemas.microsoft.com/office/drawing/2014/main" val="2594400776"/>
                  </a:ext>
                </a:extLst>
              </a:tr>
            </a:tbl>
          </a:graphicData>
        </a:graphic>
      </p:graphicFrame>
    </p:spTree>
    <p:extLst>
      <p:ext uri="{BB962C8B-B14F-4D97-AF65-F5344CB8AC3E}">
        <p14:creationId xmlns:p14="http://schemas.microsoft.com/office/powerpoint/2010/main" val="2128735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9C2-848E-4D20-9B87-D4D51093135D}"/>
              </a:ext>
            </a:extLst>
          </p:cNvPr>
          <p:cNvSpPr>
            <a:spLocks noGrp="1"/>
          </p:cNvSpPr>
          <p:nvPr>
            <p:ph type="title"/>
          </p:nvPr>
        </p:nvSpPr>
        <p:spPr/>
        <p:txBody>
          <a:bodyPr/>
          <a:lstStyle/>
          <a:p>
            <a:r>
              <a:rPr lang="en-US" b="1" dirty="0"/>
              <a:t>External vs. internal iteration</a:t>
            </a:r>
            <a:endParaRPr lang="en-US" dirty="0"/>
          </a:p>
        </p:txBody>
      </p:sp>
      <p:pic>
        <p:nvPicPr>
          <p:cNvPr id="4" name="Picture 3">
            <a:extLst>
              <a:ext uri="{FF2B5EF4-FFF2-40B4-BE49-F238E27FC236}">
                <a16:creationId xmlns:a16="http://schemas.microsoft.com/office/drawing/2014/main" id="{0B9AF476-B273-474D-B718-72517A5D1EF9}"/>
              </a:ext>
            </a:extLst>
          </p:cNvPr>
          <p:cNvPicPr>
            <a:picLocks noChangeAspect="1"/>
          </p:cNvPicPr>
          <p:nvPr/>
        </p:nvPicPr>
        <p:blipFill>
          <a:blip r:embed="rId2"/>
          <a:stretch>
            <a:fillRect/>
          </a:stretch>
        </p:blipFill>
        <p:spPr>
          <a:xfrm>
            <a:off x="876502" y="1754774"/>
            <a:ext cx="7062748" cy="2134689"/>
          </a:xfrm>
          <a:prstGeom prst="rect">
            <a:avLst/>
          </a:prstGeom>
        </p:spPr>
      </p:pic>
      <p:pic>
        <p:nvPicPr>
          <p:cNvPr id="5" name="Picture 4">
            <a:extLst>
              <a:ext uri="{FF2B5EF4-FFF2-40B4-BE49-F238E27FC236}">
                <a16:creationId xmlns:a16="http://schemas.microsoft.com/office/drawing/2014/main" id="{C2F17E62-8BED-4C51-8460-7AD0AE53F770}"/>
              </a:ext>
            </a:extLst>
          </p:cNvPr>
          <p:cNvPicPr>
            <a:picLocks noChangeAspect="1"/>
          </p:cNvPicPr>
          <p:nvPr/>
        </p:nvPicPr>
        <p:blipFill>
          <a:blip r:embed="rId3"/>
          <a:stretch>
            <a:fillRect/>
          </a:stretch>
        </p:blipFill>
        <p:spPr>
          <a:xfrm>
            <a:off x="830732" y="4581448"/>
            <a:ext cx="7108518" cy="1734946"/>
          </a:xfrm>
          <a:prstGeom prst="rect">
            <a:avLst/>
          </a:prstGeom>
        </p:spPr>
      </p:pic>
      <p:sp>
        <p:nvSpPr>
          <p:cNvPr id="6" name="TextBox 5">
            <a:extLst>
              <a:ext uri="{FF2B5EF4-FFF2-40B4-BE49-F238E27FC236}">
                <a16:creationId xmlns:a16="http://schemas.microsoft.com/office/drawing/2014/main" id="{91880E63-C152-42C1-9EDC-BB064CC4B7F3}"/>
              </a:ext>
            </a:extLst>
          </p:cNvPr>
          <p:cNvSpPr txBox="1"/>
          <p:nvPr/>
        </p:nvSpPr>
        <p:spPr>
          <a:xfrm>
            <a:off x="844062" y="1336433"/>
            <a:ext cx="5771132" cy="369332"/>
          </a:xfrm>
          <a:prstGeom prst="rect">
            <a:avLst/>
          </a:prstGeom>
          <a:noFill/>
        </p:spPr>
        <p:txBody>
          <a:bodyPr wrap="none" rtlCol="0">
            <a:spAutoFit/>
          </a:bodyPr>
          <a:lstStyle/>
          <a:p>
            <a:r>
              <a:rPr lang="en-US" b="1" dirty="0"/>
              <a:t>Collections: external iteration with a for-each loop</a:t>
            </a:r>
            <a:endParaRPr lang="en-US" dirty="0"/>
          </a:p>
        </p:txBody>
      </p:sp>
      <p:sp>
        <p:nvSpPr>
          <p:cNvPr id="7" name="TextBox 6">
            <a:extLst>
              <a:ext uri="{FF2B5EF4-FFF2-40B4-BE49-F238E27FC236}">
                <a16:creationId xmlns:a16="http://schemas.microsoft.com/office/drawing/2014/main" id="{685EF8F6-FE65-4CE6-841F-2E67F1A1B5AF}"/>
              </a:ext>
            </a:extLst>
          </p:cNvPr>
          <p:cNvSpPr txBox="1"/>
          <p:nvPr/>
        </p:nvSpPr>
        <p:spPr>
          <a:xfrm>
            <a:off x="773723" y="4248440"/>
            <a:ext cx="2996333" cy="369332"/>
          </a:xfrm>
          <a:prstGeom prst="rect">
            <a:avLst/>
          </a:prstGeom>
          <a:noFill/>
        </p:spPr>
        <p:txBody>
          <a:bodyPr wrap="none" rtlCol="0">
            <a:spAutoFit/>
          </a:bodyPr>
          <a:lstStyle/>
          <a:p>
            <a:r>
              <a:rPr lang="en-US" b="1" dirty="0"/>
              <a:t>Streams: internal iteration</a:t>
            </a:r>
            <a:endParaRPr lang="en-US" dirty="0"/>
          </a:p>
        </p:txBody>
      </p:sp>
    </p:spTree>
    <p:extLst>
      <p:ext uri="{BB962C8B-B14F-4D97-AF65-F5344CB8AC3E}">
        <p14:creationId xmlns:p14="http://schemas.microsoft.com/office/powerpoint/2010/main" val="1854685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6811-C602-470E-A623-4C1467D94176}"/>
              </a:ext>
            </a:extLst>
          </p:cNvPr>
          <p:cNvSpPr>
            <a:spLocks noGrp="1"/>
          </p:cNvSpPr>
          <p:nvPr>
            <p:ph type="title"/>
          </p:nvPr>
        </p:nvSpPr>
        <p:spPr/>
        <p:txBody>
          <a:bodyPr/>
          <a:lstStyle/>
          <a:p>
            <a:r>
              <a:rPr lang="en-US" dirty="0"/>
              <a:t>Filtering </a:t>
            </a:r>
          </a:p>
        </p:txBody>
      </p:sp>
      <p:pic>
        <p:nvPicPr>
          <p:cNvPr id="4" name="Picture 3">
            <a:extLst>
              <a:ext uri="{FF2B5EF4-FFF2-40B4-BE49-F238E27FC236}">
                <a16:creationId xmlns:a16="http://schemas.microsoft.com/office/drawing/2014/main" id="{ECE0A12C-04E4-43AE-B1F3-7E4ADC858685}"/>
              </a:ext>
            </a:extLst>
          </p:cNvPr>
          <p:cNvPicPr>
            <a:picLocks noChangeAspect="1"/>
          </p:cNvPicPr>
          <p:nvPr/>
        </p:nvPicPr>
        <p:blipFill>
          <a:blip r:embed="rId2"/>
          <a:stretch>
            <a:fillRect/>
          </a:stretch>
        </p:blipFill>
        <p:spPr>
          <a:xfrm>
            <a:off x="957750" y="2001078"/>
            <a:ext cx="8159746" cy="1166192"/>
          </a:xfrm>
          <a:prstGeom prst="rect">
            <a:avLst/>
          </a:prstGeom>
        </p:spPr>
      </p:pic>
      <p:sp>
        <p:nvSpPr>
          <p:cNvPr id="3" name="Content Placeholder 2">
            <a:extLst>
              <a:ext uri="{FF2B5EF4-FFF2-40B4-BE49-F238E27FC236}">
                <a16:creationId xmlns:a16="http://schemas.microsoft.com/office/drawing/2014/main" id="{9EC78095-EAAF-47C4-89AC-328B89DCBAF6}"/>
              </a:ext>
            </a:extLst>
          </p:cNvPr>
          <p:cNvSpPr>
            <a:spLocks noGrp="1"/>
          </p:cNvSpPr>
          <p:nvPr>
            <p:ph idx="1"/>
          </p:nvPr>
        </p:nvSpPr>
        <p:spPr>
          <a:xfrm>
            <a:off x="645130" y="1510748"/>
            <a:ext cx="9404723" cy="4737651"/>
          </a:xfrm>
        </p:spPr>
        <p:txBody>
          <a:bodyPr/>
          <a:lstStyle/>
          <a:p>
            <a:r>
              <a:rPr lang="en-US" dirty="0"/>
              <a:t>Filtering a stream with predicate</a:t>
            </a:r>
          </a:p>
        </p:txBody>
      </p:sp>
      <p:pic>
        <p:nvPicPr>
          <p:cNvPr id="5" name="Picture 4">
            <a:extLst>
              <a:ext uri="{FF2B5EF4-FFF2-40B4-BE49-F238E27FC236}">
                <a16:creationId xmlns:a16="http://schemas.microsoft.com/office/drawing/2014/main" id="{4D48D9EB-013D-449F-9D82-D744AE625212}"/>
              </a:ext>
            </a:extLst>
          </p:cNvPr>
          <p:cNvPicPr>
            <a:picLocks noChangeAspect="1"/>
          </p:cNvPicPr>
          <p:nvPr/>
        </p:nvPicPr>
        <p:blipFill>
          <a:blip r:embed="rId3"/>
          <a:stretch>
            <a:fillRect/>
          </a:stretch>
        </p:blipFill>
        <p:spPr>
          <a:xfrm>
            <a:off x="906373" y="3781524"/>
            <a:ext cx="8159745" cy="2972532"/>
          </a:xfrm>
          <a:prstGeom prst="rect">
            <a:avLst/>
          </a:prstGeom>
        </p:spPr>
      </p:pic>
    </p:spTree>
    <p:extLst>
      <p:ext uri="{BB962C8B-B14F-4D97-AF65-F5344CB8AC3E}">
        <p14:creationId xmlns:p14="http://schemas.microsoft.com/office/powerpoint/2010/main" val="3714401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en-IN"/>
          </a:p>
        </p:txBody>
      </p:sp>
      <p:pic>
        <p:nvPicPr>
          <p:cNvPr id="4" name="Picture 3">
            <a:extLst>
              <a:ext uri="{FF2B5EF4-FFF2-40B4-BE49-F238E27FC236}">
                <a16:creationId xmlns:a16="http://schemas.microsoft.com/office/drawing/2014/main" id="{CD9CA072-37F7-46D8-BD37-675E12430C56}"/>
              </a:ext>
            </a:extLst>
          </p:cNvPr>
          <p:cNvPicPr>
            <a:picLocks noChangeAspect="1"/>
          </p:cNvPicPr>
          <p:nvPr/>
        </p:nvPicPr>
        <p:blipFill>
          <a:blip r:embed="rId2"/>
          <a:stretch>
            <a:fillRect/>
          </a:stretch>
        </p:blipFill>
        <p:spPr>
          <a:xfrm>
            <a:off x="6093992" y="2351909"/>
            <a:ext cx="5449889" cy="2154178"/>
          </a:xfrm>
          <a:prstGeom prst="rect">
            <a:avLst/>
          </a:prstGeom>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79C98B5-CAEA-484C-8AE1-0F13CBD1691B}"/>
              </a:ext>
            </a:extLst>
          </p:cNvPr>
          <p:cNvSpPr>
            <a:spLocks noGrp="1"/>
          </p:cNvSpPr>
          <p:nvPr>
            <p:ph type="title"/>
          </p:nvPr>
        </p:nvSpPr>
        <p:spPr>
          <a:xfrm>
            <a:off x="648931" y="629266"/>
            <a:ext cx="4166510" cy="1622321"/>
          </a:xfrm>
        </p:spPr>
        <p:txBody>
          <a:bodyPr>
            <a:normAutofit/>
          </a:bodyPr>
          <a:lstStyle/>
          <a:p>
            <a:r>
              <a:rPr lang="en-US">
                <a:solidFill>
                  <a:srgbClr val="EBEBEB"/>
                </a:solidFill>
              </a:rPr>
              <a:t>Filtering Unique Elements</a:t>
            </a:r>
          </a:p>
        </p:txBody>
      </p:sp>
      <p:sp>
        <p:nvSpPr>
          <p:cNvPr id="3" name="Content Placeholder 2">
            <a:extLst>
              <a:ext uri="{FF2B5EF4-FFF2-40B4-BE49-F238E27FC236}">
                <a16:creationId xmlns:a16="http://schemas.microsoft.com/office/drawing/2014/main" id="{2DBD7B05-6A51-4D0C-A2E4-AADBD3E3A5AB}"/>
              </a:ext>
            </a:extLst>
          </p:cNvPr>
          <p:cNvSpPr>
            <a:spLocks noGrp="1"/>
          </p:cNvSpPr>
          <p:nvPr>
            <p:ph idx="1"/>
          </p:nvPr>
        </p:nvSpPr>
        <p:spPr>
          <a:xfrm>
            <a:off x="648931" y="2438400"/>
            <a:ext cx="4166509" cy="3785419"/>
          </a:xfrm>
        </p:spPr>
        <p:txBody>
          <a:bodyPr>
            <a:normAutofit/>
          </a:bodyPr>
          <a:lstStyle/>
          <a:p>
            <a:pPr marL="0" indent="0">
              <a:buNone/>
            </a:pPr>
            <a:r>
              <a:rPr lang="en-US">
                <a:solidFill>
                  <a:srgbClr val="EBEBEB"/>
                </a:solidFill>
              </a:rPr>
              <a:t>List&lt;Integer&gt; numbers = Arrays.asList(1, 2, 1, 3, 3, 2, 4);</a:t>
            </a:r>
          </a:p>
          <a:p>
            <a:pPr marL="0" indent="0">
              <a:buNone/>
            </a:pPr>
            <a:r>
              <a:rPr lang="en-US">
                <a:solidFill>
                  <a:srgbClr val="EBEBEB"/>
                </a:solidFill>
              </a:rPr>
              <a:t>numbers.stream()</a:t>
            </a:r>
          </a:p>
          <a:p>
            <a:pPr marL="0" indent="0">
              <a:buNone/>
            </a:pPr>
            <a:r>
              <a:rPr lang="en-US">
                <a:solidFill>
                  <a:srgbClr val="EBEBEB"/>
                </a:solidFill>
              </a:rPr>
              <a:t>.filter(i -&gt; i % 2 == 0)</a:t>
            </a:r>
          </a:p>
          <a:p>
            <a:pPr marL="0" indent="0">
              <a:buNone/>
            </a:pPr>
            <a:r>
              <a:rPr lang="en-US" b="1" i="1">
                <a:solidFill>
                  <a:srgbClr val="EBEBEB"/>
                </a:solidFill>
              </a:rPr>
              <a:t>.distinct()</a:t>
            </a:r>
          </a:p>
          <a:p>
            <a:pPr marL="0" indent="0">
              <a:buNone/>
            </a:pPr>
            <a:r>
              <a:rPr lang="en-US">
                <a:solidFill>
                  <a:srgbClr val="EBEBEB"/>
                </a:solidFill>
              </a:rPr>
              <a:t>.forEach(System.out::println);</a:t>
            </a:r>
          </a:p>
        </p:txBody>
      </p:sp>
    </p:spTree>
    <p:extLst>
      <p:ext uri="{BB962C8B-B14F-4D97-AF65-F5344CB8AC3E}">
        <p14:creationId xmlns:p14="http://schemas.microsoft.com/office/powerpoint/2010/main" val="3341362741"/>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en-IN"/>
          </a:p>
        </p:txBody>
      </p:sp>
      <p:pic>
        <p:nvPicPr>
          <p:cNvPr id="4" name="Picture 3">
            <a:extLst>
              <a:ext uri="{FF2B5EF4-FFF2-40B4-BE49-F238E27FC236}">
                <a16:creationId xmlns:a16="http://schemas.microsoft.com/office/drawing/2014/main" id="{46621C90-7DE6-44DF-8E6A-E161856B71B7}"/>
              </a:ext>
            </a:extLst>
          </p:cNvPr>
          <p:cNvPicPr>
            <a:picLocks noChangeAspect="1"/>
          </p:cNvPicPr>
          <p:nvPr/>
        </p:nvPicPr>
        <p:blipFill>
          <a:blip r:embed="rId2"/>
          <a:stretch>
            <a:fillRect/>
          </a:stretch>
        </p:blipFill>
        <p:spPr>
          <a:xfrm>
            <a:off x="6093992" y="1969865"/>
            <a:ext cx="5449889" cy="2918267"/>
          </a:xfrm>
          <a:prstGeom prst="rect">
            <a:avLst/>
          </a:prstGeom>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6BF9573-F000-4CCD-A9F9-3A86BACB3367}"/>
              </a:ext>
            </a:extLst>
          </p:cNvPr>
          <p:cNvSpPr>
            <a:spLocks noGrp="1"/>
          </p:cNvSpPr>
          <p:nvPr>
            <p:ph type="title"/>
          </p:nvPr>
        </p:nvSpPr>
        <p:spPr>
          <a:xfrm>
            <a:off x="648931" y="629266"/>
            <a:ext cx="4166510" cy="1622321"/>
          </a:xfrm>
        </p:spPr>
        <p:txBody>
          <a:bodyPr>
            <a:normAutofit/>
          </a:bodyPr>
          <a:lstStyle/>
          <a:p>
            <a:r>
              <a:rPr lang="en-US" b="1">
                <a:solidFill>
                  <a:srgbClr val="EBEBEB"/>
                </a:solidFill>
              </a:rPr>
              <a:t>Truncating a stream</a:t>
            </a:r>
            <a:endParaRPr lang="en-US">
              <a:solidFill>
                <a:srgbClr val="EBEBEB"/>
              </a:solidFill>
            </a:endParaRPr>
          </a:p>
        </p:txBody>
      </p:sp>
      <p:sp>
        <p:nvSpPr>
          <p:cNvPr id="3" name="Content Placeholder 2">
            <a:extLst>
              <a:ext uri="{FF2B5EF4-FFF2-40B4-BE49-F238E27FC236}">
                <a16:creationId xmlns:a16="http://schemas.microsoft.com/office/drawing/2014/main" id="{09819D33-9FB6-4945-8703-413C8C7DEFE6}"/>
              </a:ext>
            </a:extLst>
          </p:cNvPr>
          <p:cNvSpPr>
            <a:spLocks noGrp="1"/>
          </p:cNvSpPr>
          <p:nvPr>
            <p:ph idx="1"/>
          </p:nvPr>
        </p:nvSpPr>
        <p:spPr>
          <a:xfrm>
            <a:off x="648931" y="2438400"/>
            <a:ext cx="4166509" cy="3785419"/>
          </a:xfrm>
        </p:spPr>
        <p:txBody>
          <a:bodyPr>
            <a:normAutofit/>
          </a:bodyPr>
          <a:lstStyle/>
          <a:p>
            <a:r>
              <a:rPr lang="en-US">
                <a:solidFill>
                  <a:srgbClr val="EBEBEB"/>
                </a:solidFill>
              </a:rPr>
              <a:t>Streams support the limit(n) method, which returns another stream that’s no longer than a given size.</a:t>
            </a:r>
            <a:br>
              <a:rPr lang="en-US">
                <a:solidFill>
                  <a:srgbClr val="EBEBEB"/>
                </a:solidFill>
              </a:rPr>
            </a:br>
            <a:r>
              <a:rPr lang="en-US">
                <a:solidFill>
                  <a:srgbClr val="EBEBEB"/>
                </a:solidFill>
              </a:rPr>
              <a:t>List&lt;Dish&gt; dishes = menu.stream()</a:t>
            </a:r>
            <a:br>
              <a:rPr lang="en-US">
                <a:solidFill>
                  <a:srgbClr val="EBEBEB"/>
                </a:solidFill>
              </a:rPr>
            </a:br>
            <a:r>
              <a:rPr lang="en-US">
                <a:solidFill>
                  <a:srgbClr val="EBEBEB"/>
                </a:solidFill>
              </a:rPr>
              <a:t>.filter(d -&gt; d.getCalories() &gt; 300)</a:t>
            </a:r>
            <a:br>
              <a:rPr lang="en-US">
                <a:solidFill>
                  <a:srgbClr val="EBEBEB"/>
                </a:solidFill>
              </a:rPr>
            </a:br>
            <a:r>
              <a:rPr lang="en-US" b="1" i="1">
                <a:solidFill>
                  <a:srgbClr val="EBEBEB"/>
                </a:solidFill>
              </a:rPr>
              <a:t>.limit(3)</a:t>
            </a:r>
            <a:br>
              <a:rPr lang="en-US" b="1" i="1">
                <a:solidFill>
                  <a:srgbClr val="EBEBEB"/>
                </a:solidFill>
              </a:rPr>
            </a:br>
            <a:r>
              <a:rPr lang="en-US">
                <a:solidFill>
                  <a:srgbClr val="EBEBEB"/>
                </a:solidFill>
              </a:rPr>
              <a:t>.collect(toList());</a:t>
            </a:r>
          </a:p>
        </p:txBody>
      </p:sp>
    </p:spTree>
    <p:extLst>
      <p:ext uri="{BB962C8B-B14F-4D97-AF65-F5344CB8AC3E}">
        <p14:creationId xmlns:p14="http://schemas.microsoft.com/office/powerpoint/2010/main" val="10070495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537C-06E4-4146-8375-AFC17DEB419A}"/>
              </a:ext>
            </a:extLst>
          </p:cNvPr>
          <p:cNvSpPr>
            <a:spLocks noGrp="1"/>
          </p:cNvSpPr>
          <p:nvPr>
            <p:ph type="title"/>
          </p:nvPr>
        </p:nvSpPr>
        <p:spPr/>
        <p:txBody>
          <a:bodyPr/>
          <a:lstStyle/>
          <a:p>
            <a:r>
              <a:rPr lang="en-US" dirty="0"/>
              <a:t>New Features in Java 8</a:t>
            </a:r>
          </a:p>
        </p:txBody>
      </p:sp>
      <p:sp>
        <p:nvSpPr>
          <p:cNvPr id="3" name="Content Placeholder 2">
            <a:extLst>
              <a:ext uri="{FF2B5EF4-FFF2-40B4-BE49-F238E27FC236}">
                <a16:creationId xmlns:a16="http://schemas.microsoft.com/office/drawing/2014/main" id="{77663754-59AB-4DF7-B69A-6911E247A2F6}"/>
              </a:ext>
            </a:extLst>
          </p:cNvPr>
          <p:cNvSpPr>
            <a:spLocks noGrp="1"/>
          </p:cNvSpPr>
          <p:nvPr>
            <p:ph idx="1"/>
          </p:nvPr>
        </p:nvSpPr>
        <p:spPr>
          <a:xfrm>
            <a:off x="1103312" y="1285460"/>
            <a:ext cx="10677871" cy="5119821"/>
          </a:xfrm>
        </p:spPr>
        <p:txBody>
          <a:bodyPr/>
          <a:lstStyle/>
          <a:p>
            <a:r>
              <a:rPr lang="en-US" b="1" dirty="0"/>
              <a:t>JDBC 4.2</a:t>
            </a:r>
            <a:r>
              <a:rPr lang="en-US" dirty="0"/>
              <a:t> with new features and notably the JDBC-ODBC bridge has been removed.</a:t>
            </a:r>
          </a:p>
          <a:p>
            <a:r>
              <a:rPr lang="en-US" b="1" dirty="0" err="1"/>
              <a:t>Nashorn</a:t>
            </a:r>
            <a:r>
              <a:rPr lang="en-US" b="1" dirty="0"/>
              <a:t> </a:t>
            </a:r>
            <a:r>
              <a:rPr lang="en-US" b="1" dirty="0" err="1"/>
              <a:t>Javascript</a:t>
            </a:r>
            <a:r>
              <a:rPr lang="en-US" b="1" dirty="0"/>
              <a:t> Engine </a:t>
            </a:r>
            <a:r>
              <a:rPr lang="en-US" dirty="0"/>
              <a:t>enhanced to provide a version of </a:t>
            </a:r>
            <a:r>
              <a:rPr lang="en-US" dirty="0" err="1"/>
              <a:t>javascript</a:t>
            </a:r>
            <a:r>
              <a:rPr lang="en-US" dirty="0"/>
              <a:t> which would run within the JVM.</a:t>
            </a:r>
          </a:p>
          <a:p>
            <a:endParaRPr lang="en-US" dirty="0"/>
          </a:p>
          <a:p>
            <a:endParaRPr lang="en-US" dirty="0"/>
          </a:p>
        </p:txBody>
      </p:sp>
    </p:spTree>
    <p:extLst>
      <p:ext uri="{BB962C8B-B14F-4D97-AF65-F5344CB8AC3E}">
        <p14:creationId xmlns:p14="http://schemas.microsoft.com/office/powerpoint/2010/main" val="3175933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en-IN"/>
          </a:p>
        </p:txBody>
      </p:sp>
      <p:pic>
        <p:nvPicPr>
          <p:cNvPr id="4" name="Picture 3">
            <a:extLst>
              <a:ext uri="{FF2B5EF4-FFF2-40B4-BE49-F238E27FC236}">
                <a16:creationId xmlns:a16="http://schemas.microsoft.com/office/drawing/2014/main" id="{A04ED6A3-AB7C-4763-94A6-EA9B8D686330}"/>
              </a:ext>
            </a:extLst>
          </p:cNvPr>
          <p:cNvPicPr>
            <a:picLocks noChangeAspect="1"/>
          </p:cNvPicPr>
          <p:nvPr/>
        </p:nvPicPr>
        <p:blipFill>
          <a:blip r:embed="rId2"/>
          <a:stretch>
            <a:fillRect/>
          </a:stretch>
        </p:blipFill>
        <p:spPr>
          <a:xfrm>
            <a:off x="6093992" y="1974468"/>
            <a:ext cx="5449889" cy="2909061"/>
          </a:xfrm>
          <a:prstGeom prst="rect">
            <a:avLst/>
          </a:prstGeom>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F3A3902-D0E9-47DF-A7CB-64AF4878D3DB}"/>
              </a:ext>
            </a:extLst>
          </p:cNvPr>
          <p:cNvSpPr>
            <a:spLocks noGrp="1"/>
          </p:cNvSpPr>
          <p:nvPr>
            <p:ph type="title"/>
          </p:nvPr>
        </p:nvSpPr>
        <p:spPr>
          <a:xfrm>
            <a:off x="648931" y="629266"/>
            <a:ext cx="4166510" cy="1622321"/>
          </a:xfrm>
        </p:spPr>
        <p:txBody>
          <a:bodyPr>
            <a:normAutofit/>
          </a:bodyPr>
          <a:lstStyle/>
          <a:p>
            <a:r>
              <a:rPr lang="en-US" b="1">
                <a:solidFill>
                  <a:srgbClr val="EBEBEB"/>
                </a:solidFill>
              </a:rPr>
              <a:t>Skipping elements</a:t>
            </a:r>
            <a:endParaRPr lang="en-US">
              <a:solidFill>
                <a:srgbClr val="EBEBEB"/>
              </a:solidFill>
            </a:endParaRPr>
          </a:p>
        </p:txBody>
      </p:sp>
      <p:sp>
        <p:nvSpPr>
          <p:cNvPr id="3" name="Content Placeholder 2">
            <a:extLst>
              <a:ext uri="{FF2B5EF4-FFF2-40B4-BE49-F238E27FC236}">
                <a16:creationId xmlns:a16="http://schemas.microsoft.com/office/drawing/2014/main" id="{CDEA2177-B7D6-4F65-A210-7EA8380E400A}"/>
              </a:ext>
            </a:extLst>
          </p:cNvPr>
          <p:cNvSpPr>
            <a:spLocks noGrp="1"/>
          </p:cNvSpPr>
          <p:nvPr>
            <p:ph idx="1"/>
          </p:nvPr>
        </p:nvSpPr>
        <p:spPr>
          <a:xfrm>
            <a:off x="648931" y="2438400"/>
            <a:ext cx="4166509" cy="3785419"/>
          </a:xfrm>
        </p:spPr>
        <p:txBody>
          <a:bodyPr>
            <a:normAutofit/>
          </a:bodyPr>
          <a:lstStyle/>
          <a:p>
            <a:pPr>
              <a:lnSpc>
                <a:spcPct val="90000"/>
              </a:lnSpc>
            </a:pPr>
            <a:r>
              <a:rPr lang="en-US">
                <a:solidFill>
                  <a:srgbClr val="EBEBEB"/>
                </a:solidFill>
              </a:rPr>
              <a:t>Streams support the skip(n) method to return a stream that discards the first n elements. </a:t>
            </a:r>
          </a:p>
          <a:p>
            <a:pPr>
              <a:lnSpc>
                <a:spcPct val="90000"/>
              </a:lnSpc>
            </a:pPr>
            <a:r>
              <a:rPr lang="en-US">
                <a:solidFill>
                  <a:srgbClr val="EBEBEB"/>
                </a:solidFill>
              </a:rPr>
              <a:t>If the stream has fewer elements than n, then an empty stream is returned.</a:t>
            </a:r>
          </a:p>
          <a:p>
            <a:pPr marL="0" indent="0">
              <a:lnSpc>
                <a:spcPct val="90000"/>
              </a:lnSpc>
              <a:buNone/>
            </a:pPr>
            <a:r>
              <a:rPr lang="en-US">
                <a:solidFill>
                  <a:srgbClr val="EBEBEB"/>
                </a:solidFill>
              </a:rPr>
              <a:t>List&lt;Dish&gt; dishes = menu.stream()</a:t>
            </a:r>
            <a:br>
              <a:rPr lang="en-US">
                <a:solidFill>
                  <a:srgbClr val="EBEBEB"/>
                </a:solidFill>
              </a:rPr>
            </a:br>
            <a:r>
              <a:rPr lang="en-US">
                <a:solidFill>
                  <a:srgbClr val="EBEBEB"/>
                </a:solidFill>
              </a:rPr>
              <a:t>.filter(d -&gt; d.getCalories() &gt; 300)</a:t>
            </a:r>
            <a:br>
              <a:rPr lang="en-US">
                <a:solidFill>
                  <a:srgbClr val="EBEBEB"/>
                </a:solidFill>
              </a:rPr>
            </a:br>
            <a:r>
              <a:rPr lang="en-US" b="1" i="1">
                <a:solidFill>
                  <a:srgbClr val="EBEBEB"/>
                </a:solidFill>
              </a:rPr>
              <a:t>.skip(2)</a:t>
            </a:r>
            <a:br>
              <a:rPr lang="en-US" b="1" i="1">
                <a:solidFill>
                  <a:srgbClr val="EBEBEB"/>
                </a:solidFill>
              </a:rPr>
            </a:br>
            <a:r>
              <a:rPr lang="en-US">
                <a:solidFill>
                  <a:srgbClr val="EBEBEB"/>
                </a:solidFill>
              </a:rPr>
              <a:t>.collect(toList());</a:t>
            </a:r>
          </a:p>
        </p:txBody>
      </p:sp>
    </p:spTree>
    <p:extLst>
      <p:ext uri="{BB962C8B-B14F-4D97-AF65-F5344CB8AC3E}">
        <p14:creationId xmlns:p14="http://schemas.microsoft.com/office/powerpoint/2010/main" val="1859920925"/>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56C0-2460-49BD-9A5E-5EBC5A44E82B}"/>
              </a:ext>
            </a:extLst>
          </p:cNvPr>
          <p:cNvSpPr>
            <a:spLocks noGrp="1"/>
          </p:cNvSpPr>
          <p:nvPr>
            <p:ph type="title"/>
          </p:nvPr>
        </p:nvSpPr>
        <p:spPr/>
        <p:txBody>
          <a:bodyPr/>
          <a:lstStyle/>
          <a:p>
            <a:r>
              <a:rPr lang="en-US" dirty="0"/>
              <a:t>Mapping</a:t>
            </a:r>
          </a:p>
        </p:txBody>
      </p:sp>
      <p:sp>
        <p:nvSpPr>
          <p:cNvPr id="3" name="Content Placeholder 2">
            <a:extLst>
              <a:ext uri="{FF2B5EF4-FFF2-40B4-BE49-F238E27FC236}">
                <a16:creationId xmlns:a16="http://schemas.microsoft.com/office/drawing/2014/main" id="{6E06906A-E606-4E6F-9FA5-3F2D7E728E83}"/>
              </a:ext>
            </a:extLst>
          </p:cNvPr>
          <p:cNvSpPr>
            <a:spLocks noGrp="1"/>
          </p:cNvSpPr>
          <p:nvPr>
            <p:ph idx="1"/>
          </p:nvPr>
        </p:nvSpPr>
        <p:spPr>
          <a:xfrm>
            <a:off x="645130" y="1616765"/>
            <a:ext cx="10261409" cy="4631634"/>
          </a:xfrm>
        </p:spPr>
        <p:txBody>
          <a:bodyPr>
            <a:normAutofit fontScale="92500" lnSpcReduction="10000"/>
          </a:bodyPr>
          <a:lstStyle/>
          <a:p>
            <a:r>
              <a:rPr lang="en-US" dirty="0"/>
              <a:t>Streams support the method map, which takes a </a:t>
            </a:r>
            <a:r>
              <a:rPr lang="en-US" b="1" dirty="0"/>
              <a:t>function</a:t>
            </a:r>
            <a:r>
              <a:rPr lang="en-US" dirty="0"/>
              <a:t> as argument. </a:t>
            </a:r>
          </a:p>
          <a:p>
            <a:r>
              <a:rPr lang="en-US" dirty="0"/>
              <a:t>The function is applied to each element, mapping it into a new element</a:t>
            </a:r>
          </a:p>
          <a:p>
            <a:r>
              <a:rPr lang="en-US" dirty="0"/>
              <a:t>Examples:</a:t>
            </a:r>
            <a:br>
              <a:rPr lang="en-US" dirty="0"/>
            </a:br>
            <a:r>
              <a:rPr lang="en-US" dirty="0"/>
              <a:t>List&lt;String&gt; </a:t>
            </a:r>
            <a:r>
              <a:rPr lang="en-US" dirty="0" err="1"/>
              <a:t>dishNames</a:t>
            </a:r>
            <a:r>
              <a:rPr lang="en-US" dirty="0"/>
              <a:t> = </a:t>
            </a:r>
            <a:r>
              <a:rPr lang="en-US" dirty="0" err="1"/>
              <a:t>menu.stream</a:t>
            </a:r>
            <a:r>
              <a:rPr lang="en-US" dirty="0"/>
              <a:t>()</a:t>
            </a:r>
            <a:br>
              <a:rPr lang="en-US" dirty="0"/>
            </a:br>
            <a:r>
              <a:rPr lang="en-US" dirty="0"/>
              <a:t>.map(Dish::</a:t>
            </a:r>
            <a:r>
              <a:rPr lang="en-US" dirty="0" err="1"/>
              <a:t>getName</a:t>
            </a:r>
            <a:r>
              <a:rPr lang="en-US" dirty="0"/>
              <a:t>)</a:t>
            </a:r>
            <a:br>
              <a:rPr lang="en-US" dirty="0"/>
            </a:br>
            <a:r>
              <a:rPr lang="en-US" dirty="0"/>
              <a:t>.collect(</a:t>
            </a:r>
            <a:r>
              <a:rPr lang="en-US" dirty="0" err="1"/>
              <a:t>toList</a:t>
            </a:r>
            <a:r>
              <a:rPr lang="en-US" dirty="0"/>
              <a:t>());</a:t>
            </a:r>
            <a:br>
              <a:rPr lang="en-US" dirty="0"/>
            </a:br>
            <a:br>
              <a:rPr lang="en-US" dirty="0"/>
            </a:br>
            <a:r>
              <a:rPr lang="en-US" dirty="0"/>
              <a:t>List&lt;String&gt; words = </a:t>
            </a:r>
            <a:r>
              <a:rPr lang="en-US" dirty="0" err="1"/>
              <a:t>Arrays.asList</a:t>
            </a:r>
            <a:r>
              <a:rPr lang="en-US" dirty="0"/>
              <a:t>("Java8", "Lambdas", "In", "Action");</a:t>
            </a:r>
            <a:br>
              <a:rPr lang="en-US" dirty="0"/>
            </a:br>
            <a:r>
              <a:rPr lang="en-US" dirty="0"/>
              <a:t>List&lt;Integer&gt; </a:t>
            </a:r>
            <a:r>
              <a:rPr lang="en-US" dirty="0" err="1"/>
              <a:t>wordLengths</a:t>
            </a:r>
            <a:r>
              <a:rPr lang="en-US" dirty="0"/>
              <a:t> = </a:t>
            </a:r>
            <a:r>
              <a:rPr lang="en-US" dirty="0" err="1"/>
              <a:t>words.stream</a:t>
            </a:r>
            <a:r>
              <a:rPr lang="en-US" dirty="0"/>
              <a:t>()</a:t>
            </a:r>
            <a:br>
              <a:rPr lang="en-US" dirty="0"/>
            </a:br>
            <a:r>
              <a:rPr lang="en-US" dirty="0"/>
              <a:t>.map(String::length)</a:t>
            </a:r>
            <a:br>
              <a:rPr lang="en-US" dirty="0"/>
            </a:br>
            <a:r>
              <a:rPr lang="en-US" dirty="0"/>
              <a:t>.collect(</a:t>
            </a:r>
            <a:r>
              <a:rPr lang="en-US" dirty="0" err="1"/>
              <a:t>toList</a:t>
            </a:r>
            <a:r>
              <a:rPr lang="en-US" dirty="0"/>
              <a:t>());</a:t>
            </a:r>
            <a:br>
              <a:rPr lang="en-US" dirty="0"/>
            </a:br>
            <a:br>
              <a:rPr lang="en-US" dirty="0"/>
            </a:br>
            <a:r>
              <a:rPr lang="en-US" dirty="0"/>
              <a:t>List&lt;Integer&gt; </a:t>
            </a:r>
            <a:r>
              <a:rPr lang="en-US" dirty="0" err="1"/>
              <a:t>dishNameLengths</a:t>
            </a:r>
            <a:r>
              <a:rPr lang="en-US" dirty="0"/>
              <a:t> = </a:t>
            </a:r>
            <a:r>
              <a:rPr lang="en-US" dirty="0" err="1"/>
              <a:t>menu.stream</a:t>
            </a:r>
            <a:r>
              <a:rPr lang="en-US" dirty="0"/>
              <a:t>()</a:t>
            </a:r>
            <a:br>
              <a:rPr lang="en-US" dirty="0"/>
            </a:br>
            <a:r>
              <a:rPr lang="en-US" dirty="0"/>
              <a:t>.map(Dish::</a:t>
            </a:r>
            <a:r>
              <a:rPr lang="en-US" dirty="0" err="1"/>
              <a:t>getName</a:t>
            </a:r>
            <a:r>
              <a:rPr lang="en-US" dirty="0"/>
              <a:t>)</a:t>
            </a:r>
            <a:br>
              <a:rPr lang="en-US" dirty="0"/>
            </a:br>
            <a:r>
              <a:rPr lang="en-US" b="1" i="1" dirty="0"/>
              <a:t>.map(String::length)</a:t>
            </a:r>
            <a:br>
              <a:rPr lang="en-US" b="1" i="1" dirty="0"/>
            </a:br>
            <a:r>
              <a:rPr lang="en-US" dirty="0"/>
              <a:t>.collect(</a:t>
            </a:r>
            <a:r>
              <a:rPr lang="en-US" dirty="0" err="1"/>
              <a:t>toList</a:t>
            </a:r>
            <a:r>
              <a:rPr lang="en-US" dirty="0"/>
              <a:t>());</a:t>
            </a:r>
          </a:p>
        </p:txBody>
      </p:sp>
    </p:spTree>
    <p:extLst>
      <p:ext uri="{BB962C8B-B14F-4D97-AF65-F5344CB8AC3E}">
        <p14:creationId xmlns:p14="http://schemas.microsoft.com/office/powerpoint/2010/main" val="2698471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0AE0-9F46-490B-897A-E958A7DBB704}"/>
              </a:ext>
            </a:extLst>
          </p:cNvPr>
          <p:cNvSpPr>
            <a:spLocks noGrp="1"/>
          </p:cNvSpPr>
          <p:nvPr>
            <p:ph type="title"/>
          </p:nvPr>
        </p:nvSpPr>
        <p:spPr/>
        <p:txBody>
          <a:bodyPr/>
          <a:lstStyle/>
          <a:p>
            <a:r>
              <a:rPr lang="en-US" dirty="0"/>
              <a:t>Finding And Matching</a:t>
            </a:r>
          </a:p>
        </p:txBody>
      </p:sp>
      <p:sp>
        <p:nvSpPr>
          <p:cNvPr id="3" name="Content Placeholder 2">
            <a:extLst>
              <a:ext uri="{FF2B5EF4-FFF2-40B4-BE49-F238E27FC236}">
                <a16:creationId xmlns:a16="http://schemas.microsoft.com/office/drawing/2014/main" id="{413A08D2-0102-45A0-8B0B-90A8C6FDA786}"/>
              </a:ext>
            </a:extLst>
          </p:cNvPr>
          <p:cNvSpPr>
            <a:spLocks noGrp="1"/>
          </p:cNvSpPr>
          <p:nvPr>
            <p:ph idx="1"/>
          </p:nvPr>
        </p:nvSpPr>
        <p:spPr>
          <a:xfrm>
            <a:off x="645131" y="1311965"/>
            <a:ext cx="10900757" cy="5093317"/>
          </a:xfrm>
        </p:spPr>
        <p:txBody>
          <a:bodyPr>
            <a:normAutofit lnSpcReduction="10000"/>
          </a:bodyPr>
          <a:lstStyle/>
          <a:p>
            <a:r>
              <a:rPr lang="en-US" dirty="0"/>
              <a:t>The Streams API provides finding and matching through the </a:t>
            </a:r>
            <a:r>
              <a:rPr lang="en-US" dirty="0" err="1"/>
              <a:t>allMatch</a:t>
            </a:r>
            <a:r>
              <a:rPr lang="en-US" dirty="0"/>
              <a:t>, </a:t>
            </a:r>
            <a:r>
              <a:rPr lang="en-US" dirty="0" err="1"/>
              <a:t>anyMatch</a:t>
            </a:r>
            <a:r>
              <a:rPr lang="en-US" dirty="0"/>
              <a:t>, </a:t>
            </a:r>
            <a:r>
              <a:rPr lang="en-US" dirty="0" err="1"/>
              <a:t>noneMatch</a:t>
            </a:r>
            <a:r>
              <a:rPr lang="en-US" dirty="0"/>
              <a:t>, </a:t>
            </a:r>
            <a:r>
              <a:rPr lang="en-US" dirty="0" err="1"/>
              <a:t>findFirst</a:t>
            </a:r>
            <a:r>
              <a:rPr lang="en-US" dirty="0"/>
              <a:t>, and </a:t>
            </a:r>
            <a:r>
              <a:rPr lang="en-US" dirty="0" err="1"/>
              <a:t>findAny</a:t>
            </a:r>
            <a:r>
              <a:rPr lang="en-US" dirty="0"/>
              <a:t> methods of a stream.</a:t>
            </a:r>
          </a:p>
          <a:p>
            <a:endParaRPr lang="en-US" dirty="0"/>
          </a:p>
          <a:p>
            <a:r>
              <a:rPr lang="en-US" b="1" dirty="0"/>
              <a:t>Checking to see if a predicate matches at least one element:</a:t>
            </a:r>
            <a:br>
              <a:rPr lang="en-US" dirty="0"/>
            </a:br>
            <a:r>
              <a:rPr lang="en-US" dirty="0"/>
              <a:t>if(</a:t>
            </a:r>
            <a:r>
              <a:rPr lang="en-US" dirty="0" err="1"/>
              <a:t>menu.stream</a:t>
            </a:r>
            <a:r>
              <a:rPr lang="en-US" dirty="0"/>
              <a:t>().</a:t>
            </a:r>
            <a:r>
              <a:rPr lang="en-US" dirty="0" err="1"/>
              <a:t>anyMatch</a:t>
            </a:r>
            <a:r>
              <a:rPr lang="en-US" dirty="0"/>
              <a:t>(Dish::</a:t>
            </a:r>
            <a:r>
              <a:rPr lang="en-US" dirty="0" err="1"/>
              <a:t>isVegetarian</a:t>
            </a:r>
            <a:r>
              <a:rPr lang="en-US" dirty="0"/>
              <a:t>)){</a:t>
            </a:r>
            <a:br>
              <a:rPr lang="en-US" dirty="0"/>
            </a:br>
            <a:r>
              <a:rPr lang="en-US" dirty="0"/>
              <a:t>		</a:t>
            </a:r>
            <a:r>
              <a:rPr lang="en-US" dirty="0" err="1"/>
              <a:t>System.out.println</a:t>
            </a:r>
            <a:r>
              <a:rPr lang="en-US" dirty="0"/>
              <a:t>("The menu is (somewhat) vegetarian friendly!!");</a:t>
            </a:r>
            <a:br>
              <a:rPr lang="en-US" dirty="0"/>
            </a:br>
            <a:r>
              <a:rPr lang="en-US" dirty="0"/>
              <a:t>}</a:t>
            </a:r>
          </a:p>
          <a:p>
            <a:pPr marL="0" indent="0">
              <a:buNone/>
            </a:pPr>
            <a:r>
              <a:rPr lang="en-US" b="1" dirty="0"/>
              <a:t>Note</a:t>
            </a:r>
            <a:r>
              <a:rPr lang="en-US" dirty="0"/>
              <a:t> :The </a:t>
            </a:r>
            <a:r>
              <a:rPr lang="en-US" dirty="0" err="1"/>
              <a:t>anyMatch</a:t>
            </a:r>
            <a:r>
              <a:rPr lang="en-US" dirty="0"/>
              <a:t> method returns a </a:t>
            </a:r>
            <a:r>
              <a:rPr lang="en-US" dirty="0" err="1"/>
              <a:t>boolean</a:t>
            </a:r>
            <a:r>
              <a:rPr lang="en-US" dirty="0"/>
              <a:t> and is therefore a terminal operation.</a:t>
            </a:r>
          </a:p>
          <a:p>
            <a:pPr marL="0" indent="0">
              <a:buNone/>
            </a:pPr>
            <a:endParaRPr lang="en-US" dirty="0"/>
          </a:p>
          <a:p>
            <a:r>
              <a:rPr lang="en-US" b="1" dirty="0"/>
              <a:t>Checking to see if a predicate matches all elements</a:t>
            </a:r>
            <a:br>
              <a:rPr lang="en-US" b="1" dirty="0"/>
            </a:br>
            <a:r>
              <a:rPr lang="en-US" dirty="0" err="1"/>
              <a:t>boolean</a:t>
            </a:r>
            <a:r>
              <a:rPr lang="en-US" dirty="0"/>
              <a:t> </a:t>
            </a:r>
            <a:r>
              <a:rPr lang="en-US" dirty="0" err="1"/>
              <a:t>isHealthy</a:t>
            </a:r>
            <a:r>
              <a:rPr lang="en-US" dirty="0"/>
              <a:t> = </a:t>
            </a:r>
            <a:r>
              <a:rPr lang="en-US" dirty="0" err="1"/>
              <a:t>menu.stream</a:t>
            </a:r>
            <a:r>
              <a:rPr lang="en-US" dirty="0"/>
              <a:t>()</a:t>
            </a:r>
            <a:br>
              <a:rPr lang="en-US" dirty="0"/>
            </a:br>
            <a:r>
              <a:rPr lang="en-US" dirty="0"/>
              <a:t>.</a:t>
            </a:r>
            <a:r>
              <a:rPr lang="en-US" dirty="0" err="1"/>
              <a:t>allMatch</a:t>
            </a:r>
            <a:r>
              <a:rPr lang="en-US" dirty="0"/>
              <a:t>(d -&gt; </a:t>
            </a:r>
            <a:r>
              <a:rPr lang="en-US" dirty="0" err="1"/>
              <a:t>d.getCalories</a:t>
            </a:r>
            <a:r>
              <a:rPr lang="en-US" dirty="0"/>
              <a:t>() &lt; 1000);</a:t>
            </a:r>
          </a:p>
          <a:p>
            <a:r>
              <a:rPr lang="en-US" b="1" dirty="0"/>
              <a:t>Note:</a:t>
            </a:r>
            <a:r>
              <a:rPr lang="en-US" dirty="0"/>
              <a:t> The </a:t>
            </a:r>
            <a:r>
              <a:rPr lang="en-US" dirty="0" err="1"/>
              <a:t>allMatch</a:t>
            </a:r>
            <a:r>
              <a:rPr lang="en-US" dirty="0"/>
              <a:t> method works similarly to </a:t>
            </a:r>
            <a:r>
              <a:rPr lang="en-US" dirty="0" err="1"/>
              <a:t>anyMatch</a:t>
            </a:r>
            <a:r>
              <a:rPr lang="en-US" dirty="0"/>
              <a:t> but will check to see if all the elements of the stream match the given predicate.</a:t>
            </a:r>
          </a:p>
        </p:txBody>
      </p:sp>
    </p:spTree>
    <p:extLst>
      <p:ext uri="{BB962C8B-B14F-4D97-AF65-F5344CB8AC3E}">
        <p14:creationId xmlns:p14="http://schemas.microsoft.com/office/powerpoint/2010/main" val="3467635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A7CA7-040D-42B8-A4D9-810FDBDEA879}"/>
              </a:ext>
            </a:extLst>
          </p:cNvPr>
          <p:cNvSpPr>
            <a:spLocks noGrp="1"/>
          </p:cNvSpPr>
          <p:nvPr>
            <p:ph idx="1"/>
          </p:nvPr>
        </p:nvSpPr>
        <p:spPr>
          <a:xfrm>
            <a:off x="622852" y="543339"/>
            <a:ext cx="10402957" cy="5963477"/>
          </a:xfrm>
        </p:spPr>
        <p:txBody>
          <a:bodyPr>
            <a:normAutofit/>
          </a:bodyPr>
          <a:lstStyle/>
          <a:p>
            <a:r>
              <a:rPr lang="en-US" b="1" dirty="0" err="1"/>
              <a:t>noneMatch</a:t>
            </a:r>
            <a:endParaRPr lang="en-US" b="1" dirty="0"/>
          </a:p>
          <a:p>
            <a:pPr lvl="1"/>
            <a:r>
              <a:rPr lang="en-US" dirty="0"/>
              <a:t>ensures that no elements in the stream match </a:t>
            </a:r>
            <a:r>
              <a:rPr lang="en-US" dirty="0" err="1"/>
              <a:t>thegiven</a:t>
            </a:r>
            <a:r>
              <a:rPr lang="en-US" dirty="0"/>
              <a:t> predicate.</a:t>
            </a:r>
            <a:br>
              <a:rPr lang="en-US" dirty="0"/>
            </a:br>
            <a:br>
              <a:rPr lang="en-US" dirty="0"/>
            </a:br>
            <a:r>
              <a:rPr lang="en-US" dirty="0" err="1"/>
              <a:t>boolean</a:t>
            </a:r>
            <a:r>
              <a:rPr lang="en-US" dirty="0"/>
              <a:t> </a:t>
            </a:r>
            <a:r>
              <a:rPr lang="en-US" dirty="0" err="1"/>
              <a:t>isHealthy</a:t>
            </a:r>
            <a:r>
              <a:rPr lang="en-US" dirty="0"/>
              <a:t> = </a:t>
            </a:r>
            <a:r>
              <a:rPr lang="en-US" dirty="0" err="1"/>
              <a:t>menu.stream</a:t>
            </a:r>
            <a:r>
              <a:rPr lang="en-US" dirty="0"/>
              <a:t>()</a:t>
            </a:r>
            <a:br>
              <a:rPr lang="en-US" dirty="0"/>
            </a:br>
            <a:r>
              <a:rPr lang="en-US" dirty="0"/>
              <a:t>.</a:t>
            </a:r>
            <a:r>
              <a:rPr lang="en-US" dirty="0" err="1"/>
              <a:t>noneMatch</a:t>
            </a:r>
            <a:r>
              <a:rPr lang="en-US" dirty="0"/>
              <a:t>(d -&gt; </a:t>
            </a:r>
            <a:r>
              <a:rPr lang="en-US" dirty="0" err="1"/>
              <a:t>d.getCalories</a:t>
            </a:r>
            <a:r>
              <a:rPr lang="en-US" dirty="0"/>
              <a:t>() &gt;= 1000);</a:t>
            </a:r>
          </a:p>
          <a:p>
            <a:pPr lvl="1"/>
            <a:endParaRPr lang="en-US" dirty="0"/>
          </a:p>
          <a:p>
            <a:r>
              <a:rPr lang="en-US" b="1" dirty="0"/>
              <a:t>Finding an element</a:t>
            </a:r>
          </a:p>
          <a:p>
            <a:pPr lvl="1"/>
            <a:r>
              <a:rPr lang="en-US" dirty="0"/>
              <a:t>The </a:t>
            </a:r>
            <a:r>
              <a:rPr lang="en-US" dirty="0" err="1"/>
              <a:t>findAny</a:t>
            </a:r>
            <a:r>
              <a:rPr lang="en-US" dirty="0"/>
              <a:t> method returns an arbitrary element of the current stream. It can be used in conjunction with other stream operations.</a:t>
            </a:r>
          </a:p>
          <a:p>
            <a:pPr marL="457200" lvl="1" indent="0">
              <a:buNone/>
            </a:pPr>
            <a:r>
              <a:rPr lang="en-US" dirty="0"/>
              <a:t>Optional&lt;Dish&gt; dish =</a:t>
            </a:r>
            <a:r>
              <a:rPr lang="en-US" dirty="0" err="1"/>
              <a:t>menu.stream</a:t>
            </a:r>
            <a:r>
              <a:rPr lang="en-US" dirty="0"/>
              <a:t>()</a:t>
            </a:r>
          </a:p>
          <a:p>
            <a:pPr marL="457200" lvl="1" indent="0">
              <a:buNone/>
            </a:pPr>
            <a:r>
              <a:rPr lang="en-US" dirty="0"/>
              <a:t>.filter(Dish::</a:t>
            </a:r>
            <a:r>
              <a:rPr lang="en-US" dirty="0" err="1"/>
              <a:t>isVegetarian</a:t>
            </a:r>
            <a:r>
              <a:rPr lang="en-US" dirty="0"/>
              <a:t>)</a:t>
            </a:r>
          </a:p>
          <a:p>
            <a:pPr marL="457200" lvl="1" indent="0">
              <a:buNone/>
            </a:pPr>
            <a:r>
              <a:rPr lang="en-US" dirty="0"/>
              <a:t>.</a:t>
            </a:r>
            <a:r>
              <a:rPr lang="en-US" dirty="0" err="1"/>
              <a:t>findAny</a:t>
            </a:r>
            <a:r>
              <a:rPr lang="en-US" dirty="0"/>
              <a:t>();</a:t>
            </a:r>
          </a:p>
          <a:p>
            <a:r>
              <a:rPr lang="en-US" b="1" dirty="0"/>
              <a:t>Note</a:t>
            </a:r>
            <a:r>
              <a:rPr lang="en-US" dirty="0"/>
              <a:t>: The Optional&lt;T&gt; class (</a:t>
            </a:r>
            <a:r>
              <a:rPr lang="en-US" dirty="0" err="1"/>
              <a:t>java.util.Optional</a:t>
            </a:r>
            <a:r>
              <a:rPr lang="en-US" dirty="0"/>
              <a:t>) is a container class to represent the existence or absence of a value. In the previous code, it’s possible that </a:t>
            </a:r>
            <a:r>
              <a:rPr lang="en-US" dirty="0" err="1"/>
              <a:t>findAny</a:t>
            </a:r>
            <a:r>
              <a:rPr lang="en-US" dirty="0"/>
              <a:t> doesn’t find any element. Instead of returning null, which is well known for being error prone, the Java 8 library designers introduced Optional&lt;T&gt;.</a:t>
            </a:r>
          </a:p>
          <a:p>
            <a:pPr lvl="1"/>
            <a:endParaRPr lang="en-US" dirty="0"/>
          </a:p>
        </p:txBody>
      </p:sp>
    </p:spTree>
    <p:extLst>
      <p:ext uri="{BB962C8B-B14F-4D97-AF65-F5344CB8AC3E}">
        <p14:creationId xmlns:p14="http://schemas.microsoft.com/office/powerpoint/2010/main" val="4178209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4A68B-8759-4CAE-A777-9EEA2AB05D17}"/>
              </a:ext>
            </a:extLst>
          </p:cNvPr>
          <p:cNvSpPr>
            <a:spLocks noGrp="1"/>
          </p:cNvSpPr>
          <p:nvPr>
            <p:ph idx="1"/>
          </p:nvPr>
        </p:nvSpPr>
        <p:spPr>
          <a:xfrm>
            <a:off x="450574" y="450574"/>
            <a:ext cx="10548730" cy="6082748"/>
          </a:xfrm>
        </p:spPr>
        <p:txBody>
          <a:bodyPr>
            <a:normAutofit fontScale="92500" lnSpcReduction="10000"/>
          </a:bodyPr>
          <a:lstStyle/>
          <a:p>
            <a:r>
              <a:rPr lang="en-US" dirty="0"/>
              <a:t>Methods available in Optional that force to explicitly check for the presence of a value or deal with the absence of a value:</a:t>
            </a:r>
          </a:p>
          <a:p>
            <a:pPr lvl="1"/>
            <a:r>
              <a:rPr lang="en-US" b="1" dirty="0" err="1"/>
              <a:t>isPresent</a:t>
            </a:r>
            <a:r>
              <a:rPr lang="en-US" b="1" dirty="0"/>
              <a:t>() returns true if Optional contains a value, false otherwise.</a:t>
            </a:r>
          </a:p>
          <a:p>
            <a:pPr lvl="1"/>
            <a:r>
              <a:rPr lang="en-US" b="1" dirty="0"/>
              <a:t> </a:t>
            </a:r>
            <a:r>
              <a:rPr lang="en-US" b="1" dirty="0" err="1"/>
              <a:t>ifPresent</a:t>
            </a:r>
            <a:r>
              <a:rPr lang="en-US" b="1" dirty="0"/>
              <a:t>(Consumer&lt;T&gt; block) executes the given block if a value is present</a:t>
            </a:r>
          </a:p>
          <a:p>
            <a:pPr lvl="1"/>
            <a:r>
              <a:rPr lang="en-US" b="1" dirty="0"/>
              <a:t>T get() returns the value if present; otherwise it throws a </a:t>
            </a:r>
            <a:r>
              <a:rPr lang="en-US" b="1" dirty="0" err="1"/>
              <a:t>NoSuchElement</a:t>
            </a:r>
            <a:r>
              <a:rPr lang="en-US" b="1" dirty="0"/>
              <a:t>-Exception.</a:t>
            </a:r>
          </a:p>
          <a:p>
            <a:pPr lvl="1"/>
            <a:r>
              <a:rPr lang="en-US" b="1"/>
              <a:t>T </a:t>
            </a:r>
            <a:r>
              <a:rPr lang="en-US" b="1" dirty="0" err="1"/>
              <a:t>orElse</a:t>
            </a:r>
            <a:r>
              <a:rPr lang="en-US" b="1" dirty="0"/>
              <a:t>(T other) returns the value if present; otherwise it returns a default value.</a:t>
            </a:r>
          </a:p>
          <a:p>
            <a:endParaRPr lang="en-US" b="1" dirty="0"/>
          </a:p>
          <a:p>
            <a:r>
              <a:rPr lang="en-US" b="1" dirty="0"/>
              <a:t>Finding the First Element</a:t>
            </a:r>
          </a:p>
          <a:p>
            <a:pPr lvl="1"/>
            <a:r>
              <a:rPr lang="en-US" b="1" dirty="0"/>
              <a:t>List&lt;Integer&gt; </a:t>
            </a:r>
            <a:r>
              <a:rPr lang="en-US" b="1" dirty="0" err="1"/>
              <a:t>someNumbers</a:t>
            </a:r>
            <a:r>
              <a:rPr lang="en-US" b="1" dirty="0"/>
              <a:t> = </a:t>
            </a:r>
            <a:r>
              <a:rPr lang="en-US" b="1" dirty="0" err="1"/>
              <a:t>Arrays.asList</a:t>
            </a:r>
            <a:r>
              <a:rPr lang="en-US" b="1" dirty="0"/>
              <a:t>(1, 2, 3, 4, 5);</a:t>
            </a:r>
            <a:br>
              <a:rPr lang="en-US" b="1" dirty="0"/>
            </a:br>
            <a:r>
              <a:rPr lang="en-US" b="1" dirty="0"/>
              <a:t>Optional&lt;Integer&gt; </a:t>
            </a:r>
            <a:r>
              <a:rPr lang="en-US" b="1" dirty="0" err="1"/>
              <a:t>firstSquareDivisibleByThree</a:t>
            </a:r>
            <a:r>
              <a:rPr lang="en-US" b="1" dirty="0"/>
              <a:t> =</a:t>
            </a:r>
            <a:br>
              <a:rPr lang="en-US" b="1" dirty="0"/>
            </a:br>
            <a:r>
              <a:rPr lang="en-US" b="1" dirty="0" err="1"/>
              <a:t>someNumbers.stream</a:t>
            </a:r>
            <a:r>
              <a:rPr lang="en-US" b="1" dirty="0"/>
              <a:t>()</a:t>
            </a:r>
            <a:br>
              <a:rPr lang="en-US" b="1" dirty="0"/>
            </a:br>
            <a:r>
              <a:rPr lang="en-US" b="1" dirty="0"/>
              <a:t>.map(x -&gt; x * x)</a:t>
            </a:r>
            <a:br>
              <a:rPr lang="en-US" b="1" dirty="0"/>
            </a:br>
            <a:r>
              <a:rPr lang="en-US" b="1" dirty="0"/>
              <a:t>.filter(x -&gt; x % 3 == 0)</a:t>
            </a:r>
            <a:br>
              <a:rPr lang="en-US" b="1" dirty="0"/>
            </a:br>
            <a:r>
              <a:rPr lang="en-US" b="1" dirty="0"/>
              <a:t>.</a:t>
            </a:r>
            <a:r>
              <a:rPr lang="en-US" b="1" dirty="0" err="1"/>
              <a:t>findFirst</a:t>
            </a:r>
            <a:r>
              <a:rPr lang="en-US" b="1" dirty="0"/>
              <a:t>(); // 9</a:t>
            </a:r>
          </a:p>
          <a:p>
            <a:pPr lvl="1"/>
            <a:endParaRPr lang="en-US" b="1" dirty="0"/>
          </a:p>
          <a:p>
            <a:r>
              <a:rPr lang="en-US" b="1" dirty="0"/>
              <a:t>Short-circuiting evaluation</a:t>
            </a:r>
          </a:p>
          <a:p>
            <a:pPr lvl="1"/>
            <a:r>
              <a:rPr lang="en-US" dirty="0"/>
              <a:t>Certain operations such as </a:t>
            </a:r>
            <a:r>
              <a:rPr lang="en-US" dirty="0" err="1"/>
              <a:t>allMatch</a:t>
            </a:r>
            <a:r>
              <a:rPr lang="en-US" dirty="0"/>
              <a:t>, </a:t>
            </a:r>
            <a:r>
              <a:rPr lang="en-US" dirty="0" err="1"/>
              <a:t>noneMatch</a:t>
            </a:r>
            <a:r>
              <a:rPr lang="en-US" dirty="0"/>
              <a:t>, </a:t>
            </a:r>
            <a:r>
              <a:rPr lang="en-US" dirty="0" err="1"/>
              <a:t>findFirst</a:t>
            </a:r>
            <a:r>
              <a:rPr lang="en-US" dirty="0"/>
              <a:t>, and </a:t>
            </a:r>
            <a:r>
              <a:rPr lang="en-US" dirty="0" err="1"/>
              <a:t>findAny</a:t>
            </a:r>
            <a:r>
              <a:rPr lang="en-US" dirty="0"/>
              <a:t> don’t need to process the whole stream to produce a result. As soon as an element is found, a result can be produced.</a:t>
            </a:r>
          </a:p>
          <a:p>
            <a:endParaRPr lang="en-US" dirty="0"/>
          </a:p>
        </p:txBody>
      </p:sp>
    </p:spTree>
    <p:extLst>
      <p:ext uri="{BB962C8B-B14F-4D97-AF65-F5344CB8AC3E}">
        <p14:creationId xmlns:p14="http://schemas.microsoft.com/office/powerpoint/2010/main" val="1540412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FC7D-BDC0-4331-B8FB-7126E328471C}"/>
              </a:ext>
            </a:extLst>
          </p:cNvPr>
          <p:cNvSpPr>
            <a:spLocks noGrp="1"/>
          </p:cNvSpPr>
          <p:nvPr>
            <p:ph type="title"/>
          </p:nvPr>
        </p:nvSpPr>
        <p:spPr/>
        <p:txBody>
          <a:bodyPr/>
          <a:lstStyle/>
          <a:p>
            <a:r>
              <a:rPr lang="en-US" dirty="0"/>
              <a:t>Reducing</a:t>
            </a:r>
          </a:p>
        </p:txBody>
      </p:sp>
      <p:sp>
        <p:nvSpPr>
          <p:cNvPr id="3" name="Content Placeholder 2">
            <a:extLst>
              <a:ext uri="{FF2B5EF4-FFF2-40B4-BE49-F238E27FC236}">
                <a16:creationId xmlns:a16="http://schemas.microsoft.com/office/drawing/2014/main" id="{C55448D6-73E8-4A87-8417-0ABB9C34A686}"/>
              </a:ext>
            </a:extLst>
          </p:cNvPr>
          <p:cNvSpPr>
            <a:spLocks noGrp="1"/>
          </p:cNvSpPr>
          <p:nvPr>
            <p:ph idx="1"/>
          </p:nvPr>
        </p:nvSpPr>
        <p:spPr>
          <a:xfrm>
            <a:off x="645130" y="1417984"/>
            <a:ext cx="9404723" cy="4830416"/>
          </a:xfrm>
        </p:spPr>
        <p:txBody>
          <a:bodyPr/>
          <a:lstStyle/>
          <a:p>
            <a:r>
              <a:rPr lang="en-US" dirty="0"/>
              <a:t>combine all elements of a stream iteratively to produce a result using the reduce method, for example, to calculate the sum or find the maximum of a stream.</a:t>
            </a:r>
          </a:p>
          <a:p>
            <a:r>
              <a:rPr lang="en-US" b="1" dirty="0"/>
              <a:t>Summing the elements</a:t>
            </a:r>
            <a:br>
              <a:rPr lang="en-US" b="1" dirty="0"/>
            </a:br>
            <a:r>
              <a:rPr lang="en-US" dirty="0" err="1"/>
              <a:t>int</a:t>
            </a:r>
            <a:r>
              <a:rPr lang="en-US" dirty="0"/>
              <a:t> sum = 0;</a:t>
            </a:r>
            <a:br>
              <a:rPr lang="en-US" dirty="0"/>
            </a:br>
            <a:r>
              <a:rPr lang="en-US" dirty="0"/>
              <a:t>for (</a:t>
            </a:r>
            <a:r>
              <a:rPr lang="en-US" dirty="0" err="1"/>
              <a:t>int</a:t>
            </a:r>
            <a:r>
              <a:rPr lang="en-US" dirty="0"/>
              <a:t> x : numbers) {</a:t>
            </a:r>
            <a:br>
              <a:rPr lang="en-US" dirty="0"/>
            </a:br>
            <a:r>
              <a:rPr lang="en-US" dirty="0"/>
              <a:t>	sum += x;</a:t>
            </a:r>
            <a:br>
              <a:rPr lang="en-US" dirty="0"/>
            </a:br>
            <a:r>
              <a:rPr lang="en-US" dirty="0"/>
              <a:t>}</a:t>
            </a:r>
            <a:br>
              <a:rPr lang="en-US" dirty="0"/>
            </a:br>
            <a:br>
              <a:rPr lang="en-US" dirty="0"/>
            </a:br>
            <a:r>
              <a:rPr lang="en-US" dirty="0" err="1"/>
              <a:t>int</a:t>
            </a:r>
            <a:r>
              <a:rPr lang="en-US" dirty="0"/>
              <a:t> sum = </a:t>
            </a:r>
            <a:r>
              <a:rPr lang="en-US" dirty="0" err="1"/>
              <a:t>numbers.stream</a:t>
            </a:r>
            <a:r>
              <a:rPr lang="en-US" dirty="0"/>
              <a:t>().reduce(0, (a, b) -&gt; a + b);</a:t>
            </a:r>
            <a:br>
              <a:rPr lang="en-US" dirty="0"/>
            </a:br>
            <a:endParaRPr lang="en-US" dirty="0"/>
          </a:p>
          <a:p>
            <a:r>
              <a:rPr lang="en-US" dirty="0"/>
              <a:t>//Multiplying using reduce</a:t>
            </a:r>
            <a:br>
              <a:rPr lang="en-US" dirty="0"/>
            </a:br>
            <a:r>
              <a:rPr lang="en-US" dirty="0" err="1"/>
              <a:t>int</a:t>
            </a:r>
            <a:r>
              <a:rPr lang="en-US" dirty="0"/>
              <a:t> product = </a:t>
            </a:r>
            <a:r>
              <a:rPr lang="en-US" dirty="0" err="1"/>
              <a:t>numbers.stream</a:t>
            </a:r>
            <a:r>
              <a:rPr lang="en-US" dirty="0"/>
              <a:t>().reduce(1, (a, b) -&gt; a * b);</a:t>
            </a:r>
          </a:p>
        </p:txBody>
      </p:sp>
    </p:spTree>
    <p:extLst>
      <p:ext uri="{BB962C8B-B14F-4D97-AF65-F5344CB8AC3E}">
        <p14:creationId xmlns:p14="http://schemas.microsoft.com/office/powerpoint/2010/main" val="2406002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DD11-9817-4E8B-80D7-55DF7461C9C6}"/>
              </a:ext>
            </a:extLst>
          </p:cNvPr>
          <p:cNvSpPr>
            <a:spLocks noGrp="1"/>
          </p:cNvSpPr>
          <p:nvPr>
            <p:ph type="title"/>
          </p:nvPr>
        </p:nvSpPr>
        <p:spPr/>
        <p:txBody>
          <a:bodyPr/>
          <a:lstStyle/>
          <a:p>
            <a:r>
              <a:rPr lang="en-US" dirty="0"/>
              <a:t>No Initial value</a:t>
            </a:r>
          </a:p>
        </p:txBody>
      </p:sp>
      <p:sp>
        <p:nvSpPr>
          <p:cNvPr id="3" name="Content Placeholder 2">
            <a:extLst>
              <a:ext uri="{FF2B5EF4-FFF2-40B4-BE49-F238E27FC236}">
                <a16:creationId xmlns:a16="http://schemas.microsoft.com/office/drawing/2014/main" id="{AE8BBB1A-7198-4577-98E9-4D82FBE8D1AC}"/>
              </a:ext>
            </a:extLst>
          </p:cNvPr>
          <p:cNvSpPr>
            <a:spLocks noGrp="1"/>
          </p:cNvSpPr>
          <p:nvPr>
            <p:ph idx="1"/>
          </p:nvPr>
        </p:nvSpPr>
        <p:spPr>
          <a:xfrm>
            <a:off x="645130" y="1603514"/>
            <a:ext cx="9678313" cy="4644886"/>
          </a:xfrm>
        </p:spPr>
        <p:txBody>
          <a:bodyPr/>
          <a:lstStyle/>
          <a:p>
            <a:r>
              <a:rPr lang="en-US" dirty="0"/>
              <a:t>An overloaded variant of reduce that doesn’t take an initial value, but it returns an Optional object:</a:t>
            </a:r>
          </a:p>
          <a:p>
            <a:pPr lvl="1"/>
            <a:r>
              <a:rPr lang="en-US" dirty="0"/>
              <a:t>Optional&lt;Integer&gt; sum = </a:t>
            </a:r>
            <a:r>
              <a:rPr lang="en-US" dirty="0" err="1"/>
              <a:t>numbers.stream</a:t>
            </a:r>
            <a:r>
              <a:rPr lang="en-US" dirty="0"/>
              <a:t>().reduce((a, b) -&gt; (a + b));</a:t>
            </a:r>
          </a:p>
          <a:p>
            <a:pPr lvl="1"/>
            <a:endParaRPr lang="en-US" dirty="0"/>
          </a:p>
          <a:p>
            <a:r>
              <a:rPr lang="en-US" dirty="0"/>
              <a:t>Maximum &amp; Minimum</a:t>
            </a:r>
          </a:p>
          <a:p>
            <a:pPr marL="457200" lvl="1" indent="0">
              <a:buNone/>
            </a:pPr>
            <a:r>
              <a:rPr lang="en-US" dirty="0"/>
              <a:t>Optional&lt;Integer&gt; max = </a:t>
            </a:r>
            <a:r>
              <a:rPr lang="en-US" dirty="0" err="1"/>
              <a:t>numbers.stream</a:t>
            </a:r>
            <a:r>
              <a:rPr lang="en-US" dirty="0"/>
              <a:t>().reduce(Integer::max);</a:t>
            </a:r>
          </a:p>
          <a:p>
            <a:pPr marL="457200" lvl="1" indent="0">
              <a:buNone/>
            </a:pPr>
            <a:endParaRPr lang="en-US" dirty="0"/>
          </a:p>
          <a:p>
            <a:pPr marL="457200" lvl="1" indent="0">
              <a:buNone/>
            </a:pPr>
            <a:r>
              <a:rPr lang="en-US" dirty="0"/>
              <a:t>Optional&lt;Integer&gt; min = </a:t>
            </a:r>
            <a:r>
              <a:rPr lang="en-US" dirty="0" err="1"/>
              <a:t>numbers.stream</a:t>
            </a:r>
            <a:r>
              <a:rPr lang="en-US" dirty="0"/>
              <a:t>().reduce(Integer::min)</a:t>
            </a:r>
          </a:p>
          <a:p>
            <a:pPr marL="457200" lvl="1" indent="0" algn="ctr">
              <a:buNone/>
            </a:pPr>
            <a:r>
              <a:rPr lang="en-US" b="1" dirty="0"/>
              <a:t>or</a:t>
            </a:r>
          </a:p>
          <a:p>
            <a:pPr marL="457200" lvl="1" indent="0">
              <a:buNone/>
            </a:pPr>
            <a:r>
              <a:rPr lang="en-US" dirty="0"/>
              <a:t>Optional&lt;Integer&gt; min=</a:t>
            </a:r>
            <a:r>
              <a:rPr lang="en-US" dirty="0" err="1"/>
              <a:t>numbers.stream</a:t>
            </a:r>
            <a:r>
              <a:rPr lang="en-US" dirty="0"/>
              <a:t>().reduce((</a:t>
            </a:r>
            <a:r>
              <a:rPr lang="en-US" dirty="0" err="1"/>
              <a:t>x,y</a:t>
            </a:r>
            <a:r>
              <a:rPr lang="en-US" dirty="0"/>
              <a:t>)-&gt;x&lt;</a:t>
            </a:r>
            <a:r>
              <a:rPr lang="en-US" dirty="0" err="1"/>
              <a:t>y?x:y</a:t>
            </a:r>
            <a:r>
              <a:rPr lang="en-US" dirty="0"/>
              <a:t>)</a:t>
            </a:r>
          </a:p>
        </p:txBody>
      </p:sp>
    </p:spTree>
    <p:extLst>
      <p:ext uri="{BB962C8B-B14F-4D97-AF65-F5344CB8AC3E}">
        <p14:creationId xmlns:p14="http://schemas.microsoft.com/office/powerpoint/2010/main" val="1726901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2B3E-9552-41F6-A1C5-EDBFA5D03B66}"/>
              </a:ext>
            </a:extLst>
          </p:cNvPr>
          <p:cNvSpPr>
            <a:spLocks noGrp="1"/>
          </p:cNvSpPr>
          <p:nvPr>
            <p:ph type="title"/>
          </p:nvPr>
        </p:nvSpPr>
        <p:spPr/>
        <p:txBody>
          <a:bodyPr/>
          <a:lstStyle/>
          <a:p>
            <a:r>
              <a:rPr lang="en-US" dirty="0"/>
              <a:t>Numeric Streams</a:t>
            </a:r>
          </a:p>
        </p:txBody>
      </p:sp>
      <p:sp>
        <p:nvSpPr>
          <p:cNvPr id="3" name="Content Placeholder 2">
            <a:extLst>
              <a:ext uri="{FF2B5EF4-FFF2-40B4-BE49-F238E27FC236}">
                <a16:creationId xmlns:a16="http://schemas.microsoft.com/office/drawing/2014/main" id="{E956E074-086E-4663-A2A5-B3016AB47D73}"/>
              </a:ext>
            </a:extLst>
          </p:cNvPr>
          <p:cNvSpPr>
            <a:spLocks noGrp="1"/>
          </p:cNvSpPr>
          <p:nvPr>
            <p:ph idx="1"/>
          </p:nvPr>
        </p:nvSpPr>
        <p:spPr>
          <a:xfrm>
            <a:off x="450574" y="1470992"/>
            <a:ext cx="10760765" cy="4934290"/>
          </a:xfrm>
        </p:spPr>
        <p:txBody>
          <a:bodyPr>
            <a:normAutofit lnSpcReduction="10000"/>
          </a:bodyPr>
          <a:lstStyle/>
          <a:p>
            <a:r>
              <a:rPr lang="en-US" dirty="0"/>
              <a:t>Java 8 introduces three primitive specialized stream interfaces:</a:t>
            </a:r>
          </a:p>
          <a:p>
            <a:pPr lvl="1"/>
            <a:r>
              <a:rPr lang="en-US" dirty="0" err="1"/>
              <a:t>IntStream</a:t>
            </a:r>
            <a:r>
              <a:rPr lang="en-US" dirty="0"/>
              <a:t>,</a:t>
            </a:r>
          </a:p>
          <a:p>
            <a:pPr lvl="1"/>
            <a:r>
              <a:rPr lang="en-US" dirty="0" err="1"/>
              <a:t>DoubleStream</a:t>
            </a:r>
            <a:endParaRPr lang="en-US" dirty="0"/>
          </a:p>
          <a:p>
            <a:pPr lvl="1"/>
            <a:r>
              <a:rPr lang="en-US" dirty="0" err="1"/>
              <a:t>LongStream</a:t>
            </a:r>
            <a:endParaRPr lang="en-US" dirty="0"/>
          </a:p>
          <a:p>
            <a:pPr lvl="1"/>
            <a:endParaRPr lang="en-US" dirty="0"/>
          </a:p>
          <a:p>
            <a:r>
              <a:rPr lang="en-US" dirty="0"/>
              <a:t>Mapping to numeric stream</a:t>
            </a:r>
          </a:p>
          <a:p>
            <a:pPr lvl="1"/>
            <a:r>
              <a:rPr lang="en-US" dirty="0"/>
              <a:t>Methods use to convert a stream to a specialized version are </a:t>
            </a:r>
            <a:r>
              <a:rPr lang="en-US" dirty="0" err="1"/>
              <a:t>mapToInt</a:t>
            </a:r>
            <a:r>
              <a:rPr lang="en-US" dirty="0"/>
              <a:t>, </a:t>
            </a:r>
            <a:r>
              <a:rPr lang="en-US" dirty="0" err="1"/>
              <a:t>mapToDouble</a:t>
            </a:r>
            <a:r>
              <a:rPr lang="en-US" dirty="0"/>
              <a:t>, and </a:t>
            </a:r>
            <a:r>
              <a:rPr lang="en-US" dirty="0" err="1"/>
              <a:t>mapToLong</a:t>
            </a:r>
            <a:endParaRPr lang="en-US" dirty="0"/>
          </a:p>
          <a:p>
            <a:pPr lvl="1"/>
            <a:endParaRPr lang="en-US" dirty="0"/>
          </a:p>
          <a:p>
            <a:pPr lvl="1"/>
            <a:endParaRPr lang="en-US" dirty="0"/>
          </a:p>
          <a:p>
            <a:pPr lvl="1"/>
            <a:endParaRPr lang="en-US" dirty="0"/>
          </a:p>
          <a:p>
            <a:r>
              <a:rPr lang="en-US" b="1" dirty="0"/>
              <a:t>Note: </a:t>
            </a:r>
            <a:r>
              <a:rPr lang="en-US" dirty="0" err="1"/>
              <a:t>IntStream</a:t>
            </a:r>
            <a:r>
              <a:rPr lang="en-US" dirty="0"/>
              <a:t> also supports other convenience methods such as max, min, and average.</a:t>
            </a:r>
            <a:endParaRPr lang="en-US" b="1" dirty="0"/>
          </a:p>
        </p:txBody>
      </p:sp>
      <p:pic>
        <p:nvPicPr>
          <p:cNvPr id="4" name="Picture 3">
            <a:extLst>
              <a:ext uri="{FF2B5EF4-FFF2-40B4-BE49-F238E27FC236}">
                <a16:creationId xmlns:a16="http://schemas.microsoft.com/office/drawing/2014/main" id="{5A591F31-A4CB-4668-8D74-E5F466E3B445}"/>
              </a:ext>
            </a:extLst>
          </p:cNvPr>
          <p:cNvPicPr>
            <a:picLocks noChangeAspect="1"/>
          </p:cNvPicPr>
          <p:nvPr/>
        </p:nvPicPr>
        <p:blipFill>
          <a:blip r:embed="rId2"/>
          <a:stretch>
            <a:fillRect/>
          </a:stretch>
        </p:blipFill>
        <p:spPr>
          <a:xfrm>
            <a:off x="1209540" y="4668826"/>
            <a:ext cx="8676581" cy="718182"/>
          </a:xfrm>
          <a:prstGeom prst="rect">
            <a:avLst/>
          </a:prstGeom>
        </p:spPr>
      </p:pic>
    </p:spTree>
    <p:extLst>
      <p:ext uri="{BB962C8B-B14F-4D97-AF65-F5344CB8AC3E}">
        <p14:creationId xmlns:p14="http://schemas.microsoft.com/office/powerpoint/2010/main" val="3524871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A26C-DB8E-4B2F-BC2E-563E6F66D740}"/>
              </a:ext>
            </a:extLst>
          </p:cNvPr>
          <p:cNvSpPr>
            <a:spLocks noGrp="1"/>
          </p:cNvSpPr>
          <p:nvPr>
            <p:ph type="title"/>
          </p:nvPr>
        </p:nvSpPr>
        <p:spPr/>
        <p:txBody>
          <a:bodyPr/>
          <a:lstStyle/>
          <a:p>
            <a:r>
              <a:rPr lang="en-US" dirty="0"/>
              <a:t>Default Values: </a:t>
            </a:r>
            <a:r>
              <a:rPr lang="en-US" dirty="0" err="1"/>
              <a:t>OptionalInt</a:t>
            </a:r>
            <a:endParaRPr lang="en-US" dirty="0"/>
          </a:p>
        </p:txBody>
      </p:sp>
      <p:sp>
        <p:nvSpPr>
          <p:cNvPr id="3" name="Content Placeholder 2">
            <a:extLst>
              <a:ext uri="{FF2B5EF4-FFF2-40B4-BE49-F238E27FC236}">
                <a16:creationId xmlns:a16="http://schemas.microsoft.com/office/drawing/2014/main" id="{B540E3ED-28A1-4D50-AF49-26D6CFE27295}"/>
              </a:ext>
            </a:extLst>
          </p:cNvPr>
          <p:cNvSpPr>
            <a:spLocks noGrp="1"/>
          </p:cNvSpPr>
          <p:nvPr>
            <p:ph idx="1"/>
          </p:nvPr>
        </p:nvSpPr>
        <p:spPr>
          <a:xfrm>
            <a:off x="503584" y="1550504"/>
            <a:ext cx="9546270" cy="4697895"/>
          </a:xfrm>
        </p:spPr>
        <p:txBody>
          <a:bodyPr/>
          <a:lstStyle/>
          <a:p>
            <a:pPr marL="0" indent="0">
              <a:buNone/>
            </a:pPr>
            <a:r>
              <a:rPr lang="en-US" dirty="0" err="1"/>
              <a:t>OptionalInt</a:t>
            </a:r>
            <a:r>
              <a:rPr lang="en-US" dirty="0"/>
              <a:t> </a:t>
            </a:r>
            <a:r>
              <a:rPr lang="en-US" dirty="0" err="1"/>
              <a:t>maxCalories</a:t>
            </a:r>
            <a:r>
              <a:rPr lang="en-US" dirty="0"/>
              <a:t> = </a:t>
            </a:r>
            <a:r>
              <a:rPr lang="en-US" dirty="0" err="1"/>
              <a:t>menu.stream</a:t>
            </a:r>
            <a:r>
              <a:rPr lang="en-US" dirty="0"/>
              <a:t>()</a:t>
            </a:r>
          </a:p>
          <a:p>
            <a:pPr marL="0" indent="0">
              <a:buNone/>
            </a:pPr>
            <a:r>
              <a:rPr lang="en-US" dirty="0"/>
              <a:t>.</a:t>
            </a:r>
            <a:r>
              <a:rPr lang="en-US" dirty="0" err="1"/>
              <a:t>mapToInt</a:t>
            </a:r>
            <a:r>
              <a:rPr lang="en-US" dirty="0"/>
              <a:t>(Dish::</a:t>
            </a:r>
            <a:r>
              <a:rPr lang="en-US" dirty="0" err="1"/>
              <a:t>getCalories</a:t>
            </a:r>
            <a:r>
              <a:rPr lang="en-US" dirty="0"/>
              <a:t>)</a:t>
            </a:r>
          </a:p>
          <a:p>
            <a:pPr marL="0" indent="0">
              <a:buNone/>
            </a:pPr>
            <a:r>
              <a:rPr lang="en-US" dirty="0"/>
              <a:t>.max();</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F8932F3-0D20-4E36-A8E7-ABBE6DACBD3F}"/>
              </a:ext>
            </a:extLst>
          </p:cNvPr>
          <p:cNvPicPr>
            <a:picLocks noChangeAspect="1"/>
          </p:cNvPicPr>
          <p:nvPr/>
        </p:nvPicPr>
        <p:blipFill>
          <a:blip r:embed="rId2"/>
          <a:stretch>
            <a:fillRect/>
          </a:stretch>
        </p:blipFill>
        <p:spPr>
          <a:xfrm>
            <a:off x="750178" y="3206695"/>
            <a:ext cx="9188952" cy="768957"/>
          </a:xfrm>
          <a:prstGeom prst="rect">
            <a:avLst/>
          </a:prstGeom>
        </p:spPr>
      </p:pic>
    </p:spTree>
    <p:extLst>
      <p:ext uri="{BB962C8B-B14F-4D97-AF65-F5344CB8AC3E}">
        <p14:creationId xmlns:p14="http://schemas.microsoft.com/office/powerpoint/2010/main" val="2994517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EF7B-21E0-4C80-9848-0418CDA904D9}"/>
              </a:ext>
            </a:extLst>
          </p:cNvPr>
          <p:cNvSpPr>
            <a:spLocks noGrp="1"/>
          </p:cNvSpPr>
          <p:nvPr>
            <p:ph type="title"/>
          </p:nvPr>
        </p:nvSpPr>
        <p:spPr/>
        <p:txBody>
          <a:bodyPr/>
          <a:lstStyle/>
          <a:p>
            <a:r>
              <a:rPr lang="en-US" b="1" dirty="0"/>
              <a:t>Building streams</a:t>
            </a:r>
            <a:endParaRPr lang="en-US" dirty="0"/>
          </a:p>
        </p:txBody>
      </p:sp>
      <p:sp>
        <p:nvSpPr>
          <p:cNvPr id="3" name="Content Placeholder 2">
            <a:extLst>
              <a:ext uri="{FF2B5EF4-FFF2-40B4-BE49-F238E27FC236}">
                <a16:creationId xmlns:a16="http://schemas.microsoft.com/office/drawing/2014/main" id="{3C2DF4B3-CA2C-493E-8C2B-7A8FC6494EF9}"/>
              </a:ext>
            </a:extLst>
          </p:cNvPr>
          <p:cNvSpPr>
            <a:spLocks noGrp="1"/>
          </p:cNvSpPr>
          <p:nvPr>
            <p:ph idx="1"/>
          </p:nvPr>
        </p:nvSpPr>
        <p:spPr>
          <a:xfrm>
            <a:off x="543339" y="1404730"/>
            <a:ext cx="11131825" cy="4843669"/>
          </a:xfrm>
        </p:spPr>
        <p:txBody>
          <a:bodyPr/>
          <a:lstStyle/>
          <a:p>
            <a:r>
              <a:rPr lang="en-US" b="1" dirty="0"/>
              <a:t>Streams from values</a:t>
            </a:r>
          </a:p>
          <a:p>
            <a:pPr lvl="1"/>
            <a:r>
              <a:rPr lang="en-US" dirty="0"/>
              <a:t>Stream&lt;String&gt; stream = </a:t>
            </a:r>
            <a:r>
              <a:rPr lang="en-US" dirty="0" err="1"/>
              <a:t>Stream.of</a:t>
            </a:r>
            <a:r>
              <a:rPr lang="en-US" dirty="0"/>
              <a:t>(“Sujata ", “Batra ", “Demonstrating ", “Java8");</a:t>
            </a:r>
            <a:br>
              <a:rPr lang="en-US" dirty="0"/>
            </a:br>
            <a:r>
              <a:rPr lang="en-US" dirty="0" err="1"/>
              <a:t>stream.map</a:t>
            </a:r>
            <a:r>
              <a:rPr lang="en-US" dirty="0"/>
              <a:t>(String::</a:t>
            </a:r>
            <a:r>
              <a:rPr lang="en-US" dirty="0" err="1"/>
              <a:t>toUpperCase</a:t>
            </a:r>
            <a:r>
              <a:rPr lang="en-US" dirty="0"/>
              <a:t>).</a:t>
            </a:r>
            <a:r>
              <a:rPr lang="en-US" dirty="0" err="1"/>
              <a:t>forEach</a:t>
            </a:r>
            <a:r>
              <a:rPr lang="en-US" dirty="0"/>
              <a:t>(</a:t>
            </a:r>
            <a:r>
              <a:rPr lang="en-US" dirty="0" err="1"/>
              <a:t>System.out</a:t>
            </a:r>
            <a:r>
              <a:rPr lang="en-US" dirty="0"/>
              <a:t>::</a:t>
            </a:r>
            <a:r>
              <a:rPr lang="en-US" dirty="0" err="1"/>
              <a:t>println</a:t>
            </a:r>
            <a:r>
              <a:rPr lang="en-US" dirty="0"/>
              <a:t>);</a:t>
            </a:r>
          </a:p>
          <a:p>
            <a:r>
              <a:rPr lang="en-US" dirty="0"/>
              <a:t>To get an empty stream</a:t>
            </a:r>
          </a:p>
          <a:p>
            <a:pPr lvl="1"/>
            <a:r>
              <a:rPr lang="en-US" dirty="0"/>
              <a:t>Stream&lt;String&gt; </a:t>
            </a:r>
            <a:r>
              <a:rPr lang="en-US" dirty="0" err="1"/>
              <a:t>emptyStream</a:t>
            </a:r>
            <a:r>
              <a:rPr lang="en-US" dirty="0"/>
              <a:t> = </a:t>
            </a:r>
            <a:r>
              <a:rPr lang="en-US" dirty="0" err="1"/>
              <a:t>Stream.empty</a:t>
            </a:r>
            <a:r>
              <a:rPr lang="en-US" dirty="0"/>
              <a:t>();</a:t>
            </a:r>
          </a:p>
          <a:p>
            <a:pPr lvl="1"/>
            <a:endParaRPr lang="en-US" dirty="0"/>
          </a:p>
          <a:p>
            <a:pPr lvl="1"/>
            <a:endParaRPr lang="en-US" dirty="0"/>
          </a:p>
          <a:p>
            <a:pPr lvl="1"/>
            <a:endParaRPr lang="en-US" dirty="0"/>
          </a:p>
          <a:p>
            <a:r>
              <a:rPr lang="en-US" b="1" dirty="0"/>
              <a:t>Streams from arrays</a:t>
            </a:r>
          </a:p>
          <a:p>
            <a:pPr lvl="1"/>
            <a:r>
              <a:rPr lang="en-US" b="1" dirty="0" err="1"/>
              <a:t>int</a:t>
            </a:r>
            <a:r>
              <a:rPr lang="en-US" b="1" dirty="0"/>
              <a:t> numbers={2,3,5,7,11,15};</a:t>
            </a:r>
            <a:br>
              <a:rPr lang="en-US" b="1" dirty="0"/>
            </a:br>
            <a:r>
              <a:rPr lang="en-US" b="1" dirty="0" err="1"/>
              <a:t>int</a:t>
            </a:r>
            <a:r>
              <a:rPr lang="en-US" b="1" dirty="0"/>
              <a:t> sum=</a:t>
            </a:r>
            <a:r>
              <a:rPr lang="en-US" b="1" dirty="0" err="1"/>
              <a:t>Arrays.stream</a:t>
            </a:r>
            <a:r>
              <a:rPr lang="en-US" b="1" dirty="0"/>
              <a:t>(numbers).sum();</a:t>
            </a:r>
            <a:endParaRPr lang="en-US" dirty="0"/>
          </a:p>
        </p:txBody>
      </p:sp>
    </p:spTree>
    <p:extLst>
      <p:ext uri="{BB962C8B-B14F-4D97-AF65-F5344CB8AC3E}">
        <p14:creationId xmlns:p14="http://schemas.microsoft.com/office/powerpoint/2010/main" val="410592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D4C7-31F9-4B47-A266-08B7DCE9084F}"/>
              </a:ext>
            </a:extLst>
          </p:cNvPr>
          <p:cNvSpPr>
            <a:spLocks noGrp="1"/>
          </p:cNvSpPr>
          <p:nvPr>
            <p:ph type="title"/>
          </p:nvPr>
        </p:nvSpPr>
        <p:spPr/>
        <p:txBody>
          <a:bodyPr/>
          <a:lstStyle/>
          <a:p>
            <a:r>
              <a:rPr lang="en-US" dirty="0" err="1"/>
              <a:t>Behaviour</a:t>
            </a:r>
            <a:r>
              <a:rPr lang="en-US" dirty="0"/>
              <a:t> Parameterization</a:t>
            </a:r>
          </a:p>
        </p:txBody>
      </p:sp>
      <p:sp>
        <p:nvSpPr>
          <p:cNvPr id="3" name="Content Placeholder 2">
            <a:extLst>
              <a:ext uri="{FF2B5EF4-FFF2-40B4-BE49-F238E27FC236}">
                <a16:creationId xmlns:a16="http://schemas.microsoft.com/office/drawing/2014/main" id="{0E11AE24-EFEC-4F41-BE58-BBD91051B52B}"/>
              </a:ext>
            </a:extLst>
          </p:cNvPr>
          <p:cNvSpPr>
            <a:spLocks noGrp="1"/>
          </p:cNvSpPr>
          <p:nvPr>
            <p:ph idx="1"/>
          </p:nvPr>
        </p:nvSpPr>
        <p:spPr>
          <a:xfrm>
            <a:off x="490330" y="1497496"/>
            <a:ext cx="10164970" cy="4750904"/>
          </a:xfrm>
        </p:spPr>
        <p:txBody>
          <a:bodyPr/>
          <a:lstStyle/>
          <a:p>
            <a:r>
              <a:rPr lang="en-US" dirty="0"/>
              <a:t>Behavior parameterization is the ability for a method to take multiple different behaviors as parameters and use them internally to accomplish different behaviors.</a:t>
            </a:r>
          </a:p>
          <a:p>
            <a:r>
              <a:rPr lang="en-US" dirty="0"/>
              <a:t>Behavior parameterization lets us make your code more adaptive to changing requirements and saves on engineering efforts in the future.</a:t>
            </a:r>
          </a:p>
        </p:txBody>
      </p:sp>
    </p:spTree>
    <p:extLst>
      <p:ext uri="{BB962C8B-B14F-4D97-AF65-F5344CB8AC3E}">
        <p14:creationId xmlns:p14="http://schemas.microsoft.com/office/powerpoint/2010/main" val="2953503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3073-A255-46C4-B326-8C651644ACE3}"/>
              </a:ext>
            </a:extLst>
          </p:cNvPr>
          <p:cNvSpPr>
            <a:spLocks noGrp="1"/>
          </p:cNvSpPr>
          <p:nvPr>
            <p:ph type="title"/>
          </p:nvPr>
        </p:nvSpPr>
        <p:spPr>
          <a:xfrm>
            <a:off x="646111" y="452718"/>
            <a:ext cx="10406202" cy="845995"/>
          </a:xfrm>
        </p:spPr>
        <p:txBody>
          <a:bodyPr/>
          <a:lstStyle/>
          <a:p>
            <a:r>
              <a:rPr lang="en-US" sz="3200" b="1" dirty="0"/>
              <a:t>Streams from functions: creating infinite streams!</a:t>
            </a:r>
            <a:endParaRPr lang="en-US" sz="3200" dirty="0"/>
          </a:p>
        </p:txBody>
      </p:sp>
      <p:sp>
        <p:nvSpPr>
          <p:cNvPr id="3" name="Content Placeholder 2">
            <a:extLst>
              <a:ext uri="{FF2B5EF4-FFF2-40B4-BE49-F238E27FC236}">
                <a16:creationId xmlns:a16="http://schemas.microsoft.com/office/drawing/2014/main" id="{D7833AB2-7293-4DC1-9F2C-89F4D07DD662}"/>
              </a:ext>
            </a:extLst>
          </p:cNvPr>
          <p:cNvSpPr>
            <a:spLocks noGrp="1"/>
          </p:cNvSpPr>
          <p:nvPr>
            <p:ph idx="1"/>
          </p:nvPr>
        </p:nvSpPr>
        <p:spPr>
          <a:xfrm>
            <a:off x="516836" y="1736034"/>
            <a:ext cx="11184834" cy="4512365"/>
          </a:xfrm>
        </p:spPr>
        <p:txBody>
          <a:bodyPr/>
          <a:lstStyle/>
          <a:p>
            <a:r>
              <a:rPr lang="en-US" dirty="0"/>
              <a:t>The Streams API provides two static methods to generate a stream from a function:</a:t>
            </a:r>
          </a:p>
          <a:p>
            <a:pPr lvl="1"/>
            <a:r>
              <a:rPr lang="en-US" dirty="0" err="1"/>
              <a:t>Stream.iterate</a:t>
            </a:r>
            <a:r>
              <a:rPr lang="en-US" dirty="0"/>
              <a:t> </a:t>
            </a:r>
          </a:p>
          <a:p>
            <a:pPr lvl="1"/>
            <a:r>
              <a:rPr lang="en-US" dirty="0" err="1"/>
              <a:t>Stream.generate</a:t>
            </a:r>
            <a:r>
              <a:rPr lang="en-US" dirty="0"/>
              <a:t>.</a:t>
            </a:r>
          </a:p>
        </p:txBody>
      </p:sp>
    </p:spTree>
    <p:extLst>
      <p:ext uri="{BB962C8B-B14F-4D97-AF65-F5344CB8AC3E}">
        <p14:creationId xmlns:p14="http://schemas.microsoft.com/office/powerpoint/2010/main" val="3894139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3E33-E272-41BE-A417-D54E928BDA5A}"/>
              </a:ext>
            </a:extLst>
          </p:cNvPr>
          <p:cNvSpPr>
            <a:spLocks noGrp="1"/>
          </p:cNvSpPr>
          <p:nvPr>
            <p:ph type="title"/>
          </p:nvPr>
        </p:nvSpPr>
        <p:spPr/>
        <p:txBody>
          <a:bodyPr/>
          <a:lstStyle/>
          <a:p>
            <a:r>
              <a:rPr lang="en-US" dirty="0" err="1"/>
              <a:t>Stream.iterate</a:t>
            </a:r>
            <a:r>
              <a:rPr lang="en-US" dirty="0"/>
              <a:t>()</a:t>
            </a:r>
          </a:p>
        </p:txBody>
      </p:sp>
      <p:sp>
        <p:nvSpPr>
          <p:cNvPr id="3" name="Content Placeholder 2">
            <a:extLst>
              <a:ext uri="{FF2B5EF4-FFF2-40B4-BE49-F238E27FC236}">
                <a16:creationId xmlns:a16="http://schemas.microsoft.com/office/drawing/2014/main" id="{D5D4E598-4DEA-449B-9AE4-B285935DDAE7}"/>
              </a:ext>
            </a:extLst>
          </p:cNvPr>
          <p:cNvSpPr>
            <a:spLocks noGrp="1"/>
          </p:cNvSpPr>
          <p:nvPr>
            <p:ph idx="1"/>
          </p:nvPr>
        </p:nvSpPr>
        <p:spPr>
          <a:xfrm>
            <a:off x="490330" y="1444488"/>
            <a:ext cx="9559523" cy="4803912"/>
          </a:xfrm>
        </p:spPr>
        <p:txBody>
          <a:bodyPr/>
          <a:lstStyle/>
          <a:p>
            <a:pPr marL="0" indent="0">
              <a:buNone/>
            </a:pPr>
            <a:r>
              <a:rPr lang="en-US" dirty="0"/>
              <a:t>Example:</a:t>
            </a:r>
          </a:p>
          <a:p>
            <a:pPr marL="400050" lvl="1" indent="0">
              <a:buNone/>
            </a:pPr>
            <a:r>
              <a:rPr lang="en-US" dirty="0" err="1"/>
              <a:t>Stream.iterate</a:t>
            </a:r>
            <a:r>
              <a:rPr lang="en-US" dirty="0"/>
              <a:t>(0, n -&gt; n + 2)</a:t>
            </a:r>
          </a:p>
          <a:p>
            <a:pPr marL="400050" lvl="1" indent="0">
              <a:buNone/>
            </a:pPr>
            <a:r>
              <a:rPr lang="en-US" dirty="0"/>
              <a:t>.limit(10)</a:t>
            </a:r>
          </a:p>
          <a:p>
            <a:pPr marL="400050" lvl="1" indent="0">
              <a:buNone/>
            </a:pPr>
            <a:r>
              <a:rPr lang="en-US" dirty="0"/>
              <a:t>.</a:t>
            </a:r>
            <a:r>
              <a:rPr lang="en-US" dirty="0" err="1"/>
              <a:t>forEach</a:t>
            </a:r>
            <a:r>
              <a:rPr lang="en-US" dirty="0"/>
              <a:t>(</a:t>
            </a:r>
            <a:r>
              <a:rPr lang="en-US" dirty="0" err="1"/>
              <a:t>System.out</a:t>
            </a:r>
            <a:r>
              <a:rPr lang="en-US" dirty="0"/>
              <a:t>::</a:t>
            </a:r>
            <a:r>
              <a:rPr lang="en-US" dirty="0" err="1"/>
              <a:t>println</a:t>
            </a:r>
            <a:r>
              <a:rPr lang="en-US" dirty="0"/>
              <a:t>);</a:t>
            </a:r>
          </a:p>
          <a:p>
            <a:pPr marL="400050" lvl="1" indent="0">
              <a:buNone/>
            </a:pPr>
            <a:endParaRPr lang="en-US" dirty="0"/>
          </a:p>
          <a:p>
            <a:pPr marL="0" indent="0">
              <a:buNone/>
            </a:pPr>
            <a:r>
              <a:rPr lang="en-US" b="1" dirty="0"/>
              <a:t>Fibonacci series</a:t>
            </a:r>
            <a:endParaRPr lang="en-US" dirty="0"/>
          </a:p>
          <a:p>
            <a:pPr marL="400050" lvl="1" indent="0">
              <a:buNone/>
            </a:pPr>
            <a:r>
              <a:rPr lang="en-US" dirty="0" err="1"/>
              <a:t>Stream.iterate</a:t>
            </a:r>
            <a:r>
              <a:rPr lang="en-US" dirty="0"/>
              <a:t>(new </a:t>
            </a:r>
            <a:r>
              <a:rPr lang="en-US" dirty="0" err="1"/>
              <a:t>int</a:t>
            </a:r>
            <a:r>
              <a:rPr lang="en-US" dirty="0"/>
              <a:t>[]{0, 1},</a:t>
            </a:r>
          </a:p>
          <a:p>
            <a:pPr marL="400050" lvl="1" indent="0">
              <a:buNone/>
            </a:pPr>
            <a:r>
              <a:rPr lang="en-US" dirty="0"/>
              <a:t>t -&gt; new </a:t>
            </a:r>
            <a:r>
              <a:rPr lang="en-US" dirty="0" err="1"/>
              <a:t>int</a:t>
            </a:r>
            <a:r>
              <a:rPr lang="en-US" dirty="0"/>
              <a:t>[]{t[1],t[0] + t[1]})</a:t>
            </a:r>
          </a:p>
          <a:p>
            <a:pPr marL="400050" lvl="1" indent="0">
              <a:buNone/>
            </a:pPr>
            <a:r>
              <a:rPr lang="en-US" dirty="0"/>
              <a:t>.limit(10)</a:t>
            </a:r>
          </a:p>
          <a:p>
            <a:pPr marL="400050" lvl="1" indent="0">
              <a:buNone/>
            </a:pPr>
            <a:r>
              <a:rPr lang="en-US" dirty="0"/>
              <a:t>.map(t -&gt; t[0])</a:t>
            </a:r>
          </a:p>
          <a:p>
            <a:pPr marL="400050" lvl="1" indent="0">
              <a:buNone/>
            </a:pPr>
            <a:r>
              <a:rPr lang="en-US" dirty="0"/>
              <a:t>.</a:t>
            </a:r>
            <a:r>
              <a:rPr lang="en-US" dirty="0" err="1"/>
              <a:t>forEach</a:t>
            </a:r>
            <a:r>
              <a:rPr lang="en-US" dirty="0"/>
              <a:t>(</a:t>
            </a:r>
            <a:r>
              <a:rPr lang="en-US" dirty="0" err="1"/>
              <a:t>System.out</a:t>
            </a:r>
            <a:r>
              <a:rPr lang="en-US" dirty="0"/>
              <a:t>::</a:t>
            </a:r>
            <a:r>
              <a:rPr lang="en-US" dirty="0" err="1"/>
              <a:t>println</a:t>
            </a:r>
            <a:r>
              <a:rPr lang="en-US" dirty="0"/>
              <a:t>);</a:t>
            </a:r>
          </a:p>
        </p:txBody>
      </p:sp>
    </p:spTree>
    <p:extLst>
      <p:ext uri="{BB962C8B-B14F-4D97-AF65-F5344CB8AC3E}">
        <p14:creationId xmlns:p14="http://schemas.microsoft.com/office/powerpoint/2010/main" val="13588050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6C21-F97A-471D-A5E4-DEFCA826C18A}"/>
              </a:ext>
            </a:extLst>
          </p:cNvPr>
          <p:cNvSpPr>
            <a:spLocks noGrp="1"/>
          </p:cNvSpPr>
          <p:nvPr>
            <p:ph type="title"/>
          </p:nvPr>
        </p:nvSpPr>
        <p:spPr/>
        <p:txBody>
          <a:bodyPr/>
          <a:lstStyle/>
          <a:p>
            <a:r>
              <a:rPr lang="en-US" dirty="0" err="1"/>
              <a:t>Stream.generate</a:t>
            </a:r>
            <a:r>
              <a:rPr lang="en-US" dirty="0"/>
              <a:t>()</a:t>
            </a:r>
          </a:p>
        </p:txBody>
      </p:sp>
      <p:sp>
        <p:nvSpPr>
          <p:cNvPr id="3" name="Content Placeholder 2">
            <a:extLst>
              <a:ext uri="{FF2B5EF4-FFF2-40B4-BE49-F238E27FC236}">
                <a16:creationId xmlns:a16="http://schemas.microsoft.com/office/drawing/2014/main" id="{8EC96EBC-DCD6-4F90-872D-51DE4D2BD282}"/>
              </a:ext>
            </a:extLst>
          </p:cNvPr>
          <p:cNvSpPr>
            <a:spLocks noGrp="1"/>
          </p:cNvSpPr>
          <p:nvPr>
            <p:ph idx="1"/>
          </p:nvPr>
        </p:nvSpPr>
        <p:spPr>
          <a:xfrm>
            <a:off x="516836" y="1749288"/>
            <a:ext cx="10137912" cy="4655994"/>
          </a:xfrm>
        </p:spPr>
        <p:txBody>
          <a:bodyPr/>
          <a:lstStyle/>
          <a:p>
            <a:pPr marL="0" indent="0">
              <a:buNone/>
            </a:pPr>
            <a:r>
              <a:rPr lang="en-US" dirty="0"/>
              <a:t>Example</a:t>
            </a:r>
          </a:p>
          <a:p>
            <a:pPr marL="400050" lvl="1" indent="0">
              <a:buNone/>
            </a:pPr>
            <a:r>
              <a:rPr lang="en-US" b="1" i="1" dirty="0" err="1"/>
              <a:t>Stream.generate</a:t>
            </a:r>
            <a:r>
              <a:rPr lang="en-US" b="1" i="1" dirty="0"/>
              <a:t>(Math::random)</a:t>
            </a:r>
          </a:p>
          <a:p>
            <a:pPr marL="400050" lvl="1" indent="0">
              <a:buNone/>
            </a:pPr>
            <a:r>
              <a:rPr lang="en-US" dirty="0"/>
              <a:t>.limit(5)</a:t>
            </a:r>
          </a:p>
          <a:p>
            <a:pPr marL="400050" lvl="1" indent="0">
              <a:buNone/>
            </a:pPr>
            <a:r>
              <a:rPr lang="en-US" dirty="0"/>
              <a:t>.</a:t>
            </a:r>
            <a:r>
              <a:rPr lang="en-US" dirty="0" err="1"/>
              <a:t>forEach</a:t>
            </a:r>
            <a:r>
              <a:rPr lang="en-US" dirty="0"/>
              <a:t>(</a:t>
            </a:r>
            <a:r>
              <a:rPr lang="en-US" dirty="0" err="1"/>
              <a:t>System.out</a:t>
            </a:r>
            <a:r>
              <a:rPr lang="en-US" dirty="0"/>
              <a:t>::</a:t>
            </a:r>
            <a:r>
              <a:rPr lang="en-US" dirty="0" err="1"/>
              <a:t>println</a:t>
            </a:r>
            <a:r>
              <a:rPr lang="en-US" dirty="0"/>
              <a:t>);</a:t>
            </a:r>
          </a:p>
        </p:txBody>
      </p:sp>
    </p:spTree>
    <p:extLst>
      <p:ext uri="{BB962C8B-B14F-4D97-AF65-F5344CB8AC3E}">
        <p14:creationId xmlns:p14="http://schemas.microsoft.com/office/powerpoint/2010/main" val="2119002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5D41-003E-481F-87C7-D4524D3474BD}"/>
              </a:ext>
            </a:extLst>
          </p:cNvPr>
          <p:cNvSpPr>
            <a:spLocks noGrp="1"/>
          </p:cNvSpPr>
          <p:nvPr>
            <p:ph type="title"/>
          </p:nvPr>
        </p:nvSpPr>
        <p:spPr/>
        <p:txBody>
          <a:bodyPr/>
          <a:lstStyle/>
          <a:p>
            <a:r>
              <a:rPr lang="en-US" dirty="0"/>
              <a:t>Collecting data with streams</a:t>
            </a:r>
          </a:p>
        </p:txBody>
      </p:sp>
      <p:sp>
        <p:nvSpPr>
          <p:cNvPr id="3" name="Content Placeholder 2">
            <a:extLst>
              <a:ext uri="{FF2B5EF4-FFF2-40B4-BE49-F238E27FC236}">
                <a16:creationId xmlns:a16="http://schemas.microsoft.com/office/drawing/2014/main" id="{8117E2FF-B960-4A8E-809E-8BCDAFCBAD00}"/>
              </a:ext>
            </a:extLst>
          </p:cNvPr>
          <p:cNvSpPr>
            <a:spLocks noGrp="1"/>
          </p:cNvSpPr>
          <p:nvPr>
            <p:ph idx="1"/>
          </p:nvPr>
        </p:nvSpPr>
        <p:spPr/>
        <p:txBody>
          <a:bodyPr>
            <a:normAutofit fontScale="92500" lnSpcReduction="10000"/>
          </a:bodyPr>
          <a:lstStyle/>
          <a:p>
            <a:r>
              <a:rPr lang="en-US" b="1" dirty="0"/>
              <a:t>collect</a:t>
            </a:r>
            <a:r>
              <a:rPr lang="en-US" dirty="0"/>
              <a:t> is a terminal operation that takes as argument various recipes (called collectors) for accumulating the elements of a stream into a summary result.</a:t>
            </a:r>
          </a:p>
          <a:p>
            <a:endParaRPr lang="en-US" dirty="0"/>
          </a:p>
          <a:p>
            <a:r>
              <a:rPr lang="en-US" dirty="0"/>
              <a:t>Predefined collectors include reducing and summarizing stream elements into a single value, such as calculating the minimum, maximum, or average.</a:t>
            </a:r>
          </a:p>
          <a:p>
            <a:endParaRPr lang="en-US" dirty="0"/>
          </a:p>
          <a:p>
            <a:r>
              <a:rPr lang="en-US" dirty="0"/>
              <a:t>Predefined collectors offer three main functionalities:</a:t>
            </a:r>
          </a:p>
          <a:p>
            <a:pPr lvl="1"/>
            <a:r>
              <a:rPr lang="en-US" dirty="0"/>
              <a:t>Reducing and summarizing stream elements to a single value</a:t>
            </a:r>
          </a:p>
          <a:p>
            <a:pPr lvl="1"/>
            <a:r>
              <a:rPr lang="en-US" dirty="0"/>
              <a:t>Grouping elements</a:t>
            </a:r>
          </a:p>
          <a:p>
            <a:pPr lvl="1"/>
            <a:r>
              <a:rPr lang="en-US" dirty="0"/>
              <a:t>Partitioning elements</a:t>
            </a:r>
          </a:p>
        </p:txBody>
      </p:sp>
    </p:spTree>
    <p:extLst>
      <p:ext uri="{BB962C8B-B14F-4D97-AF65-F5344CB8AC3E}">
        <p14:creationId xmlns:p14="http://schemas.microsoft.com/office/powerpoint/2010/main" val="2049875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91DC-ED31-4438-A099-D89041D27E7D}"/>
              </a:ext>
            </a:extLst>
          </p:cNvPr>
          <p:cNvSpPr>
            <a:spLocks noGrp="1"/>
          </p:cNvSpPr>
          <p:nvPr>
            <p:ph type="title"/>
          </p:nvPr>
        </p:nvSpPr>
        <p:spPr/>
        <p:txBody>
          <a:bodyPr/>
          <a:lstStyle/>
          <a:p>
            <a:r>
              <a:rPr lang="en-US" dirty="0"/>
              <a:t>Reducing and Summarizing</a:t>
            </a:r>
          </a:p>
        </p:txBody>
      </p:sp>
      <p:sp>
        <p:nvSpPr>
          <p:cNvPr id="3" name="Content Placeholder 2">
            <a:extLst>
              <a:ext uri="{FF2B5EF4-FFF2-40B4-BE49-F238E27FC236}">
                <a16:creationId xmlns:a16="http://schemas.microsoft.com/office/drawing/2014/main" id="{F1A9620A-DED8-4F2E-A209-6F106CD1B921}"/>
              </a:ext>
            </a:extLst>
          </p:cNvPr>
          <p:cNvSpPr>
            <a:spLocks noGrp="1"/>
          </p:cNvSpPr>
          <p:nvPr>
            <p:ph idx="1"/>
          </p:nvPr>
        </p:nvSpPr>
        <p:spPr>
          <a:xfrm>
            <a:off x="645131" y="1378226"/>
            <a:ext cx="11043285" cy="4870174"/>
          </a:xfrm>
        </p:spPr>
        <p:txBody>
          <a:bodyPr>
            <a:normAutofit/>
          </a:bodyPr>
          <a:lstStyle/>
          <a:p>
            <a:r>
              <a:rPr lang="en-US" b="1" i="1" dirty="0" err="1"/>
              <a:t>Collectors</a:t>
            </a:r>
            <a:r>
              <a:rPr lang="en-US" b="1" dirty="0" err="1"/>
              <a:t>.c</a:t>
            </a:r>
            <a:r>
              <a:rPr lang="en-US" b="1" i="1" dirty="0" err="1"/>
              <a:t>ounting</a:t>
            </a:r>
            <a:r>
              <a:rPr lang="en-US" b="1" i="1" dirty="0"/>
              <a:t>()</a:t>
            </a:r>
            <a:endParaRPr lang="en-US" b="1" dirty="0"/>
          </a:p>
          <a:p>
            <a:pPr lvl="1"/>
            <a:r>
              <a:rPr lang="en-US" i="1" dirty="0"/>
              <a:t>Counting</a:t>
            </a:r>
            <a:r>
              <a:rPr lang="en-US" dirty="0"/>
              <a:t> is a simple collector that allows simply counting of all </a:t>
            </a:r>
            <a:r>
              <a:rPr lang="en-US" i="1" dirty="0"/>
              <a:t>Stream</a:t>
            </a:r>
            <a:r>
              <a:rPr lang="en-US" dirty="0"/>
              <a:t> elements.</a:t>
            </a:r>
          </a:p>
          <a:p>
            <a:pPr lvl="1"/>
            <a:r>
              <a:rPr lang="en-US" b="1" dirty="0"/>
              <a:t>Example:</a:t>
            </a:r>
            <a:br>
              <a:rPr lang="en-US" dirty="0"/>
            </a:br>
            <a:r>
              <a:rPr lang="en-US" dirty="0"/>
              <a:t>long </a:t>
            </a:r>
            <a:r>
              <a:rPr lang="en-US" dirty="0" err="1"/>
              <a:t>howManyDishes</a:t>
            </a:r>
            <a:r>
              <a:rPr lang="en-US" dirty="0"/>
              <a:t> = </a:t>
            </a:r>
            <a:r>
              <a:rPr lang="en-US" dirty="0" err="1"/>
              <a:t>menu.stream</a:t>
            </a:r>
            <a:r>
              <a:rPr lang="en-US" dirty="0"/>
              <a:t>().collect(</a:t>
            </a:r>
            <a:r>
              <a:rPr lang="en-US" dirty="0" err="1"/>
              <a:t>Collectors.counting</a:t>
            </a:r>
            <a:r>
              <a:rPr lang="en-US" dirty="0"/>
              <a:t>());</a:t>
            </a:r>
          </a:p>
          <a:p>
            <a:pPr lvl="1"/>
            <a:endParaRPr lang="en-US" dirty="0"/>
          </a:p>
          <a:p>
            <a:r>
              <a:rPr lang="en-US" b="1" i="1" dirty="0" err="1"/>
              <a:t>Collectors.maxBy</a:t>
            </a:r>
            <a:r>
              <a:rPr lang="en-US" b="1" i="1" dirty="0"/>
              <a:t>()/</a:t>
            </a:r>
            <a:r>
              <a:rPr lang="en-US" b="1" i="1" dirty="0" err="1"/>
              <a:t>minBy</a:t>
            </a:r>
            <a:r>
              <a:rPr lang="en-US" b="1" i="1" dirty="0"/>
              <a:t>()</a:t>
            </a:r>
            <a:endParaRPr lang="en-US" b="1" dirty="0"/>
          </a:p>
          <a:p>
            <a:pPr lvl="1"/>
            <a:r>
              <a:rPr lang="en-US" i="1" dirty="0" err="1"/>
              <a:t>MaxBy</a:t>
            </a:r>
            <a:r>
              <a:rPr lang="en-US" dirty="0"/>
              <a:t>/</a:t>
            </a:r>
            <a:r>
              <a:rPr lang="en-US" i="1" dirty="0" err="1"/>
              <a:t>MinBy</a:t>
            </a:r>
            <a:r>
              <a:rPr lang="en-US" dirty="0"/>
              <a:t> collectors return the biggest/the smallest element of a </a:t>
            </a:r>
            <a:r>
              <a:rPr lang="en-US" i="1" dirty="0" err="1"/>
              <a:t>Stream</a:t>
            </a:r>
            <a:r>
              <a:rPr lang="en-US" dirty="0" err="1"/>
              <a:t>according</a:t>
            </a:r>
            <a:r>
              <a:rPr lang="en-US" dirty="0"/>
              <a:t> to a provided </a:t>
            </a:r>
            <a:r>
              <a:rPr lang="en-US" i="1" dirty="0"/>
              <a:t>Comparator</a:t>
            </a:r>
            <a:r>
              <a:rPr lang="en-US" dirty="0"/>
              <a:t> instance.</a:t>
            </a:r>
          </a:p>
          <a:p>
            <a:pPr lvl="1"/>
            <a:r>
              <a:rPr lang="en-US" b="1" dirty="0"/>
              <a:t>Example:</a:t>
            </a:r>
            <a:br>
              <a:rPr lang="en-US" dirty="0"/>
            </a:br>
            <a:r>
              <a:rPr lang="en-US" dirty="0"/>
              <a:t>Comparator&lt;Dish&gt; </a:t>
            </a:r>
            <a:r>
              <a:rPr lang="en-US" dirty="0" err="1"/>
              <a:t>dishCaloriesComparator</a:t>
            </a:r>
            <a:r>
              <a:rPr lang="en-US" dirty="0"/>
              <a:t> =</a:t>
            </a:r>
            <a:r>
              <a:rPr lang="en-US" dirty="0" err="1"/>
              <a:t>Comparator.comparingInt</a:t>
            </a:r>
            <a:r>
              <a:rPr lang="en-US" dirty="0"/>
              <a:t>(Dish::</a:t>
            </a:r>
            <a:r>
              <a:rPr lang="en-US" dirty="0" err="1"/>
              <a:t>getCalories</a:t>
            </a:r>
            <a:r>
              <a:rPr lang="en-US" dirty="0"/>
              <a:t>);</a:t>
            </a:r>
            <a:br>
              <a:rPr lang="en-US" dirty="0"/>
            </a:br>
            <a:r>
              <a:rPr lang="en-US" dirty="0"/>
              <a:t>Optional&lt;Dish&gt; </a:t>
            </a:r>
            <a:r>
              <a:rPr lang="en-US" dirty="0" err="1"/>
              <a:t>mostCalorieDish</a:t>
            </a:r>
            <a:r>
              <a:rPr lang="en-US" dirty="0"/>
              <a:t> =</a:t>
            </a:r>
            <a:r>
              <a:rPr lang="en-US" dirty="0" err="1"/>
              <a:t>menu.stream</a:t>
            </a:r>
            <a:r>
              <a:rPr lang="en-US" dirty="0"/>
              <a:t>()</a:t>
            </a:r>
            <a:br>
              <a:rPr lang="en-US" dirty="0"/>
            </a:br>
            <a:r>
              <a:rPr lang="en-US" dirty="0"/>
              <a:t>.collect(</a:t>
            </a:r>
            <a:r>
              <a:rPr lang="en-US" dirty="0" err="1"/>
              <a:t>maxBy</a:t>
            </a:r>
            <a:r>
              <a:rPr lang="en-US" dirty="0"/>
              <a:t>(</a:t>
            </a:r>
            <a:r>
              <a:rPr lang="en-US" dirty="0" err="1"/>
              <a:t>dishCaloriesComparator</a:t>
            </a:r>
            <a:r>
              <a:rPr lang="en-US" dirty="0"/>
              <a:t>));</a:t>
            </a:r>
          </a:p>
          <a:p>
            <a:endParaRPr lang="en-US" dirty="0"/>
          </a:p>
          <a:p>
            <a:endParaRPr lang="en-US" dirty="0"/>
          </a:p>
        </p:txBody>
      </p:sp>
    </p:spTree>
    <p:extLst>
      <p:ext uri="{BB962C8B-B14F-4D97-AF65-F5344CB8AC3E}">
        <p14:creationId xmlns:p14="http://schemas.microsoft.com/office/powerpoint/2010/main" val="21039550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B70E-215F-487A-9BFE-F80CB3784E6C}"/>
              </a:ext>
            </a:extLst>
          </p:cNvPr>
          <p:cNvSpPr>
            <a:spLocks noGrp="1"/>
          </p:cNvSpPr>
          <p:nvPr>
            <p:ph type="title"/>
          </p:nvPr>
        </p:nvSpPr>
        <p:spPr/>
        <p:txBody>
          <a:bodyPr/>
          <a:lstStyle/>
          <a:p>
            <a:r>
              <a:rPr lang="en-US" dirty="0"/>
              <a:t>Summarization</a:t>
            </a:r>
          </a:p>
        </p:txBody>
      </p:sp>
      <p:sp>
        <p:nvSpPr>
          <p:cNvPr id="3" name="Content Placeholder 2">
            <a:extLst>
              <a:ext uri="{FF2B5EF4-FFF2-40B4-BE49-F238E27FC236}">
                <a16:creationId xmlns:a16="http://schemas.microsoft.com/office/drawing/2014/main" id="{288F06E4-429D-4358-9656-FF5B44E641CC}"/>
              </a:ext>
            </a:extLst>
          </p:cNvPr>
          <p:cNvSpPr>
            <a:spLocks noGrp="1"/>
          </p:cNvSpPr>
          <p:nvPr>
            <p:ph idx="1"/>
          </p:nvPr>
        </p:nvSpPr>
        <p:spPr>
          <a:xfrm>
            <a:off x="645130" y="1364974"/>
            <a:ext cx="10698731" cy="5040308"/>
          </a:xfrm>
        </p:spPr>
        <p:txBody>
          <a:bodyPr/>
          <a:lstStyle/>
          <a:p>
            <a:r>
              <a:rPr lang="en-US" b="1" i="1" dirty="0" err="1"/>
              <a:t>Collectors</a:t>
            </a:r>
            <a:r>
              <a:rPr lang="en-US" b="1" dirty="0" err="1"/>
              <a:t>.s</a:t>
            </a:r>
            <a:r>
              <a:rPr lang="en-US" b="1" i="1" dirty="0" err="1"/>
              <a:t>ummingDouble</a:t>
            </a:r>
            <a:r>
              <a:rPr lang="en-US" b="1" i="1" dirty="0"/>
              <a:t>/Long/</a:t>
            </a:r>
            <a:r>
              <a:rPr lang="en-US" b="1" i="1" dirty="0" err="1"/>
              <a:t>Int</a:t>
            </a:r>
            <a:r>
              <a:rPr lang="en-US" b="1" i="1" dirty="0"/>
              <a:t>()</a:t>
            </a:r>
          </a:p>
          <a:p>
            <a:pPr lvl="1"/>
            <a:r>
              <a:rPr lang="en-US" i="1" dirty="0" err="1"/>
              <a:t>SummingDouble</a:t>
            </a:r>
            <a:r>
              <a:rPr lang="en-US" i="1" dirty="0"/>
              <a:t>/Long/</a:t>
            </a:r>
            <a:r>
              <a:rPr lang="en-US" i="1" dirty="0" err="1"/>
              <a:t>Int</a:t>
            </a:r>
            <a:r>
              <a:rPr lang="en-US" dirty="0"/>
              <a:t> is a collector that simply returns a sum of extracted elements.</a:t>
            </a:r>
          </a:p>
          <a:p>
            <a:pPr lvl="1"/>
            <a:r>
              <a:rPr lang="en-US" b="1" dirty="0"/>
              <a:t>Example:</a:t>
            </a:r>
            <a:br>
              <a:rPr lang="en-US" dirty="0"/>
            </a:br>
            <a:r>
              <a:rPr lang="en-US" dirty="0" err="1"/>
              <a:t>int</a:t>
            </a:r>
            <a:r>
              <a:rPr lang="en-US" dirty="0"/>
              <a:t> </a:t>
            </a:r>
            <a:r>
              <a:rPr lang="en-US" dirty="0" err="1"/>
              <a:t>totalCalories</a:t>
            </a:r>
            <a:r>
              <a:rPr lang="en-US" dirty="0"/>
              <a:t> = </a:t>
            </a:r>
            <a:r>
              <a:rPr lang="en-US" dirty="0" err="1"/>
              <a:t>menu.stream</a:t>
            </a:r>
            <a:r>
              <a:rPr lang="en-US" dirty="0"/>
              <a:t>().collect(</a:t>
            </a:r>
            <a:r>
              <a:rPr lang="en-US" dirty="0" err="1"/>
              <a:t>summingInt</a:t>
            </a:r>
            <a:r>
              <a:rPr lang="en-US" dirty="0"/>
              <a:t>(Dish::</a:t>
            </a:r>
            <a:r>
              <a:rPr lang="en-US" dirty="0" err="1"/>
              <a:t>getCalories</a:t>
            </a:r>
            <a:r>
              <a:rPr lang="en-US" dirty="0"/>
              <a:t>));</a:t>
            </a:r>
          </a:p>
          <a:p>
            <a:pPr lvl="1"/>
            <a:endParaRPr lang="en-US" dirty="0"/>
          </a:p>
          <a:p>
            <a:r>
              <a:rPr lang="en-US" b="1" i="1" dirty="0" err="1"/>
              <a:t>Collectors.averagingDouble</a:t>
            </a:r>
            <a:r>
              <a:rPr lang="en-US" b="1" i="1" dirty="0"/>
              <a:t>/Long/</a:t>
            </a:r>
            <a:r>
              <a:rPr lang="en-US" b="1" i="1" dirty="0" err="1"/>
              <a:t>Int</a:t>
            </a:r>
            <a:r>
              <a:rPr lang="en-US" b="1" i="1" dirty="0"/>
              <a:t>()</a:t>
            </a:r>
            <a:endParaRPr lang="en-US" b="1" dirty="0"/>
          </a:p>
          <a:p>
            <a:pPr lvl="1"/>
            <a:r>
              <a:rPr lang="en-US" i="1" dirty="0" err="1"/>
              <a:t>AveragingDouble</a:t>
            </a:r>
            <a:r>
              <a:rPr lang="en-US" i="1" dirty="0"/>
              <a:t>/Long/</a:t>
            </a:r>
            <a:r>
              <a:rPr lang="en-US" i="1" dirty="0" err="1"/>
              <a:t>Int</a:t>
            </a:r>
            <a:r>
              <a:rPr lang="en-US" dirty="0"/>
              <a:t> is a collector that simply returns an average of extracted elements.</a:t>
            </a:r>
          </a:p>
          <a:p>
            <a:pPr lvl="1"/>
            <a:r>
              <a:rPr lang="en-US" b="1" dirty="0"/>
              <a:t>Example:</a:t>
            </a:r>
            <a:br>
              <a:rPr lang="en-US" b="1" dirty="0"/>
            </a:br>
            <a:r>
              <a:rPr lang="en-US" dirty="0"/>
              <a:t>double </a:t>
            </a:r>
            <a:r>
              <a:rPr lang="en-US" dirty="0" err="1"/>
              <a:t>avgCalories</a:t>
            </a:r>
            <a:r>
              <a:rPr lang="en-US" dirty="0"/>
              <a:t> =</a:t>
            </a:r>
            <a:r>
              <a:rPr lang="en-US" dirty="0" err="1"/>
              <a:t>menu.stream</a:t>
            </a:r>
            <a:r>
              <a:rPr lang="en-US" dirty="0"/>
              <a:t>()</a:t>
            </a:r>
            <a:br>
              <a:rPr lang="en-US" dirty="0"/>
            </a:br>
            <a:r>
              <a:rPr lang="en-US" dirty="0"/>
              <a:t>.collect(</a:t>
            </a:r>
            <a:r>
              <a:rPr lang="en-US" dirty="0" err="1"/>
              <a:t>averagingInt</a:t>
            </a:r>
            <a:r>
              <a:rPr lang="en-US" dirty="0"/>
              <a:t>(Dish::</a:t>
            </a:r>
            <a:r>
              <a:rPr lang="en-US" dirty="0" err="1"/>
              <a:t>getCalories</a:t>
            </a:r>
            <a:r>
              <a:rPr lang="en-US" dirty="0"/>
              <a:t>));</a:t>
            </a:r>
            <a:endParaRPr lang="en-US" b="1" dirty="0"/>
          </a:p>
          <a:p>
            <a:endParaRPr lang="en-US" dirty="0"/>
          </a:p>
          <a:p>
            <a:endParaRPr lang="en-US" dirty="0"/>
          </a:p>
        </p:txBody>
      </p:sp>
    </p:spTree>
    <p:extLst>
      <p:ext uri="{BB962C8B-B14F-4D97-AF65-F5344CB8AC3E}">
        <p14:creationId xmlns:p14="http://schemas.microsoft.com/office/powerpoint/2010/main" val="1923505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28832-BE8D-4599-A66A-4C0BD2BF85DE}"/>
              </a:ext>
            </a:extLst>
          </p:cNvPr>
          <p:cNvSpPr>
            <a:spLocks noGrp="1"/>
          </p:cNvSpPr>
          <p:nvPr>
            <p:ph idx="1"/>
          </p:nvPr>
        </p:nvSpPr>
        <p:spPr>
          <a:xfrm>
            <a:off x="715617" y="861390"/>
            <a:ext cx="10959547" cy="5387009"/>
          </a:xfrm>
        </p:spPr>
        <p:txBody>
          <a:bodyPr/>
          <a:lstStyle/>
          <a:p>
            <a:r>
              <a:rPr lang="en-US" b="1" i="1" dirty="0" err="1"/>
              <a:t>Collectors</a:t>
            </a:r>
            <a:r>
              <a:rPr lang="en-US" b="1" dirty="0" err="1"/>
              <a:t>.s</a:t>
            </a:r>
            <a:r>
              <a:rPr lang="en-US" b="1" i="1" dirty="0" err="1"/>
              <a:t>ummarizingDouble</a:t>
            </a:r>
            <a:r>
              <a:rPr lang="en-US" b="1" i="1" dirty="0"/>
              <a:t>/Long/</a:t>
            </a:r>
            <a:r>
              <a:rPr lang="en-US" b="1" i="1" dirty="0" err="1"/>
              <a:t>Int</a:t>
            </a:r>
            <a:r>
              <a:rPr lang="en-US" b="1" i="1" dirty="0"/>
              <a:t>()</a:t>
            </a:r>
            <a:endParaRPr lang="en-US" b="1" dirty="0"/>
          </a:p>
          <a:p>
            <a:pPr lvl="1"/>
            <a:r>
              <a:rPr lang="en-US" i="1" dirty="0" err="1"/>
              <a:t>SummarizingDouble</a:t>
            </a:r>
            <a:r>
              <a:rPr lang="en-US" i="1" dirty="0"/>
              <a:t>/Long/</a:t>
            </a:r>
            <a:r>
              <a:rPr lang="en-US" i="1" dirty="0" err="1"/>
              <a:t>Int</a:t>
            </a:r>
            <a:r>
              <a:rPr lang="en-US" dirty="0"/>
              <a:t> is a collector that returns a special class containing statistical information about numerical data in a</a:t>
            </a:r>
            <a:r>
              <a:rPr lang="en-US" i="1" dirty="0"/>
              <a:t> Stream</a:t>
            </a:r>
            <a:r>
              <a:rPr lang="en-US" dirty="0"/>
              <a:t> of extracted elements.</a:t>
            </a:r>
          </a:p>
          <a:p>
            <a:pPr lvl="1"/>
            <a:r>
              <a:rPr lang="en-US" b="1" dirty="0"/>
              <a:t>Example:</a:t>
            </a:r>
            <a:br>
              <a:rPr lang="en-US" dirty="0"/>
            </a:br>
            <a:r>
              <a:rPr lang="en-US" dirty="0" err="1"/>
              <a:t>IntSummaryStatistics</a:t>
            </a:r>
            <a:r>
              <a:rPr lang="en-US" dirty="0"/>
              <a:t> </a:t>
            </a:r>
            <a:r>
              <a:rPr lang="en-US" dirty="0" err="1"/>
              <a:t>menuStatistics</a:t>
            </a:r>
            <a:r>
              <a:rPr lang="en-US" dirty="0"/>
              <a:t> =</a:t>
            </a:r>
            <a:r>
              <a:rPr lang="en-US" dirty="0" err="1"/>
              <a:t>menu.stream</a:t>
            </a:r>
            <a:r>
              <a:rPr lang="en-US" dirty="0"/>
              <a:t>()</a:t>
            </a:r>
            <a:br>
              <a:rPr lang="en-US" dirty="0"/>
            </a:br>
            <a:r>
              <a:rPr lang="en-US" dirty="0"/>
              <a:t>.collect(</a:t>
            </a:r>
            <a:r>
              <a:rPr lang="en-US" dirty="0" err="1"/>
              <a:t>summarizingInt</a:t>
            </a:r>
            <a:r>
              <a:rPr lang="en-US" dirty="0"/>
              <a:t>(Dish::</a:t>
            </a:r>
            <a:r>
              <a:rPr lang="en-US" dirty="0" err="1"/>
              <a:t>getCalories</a:t>
            </a:r>
            <a:r>
              <a:rPr lang="en-US" dirty="0"/>
              <a:t>)); </a:t>
            </a:r>
            <a:br>
              <a:rPr lang="en-US" dirty="0"/>
            </a:br>
            <a:br>
              <a:rPr lang="en-US" dirty="0"/>
            </a:br>
            <a:r>
              <a:rPr lang="en-US" dirty="0" err="1"/>
              <a:t>DoubleSummaryStatistics</a:t>
            </a:r>
            <a:r>
              <a:rPr lang="en-US" dirty="0"/>
              <a:t> result = </a:t>
            </a:r>
            <a:r>
              <a:rPr lang="en-US" dirty="0" err="1"/>
              <a:t>givenList.stream</a:t>
            </a:r>
            <a:r>
              <a:rPr lang="en-US" dirty="0"/>
              <a:t>()  .collect(</a:t>
            </a:r>
            <a:r>
              <a:rPr lang="en-US" dirty="0" err="1"/>
              <a:t>summarizingDouble</a:t>
            </a:r>
            <a:r>
              <a:rPr lang="en-US" dirty="0"/>
              <a:t>(String::length));</a:t>
            </a:r>
            <a:br>
              <a:rPr lang="en-US" dirty="0"/>
            </a:br>
            <a:br>
              <a:rPr lang="en-US" dirty="0"/>
            </a:br>
            <a:endParaRPr lang="en-US" dirty="0"/>
          </a:p>
          <a:p>
            <a:endParaRPr lang="en-US" dirty="0"/>
          </a:p>
        </p:txBody>
      </p:sp>
    </p:spTree>
    <p:extLst>
      <p:ext uri="{BB962C8B-B14F-4D97-AF65-F5344CB8AC3E}">
        <p14:creationId xmlns:p14="http://schemas.microsoft.com/office/powerpoint/2010/main" val="35654222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12C0-3391-4855-AA9C-802EE65A77E7}"/>
              </a:ext>
            </a:extLst>
          </p:cNvPr>
          <p:cNvSpPr>
            <a:spLocks noGrp="1"/>
          </p:cNvSpPr>
          <p:nvPr>
            <p:ph type="title"/>
          </p:nvPr>
        </p:nvSpPr>
        <p:spPr/>
        <p:txBody>
          <a:bodyPr/>
          <a:lstStyle/>
          <a:p>
            <a:r>
              <a:rPr lang="en-US" dirty="0"/>
              <a:t>Joining Strings</a:t>
            </a:r>
          </a:p>
        </p:txBody>
      </p:sp>
      <p:sp>
        <p:nvSpPr>
          <p:cNvPr id="3" name="Content Placeholder 2">
            <a:extLst>
              <a:ext uri="{FF2B5EF4-FFF2-40B4-BE49-F238E27FC236}">
                <a16:creationId xmlns:a16="http://schemas.microsoft.com/office/drawing/2014/main" id="{FA106A40-6641-4BDB-B6CA-3F38742AF3EF}"/>
              </a:ext>
            </a:extLst>
          </p:cNvPr>
          <p:cNvSpPr>
            <a:spLocks noGrp="1"/>
          </p:cNvSpPr>
          <p:nvPr>
            <p:ph idx="1"/>
          </p:nvPr>
        </p:nvSpPr>
        <p:spPr>
          <a:xfrm>
            <a:off x="645130" y="1603512"/>
            <a:ext cx="10711983" cy="4644887"/>
          </a:xfrm>
        </p:spPr>
        <p:txBody>
          <a:bodyPr/>
          <a:lstStyle/>
          <a:p>
            <a:r>
              <a:rPr lang="en-US" b="1" i="1" dirty="0" err="1"/>
              <a:t>Collectors</a:t>
            </a:r>
            <a:r>
              <a:rPr lang="en-US" b="1" dirty="0" err="1"/>
              <a:t>.j</a:t>
            </a:r>
            <a:r>
              <a:rPr lang="en-US" b="1" i="1" dirty="0" err="1"/>
              <a:t>oining</a:t>
            </a:r>
            <a:r>
              <a:rPr lang="en-US" b="1" i="1" dirty="0"/>
              <a:t>()</a:t>
            </a:r>
            <a:endParaRPr lang="en-US" b="1" dirty="0"/>
          </a:p>
          <a:p>
            <a:pPr lvl="1"/>
            <a:r>
              <a:rPr lang="en-US" i="1" dirty="0"/>
              <a:t>Joining</a:t>
            </a:r>
            <a:r>
              <a:rPr lang="en-US" dirty="0"/>
              <a:t> collector can be used for joining </a:t>
            </a:r>
            <a:r>
              <a:rPr lang="en-US" i="1" dirty="0"/>
              <a:t>Stream&lt;String&gt;</a:t>
            </a:r>
            <a:r>
              <a:rPr lang="en-US" dirty="0"/>
              <a:t> elements.</a:t>
            </a:r>
          </a:p>
          <a:p>
            <a:pPr lvl="1"/>
            <a:r>
              <a:rPr lang="en-US" b="1" dirty="0"/>
              <a:t>Example</a:t>
            </a:r>
            <a:br>
              <a:rPr lang="en-US" dirty="0"/>
            </a:br>
            <a:r>
              <a:rPr lang="en-US" dirty="0"/>
              <a:t>String </a:t>
            </a:r>
            <a:r>
              <a:rPr lang="en-US" dirty="0" err="1"/>
              <a:t>shortMenu</a:t>
            </a:r>
            <a:r>
              <a:rPr lang="en-US" dirty="0"/>
              <a:t> = </a:t>
            </a:r>
            <a:r>
              <a:rPr lang="en-US" dirty="0" err="1"/>
              <a:t>menu.stream</a:t>
            </a:r>
            <a:r>
              <a:rPr lang="en-US" dirty="0"/>
              <a:t>().map(Dish::</a:t>
            </a:r>
            <a:r>
              <a:rPr lang="en-US" dirty="0" err="1"/>
              <a:t>getName</a:t>
            </a:r>
            <a:r>
              <a:rPr lang="en-US" dirty="0"/>
              <a:t>).collect(joining());</a:t>
            </a:r>
            <a:br>
              <a:rPr lang="en-US" dirty="0"/>
            </a:br>
            <a:r>
              <a:rPr lang="en-US" b="1" dirty="0"/>
              <a:t>Output:</a:t>
            </a:r>
            <a:r>
              <a:rPr lang="en-US" dirty="0"/>
              <a:t> </a:t>
            </a:r>
            <a:r>
              <a:rPr lang="en-US" dirty="0" err="1"/>
              <a:t>porkbeefchickenfrench</a:t>
            </a:r>
            <a:r>
              <a:rPr lang="en-US" dirty="0"/>
              <a:t> </a:t>
            </a:r>
            <a:r>
              <a:rPr lang="en-US" dirty="0" err="1"/>
              <a:t>friesriceseason</a:t>
            </a:r>
            <a:r>
              <a:rPr lang="en-US" dirty="0"/>
              <a:t> </a:t>
            </a:r>
            <a:r>
              <a:rPr lang="en-US" dirty="0" err="1"/>
              <a:t>fruitpizzaprawnssalmon</a:t>
            </a:r>
            <a:br>
              <a:rPr lang="en-US" dirty="0"/>
            </a:br>
            <a:br>
              <a:rPr lang="en-US" dirty="0"/>
            </a:br>
            <a:r>
              <a:rPr lang="en-US" dirty="0"/>
              <a:t>String </a:t>
            </a:r>
            <a:r>
              <a:rPr lang="en-US" dirty="0" err="1"/>
              <a:t>shortMenu</a:t>
            </a:r>
            <a:r>
              <a:rPr lang="en-US" dirty="0"/>
              <a:t> = </a:t>
            </a:r>
            <a:r>
              <a:rPr lang="en-US" dirty="0" err="1"/>
              <a:t>menu.stream</a:t>
            </a:r>
            <a:r>
              <a:rPr lang="en-US" dirty="0"/>
              <a:t>().map(Dish::</a:t>
            </a:r>
            <a:r>
              <a:rPr lang="en-US" dirty="0" err="1"/>
              <a:t>getName</a:t>
            </a:r>
            <a:r>
              <a:rPr lang="en-US" dirty="0"/>
              <a:t>).collect(joining(", "));</a:t>
            </a:r>
            <a:br>
              <a:rPr lang="en-US" dirty="0"/>
            </a:br>
            <a:r>
              <a:rPr lang="en-US" b="1" dirty="0"/>
              <a:t>Output:</a:t>
            </a:r>
            <a:r>
              <a:rPr lang="en-US" dirty="0"/>
              <a:t> pork, beef, chicken, </a:t>
            </a:r>
            <a:r>
              <a:rPr lang="en-US" dirty="0" err="1"/>
              <a:t>french</a:t>
            </a:r>
            <a:r>
              <a:rPr lang="en-US" dirty="0"/>
              <a:t> fries, rice, season fruit, pizza, prawns, salmon</a:t>
            </a:r>
          </a:p>
          <a:p>
            <a:endParaRPr lang="en-US" dirty="0"/>
          </a:p>
        </p:txBody>
      </p:sp>
    </p:spTree>
    <p:extLst>
      <p:ext uri="{BB962C8B-B14F-4D97-AF65-F5344CB8AC3E}">
        <p14:creationId xmlns:p14="http://schemas.microsoft.com/office/powerpoint/2010/main" val="2656938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55FE-2076-47C4-AC11-AEFD25987C81}"/>
              </a:ext>
            </a:extLst>
          </p:cNvPr>
          <p:cNvSpPr>
            <a:spLocks noGrp="1"/>
          </p:cNvSpPr>
          <p:nvPr>
            <p:ph type="title"/>
          </p:nvPr>
        </p:nvSpPr>
        <p:spPr/>
        <p:txBody>
          <a:bodyPr/>
          <a:lstStyle/>
          <a:p>
            <a:r>
              <a:rPr lang="en-US" dirty="0"/>
              <a:t>Grouping</a:t>
            </a:r>
          </a:p>
        </p:txBody>
      </p:sp>
      <p:sp>
        <p:nvSpPr>
          <p:cNvPr id="3" name="Content Placeholder 2">
            <a:extLst>
              <a:ext uri="{FF2B5EF4-FFF2-40B4-BE49-F238E27FC236}">
                <a16:creationId xmlns:a16="http://schemas.microsoft.com/office/drawing/2014/main" id="{01EB6A41-AF02-4BAD-AB68-12CF8671DD25}"/>
              </a:ext>
            </a:extLst>
          </p:cNvPr>
          <p:cNvSpPr>
            <a:spLocks noGrp="1"/>
          </p:cNvSpPr>
          <p:nvPr>
            <p:ph idx="1"/>
          </p:nvPr>
        </p:nvSpPr>
        <p:spPr>
          <a:xfrm>
            <a:off x="645130" y="1524000"/>
            <a:ext cx="10900759" cy="4724399"/>
          </a:xfrm>
        </p:spPr>
        <p:txBody>
          <a:bodyPr>
            <a:normAutofit lnSpcReduction="10000"/>
          </a:bodyPr>
          <a:lstStyle/>
          <a:p>
            <a:r>
              <a:rPr lang="en-US" b="1" i="1" dirty="0" err="1"/>
              <a:t>Collectors</a:t>
            </a:r>
            <a:r>
              <a:rPr lang="en-US" b="1" dirty="0" err="1"/>
              <a:t>.</a:t>
            </a:r>
            <a:r>
              <a:rPr lang="en-US" b="1" i="1" dirty="0" err="1"/>
              <a:t>groupingBy</a:t>
            </a:r>
            <a:r>
              <a:rPr lang="en-US" b="1" i="1" dirty="0"/>
              <a:t>()</a:t>
            </a:r>
            <a:endParaRPr lang="en-US" b="1" dirty="0"/>
          </a:p>
          <a:p>
            <a:pPr lvl="1"/>
            <a:r>
              <a:rPr lang="en-US" i="1" dirty="0" err="1"/>
              <a:t>GroupingBy</a:t>
            </a:r>
            <a:r>
              <a:rPr lang="en-US" dirty="0"/>
              <a:t> collector is used for grouping objects by some property and storing results in a </a:t>
            </a:r>
            <a:r>
              <a:rPr lang="en-US" i="1" dirty="0"/>
              <a:t>Map</a:t>
            </a:r>
            <a:r>
              <a:rPr lang="en-US" dirty="0"/>
              <a:t> instance.</a:t>
            </a:r>
          </a:p>
          <a:p>
            <a:pPr lvl="1"/>
            <a:r>
              <a:rPr lang="en-US" b="1" dirty="0"/>
              <a:t>Example:</a:t>
            </a:r>
            <a:br>
              <a:rPr lang="en-US" dirty="0"/>
            </a:br>
            <a:r>
              <a:rPr lang="en-US" dirty="0"/>
              <a:t>Map&lt;</a:t>
            </a:r>
            <a:r>
              <a:rPr lang="en-US" dirty="0" err="1"/>
              <a:t>Dish.Type</a:t>
            </a:r>
            <a:r>
              <a:rPr lang="en-US" dirty="0"/>
              <a:t>, List&lt;Dish&gt;&gt; </a:t>
            </a:r>
            <a:r>
              <a:rPr lang="en-US" dirty="0" err="1"/>
              <a:t>dishesByType</a:t>
            </a:r>
            <a:r>
              <a:rPr lang="en-US" dirty="0"/>
              <a:t> =</a:t>
            </a:r>
            <a:r>
              <a:rPr lang="en-US" dirty="0" err="1"/>
              <a:t>menu.stream</a:t>
            </a:r>
            <a:r>
              <a:rPr lang="en-US" dirty="0"/>
              <a:t>()</a:t>
            </a:r>
            <a:br>
              <a:rPr lang="en-US" dirty="0"/>
            </a:br>
            <a:r>
              <a:rPr lang="en-US" dirty="0"/>
              <a:t>.collect(</a:t>
            </a:r>
            <a:r>
              <a:rPr lang="en-US" dirty="0" err="1"/>
              <a:t>groupingBy</a:t>
            </a:r>
            <a:r>
              <a:rPr lang="en-US" dirty="0"/>
              <a:t>(Dish::</a:t>
            </a:r>
            <a:r>
              <a:rPr lang="en-US" dirty="0" err="1"/>
              <a:t>getType</a:t>
            </a:r>
            <a:r>
              <a:rPr lang="en-US" dirty="0"/>
              <a:t>));</a:t>
            </a:r>
            <a:br>
              <a:rPr lang="en-US" dirty="0"/>
            </a:br>
            <a:r>
              <a:rPr lang="en-US" b="1" dirty="0"/>
              <a:t>Output:</a:t>
            </a:r>
            <a:br>
              <a:rPr lang="en-US" b="1" dirty="0"/>
            </a:br>
            <a:r>
              <a:rPr lang="en-US" dirty="0"/>
              <a:t>{FISH=[prawns, salmon], OTHER=[</a:t>
            </a:r>
            <a:r>
              <a:rPr lang="en-US" dirty="0" err="1"/>
              <a:t>french</a:t>
            </a:r>
            <a:r>
              <a:rPr lang="en-US" dirty="0"/>
              <a:t> fries, rice, season fruit, pizza],MEAT=[pork, beef, chicken]}</a:t>
            </a:r>
            <a:br>
              <a:rPr lang="en-US" dirty="0"/>
            </a:br>
            <a:br>
              <a:rPr lang="en-US" dirty="0"/>
            </a:br>
            <a:r>
              <a:rPr lang="en-US" dirty="0"/>
              <a:t>public </a:t>
            </a:r>
            <a:r>
              <a:rPr lang="en-US" dirty="0" err="1"/>
              <a:t>enum</a:t>
            </a:r>
            <a:r>
              <a:rPr lang="en-US" dirty="0"/>
              <a:t> </a:t>
            </a:r>
            <a:r>
              <a:rPr lang="en-US" dirty="0" err="1"/>
              <a:t>CaloricLevel</a:t>
            </a:r>
            <a:r>
              <a:rPr lang="en-US" dirty="0"/>
              <a:t> { DIET, NORMAL, FAT }</a:t>
            </a:r>
            <a:br>
              <a:rPr lang="en-US" dirty="0"/>
            </a:br>
            <a:r>
              <a:rPr lang="en-US" dirty="0"/>
              <a:t>Map&lt;</a:t>
            </a:r>
            <a:r>
              <a:rPr lang="en-US" dirty="0" err="1"/>
              <a:t>CaloricLevel</a:t>
            </a:r>
            <a:r>
              <a:rPr lang="en-US" dirty="0"/>
              <a:t>, List&lt;Dish&gt;&gt; </a:t>
            </a:r>
            <a:r>
              <a:rPr lang="en-US" dirty="0" err="1"/>
              <a:t>dishesByCaloricLevel</a:t>
            </a:r>
            <a:r>
              <a:rPr lang="en-US" dirty="0"/>
              <a:t> = </a:t>
            </a:r>
            <a:r>
              <a:rPr lang="en-US" dirty="0" err="1"/>
              <a:t>menu.stream</a:t>
            </a:r>
            <a:r>
              <a:rPr lang="en-US" dirty="0"/>
              <a:t>().collect(</a:t>
            </a:r>
            <a:br>
              <a:rPr lang="en-US" dirty="0"/>
            </a:br>
            <a:r>
              <a:rPr lang="en-US" dirty="0" err="1"/>
              <a:t>groupingBy</a:t>
            </a:r>
            <a:r>
              <a:rPr lang="en-US" dirty="0"/>
              <a:t>(dish -&gt; {</a:t>
            </a:r>
            <a:br>
              <a:rPr lang="en-US" dirty="0"/>
            </a:br>
            <a:r>
              <a:rPr lang="en-US" dirty="0"/>
              <a:t>if (</a:t>
            </a:r>
            <a:r>
              <a:rPr lang="en-US" dirty="0" err="1"/>
              <a:t>dish.getCalories</a:t>
            </a:r>
            <a:r>
              <a:rPr lang="en-US" dirty="0"/>
              <a:t>() &lt;= 400) return </a:t>
            </a:r>
            <a:r>
              <a:rPr lang="en-US" dirty="0" err="1"/>
              <a:t>CaloricLevel.DIET</a:t>
            </a:r>
            <a:r>
              <a:rPr lang="en-US" dirty="0"/>
              <a:t>;</a:t>
            </a:r>
            <a:br>
              <a:rPr lang="en-US" dirty="0"/>
            </a:br>
            <a:r>
              <a:rPr lang="en-US" dirty="0"/>
              <a:t>else if (</a:t>
            </a:r>
            <a:r>
              <a:rPr lang="en-US" dirty="0" err="1"/>
              <a:t>dish.getCalories</a:t>
            </a:r>
            <a:r>
              <a:rPr lang="en-US" dirty="0"/>
              <a:t>() &lt;= 700) return </a:t>
            </a:r>
            <a:r>
              <a:rPr lang="en-US" dirty="0" err="1"/>
              <a:t>CaloricLevel.NORMAL</a:t>
            </a:r>
            <a:r>
              <a:rPr lang="en-US" dirty="0"/>
              <a:t>;</a:t>
            </a:r>
            <a:br>
              <a:rPr lang="en-US" dirty="0"/>
            </a:br>
            <a:r>
              <a:rPr lang="en-US" dirty="0"/>
              <a:t>else return </a:t>
            </a:r>
            <a:r>
              <a:rPr lang="en-US" dirty="0" err="1"/>
              <a:t>CaloricLevel.FAT</a:t>
            </a:r>
            <a:r>
              <a:rPr lang="en-US" dirty="0"/>
              <a:t>;</a:t>
            </a:r>
            <a:br>
              <a:rPr lang="en-US" dirty="0"/>
            </a:br>
            <a:r>
              <a:rPr lang="en-US" dirty="0"/>
              <a:t>} ));</a:t>
            </a:r>
            <a:endParaRPr lang="en-US" b="1" dirty="0"/>
          </a:p>
          <a:p>
            <a:endParaRPr lang="en-US" dirty="0"/>
          </a:p>
        </p:txBody>
      </p:sp>
    </p:spTree>
    <p:extLst>
      <p:ext uri="{BB962C8B-B14F-4D97-AF65-F5344CB8AC3E}">
        <p14:creationId xmlns:p14="http://schemas.microsoft.com/office/powerpoint/2010/main" val="5721204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C72330AA-E11E-458E-8798-12C7F77383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8E05919-D800-40FD-A3BD-4B9CC4078E7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24" name="Picture 23">
              <a:extLst>
                <a:ext uri="{FF2B5EF4-FFF2-40B4-BE49-F238E27FC236}">
                  <a16:creationId xmlns:a16="http://schemas.microsoft.com/office/drawing/2014/main" id="{DE70C79C-8688-4786-8FCD-43A4B5D5B7DD}"/>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9A6338A0-2BDA-4E79-A762-AAD8608C0C27}"/>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B685624D-3645-4129-9FF6-0C59DBF23BD3}"/>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7" name="Picture 26">
              <a:extLst>
                <a:ext uri="{FF2B5EF4-FFF2-40B4-BE49-F238E27FC236}">
                  <a16:creationId xmlns:a16="http://schemas.microsoft.com/office/drawing/2014/main" id="{03F24C1B-E4C1-43E7-84B3-DD476F383667}"/>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8725CE5D-088A-4522-9817-4B485D6E7F83}"/>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30" name="Freeform 7">
            <a:extLst>
              <a:ext uri="{FF2B5EF4-FFF2-40B4-BE49-F238E27FC236}">
                <a16:creationId xmlns:a16="http://schemas.microsoft.com/office/drawing/2014/main" id="{A6BDC1B0-0C91-4230-BFEB-9C8ED19B9A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32" name="Freeform: Shape 31">
            <a:extLst>
              <a:ext uri="{FF2B5EF4-FFF2-40B4-BE49-F238E27FC236}">
                <a16:creationId xmlns:a16="http://schemas.microsoft.com/office/drawing/2014/main" id="{68E0A26E-4EA8-4E6C-97A2-7B6C1C13F8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4" name="Picture 3">
            <a:extLst>
              <a:ext uri="{FF2B5EF4-FFF2-40B4-BE49-F238E27FC236}">
                <a16:creationId xmlns:a16="http://schemas.microsoft.com/office/drawing/2014/main" id="{A812C114-595C-47E4-8B89-83BF7038DD11}"/>
              </a:ext>
            </a:extLst>
          </p:cNvPr>
          <p:cNvPicPr>
            <a:picLocks noChangeAspect="1"/>
          </p:cNvPicPr>
          <p:nvPr/>
        </p:nvPicPr>
        <p:blipFill>
          <a:blip r:embed="rId6"/>
          <a:stretch>
            <a:fillRect/>
          </a:stretch>
        </p:blipFill>
        <p:spPr>
          <a:xfrm>
            <a:off x="7203354" y="1871003"/>
            <a:ext cx="4500966" cy="3488788"/>
          </a:xfrm>
          <a:prstGeom prst="rect">
            <a:avLst/>
          </a:prstGeom>
          <a:effectLst/>
        </p:spPr>
      </p:pic>
      <p:sp>
        <p:nvSpPr>
          <p:cNvPr id="34" name="Rectangle 33">
            <a:extLst>
              <a:ext uri="{FF2B5EF4-FFF2-40B4-BE49-F238E27FC236}">
                <a16:creationId xmlns:a16="http://schemas.microsoft.com/office/drawing/2014/main" id="{C1841CC0-B7A9-4828-B82F-9C6B433BDC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91FDC6E-4659-4BD6-8B6D-5EA9F5F97E5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4000" b="0" i="0" kern="1200">
                <a:solidFill>
                  <a:srgbClr val="EBEBEB"/>
                </a:solidFill>
                <a:latin typeface="+mj-lt"/>
                <a:ea typeface="+mj-ea"/>
                <a:cs typeface="+mj-cs"/>
              </a:rPr>
              <a:t>Classification of an item in the stream during the grouping process</a:t>
            </a:r>
            <a:br>
              <a:rPr lang="en-US" sz="4000" b="0" i="0" kern="1200">
                <a:solidFill>
                  <a:srgbClr val="EBEBEB"/>
                </a:solidFill>
                <a:latin typeface="+mj-lt"/>
                <a:ea typeface="+mj-ea"/>
                <a:cs typeface="+mj-cs"/>
              </a:rPr>
            </a:br>
            <a:endParaRPr lang="en-US" sz="4000" b="0" i="0" kern="1200">
              <a:solidFill>
                <a:srgbClr val="EBEBEB"/>
              </a:solidFill>
              <a:latin typeface="+mj-lt"/>
              <a:ea typeface="+mj-ea"/>
              <a:cs typeface="+mj-cs"/>
            </a:endParaRPr>
          </a:p>
        </p:txBody>
      </p:sp>
    </p:spTree>
    <p:extLst>
      <p:ext uri="{BB962C8B-B14F-4D97-AF65-F5344CB8AC3E}">
        <p14:creationId xmlns:p14="http://schemas.microsoft.com/office/powerpoint/2010/main" val="27161153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4D97-5B79-4B7D-AA5F-3631068CBA24}"/>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B5723E98-E56F-4A4C-BECD-84E69C7B996B}"/>
              </a:ext>
            </a:extLst>
          </p:cNvPr>
          <p:cNvSpPr txBox="1"/>
          <p:nvPr/>
        </p:nvSpPr>
        <p:spPr>
          <a:xfrm>
            <a:off x="5738192" y="530094"/>
            <a:ext cx="4108174" cy="923330"/>
          </a:xfrm>
          <a:prstGeom prst="rect">
            <a:avLst/>
          </a:prstGeom>
          <a:noFill/>
        </p:spPr>
        <p:txBody>
          <a:bodyPr wrap="square" rtlCol="0">
            <a:spAutoFit/>
          </a:bodyPr>
          <a:lstStyle/>
          <a:p>
            <a:r>
              <a:rPr lang="en-US" dirty="0" err="1"/>
              <a:t>ApplePredicate</a:t>
            </a:r>
            <a:endParaRPr lang="en-US" dirty="0"/>
          </a:p>
          <a:p>
            <a:endParaRPr lang="en-US" dirty="0"/>
          </a:p>
          <a:p>
            <a:r>
              <a:rPr lang="en-US" dirty="0"/>
              <a:t>+Boolean test(Apple apple)</a:t>
            </a:r>
          </a:p>
        </p:txBody>
      </p:sp>
      <p:sp>
        <p:nvSpPr>
          <p:cNvPr id="6" name="TextBox 5">
            <a:extLst>
              <a:ext uri="{FF2B5EF4-FFF2-40B4-BE49-F238E27FC236}">
                <a16:creationId xmlns:a16="http://schemas.microsoft.com/office/drawing/2014/main" id="{E7129D9F-1B5A-459E-8637-B3BEEAF84180}"/>
              </a:ext>
            </a:extLst>
          </p:cNvPr>
          <p:cNvSpPr txBox="1"/>
          <p:nvPr/>
        </p:nvSpPr>
        <p:spPr>
          <a:xfrm>
            <a:off x="4320211" y="2107098"/>
            <a:ext cx="3260036" cy="369332"/>
          </a:xfrm>
          <a:prstGeom prst="rect">
            <a:avLst/>
          </a:prstGeom>
          <a:noFill/>
        </p:spPr>
        <p:txBody>
          <a:bodyPr wrap="square" rtlCol="0">
            <a:spAutoFit/>
          </a:bodyPr>
          <a:lstStyle/>
          <a:p>
            <a:r>
              <a:rPr lang="en-US" dirty="0" err="1"/>
              <a:t>AppleGreenColorPredicate</a:t>
            </a:r>
            <a:endParaRPr lang="en-US" dirty="0"/>
          </a:p>
        </p:txBody>
      </p:sp>
      <p:sp>
        <p:nvSpPr>
          <p:cNvPr id="7" name="TextBox 6">
            <a:extLst>
              <a:ext uri="{FF2B5EF4-FFF2-40B4-BE49-F238E27FC236}">
                <a16:creationId xmlns:a16="http://schemas.microsoft.com/office/drawing/2014/main" id="{C6CBD017-089A-4C5A-80A0-0CB2CFBDCD7A}"/>
              </a:ext>
            </a:extLst>
          </p:cNvPr>
          <p:cNvSpPr txBox="1"/>
          <p:nvPr/>
        </p:nvSpPr>
        <p:spPr>
          <a:xfrm>
            <a:off x="8441635" y="2107101"/>
            <a:ext cx="3591339" cy="369332"/>
          </a:xfrm>
          <a:prstGeom prst="rect">
            <a:avLst/>
          </a:prstGeom>
          <a:noFill/>
        </p:spPr>
        <p:txBody>
          <a:bodyPr wrap="square" rtlCol="0">
            <a:spAutoFit/>
          </a:bodyPr>
          <a:lstStyle/>
          <a:p>
            <a:r>
              <a:rPr lang="en-US" dirty="0" err="1"/>
              <a:t>AppleHeavyWeightPredicate</a:t>
            </a:r>
            <a:endParaRPr lang="en-US" dirty="0"/>
          </a:p>
        </p:txBody>
      </p:sp>
      <p:sp>
        <p:nvSpPr>
          <p:cNvPr id="9" name="Rectangle 8">
            <a:extLst>
              <a:ext uri="{FF2B5EF4-FFF2-40B4-BE49-F238E27FC236}">
                <a16:creationId xmlns:a16="http://schemas.microsoft.com/office/drawing/2014/main" id="{BE7D430D-A1D0-4382-925A-4A0D08C5D06D}"/>
              </a:ext>
            </a:extLst>
          </p:cNvPr>
          <p:cNvSpPr/>
          <p:nvPr/>
        </p:nvSpPr>
        <p:spPr>
          <a:xfrm>
            <a:off x="5618922" y="530094"/>
            <a:ext cx="3445565" cy="9233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922925B-58B1-41A8-BBF5-9D275FFE26C7}"/>
              </a:ext>
            </a:extLst>
          </p:cNvPr>
          <p:cNvCxnSpPr>
            <a:cxnSpLocks/>
            <a:stCxn id="9" idx="1"/>
            <a:endCxn id="9" idx="3"/>
          </p:cNvCxnSpPr>
          <p:nvPr/>
        </p:nvCxnSpPr>
        <p:spPr>
          <a:xfrm>
            <a:off x="5618922" y="991759"/>
            <a:ext cx="344556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F283E0-3547-411F-98EA-B3CE36FD23AC}"/>
              </a:ext>
            </a:extLst>
          </p:cNvPr>
          <p:cNvSpPr/>
          <p:nvPr/>
        </p:nvSpPr>
        <p:spPr>
          <a:xfrm>
            <a:off x="4200939" y="1930624"/>
            <a:ext cx="3445565" cy="74628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B780E-2F35-485D-AA63-53A12AB985DE}"/>
              </a:ext>
            </a:extLst>
          </p:cNvPr>
          <p:cNvSpPr/>
          <p:nvPr/>
        </p:nvSpPr>
        <p:spPr>
          <a:xfrm>
            <a:off x="8441635" y="1941768"/>
            <a:ext cx="3445565" cy="74628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E72D7AA-F1FD-4AAC-856D-6BD87CC6321E}"/>
              </a:ext>
            </a:extLst>
          </p:cNvPr>
          <p:cNvCxnSpPr/>
          <p:nvPr/>
        </p:nvCxnSpPr>
        <p:spPr>
          <a:xfrm>
            <a:off x="6228522" y="14534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BD3C053-2807-4AFC-A2F8-40FC9446DDBF}"/>
              </a:ext>
            </a:extLst>
          </p:cNvPr>
          <p:cNvCxnSpPr>
            <a:cxnSpLocks/>
          </p:cNvCxnSpPr>
          <p:nvPr/>
        </p:nvCxnSpPr>
        <p:spPr>
          <a:xfrm flipV="1">
            <a:off x="6255027" y="1453424"/>
            <a:ext cx="278295" cy="477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F1582F8-B340-4D0C-A26F-AAC42D1A4C0E}"/>
              </a:ext>
            </a:extLst>
          </p:cNvPr>
          <p:cNvCxnSpPr>
            <a:cxnSpLocks/>
          </p:cNvCxnSpPr>
          <p:nvPr/>
        </p:nvCxnSpPr>
        <p:spPr>
          <a:xfrm flipH="1" flipV="1">
            <a:off x="8772939" y="1530800"/>
            <a:ext cx="410818" cy="4109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79E698-08E8-4415-9705-CFEC6C32E51C}"/>
              </a:ext>
            </a:extLst>
          </p:cNvPr>
          <p:cNvSpPr txBox="1"/>
          <p:nvPr/>
        </p:nvSpPr>
        <p:spPr>
          <a:xfrm>
            <a:off x="1550508" y="1179699"/>
            <a:ext cx="4216219" cy="707886"/>
          </a:xfrm>
          <a:prstGeom prst="rect">
            <a:avLst/>
          </a:prstGeom>
          <a:noFill/>
        </p:spPr>
        <p:txBody>
          <a:bodyPr wrap="none" rtlCol="0">
            <a:spAutoFit/>
          </a:bodyPr>
          <a:lstStyle/>
          <a:p>
            <a:r>
              <a:rPr lang="en-US" sz="2000" b="1" dirty="0" err="1"/>
              <a:t>ApplePredicate</a:t>
            </a:r>
            <a:r>
              <a:rPr lang="en-US" sz="2000" b="1" dirty="0"/>
              <a:t> encapsulates</a:t>
            </a:r>
            <a:br>
              <a:rPr lang="en-US" sz="2000" b="1" dirty="0"/>
            </a:br>
            <a:r>
              <a:rPr lang="en-US" sz="2000" b="1" dirty="0"/>
              <a:t>a strategy for selecting an apple</a:t>
            </a:r>
          </a:p>
        </p:txBody>
      </p:sp>
      <p:sp>
        <p:nvSpPr>
          <p:cNvPr id="25" name="TextBox 24">
            <a:extLst>
              <a:ext uri="{FF2B5EF4-FFF2-40B4-BE49-F238E27FC236}">
                <a16:creationId xmlns:a16="http://schemas.microsoft.com/office/drawing/2014/main" id="{B9D2C695-021C-4182-8AEE-6376A90EFE0D}"/>
              </a:ext>
            </a:extLst>
          </p:cNvPr>
          <p:cNvSpPr txBox="1"/>
          <p:nvPr/>
        </p:nvSpPr>
        <p:spPr>
          <a:xfrm>
            <a:off x="1298713" y="3140767"/>
            <a:ext cx="8797601" cy="2893100"/>
          </a:xfrm>
          <a:prstGeom prst="rect">
            <a:avLst/>
          </a:prstGeom>
          <a:noFill/>
        </p:spPr>
        <p:txBody>
          <a:bodyPr wrap="none" rtlCol="0">
            <a:spAutoFit/>
          </a:bodyPr>
          <a:lstStyle/>
          <a:p>
            <a:r>
              <a:rPr lang="en-US" sz="2000" b="1" dirty="0"/>
              <a:t>//</a:t>
            </a:r>
            <a:r>
              <a:rPr lang="en-US" sz="2000" b="1" dirty="0" err="1"/>
              <a:t>Behaviour</a:t>
            </a:r>
            <a:r>
              <a:rPr lang="en-US" sz="2000" b="1" dirty="0"/>
              <a:t> Parameterization</a:t>
            </a:r>
            <a:endParaRPr lang="en-US" b="1" dirty="0"/>
          </a:p>
          <a:p>
            <a:r>
              <a:rPr lang="en-US" dirty="0"/>
              <a:t>public static List&lt;Apple&gt; </a:t>
            </a:r>
            <a:r>
              <a:rPr lang="en-US" dirty="0" err="1"/>
              <a:t>filterApple</a:t>
            </a:r>
            <a:r>
              <a:rPr lang="en-US" dirty="0"/>
              <a:t>(List&lt;Apple&gt; </a:t>
            </a:r>
            <a:r>
              <a:rPr lang="en-US" dirty="0" err="1"/>
              <a:t>inventory,ApplePredicate</a:t>
            </a:r>
            <a:r>
              <a:rPr lang="en-US" dirty="0"/>
              <a:t> p){</a:t>
            </a:r>
            <a:br>
              <a:rPr lang="en-US" dirty="0"/>
            </a:br>
            <a:r>
              <a:rPr lang="en-US" dirty="0"/>
              <a:t>         List&lt;Apple&gt; result =new </a:t>
            </a:r>
            <a:r>
              <a:rPr lang="en-US" dirty="0" err="1"/>
              <a:t>ArrayList</a:t>
            </a:r>
            <a:r>
              <a:rPr lang="en-US" dirty="0"/>
              <a:t>&lt;&gt;();</a:t>
            </a:r>
          </a:p>
          <a:p>
            <a:r>
              <a:rPr lang="en-US" dirty="0"/>
              <a:t>         for(Apple </a:t>
            </a:r>
            <a:r>
              <a:rPr lang="en-US" dirty="0" err="1"/>
              <a:t>apple:inventory</a:t>
            </a:r>
            <a:r>
              <a:rPr lang="en-US" dirty="0"/>
              <a:t>){</a:t>
            </a:r>
          </a:p>
          <a:p>
            <a:r>
              <a:rPr lang="en-US" dirty="0"/>
              <a:t>			if(</a:t>
            </a:r>
            <a:r>
              <a:rPr lang="en-US" dirty="0" err="1"/>
              <a:t>p.test</a:t>
            </a:r>
            <a:r>
              <a:rPr lang="en-US" dirty="0"/>
              <a:t>(apple)){</a:t>
            </a:r>
          </a:p>
          <a:p>
            <a:r>
              <a:rPr lang="en-US" dirty="0"/>
              <a:t>                            </a:t>
            </a:r>
            <a:r>
              <a:rPr lang="en-US" dirty="0" err="1"/>
              <a:t>result.add</a:t>
            </a:r>
            <a:r>
              <a:rPr lang="en-US" dirty="0"/>
              <a:t>(apple);</a:t>
            </a:r>
          </a:p>
          <a:p>
            <a:r>
              <a:rPr lang="en-US" dirty="0"/>
              <a:t>                       }</a:t>
            </a:r>
          </a:p>
          <a:p>
            <a:r>
              <a:rPr lang="en-US" dirty="0"/>
              <a:t>           }</a:t>
            </a:r>
          </a:p>
          <a:p>
            <a:r>
              <a:rPr lang="en-US" dirty="0"/>
              <a:t>            return result;</a:t>
            </a:r>
          </a:p>
          <a:p>
            <a:r>
              <a:rPr lang="en-US" dirty="0"/>
              <a:t>}</a:t>
            </a:r>
          </a:p>
        </p:txBody>
      </p:sp>
      <p:sp>
        <p:nvSpPr>
          <p:cNvPr id="26" name="TextBox 25">
            <a:extLst>
              <a:ext uri="{FF2B5EF4-FFF2-40B4-BE49-F238E27FC236}">
                <a16:creationId xmlns:a16="http://schemas.microsoft.com/office/drawing/2014/main" id="{5198462B-16B6-4C32-8B95-DDA0588B5938}"/>
              </a:ext>
            </a:extLst>
          </p:cNvPr>
          <p:cNvSpPr txBox="1"/>
          <p:nvPr/>
        </p:nvSpPr>
        <p:spPr>
          <a:xfrm>
            <a:off x="6321287" y="4214191"/>
            <a:ext cx="5264583" cy="1508105"/>
          </a:xfrm>
          <a:prstGeom prst="rect">
            <a:avLst/>
          </a:prstGeom>
          <a:noFill/>
        </p:spPr>
        <p:txBody>
          <a:bodyPr wrap="none" rtlCol="0">
            <a:spAutoFit/>
          </a:bodyPr>
          <a:lstStyle/>
          <a:p>
            <a:r>
              <a:rPr lang="en-US" b="1" dirty="0"/>
              <a:t>Note:</a:t>
            </a:r>
            <a:r>
              <a:rPr lang="en-US" dirty="0"/>
              <a:t> The only code really matters is </a:t>
            </a:r>
            <a:br>
              <a:rPr lang="en-US" dirty="0"/>
            </a:br>
            <a:r>
              <a:rPr lang="en-US" dirty="0"/>
              <a:t>implementation of the test method.</a:t>
            </a:r>
            <a:br>
              <a:rPr lang="en-US" dirty="0"/>
            </a:br>
            <a:r>
              <a:rPr lang="en-US" dirty="0" err="1"/>
              <a:t>Unfortunately,because</a:t>
            </a:r>
            <a:r>
              <a:rPr lang="en-US" dirty="0"/>
              <a:t> </a:t>
            </a:r>
            <a:r>
              <a:rPr lang="en-US" dirty="0" err="1"/>
              <a:t>filterApple</a:t>
            </a:r>
            <a:r>
              <a:rPr lang="en-US" dirty="0"/>
              <a:t> method</a:t>
            </a:r>
            <a:br>
              <a:rPr lang="en-US" dirty="0"/>
            </a:br>
            <a:r>
              <a:rPr lang="en-US" dirty="0"/>
              <a:t>can only take </a:t>
            </a:r>
            <a:r>
              <a:rPr lang="en-US" dirty="0" err="1"/>
              <a:t>objects,we</a:t>
            </a:r>
            <a:r>
              <a:rPr lang="en-US" dirty="0"/>
              <a:t> have to wrap code</a:t>
            </a:r>
            <a:br>
              <a:rPr lang="en-US" dirty="0"/>
            </a:br>
            <a:r>
              <a:rPr lang="en-US" dirty="0"/>
              <a:t>inside an </a:t>
            </a:r>
            <a:r>
              <a:rPr lang="en-US" dirty="0" err="1"/>
              <a:t>ApplePredicate</a:t>
            </a:r>
            <a:r>
              <a:rPr lang="en-US" dirty="0"/>
              <a:t> object.</a:t>
            </a:r>
          </a:p>
        </p:txBody>
      </p:sp>
      <p:sp>
        <p:nvSpPr>
          <p:cNvPr id="27" name="Rectangle 26">
            <a:extLst>
              <a:ext uri="{FF2B5EF4-FFF2-40B4-BE49-F238E27FC236}">
                <a16:creationId xmlns:a16="http://schemas.microsoft.com/office/drawing/2014/main" id="{F4636F54-EA49-4262-9AD8-B5C8449D23F5}"/>
              </a:ext>
            </a:extLst>
          </p:cNvPr>
          <p:cNvSpPr/>
          <p:nvPr/>
        </p:nvSpPr>
        <p:spPr>
          <a:xfrm>
            <a:off x="6228517" y="4214191"/>
            <a:ext cx="5264583" cy="1508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845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F6CFF07-D953-4F9C-9A0E-E0A6AACB61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4" name="Freeform: Shape 13">
            <a:extLst>
              <a:ext uri="{FF2B5EF4-FFF2-40B4-BE49-F238E27FC236}">
                <a16:creationId xmlns:a16="http://schemas.microsoft.com/office/drawing/2014/main" id="{DAA4FEEE-0B5F-41BF-825D-60F9FB0895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pic>
        <p:nvPicPr>
          <p:cNvPr id="4" name="Picture 3">
            <a:extLst>
              <a:ext uri="{FF2B5EF4-FFF2-40B4-BE49-F238E27FC236}">
                <a16:creationId xmlns:a16="http://schemas.microsoft.com/office/drawing/2014/main" id="{6FFDCDA8-D4FA-4934-B4E2-EF5600F50129}"/>
              </a:ext>
            </a:extLst>
          </p:cNvPr>
          <p:cNvPicPr>
            <a:picLocks noChangeAspect="1"/>
          </p:cNvPicPr>
          <p:nvPr/>
        </p:nvPicPr>
        <p:blipFill>
          <a:blip r:embed="rId2"/>
          <a:stretch>
            <a:fillRect/>
          </a:stretch>
        </p:blipFill>
        <p:spPr>
          <a:xfrm>
            <a:off x="5669280" y="2905067"/>
            <a:ext cx="6231988" cy="2778281"/>
          </a:xfrm>
          <a:prstGeom prst="rect">
            <a:avLst/>
          </a:prstGeom>
          <a:effectLst/>
        </p:spPr>
      </p:pic>
      <p:sp>
        <p:nvSpPr>
          <p:cNvPr id="16" name="Rectangle 15">
            <a:extLst>
              <a:ext uri="{FF2B5EF4-FFF2-40B4-BE49-F238E27FC236}">
                <a16:creationId xmlns:a16="http://schemas.microsoft.com/office/drawing/2014/main" id="{A721560C-E4AB-4287-A29C-3F6916794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6E07543-6A34-458F-8F41-A684EFE8EFD3}"/>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a:solidFill>
                  <a:srgbClr val="EBEBEB"/>
                </a:solidFill>
                <a:latin typeface="+mj-lt"/>
                <a:ea typeface="+mj-ea"/>
                <a:cs typeface="+mj-cs"/>
              </a:rPr>
              <a:t>MultiLevel grouping</a:t>
            </a:r>
          </a:p>
        </p:txBody>
      </p:sp>
      <p:sp>
        <p:nvSpPr>
          <p:cNvPr id="5" name="TextBox 4">
            <a:extLst>
              <a:ext uri="{FF2B5EF4-FFF2-40B4-BE49-F238E27FC236}">
                <a16:creationId xmlns:a16="http://schemas.microsoft.com/office/drawing/2014/main" id="{A9E25490-55F8-4604-9F63-088C5D529FBB}"/>
              </a:ext>
            </a:extLst>
          </p:cNvPr>
          <p:cNvSpPr txBox="1"/>
          <p:nvPr/>
        </p:nvSpPr>
        <p:spPr>
          <a:xfrm>
            <a:off x="648931" y="2548281"/>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The result of this two-level grouping is a two-level Map like the following:</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{MEAT={DIET=[chicken], NORMAL=[beef], FAT=[pork]},</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FISH={DIET=[prawns], NORMAL=[salmon]},</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OTHER={DIET=[rice, seasonal fruit], NORMAL=[french fries, pizza]}}</a:t>
            </a:r>
          </a:p>
        </p:txBody>
      </p:sp>
    </p:spTree>
    <p:extLst>
      <p:ext uri="{BB962C8B-B14F-4D97-AF65-F5344CB8AC3E}">
        <p14:creationId xmlns:p14="http://schemas.microsoft.com/office/powerpoint/2010/main" val="2628812340"/>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20D-440B-4872-BD47-0B34ABFF45FC}"/>
              </a:ext>
            </a:extLst>
          </p:cNvPr>
          <p:cNvSpPr>
            <a:spLocks noGrp="1"/>
          </p:cNvSpPr>
          <p:nvPr>
            <p:ph type="title"/>
          </p:nvPr>
        </p:nvSpPr>
        <p:spPr>
          <a:xfrm>
            <a:off x="646111" y="452718"/>
            <a:ext cx="9404723" cy="1058030"/>
          </a:xfrm>
        </p:spPr>
        <p:txBody>
          <a:bodyPr/>
          <a:lstStyle/>
          <a:p>
            <a:r>
              <a:rPr lang="en-US" b="1" dirty="0"/>
              <a:t>Collecting data in subgroups</a:t>
            </a:r>
            <a:endParaRPr lang="en-US" dirty="0"/>
          </a:p>
        </p:txBody>
      </p:sp>
      <p:sp>
        <p:nvSpPr>
          <p:cNvPr id="3" name="Content Placeholder 2">
            <a:extLst>
              <a:ext uri="{FF2B5EF4-FFF2-40B4-BE49-F238E27FC236}">
                <a16:creationId xmlns:a16="http://schemas.microsoft.com/office/drawing/2014/main" id="{F71647D1-7054-4D3A-B9E5-7799F81C7E34}"/>
              </a:ext>
            </a:extLst>
          </p:cNvPr>
          <p:cNvSpPr>
            <a:spLocks noGrp="1"/>
          </p:cNvSpPr>
          <p:nvPr>
            <p:ph idx="1"/>
          </p:nvPr>
        </p:nvSpPr>
        <p:spPr>
          <a:xfrm>
            <a:off x="645130" y="1510748"/>
            <a:ext cx="10900759" cy="5009322"/>
          </a:xfrm>
        </p:spPr>
        <p:txBody>
          <a:bodyPr>
            <a:normAutofit lnSpcReduction="10000"/>
          </a:bodyPr>
          <a:lstStyle/>
          <a:p>
            <a:pPr marL="0" indent="0">
              <a:buNone/>
            </a:pPr>
            <a:r>
              <a:rPr lang="en-US" dirty="0"/>
              <a:t>Map&lt;</a:t>
            </a:r>
            <a:r>
              <a:rPr lang="en-US" dirty="0" err="1"/>
              <a:t>Dish.Type</a:t>
            </a:r>
            <a:r>
              <a:rPr lang="en-US" dirty="0"/>
              <a:t>, Long&gt; </a:t>
            </a:r>
            <a:r>
              <a:rPr lang="en-US" dirty="0" err="1"/>
              <a:t>typesCount</a:t>
            </a:r>
            <a:r>
              <a:rPr lang="en-US" dirty="0"/>
              <a:t> = </a:t>
            </a:r>
            <a:r>
              <a:rPr lang="en-US" dirty="0" err="1"/>
              <a:t>menu.stream</a:t>
            </a:r>
            <a:r>
              <a:rPr lang="en-US" dirty="0"/>
              <a:t>()</a:t>
            </a:r>
            <a:br>
              <a:rPr lang="en-US" dirty="0"/>
            </a:br>
            <a:r>
              <a:rPr lang="en-US" dirty="0"/>
              <a:t>.collect(</a:t>
            </a:r>
            <a:r>
              <a:rPr lang="en-US" dirty="0" err="1"/>
              <a:t>groupingBy</a:t>
            </a:r>
            <a:r>
              <a:rPr lang="en-US" dirty="0"/>
              <a:t>(Dish::</a:t>
            </a:r>
            <a:r>
              <a:rPr lang="en-US" dirty="0" err="1"/>
              <a:t>getType</a:t>
            </a:r>
            <a:r>
              <a:rPr lang="en-US" dirty="0"/>
              <a:t>, counting()));</a:t>
            </a:r>
          </a:p>
          <a:p>
            <a:pPr marL="0" indent="0">
              <a:buNone/>
            </a:pPr>
            <a:r>
              <a:rPr lang="en-US" b="1" dirty="0"/>
              <a:t>Output:</a:t>
            </a:r>
          </a:p>
          <a:p>
            <a:pPr marL="0" indent="0">
              <a:buNone/>
            </a:pPr>
            <a:r>
              <a:rPr lang="en-US" dirty="0"/>
              <a:t>{MEAT=3, FISH=2, OTHER=4}</a:t>
            </a:r>
          </a:p>
          <a:p>
            <a:pPr marL="0" indent="0">
              <a:buNone/>
            </a:pPr>
            <a:r>
              <a:rPr lang="en-US" b="1" dirty="0"/>
              <a:t>Note:</a:t>
            </a:r>
            <a:r>
              <a:rPr lang="en-US" dirty="0"/>
              <a:t> regular one-argument </a:t>
            </a:r>
            <a:r>
              <a:rPr lang="en-US" dirty="0" err="1"/>
              <a:t>groupingBy</a:t>
            </a:r>
            <a:r>
              <a:rPr lang="en-US" dirty="0"/>
              <a:t>(f), where f is the classification function, is in reality just shorthand for </a:t>
            </a:r>
            <a:r>
              <a:rPr lang="en-US" dirty="0" err="1"/>
              <a:t>groupingBy</a:t>
            </a:r>
            <a:r>
              <a:rPr lang="en-US" dirty="0"/>
              <a:t>(f, </a:t>
            </a:r>
            <a:r>
              <a:rPr lang="en-US" dirty="0" err="1"/>
              <a:t>toList</a:t>
            </a:r>
            <a:r>
              <a:rPr lang="en-US" dirty="0"/>
              <a:t>()).</a:t>
            </a:r>
          </a:p>
          <a:p>
            <a:pPr marL="0" indent="0">
              <a:buNone/>
            </a:pPr>
            <a:endParaRPr lang="en-US" dirty="0"/>
          </a:p>
          <a:p>
            <a:pPr marL="0" indent="0">
              <a:buNone/>
            </a:pPr>
            <a:r>
              <a:rPr lang="en-US" dirty="0"/>
              <a:t>Map&lt;</a:t>
            </a:r>
            <a:r>
              <a:rPr lang="en-US" dirty="0" err="1"/>
              <a:t>Dish.Type</a:t>
            </a:r>
            <a:r>
              <a:rPr lang="en-US" dirty="0"/>
              <a:t>, Optional&lt;Dish&gt;&gt; </a:t>
            </a:r>
            <a:r>
              <a:rPr lang="en-US" dirty="0" err="1"/>
              <a:t>mostCaloricByType</a:t>
            </a:r>
            <a:r>
              <a:rPr lang="en-US" dirty="0"/>
              <a:t> =</a:t>
            </a:r>
          </a:p>
          <a:p>
            <a:pPr marL="0" indent="0">
              <a:buNone/>
            </a:pPr>
            <a:r>
              <a:rPr lang="en-US" dirty="0" err="1"/>
              <a:t>menu.stream</a:t>
            </a:r>
            <a:r>
              <a:rPr lang="en-US" dirty="0"/>
              <a:t>()</a:t>
            </a:r>
          </a:p>
          <a:p>
            <a:pPr marL="0" indent="0">
              <a:buNone/>
            </a:pPr>
            <a:r>
              <a:rPr lang="en-US" dirty="0"/>
              <a:t>.collect(</a:t>
            </a:r>
            <a:r>
              <a:rPr lang="en-US" dirty="0" err="1"/>
              <a:t>groupingBy</a:t>
            </a:r>
            <a:r>
              <a:rPr lang="en-US" dirty="0"/>
              <a:t>(Dish::</a:t>
            </a:r>
            <a:r>
              <a:rPr lang="en-US" dirty="0" err="1"/>
              <a:t>getType</a:t>
            </a:r>
            <a:r>
              <a:rPr lang="en-US" dirty="0"/>
              <a:t>,</a:t>
            </a:r>
          </a:p>
          <a:p>
            <a:pPr marL="0" indent="0">
              <a:buNone/>
            </a:pPr>
            <a:r>
              <a:rPr lang="en-US" dirty="0" err="1"/>
              <a:t>maxBy</a:t>
            </a:r>
            <a:r>
              <a:rPr lang="en-US" dirty="0"/>
              <a:t>(</a:t>
            </a:r>
            <a:r>
              <a:rPr lang="en-US" dirty="0" err="1"/>
              <a:t>comparingInt</a:t>
            </a:r>
            <a:r>
              <a:rPr lang="en-US" dirty="0"/>
              <a:t>(Dish::</a:t>
            </a:r>
            <a:r>
              <a:rPr lang="en-US" dirty="0" err="1"/>
              <a:t>getCalories</a:t>
            </a:r>
            <a:r>
              <a:rPr lang="en-US" dirty="0"/>
              <a:t>))));</a:t>
            </a:r>
          </a:p>
          <a:p>
            <a:pPr marL="0" indent="0">
              <a:buNone/>
            </a:pPr>
            <a:r>
              <a:rPr lang="en-US" b="1" dirty="0"/>
              <a:t>Output:</a:t>
            </a:r>
            <a:br>
              <a:rPr lang="en-US" dirty="0"/>
            </a:br>
            <a:r>
              <a:rPr lang="en-US" dirty="0"/>
              <a:t>{FISH=Optional[salmon], OTHER=Optional[pizza], MEAT=Optional[pork]}</a:t>
            </a:r>
          </a:p>
        </p:txBody>
      </p:sp>
    </p:spTree>
    <p:extLst>
      <p:ext uri="{BB962C8B-B14F-4D97-AF65-F5344CB8AC3E}">
        <p14:creationId xmlns:p14="http://schemas.microsoft.com/office/powerpoint/2010/main" val="2732095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F3A-FD3A-440E-9980-5A2904CBFA8E}"/>
              </a:ext>
            </a:extLst>
          </p:cNvPr>
          <p:cNvSpPr>
            <a:spLocks noGrp="1"/>
          </p:cNvSpPr>
          <p:nvPr>
            <p:ph type="title"/>
          </p:nvPr>
        </p:nvSpPr>
        <p:spPr>
          <a:xfrm>
            <a:off x="646111" y="452718"/>
            <a:ext cx="10167663" cy="1111039"/>
          </a:xfrm>
        </p:spPr>
        <p:txBody>
          <a:bodyPr/>
          <a:lstStyle/>
          <a:p>
            <a:r>
              <a:rPr lang="en-US" sz="3200" b="1" dirty="0"/>
              <a:t>Adapting the collector result to a different type</a:t>
            </a:r>
            <a:endParaRPr lang="en-US" sz="3200" dirty="0"/>
          </a:p>
        </p:txBody>
      </p:sp>
      <p:pic>
        <p:nvPicPr>
          <p:cNvPr id="4" name="Content Placeholder 3">
            <a:extLst>
              <a:ext uri="{FF2B5EF4-FFF2-40B4-BE49-F238E27FC236}">
                <a16:creationId xmlns:a16="http://schemas.microsoft.com/office/drawing/2014/main" id="{1B581CBE-DFB7-499E-9356-2067436C19EB}"/>
              </a:ext>
            </a:extLst>
          </p:cNvPr>
          <p:cNvPicPr>
            <a:picLocks noGrp="1" noChangeAspect="1"/>
          </p:cNvPicPr>
          <p:nvPr>
            <p:ph idx="1"/>
          </p:nvPr>
        </p:nvPicPr>
        <p:blipFill>
          <a:blip r:embed="rId2"/>
          <a:stretch>
            <a:fillRect/>
          </a:stretch>
        </p:blipFill>
        <p:spPr>
          <a:xfrm>
            <a:off x="1533378" y="1882747"/>
            <a:ext cx="9059593" cy="2239088"/>
          </a:xfrm>
          <a:prstGeom prst="rect">
            <a:avLst/>
          </a:prstGeom>
        </p:spPr>
      </p:pic>
      <p:sp>
        <p:nvSpPr>
          <p:cNvPr id="6" name="TextBox 5">
            <a:extLst>
              <a:ext uri="{FF2B5EF4-FFF2-40B4-BE49-F238E27FC236}">
                <a16:creationId xmlns:a16="http://schemas.microsoft.com/office/drawing/2014/main" id="{37B649EF-39C7-4981-9915-66909D08E6F8}"/>
              </a:ext>
            </a:extLst>
          </p:cNvPr>
          <p:cNvSpPr txBox="1"/>
          <p:nvPr/>
        </p:nvSpPr>
        <p:spPr>
          <a:xfrm>
            <a:off x="1533379" y="4825218"/>
            <a:ext cx="5556738" cy="646331"/>
          </a:xfrm>
          <a:prstGeom prst="rect">
            <a:avLst/>
          </a:prstGeom>
          <a:noFill/>
        </p:spPr>
        <p:txBody>
          <a:bodyPr wrap="square" rtlCol="0">
            <a:spAutoFit/>
          </a:bodyPr>
          <a:lstStyle/>
          <a:p>
            <a:r>
              <a:rPr lang="en-US" dirty="0"/>
              <a:t>The result is the following Map:</a:t>
            </a:r>
          </a:p>
          <a:p>
            <a:r>
              <a:rPr lang="en-US" dirty="0"/>
              <a:t>{FISH=salmon, OTHER=pizza, MEAT=pork}</a:t>
            </a:r>
          </a:p>
        </p:txBody>
      </p:sp>
    </p:spTree>
    <p:extLst>
      <p:ext uri="{BB962C8B-B14F-4D97-AF65-F5344CB8AC3E}">
        <p14:creationId xmlns:p14="http://schemas.microsoft.com/office/powerpoint/2010/main" val="3303195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3">
            <a:extLst>
              <a:ext uri="{FF2B5EF4-FFF2-40B4-BE49-F238E27FC236}">
                <a16:creationId xmlns:a16="http://schemas.microsoft.com/office/drawing/2014/main" id="{53E2B295-C622-4F36-8F8A-613117BCB68C}"/>
              </a:ext>
            </a:extLst>
          </p:cNvPr>
          <p:cNvPicPr>
            <a:picLocks noGrp="1" noChangeAspect="1"/>
          </p:cNvPicPr>
          <p:nvPr>
            <p:ph idx="1"/>
          </p:nvPr>
        </p:nvPicPr>
        <p:blipFill>
          <a:blip r:embed="rId6"/>
          <a:stretch>
            <a:fillRect/>
          </a:stretch>
        </p:blipFill>
        <p:spPr>
          <a:xfrm>
            <a:off x="1182350" y="647698"/>
            <a:ext cx="5193669" cy="5562139"/>
          </a:xfrm>
          <a:prstGeom prst="rect">
            <a:avLst/>
          </a:prstGeom>
          <a:effectLst/>
        </p:spPr>
      </p:pic>
      <p:sp>
        <p:nvSpPr>
          <p:cNvPr id="2" name="Title 1">
            <a:extLst>
              <a:ext uri="{FF2B5EF4-FFF2-40B4-BE49-F238E27FC236}">
                <a16:creationId xmlns:a16="http://schemas.microsoft.com/office/drawing/2014/main" id="{4A9907E7-7D62-46C6-8C01-C9809347D99C}"/>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Combining the effect of multiple collectors by nesting one inside the other</a:t>
            </a:r>
          </a:p>
        </p:txBody>
      </p:sp>
    </p:spTree>
    <p:extLst>
      <p:ext uri="{BB962C8B-B14F-4D97-AF65-F5344CB8AC3E}">
        <p14:creationId xmlns:p14="http://schemas.microsoft.com/office/powerpoint/2010/main" val="4112320009"/>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7821-8E57-434D-8994-4C16B76F1C4C}"/>
              </a:ext>
            </a:extLst>
          </p:cNvPr>
          <p:cNvSpPr>
            <a:spLocks noGrp="1"/>
          </p:cNvSpPr>
          <p:nvPr>
            <p:ph type="title"/>
          </p:nvPr>
        </p:nvSpPr>
        <p:spPr/>
        <p:txBody>
          <a:bodyPr/>
          <a:lstStyle/>
          <a:p>
            <a:r>
              <a:rPr lang="en-US" b="1" dirty="0"/>
              <a:t>Partitioning</a:t>
            </a:r>
            <a:endParaRPr lang="en-US" dirty="0"/>
          </a:p>
        </p:txBody>
      </p:sp>
      <p:sp>
        <p:nvSpPr>
          <p:cNvPr id="3" name="Content Placeholder 2">
            <a:extLst>
              <a:ext uri="{FF2B5EF4-FFF2-40B4-BE49-F238E27FC236}">
                <a16:creationId xmlns:a16="http://schemas.microsoft.com/office/drawing/2014/main" id="{FD9D7ACA-B3CD-4388-B722-D29DD893DA7E}"/>
              </a:ext>
            </a:extLst>
          </p:cNvPr>
          <p:cNvSpPr>
            <a:spLocks noGrp="1"/>
          </p:cNvSpPr>
          <p:nvPr>
            <p:ph idx="1"/>
          </p:nvPr>
        </p:nvSpPr>
        <p:spPr>
          <a:xfrm>
            <a:off x="645130" y="1378226"/>
            <a:ext cx="9404723" cy="4870173"/>
          </a:xfrm>
        </p:spPr>
        <p:txBody>
          <a:bodyPr/>
          <a:lstStyle/>
          <a:p>
            <a:r>
              <a:rPr lang="en-US" b="1" i="1" dirty="0" err="1"/>
              <a:t>Collectors.partitioningBy</a:t>
            </a:r>
            <a:r>
              <a:rPr lang="en-US" b="1" i="1" dirty="0"/>
              <a:t>()</a:t>
            </a:r>
            <a:endParaRPr lang="en-US" b="1" dirty="0"/>
          </a:p>
          <a:p>
            <a:r>
              <a:rPr lang="en-US" i="1" dirty="0" err="1"/>
              <a:t>PartitioningBy</a:t>
            </a:r>
            <a:r>
              <a:rPr lang="en-US" dirty="0"/>
              <a:t> is a specialized case of </a:t>
            </a:r>
            <a:r>
              <a:rPr lang="en-US" i="1" dirty="0" err="1"/>
              <a:t>groupingBy</a:t>
            </a:r>
            <a:r>
              <a:rPr lang="en-US" dirty="0"/>
              <a:t> that accepts a </a:t>
            </a:r>
            <a:r>
              <a:rPr lang="en-US" i="1" dirty="0" err="1"/>
              <a:t>Predicate</a:t>
            </a:r>
            <a:r>
              <a:rPr lang="en-US" dirty="0" err="1"/>
              <a:t>instance</a:t>
            </a:r>
            <a:r>
              <a:rPr lang="en-US" dirty="0"/>
              <a:t> and collects </a:t>
            </a:r>
            <a:r>
              <a:rPr lang="en-US" i="1" dirty="0"/>
              <a:t>Stream</a:t>
            </a:r>
            <a:r>
              <a:rPr lang="en-US" dirty="0"/>
              <a:t> elements into a </a:t>
            </a:r>
            <a:r>
              <a:rPr lang="en-US" i="1" dirty="0"/>
              <a:t>Map</a:t>
            </a:r>
            <a:r>
              <a:rPr lang="en-US" dirty="0"/>
              <a:t> instance that stores </a:t>
            </a:r>
            <a:r>
              <a:rPr lang="en-US" i="1" dirty="0" err="1"/>
              <a:t>Boolean</a:t>
            </a:r>
            <a:r>
              <a:rPr lang="en-US" dirty="0" err="1"/>
              <a:t>values</a:t>
            </a:r>
            <a:r>
              <a:rPr lang="en-US" dirty="0"/>
              <a:t> as keys and collections as values. Under the “true” key, we can find a collection of elements matching the given </a:t>
            </a:r>
            <a:r>
              <a:rPr lang="en-US" i="1" dirty="0"/>
              <a:t>Predicate</a:t>
            </a:r>
            <a:r>
              <a:rPr lang="en-US" dirty="0"/>
              <a:t>, and under the “false” key, we can find a collection of elements not matching the given </a:t>
            </a:r>
            <a:r>
              <a:rPr lang="en-US" i="1" dirty="0"/>
              <a:t>Predicate</a:t>
            </a:r>
            <a:r>
              <a:rPr lang="en-US" dirty="0"/>
              <a:t>.</a:t>
            </a:r>
          </a:p>
          <a:p>
            <a:endParaRPr lang="en-US" dirty="0"/>
          </a:p>
          <a:p>
            <a:endParaRPr lang="en-US" dirty="0"/>
          </a:p>
          <a:p>
            <a:pPr marL="0" indent="0">
              <a:buNone/>
            </a:pPr>
            <a:br>
              <a:rPr lang="en-US" dirty="0"/>
            </a:br>
            <a:r>
              <a:rPr lang="en-US" b="1" dirty="0"/>
              <a:t>Output:</a:t>
            </a:r>
            <a:br>
              <a:rPr lang="en-US" dirty="0"/>
            </a:br>
            <a:r>
              <a:rPr lang="en-US" dirty="0"/>
              <a:t>{false=[pork, beef, chicken, prawns, salmon],</a:t>
            </a:r>
          </a:p>
          <a:p>
            <a:pPr marL="0" indent="0">
              <a:buNone/>
            </a:pPr>
            <a:r>
              <a:rPr lang="en-US" dirty="0"/>
              <a:t>true=[</a:t>
            </a:r>
            <a:r>
              <a:rPr lang="en-US" dirty="0" err="1"/>
              <a:t>french</a:t>
            </a:r>
            <a:r>
              <a:rPr lang="en-US" dirty="0"/>
              <a:t> fries, rice, season fruit, pizza]}</a:t>
            </a:r>
          </a:p>
          <a:p>
            <a:endParaRPr lang="en-US" dirty="0"/>
          </a:p>
        </p:txBody>
      </p:sp>
      <p:pic>
        <p:nvPicPr>
          <p:cNvPr id="4" name="Picture 3">
            <a:extLst>
              <a:ext uri="{FF2B5EF4-FFF2-40B4-BE49-F238E27FC236}">
                <a16:creationId xmlns:a16="http://schemas.microsoft.com/office/drawing/2014/main" id="{9386E2DB-C2E3-4085-BEBD-0088F50DF18D}"/>
              </a:ext>
            </a:extLst>
          </p:cNvPr>
          <p:cNvPicPr>
            <a:picLocks noChangeAspect="1"/>
          </p:cNvPicPr>
          <p:nvPr/>
        </p:nvPicPr>
        <p:blipFill>
          <a:blip r:embed="rId2"/>
          <a:stretch>
            <a:fillRect/>
          </a:stretch>
        </p:blipFill>
        <p:spPr>
          <a:xfrm>
            <a:off x="1289054" y="3870402"/>
            <a:ext cx="8636824" cy="820867"/>
          </a:xfrm>
          <a:prstGeom prst="rect">
            <a:avLst/>
          </a:prstGeom>
        </p:spPr>
      </p:pic>
    </p:spTree>
    <p:extLst>
      <p:ext uri="{BB962C8B-B14F-4D97-AF65-F5344CB8AC3E}">
        <p14:creationId xmlns:p14="http://schemas.microsoft.com/office/powerpoint/2010/main" val="2172523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2E9E-6F74-4C99-BF40-0E451BAF7359}"/>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F82A36C-3DA7-479B-96A5-017DAE3FC6F5}"/>
              </a:ext>
            </a:extLst>
          </p:cNvPr>
          <p:cNvSpPr>
            <a:spLocks noGrp="1"/>
          </p:cNvSpPr>
          <p:nvPr>
            <p:ph idx="1"/>
          </p:nvPr>
        </p:nvSpPr>
        <p:spPr>
          <a:xfrm>
            <a:off x="645130" y="1208709"/>
            <a:ext cx="10248157" cy="4671390"/>
          </a:xfrm>
        </p:spPr>
        <p:txBody>
          <a:bodyPr>
            <a:normAutofit/>
          </a:bodyPr>
          <a:lstStyle/>
          <a:p>
            <a:pPr marL="0" indent="0">
              <a:buNone/>
            </a:pPr>
            <a:r>
              <a:rPr lang="en-US" sz="1400" dirty="0" err="1"/>
              <a:t>menu.stream</a:t>
            </a:r>
            <a:r>
              <a:rPr lang="en-US" sz="1400" dirty="0"/>
              <a:t>()</a:t>
            </a:r>
          </a:p>
          <a:p>
            <a:pPr marL="0" indent="0">
              <a:buNone/>
            </a:pPr>
            <a:r>
              <a:rPr lang="en-US" sz="1400" dirty="0"/>
              <a:t>.collect(</a:t>
            </a:r>
            <a:r>
              <a:rPr lang="en-US" sz="1400" dirty="0" err="1"/>
              <a:t>partitioningBy</a:t>
            </a:r>
            <a:r>
              <a:rPr lang="en-US" sz="1400" dirty="0"/>
              <a:t>(Dish::</a:t>
            </a:r>
            <a:r>
              <a:rPr lang="en-US" sz="1400" dirty="0" err="1"/>
              <a:t>isVegetarian</a:t>
            </a:r>
            <a:endParaRPr lang="en-US" sz="1400" dirty="0"/>
          </a:p>
          <a:p>
            <a:pPr marL="0" indent="0">
              <a:buNone/>
            </a:pPr>
            <a:r>
              <a:rPr lang="en-US" sz="1400" dirty="0"/>
              <a:t>,</a:t>
            </a:r>
            <a:r>
              <a:rPr lang="en-US" sz="1400" dirty="0" err="1"/>
              <a:t>partitioningBy</a:t>
            </a:r>
            <a:r>
              <a:rPr lang="en-US" sz="1400" dirty="0"/>
              <a:t>(d -&gt; </a:t>
            </a:r>
            <a:r>
              <a:rPr lang="en-US" sz="1400" dirty="0" err="1"/>
              <a:t>d.getCalories</a:t>
            </a:r>
            <a:r>
              <a:rPr lang="en-US" sz="1400" dirty="0"/>
              <a:t>() &gt; 500)));</a:t>
            </a:r>
            <a:br>
              <a:rPr lang="en-US" sz="1400" dirty="0"/>
            </a:br>
            <a:r>
              <a:rPr lang="en-US" sz="1400" dirty="0"/>
              <a:t>Output:</a:t>
            </a:r>
            <a:br>
              <a:rPr lang="en-US" sz="1400" dirty="0"/>
            </a:br>
            <a:r>
              <a:rPr lang="en-US" sz="1400" dirty="0"/>
              <a:t>{ false={false=[chicken, prawns, salmon], true=[pork, beef]},</a:t>
            </a:r>
            <a:br>
              <a:rPr lang="en-US" sz="1400" dirty="0"/>
            </a:br>
            <a:r>
              <a:rPr lang="en-US" sz="1400" dirty="0"/>
              <a:t>true={false=[rice, season fruit], true=[</a:t>
            </a:r>
            <a:r>
              <a:rPr lang="en-US" sz="1400" dirty="0" err="1"/>
              <a:t>french</a:t>
            </a:r>
            <a:r>
              <a:rPr lang="en-US" sz="1400" dirty="0"/>
              <a:t> fries, pizza]}}</a:t>
            </a:r>
          </a:p>
          <a:p>
            <a:pPr marL="0" indent="0">
              <a:buNone/>
            </a:pPr>
            <a:endParaRPr lang="en-US" sz="1400" dirty="0"/>
          </a:p>
          <a:p>
            <a:pPr marL="0" indent="0">
              <a:buNone/>
            </a:pPr>
            <a:r>
              <a:rPr lang="en-US" sz="1400" dirty="0" err="1"/>
              <a:t>menu.stream</a:t>
            </a:r>
            <a:r>
              <a:rPr lang="en-US" sz="1400" dirty="0"/>
              <a:t>().collect(</a:t>
            </a:r>
            <a:r>
              <a:rPr lang="en-US" sz="1400" dirty="0" err="1"/>
              <a:t>partitioningBy</a:t>
            </a:r>
            <a:r>
              <a:rPr lang="en-US" sz="1400" dirty="0"/>
              <a:t>(Dish::</a:t>
            </a:r>
            <a:r>
              <a:rPr lang="en-US" sz="1400" dirty="0" err="1"/>
              <a:t>isVegetarian,counting</a:t>
            </a:r>
            <a:r>
              <a:rPr lang="en-US" sz="1400" dirty="0"/>
              <a:t>()));</a:t>
            </a:r>
          </a:p>
          <a:p>
            <a:pPr marL="0" indent="0">
              <a:buNone/>
            </a:pPr>
            <a:r>
              <a:rPr lang="en-US" sz="1400" dirty="0"/>
              <a:t>Output:</a:t>
            </a:r>
            <a:br>
              <a:rPr lang="en-US" sz="1400" dirty="0"/>
            </a:br>
            <a:r>
              <a:rPr lang="en-US" sz="1400" dirty="0"/>
              <a:t>{false=5, true=4}</a:t>
            </a:r>
          </a:p>
        </p:txBody>
      </p:sp>
      <p:pic>
        <p:nvPicPr>
          <p:cNvPr id="4" name="Picture 3">
            <a:extLst>
              <a:ext uri="{FF2B5EF4-FFF2-40B4-BE49-F238E27FC236}">
                <a16:creationId xmlns:a16="http://schemas.microsoft.com/office/drawing/2014/main" id="{9D1CDB20-7D55-4FF4-9E3A-C36542D43488}"/>
              </a:ext>
            </a:extLst>
          </p:cNvPr>
          <p:cNvPicPr>
            <a:picLocks noChangeAspect="1"/>
          </p:cNvPicPr>
          <p:nvPr/>
        </p:nvPicPr>
        <p:blipFill>
          <a:blip r:embed="rId2"/>
          <a:stretch>
            <a:fillRect/>
          </a:stretch>
        </p:blipFill>
        <p:spPr>
          <a:xfrm>
            <a:off x="645130" y="4707593"/>
            <a:ext cx="8759559" cy="1067063"/>
          </a:xfrm>
          <a:prstGeom prst="rect">
            <a:avLst/>
          </a:prstGeom>
        </p:spPr>
      </p:pic>
      <p:sp>
        <p:nvSpPr>
          <p:cNvPr id="5" name="TextBox 4">
            <a:extLst>
              <a:ext uri="{FF2B5EF4-FFF2-40B4-BE49-F238E27FC236}">
                <a16:creationId xmlns:a16="http://schemas.microsoft.com/office/drawing/2014/main" id="{CC31FE23-D71A-4A67-881B-2894D9087D06}"/>
              </a:ext>
            </a:extLst>
          </p:cNvPr>
          <p:cNvSpPr txBox="1"/>
          <p:nvPr/>
        </p:nvSpPr>
        <p:spPr>
          <a:xfrm>
            <a:off x="635000" y="5918200"/>
            <a:ext cx="7721986" cy="646331"/>
          </a:xfrm>
          <a:prstGeom prst="rect">
            <a:avLst/>
          </a:prstGeom>
          <a:noFill/>
        </p:spPr>
        <p:txBody>
          <a:bodyPr wrap="none" rtlCol="0">
            <a:spAutoFit/>
          </a:bodyPr>
          <a:lstStyle/>
          <a:p>
            <a:r>
              <a:rPr lang="en-US" b="1" dirty="0"/>
              <a:t>Output: </a:t>
            </a:r>
            <a:r>
              <a:rPr lang="en-US" dirty="0"/>
              <a:t>{false={FISH=[prawns, salmon], MEAT=[pork, beef, chicken]},</a:t>
            </a:r>
          </a:p>
          <a:p>
            <a:r>
              <a:rPr lang="en-US" dirty="0"/>
              <a:t>true={OTHER=[</a:t>
            </a:r>
            <a:r>
              <a:rPr lang="en-US" dirty="0" err="1"/>
              <a:t>french</a:t>
            </a:r>
            <a:r>
              <a:rPr lang="en-US" dirty="0"/>
              <a:t> fries, rice, season fruit, pizza]}}</a:t>
            </a:r>
          </a:p>
        </p:txBody>
      </p:sp>
    </p:spTree>
    <p:extLst>
      <p:ext uri="{BB962C8B-B14F-4D97-AF65-F5344CB8AC3E}">
        <p14:creationId xmlns:p14="http://schemas.microsoft.com/office/powerpoint/2010/main" val="23274338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45277-86D5-4D29-8D09-109223A26FB4}"/>
              </a:ext>
            </a:extLst>
          </p:cNvPr>
          <p:cNvSpPr>
            <a:spLocks noGrp="1"/>
          </p:cNvSpPr>
          <p:nvPr>
            <p:ph idx="1"/>
          </p:nvPr>
        </p:nvSpPr>
        <p:spPr>
          <a:xfrm>
            <a:off x="495300" y="317500"/>
            <a:ext cx="11099800" cy="5930899"/>
          </a:xfrm>
        </p:spPr>
        <p:txBody>
          <a:bodyPr>
            <a:normAutofit/>
          </a:bodyPr>
          <a:lstStyle/>
          <a:p>
            <a:r>
              <a:rPr lang="en-US" b="1" i="1" dirty="0" err="1"/>
              <a:t>Collectors.toList</a:t>
            </a:r>
            <a:r>
              <a:rPr lang="en-US" b="1" i="1" dirty="0"/>
              <a:t>()</a:t>
            </a:r>
            <a:endParaRPr lang="en-US" b="1" dirty="0"/>
          </a:p>
          <a:p>
            <a:pPr lvl="1"/>
            <a:r>
              <a:rPr lang="en-US" i="1" dirty="0" err="1"/>
              <a:t>ToList</a:t>
            </a:r>
            <a:r>
              <a:rPr lang="en-US" dirty="0"/>
              <a:t> collector can be used for collecting all </a:t>
            </a:r>
            <a:r>
              <a:rPr lang="en-US" i="1" dirty="0"/>
              <a:t>Stream</a:t>
            </a:r>
            <a:r>
              <a:rPr lang="en-US" dirty="0"/>
              <a:t> elements into a </a:t>
            </a:r>
            <a:r>
              <a:rPr lang="en-US" i="1" dirty="0" err="1"/>
              <a:t>List</a:t>
            </a:r>
            <a:r>
              <a:rPr lang="en-US" dirty="0" err="1"/>
              <a:t>instance</a:t>
            </a:r>
            <a:r>
              <a:rPr lang="en-US" dirty="0"/>
              <a:t>.</a:t>
            </a:r>
            <a:br>
              <a:rPr lang="en-US" dirty="0"/>
            </a:br>
            <a:r>
              <a:rPr lang="en-US" dirty="0"/>
              <a:t>Example</a:t>
            </a:r>
            <a:br>
              <a:rPr lang="en-US" dirty="0"/>
            </a:br>
            <a:r>
              <a:rPr lang="en-US" dirty="0"/>
              <a:t>List&lt;String&gt; result = </a:t>
            </a:r>
            <a:r>
              <a:rPr lang="en-US" dirty="0" err="1"/>
              <a:t>givenList.stream</a:t>
            </a:r>
            <a:r>
              <a:rPr lang="en-US" dirty="0"/>
              <a:t>()</a:t>
            </a:r>
            <a:br>
              <a:rPr lang="en-US" dirty="0"/>
            </a:br>
            <a:r>
              <a:rPr lang="en-US" dirty="0"/>
              <a:t> .collect(</a:t>
            </a:r>
            <a:r>
              <a:rPr lang="en-US" dirty="0" err="1"/>
              <a:t>toList</a:t>
            </a:r>
            <a:r>
              <a:rPr lang="en-US" dirty="0"/>
              <a:t>());</a:t>
            </a:r>
            <a:br>
              <a:rPr lang="en-US" dirty="0"/>
            </a:br>
            <a:endParaRPr lang="en-US" dirty="0"/>
          </a:p>
          <a:p>
            <a:r>
              <a:rPr lang="en-US" b="1" i="1" dirty="0" err="1"/>
              <a:t>Collectors.toSet</a:t>
            </a:r>
            <a:r>
              <a:rPr lang="en-US" b="1" i="1" dirty="0"/>
              <a:t>()</a:t>
            </a:r>
            <a:endParaRPr lang="en-US" b="1" dirty="0"/>
          </a:p>
          <a:p>
            <a:pPr lvl="1"/>
            <a:r>
              <a:rPr lang="en-US" i="1" dirty="0" err="1"/>
              <a:t>ToSet</a:t>
            </a:r>
            <a:r>
              <a:rPr lang="en-US" dirty="0"/>
              <a:t> collector can be used for collecting all </a:t>
            </a:r>
            <a:r>
              <a:rPr lang="en-US" i="1" dirty="0"/>
              <a:t>Stream</a:t>
            </a:r>
            <a:r>
              <a:rPr lang="en-US" dirty="0"/>
              <a:t> elements into a </a:t>
            </a:r>
            <a:r>
              <a:rPr lang="en-US" i="1" dirty="0"/>
              <a:t>Set</a:t>
            </a:r>
            <a:r>
              <a:rPr lang="en-US" dirty="0"/>
              <a:t> instance. </a:t>
            </a:r>
            <a:br>
              <a:rPr lang="en-US" dirty="0"/>
            </a:br>
            <a:r>
              <a:rPr lang="en-US" dirty="0"/>
              <a:t>Example</a:t>
            </a:r>
            <a:br>
              <a:rPr lang="en-US" dirty="0"/>
            </a:br>
            <a:r>
              <a:rPr lang="en-US" dirty="0"/>
              <a:t>Set&lt;String&gt; result = </a:t>
            </a:r>
            <a:r>
              <a:rPr lang="en-US" dirty="0" err="1"/>
              <a:t>givenList.stream</a:t>
            </a:r>
            <a:r>
              <a:rPr lang="en-US" dirty="0"/>
              <a:t>()</a:t>
            </a:r>
            <a:br>
              <a:rPr lang="en-US" dirty="0"/>
            </a:br>
            <a:r>
              <a:rPr lang="en-US" dirty="0"/>
              <a:t> .collect(</a:t>
            </a:r>
            <a:r>
              <a:rPr lang="en-US" dirty="0" err="1"/>
              <a:t>toSet</a:t>
            </a:r>
            <a:r>
              <a:rPr lang="en-US" dirty="0"/>
              <a:t>());</a:t>
            </a:r>
          </a:p>
          <a:p>
            <a:r>
              <a:rPr lang="en-US" b="1" i="1" dirty="0" err="1"/>
              <a:t>Collectors.toCollection</a:t>
            </a:r>
            <a:r>
              <a:rPr lang="en-US" b="1" i="1" dirty="0"/>
              <a:t>()</a:t>
            </a:r>
            <a:endParaRPr lang="en-US" b="1" dirty="0"/>
          </a:p>
          <a:p>
            <a:pPr lvl="1"/>
            <a:r>
              <a:rPr lang="en-US" i="1" dirty="0" err="1"/>
              <a:t>toCollection</a:t>
            </a:r>
            <a:r>
              <a:rPr lang="en-US" dirty="0"/>
              <a:t> collector with a provided collection of your choice.</a:t>
            </a:r>
            <a:br>
              <a:rPr lang="en-US" dirty="0"/>
            </a:br>
            <a:r>
              <a:rPr lang="en-US" dirty="0"/>
              <a:t>Example</a:t>
            </a:r>
            <a:br>
              <a:rPr lang="en-US" dirty="0"/>
            </a:br>
            <a:r>
              <a:rPr lang="en-US" dirty="0"/>
              <a:t>List&lt;String&gt; result = </a:t>
            </a:r>
            <a:r>
              <a:rPr lang="en-US" dirty="0" err="1"/>
              <a:t>givenList.stream</a:t>
            </a:r>
            <a:r>
              <a:rPr lang="en-US" dirty="0"/>
              <a:t>()</a:t>
            </a:r>
            <a:br>
              <a:rPr lang="en-US" dirty="0"/>
            </a:br>
            <a:r>
              <a:rPr lang="en-US" dirty="0"/>
              <a:t>  .collect(</a:t>
            </a:r>
            <a:r>
              <a:rPr lang="en-US" dirty="0" err="1"/>
              <a:t>toCollection</a:t>
            </a:r>
            <a:r>
              <a:rPr lang="en-US" dirty="0"/>
              <a:t>(LinkedList::new))</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268965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A04-67E4-4C37-858D-E787CC955A80}"/>
              </a:ext>
            </a:extLst>
          </p:cNvPr>
          <p:cNvSpPr>
            <a:spLocks noGrp="1"/>
          </p:cNvSpPr>
          <p:nvPr>
            <p:ph type="title"/>
          </p:nvPr>
        </p:nvSpPr>
        <p:spPr>
          <a:xfrm>
            <a:off x="1585911" y="2814918"/>
            <a:ext cx="9404723" cy="1400530"/>
          </a:xfrm>
        </p:spPr>
        <p:txBody>
          <a:bodyPr/>
          <a:lstStyle/>
          <a:p>
            <a:pPr algn="ctr"/>
            <a:r>
              <a:rPr lang="en-US" dirty="0"/>
              <a:t>Parallel Stream</a:t>
            </a:r>
          </a:p>
        </p:txBody>
      </p:sp>
    </p:spTree>
    <p:extLst>
      <p:ext uri="{BB962C8B-B14F-4D97-AF65-F5344CB8AC3E}">
        <p14:creationId xmlns:p14="http://schemas.microsoft.com/office/powerpoint/2010/main" val="34984204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E638-8007-4588-9CAE-0EE49CFAFD51}"/>
              </a:ext>
            </a:extLst>
          </p:cNvPr>
          <p:cNvSpPr>
            <a:spLocks noGrp="1"/>
          </p:cNvSpPr>
          <p:nvPr>
            <p:ph type="title"/>
          </p:nvPr>
        </p:nvSpPr>
        <p:spPr/>
        <p:txBody>
          <a:bodyPr/>
          <a:lstStyle/>
          <a:p>
            <a:r>
              <a:rPr lang="en-US" dirty="0"/>
              <a:t>Parallel Stream</a:t>
            </a:r>
          </a:p>
        </p:txBody>
      </p:sp>
      <p:sp>
        <p:nvSpPr>
          <p:cNvPr id="3" name="Content Placeholder 2">
            <a:extLst>
              <a:ext uri="{FF2B5EF4-FFF2-40B4-BE49-F238E27FC236}">
                <a16:creationId xmlns:a16="http://schemas.microsoft.com/office/drawing/2014/main" id="{6488A2F4-4506-49EE-B713-1CE673335DA1}"/>
              </a:ext>
            </a:extLst>
          </p:cNvPr>
          <p:cNvSpPr>
            <a:spLocks noGrp="1"/>
          </p:cNvSpPr>
          <p:nvPr>
            <p:ph idx="1"/>
          </p:nvPr>
        </p:nvSpPr>
        <p:spPr>
          <a:xfrm>
            <a:off x="645130" y="1320800"/>
            <a:ext cx="11000770" cy="4927599"/>
          </a:xfrm>
        </p:spPr>
        <p:txBody>
          <a:bodyPr>
            <a:normAutofit fontScale="92500" lnSpcReduction="20000"/>
          </a:bodyPr>
          <a:lstStyle/>
          <a:p>
            <a:r>
              <a:rPr lang="en-US" dirty="0"/>
              <a:t>Internal iteration allows you to process a stream in parallel without the need to explicitly use and coordinate different threads in your code.</a:t>
            </a:r>
          </a:p>
          <a:p>
            <a:r>
              <a:rPr lang="en-US" dirty="0"/>
              <a:t>Even if processing a stream in parallel is so easy, there’s no guarantee that doing so will make your programs run faster under all circumstances. Behavior and performance of parallel software can sometimes be counterintuitive, and for this reason it’s always necessary to measure them and be sure that you’re not actually slowing your programs down.</a:t>
            </a:r>
          </a:p>
          <a:p>
            <a:r>
              <a:rPr lang="en-US" dirty="0"/>
              <a:t>Parallel execution of an operation on a set of data, as done by a parallel stream, can provide a performance boost, especially when the number of elements to be processed is huge or the processing of each single element is particularly time consuming.</a:t>
            </a:r>
          </a:p>
          <a:p>
            <a:r>
              <a:rPr lang="en-US" dirty="0"/>
              <a:t>From a performance point of view, using the right data structure, for instance, employing primitive streams instead of nonspecialized ones whenever possible, is almost always more important than trying to parallelize some operations.</a:t>
            </a:r>
          </a:p>
          <a:p>
            <a:r>
              <a:rPr lang="en-US" dirty="0"/>
              <a:t>The fork/join framework lets you recursively split a parallelizable task into smaller tasks, execute them on different threads, and then combine the results of each subtask in order to produce the overall result.</a:t>
            </a:r>
          </a:p>
          <a:p>
            <a:r>
              <a:rPr lang="en-US" dirty="0" err="1"/>
              <a:t>Spliterators</a:t>
            </a:r>
            <a:r>
              <a:rPr lang="en-US" dirty="0"/>
              <a:t> define how a parallel stream can split the data it traverses.</a:t>
            </a:r>
          </a:p>
        </p:txBody>
      </p:sp>
    </p:spTree>
    <p:extLst>
      <p:ext uri="{BB962C8B-B14F-4D97-AF65-F5344CB8AC3E}">
        <p14:creationId xmlns:p14="http://schemas.microsoft.com/office/powerpoint/2010/main" val="31885461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511D-F825-4EB2-AED4-9700BA73ECDA}"/>
              </a:ext>
            </a:extLst>
          </p:cNvPr>
          <p:cNvSpPr>
            <a:spLocks noGrp="1"/>
          </p:cNvSpPr>
          <p:nvPr>
            <p:ph type="title"/>
          </p:nvPr>
        </p:nvSpPr>
        <p:spPr/>
        <p:txBody>
          <a:bodyPr/>
          <a:lstStyle/>
          <a:p>
            <a:r>
              <a:rPr lang="en-US" dirty="0"/>
              <a:t>Parallel Stream</a:t>
            </a:r>
          </a:p>
        </p:txBody>
      </p:sp>
      <p:sp>
        <p:nvSpPr>
          <p:cNvPr id="3" name="Content Placeholder 2">
            <a:extLst>
              <a:ext uri="{FF2B5EF4-FFF2-40B4-BE49-F238E27FC236}">
                <a16:creationId xmlns:a16="http://schemas.microsoft.com/office/drawing/2014/main" id="{584E86F5-429E-4679-A1D3-C6BBCB7CCD49}"/>
              </a:ext>
            </a:extLst>
          </p:cNvPr>
          <p:cNvSpPr>
            <a:spLocks noGrp="1"/>
          </p:cNvSpPr>
          <p:nvPr>
            <p:ph idx="1"/>
          </p:nvPr>
        </p:nvSpPr>
        <p:spPr>
          <a:xfrm>
            <a:off x="645130" y="1587500"/>
            <a:ext cx="10900759" cy="4660899"/>
          </a:xfrm>
        </p:spPr>
        <p:txBody>
          <a:bodyPr/>
          <a:lstStyle/>
          <a:p>
            <a:r>
              <a:rPr lang="en-US" dirty="0" err="1"/>
              <a:t>parallelStream</a:t>
            </a:r>
            <a:r>
              <a:rPr lang="en-US" dirty="0"/>
              <a:t>() method is used to create a parallel stream of elements. </a:t>
            </a:r>
          </a:p>
          <a:p>
            <a:endParaRPr lang="en-US" dirty="0"/>
          </a:p>
          <a:p>
            <a:r>
              <a:rPr lang="en-US" dirty="0"/>
              <a:t>parallel() intermediate method can also be called on a given stream to convert a sequential stream to a parallel counterpart.</a:t>
            </a:r>
          </a:p>
          <a:p>
            <a:endParaRPr lang="en-US" dirty="0"/>
          </a:p>
        </p:txBody>
      </p:sp>
    </p:spTree>
    <p:extLst>
      <p:ext uri="{BB962C8B-B14F-4D97-AF65-F5344CB8AC3E}">
        <p14:creationId xmlns:p14="http://schemas.microsoft.com/office/powerpoint/2010/main" val="47613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307C-CCC3-43C9-B42A-BCEABFB9A3E5}"/>
              </a:ext>
            </a:extLst>
          </p:cNvPr>
          <p:cNvSpPr>
            <a:spLocks noGrp="1"/>
          </p:cNvSpPr>
          <p:nvPr>
            <p:ph type="title"/>
          </p:nvPr>
        </p:nvSpPr>
        <p:spPr/>
        <p:txBody>
          <a:bodyPr/>
          <a:lstStyle/>
          <a:p>
            <a:r>
              <a:rPr lang="en-US" dirty="0"/>
              <a:t>Anonymous classes</a:t>
            </a:r>
          </a:p>
        </p:txBody>
      </p:sp>
      <p:sp>
        <p:nvSpPr>
          <p:cNvPr id="3" name="Content Placeholder 2">
            <a:extLst>
              <a:ext uri="{FF2B5EF4-FFF2-40B4-BE49-F238E27FC236}">
                <a16:creationId xmlns:a16="http://schemas.microsoft.com/office/drawing/2014/main" id="{C4B2CFA0-ACF2-4170-98FF-536F10A86A84}"/>
              </a:ext>
            </a:extLst>
          </p:cNvPr>
          <p:cNvSpPr>
            <a:spLocks noGrp="1"/>
          </p:cNvSpPr>
          <p:nvPr>
            <p:ph idx="1"/>
          </p:nvPr>
        </p:nvSpPr>
        <p:spPr>
          <a:xfrm>
            <a:off x="808384" y="1550504"/>
            <a:ext cx="9241470" cy="4697895"/>
          </a:xfrm>
        </p:spPr>
        <p:txBody>
          <a:bodyPr>
            <a:normAutofit/>
          </a:bodyPr>
          <a:lstStyle/>
          <a:p>
            <a:r>
              <a:rPr lang="en-US" dirty="0"/>
              <a:t>Declare and instantiate a class at the same time.</a:t>
            </a:r>
          </a:p>
          <a:p>
            <a:r>
              <a:rPr lang="en-US" dirty="0"/>
              <a:t>Don’t have name.</a:t>
            </a:r>
          </a:p>
          <a:p>
            <a:r>
              <a:rPr lang="en-US" dirty="0"/>
              <a:t>Used to reduce verbosity and time.</a:t>
            </a:r>
          </a:p>
          <a:p>
            <a:endParaRPr lang="en-US" dirty="0"/>
          </a:p>
          <a:p>
            <a:pPr marL="0" indent="0">
              <a:buNone/>
            </a:pPr>
            <a:r>
              <a:rPr lang="en-US" b="1" u="sng" dirty="0"/>
              <a:t>Note:</a:t>
            </a:r>
            <a:r>
              <a:rPr lang="en-US" b="1" dirty="0"/>
              <a:t> </a:t>
            </a:r>
            <a:r>
              <a:rPr lang="en-US" dirty="0"/>
              <a:t>Passing code is a way to give new behaviors as arguments to a method. But it’s verbose prior to Java 8.</a:t>
            </a:r>
            <a:br>
              <a:rPr lang="en-US" dirty="0"/>
            </a:br>
            <a:r>
              <a:rPr lang="en-US" dirty="0"/>
              <a:t>Anonymous classes helped a bit before Java 8 to get rid of the verbosity associated with declaring multiple concrete classes for an interface that are needed only once.</a:t>
            </a:r>
          </a:p>
          <a:p>
            <a:pPr marL="0" indent="0">
              <a:buNone/>
            </a:pPr>
            <a:endParaRPr lang="en-US" dirty="0"/>
          </a:p>
          <a:p>
            <a:r>
              <a:rPr lang="en-US" dirty="0"/>
              <a:t>The Java API contains many methods that can be parameterized with different behaviors, which include sorting, threads etc.</a:t>
            </a:r>
          </a:p>
        </p:txBody>
      </p:sp>
    </p:spTree>
    <p:extLst>
      <p:ext uri="{BB962C8B-B14F-4D97-AF65-F5344CB8AC3E}">
        <p14:creationId xmlns:p14="http://schemas.microsoft.com/office/powerpoint/2010/main" val="21075918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56E3-6A39-4237-8E85-5AAEEF1F7B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8691339-B352-4D30-AA14-663F3A27343C}"/>
              </a:ext>
            </a:extLst>
          </p:cNvPr>
          <p:cNvSpPr>
            <a:spLocks noGrp="1"/>
          </p:cNvSpPr>
          <p:nvPr>
            <p:ph idx="1"/>
          </p:nvPr>
        </p:nvSpPr>
        <p:spPr>
          <a:xfrm>
            <a:off x="457200" y="1333500"/>
            <a:ext cx="9592653" cy="4914899"/>
          </a:xfrm>
        </p:spPr>
        <p:txBody>
          <a:bodyPr>
            <a:normAutofit fontScale="85000" lnSpcReduction="20000"/>
          </a:bodyPr>
          <a:lstStyle/>
          <a:p>
            <a:pPr marL="0" indent="0">
              <a:buNone/>
            </a:pPr>
            <a:r>
              <a:rPr lang="en-US" dirty="0" err="1"/>
              <a:t>Arrays.asList</a:t>
            </a:r>
            <a:r>
              <a:rPr lang="en-US" dirty="0"/>
              <a:t>("a1", "a2", "b1", "c2", "c1")</a:t>
            </a:r>
          </a:p>
          <a:p>
            <a:pPr marL="0" indent="0">
              <a:buNone/>
            </a:pPr>
            <a:r>
              <a:rPr lang="en-US" dirty="0"/>
              <a:t>    .</a:t>
            </a:r>
            <a:r>
              <a:rPr lang="en-US" dirty="0" err="1"/>
              <a:t>parallelStream</a:t>
            </a:r>
            <a:r>
              <a:rPr lang="en-US" dirty="0"/>
              <a:t>()</a:t>
            </a:r>
          </a:p>
          <a:p>
            <a:pPr marL="0" indent="0">
              <a:buNone/>
            </a:pPr>
            <a:r>
              <a:rPr lang="en-US" dirty="0"/>
              <a:t>    .filter(s -&gt; {</a:t>
            </a:r>
          </a:p>
          <a:p>
            <a:pPr marL="0" indent="0">
              <a:buNone/>
            </a:pPr>
            <a:r>
              <a:rPr lang="en-US" dirty="0"/>
              <a:t>        </a:t>
            </a:r>
            <a:r>
              <a:rPr lang="en-US" dirty="0" err="1"/>
              <a:t>System.out.format</a:t>
            </a:r>
            <a:r>
              <a:rPr lang="en-US" dirty="0"/>
              <a:t>("filter: %s [%s]\n",</a:t>
            </a:r>
          </a:p>
          <a:p>
            <a:pPr marL="0" indent="0">
              <a:buNone/>
            </a:pPr>
            <a:r>
              <a:rPr lang="en-US" dirty="0"/>
              <a:t>            s, </a:t>
            </a:r>
            <a:r>
              <a:rPr lang="en-US" dirty="0" err="1"/>
              <a:t>Thread.currentThread</a:t>
            </a:r>
            <a:r>
              <a:rPr lang="en-US" dirty="0"/>
              <a:t>().</a:t>
            </a:r>
            <a:r>
              <a:rPr lang="en-US" dirty="0" err="1"/>
              <a:t>getName</a:t>
            </a:r>
            <a:r>
              <a:rPr lang="en-US" dirty="0"/>
              <a:t>());</a:t>
            </a:r>
          </a:p>
          <a:p>
            <a:pPr marL="0" indent="0">
              <a:buNone/>
            </a:pPr>
            <a:r>
              <a:rPr lang="en-US" dirty="0"/>
              <a:t>        return true;</a:t>
            </a:r>
          </a:p>
          <a:p>
            <a:pPr marL="0" indent="0">
              <a:buNone/>
            </a:pPr>
            <a:r>
              <a:rPr lang="en-US" dirty="0"/>
              <a:t>    })</a:t>
            </a:r>
          </a:p>
          <a:p>
            <a:pPr marL="0" indent="0">
              <a:buNone/>
            </a:pPr>
            <a:r>
              <a:rPr lang="en-US" dirty="0"/>
              <a:t>    .map(s -&gt; {</a:t>
            </a:r>
          </a:p>
          <a:p>
            <a:pPr marL="0" indent="0">
              <a:buNone/>
            </a:pPr>
            <a:r>
              <a:rPr lang="en-US" dirty="0"/>
              <a:t>        </a:t>
            </a:r>
            <a:r>
              <a:rPr lang="en-US" dirty="0" err="1"/>
              <a:t>System.out.format</a:t>
            </a:r>
            <a:r>
              <a:rPr lang="en-US" dirty="0"/>
              <a:t>("map: %s [%s]\n",</a:t>
            </a:r>
          </a:p>
          <a:p>
            <a:pPr marL="0" indent="0">
              <a:buNone/>
            </a:pPr>
            <a:r>
              <a:rPr lang="en-US" dirty="0"/>
              <a:t>            s, </a:t>
            </a:r>
            <a:r>
              <a:rPr lang="en-US" dirty="0" err="1"/>
              <a:t>Thread.currentThread</a:t>
            </a:r>
            <a:r>
              <a:rPr lang="en-US" dirty="0"/>
              <a:t>().</a:t>
            </a:r>
            <a:r>
              <a:rPr lang="en-US" dirty="0" err="1"/>
              <a:t>getName</a:t>
            </a:r>
            <a:r>
              <a:rPr lang="en-US" dirty="0"/>
              <a:t>());</a:t>
            </a:r>
          </a:p>
          <a:p>
            <a:pPr marL="0" indent="0">
              <a:buNone/>
            </a:pPr>
            <a:r>
              <a:rPr lang="en-US" dirty="0"/>
              <a:t>        return </a:t>
            </a:r>
            <a:r>
              <a:rPr lang="en-US" dirty="0" err="1"/>
              <a:t>s.toUpperCase</a:t>
            </a:r>
            <a:r>
              <a:rPr lang="en-US" dirty="0"/>
              <a:t>();</a:t>
            </a:r>
          </a:p>
          <a:p>
            <a:pPr marL="0" indent="0">
              <a:buNone/>
            </a:pPr>
            <a:r>
              <a:rPr lang="en-US" dirty="0"/>
              <a:t>    })</a:t>
            </a:r>
          </a:p>
          <a:p>
            <a:pPr marL="0" indent="0">
              <a:buNone/>
            </a:pPr>
            <a:r>
              <a:rPr lang="en-US" dirty="0"/>
              <a:t>    .</a:t>
            </a:r>
            <a:r>
              <a:rPr lang="en-US" dirty="0" err="1"/>
              <a:t>forEach</a:t>
            </a:r>
            <a:r>
              <a:rPr lang="en-US" dirty="0"/>
              <a:t>(s -&gt; </a:t>
            </a:r>
            <a:r>
              <a:rPr lang="en-US" dirty="0" err="1"/>
              <a:t>System.out.format</a:t>
            </a:r>
            <a:r>
              <a:rPr lang="en-US" dirty="0"/>
              <a:t>("</a:t>
            </a:r>
            <a:r>
              <a:rPr lang="en-US" dirty="0" err="1"/>
              <a:t>forEach</a:t>
            </a:r>
            <a:r>
              <a:rPr lang="en-US" dirty="0"/>
              <a:t>: %s [%s]\n",</a:t>
            </a:r>
          </a:p>
          <a:p>
            <a:pPr marL="0" indent="0">
              <a:buNone/>
            </a:pPr>
            <a:r>
              <a:rPr lang="en-US" dirty="0"/>
              <a:t>        s, </a:t>
            </a:r>
            <a:r>
              <a:rPr lang="en-US" dirty="0" err="1"/>
              <a:t>Thread.currentThread</a:t>
            </a:r>
            <a:r>
              <a:rPr lang="en-US" dirty="0"/>
              <a:t>().</a:t>
            </a:r>
            <a:r>
              <a:rPr lang="en-US" dirty="0" err="1"/>
              <a:t>getName</a:t>
            </a:r>
            <a:r>
              <a:rPr lang="en-US" dirty="0"/>
              <a:t>()));</a:t>
            </a:r>
          </a:p>
        </p:txBody>
      </p:sp>
    </p:spTree>
    <p:extLst>
      <p:ext uri="{BB962C8B-B14F-4D97-AF65-F5344CB8AC3E}">
        <p14:creationId xmlns:p14="http://schemas.microsoft.com/office/powerpoint/2010/main" val="3940177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5024-FA17-4554-AA26-53CAE1308469}"/>
              </a:ext>
            </a:extLst>
          </p:cNvPr>
          <p:cNvSpPr>
            <a:spLocks noGrp="1"/>
          </p:cNvSpPr>
          <p:nvPr>
            <p:ph type="title"/>
          </p:nvPr>
        </p:nvSpPr>
        <p:spPr/>
        <p:txBody>
          <a:bodyPr/>
          <a:lstStyle/>
          <a:p>
            <a:r>
              <a:rPr lang="en-US" dirty="0"/>
              <a:t>Extending the previous Example</a:t>
            </a:r>
          </a:p>
        </p:txBody>
      </p:sp>
      <p:sp>
        <p:nvSpPr>
          <p:cNvPr id="3" name="Content Placeholder 2">
            <a:extLst>
              <a:ext uri="{FF2B5EF4-FFF2-40B4-BE49-F238E27FC236}">
                <a16:creationId xmlns:a16="http://schemas.microsoft.com/office/drawing/2014/main" id="{1AF1EB21-BA77-46E9-84C0-80146FC6A9FF}"/>
              </a:ext>
            </a:extLst>
          </p:cNvPr>
          <p:cNvSpPr>
            <a:spLocks noGrp="1"/>
          </p:cNvSpPr>
          <p:nvPr>
            <p:ph idx="1"/>
          </p:nvPr>
        </p:nvSpPr>
        <p:spPr>
          <a:xfrm>
            <a:off x="533400" y="1325217"/>
            <a:ext cx="10642600" cy="5080065"/>
          </a:xfrm>
        </p:spPr>
        <p:txBody>
          <a:bodyPr>
            <a:normAutofit fontScale="55000" lnSpcReduction="20000"/>
          </a:bodyPr>
          <a:lstStyle/>
          <a:p>
            <a:pPr marL="0" indent="0">
              <a:buNone/>
            </a:pPr>
            <a:r>
              <a:rPr lang="en-US" dirty="0" err="1"/>
              <a:t>Arrays.asList</a:t>
            </a:r>
            <a:r>
              <a:rPr lang="en-US" dirty="0"/>
              <a:t>("a1", "a2", "b1", "c2", "c1")</a:t>
            </a:r>
          </a:p>
          <a:p>
            <a:pPr marL="0" indent="0">
              <a:buNone/>
            </a:pPr>
            <a:r>
              <a:rPr lang="en-US" dirty="0"/>
              <a:t>    .</a:t>
            </a:r>
            <a:r>
              <a:rPr lang="en-US" dirty="0" err="1"/>
              <a:t>parallelStream</a:t>
            </a:r>
            <a:r>
              <a:rPr lang="en-US" dirty="0"/>
              <a:t>()</a:t>
            </a:r>
          </a:p>
          <a:p>
            <a:pPr marL="0" indent="0">
              <a:buNone/>
            </a:pPr>
            <a:r>
              <a:rPr lang="en-US" dirty="0"/>
              <a:t>    .filter(s -&gt; {</a:t>
            </a:r>
          </a:p>
          <a:p>
            <a:pPr marL="0" indent="0">
              <a:buNone/>
            </a:pPr>
            <a:r>
              <a:rPr lang="en-US" dirty="0"/>
              <a:t>        </a:t>
            </a:r>
            <a:r>
              <a:rPr lang="en-US" dirty="0" err="1"/>
              <a:t>System.out.format</a:t>
            </a:r>
            <a:r>
              <a:rPr lang="en-US" dirty="0"/>
              <a:t>("filter: %s [%s]\n",</a:t>
            </a:r>
          </a:p>
          <a:p>
            <a:pPr marL="0" indent="0">
              <a:buNone/>
            </a:pPr>
            <a:r>
              <a:rPr lang="en-US" dirty="0"/>
              <a:t>            s, </a:t>
            </a:r>
            <a:r>
              <a:rPr lang="en-US" dirty="0" err="1"/>
              <a:t>Thread.currentThread</a:t>
            </a:r>
            <a:r>
              <a:rPr lang="en-US" dirty="0"/>
              <a:t>().</a:t>
            </a:r>
            <a:r>
              <a:rPr lang="en-US" dirty="0" err="1"/>
              <a:t>getName</a:t>
            </a:r>
            <a:r>
              <a:rPr lang="en-US" dirty="0"/>
              <a:t>());</a:t>
            </a:r>
          </a:p>
          <a:p>
            <a:pPr marL="0" indent="0">
              <a:buNone/>
            </a:pPr>
            <a:r>
              <a:rPr lang="en-US" dirty="0"/>
              <a:t>        return true;</a:t>
            </a:r>
          </a:p>
          <a:p>
            <a:pPr marL="0" indent="0">
              <a:buNone/>
            </a:pPr>
            <a:r>
              <a:rPr lang="en-US" dirty="0"/>
              <a:t>    })</a:t>
            </a:r>
          </a:p>
          <a:p>
            <a:pPr marL="0" indent="0">
              <a:buNone/>
            </a:pPr>
            <a:r>
              <a:rPr lang="en-US" dirty="0"/>
              <a:t>    .map(s -&gt; {</a:t>
            </a:r>
          </a:p>
          <a:p>
            <a:pPr marL="0" indent="0">
              <a:buNone/>
            </a:pPr>
            <a:r>
              <a:rPr lang="en-US" dirty="0"/>
              <a:t>        </a:t>
            </a:r>
            <a:r>
              <a:rPr lang="en-US" dirty="0" err="1"/>
              <a:t>System.out.format</a:t>
            </a:r>
            <a:r>
              <a:rPr lang="en-US" dirty="0"/>
              <a:t>("map: %s [%s]\n",</a:t>
            </a:r>
          </a:p>
          <a:p>
            <a:pPr marL="0" indent="0">
              <a:buNone/>
            </a:pPr>
            <a:r>
              <a:rPr lang="en-US" dirty="0"/>
              <a:t>            s, </a:t>
            </a:r>
            <a:r>
              <a:rPr lang="en-US" dirty="0" err="1"/>
              <a:t>Thread.currentThread</a:t>
            </a:r>
            <a:r>
              <a:rPr lang="en-US" dirty="0"/>
              <a:t>().</a:t>
            </a:r>
            <a:r>
              <a:rPr lang="en-US" dirty="0" err="1"/>
              <a:t>getName</a:t>
            </a:r>
            <a:r>
              <a:rPr lang="en-US" dirty="0"/>
              <a:t>());</a:t>
            </a:r>
          </a:p>
          <a:p>
            <a:pPr marL="0" indent="0">
              <a:buNone/>
            </a:pPr>
            <a:r>
              <a:rPr lang="en-US" dirty="0"/>
              <a:t>        return </a:t>
            </a:r>
            <a:r>
              <a:rPr lang="en-US" dirty="0" err="1"/>
              <a:t>s.toUpperCase</a:t>
            </a:r>
            <a:r>
              <a:rPr lang="en-US" dirty="0"/>
              <a:t>();</a:t>
            </a:r>
          </a:p>
          <a:p>
            <a:pPr marL="0" indent="0">
              <a:buNone/>
            </a:pPr>
            <a:r>
              <a:rPr lang="en-US" dirty="0"/>
              <a:t>    })</a:t>
            </a:r>
          </a:p>
          <a:p>
            <a:pPr marL="0" indent="0">
              <a:buNone/>
            </a:pPr>
            <a:r>
              <a:rPr lang="en-US" dirty="0"/>
              <a:t>    .sorted((s1, s2) -&gt; {</a:t>
            </a:r>
          </a:p>
          <a:p>
            <a:pPr marL="0" indent="0">
              <a:buNone/>
            </a:pPr>
            <a:r>
              <a:rPr lang="en-US" dirty="0"/>
              <a:t>        </a:t>
            </a:r>
            <a:r>
              <a:rPr lang="en-US" dirty="0" err="1"/>
              <a:t>System.out.format</a:t>
            </a:r>
            <a:r>
              <a:rPr lang="en-US" dirty="0"/>
              <a:t>("sort: %s &lt;&gt; %s [%s]\n",</a:t>
            </a:r>
          </a:p>
          <a:p>
            <a:pPr marL="0" indent="0">
              <a:buNone/>
            </a:pPr>
            <a:r>
              <a:rPr lang="en-US" dirty="0"/>
              <a:t>            s1, s2, </a:t>
            </a:r>
            <a:r>
              <a:rPr lang="en-US" dirty="0" err="1"/>
              <a:t>Thread.currentThread</a:t>
            </a:r>
            <a:r>
              <a:rPr lang="en-US" dirty="0"/>
              <a:t>().</a:t>
            </a:r>
            <a:r>
              <a:rPr lang="en-US" dirty="0" err="1"/>
              <a:t>getName</a:t>
            </a:r>
            <a:r>
              <a:rPr lang="en-US" dirty="0"/>
              <a:t>());</a:t>
            </a:r>
          </a:p>
          <a:p>
            <a:pPr marL="0" indent="0">
              <a:buNone/>
            </a:pPr>
            <a:r>
              <a:rPr lang="en-US" dirty="0"/>
              <a:t>        return s1.compareTo(s2);</a:t>
            </a:r>
          </a:p>
          <a:p>
            <a:pPr marL="0" indent="0">
              <a:buNone/>
            </a:pPr>
            <a:r>
              <a:rPr lang="en-US" dirty="0"/>
              <a:t>    })</a:t>
            </a:r>
          </a:p>
          <a:p>
            <a:pPr marL="0" indent="0">
              <a:buNone/>
            </a:pPr>
            <a:r>
              <a:rPr lang="en-US" dirty="0"/>
              <a:t>    .</a:t>
            </a:r>
            <a:r>
              <a:rPr lang="en-US" dirty="0" err="1"/>
              <a:t>forEach</a:t>
            </a:r>
            <a:r>
              <a:rPr lang="en-US" dirty="0"/>
              <a:t>(s -&gt; </a:t>
            </a:r>
            <a:r>
              <a:rPr lang="en-US" dirty="0" err="1"/>
              <a:t>System.out.format</a:t>
            </a:r>
            <a:r>
              <a:rPr lang="en-US" dirty="0"/>
              <a:t>("</a:t>
            </a:r>
            <a:r>
              <a:rPr lang="en-US" dirty="0" err="1"/>
              <a:t>forEach</a:t>
            </a:r>
            <a:r>
              <a:rPr lang="en-US" dirty="0"/>
              <a:t>: %s [%s]\n",</a:t>
            </a:r>
          </a:p>
          <a:p>
            <a:pPr marL="0" indent="0">
              <a:buNone/>
            </a:pPr>
            <a:r>
              <a:rPr lang="en-US" dirty="0"/>
              <a:t>        s, </a:t>
            </a:r>
            <a:r>
              <a:rPr lang="en-US" dirty="0" err="1"/>
              <a:t>Thread.currentThread</a:t>
            </a:r>
            <a:r>
              <a:rPr lang="en-US" dirty="0"/>
              <a:t>().</a:t>
            </a:r>
            <a:r>
              <a:rPr lang="en-US" dirty="0" err="1"/>
              <a:t>getName</a:t>
            </a:r>
            <a:r>
              <a:rPr lang="en-US" dirty="0"/>
              <a:t>()));</a:t>
            </a:r>
          </a:p>
        </p:txBody>
      </p:sp>
    </p:spTree>
    <p:extLst>
      <p:ext uri="{BB962C8B-B14F-4D97-AF65-F5344CB8AC3E}">
        <p14:creationId xmlns:p14="http://schemas.microsoft.com/office/powerpoint/2010/main" val="42416201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06B7-FD5E-499E-AE72-6205EB417A10}"/>
              </a:ext>
            </a:extLst>
          </p:cNvPr>
          <p:cNvSpPr>
            <a:spLocks noGrp="1"/>
          </p:cNvSpPr>
          <p:nvPr>
            <p:ph type="title"/>
          </p:nvPr>
        </p:nvSpPr>
        <p:spPr/>
        <p:txBody>
          <a:bodyPr/>
          <a:lstStyle/>
          <a:p>
            <a:r>
              <a:rPr lang="en-US" dirty="0"/>
              <a:t>sort()/</a:t>
            </a:r>
            <a:r>
              <a:rPr lang="en-US" dirty="0" err="1"/>
              <a:t>parallelSort</a:t>
            </a:r>
            <a:r>
              <a:rPr lang="en-US" dirty="0"/>
              <a:t>()</a:t>
            </a:r>
          </a:p>
        </p:txBody>
      </p:sp>
      <p:sp>
        <p:nvSpPr>
          <p:cNvPr id="3" name="Content Placeholder 2">
            <a:extLst>
              <a:ext uri="{FF2B5EF4-FFF2-40B4-BE49-F238E27FC236}">
                <a16:creationId xmlns:a16="http://schemas.microsoft.com/office/drawing/2014/main" id="{0733885F-295A-4A25-BA95-4702B2A955EF}"/>
              </a:ext>
            </a:extLst>
          </p:cNvPr>
          <p:cNvSpPr>
            <a:spLocks noGrp="1"/>
          </p:cNvSpPr>
          <p:nvPr>
            <p:ph idx="1"/>
          </p:nvPr>
        </p:nvSpPr>
        <p:spPr/>
        <p:txBody>
          <a:bodyPr/>
          <a:lstStyle/>
          <a:p>
            <a:r>
              <a:rPr lang="en-US" dirty="0"/>
              <a:t>sort on a parallel stream uses the new Java 8 method </a:t>
            </a:r>
            <a:r>
              <a:rPr lang="en-US" dirty="0" err="1"/>
              <a:t>Arrays.parallelSort</a:t>
            </a:r>
            <a:r>
              <a:rPr lang="en-US" dirty="0"/>
              <a:t>() under the hood. As stated in Javadoc this method decides on the length of the array if sorting will be performed sequentially or in parallel:</a:t>
            </a:r>
          </a:p>
          <a:p>
            <a:endParaRPr lang="en-US" dirty="0"/>
          </a:p>
          <a:p>
            <a:r>
              <a:rPr lang="en-US" dirty="0"/>
              <a:t>If the length of the specified array is less than the minimum granularity, then it is sorted using the appropriate </a:t>
            </a:r>
            <a:r>
              <a:rPr lang="en-US" dirty="0" err="1"/>
              <a:t>Arrays.sort</a:t>
            </a:r>
            <a:r>
              <a:rPr lang="en-US" dirty="0"/>
              <a:t> method.</a:t>
            </a:r>
          </a:p>
        </p:txBody>
      </p:sp>
    </p:spTree>
    <p:extLst>
      <p:ext uri="{BB962C8B-B14F-4D97-AF65-F5344CB8AC3E}">
        <p14:creationId xmlns:p14="http://schemas.microsoft.com/office/powerpoint/2010/main" val="26381682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B64-9537-418A-923B-09ED4FE94CBD}"/>
              </a:ext>
            </a:extLst>
          </p:cNvPr>
          <p:cNvSpPr>
            <a:spLocks noGrp="1"/>
          </p:cNvSpPr>
          <p:nvPr>
            <p:ph type="title"/>
          </p:nvPr>
        </p:nvSpPr>
        <p:spPr>
          <a:xfrm>
            <a:off x="1522411" y="2941918"/>
            <a:ext cx="9404723" cy="1400530"/>
          </a:xfrm>
        </p:spPr>
        <p:txBody>
          <a:bodyPr/>
          <a:lstStyle/>
          <a:p>
            <a:pPr algn="ctr"/>
            <a:r>
              <a:rPr lang="en-US" dirty="0"/>
              <a:t>Default Methods</a:t>
            </a:r>
          </a:p>
        </p:txBody>
      </p:sp>
    </p:spTree>
    <p:extLst>
      <p:ext uri="{BB962C8B-B14F-4D97-AF65-F5344CB8AC3E}">
        <p14:creationId xmlns:p14="http://schemas.microsoft.com/office/powerpoint/2010/main" val="39351085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07D2-A2DE-4BB4-A97E-5E67CC8FF7B7}"/>
              </a:ext>
            </a:extLst>
          </p:cNvPr>
          <p:cNvSpPr>
            <a:spLocks noGrp="1"/>
          </p:cNvSpPr>
          <p:nvPr>
            <p:ph type="title"/>
          </p:nvPr>
        </p:nvSpPr>
        <p:spPr/>
        <p:txBody>
          <a:bodyPr/>
          <a:lstStyle/>
          <a:p>
            <a:r>
              <a:rPr lang="en-US" dirty="0"/>
              <a:t>Default Methods</a:t>
            </a:r>
          </a:p>
        </p:txBody>
      </p:sp>
      <p:sp>
        <p:nvSpPr>
          <p:cNvPr id="3" name="Content Placeholder 2">
            <a:extLst>
              <a:ext uri="{FF2B5EF4-FFF2-40B4-BE49-F238E27FC236}">
                <a16:creationId xmlns:a16="http://schemas.microsoft.com/office/drawing/2014/main" id="{B5A58CDE-B55D-4C5A-B94F-47EBCEB5D8DD}"/>
              </a:ext>
            </a:extLst>
          </p:cNvPr>
          <p:cNvSpPr>
            <a:spLocks noGrp="1"/>
          </p:cNvSpPr>
          <p:nvPr>
            <p:ph idx="1"/>
          </p:nvPr>
        </p:nvSpPr>
        <p:spPr>
          <a:xfrm>
            <a:off x="645130" y="1384300"/>
            <a:ext cx="9404723" cy="4864099"/>
          </a:xfrm>
        </p:spPr>
        <p:txBody>
          <a:bodyPr>
            <a:normAutofit fontScale="85000" lnSpcReduction="10000"/>
          </a:bodyPr>
          <a:lstStyle/>
          <a:p>
            <a:r>
              <a:rPr lang="en-US" dirty="0"/>
              <a:t>Interfaces in Java 8 can have implementation code through default methods and static methods.</a:t>
            </a:r>
          </a:p>
          <a:p>
            <a:r>
              <a:rPr lang="en-US" dirty="0"/>
              <a:t>Default methods start with a default keyword and contain a body like class methods do.</a:t>
            </a:r>
          </a:p>
          <a:p>
            <a:r>
              <a:rPr lang="en-US" dirty="0"/>
              <a:t>Adding an abstract method to a published interface is a source incompatibility.</a:t>
            </a:r>
          </a:p>
          <a:p>
            <a:r>
              <a:rPr lang="en-US" dirty="0"/>
              <a:t>Default methods help library designers evolve APIs in a backward-compatible way.</a:t>
            </a:r>
          </a:p>
          <a:p>
            <a:r>
              <a:rPr lang="en-US" dirty="0"/>
              <a:t>Default methods can be used for creating optional methods and multiple inheritance of behavior.</a:t>
            </a:r>
          </a:p>
          <a:p>
            <a:r>
              <a:rPr lang="en-US" dirty="0"/>
              <a:t>There are resolution rules to resolve conflicts when a class inherits from several default methods </a:t>
            </a:r>
            <a:r>
              <a:rPr lang="en-US" dirty="0" err="1"/>
              <a:t>withthe</a:t>
            </a:r>
            <a:r>
              <a:rPr lang="en-US" dirty="0"/>
              <a:t> same signature.</a:t>
            </a:r>
          </a:p>
          <a:p>
            <a:r>
              <a:rPr lang="en-US" dirty="0"/>
              <a:t>A method declaration in the class or a superclass takes priority over any default method declaration.</a:t>
            </a:r>
          </a:p>
          <a:p>
            <a:r>
              <a:rPr lang="en-US" dirty="0"/>
              <a:t>Otherwise, the method with the same signature in the most specific default-providing interface </a:t>
            </a:r>
            <a:r>
              <a:rPr lang="en-US" dirty="0" err="1"/>
              <a:t>isselected</a:t>
            </a:r>
            <a:r>
              <a:rPr lang="en-US" dirty="0"/>
              <a:t>.</a:t>
            </a:r>
          </a:p>
          <a:p>
            <a:r>
              <a:rPr lang="en-US" dirty="0"/>
              <a:t>When two methods are equally specific, a class can explicitly override a method and select which </a:t>
            </a:r>
            <a:r>
              <a:rPr lang="en-US" dirty="0" err="1"/>
              <a:t>oneto</a:t>
            </a:r>
            <a:r>
              <a:rPr lang="en-US" dirty="0"/>
              <a:t> call.</a:t>
            </a:r>
          </a:p>
        </p:txBody>
      </p:sp>
    </p:spTree>
    <p:extLst>
      <p:ext uri="{BB962C8B-B14F-4D97-AF65-F5344CB8AC3E}">
        <p14:creationId xmlns:p14="http://schemas.microsoft.com/office/powerpoint/2010/main" val="24965132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1200-BC97-429A-833D-6E9E629AD9EB}"/>
              </a:ext>
            </a:extLst>
          </p:cNvPr>
          <p:cNvSpPr>
            <a:spLocks noGrp="1"/>
          </p:cNvSpPr>
          <p:nvPr>
            <p:ph type="title"/>
          </p:nvPr>
        </p:nvSpPr>
        <p:spPr>
          <a:xfrm>
            <a:off x="366711" y="452718"/>
            <a:ext cx="10453689" cy="1400530"/>
          </a:xfrm>
        </p:spPr>
        <p:txBody>
          <a:bodyPr/>
          <a:lstStyle/>
          <a:p>
            <a:r>
              <a:rPr lang="en-US" dirty="0"/>
              <a:t>Abstract classes VS interfaces in Java 8</a:t>
            </a:r>
            <a:br>
              <a:rPr lang="en-US" b="1" dirty="0"/>
            </a:br>
            <a:endParaRPr lang="en-US" dirty="0"/>
          </a:p>
        </p:txBody>
      </p:sp>
      <p:sp>
        <p:nvSpPr>
          <p:cNvPr id="3" name="Content Placeholder 2">
            <a:extLst>
              <a:ext uri="{FF2B5EF4-FFF2-40B4-BE49-F238E27FC236}">
                <a16:creationId xmlns:a16="http://schemas.microsoft.com/office/drawing/2014/main" id="{C309C813-4404-4BB5-AEDB-319587FB5778}"/>
              </a:ext>
            </a:extLst>
          </p:cNvPr>
          <p:cNvSpPr>
            <a:spLocks noGrp="1"/>
          </p:cNvSpPr>
          <p:nvPr>
            <p:ph idx="1"/>
          </p:nvPr>
        </p:nvSpPr>
        <p:spPr>
          <a:xfrm>
            <a:off x="660400" y="2052918"/>
            <a:ext cx="9389453" cy="4195481"/>
          </a:xfrm>
        </p:spPr>
        <p:txBody>
          <a:bodyPr/>
          <a:lstStyle/>
          <a:p>
            <a:r>
              <a:rPr lang="en-US" dirty="0"/>
              <a:t>Abstract class can define constructor. </a:t>
            </a:r>
          </a:p>
          <a:p>
            <a:r>
              <a:rPr lang="en-US" dirty="0"/>
              <a:t>Abstract classes are more structured and can have a state associated with them. </a:t>
            </a:r>
          </a:p>
          <a:p>
            <a:r>
              <a:rPr lang="en-US" dirty="0"/>
              <a:t>Default method can be implemented only in the terms of invoking other interface methods, with no reference to a particular implementation's state. </a:t>
            </a:r>
          </a:p>
        </p:txBody>
      </p:sp>
    </p:spTree>
    <p:extLst>
      <p:ext uri="{BB962C8B-B14F-4D97-AF65-F5344CB8AC3E}">
        <p14:creationId xmlns:p14="http://schemas.microsoft.com/office/powerpoint/2010/main" val="32858556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FEB5-685C-4F02-AD2A-2BA03F7435D5}"/>
              </a:ext>
            </a:extLst>
          </p:cNvPr>
          <p:cNvSpPr>
            <a:spLocks noGrp="1"/>
          </p:cNvSpPr>
          <p:nvPr>
            <p:ph type="title"/>
          </p:nvPr>
        </p:nvSpPr>
        <p:spPr/>
        <p:txBody>
          <a:bodyPr/>
          <a:lstStyle/>
          <a:p>
            <a:r>
              <a:rPr lang="en-US" dirty="0"/>
              <a:t>Default Method and Multiple Inheritance Ambiguity Problems</a:t>
            </a:r>
          </a:p>
        </p:txBody>
      </p:sp>
      <p:sp>
        <p:nvSpPr>
          <p:cNvPr id="3" name="Content Placeholder 2">
            <a:extLst>
              <a:ext uri="{FF2B5EF4-FFF2-40B4-BE49-F238E27FC236}">
                <a16:creationId xmlns:a16="http://schemas.microsoft.com/office/drawing/2014/main" id="{D0875419-1B42-4511-93B8-6A8D6B2BEA1A}"/>
              </a:ext>
            </a:extLst>
          </p:cNvPr>
          <p:cNvSpPr>
            <a:spLocks noGrp="1"/>
          </p:cNvSpPr>
          <p:nvPr>
            <p:ph idx="1"/>
          </p:nvPr>
        </p:nvSpPr>
        <p:spPr>
          <a:xfrm>
            <a:off x="520700" y="2052918"/>
            <a:ext cx="10972800" cy="4195481"/>
          </a:xfrm>
        </p:spPr>
        <p:txBody>
          <a:bodyPr/>
          <a:lstStyle/>
          <a:p>
            <a:r>
              <a:rPr lang="en-US" dirty="0"/>
              <a:t>Since java class can implement multiple interfaces and each interface can define default method with same method signature, therefore, the inherited methods can conflict with each other.</a:t>
            </a:r>
          </a:p>
          <a:p>
            <a:pPr marL="0" indent="0">
              <a:buNone/>
            </a:pPr>
            <a:endParaRPr lang="en-US" dirty="0"/>
          </a:p>
        </p:txBody>
      </p:sp>
    </p:spTree>
    <p:extLst>
      <p:ext uri="{BB962C8B-B14F-4D97-AF65-F5344CB8AC3E}">
        <p14:creationId xmlns:p14="http://schemas.microsoft.com/office/powerpoint/2010/main" val="402690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98E1-18A4-4F43-912E-9982C4164C9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9954DA5-2C39-48E7-9F9D-8D23103F1FDE}"/>
              </a:ext>
            </a:extLst>
          </p:cNvPr>
          <p:cNvSpPr>
            <a:spLocks noGrp="1"/>
          </p:cNvSpPr>
          <p:nvPr>
            <p:ph idx="1"/>
          </p:nvPr>
        </p:nvSpPr>
        <p:spPr>
          <a:xfrm>
            <a:off x="645130" y="1485900"/>
            <a:ext cx="10340370" cy="4762499"/>
          </a:xfrm>
        </p:spPr>
        <p:txBody>
          <a:bodyPr>
            <a:normAutofit fontScale="92500" lnSpcReduction="10000"/>
          </a:bodyPr>
          <a:lstStyle/>
          <a:p>
            <a:pPr marL="0" indent="0">
              <a:buNone/>
            </a:pPr>
            <a:r>
              <a:rPr lang="en-US" dirty="0"/>
              <a:t>public interface </a:t>
            </a:r>
            <a:r>
              <a:rPr lang="en-US" dirty="0" err="1"/>
              <a:t>InterfaceA</a:t>
            </a:r>
            <a:r>
              <a:rPr lang="en-US" dirty="0"/>
              <a:t> { </a:t>
            </a:r>
          </a:p>
          <a:p>
            <a:pPr marL="0" indent="0">
              <a:buNone/>
            </a:pPr>
            <a:r>
              <a:rPr lang="en-US" dirty="0"/>
              <a:t>    default void </a:t>
            </a:r>
            <a:r>
              <a:rPr lang="en-US" dirty="0" err="1"/>
              <a:t>defaultMethod</a:t>
            </a:r>
            <a:r>
              <a:rPr lang="en-US" dirty="0"/>
              <a:t>(){ </a:t>
            </a:r>
          </a:p>
          <a:p>
            <a:pPr marL="0" indent="0">
              <a:buNone/>
            </a:pPr>
            <a:r>
              <a:rPr lang="en-US" dirty="0"/>
              <a:t>        </a:t>
            </a:r>
            <a:r>
              <a:rPr lang="en-US" dirty="0" err="1"/>
              <a:t>System.out.println</a:t>
            </a:r>
            <a:r>
              <a:rPr lang="en-US" dirty="0"/>
              <a:t>("Interface A default method"); </a:t>
            </a:r>
          </a:p>
          <a:p>
            <a:pPr marL="0" indent="0">
              <a:buNone/>
            </a:pPr>
            <a:r>
              <a:rPr lang="en-US" dirty="0"/>
              <a:t>    } </a:t>
            </a:r>
          </a:p>
          <a:p>
            <a:pPr marL="0" indent="0">
              <a:buNone/>
            </a:pPr>
            <a:r>
              <a:rPr lang="en-US" dirty="0"/>
              <a:t>}</a:t>
            </a:r>
          </a:p>
          <a:p>
            <a:pPr marL="0" indent="0">
              <a:buNone/>
            </a:pPr>
            <a:r>
              <a:rPr lang="en-US" dirty="0"/>
              <a:t>public interface </a:t>
            </a:r>
            <a:r>
              <a:rPr lang="en-US" dirty="0" err="1"/>
              <a:t>InterfaceB</a:t>
            </a:r>
            <a:r>
              <a:rPr lang="en-US" dirty="0"/>
              <a:t> {</a:t>
            </a:r>
          </a:p>
          <a:p>
            <a:pPr marL="0" indent="0">
              <a:buNone/>
            </a:pPr>
            <a:r>
              <a:rPr lang="en-US" dirty="0"/>
              <a:t>    default void </a:t>
            </a:r>
            <a:r>
              <a:rPr lang="en-US" dirty="0" err="1"/>
              <a:t>defaultMethod</a:t>
            </a:r>
            <a:r>
              <a:rPr lang="en-US" dirty="0"/>
              <a:t>(){</a:t>
            </a:r>
          </a:p>
          <a:p>
            <a:pPr marL="0" indent="0">
              <a:buNone/>
            </a:pPr>
            <a:r>
              <a:rPr lang="en-US" dirty="0"/>
              <a:t>        </a:t>
            </a:r>
            <a:r>
              <a:rPr lang="en-US" dirty="0" err="1"/>
              <a:t>System.out.println</a:t>
            </a:r>
            <a:r>
              <a:rPr lang="en-US" dirty="0"/>
              <a:t>("Interface B default method");</a:t>
            </a:r>
          </a:p>
          <a:p>
            <a:pPr marL="0" indent="0">
              <a:buNone/>
            </a:pPr>
            <a:r>
              <a:rPr lang="en-US" dirty="0"/>
              <a:t>    }</a:t>
            </a:r>
          </a:p>
          <a:p>
            <a:pPr marL="0" indent="0">
              <a:buNone/>
            </a:pPr>
            <a:r>
              <a:rPr lang="en-US" dirty="0"/>
              <a:t>}</a:t>
            </a:r>
          </a:p>
          <a:p>
            <a:pPr marL="0" indent="0">
              <a:buNone/>
            </a:pPr>
            <a:r>
              <a:rPr lang="en-US" dirty="0"/>
              <a:t>public class </a:t>
            </a:r>
            <a:r>
              <a:rPr lang="en-US" dirty="0" err="1"/>
              <a:t>Impl</a:t>
            </a:r>
            <a:r>
              <a:rPr lang="en-US" dirty="0"/>
              <a:t> implements </a:t>
            </a:r>
            <a:r>
              <a:rPr lang="en-US" dirty="0" err="1"/>
              <a:t>InterfaceA</a:t>
            </a:r>
            <a:r>
              <a:rPr lang="en-US" dirty="0"/>
              <a:t>, </a:t>
            </a:r>
            <a:r>
              <a:rPr lang="en-US" dirty="0" err="1"/>
              <a:t>InterfaceB</a:t>
            </a:r>
            <a:r>
              <a:rPr lang="en-US" dirty="0"/>
              <a:t>  {</a:t>
            </a:r>
          </a:p>
          <a:p>
            <a:pPr marL="0" indent="0">
              <a:buNone/>
            </a:pPr>
            <a:r>
              <a:rPr lang="en-US" dirty="0"/>
              <a:t>}</a:t>
            </a:r>
          </a:p>
        </p:txBody>
      </p:sp>
    </p:spTree>
    <p:extLst>
      <p:ext uri="{BB962C8B-B14F-4D97-AF65-F5344CB8AC3E}">
        <p14:creationId xmlns:p14="http://schemas.microsoft.com/office/powerpoint/2010/main" val="11877762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3D2D5-8ADC-44C8-BEDD-320F4B614340}"/>
              </a:ext>
            </a:extLst>
          </p:cNvPr>
          <p:cNvSpPr>
            <a:spLocks noGrp="1"/>
          </p:cNvSpPr>
          <p:nvPr>
            <p:ph idx="1"/>
          </p:nvPr>
        </p:nvSpPr>
        <p:spPr>
          <a:xfrm>
            <a:off x="596900" y="546100"/>
            <a:ext cx="10464800" cy="5892800"/>
          </a:xfrm>
        </p:spPr>
        <p:txBody>
          <a:bodyPr>
            <a:normAutofit/>
          </a:bodyPr>
          <a:lstStyle/>
          <a:p>
            <a:r>
              <a:rPr lang="en-US" b="1" dirty="0"/>
              <a:t>In order to fix this class, we need to provide default method implementation:</a:t>
            </a:r>
          </a:p>
          <a:p>
            <a:pPr marL="0" indent="0">
              <a:buNone/>
            </a:pPr>
            <a:r>
              <a:rPr lang="en-US" dirty="0"/>
              <a:t>public class </a:t>
            </a:r>
            <a:r>
              <a:rPr lang="en-US" dirty="0" err="1"/>
              <a:t>Impl</a:t>
            </a:r>
            <a:r>
              <a:rPr lang="en-US" dirty="0"/>
              <a:t> implements </a:t>
            </a:r>
            <a:r>
              <a:rPr lang="en-US" dirty="0" err="1"/>
              <a:t>InterfaceA</a:t>
            </a:r>
            <a:r>
              <a:rPr lang="en-US" dirty="0"/>
              <a:t>, </a:t>
            </a:r>
            <a:r>
              <a:rPr lang="en-US" dirty="0" err="1"/>
              <a:t>InterfaceB</a:t>
            </a:r>
            <a:r>
              <a:rPr lang="en-US" dirty="0"/>
              <a:t> {</a:t>
            </a:r>
          </a:p>
          <a:p>
            <a:pPr marL="0" indent="0">
              <a:buNone/>
            </a:pPr>
            <a:r>
              <a:rPr lang="en-US" dirty="0"/>
              <a:t>    public void </a:t>
            </a:r>
            <a:r>
              <a:rPr lang="en-US" dirty="0" err="1"/>
              <a:t>defaultMethod</a:t>
            </a:r>
            <a:r>
              <a:rPr lang="en-US" dirty="0"/>
              <a:t>(){</a:t>
            </a:r>
          </a:p>
          <a:p>
            <a:pPr marL="0" indent="0">
              <a:buNone/>
            </a:pPr>
            <a:r>
              <a:rPr lang="en-US" dirty="0"/>
              <a:t>    }</a:t>
            </a:r>
          </a:p>
          <a:p>
            <a:pPr marL="0" indent="0">
              <a:buNone/>
            </a:pPr>
            <a:r>
              <a:rPr lang="en-US" dirty="0"/>
              <a:t>}</a:t>
            </a:r>
          </a:p>
          <a:p>
            <a:pPr marL="0" indent="0">
              <a:buNone/>
            </a:pPr>
            <a:endParaRPr lang="en-US" dirty="0"/>
          </a:p>
          <a:p>
            <a:r>
              <a:rPr lang="en-US" b="1" dirty="0"/>
              <a:t>To invoke default implementation provided by any of super interface rather than our own implementation.</a:t>
            </a:r>
          </a:p>
          <a:p>
            <a:pPr marL="0" indent="0">
              <a:buNone/>
            </a:pPr>
            <a:r>
              <a:rPr lang="en-US" dirty="0"/>
              <a:t>public class </a:t>
            </a:r>
            <a:r>
              <a:rPr lang="en-US" dirty="0" err="1"/>
              <a:t>Impl</a:t>
            </a:r>
            <a:r>
              <a:rPr lang="en-US" dirty="0"/>
              <a:t> implements </a:t>
            </a:r>
            <a:r>
              <a:rPr lang="en-US" dirty="0" err="1"/>
              <a:t>InterfaceA</a:t>
            </a:r>
            <a:r>
              <a:rPr lang="en-US" dirty="0"/>
              <a:t>, </a:t>
            </a:r>
            <a:r>
              <a:rPr lang="en-US" dirty="0" err="1"/>
              <a:t>InterfaceB</a:t>
            </a:r>
            <a:r>
              <a:rPr lang="en-US" dirty="0"/>
              <a:t> {</a:t>
            </a:r>
          </a:p>
          <a:p>
            <a:pPr marL="0" indent="0">
              <a:buNone/>
            </a:pPr>
            <a:r>
              <a:rPr lang="en-US" dirty="0"/>
              <a:t>    public void </a:t>
            </a:r>
            <a:r>
              <a:rPr lang="en-US" dirty="0" err="1"/>
              <a:t>defaultMethod</a:t>
            </a:r>
            <a:r>
              <a:rPr lang="en-US" dirty="0"/>
              <a:t>(){</a:t>
            </a:r>
          </a:p>
          <a:p>
            <a:pPr marL="0" indent="0">
              <a:buNone/>
            </a:pPr>
            <a:r>
              <a:rPr lang="en-US" dirty="0"/>
              <a:t>        // existing code here..</a:t>
            </a:r>
          </a:p>
          <a:p>
            <a:pPr marL="0" indent="0">
              <a:buNone/>
            </a:pPr>
            <a:r>
              <a:rPr lang="en-US" dirty="0"/>
              <a:t>        </a:t>
            </a:r>
            <a:r>
              <a:rPr lang="en-US" dirty="0" err="1"/>
              <a:t>InterfaceA.super.defaultMethod</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199654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8B03-0F7B-40F4-BFF1-65E073387E2A}"/>
              </a:ext>
            </a:extLst>
          </p:cNvPr>
          <p:cNvSpPr>
            <a:spLocks noGrp="1"/>
          </p:cNvSpPr>
          <p:nvPr>
            <p:ph type="title"/>
          </p:nvPr>
        </p:nvSpPr>
        <p:spPr>
          <a:xfrm>
            <a:off x="1471611" y="2814918"/>
            <a:ext cx="9404723" cy="1400530"/>
          </a:xfrm>
        </p:spPr>
        <p:txBody>
          <a:bodyPr/>
          <a:lstStyle/>
          <a:p>
            <a:pPr algn="ctr"/>
            <a:r>
              <a:rPr lang="en-US" dirty="0"/>
              <a:t>Java 8 Date &amp; Time API</a:t>
            </a:r>
          </a:p>
        </p:txBody>
      </p:sp>
    </p:spTree>
    <p:extLst>
      <p:ext uri="{BB962C8B-B14F-4D97-AF65-F5344CB8AC3E}">
        <p14:creationId xmlns:p14="http://schemas.microsoft.com/office/powerpoint/2010/main" val="74215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1ECE-72B7-48D6-AB8B-695B3EB90B20}"/>
              </a:ext>
            </a:extLst>
          </p:cNvPr>
          <p:cNvSpPr>
            <a:spLocks noGrp="1"/>
          </p:cNvSpPr>
          <p:nvPr>
            <p:ph type="title"/>
          </p:nvPr>
        </p:nvSpPr>
        <p:spPr>
          <a:xfrm>
            <a:off x="646111" y="2309655"/>
            <a:ext cx="9404723" cy="1400530"/>
          </a:xfrm>
        </p:spPr>
        <p:txBody>
          <a:bodyPr/>
          <a:lstStyle/>
          <a:p>
            <a:pPr algn="ctr"/>
            <a:r>
              <a:rPr lang="en-US" sz="5400" dirty="0"/>
              <a:t>Lambdas</a:t>
            </a:r>
          </a:p>
        </p:txBody>
      </p:sp>
    </p:spTree>
    <p:extLst>
      <p:ext uri="{BB962C8B-B14F-4D97-AF65-F5344CB8AC3E}">
        <p14:creationId xmlns:p14="http://schemas.microsoft.com/office/powerpoint/2010/main" val="3472584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B49F-B27C-4EFC-A671-32A23602017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05D056C-48A7-4AEA-934D-5FDC458BDB09}"/>
              </a:ext>
            </a:extLst>
          </p:cNvPr>
          <p:cNvSpPr>
            <a:spLocks noGrp="1"/>
          </p:cNvSpPr>
          <p:nvPr>
            <p:ph idx="1"/>
          </p:nvPr>
        </p:nvSpPr>
        <p:spPr/>
        <p:txBody>
          <a:bodyPr/>
          <a:lstStyle/>
          <a:p>
            <a:r>
              <a:rPr lang="en-US" dirty="0"/>
              <a:t>Java 8 introduced new APIs for </a:t>
            </a:r>
            <a:r>
              <a:rPr lang="en-US" i="1" dirty="0"/>
              <a:t>Date</a:t>
            </a:r>
            <a:r>
              <a:rPr lang="en-US" dirty="0"/>
              <a:t> and </a:t>
            </a:r>
            <a:r>
              <a:rPr lang="en-US" i="1" dirty="0"/>
              <a:t>Time</a:t>
            </a:r>
            <a:r>
              <a:rPr lang="en-US" dirty="0"/>
              <a:t> to address the shortcomings of the older </a:t>
            </a:r>
            <a:r>
              <a:rPr lang="en-US" i="1" dirty="0" err="1"/>
              <a:t>java.util.Date</a:t>
            </a:r>
            <a:r>
              <a:rPr lang="en-US" dirty="0"/>
              <a:t> and </a:t>
            </a:r>
            <a:r>
              <a:rPr lang="en-US" i="1" dirty="0" err="1"/>
              <a:t>java.util.Calendar</a:t>
            </a:r>
            <a:r>
              <a:rPr lang="en-US" dirty="0"/>
              <a:t>.</a:t>
            </a:r>
          </a:p>
        </p:txBody>
      </p:sp>
    </p:spTree>
    <p:extLst>
      <p:ext uri="{BB962C8B-B14F-4D97-AF65-F5344CB8AC3E}">
        <p14:creationId xmlns:p14="http://schemas.microsoft.com/office/powerpoint/2010/main" val="3566942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641D-1A8F-4CD6-8C54-82719F4698BD}"/>
              </a:ext>
            </a:extLst>
          </p:cNvPr>
          <p:cNvSpPr>
            <a:spLocks noGrp="1"/>
          </p:cNvSpPr>
          <p:nvPr>
            <p:ph type="title"/>
          </p:nvPr>
        </p:nvSpPr>
        <p:spPr>
          <a:xfrm>
            <a:off x="646111" y="452718"/>
            <a:ext cx="10199689" cy="1400530"/>
          </a:xfrm>
        </p:spPr>
        <p:txBody>
          <a:bodyPr/>
          <a:lstStyle/>
          <a:p>
            <a:r>
              <a:rPr lang="en-US" dirty="0"/>
              <a:t>Issues with the Existing Date/Time APIs</a:t>
            </a:r>
          </a:p>
        </p:txBody>
      </p:sp>
      <p:sp>
        <p:nvSpPr>
          <p:cNvPr id="3" name="Content Placeholder 2">
            <a:extLst>
              <a:ext uri="{FF2B5EF4-FFF2-40B4-BE49-F238E27FC236}">
                <a16:creationId xmlns:a16="http://schemas.microsoft.com/office/drawing/2014/main" id="{0914FE20-B252-45C6-B6F8-D98E4D98EFC9}"/>
              </a:ext>
            </a:extLst>
          </p:cNvPr>
          <p:cNvSpPr>
            <a:spLocks noGrp="1"/>
          </p:cNvSpPr>
          <p:nvPr>
            <p:ph idx="1"/>
          </p:nvPr>
        </p:nvSpPr>
        <p:spPr>
          <a:xfrm>
            <a:off x="825500" y="1600200"/>
            <a:ext cx="10515600" cy="4805082"/>
          </a:xfrm>
        </p:spPr>
        <p:txBody>
          <a:bodyPr/>
          <a:lstStyle/>
          <a:p>
            <a:r>
              <a:rPr lang="en-US" b="1" dirty="0"/>
              <a:t>Thread Safety</a:t>
            </a:r>
            <a:r>
              <a:rPr lang="en-US" dirty="0"/>
              <a:t> – The Date and Calendar classes are not thread safe, leaving developers to deal with the headache of hard to debug concurrency issues and to write additional code to handle thread safety. On the contrary the new Date and Time APIs introduced in Java 8 are immutable and thread safe, thus taking that concurrency headache away from developers.</a:t>
            </a:r>
          </a:p>
          <a:p>
            <a:r>
              <a:rPr lang="en-US" b="1" dirty="0"/>
              <a:t>APIs Design and Ease of Understanding</a:t>
            </a:r>
            <a:r>
              <a:rPr lang="en-US" dirty="0"/>
              <a:t> – The Date and Calendar APIs are poorly designed with inadequate methods to perform day-to-day operations. The new Date/Time APIs is ISO centric and follows consistent domain models for date, time, duration and periods. There are a wide variety of utility methods that support the commonest operations.</a:t>
            </a:r>
          </a:p>
          <a:p>
            <a:r>
              <a:rPr lang="en-US" b="1" dirty="0" err="1"/>
              <a:t>ZonedDate</a:t>
            </a:r>
            <a:r>
              <a:rPr lang="en-US" b="1" dirty="0"/>
              <a:t> and Time</a:t>
            </a:r>
            <a:r>
              <a:rPr lang="en-US" dirty="0"/>
              <a:t> – Developers had to write additional logic to handle </a:t>
            </a:r>
            <a:r>
              <a:rPr lang="en-US" dirty="0" err="1"/>
              <a:t>timezone</a:t>
            </a:r>
            <a:r>
              <a:rPr lang="en-US" dirty="0"/>
              <a:t> logic with the old APIs, whereas with the new APIs, handling of </a:t>
            </a:r>
            <a:r>
              <a:rPr lang="en-US" dirty="0" err="1"/>
              <a:t>timezone</a:t>
            </a:r>
            <a:r>
              <a:rPr lang="en-US" dirty="0"/>
              <a:t> can be done with Local and </a:t>
            </a:r>
            <a:r>
              <a:rPr lang="en-US" dirty="0" err="1"/>
              <a:t>ZonedDate</a:t>
            </a:r>
            <a:r>
              <a:rPr lang="en-US" dirty="0"/>
              <a:t>/Time APIs.</a:t>
            </a:r>
          </a:p>
        </p:txBody>
      </p:sp>
    </p:spTree>
    <p:extLst>
      <p:ext uri="{BB962C8B-B14F-4D97-AF65-F5344CB8AC3E}">
        <p14:creationId xmlns:p14="http://schemas.microsoft.com/office/powerpoint/2010/main" val="15727368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034B-4092-4198-8E1D-D67ADB9F68FE}"/>
              </a:ext>
            </a:extLst>
          </p:cNvPr>
          <p:cNvSpPr>
            <a:spLocks noGrp="1"/>
          </p:cNvSpPr>
          <p:nvPr>
            <p:ph type="title"/>
          </p:nvPr>
        </p:nvSpPr>
        <p:spPr>
          <a:xfrm>
            <a:off x="482601" y="452718"/>
            <a:ext cx="10807700" cy="1045882"/>
          </a:xfrm>
        </p:spPr>
        <p:txBody>
          <a:bodyPr/>
          <a:lstStyle/>
          <a:p>
            <a:r>
              <a:rPr lang="en-US" sz="4000" dirty="0" err="1"/>
              <a:t>LocalDate</a:t>
            </a:r>
            <a:r>
              <a:rPr lang="en-US" sz="4000" dirty="0"/>
              <a:t>, </a:t>
            </a:r>
            <a:r>
              <a:rPr lang="en-US" sz="4000" dirty="0" err="1"/>
              <a:t>LocalTime</a:t>
            </a:r>
            <a:r>
              <a:rPr lang="en-US" sz="4000" dirty="0"/>
              <a:t> and </a:t>
            </a:r>
            <a:r>
              <a:rPr lang="en-US" sz="4000" dirty="0" err="1"/>
              <a:t>LocalDateTime</a:t>
            </a:r>
            <a:endParaRPr lang="en-US" sz="4000" dirty="0"/>
          </a:p>
        </p:txBody>
      </p:sp>
      <p:sp>
        <p:nvSpPr>
          <p:cNvPr id="3" name="Content Placeholder 2">
            <a:extLst>
              <a:ext uri="{FF2B5EF4-FFF2-40B4-BE49-F238E27FC236}">
                <a16:creationId xmlns:a16="http://schemas.microsoft.com/office/drawing/2014/main" id="{0AAC7558-00EB-486E-B349-3F1236538A88}"/>
              </a:ext>
            </a:extLst>
          </p:cNvPr>
          <p:cNvSpPr>
            <a:spLocks noGrp="1"/>
          </p:cNvSpPr>
          <p:nvPr>
            <p:ph idx="1"/>
          </p:nvPr>
        </p:nvSpPr>
        <p:spPr>
          <a:xfrm>
            <a:off x="482601" y="1498600"/>
            <a:ext cx="11226797" cy="4749799"/>
          </a:xfrm>
        </p:spPr>
        <p:txBody>
          <a:bodyPr/>
          <a:lstStyle/>
          <a:p>
            <a:r>
              <a:rPr lang="en-US" dirty="0" err="1"/>
              <a:t>LocalDate</a:t>
            </a:r>
            <a:endParaRPr lang="en-US" dirty="0"/>
          </a:p>
          <a:p>
            <a:pPr lvl="1"/>
            <a:r>
              <a:rPr lang="en-US" dirty="0"/>
              <a:t>The </a:t>
            </a:r>
            <a:r>
              <a:rPr lang="en-US" dirty="0" err="1"/>
              <a:t>LocalDate</a:t>
            </a:r>
            <a:r>
              <a:rPr lang="en-US" dirty="0"/>
              <a:t> represents a date in ISO format (</a:t>
            </a:r>
            <a:r>
              <a:rPr lang="en-US" dirty="0" err="1"/>
              <a:t>yyyy</a:t>
            </a:r>
            <a:r>
              <a:rPr lang="en-US" dirty="0"/>
              <a:t>-MM-</a:t>
            </a:r>
            <a:r>
              <a:rPr lang="en-US" dirty="0" err="1"/>
              <a:t>dd</a:t>
            </a:r>
            <a:r>
              <a:rPr lang="en-US" dirty="0"/>
              <a:t>) without time.</a:t>
            </a:r>
          </a:p>
          <a:p>
            <a:pPr lvl="1"/>
            <a:r>
              <a:rPr lang="en-US" dirty="0"/>
              <a:t>To create instance of current date from the system clock:</a:t>
            </a:r>
          </a:p>
          <a:p>
            <a:pPr lvl="2"/>
            <a:r>
              <a:rPr lang="en-US" dirty="0" err="1"/>
              <a:t>LocalDate</a:t>
            </a:r>
            <a:r>
              <a:rPr lang="en-US" dirty="0"/>
              <a:t> </a:t>
            </a:r>
            <a:r>
              <a:rPr lang="en-US" dirty="0" err="1"/>
              <a:t>localDate</a:t>
            </a:r>
            <a:r>
              <a:rPr lang="en-US" dirty="0"/>
              <a:t> = </a:t>
            </a:r>
            <a:r>
              <a:rPr lang="en-US" dirty="0" err="1"/>
              <a:t>LocalDate.now</a:t>
            </a:r>
            <a:r>
              <a:rPr lang="en-US" dirty="0"/>
              <a:t>();</a:t>
            </a:r>
          </a:p>
          <a:p>
            <a:pPr lvl="1"/>
            <a:r>
              <a:rPr lang="en-US" dirty="0"/>
              <a:t>The </a:t>
            </a:r>
            <a:r>
              <a:rPr lang="en-US" dirty="0" err="1"/>
              <a:t>LocalDate</a:t>
            </a:r>
            <a:r>
              <a:rPr lang="en-US" dirty="0"/>
              <a:t> representing a specific day, month and year can be obtained using the “of” method or by using the “parse” method.</a:t>
            </a:r>
          </a:p>
          <a:p>
            <a:pPr lvl="2"/>
            <a:r>
              <a:rPr lang="it-IT" dirty="0"/>
              <a:t>LocalDate.of(2015, 02, 20);</a:t>
            </a:r>
          </a:p>
          <a:p>
            <a:pPr lvl="2"/>
            <a:r>
              <a:rPr lang="it-IT" dirty="0"/>
              <a:t>LocalDate.parse("2015-02-20");</a:t>
            </a:r>
          </a:p>
          <a:p>
            <a:pPr lvl="2"/>
            <a:endParaRPr lang="en-US" dirty="0"/>
          </a:p>
        </p:txBody>
      </p:sp>
    </p:spTree>
    <p:extLst>
      <p:ext uri="{BB962C8B-B14F-4D97-AF65-F5344CB8AC3E}">
        <p14:creationId xmlns:p14="http://schemas.microsoft.com/office/powerpoint/2010/main" val="3359331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EEC9-06B0-45D3-9F8D-BBA07EDAC317}"/>
              </a:ext>
            </a:extLst>
          </p:cNvPr>
          <p:cNvSpPr>
            <a:spLocks noGrp="1"/>
          </p:cNvSpPr>
          <p:nvPr>
            <p:ph type="title"/>
          </p:nvPr>
        </p:nvSpPr>
        <p:spPr/>
        <p:txBody>
          <a:bodyPr/>
          <a:lstStyle/>
          <a:p>
            <a:r>
              <a:rPr lang="en-US" dirty="0" err="1"/>
              <a:t>LocalTime</a:t>
            </a:r>
            <a:endParaRPr lang="en-US" dirty="0"/>
          </a:p>
        </p:txBody>
      </p:sp>
      <p:sp>
        <p:nvSpPr>
          <p:cNvPr id="3" name="Content Placeholder 2">
            <a:extLst>
              <a:ext uri="{FF2B5EF4-FFF2-40B4-BE49-F238E27FC236}">
                <a16:creationId xmlns:a16="http://schemas.microsoft.com/office/drawing/2014/main" id="{0735820B-6A7E-4850-B67C-4FC8E1309D80}"/>
              </a:ext>
            </a:extLst>
          </p:cNvPr>
          <p:cNvSpPr>
            <a:spLocks noGrp="1"/>
          </p:cNvSpPr>
          <p:nvPr>
            <p:ph idx="1"/>
          </p:nvPr>
        </p:nvSpPr>
        <p:spPr>
          <a:xfrm>
            <a:off x="482600" y="1689100"/>
            <a:ext cx="9567253" cy="4571999"/>
          </a:xfrm>
        </p:spPr>
        <p:txBody>
          <a:bodyPr/>
          <a:lstStyle/>
          <a:p>
            <a:r>
              <a:rPr lang="en-US" dirty="0" err="1"/>
              <a:t>LocalTime</a:t>
            </a:r>
            <a:r>
              <a:rPr lang="en-US" dirty="0"/>
              <a:t> represents time without a date.</a:t>
            </a:r>
          </a:p>
          <a:p>
            <a:r>
              <a:rPr lang="en-US" dirty="0"/>
              <a:t>To create instance of </a:t>
            </a:r>
            <a:r>
              <a:rPr lang="en-US" dirty="0" err="1"/>
              <a:t>LocalTime</a:t>
            </a:r>
            <a:r>
              <a:rPr lang="en-US" dirty="0"/>
              <a:t> from system clock or by using “parse” and “of” method.</a:t>
            </a:r>
          </a:p>
          <a:p>
            <a:pPr lvl="1"/>
            <a:r>
              <a:rPr lang="en-US" dirty="0" err="1"/>
              <a:t>LocalTime</a:t>
            </a:r>
            <a:r>
              <a:rPr lang="en-US" dirty="0"/>
              <a:t> now = </a:t>
            </a:r>
            <a:r>
              <a:rPr lang="en-US" dirty="0" err="1"/>
              <a:t>LocalTime.now</a:t>
            </a:r>
            <a:r>
              <a:rPr lang="en-US" dirty="0"/>
              <a:t>();</a:t>
            </a:r>
          </a:p>
          <a:p>
            <a:pPr lvl="1"/>
            <a:r>
              <a:rPr lang="en-US" dirty="0" err="1"/>
              <a:t>LocalTime</a:t>
            </a:r>
            <a:r>
              <a:rPr lang="en-US" dirty="0"/>
              <a:t> </a:t>
            </a:r>
            <a:r>
              <a:rPr lang="en-US" dirty="0" err="1"/>
              <a:t>sixThirty</a:t>
            </a:r>
            <a:r>
              <a:rPr lang="en-US" dirty="0"/>
              <a:t> = </a:t>
            </a:r>
            <a:r>
              <a:rPr lang="en-US" dirty="0" err="1"/>
              <a:t>LocalTime.parse</a:t>
            </a:r>
            <a:r>
              <a:rPr lang="en-US" dirty="0"/>
              <a:t>("06:30");</a:t>
            </a:r>
          </a:p>
          <a:p>
            <a:pPr lvl="1"/>
            <a:r>
              <a:rPr lang="en-US" dirty="0" err="1"/>
              <a:t>LocalTime</a:t>
            </a:r>
            <a:r>
              <a:rPr lang="en-US" dirty="0"/>
              <a:t> </a:t>
            </a:r>
            <a:r>
              <a:rPr lang="en-US" dirty="0" err="1"/>
              <a:t>sixThirty</a:t>
            </a:r>
            <a:r>
              <a:rPr lang="en-US" dirty="0"/>
              <a:t> = </a:t>
            </a:r>
            <a:r>
              <a:rPr lang="en-US" dirty="0" err="1"/>
              <a:t>LocalTime.of</a:t>
            </a:r>
            <a:r>
              <a:rPr lang="en-US" dirty="0"/>
              <a:t>(6, 30);</a:t>
            </a:r>
          </a:p>
          <a:p>
            <a:endParaRPr lang="en-US" dirty="0"/>
          </a:p>
          <a:p>
            <a:endParaRPr lang="en-US" dirty="0"/>
          </a:p>
        </p:txBody>
      </p:sp>
      <p:sp>
        <p:nvSpPr>
          <p:cNvPr id="4" name="Rectangle 1">
            <a:extLst>
              <a:ext uri="{FF2B5EF4-FFF2-40B4-BE49-F238E27FC236}">
                <a16:creationId xmlns:a16="http://schemas.microsoft.com/office/drawing/2014/main" id="{11E7CA6F-8C03-473D-BDEB-727F14F93340}"/>
              </a:ext>
            </a:extLst>
          </p:cNvPr>
          <p:cNvSpPr>
            <a:spLocks noChangeArrowheads="1"/>
          </p:cNvSpPr>
          <p:nvPr/>
        </p:nvSpPr>
        <p:spPr bwMode="auto">
          <a:xfrm>
            <a:off x="0" y="12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ource code pro"/>
              </a:rPr>
              <a:t>LocalTime sixThirty = LocalTime.of(</a:t>
            </a:r>
            <a:r>
              <a:rPr kumimoji="0" lang="en-US" altLang="en-US" sz="1000" b="0" i="0" u="none" strike="noStrike" cap="none" normalizeH="0" baseline="0">
                <a:ln>
                  <a:noFill/>
                </a:ln>
                <a:solidFill>
                  <a:srgbClr val="009900"/>
                </a:solidFill>
                <a:effectLst/>
                <a:latin typeface="source code pro"/>
              </a:rPr>
              <a:t>6</a:t>
            </a:r>
            <a:r>
              <a:rPr kumimoji="0" lang="en-US" altLang="en-US" sz="1000" b="0" i="0" u="none" strike="noStrike" cap="none" normalizeH="0" baseline="0">
                <a:ln>
                  <a:noFill/>
                </a:ln>
                <a:solidFill>
                  <a:srgbClr val="000000"/>
                </a:solidFill>
                <a:effectLst/>
                <a:latin typeface="source code pro"/>
              </a:rPr>
              <a:t>, </a:t>
            </a:r>
            <a:r>
              <a:rPr kumimoji="0" lang="en-US" altLang="en-US" sz="1000" b="0" i="0" u="none" strike="noStrike" cap="none" normalizeH="0" baseline="0">
                <a:ln>
                  <a:noFill/>
                </a:ln>
                <a:solidFill>
                  <a:srgbClr val="009900"/>
                </a:solidFill>
                <a:effectLst/>
                <a:latin typeface="source code pro"/>
              </a:rPr>
              <a:t>30</a:t>
            </a:r>
            <a:r>
              <a:rPr kumimoji="0" lang="en-US" altLang="en-US" sz="1000" b="0" i="0" u="none" strike="noStrike" cap="none" normalizeH="0" baseline="0">
                <a:ln>
                  <a:noFill/>
                </a:ln>
                <a:solidFill>
                  <a:srgbClr val="000000"/>
                </a:solidFill>
                <a:effectLst/>
                <a:latin typeface="source code pro"/>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9422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9821-59CF-4033-B5E0-E70CE83168F7}"/>
              </a:ext>
            </a:extLst>
          </p:cNvPr>
          <p:cNvSpPr>
            <a:spLocks noGrp="1"/>
          </p:cNvSpPr>
          <p:nvPr>
            <p:ph type="title"/>
          </p:nvPr>
        </p:nvSpPr>
        <p:spPr/>
        <p:txBody>
          <a:bodyPr/>
          <a:lstStyle/>
          <a:p>
            <a:r>
              <a:rPr lang="en-US" dirty="0" err="1"/>
              <a:t>LocalDateAndTime</a:t>
            </a:r>
            <a:endParaRPr lang="en-US" dirty="0"/>
          </a:p>
        </p:txBody>
      </p:sp>
      <p:sp>
        <p:nvSpPr>
          <p:cNvPr id="3" name="Content Placeholder 2">
            <a:extLst>
              <a:ext uri="{FF2B5EF4-FFF2-40B4-BE49-F238E27FC236}">
                <a16:creationId xmlns:a16="http://schemas.microsoft.com/office/drawing/2014/main" id="{C814EA42-A607-4724-A48D-E9A1A4669A00}"/>
              </a:ext>
            </a:extLst>
          </p:cNvPr>
          <p:cNvSpPr>
            <a:spLocks noGrp="1"/>
          </p:cNvSpPr>
          <p:nvPr>
            <p:ph idx="1"/>
          </p:nvPr>
        </p:nvSpPr>
        <p:spPr>
          <a:xfrm>
            <a:off x="482600" y="1536700"/>
            <a:ext cx="11214100" cy="4711699"/>
          </a:xfrm>
        </p:spPr>
        <p:txBody>
          <a:bodyPr/>
          <a:lstStyle/>
          <a:p>
            <a:r>
              <a:rPr lang="en-US" dirty="0" err="1"/>
              <a:t>LocalDateTime</a:t>
            </a:r>
            <a:r>
              <a:rPr lang="en-US" dirty="0"/>
              <a:t> is used to represent a combination of date and time.</a:t>
            </a:r>
          </a:p>
          <a:p>
            <a:r>
              <a:rPr lang="en-US" dirty="0"/>
              <a:t>To create instance of </a:t>
            </a:r>
            <a:r>
              <a:rPr lang="en-US" dirty="0" err="1"/>
              <a:t>LocalTime</a:t>
            </a:r>
            <a:r>
              <a:rPr lang="en-US" dirty="0"/>
              <a:t> from system clock </a:t>
            </a:r>
          </a:p>
          <a:p>
            <a:pPr lvl="1"/>
            <a:r>
              <a:rPr lang="en-US" dirty="0" err="1"/>
              <a:t>LocalDateTime.now</a:t>
            </a:r>
            <a:r>
              <a:rPr lang="en-US" dirty="0"/>
              <a:t>();</a:t>
            </a:r>
          </a:p>
          <a:p>
            <a:r>
              <a:rPr lang="en-US" dirty="0"/>
              <a:t>The </a:t>
            </a:r>
            <a:r>
              <a:rPr lang="en-US" dirty="0" err="1"/>
              <a:t>LocalDateAndTime</a:t>
            </a:r>
            <a:r>
              <a:rPr lang="en-US" dirty="0"/>
              <a:t> representing a specific day, month ,year and time can be obtained using the “of” method or by using the “parse” method. </a:t>
            </a:r>
          </a:p>
          <a:p>
            <a:pPr lvl="1"/>
            <a:r>
              <a:rPr lang="en-US" dirty="0" err="1"/>
              <a:t>LocalDateTime.of</a:t>
            </a:r>
            <a:r>
              <a:rPr lang="en-US" dirty="0"/>
              <a:t>(2015, </a:t>
            </a:r>
            <a:r>
              <a:rPr lang="en-US" dirty="0" err="1"/>
              <a:t>Month.FEBRUARY</a:t>
            </a:r>
            <a:r>
              <a:rPr lang="en-US" dirty="0"/>
              <a:t>, 20, 06, 30);</a:t>
            </a:r>
          </a:p>
          <a:p>
            <a:pPr lvl="1"/>
            <a:r>
              <a:rPr lang="en-US" dirty="0" err="1"/>
              <a:t>LocalDateTime.parse</a:t>
            </a:r>
            <a:r>
              <a:rPr lang="en-US" dirty="0"/>
              <a:t>("2015-02-20T06:30:00");</a:t>
            </a:r>
          </a:p>
          <a:p>
            <a:endParaRPr lang="en-US" dirty="0"/>
          </a:p>
        </p:txBody>
      </p:sp>
    </p:spTree>
    <p:extLst>
      <p:ext uri="{BB962C8B-B14F-4D97-AF65-F5344CB8AC3E}">
        <p14:creationId xmlns:p14="http://schemas.microsoft.com/office/powerpoint/2010/main" val="24812126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81E47C-FD74-46F4-A52E-4D5238F05BDC}"/>
              </a:ext>
            </a:extLst>
          </p:cNvPr>
          <p:cNvSpPr>
            <a:spLocks noGrp="1"/>
          </p:cNvSpPr>
          <p:nvPr>
            <p:ph idx="1"/>
          </p:nvPr>
        </p:nvSpPr>
        <p:spPr>
          <a:xfrm>
            <a:off x="406400" y="342900"/>
            <a:ext cx="11010900" cy="6108700"/>
          </a:xfrm>
        </p:spPr>
        <p:txBody>
          <a:bodyPr>
            <a:normAutofit fontScale="92500" lnSpcReduction="20000"/>
          </a:bodyPr>
          <a:lstStyle/>
          <a:p>
            <a:pPr marL="0" indent="0">
              <a:buNone/>
            </a:pPr>
            <a:r>
              <a:rPr lang="en-US" dirty="0" err="1"/>
              <a:t>LocalDate</a:t>
            </a:r>
            <a:r>
              <a:rPr lang="en-US" dirty="0"/>
              <a:t> date = </a:t>
            </a:r>
            <a:r>
              <a:rPr lang="en-US" dirty="0" err="1"/>
              <a:t>LocalDate.of</a:t>
            </a:r>
            <a:r>
              <a:rPr lang="en-US" dirty="0"/>
              <a:t>(2014, 2, 15); // 2014-06-15</a:t>
            </a:r>
          </a:p>
          <a:p>
            <a:pPr marL="0" indent="0">
              <a:buNone/>
            </a:pPr>
            <a:r>
              <a:rPr lang="en-US" dirty="0" err="1"/>
              <a:t>boolean</a:t>
            </a:r>
            <a:r>
              <a:rPr lang="en-US" dirty="0"/>
              <a:t> </a:t>
            </a:r>
            <a:r>
              <a:rPr lang="en-US" dirty="0" err="1"/>
              <a:t>isBefore</a:t>
            </a:r>
            <a:r>
              <a:rPr lang="en-US" dirty="0"/>
              <a:t> = </a:t>
            </a:r>
            <a:r>
              <a:rPr lang="en-US" dirty="0" err="1"/>
              <a:t>LocalDate.now</a:t>
            </a:r>
            <a:r>
              <a:rPr lang="en-US" dirty="0"/>
              <a:t>().</a:t>
            </a:r>
            <a:r>
              <a:rPr lang="en-US" dirty="0" err="1"/>
              <a:t>isBefore</a:t>
            </a:r>
            <a:r>
              <a:rPr lang="en-US" dirty="0"/>
              <a:t>(date); // false</a:t>
            </a:r>
          </a:p>
          <a:p>
            <a:pPr marL="0" indent="0">
              <a:buNone/>
            </a:pPr>
            <a:r>
              <a:rPr lang="en-US" dirty="0"/>
              <a:t>// information about the month</a:t>
            </a:r>
          </a:p>
          <a:p>
            <a:pPr marL="0" indent="0">
              <a:buNone/>
            </a:pPr>
            <a:r>
              <a:rPr lang="en-US" dirty="0"/>
              <a:t>Month </a:t>
            </a:r>
            <a:r>
              <a:rPr lang="en-US" dirty="0" err="1"/>
              <a:t>february</a:t>
            </a:r>
            <a:r>
              <a:rPr lang="en-US" dirty="0"/>
              <a:t> = </a:t>
            </a:r>
            <a:r>
              <a:rPr lang="en-US" dirty="0" err="1"/>
              <a:t>date.getMonth</a:t>
            </a:r>
            <a:r>
              <a:rPr lang="en-US" dirty="0"/>
              <a:t>(); // FEBRUARY</a:t>
            </a:r>
          </a:p>
          <a:p>
            <a:pPr marL="0" indent="0">
              <a:buNone/>
            </a:pPr>
            <a:r>
              <a:rPr lang="en-US" dirty="0" err="1"/>
              <a:t>int</a:t>
            </a:r>
            <a:r>
              <a:rPr lang="en-US" dirty="0"/>
              <a:t> </a:t>
            </a:r>
            <a:r>
              <a:rPr lang="en-US" dirty="0" err="1"/>
              <a:t>februaryIntValue</a:t>
            </a:r>
            <a:r>
              <a:rPr lang="en-US" dirty="0"/>
              <a:t> = </a:t>
            </a:r>
            <a:r>
              <a:rPr lang="en-US" dirty="0" err="1"/>
              <a:t>february.getValue</a:t>
            </a:r>
            <a:r>
              <a:rPr lang="en-US" dirty="0"/>
              <a:t>(); // 2</a:t>
            </a:r>
          </a:p>
          <a:p>
            <a:pPr marL="0" indent="0">
              <a:buNone/>
            </a:pPr>
            <a:r>
              <a:rPr lang="en-US" dirty="0" err="1"/>
              <a:t>int</a:t>
            </a:r>
            <a:r>
              <a:rPr lang="en-US" dirty="0"/>
              <a:t> </a:t>
            </a:r>
            <a:r>
              <a:rPr lang="en-US" dirty="0" err="1"/>
              <a:t>minLength</a:t>
            </a:r>
            <a:r>
              <a:rPr lang="en-US" dirty="0"/>
              <a:t> = </a:t>
            </a:r>
            <a:r>
              <a:rPr lang="en-US" dirty="0" err="1"/>
              <a:t>february.minLength</a:t>
            </a:r>
            <a:r>
              <a:rPr lang="en-US" dirty="0"/>
              <a:t>(); // 28</a:t>
            </a:r>
          </a:p>
          <a:p>
            <a:pPr marL="0" indent="0">
              <a:buNone/>
            </a:pPr>
            <a:r>
              <a:rPr lang="en-US" dirty="0" err="1"/>
              <a:t>int</a:t>
            </a:r>
            <a:r>
              <a:rPr lang="en-US" dirty="0"/>
              <a:t> </a:t>
            </a:r>
            <a:r>
              <a:rPr lang="en-US" dirty="0" err="1"/>
              <a:t>maxLength</a:t>
            </a:r>
            <a:r>
              <a:rPr lang="en-US" dirty="0"/>
              <a:t> = </a:t>
            </a:r>
            <a:r>
              <a:rPr lang="en-US" dirty="0" err="1"/>
              <a:t>february.maxLength</a:t>
            </a:r>
            <a:r>
              <a:rPr lang="en-US" dirty="0"/>
              <a:t>(); // 29</a:t>
            </a:r>
          </a:p>
          <a:p>
            <a:pPr marL="0" indent="0">
              <a:buNone/>
            </a:pPr>
            <a:r>
              <a:rPr lang="en-US" dirty="0"/>
              <a:t>Month </a:t>
            </a:r>
            <a:r>
              <a:rPr lang="en-US" dirty="0" err="1"/>
              <a:t>firstMonthOfQuarter</a:t>
            </a:r>
            <a:r>
              <a:rPr lang="en-US" dirty="0"/>
              <a:t> = </a:t>
            </a:r>
            <a:r>
              <a:rPr lang="en-US" dirty="0" err="1"/>
              <a:t>february.firstMonthOfQuarter</a:t>
            </a:r>
            <a:r>
              <a:rPr lang="en-US" dirty="0"/>
              <a:t>(); // JANUARY</a:t>
            </a:r>
          </a:p>
          <a:p>
            <a:pPr marL="0" indent="0">
              <a:buNone/>
            </a:pPr>
            <a:r>
              <a:rPr lang="en-US" dirty="0"/>
              <a:t>// information about the year</a:t>
            </a:r>
          </a:p>
          <a:p>
            <a:pPr marL="0" indent="0">
              <a:buNone/>
            </a:pPr>
            <a:r>
              <a:rPr lang="en-US" dirty="0" err="1"/>
              <a:t>int</a:t>
            </a:r>
            <a:r>
              <a:rPr lang="en-US" dirty="0"/>
              <a:t> year = </a:t>
            </a:r>
            <a:r>
              <a:rPr lang="en-US" dirty="0" err="1"/>
              <a:t>date.getYear</a:t>
            </a:r>
            <a:r>
              <a:rPr lang="en-US" dirty="0"/>
              <a:t>(); // 2014</a:t>
            </a:r>
          </a:p>
          <a:p>
            <a:pPr marL="0" indent="0">
              <a:buNone/>
            </a:pPr>
            <a:r>
              <a:rPr lang="en-US" dirty="0" err="1"/>
              <a:t>int</a:t>
            </a:r>
            <a:r>
              <a:rPr lang="en-US" dirty="0"/>
              <a:t> </a:t>
            </a:r>
            <a:r>
              <a:rPr lang="en-US" dirty="0" err="1"/>
              <a:t>dayOfYear</a:t>
            </a:r>
            <a:r>
              <a:rPr lang="en-US" dirty="0"/>
              <a:t> = </a:t>
            </a:r>
            <a:r>
              <a:rPr lang="en-US" dirty="0" err="1"/>
              <a:t>date.getDayOfYear</a:t>
            </a:r>
            <a:r>
              <a:rPr lang="en-US" dirty="0"/>
              <a:t>(); // 46</a:t>
            </a:r>
          </a:p>
          <a:p>
            <a:pPr marL="0" indent="0">
              <a:buNone/>
            </a:pPr>
            <a:r>
              <a:rPr lang="en-US" dirty="0" err="1"/>
              <a:t>int</a:t>
            </a:r>
            <a:r>
              <a:rPr lang="en-US" dirty="0"/>
              <a:t> </a:t>
            </a:r>
            <a:r>
              <a:rPr lang="en-US" dirty="0" err="1"/>
              <a:t>lengthOfYear</a:t>
            </a:r>
            <a:r>
              <a:rPr lang="en-US" dirty="0"/>
              <a:t> = </a:t>
            </a:r>
            <a:r>
              <a:rPr lang="en-US" dirty="0" err="1"/>
              <a:t>date.lengthOfYear</a:t>
            </a:r>
            <a:r>
              <a:rPr lang="en-US" dirty="0"/>
              <a:t>(); // 365</a:t>
            </a:r>
          </a:p>
          <a:p>
            <a:pPr marL="0" indent="0">
              <a:buNone/>
            </a:pPr>
            <a:r>
              <a:rPr lang="en-US" dirty="0" err="1"/>
              <a:t>boolean</a:t>
            </a:r>
            <a:r>
              <a:rPr lang="en-US" dirty="0"/>
              <a:t> </a:t>
            </a:r>
            <a:r>
              <a:rPr lang="en-US" dirty="0" err="1"/>
              <a:t>isLeapYear</a:t>
            </a:r>
            <a:r>
              <a:rPr lang="en-US" dirty="0"/>
              <a:t> = </a:t>
            </a:r>
            <a:r>
              <a:rPr lang="en-US" dirty="0" err="1"/>
              <a:t>date.isLeapYear</a:t>
            </a:r>
            <a:r>
              <a:rPr lang="en-US" dirty="0"/>
              <a:t>(); // false</a:t>
            </a:r>
          </a:p>
          <a:p>
            <a:pPr marL="0" indent="0">
              <a:buNone/>
            </a:pPr>
            <a:r>
              <a:rPr lang="en-US" dirty="0" err="1"/>
              <a:t>DayOfWeek</a:t>
            </a:r>
            <a:r>
              <a:rPr lang="en-US" dirty="0"/>
              <a:t> </a:t>
            </a:r>
            <a:r>
              <a:rPr lang="en-US" dirty="0" err="1"/>
              <a:t>dayOfWeek</a:t>
            </a:r>
            <a:r>
              <a:rPr lang="en-US" dirty="0"/>
              <a:t> = </a:t>
            </a:r>
            <a:r>
              <a:rPr lang="en-US" dirty="0" err="1"/>
              <a:t>date.getDayOfWeek</a:t>
            </a:r>
            <a:r>
              <a:rPr lang="en-US" dirty="0"/>
              <a:t>();</a:t>
            </a:r>
          </a:p>
          <a:p>
            <a:pPr marL="0" indent="0">
              <a:buNone/>
            </a:pPr>
            <a:r>
              <a:rPr lang="en-US" dirty="0" err="1"/>
              <a:t>int</a:t>
            </a:r>
            <a:r>
              <a:rPr lang="en-US" dirty="0"/>
              <a:t> </a:t>
            </a:r>
            <a:r>
              <a:rPr lang="en-US" dirty="0" err="1"/>
              <a:t>dayOfWeekIntValue</a:t>
            </a:r>
            <a:r>
              <a:rPr lang="en-US" dirty="0"/>
              <a:t> = </a:t>
            </a:r>
            <a:r>
              <a:rPr lang="en-US" dirty="0" err="1"/>
              <a:t>dayOfWeek.getValue</a:t>
            </a:r>
            <a:r>
              <a:rPr lang="en-US" dirty="0"/>
              <a:t>(); // 6</a:t>
            </a:r>
          </a:p>
          <a:p>
            <a:pPr marL="0" indent="0">
              <a:buNone/>
            </a:pPr>
            <a:r>
              <a:rPr lang="en-US" dirty="0"/>
              <a:t>String </a:t>
            </a:r>
            <a:r>
              <a:rPr lang="en-US" dirty="0" err="1"/>
              <a:t>dayOfWeekName</a:t>
            </a:r>
            <a:r>
              <a:rPr lang="en-US" dirty="0"/>
              <a:t> = dayOfWeek.name(); // SATURDAY</a:t>
            </a:r>
          </a:p>
          <a:p>
            <a:pPr marL="0" indent="0">
              <a:buNone/>
            </a:pPr>
            <a:r>
              <a:rPr lang="en-US" dirty="0" err="1"/>
              <a:t>int</a:t>
            </a:r>
            <a:r>
              <a:rPr lang="en-US" dirty="0"/>
              <a:t> </a:t>
            </a:r>
            <a:r>
              <a:rPr lang="en-US" dirty="0" err="1"/>
              <a:t>dayOfMonth</a:t>
            </a:r>
            <a:r>
              <a:rPr lang="en-US" dirty="0"/>
              <a:t> = </a:t>
            </a:r>
            <a:r>
              <a:rPr lang="en-US" dirty="0" err="1"/>
              <a:t>date.getDayOfMonth</a:t>
            </a:r>
            <a:r>
              <a:rPr lang="en-US" dirty="0"/>
              <a:t>(); // 15</a:t>
            </a:r>
          </a:p>
        </p:txBody>
      </p:sp>
    </p:spTree>
    <p:extLst>
      <p:ext uri="{BB962C8B-B14F-4D97-AF65-F5344CB8AC3E}">
        <p14:creationId xmlns:p14="http://schemas.microsoft.com/office/powerpoint/2010/main" val="770598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30683-F630-41E0-A29B-032C02F3F6C7}"/>
              </a:ext>
            </a:extLst>
          </p:cNvPr>
          <p:cNvSpPr>
            <a:spLocks noGrp="1"/>
          </p:cNvSpPr>
          <p:nvPr>
            <p:ph idx="1"/>
          </p:nvPr>
        </p:nvSpPr>
        <p:spPr>
          <a:xfrm>
            <a:off x="571500" y="508000"/>
            <a:ext cx="10426700" cy="6032500"/>
          </a:xfrm>
        </p:spPr>
        <p:txBody>
          <a:bodyPr/>
          <a:lstStyle/>
          <a:p>
            <a:pPr marL="0" indent="0">
              <a:buNone/>
            </a:pPr>
            <a:r>
              <a:rPr lang="en-US" dirty="0" err="1"/>
              <a:t>LocalDateTime</a:t>
            </a:r>
            <a:r>
              <a:rPr lang="en-US" dirty="0"/>
              <a:t> </a:t>
            </a:r>
            <a:r>
              <a:rPr lang="en-US" dirty="0" err="1"/>
              <a:t>startOfDay</a:t>
            </a:r>
            <a:r>
              <a:rPr lang="en-US" dirty="0"/>
              <a:t> = </a:t>
            </a:r>
            <a:r>
              <a:rPr lang="en-US" dirty="0" err="1"/>
              <a:t>date.atStartOfDay</a:t>
            </a:r>
            <a:r>
              <a:rPr lang="en-US" dirty="0"/>
              <a:t>(); // 2014-02-15 00:00</a:t>
            </a:r>
          </a:p>
          <a:p>
            <a:pPr marL="0" indent="0">
              <a:buNone/>
            </a:pPr>
            <a:r>
              <a:rPr lang="en-US" dirty="0"/>
              <a:t>// time information</a:t>
            </a:r>
          </a:p>
          <a:p>
            <a:pPr marL="0" indent="0">
              <a:buNone/>
            </a:pPr>
            <a:r>
              <a:rPr lang="en-US" dirty="0" err="1"/>
              <a:t>LocalTime</a:t>
            </a:r>
            <a:r>
              <a:rPr lang="en-US" dirty="0"/>
              <a:t> time = </a:t>
            </a:r>
            <a:r>
              <a:rPr lang="en-US" dirty="0" err="1"/>
              <a:t>LocalTime.of</a:t>
            </a:r>
            <a:r>
              <a:rPr lang="en-US" dirty="0"/>
              <a:t>(15, 30); // 15:30:00</a:t>
            </a:r>
          </a:p>
          <a:p>
            <a:pPr marL="0" indent="0">
              <a:buNone/>
            </a:pPr>
            <a:r>
              <a:rPr lang="en-US" dirty="0" err="1"/>
              <a:t>int</a:t>
            </a:r>
            <a:r>
              <a:rPr lang="en-US" dirty="0"/>
              <a:t> hour = </a:t>
            </a:r>
            <a:r>
              <a:rPr lang="en-US" dirty="0" err="1"/>
              <a:t>time.getHour</a:t>
            </a:r>
            <a:r>
              <a:rPr lang="en-US" dirty="0"/>
              <a:t>(); // 15</a:t>
            </a:r>
          </a:p>
          <a:p>
            <a:pPr marL="0" indent="0">
              <a:buNone/>
            </a:pPr>
            <a:r>
              <a:rPr lang="en-US" dirty="0" err="1"/>
              <a:t>int</a:t>
            </a:r>
            <a:r>
              <a:rPr lang="en-US" dirty="0"/>
              <a:t> second = </a:t>
            </a:r>
            <a:r>
              <a:rPr lang="en-US" dirty="0" err="1"/>
              <a:t>time.getSecond</a:t>
            </a:r>
            <a:r>
              <a:rPr lang="en-US" dirty="0"/>
              <a:t>(); // 0</a:t>
            </a:r>
          </a:p>
          <a:p>
            <a:pPr marL="0" indent="0">
              <a:buNone/>
            </a:pPr>
            <a:r>
              <a:rPr lang="en-US" dirty="0" err="1"/>
              <a:t>int</a:t>
            </a:r>
            <a:r>
              <a:rPr lang="en-US" dirty="0"/>
              <a:t> minute = </a:t>
            </a:r>
            <a:r>
              <a:rPr lang="en-US" dirty="0" err="1"/>
              <a:t>time.getMinute</a:t>
            </a:r>
            <a:r>
              <a:rPr lang="en-US" dirty="0"/>
              <a:t>(); // 30</a:t>
            </a:r>
          </a:p>
          <a:p>
            <a:pPr marL="0" indent="0">
              <a:buNone/>
            </a:pPr>
            <a:r>
              <a:rPr lang="en-US" dirty="0" err="1"/>
              <a:t>int</a:t>
            </a:r>
            <a:r>
              <a:rPr lang="en-US" dirty="0"/>
              <a:t> </a:t>
            </a:r>
            <a:r>
              <a:rPr lang="en-US" dirty="0" err="1"/>
              <a:t>secondOfDay</a:t>
            </a:r>
            <a:r>
              <a:rPr lang="en-US" dirty="0"/>
              <a:t> = </a:t>
            </a:r>
            <a:r>
              <a:rPr lang="en-US" dirty="0" err="1"/>
              <a:t>time.toSecondOfDay</a:t>
            </a:r>
            <a:r>
              <a:rPr lang="en-US" dirty="0"/>
              <a:t>(); // 55800</a:t>
            </a:r>
          </a:p>
          <a:p>
            <a:r>
              <a:rPr lang="en-US" b="1" dirty="0"/>
              <a:t>Use the Year class to get information about a specific year:</a:t>
            </a:r>
          </a:p>
          <a:p>
            <a:pPr marL="0" indent="0">
              <a:buNone/>
            </a:pPr>
            <a:r>
              <a:rPr lang="en-US" dirty="0"/>
              <a:t>Year </a:t>
            </a:r>
            <a:r>
              <a:rPr lang="en-US" dirty="0" err="1"/>
              <a:t>currentYear</a:t>
            </a:r>
            <a:r>
              <a:rPr lang="en-US" dirty="0"/>
              <a:t> = </a:t>
            </a:r>
            <a:r>
              <a:rPr lang="en-US" dirty="0" err="1"/>
              <a:t>Year.now</a:t>
            </a:r>
            <a:r>
              <a:rPr lang="en-US" dirty="0"/>
              <a:t>();</a:t>
            </a:r>
          </a:p>
          <a:p>
            <a:pPr marL="0" indent="0">
              <a:buNone/>
            </a:pPr>
            <a:r>
              <a:rPr lang="en-US" dirty="0"/>
              <a:t>Year </a:t>
            </a:r>
            <a:r>
              <a:rPr lang="en-US" dirty="0" err="1"/>
              <a:t>twoThousand</a:t>
            </a:r>
            <a:r>
              <a:rPr lang="en-US" dirty="0"/>
              <a:t> = </a:t>
            </a:r>
            <a:r>
              <a:rPr lang="en-US" dirty="0" err="1"/>
              <a:t>Year.of</a:t>
            </a:r>
            <a:r>
              <a:rPr lang="en-US" dirty="0"/>
              <a:t>(2000);</a:t>
            </a:r>
          </a:p>
          <a:p>
            <a:pPr marL="0" indent="0">
              <a:buNone/>
            </a:pPr>
            <a:r>
              <a:rPr lang="en-US" dirty="0" err="1"/>
              <a:t>boolean</a:t>
            </a:r>
            <a:r>
              <a:rPr lang="en-US" dirty="0"/>
              <a:t> </a:t>
            </a:r>
            <a:r>
              <a:rPr lang="en-US" dirty="0" err="1"/>
              <a:t>isLeap</a:t>
            </a:r>
            <a:r>
              <a:rPr lang="en-US" dirty="0"/>
              <a:t> = </a:t>
            </a:r>
            <a:r>
              <a:rPr lang="en-US" dirty="0" err="1"/>
              <a:t>currentYear.isLeap</a:t>
            </a:r>
            <a:r>
              <a:rPr lang="en-US" dirty="0"/>
              <a:t>(); // false</a:t>
            </a:r>
          </a:p>
          <a:p>
            <a:pPr marL="0" indent="0">
              <a:buNone/>
            </a:pPr>
            <a:r>
              <a:rPr lang="en-US" dirty="0" err="1"/>
              <a:t>int</a:t>
            </a:r>
            <a:r>
              <a:rPr lang="en-US" dirty="0"/>
              <a:t> length = </a:t>
            </a:r>
            <a:r>
              <a:rPr lang="en-US" dirty="0" err="1"/>
              <a:t>currentYear.length</a:t>
            </a:r>
            <a:r>
              <a:rPr lang="en-US" dirty="0"/>
              <a:t>(); // 365</a:t>
            </a:r>
          </a:p>
          <a:p>
            <a:pPr marL="0" indent="0">
              <a:buNone/>
            </a:pPr>
            <a:r>
              <a:rPr lang="en-US" dirty="0"/>
              <a:t>// </a:t>
            </a:r>
            <a:r>
              <a:rPr lang="en-US" dirty="0" err="1"/>
              <a:t>sixtyFourth</a:t>
            </a:r>
            <a:r>
              <a:rPr lang="en-US" dirty="0"/>
              <a:t> day of 2014 (2014-03-05)</a:t>
            </a:r>
          </a:p>
          <a:p>
            <a:pPr marL="0" indent="0">
              <a:buNone/>
            </a:pPr>
            <a:r>
              <a:rPr lang="en-US" dirty="0" err="1"/>
              <a:t>LocalDate</a:t>
            </a:r>
            <a:r>
              <a:rPr lang="en-US" dirty="0"/>
              <a:t> date = </a:t>
            </a:r>
            <a:r>
              <a:rPr lang="en-US" dirty="0" err="1"/>
              <a:t>Year.of</a:t>
            </a:r>
            <a:r>
              <a:rPr lang="en-US" dirty="0"/>
              <a:t>(2014).</a:t>
            </a:r>
            <a:r>
              <a:rPr lang="en-US" dirty="0" err="1"/>
              <a:t>atDay</a:t>
            </a:r>
            <a:r>
              <a:rPr lang="en-US" dirty="0"/>
              <a:t>(64);</a:t>
            </a:r>
          </a:p>
        </p:txBody>
      </p:sp>
    </p:spTree>
    <p:extLst>
      <p:ext uri="{BB962C8B-B14F-4D97-AF65-F5344CB8AC3E}">
        <p14:creationId xmlns:p14="http://schemas.microsoft.com/office/powerpoint/2010/main" val="29998660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FA097-41A6-4A04-8133-8F170D8705C8}"/>
              </a:ext>
            </a:extLst>
          </p:cNvPr>
          <p:cNvSpPr>
            <a:spLocks noGrp="1"/>
          </p:cNvSpPr>
          <p:nvPr>
            <p:ph idx="1"/>
          </p:nvPr>
        </p:nvSpPr>
        <p:spPr>
          <a:xfrm>
            <a:off x="508000" y="469900"/>
            <a:ext cx="10871200" cy="6007100"/>
          </a:xfrm>
        </p:spPr>
        <p:txBody>
          <a:bodyPr/>
          <a:lstStyle/>
          <a:p>
            <a:r>
              <a:rPr lang="en-US" b="1" dirty="0"/>
              <a:t>plus and minus methods to add or subtract specific amounts of time. </a:t>
            </a:r>
          </a:p>
          <a:p>
            <a:pPr marL="0" indent="0">
              <a:buNone/>
            </a:pPr>
            <a:r>
              <a:rPr lang="en-US" dirty="0" err="1"/>
              <a:t>LocalDate</a:t>
            </a:r>
            <a:r>
              <a:rPr lang="en-US" dirty="0"/>
              <a:t> tomorrow = </a:t>
            </a:r>
            <a:r>
              <a:rPr lang="en-US" dirty="0" err="1"/>
              <a:t>LocalDate.now</a:t>
            </a:r>
            <a:r>
              <a:rPr lang="en-US" dirty="0"/>
              <a:t>().</a:t>
            </a:r>
            <a:r>
              <a:rPr lang="en-US" dirty="0" err="1"/>
              <a:t>plusDays</a:t>
            </a:r>
            <a:r>
              <a:rPr lang="en-US" dirty="0"/>
              <a:t>(1);</a:t>
            </a:r>
          </a:p>
          <a:p>
            <a:pPr marL="0" indent="0">
              <a:buNone/>
            </a:pPr>
            <a:r>
              <a:rPr lang="en-US" dirty="0"/>
              <a:t>// before 5 </a:t>
            </a:r>
            <a:r>
              <a:rPr lang="en-US" dirty="0" err="1"/>
              <a:t>houres</a:t>
            </a:r>
            <a:r>
              <a:rPr lang="en-US" dirty="0"/>
              <a:t> and 30 minutes</a:t>
            </a:r>
          </a:p>
          <a:p>
            <a:pPr marL="0" indent="0">
              <a:buNone/>
            </a:pPr>
            <a:r>
              <a:rPr lang="en-US" dirty="0" err="1"/>
              <a:t>LocalDateTime</a:t>
            </a:r>
            <a:r>
              <a:rPr lang="en-US" dirty="0"/>
              <a:t> </a:t>
            </a:r>
            <a:r>
              <a:rPr lang="en-US" dirty="0" err="1"/>
              <a:t>dateTime</a:t>
            </a:r>
            <a:r>
              <a:rPr lang="en-US" dirty="0"/>
              <a:t> = </a:t>
            </a:r>
            <a:r>
              <a:rPr lang="en-US" dirty="0" err="1"/>
              <a:t>LocalDateTime.now</a:t>
            </a:r>
            <a:r>
              <a:rPr lang="en-US" dirty="0"/>
              <a:t>().</a:t>
            </a:r>
            <a:r>
              <a:rPr lang="en-US" dirty="0" err="1"/>
              <a:t>minusHours</a:t>
            </a:r>
            <a:r>
              <a:rPr lang="en-US" dirty="0"/>
              <a:t>(5).</a:t>
            </a:r>
            <a:r>
              <a:rPr lang="en-US" dirty="0" err="1"/>
              <a:t>minusMinutes</a:t>
            </a:r>
            <a:r>
              <a:rPr lang="en-US" dirty="0"/>
              <a:t>(30);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907005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1524C-AA82-4B65-86F2-D109A0FEFC38}"/>
              </a:ext>
            </a:extLst>
          </p:cNvPr>
          <p:cNvSpPr>
            <a:spLocks noGrp="1"/>
          </p:cNvSpPr>
          <p:nvPr>
            <p:ph idx="1"/>
          </p:nvPr>
        </p:nvSpPr>
        <p:spPr>
          <a:xfrm>
            <a:off x="838200" y="698500"/>
            <a:ext cx="10401300" cy="5702300"/>
          </a:xfrm>
        </p:spPr>
        <p:txBody>
          <a:bodyPr/>
          <a:lstStyle/>
          <a:p>
            <a:r>
              <a:rPr lang="en-US" dirty="0" err="1"/>
              <a:t>TemporalAdjusters</a:t>
            </a:r>
            <a:r>
              <a:rPr lang="en-US" dirty="0"/>
              <a:t> are another way for date manipulation. </a:t>
            </a:r>
          </a:p>
          <a:p>
            <a:r>
              <a:rPr lang="en-US" dirty="0" err="1"/>
              <a:t>TemporalAdjuster</a:t>
            </a:r>
            <a:r>
              <a:rPr lang="en-US" dirty="0"/>
              <a:t> is a single method interface that is used to separate the process of adjustment from actual date/time objects. </a:t>
            </a:r>
          </a:p>
          <a:p>
            <a:r>
              <a:rPr lang="en-US" dirty="0"/>
              <a:t>A set of common </a:t>
            </a:r>
            <a:r>
              <a:rPr lang="en-US" dirty="0" err="1"/>
              <a:t>TemporalAdjusters</a:t>
            </a:r>
            <a:r>
              <a:rPr lang="en-US" dirty="0"/>
              <a:t> can be accessed using static methods of the </a:t>
            </a:r>
            <a:r>
              <a:rPr lang="en-US" dirty="0" err="1"/>
              <a:t>TemporalAdjusters</a:t>
            </a:r>
            <a:r>
              <a:rPr lang="en-US" dirty="0"/>
              <a:t> class.</a:t>
            </a:r>
          </a:p>
          <a:p>
            <a:pPr marL="0" indent="0">
              <a:buNone/>
            </a:pPr>
            <a:endParaRPr lang="en-US" dirty="0"/>
          </a:p>
          <a:p>
            <a:pPr marL="0" indent="0">
              <a:buNone/>
            </a:pPr>
            <a:r>
              <a:rPr lang="en-US" dirty="0" err="1"/>
              <a:t>LocalDate</a:t>
            </a:r>
            <a:r>
              <a:rPr lang="en-US" dirty="0"/>
              <a:t> date = </a:t>
            </a:r>
            <a:r>
              <a:rPr lang="en-US" dirty="0" err="1"/>
              <a:t>LocalDate.of</a:t>
            </a:r>
            <a:r>
              <a:rPr lang="en-US" dirty="0"/>
              <a:t>(2014, </a:t>
            </a:r>
            <a:r>
              <a:rPr lang="en-US" dirty="0" err="1"/>
              <a:t>Month.FEBRUARY</a:t>
            </a:r>
            <a:r>
              <a:rPr lang="en-US" dirty="0"/>
              <a:t>, 25); // 2014-02-25</a:t>
            </a:r>
          </a:p>
          <a:p>
            <a:pPr marL="0" indent="0">
              <a:buNone/>
            </a:pPr>
            <a:r>
              <a:rPr lang="en-US" dirty="0"/>
              <a:t>// first day of </a:t>
            </a:r>
            <a:r>
              <a:rPr lang="en-US" dirty="0" err="1"/>
              <a:t>february</a:t>
            </a:r>
            <a:r>
              <a:rPr lang="en-US" dirty="0"/>
              <a:t> 2014 (2014-02-01)</a:t>
            </a:r>
          </a:p>
          <a:p>
            <a:pPr marL="0" indent="0">
              <a:buNone/>
            </a:pPr>
            <a:r>
              <a:rPr lang="en-US" dirty="0" err="1"/>
              <a:t>LocalDate</a:t>
            </a:r>
            <a:r>
              <a:rPr lang="en-US" dirty="0"/>
              <a:t> </a:t>
            </a:r>
            <a:r>
              <a:rPr lang="en-US" dirty="0" err="1"/>
              <a:t>firstDayOfMonth</a:t>
            </a:r>
            <a:r>
              <a:rPr lang="en-US" dirty="0"/>
              <a:t> = </a:t>
            </a:r>
            <a:r>
              <a:rPr lang="en-US" dirty="0" err="1"/>
              <a:t>date.with</a:t>
            </a:r>
            <a:r>
              <a:rPr lang="en-US" dirty="0"/>
              <a:t>(</a:t>
            </a:r>
            <a:r>
              <a:rPr lang="en-US" dirty="0" err="1"/>
              <a:t>TemporalAdjusters.firstDayOfMonth</a:t>
            </a:r>
            <a:r>
              <a:rPr lang="en-US" dirty="0"/>
              <a:t>());</a:t>
            </a:r>
          </a:p>
          <a:p>
            <a:pPr marL="0" indent="0">
              <a:buNone/>
            </a:pPr>
            <a:r>
              <a:rPr lang="en-US" dirty="0"/>
              <a:t>// last day of </a:t>
            </a:r>
            <a:r>
              <a:rPr lang="en-US" dirty="0" err="1"/>
              <a:t>february</a:t>
            </a:r>
            <a:r>
              <a:rPr lang="en-US" dirty="0"/>
              <a:t> 2014 (2014-02-28)</a:t>
            </a:r>
          </a:p>
          <a:p>
            <a:pPr marL="0" indent="0">
              <a:buNone/>
            </a:pPr>
            <a:r>
              <a:rPr lang="en-US" dirty="0" err="1"/>
              <a:t>LocalDate</a:t>
            </a:r>
            <a:r>
              <a:rPr lang="en-US" dirty="0"/>
              <a:t> </a:t>
            </a:r>
            <a:r>
              <a:rPr lang="en-US" dirty="0" err="1"/>
              <a:t>lastDayOfMonth</a:t>
            </a:r>
            <a:r>
              <a:rPr lang="en-US" dirty="0"/>
              <a:t> = </a:t>
            </a:r>
            <a:r>
              <a:rPr lang="en-US" dirty="0" err="1"/>
              <a:t>date.with</a:t>
            </a:r>
            <a:r>
              <a:rPr lang="en-US" dirty="0"/>
              <a:t>(</a:t>
            </a:r>
            <a:r>
              <a:rPr lang="en-US" dirty="0" err="1"/>
              <a:t>TemporalAdjusters.lastDayOfMonth</a:t>
            </a:r>
            <a:r>
              <a:rPr lang="en-US" dirty="0"/>
              <a:t>());</a:t>
            </a:r>
          </a:p>
        </p:txBody>
      </p:sp>
    </p:spTree>
    <p:extLst>
      <p:ext uri="{BB962C8B-B14F-4D97-AF65-F5344CB8AC3E}">
        <p14:creationId xmlns:p14="http://schemas.microsoft.com/office/powerpoint/2010/main" val="24203892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1340-B6F5-463A-BA55-A5C5BF12EAB3}"/>
              </a:ext>
            </a:extLst>
          </p:cNvPr>
          <p:cNvSpPr>
            <a:spLocks noGrp="1"/>
          </p:cNvSpPr>
          <p:nvPr>
            <p:ph type="title"/>
          </p:nvPr>
        </p:nvSpPr>
        <p:spPr/>
        <p:txBody>
          <a:bodyPr/>
          <a:lstStyle/>
          <a:p>
            <a:r>
              <a:rPr lang="en-US" dirty="0" err="1"/>
              <a:t>ZonedDateAndTime</a:t>
            </a:r>
            <a:endParaRPr lang="en-US" dirty="0"/>
          </a:p>
        </p:txBody>
      </p:sp>
      <p:sp>
        <p:nvSpPr>
          <p:cNvPr id="3" name="Content Placeholder 2">
            <a:extLst>
              <a:ext uri="{FF2B5EF4-FFF2-40B4-BE49-F238E27FC236}">
                <a16:creationId xmlns:a16="http://schemas.microsoft.com/office/drawing/2014/main" id="{25F36ECE-142C-4740-822A-7F406AECBF75}"/>
              </a:ext>
            </a:extLst>
          </p:cNvPr>
          <p:cNvSpPr>
            <a:spLocks noGrp="1"/>
          </p:cNvSpPr>
          <p:nvPr>
            <p:ph idx="1"/>
          </p:nvPr>
        </p:nvSpPr>
        <p:spPr>
          <a:xfrm>
            <a:off x="736600" y="1460500"/>
            <a:ext cx="10809289" cy="4787899"/>
          </a:xfrm>
        </p:spPr>
        <p:txBody>
          <a:bodyPr/>
          <a:lstStyle/>
          <a:p>
            <a:r>
              <a:rPr lang="en-US" dirty="0" err="1"/>
              <a:t>ZonedDateTime</a:t>
            </a:r>
            <a:r>
              <a:rPr lang="en-US" dirty="0"/>
              <a:t> is used to deal with time zone specific date and time. </a:t>
            </a:r>
          </a:p>
          <a:p>
            <a:r>
              <a:rPr lang="en-US" b="1" dirty="0" err="1"/>
              <a:t>ZoneId</a:t>
            </a:r>
            <a:r>
              <a:rPr lang="en-US" dirty="0"/>
              <a:t> identifier is used to represent different zones. </a:t>
            </a:r>
          </a:p>
          <a:p>
            <a:r>
              <a:rPr lang="en-US" dirty="0"/>
              <a:t>There are about 40 different time zones.</a:t>
            </a:r>
          </a:p>
          <a:p>
            <a:pPr marL="457200" lvl="1" indent="0">
              <a:buNone/>
            </a:pPr>
            <a:r>
              <a:rPr lang="en-US" dirty="0"/>
              <a:t>//to obtain zone id of </a:t>
            </a:r>
            <a:r>
              <a:rPr lang="en-US" dirty="0" err="1"/>
              <a:t>paris</a:t>
            </a:r>
            <a:endParaRPr lang="en-US" dirty="0"/>
          </a:p>
          <a:p>
            <a:pPr marL="457200" lvl="1" indent="0">
              <a:buNone/>
            </a:pPr>
            <a:r>
              <a:rPr lang="nl-NL" dirty="0"/>
              <a:t>ZoneId zoneId = ZoneId.of("Europe/Paris");</a:t>
            </a:r>
          </a:p>
          <a:p>
            <a:pPr marL="457200" lvl="1" indent="0">
              <a:buNone/>
            </a:pPr>
            <a:r>
              <a:rPr lang="nl-NL" dirty="0"/>
              <a:t>//to obtain </a:t>
            </a:r>
            <a:r>
              <a:rPr lang="en-US" dirty="0"/>
              <a:t>set of all zone ids</a:t>
            </a:r>
            <a:endParaRPr lang="nl-NL" dirty="0"/>
          </a:p>
          <a:p>
            <a:pPr marL="457200" lvl="1" indent="0">
              <a:buNone/>
            </a:pPr>
            <a:r>
              <a:rPr lang="nn-NO" dirty="0"/>
              <a:t>Set&lt;String&gt; allZoneIds = ZoneId.getAvailableZoneIds();</a:t>
            </a:r>
          </a:p>
          <a:p>
            <a:pPr marL="457200" lvl="1" indent="0">
              <a:buNone/>
            </a:pPr>
            <a:r>
              <a:rPr lang="nn-NO" dirty="0"/>
              <a:t>//</a:t>
            </a:r>
            <a:r>
              <a:rPr lang="en-US" dirty="0" err="1"/>
              <a:t>LocalDateTime</a:t>
            </a:r>
            <a:r>
              <a:rPr lang="en-US" dirty="0"/>
              <a:t> can be converted to a specific zone:</a:t>
            </a:r>
            <a:endParaRPr lang="nn-NO" dirty="0"/>
          </a:p>
          <a:p>
            <a:pPr marL="457200" lvl="1" indent="0">
              <a:buNone/>
            </a:pPr>
            <a:r>
              <a:rPr lang="nn-NO" dirty="0"/>
              <a:t>ZonedDateTime zonedDateTime = ZonedDateTime.of(localDateTime, zoneId);</a:t>
            </a:r>
          </a:p>
          <a:p>
            <a:pPr marL="457200" lvl="1" indent="0">
              <a:buNone/>
            </a:pPr>
            <a:r>
              <a:rPr lang="en-US" i="1" dirty="0" err="1"/>
              <a:t>ZonedDateTime</a:t>
            </a:r>
            <a:r>
              <a:rPr lang="en-US" dirty="0"/>
              <a:t> provides </a:t>
            </a:r>
            <a:r>
              <a:rPr lang="en-US" i="1" dirty="0"/>
              <a:t>parse </a:t>
            </a:r>
            <a:r>
              <a:rPr lang="en-US" dirty="0"/>
              <a:t>method to get time zone specific date time</a:t>
            </a:r>
            <a:endParaRPr lang="nn-NO" dirty="0"/>
          </a:p>
          <a:p>
            <a:pPr marL="457200" lvl="1" indent="0">
              <a:buNone/>
            </a:pPr>
            <a:r>
              <a:rPr lang="fr-FR" dirty="0" err="1"/>
              <a:t>ZonedDateTime.parse</a:t>
            </a:r>
            <a:r>
              <a:rPr lang="fr-FR" dirty="0"/>
              <a:t>("2015-05-03T10:15:30+01:00[Europe/Paris]");</a:t>
            </a:r>
            <a:endParaRPr lang="nn-NO" dirty="0"/>
          </a:p>
          <a:p>
            <a:pPr marL="457200" lvl="1" indent="0">
              <a:buNone/>
            </a:pPr>
            <a:endParaRPr lang="en-US" dirty="0"/>
          </a:p>
        </p:txBody>
      </p:sp>
    </p:spTree>
    <p:extLst>
      <p:ext uri="{BB962C8B-B14F-4D97-AF65-F5344CB8AC3E}">
        <p14:creationId xmlns:p14="http://schemas.microsoft.com/office/powerpoint/2010/main" val="1960157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2491</TotalTime>
  <Words>8035</Words>
  <Application>Microsoft Office PowerPoint</Application>
  <PresentationFormat>Widescreen</PresentationFormat>
  <Paragraphs>796</Paragraphs>
  <Slides>104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104</vt:i4>
      </vt:variant>
    </vt:vector>
  </HeadingPairs>
  <TitlesOfParts>
    <vt:vector size="109" baseType="lpstr">
      <vt:lpstr>Arial</vt:lpstr>
      <vt:lpstr>Century Gothic</vt:lpstr>
      <vt:lpstr>source code pro</vt:lpstr>
      <vt:lpstr>Wingdings 3</vt:lpstr>
      <vt:lpstr>Ion</vt:lpstr>
      <vt:lpstr>JAVA 8 New Features</vt:lpstr>
      <vt:lpstr>Introduction</vt:lpstr>
      <vt:lpstr>New Features in Java 8</vt:lpstr>
      <vt:lpstr>New Features in Java 8</vt:lpstr>
      <vt:lpstr>New Features in Java 8</vt:lpstr>
      <vt:lpstr>Behaviour Parameterization</vt:lpstr>
      <vt:lpstr>Example</vt:lpstr>
      <vt:lpstr>Anonymous classes</vt:lpstr>
      <vt:lpstr>Lambdas</vt:lpstr>
      <vt:lpstr>Lambda Introduction</vt:lpstr>
      <vt:lpstr>What are Lambda’s good for</vt:lpstr>
      <vt:lpstr>Syntax</vt:lpstr>
      <vt:lpstr>Rules for writing lambda expressions</vt:lpstr>
      <vt:lpstr>Functional Interface</vt:lpstr>
      <vt:lpstr>Functional Interfaces in Java 8</vt:lpstr>
      <vt:lpstr>Custom Or User defined Functional Interfaces</vt:lpstr>
      <vt:lpstr>Pre-existing functional interfaces in Java prior to Java 8</vt:lpstr>
      <vt:lpstr>Newly defined functional interfaces in Java 8</vt:lpstr>
      <vt:lpstr>Java 8 java.util.function package</vt:lpstr>
      <vt:lpstr>Common Functional Interfaces in Java8</vt:lpstr>
      <vt:lpstr>Common Functional Interfaces in Java8</vt:lpstr>
      <vt:lpstr>Type Checking,type inference</vt:lpstr>
      <vt:lpstr>Using Local variables in Lambda</vt:lpstr>
      <vt:lpstr>Method References</vt:lpstr>
      <vt:lpstr>Method References</vt:lpstr>
      <vt:lpstr>Types of Method Reference</vt:lpstr>
      <vt:lpstr>Type 1: Reference to a static method</vt:lpstr>
      <vt:lpstr>Type 2: Reference to an instance method of an arbitrary type</vt:lpstr>
      <vt:lpstr>Type 2: Example</vt:lpstr>
      <vt:lpstr>Type 2: Reference to an instance method </vt:lpstr>
      <vt:lpstr>Type 2 :Example</vt:lpstr>
      <vt:lpstr>Type 3:Reference to a Constructor</vt:lpstr>
      <vt:lpstr>Type 3 : Example</vt:lpstr>
      <vt:lpstr>Streams</vt:lpstr>
      <vt:lpstr>Stream API in JAVA 8</vt:lpstr>
      <vt:lpstr>What is Stream</vt:lpstr>
      <vt:lpstr>Stream operations have two important characteristics:</vt:lpstr>
      <vt:lpstr>Example</vt:lpstr>
      <vt:lpstr>In Java 7</vt:lpstr>
      <vt:lpstr>In Java 8</vt:lpstr>
      <vt:lpstr>Another Example Java 8</vt:lpstr>
      <vt:lpstr>Stream Operations</vt:lpstr>
      <vt:lpstr>Working with Streams</vt:lpstr>
      <vt:lpstr>List of Intermediate Operations</vt:lpstr>
      <vt:lpstr>List of Terminal operation</vt:lpstr>
      <vt:lpstr>External vs. internal iteration</vt:lpstr>
      <vt:lpstr>Filtering </vt:lpstr>
      <vt:lpstr>Filtering Unique Elements</vt:lpstr>
      <vt:lpstr>Truncating a stream</vt:lpstr>
      <vt:lpstr>Skipping elements</vt:lpstr>
      <vt:lpstr>Mapping</vt:lpstr>
      <vt:lpstr>Finding And Matching</vt:lpstr>
      <vt:lpstr>PowerPoint Presentation</vt:lpstr>
      <vt:lpstr>PowerPoint Presentation</vt:lpstr>
      <vt:lpstr>Reducing</vt:lpstr>
      <vt:lpstr>No Initial value</vt:lpstr>
      <vt:lpstr>Numeric Streams</vt:lpstr>
      <vt:lpstr>Default Values: OptionalInt</vt:lpstr>
      <vt:lpstr>Building streams</vt:lpstr>
      <vt:lpstr>Streams from functions: creating infinite streams!</vt:lpstr>
      <vt:lpstr>Stream.iterate()</vt:lpstr>
      <vt:lpstr>Stream.generate()</vt:lpstr>
      <vt:lpstr>Collecting data with streams</vt:lpstr>
      <vt:lpstr>Reducing and Summarizing</vt:lpstr>
      <vt:lpstr>Summarization</vt:lpstr>
      <vt:lpstr>PowerPoint Presentation</vt:lpstr>
      <vt:lpstr>Joining Strings</vt:lpstr>
      <vt:lpstr>Grouping</vt:lpstr>
      <vt:lpstr>Classification of an item in the stream during the grouping process </vt:lpstr>
      <vt:lpstr>MultiLevel grouping</vt:lpstr>
      <vt:lpstr>Collecting data in subgroups</vt:lpstr>
      <vt:lpstr>Adapting the collector result to a different type</vt:lpstr>
      <vt:lpstr>Combining the effect of multiple collectors by nesting one inside the other</vt:lpstr>
      <vt:lpstr>Partitioning</vt:lpstr>
      <vt:lpstr>Examples</vt:lpstr>
      <vt:lpstr>PowerPoint Presentation</vt:lpstr>
      <vt:lpstr>Parallel Stream</vt:lpstr>
      <vt:lpstr>Parallel Stream</vt:lpstr>
      <vt:lpstr>Parallel Stream</vt:lpstr>
      <vt:lpstr>Example</vt:lpstr>
      <vt:lpstr>Extending the previous Example</vt:lpstr>
      <vt:lpstr>sort()/parallelSort()</vt:lpstr>
      <vt:lpstr>Default Methods</vt:lpstr>
      <vt:lpstr>Default Methods</vt:lpstr>
      <vt:lpstr>Abstract classes VS interfaces in Java 8 </vt:lpstr>
      <vt:lpstr>Default Method and Multiple Inheritance Ambiguity Problems</vt:lpstr>
      <vt:lpstr>Example</vt:lpstr>
      <vt:lpstr>PowerPoint Presentation</vt:lpstr>
      <vt:lpstr>Java 8 Date &amp; Time API</vt:lpstr>
      <vt:lpstr>Overview</vt:lpstr>
      <vt:lpstr>Issues with the Existing Date/Time APIs</vt:lpstr>
      <vt:lpstr>LocalDate, LocalTime and LocalDateTime</vt:lpstr>
      <vt:lpstr>LocalTime</vt:lpstr>
      <vt:lpstr>LocalDateAndTime</vt:lpstr>
      <vt:lpstr>PowerPoint Presentation</vt:lpstr>
      <vt:lpstr>PowerPoint Presentation</vt:lpstr>
      <vt:lpstr>PowerPoint Presentation</vt:lpstr>
      <vt:lpstr>PowerPoint Presentation</vt:lpstr>
      <vt:lpstr>ZonedDateAndTime</vt:lpstr>
      <vt:lpstr>PowerPoint Presentation</vt:lpstr>
      <vt:lpstr>Using Period and Duration</vt:lpstr>
      <vt:lpstr>PowerPoint Presentation</vt:lpstr>
      <vt:lpstr>Compatibility with Date and Calender</vt:lpstr>
      <vt:lpstr>Temporal Adjusters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New Features</dc:title>
  <dc:creator>Sujata</dc:creator>
  <cp:lastModifiedBy>Sujata Batra</cp:lastModifiedBy>
  <cp:revision>294</cp:revision>
  <dcterms:created xsi:type="dcterms:W3CDTF">2018-04-05T17:47:25Z</dcterms:created>
  <dcterms:modified xsi:type="dcterms:W3CDTF">2024-03-15T08:01:56Z</dcterms:modified>
</cp:coreProperties>
</file>