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689" r:id="rId2"/>
    <p:sldId id="986" r:id="rId3"/>
    <p:sldId id="987" r:id="rId4"/>
    <p:sldId id="896" r:id="rId5"/>
    <p:sldId id="898" r:id="rId6"/>
    <p:sldId id="988" r:id="rId7"/>
    <p:sldId id="737" r:id="rId8"/>
    <p:sldId id="1042" r:id="rId9"/>
    <p:sldId id="1043" r:id="rId10"/>
    <p:sldId id="909" r:id="rId11"/>
    <p:sldId id="1327" r:id="rId12"/>
    <p:sldId id="904" r:id="rId13"/>
    <p:sldId id="967" r:id="rId14"/>
    <p:sldId id="968" r:id="rId15"/>
    <p:sldId id="908" r:id="rId16"/>
    <p:sldId id="992" r:id="rId17"/>
    <p:sldId id="1010" r:id="rId18"/>
    <p:sldId id="784" r:id="rId19"/>
    <p:sldId id="1045" r:id="rId20"/>
    <p:sldId id="1012" r:id="rId21"/>
    <p:sldId id="1300" r:id="rId22"/>
    <p:sldId id="1011" r:id="rId23"/>
    <p:sldId id="1013" r:id="rId24"/>
    <p:sldId id="1034" r:id="rId25"/>
    <p:sldId id="972" r:id="rId26"/>
    <p:sldId id="1014" r:id="rId27"/>
    <p:sldId id="1015" r:id="rId28"/>
    <p:sldId id="1016" r:id="rId29"/>
    <p:sldId id="1231" r:id="rId30"/>
    <p:sldId id="1232" r:id="rId31"/>
    <p:sldId id="1233" r:id="rId32"/>
    <p:sldId id="1467" r:id="rId33"/>
    <p:sldId id="913" r:id="rId34"/>
    <p:sldId id="746" r:id="rId35"/>
    <p:sldId id="747" r:id="rId36"/>
    <p:sldId id="1033" r:id="rId37"/>
    <p:sldId id="1038" r:id="rId38"/>
    <p:sldId id="1058" r:id="rId39"/>
    <p:sldId id="1059" r:id="rId40"/>
    <p:sldId id="916" r:id="rId41"/>
    <p:sldId id="840" r:id="rId42"/>
    <p:sldId id="841" r:id="rId43"/>
    <p:sldId id="842" r:id="rId44"/>
    <p:sldId id="843" r:id="rId45"/>
    <p:sldId id="844" r:id="rId46"/>
    <p:sldId id="845" r:id="rId47"/>
    <p:sldId id="846" r:id="rId48"/>
    <p:sldId id="839" r:id="rId49"/>
    <p:sldId id="850" r:id="rId50"/>
    <p:sldId id="1055" r:id="rId51"/>
    <p:sldId id="851" r:id="rId52"/>
    <p:sldId id="1468" r:id="rId53"/>
    <p:sldId id="1469" r:id="rId54"/>
    <p:sldId id="1470" r:id="rId55"/>
    <p:sldId id="1471" r:id="rId56"/>
    <p:sldId id="147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7D2F5-B15A-415D-9B0D-3A5A16E2F0B1}" type="datetimeFigureOut">
              <a:rPr lang="en-IN" smtClean="0"/>
              <a:t>11-01-2022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B6990-D464-4033-A054-6FE3C0D79937}" type="slidenum">
              <a:rPr lang="en-IN" smtClean="0"/>
              <a:t>‹#›</a:t>
            </a:fld>
            <a:endParaRPr lang="en-IN"/>
          </a:p>
        </p:txBody>
      </p:sp>
    </p:spTree>
    <p:extLst>
      <p:ext uri="{BB962C8B-B14F-4D97-AF65-F5344CB8AC3E}">
        <p14:creationId xmlns:p14="http://schemas.microsoft.com/office/powerpoint/2010/main" val="85396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89D53262-F14B-487F-B40D-FB09C7058707}"/>
              </a:ext>
            </a:extLst>
          </p:cNvPr>
          <p:cNvSpPr>
            <a:spLocks noGrp="1" noRot="1" noChangeAspect="1" noChangeArrowheads="1" noTextEdit="1"/>
          </p:cNvSpPr>
          <p:nvPr>
            <p:ph type="sldImg"/>
          </p:nvPr>
        </p:nvSpPr>
        <p:spPr>
          <a:ln/>
        </p:spPr>
      </p:sp>
      <p:sp>
        <p:nvSpPr>
          <p:cNvPr id="130051" name="Notes Placeholder 2">
            <a:extLst>
              <a:ext uri="{FF2B5EF4-FFF2-40B4-BE49-F238E27FC236}">
                <a16:creationId xmlns:a16="http://schemas.microsoft.com/office/drawing/2014/main" id="{E37EC6B1-94C8-43A8-9152-87E8B6CBD4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0052" name="Slide Number Placeholder 3">
            <a:extLst>
              <a:ext uri="{FF2B5EF4-FFF2-40B4-BE49-F238E27FC236}">
                <a16:creationId xmlns:a16="http://schemas.microsoft.com/office/drawing/2014/main" id="{CC1CFDF6-1556-4C6C-9B34-C0DA66C416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CD6151E-43F1-4F6D-A433-D7A7910637A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26ABB94-A936-435C-846C-1EA87035AC71}"/>
              </a:ext>
            </a:extLst>
          </p:cNvPr>
          <p:cNvSpPr>
            <a:spLocks noGrp="1" noRot="1" noChangeAspect="1" noChangeArrowheads="1" noTextEdit="1"/>
          </p:cNvSpPr>
          <p:nvPr>
            <p:ph type="sldImg"/>
          </p:nvPr>
        </p:nvSpPr>
        <p:spPr>
          <a:ln/>
        </p:spPr>
      </p:sp>
      <p:sp>
        <p:nvSpPr>
          <p:cNvPr id="141315" name="Notes Placeholder 2">
            <a:extLst>
              <a:ext uri="{FF2B5EF4-FFF2-40B4-BE49-F238E27FC236}">
                <a16:creationId xmlns:a16="http://schemas.microsoft.com/office/drawing/2014/main" id="{F0205706-AD8E-4252-B38D-A45CDCD4CB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1316" name="Slide Number Placeholder 3">
            <a:extLst>
              <a:ext uri="{FF2B5EF4-FFF2-40B4-BE49-F238E27FC236}">
                <a16:creationId xmlns:a16="http://schemas.microsoft.com/office/drawing/2014/main" id="{93B3B543-5E80-4983-A0FF-18BDE90657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1BB1E35-8DBE-4D2F-935E-9AC8133D85E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A702A0C1-AF0F-4E14-AF14-D269647F87A8}"/>
              </a:ext>
            </a:extLst>
          </p:cNvPr>
          <p:cNvSpPr>
            <a:spLocks noGrp="1" noRot="1" noChangeAspect="1" noChangeArrowheads="1" noTextEdit="1"/>
          </p:cNvSpPr>
          <p:nvPr>
            <p:ph type="sldImg"/>
          </p:nvPr>
        </p:nvSpPr>
        <p:spPr>
          <a:ln/>
        </p:spPr>
      </p:sp>
      <p:sp>
        <p:nvSpPr>
          <p:cNvPr id="156675" name="Notes Placeholder 2">
            <a:extLst>
              <a:ext uri="{FF2B5EF4-FFF2-40B4-BE49-F238E27FC236}">
                <a16:creationId xmlns:a16="http://schemas.microsoft.com/office/drawing/2014/main" id="{ED270015-822E-416B-BFC8-CE179F433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Times New Roman (Hebrew)" pitchFamily="18" charset="0"/>
            </a:endParaRPr>
          </a:p>
        </p:txBody>
      </p:sp>
      <p:sp>
        <p:nvSpPr>
          <p:cNvPr id="156676" name="Slide Number Placeholder 3">
            <a:extLst>
              <a:ext uri="{FF2B5EF4-FFF2-40B4-BE49-F238E27FC236}">
                <a16:creationId xmlns:a16="http://schemas.microsoft.com/office/drawing/2014/main" id="{DE0FBED6-05DC-4CD6-BBCF-D81406031D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BC91B07-1472-4B5A-84D5-4F7D2C03918B}" type="slidenum">
              <a:rPr kumimoji="0" lang="he-IL"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52A9EE1-4477-4C6D-99F7-E879DA3FFB13}"/>
              </a:ext>
            </a:extLst>
          </p:cNvPr>
          <p:cNvSpPr>
            <a:spLocks noGrp="1" noChangeArrowheads="1"/>
          </p:cNvSpPr>
          <p:nvPr>
            <p:ph type="sldNum" sz="quarter" idx="5"/>
          </p:nvPr>
        </p:nvSpPr>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B4D149A8-DC23-4048-BDEE-00FEADF130C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94211" name="Rectangle 2">
            <a:extLst>
              <a:ext uri="{FF2B5EF4-FFF2-40B4-BE49-F238E27FC236}">
                <a16:creationId xmlns:a16="http://schemas.microsoft.com/office/drawing/2014/main" id="{4D8F59D0-1275-4B5B-B7FD-BDC8B04894F4}"/>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3F9183A4-0BC5-4462-A345-C9C9CFD0C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how does AJAX application performs the asynchronous</a:t>
            </a:r>
          </a:p>
          <a:p>
            <a:pPr eaLnBrk="1" hangingPunct="1"/>
            <a:r>
              <a:rPr lang="en-US" altLang="en-US"/>
              <a:t>communication with the server?</a:t>
            </a:r>
          </a:p>
          <a:p>
            <a:pPr eaLnBrk="1" hangingPunct="1"/>
            <a:r>
              <a:rPr lang="en-US" altLang="en-US"/>
              <a:t>This slide also compares conventional web application and AJAX</a:t>
            </a:r>
          </a:p>
          <a:p>
            <a:pPr eaLnBrk="1" hangingPunct="1"/>
            <a:r>
              <a:rPr lang="en-US" altLang="en-US"/>
              <a:t>application. In the left side, which shows the conventional web</a:t>
            </a:r>
          </a:p>
          <a:p>
            <a:pPr eaLnBrk="1" hangingPunct="1"/>
            <a:r>
              <a:rPr lang="en-US" altLang="en-US"/>
              <a:t>application, HTTP request/response interaction occurs directly</a:t>
            </a:r>
          </a:p>
          <a:p>
            <a:pPr eaLnBrk="1" hangingPunct="1"/>
            <a:r>
              <a:rPr lang="en-US" altLang="en-US"/>
              <a:t>between a browser and a backend web application.</a:t>
            </a:r>
          </a:p>
          <a:p>
            <a:pPr eaLnBrk="1" hangingPunct="1"/>
            <a:r>
              <a:rPr lang="en-US" altLang="en-US"/>
              <a:t>In the right side, which shows AJAX based web application, within</a:t>
            </a:r>
          </a:p>
          <a:p>
            <a:pPr eaLnBrk="1" hangingPunct="1"/>
            <a:r>
              <a:rPr lang="en-US" altLang="en-US"/>
              <a:t>a browser, there is AJAX engine, which is actually represented by a</a:t>
            </a:r>
          </a:p>
          <a:p>
            <a:pPr eaLnBrk="1" hangingPunct="1"/>
            <a:r>
              <a:rPr lang="en-US" altLang="en-US"/>
              <a:t>JavaScript object called XMLHttpRequest which handles the HTTP</a:t>
            </a:r>
          </a:p>
          <a:p>
            <a:pPr eaLnBrk="1" hangingPunct="1"/>
            <a:r>
              <a:rPr lang="en-US" altLang="en-US"/>
              <a:t>request/response interaction in an asynchronous fashion.</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C9AEA06-C235-4F13-A581-6B9D31010D6F}"/>
              </a:ext>
            </a:extLst>
          </p:cNvPr>
          <p:cNvSpPr>
            <a:spLocks noGrp="1" noChangeArrowheads="1"/>
          </p:cNvSpPr>
          <p:nvPr>
            <p:ph type="sldNum" sz="quarter" idx="5"/>
          </p:nvPr>
        </p:nvSpPr>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05C5D41B-0B81-417D-A343-81E2C352D8F2}"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E533A275-54BB-4A73-B0A4-C1A6BD8D9033}"/>
              </a:ext>
            </a:extLst>
          </p:cNvPr>
          <p:cNvSpPr>
            <a:spLocks noChangeArrowheads="1" noTextEdit="1"/>
          </p:cNvSpPr>
          <p:nvPr>
            <p:ph type="sldImg"/>
          </p:nvPr>
        </p:nvSpPr>
        <p:spPr>
          <a:ln/>
        </p:spPr>
      </p:sp>
      <p:sp>
        <p:nvSpPr>
          <p:cNvPr id="95236" name="Rectangle 3">
            <a:extLst>
              <a:ext uri="{FF2B5EF4-FFF2-40B4-BE49-F238E27FC236}">
                <a16:creationId xmlns:a16="http://schemas.microsoft.com/office/drawing/2014/main" id="{4DEF6C76-C356-48B3-9289-49F9481E8A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Now let's talk about XMLHttpRequest a bit. It is a JavaScript object,</a:t>
            </a:r>
          </a:p>
          <a:p>
            <a:pPr eaLnBrk="1" hangingPunct="1"/>
            <a:r>
              <a:rPr lang="en-US" altLang="en-US"/>
              <a:t>which means it gets created within a JavaScript code.</a:t>
            </a:r>
          </a:p>
          <a:p>
            <a:pPr eaLnBrk="1" hangingPunct="1"/>
            <a:r>
              <a:rPr lang="en-US" altLang="en-US"/>
              <a:t>The XMLHttpRequest JavaScript object is supported in most modern</a:t>
            </a:r>
          </a:p>
          <a:p>
            <a:pPr eaLnBrk="1" hangingPunct="1"/>
            <a:r>
              <a:rPr lang="en-US" altLang="en-US"/>
              <a:t>browsers.</a:t>
            </a:r>
          </a:p>
          <a:p>
            <a:pPr eaLnBrk="1" hangingPunct="1"/>
            <a:r>
              <a:rPr lang="en-US" altLang="en-US"/>
              <a:t>It is the AJAX engine that performs the HTTP request/response</a:t>
            </a:r>
          </a:p>
          <a:p>
            <a:pPr eaLnBrk="1" hangingPunct="1"/>
            <a:r>
              <a:rPr lang="en-US" altLang="en-US"/>
              <a:t>interaction with the backend web application in asynchronous</a:t>
            </a:r>
          </a:p>
          <a:p>
            <a:pPr eaLnBrk="1" hangingPunct="1"/>
            <a:r>
              <a:rPr lang="en-US" altLang="en-US"/>
              <a:t>fashion.</a:t>
            </a:r>
          </a:p>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424761E-9BB0-4AEE-87DE-EB7060F10032}"/>
              </a:ext>
            </a:extLst>
          </p:cNvPr>
          <p:cNvSpPr>
            <a:spLocks noGrp="1" noChangeArrowheads="1"/>
          </p:cNvSpPr>
          <p:nvPr>
            <p:ph type="sldNum" sz="quarter" idx="5"/>
          </p:nvPr>
        </p:nvSpPr>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534C6101-89C0-4F27-A5D0-254B56BE3AD6}"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96259" name="Rectangle 2">
            <a:extLst>
              <a:ext uri="{FF2B5EF4-FFF2-40B4-BE49-F238E27FC236}">
                <a16:creationId xmlns:a16="http://schemas.microsoft.com/office/drawing/2014/main" id="{26DC2E98-9679-4CC5-8706-2ADD5BCAA9CB}"/>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C8EBEF83-8337-46BB-81CB-8915D4F63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Now, how does server side web application handle the AJAX</a:t>
            </a:r>
          </a:p>
          <a:p>
            <a:pPr eaLnBrk="1" hangingPunct="1"/>
            <a:r>
              <a:rPr lang="en-US" altLang="en-US"/>
              <a:t>interaction with the browser? Well as far as Server side code is</a:t>
            </a:r>
          </a:p>
          <a:p>
            <a:pPr eaLnBrk="1" hangingPunct="1"/>
            <a:r>
              <a:rPr lang="en-US" altLang="en-US"/>
              <a:t>concerned, it is just another HTTP request that comes in. The server</a:t>
            </a:r>
          </a:p>
          <a:p>
            <a:pPr eaLnBrk="1" hangingPunct="1"/>
            <a:r>
              <a:rPr lang="en-US" altLang="en-US"/>
              <a:t>side does not even know the browser is sending the HTTP request</a:t>
            </a:r>
          </a:p>
          <a:p>
            <a:pPr eaLnBrk="1" hangingPunct="1"/>
            <a:r>
              <a:rPr lang="en-US" altLang="en-US"/>
              <a:t>in asynchronous fashion and it should not.</a:t>
            </a:r>
          </a:p>
          <a:p>
            <a:pPr eaLnBrk="1" hangingPunct="1"/>
            <a:r>
              <a:rPr lang="en-US" altLang="en-US"/>
              <a:t>What this means is that the server side web application can use any</a:t>
            </a:r>
          </a:p>
          <a:p>
            <a:pPr eaLnBrk="1" hangingPunct="1"/>
            <a:r>
              <a:rPr lang="en-US" altLang="en-US"/>
              <a:t>server side technology of its choice such as servlet, JSP, JSF,</a:t>
            </a:r>
          </a:p>
          <a:p>
            <a:pPr eaLnBrk="1" hangingPunct="1"/>
            <a:r>
              <a:rPr lang="en-US" altLang="en-US"/>
              <a:t>Struts, or whatever.</a:t>
            </a:r>
          </a:p>
          <a:p>
            <a:pPr eaLnBrk="1" hangingPunct="1"/>
            <a:r>
              <a:rPr lang="en-US" altLang="en-US"/>
              <a:t>The server side application however has minor constraints. First, it is</a:t>
            </a:r>
          </a:p>
          <a:p>
            <a:pPr eaLnBrk="1" hangingPunct="1"/>
            <a:r>
              <a:rPr lang="en-US" altLang="en-US"/>
              <a:t>possible the client might send more frequent and finer grained</a:t>
            </a:r>
          </a:p>
          <a:p>
            <a:pPr eaLnBrk="1" hangingPunct="1"/>
            <a:r>
              <a:rPr lang="en-US" altLang="en-US"/>
              <a:t>requests. The response type can be text/xml, text/plain, text/json, or</a:t>
            </a:r>
          </a:p>
          <a:p>
            <a:pPr eaLnBrk="1" hangingPunct="1"/>
            <a:r>
              <a:rPr lang="en-US" altLang="en-US"/>
              <a:t>text/javascript.</a:t>
            </a:r>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3181D21-858C-4D28-A6CE-65ABFE40C11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F0ADBE1-7BBF-43F8-B80E-9DCBAD6716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ACAC08-9093-452C-B137-8E76709DD1CE}"/>
              </a:ext>
            </a:extLst>
          </p:cNvPr>
          <p:cNvSpPr>
            <a:spLocks noGrp="1" noChangeArrowheads="1"/>
          </p:cNvSpPr>
          <p:nvPr>
            <p:ph type="sldNum" sz="quarter" idx="12"/>
          </p:nvPr>
        </p:nvSpPr>
        <p:spPr>
          <a:ln/>
        </p:spPr>
        <p:txBody>
          <a:bodyPr/>
          <a:lstStyle>
            <a:lvl1pPr>
              <a:defRPr/>
            </a:lvl1pPr>
          </a:lstStyle>
          <a:p>
            <a:pPr>
              <a:defRPr/>
            </a:pPr>
            <a:fld id="{C0104BE7-7A31-4CD1-8AEE-7D1BBF854A1B}" type="slidenum">
              <a:rPr lang="en-US" altLang="en-US"/>
              <a:pPr>
                <a:defRPr/>
              </a:pPr>
              <a:t>‹#›</a:t>
            </a:fld>
            <a:endParaRPr lang="en-US" altLang="en-US"/>
          </a:p>
        </p:txBody>
      </p:sp>
    </p:spTree>
    <p:extLst>
      <p:ext uri="{BB962C8B-B14F-4D97-AF65-F5344CB8AC3E}">
        <p14:creationId xmlns:p14="http://schemas.microsoft.com/office/powerpoint/2010/main" val="320051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93EA056-BF79-4332-A03C-5279FAB3E5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F9001D9-6F38-44B1-94CF-69A8565FE8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6D33F8-3236-495A-9FB5-D91C9E1286EC}"/>
              </a:ext>
            </a:extLst>
          </p:cNvPr>
          <p:cNvSpPr>
            <a:spLocks noGrp="1" noChangeArrowheads="1"/>
          </p:cNvSpPr>
          <p:nvPr>
            <p:ph type="sldNum" sz="quarter" idx="12"/>
          </p:nvPr>
        </p:nvSpPr>
        <p:spPr>
          <a:ln/>
        </p:spPr>
        <p:txBody>
          <a:bodyPr/>
          <a:lstStyle>
            <a:lvl1pPr>
              <a:defRPr/>
            </a:lvl1pPr>
          </a:lstStyle>
          <a:p>
            <a:pPr>
              <a:defRPr/>
            </a:pPr>
            <a:fld id="{399A4DE0-6A11-4D14-8EEC-0CFBEA559BE4}" type="slidenum">
              <a:rPr lang="en-US" altLang="en-US"/>
              <a:pPr>
                <a:defRPr/>
              </a:pPr>
              <a:t>‹#›</a:t>
            </a:fld>
            <a:endParaRPr lang="en-US" altLang="en-US"/>
          </a:p>
        </p:txBody>
      </p:sp>
    </p:spTree>
    <p:extLst>
      <p:ext uri="{BB962C8B-B14F-4D97-AF65-F5344CB8AC3E}">
        <p14:creationId xmlns:p14="http://schemas.microsoft.com/office/powerpoint/2010/main" val="126198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381001"/>
            <a:ext cx="2768600" cy="5745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1"/>
            <a:ext cx="8102600" cy="5745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1FF1AC2-4060-49AE-8724-07FCA96122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98D00D4-8489-4527-9424-C642A690E9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108A83-1F51-47F0-A3DD-EBBD049E57A3}"/>
              </a:ext>
            </a:extLst>
          </p:cNvPr>
          <p:cNvSpPr>
            <a:spLocks noGrp="1" noChangeArrowheads="1"/>
          </p:cNvSpPr>
          <p:nvPr>
            <p:ph type="sldNum" sz="quarter" idx="12"/>
          </p:nvPr>
        </p:nvSpPr>
        <p:spPr>
          <a:ln/>
        </p:spPr>
        <p:txBody>
          <a:bodyPr/>
          <a:lstStyle>
            <a:lvl1pPr>
              <a:defRPr/>
            </a:lvl1pPr>
          </a:lstStyle>
          <a:p>
            <a:pPr>
              <a:defRPr/>
            </a:pPr>
            <a:fld id="{69FAEF5B-0D8D-4814-877E-D9614466F69F}" type="slidenum">
              <a:rPr lang="en-US" altLang="en-US"/>
              <a:pPr>
                <a:defRPr/>
              </a:pPr>
              <a:t>‹#›</a:t>
            </a:fld>
            <a:endParaRPr lang="en-US" altLang="en-US"/>
          </a:p>
        </p:txBody>
      </p:sp>
    </p:spTree>
    <p:extLst>
      <p:ext uri="{BB962C8B-B14F-4D97-AF65-F5344CB8AC3E}">
        <p14:creationId xmlns:p14="http://schemas.microsoft.com/office/powerpoint/2010/main" val="300582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a:defRPr sz="1800" baseline="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C3ED9903-D21C-4C24-BE20-435B2E59C4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B05E41-6AFF-45BA-A744-8ADC016DA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717F7A2-579A-4783-AF09-19583FA3F6DE}"/>
              </a:ext>
            </a:extLst>
          </p:cNvPr>
          <p:cNvSpPr>
            <a:spLocks noGrp="1" noChangeArrowheads="1"/>
          </p:cNvSpPr>
          <p:nvPr>
            <p:ph type="sldNum" sz="quarter" idx="12"/>
          </p:nvPr>
        </p:nvSpPr>
        <p:spPr>
          <a:ln/>
        </p:spPr>
        <p:txBody>
          <a:bodyPr/>
          <a:lstStyle>
            <a:lvl1pPr>
              <a:defRPr/>
            </a:lvl1pPr>
          </a:lstStyle>
          <a:p>
            <a:pPr>
              <a:defRPr/>
            </a:pPr>
            <a:fld id="{291A8C8B-2E2F-472E-BF34-8F0E9EE0BB15}" type="slidenum">
              <a:rPr lang="en-US" altLang="en-US"/>
              <a:pPr>
                <a:defRPr/>
              </a:pPr>
              <a:t>‹#›</a:t>
            </a:fld>
            <a:endParaRPr lang="en-US" altLang="en-US"/>
          </a:p>
        </p:txBody>
      </p:sp>
    </p:spTree>
    <p:extLst>
      <p:ext uri="{BB962C8B-B14F-4D97-AF65-F5344CB8AC3E}">
        <p14:creationId xmlns:p14="http://schemas.microsoft.com/office/powerpoint/2010/main" val="298848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4653656-CEC5-4571-86A1-873F155EC5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5CAD053-B14D-4CE0-A6CD-B52E9D0B7A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CED463D-5BF7-48B9-AFA4-EA13A9A217D4}"/>
              </a:ext>
            </a:extLst>
          </p:cNvPr>
          <p:cNvSpPr>
            <a:spLocks noGrp="1" noChangeArrowheads="1"/>
          </p:cNvSpPr>
          <p:nvPr>
            <p:ph type="sldNum" sz="quarter" idx="12"/>
          </p:nvPr>
        </p:nvSpPr>
        <p:spPr>
          <a:ln/>
        </p:spPr>
        <p:txBody>
          <a:bodyPr/>
          <a:lstStyle>
            <a:lvl1pPr>
              <a:defRPr/>
            </a:lvl1pPr>
          </a:lstStyle>
          <a:p>
            <a:pPr>
              <a:defRPr/>
            </a:pPr>
            <a:fld id="{824250FC-8001-4E95-8BDF-67CA3035534F}" type="slidenum">
              <a:rPr lang="en-US" altLang="en-US"/>
              <a:pPr>
                <a:defRPr/>
              </a:pPr>
              <a:t>‹#›</a:t>
            </a:fld>
            <a:endParaRPr lang="en-US" altLang="en-US"/>
          </a:p>
        </p:txBody>
      </p:sp>
    </p:spTree>
    <p:extLst>
      <p:ext uri="{BB962C8B-B14F-4D97-AF65-F5344CB8AC3E}">
        <p14:creationId xmlns:p14="http://schemas.microsoft.com/office/powerpoint/2010/main" val="205887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066801"/>
            <a:ext cx="53848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1"/>
            <a:ext cx="53848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913A4BE-67D6-4083-95A8-18B81BA6094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B8AA6A-519A-44F2-AB80-78F4CCBECC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BC1B5A-3224-48D4-9A8A-F3FFE32CB0F9}"/>
              </a:ext>
            </a:extLst>
          </p:cNvPr>
          <p:cNvSpPr>
            <a:spLocks noGrp="1" noChangeArrowheads="1"/>
          </p:cNvSpPr>
          <p:nvPr>
            <p:ph type="sldNum" sz="quarter" idx="12"/>
          </p:nvPr>
        </p:nvSpPr>
        <p:spPr>
          <a:ln/>
        </p:spPr>
        <p:txBody>
          <a:bodyPr/>
          <a:lstStyle>
            <a:lvl1pPr>
              <a:defRPr/>
            </a:lvl1pPr>
          </a:lstStyle>
          <a:p>
            <a:pPr>
              <a:defRPr/>
            </a:pPr>
            <a:fld id="{90DCADAF-BDE6-4E87-983A-4300FDA986F4}" type="slidenum">
              <a:rPr lang="en-US" altLang="en-US"/>
              <a:pPr>
                <a:defRPr/>
              </a:pPr>
              <a:t>‹#›</a:t>
            </a:fld>
            <a:endParaRPr lang="en-US" altLang="en-US"/>
          </a:p>
        </p:txBody>
      </p:sp>
    </p:spTree>
    <p:extLst>
      <p:ext uri="{BB962C8B-B14F-4D97-AF65-F5344CB8AC3E}">
        <p14:creationId xmlns:p14="http://schemas.microsoft.com/office/powerpoint/2010/main" val="105865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CD0A286-9C92-461F-AC02-B2E8F35B208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C1D2053-5076-4837-A896-02822E624F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4E13C85-B23D-47E9-A29B-3E6F3A005125}"/>
              </a:ext>
            </a:extLst>
          </p:cNvPr>
          <p:cNvSpPr>
            <a:spLocks noGrp="1" noChangeArrowheads="1"/>
          </p:cNvSpPr>
          <p:nvPr>
            <p:ph type="sldNum" sz="quarter" idx="12"/>
          </p:nvPr>
        </p:nvSpPr>
        <p:spPr>
          <a:ln/>
        </p:spPr>
        <p:txBody>
          <a:bodyPr/>
          <a:lstStyle>
            <a:lvl1pPr>
              <a:defRPr/>
            </a:lvl1pPr>
          </a:lstStyle>
          <a:p>
            <a:pPr>
              <a:defRPr/>
            </a:pPr>
            <a:fld id="{1AC66AD5-27B0-4767-964A-3B461C4562B3}" type="slidenum">
              <a:rPr lang="en-US" altLang="en-US"/>
              <a:pPr>
                <a:defRPr/>
              </a:pPr>
              <a:t>‹#›</a:t>
            </a:fld>
            <a:endParaRPr lang="en-US" altLang="en-US"/>
          </a:p>
        </p:txBody>
      </p:sp>
    </p:spTree>
    <p:extLst>
      <p:ext uri="{BB962C8B-B14F-4D97-AF65-F5344CB8AC3E}">
        <p14:creationId xmlns:p14="http://schemas.microsoft.com/office/powerpoint/2010/main" val="278199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C9BFC4C-0BB1-4C52-B893-FC765C10377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6FF5449-C85A-467E-9AEE-AE5557CBF7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B96BA3C-F9D6-4518-A80F-1A8CED7E3220}"/>
              </a:ext>
            </a:extLst>
          </p:cNvPr>
          <p:cNvSpPr>
            <a:spLocks noGrp="1" noChangeArrowheads="1"/>
          </p:cNvSpPr>
          <p:nvPr>
            <p:ph type="sldNum" sz="quarter" idx="12"/>
          </p:nvPr>
        </p:nvSpPr>
        <p:spPr>
          <a:ln/>
        </p:spPr>
        <p:txBody>
          <a:bodyPr/>
          <a:lstStyle>
            <a:lvl1pPr>
              <a:defRPr/>
            </a:lvl1pPr>
          </a:lstStyle>
          <a:p>
            <a:pPr>
              <a:defRPr/>
            </a:pPr>
            <a:fld id="{AA039D8B-B900-4612-A640-DC18F4D01397}" type="slidenum">
              <a:rPr lang="en-US" altLang="en-US"/>
              <a:pPr>
                <a:defRPr/>
              </a:pPr>
              <a:t>‹#›</a:t>
            </a:fld>
            <a:endParaRPr lang="en-US" altLang="en-US"/>
          </a:p>
        </p:txBody>
      </p:sp>
    </p:spTree>
    <p:extLst>
      <p:ext uri="{BB962C8B-B14F-4D97-AF65-F5344CB8AC3E}">
        <p14:creationId xmlns:p14="http://schemas.microsoft.com/office/powerpoint/2010/main" val="144242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3992841-50DD-4593-AC16-4FF2547F956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1DE5D6E-7274-4C86-92D0-CAFF815C50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B52D07B-4EE7-481D-90F9-039141B00C21}"/>
              </a:ext>
            </a:extLst>
          </p:cNvPr>
          <p:cNvSpPr>
            <a:spLocks noGrp="1" noChangeArrowheads="1"/>
          </p:cNvSpPr>
          <p:nvPr>
            <p:ph type="sldNum" sz="quarter" idx="12"/>
          </p:nvPr>
        </p:nvSpPr>
        <p:spPr>
          <a:ln/>
        </p:spPr>
        <p:txBody>
          <a:bodyPr/>
          <a:lstStyle>
            <a:lvl1pPr>
              <a:defRPr/>
            </a:lvl1pPr>
          </a:lstStyle>
          <a:p>
            <a:pPr>
              <a:defRPr/>
            </a:pPr>
            <a:fld id="{9A7C9D36-8C89-4906-8A3B-460C2EA43516}" type="slidenum">
              <a:rPr lang="en-US" altLang="en-US"/>
              <a:pPr>
                <a:defRPr/>
              </a:pPr>
              <a:t>‹#›</a:t>
            </a:fld>
            <a:endParaRPr lang="en-US" altLang="en-US"/>
          </a:p>
        </p:txBody>
      </p:sp>
    </p:spTree>
    <p:extLst>
      <p:ext uri="{BB962C8B-B14F-4D97-AF65-F5344CB8AC3E}">
        <p14:creationId xmlns:p14="http://schemas.microsoft.com/office/powerpoint/2010/main" val="162399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C8CB4ED-BA1C-47DB-AD25-13B3F0E5458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4E4E872-C5BC-4DA7-9D9B-341C4B3D91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DBAFFD-D426-4DC7-80B6-8EAA1C6CA8E0}"/>
              </a:ext>
            </a:extLst>
          </p:cNvPr>
          <p:cNvSpPr>
            <a:spLocks noGrp="1" noChangeArrowheads="1"/>
          </p:cNvSpPr>
          <p:nvPr>
            <p:ph type="sldNum" sz="quarter" idx="12"/>
          </p:nvPr>
        </p:nvSpPr>
        <p:spPr>
          <a:ln/>
        </p:spPr>
        <p:txBody>
          <a:bodyPr/>
          <a:lstStyle>
            <a:lvl1pPr>
              <a:defRPr/>
            </a:lvl1pPr>
          </a:lstStyle>
          <a:p>
            <a:pPr>
              <a:defRPr/>
            </a:pPr>
            <a:fld id="{6CA8D772-6A7E-4F6C-9CD5-EF358C2B884D}" type="slidenum">
              <a:rPr lang="en-US" altLang="en-US"/>
              <a:pPr>
                <a:defRPr/>
              </a:pPr>
              <a:t>‹#›</a:t>
            </a:fld>
            <a:endParaRPr lang="en-US" altLang="en-US"/>
          </a:p>
        </p:txBody>
      </p:sp>
    </p:spTree>
    <p:extLst>
      <p:ext uri="{BB962C8B-B14F-4D97-AF65-F5344CB8AC3E}">
        <p14:creationId xmlns:p14="http://schemas.microsoft.com/office/powerpoint/2010/main" val="373264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4498BF4-83A1-45BA-A13B-596A658978C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4CE3F80-B29A-4493-8D60-13626CB976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C810E92-AF7F-4B68-9349-B655040F991A}"/>
              </a:ext>
            </a:extLst>
          </p:cNvPr>
          <p:cNvSpPr>
            <a:spLocks noGrp="1" noChangeArrowheads="1"/>
          </p:cNvSpPr>
          <p:nvPr>
            <p:ph type="sldNum" sz="quarter" idx="12"/>
          </p:nvPr>
        </p:nvSpPr>
        <p:spPr>
          <a:ln/>
        </p:spPr>
        <p:txBody>
          <a:bodyPr/>
          <a:lstStyle>
            <a:lvl1pPr>
              <a:defRPr/>
            </a:lvl1pPr>
          </a:lstStyle>
          <a:p>
            <a:pPr>
              <a:defRPr/>
            </a:pPr>
            <a:fld id="{2E4DB27C-505D-4E9D-AE57-C39F9E733551}" type="slidenum">
              <a:rPr lang="en-US" altLang="en-US"/>
              <a:pPr>
                <a:defRPr/>
              </a:pPr>
              <a:t>‹#›</a:t>
            </a:fld>
            <a:endParaRPr lang="en-US" altLang="en-US"/>
          </a:p>
        </p:txBody>
      </p:sp>
    </p:spTree>
    <p:extLst>
      <p:ext uri="{BB962C8B-B14F-4D97-AF65-F5344CB8AC3E}">
        <p14:creationId xmlns:p14="http://schemas.microsoft.com/office/powerpoint/2010/main" val="387520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AC30D25-08F5-4F99-8567-F381192003D3}"/>
              </a:ext>
            </a:extLst>
          </p:cNvPr>
          <p:cNvSpPr>
            <a:spLocks noGrp="1" noChangeArrowheads="1"/>
          </p:cNvSpPr>
          <p:nvPr>
            <p:ph type="title"/>
          </p:nvPr>
        </p:nvSpPr>
        <p:spPr bwMode="auto">
          <a:xfrm>
            <a:off x="711200" y="381000"/>
            <a:ext cx="10972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1312D60-6066-44C6-A821-5C93A45E02CD}"/>
              </a:ext>
            </a:extLst>
          </p:cNvPr>
          <p:cNvSpPr>
            <a:spLocks noGrp="1" noChangeArrowheads="1"/>
          </p:cNvSpPr>
          <p:nvPr>
            <p:ph type="body" idx="1"/>
          </p:nvPr>
        </p:nvSpPr>
        <p:spPr bwMode="auto">
          <a:xfrm>
            <a:off x="609600" y="1066801"/>
            <a:ext cx="109728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a:extLst>
              <a:ext uri="{FF2B5EF4-FFF2-40B4-BE49-F238E27FC236}">
                <a16:creationId xmlns:a16="http://schemas.microsoft.com/office/drawing/2014/main" id="{9BA18DF7-BED3-443A-8FDE-A0A8C8CF7287}"/>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400">
                <a:latin typeface="Arial" charset="0"/>
                <a:cs typeface="+mn-cs"/>
              </a:defRPr>
            </a:lvl1pPr>
          </a:lstStyle>
          <a:p>
            <a:pPr>
              <a:defRPr/>
            </a:pPr>
            <a:endParaRPr lang="en-US"/>
          </a:p>
        </p:txBody>
      </p:sp>
      <p:sp>
        <p:nvSpPr>
          <p:cNvPr id="6149" name="Rectangle 5">
            <a:extLst>
              <a:ext uri="{FF2B5EF4-FFF2-40B4-BE49-F238E27FC236}">
                <a16:creationId xmlns:a16="http://schemas.microsoft.com/office/drawing/2014/main" id="{DC43EBE4-41E4-4403-BE1F-3D510B9BF09F}"/>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cs typeface="+mn-cs"/>
              </a:defRPr>
            </a:lvl1pPr>
          </a:lstStyle>
          <a:p>
            <a:pPr>
              <a:defRPr/>
            </a:pPr>
            <a:endParaRPr lang="en-US"/>
          </a:p>
        </p:txBody>
      </p:sp>
      <p:sp>
        <p:nvSpPr>
          <p:cNvPr id="6150" name="Rectangle 6">
            <a:extLst>
              <a:ext uri="{FF2B5EF4-FFF2-40B4-BE49-F238E27FC236}">
                <a16:creationId xmlns:a16="http://schemas.microsoft.com/office/drawing/2014/main" id="{B2633C62-DA50-4EEC-957C-8A37C90F1FF0}"/>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FCC83CB-37EF-4E15-9B71-20887468EFFA}" type="slidenum">
              <a:rPr lang="en-US" altLang="en-US"/>
              <a:pPr>
                <a:defRPr/>
              </a:pPr>
              <a:t>‹#›</a:t>
            </a:fld>
            <a:endParaRPr lang="en-US" altLang="en-US"/>
          </a:p>
        </p:txBody>
      </p:sp>
    </p:spTree>
    <p:extLst>
      <p:ext uri="{BB962C8B-B14F-4D97-AF65-F5344CB8AC3E}">
        <p14:creationId xmlns:p14="http://schemas.microsoft.com/office/powerpoint/2010/main" val="1888354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fontAlgn="base">
        <a:spcBef>
          <a:spcPct val="0"/>
        </a:spcBef>
        <a:spcAft>
          <a:spcPct val="0"/>
        </a:spcAft>
        <a:defRPr sz="3200">
          <a:solidFill>
            <a:schemeClr val="tx2"/>
          </a:solidFill>
          <a:latin typeface="Arial" charset="0"/>
        </a:defRPr>
      </a:lvl6pPr>
      <a:lvl7pPr marL="914400" algn="l" rtl="0" fontAlgn="base">
        <a:spcBef>
          <a:spcPct val="0"/>
        </a:spcBef>
        <a:spcAft>
          <a:spcPct val="0"/>
        </a:spcAft>
        <a:defRPr sz="3200">
          <a:solidFill>
            <a:schemeClr val="tx2"/>
          </a:solidFill>
          <a:latin typeface="Arial" charset="0"/>
        </a:defRPr>
      </a:lvl7pPr>
      <a:lvl8pPr marL="1371600" algn="l" rtl="0" fontAlgn="base">
        <a:spcBef>
          <a:spcPct val="0"/>
        </a:spcBef>
        <a:spcAft>
          <a:spcPct val="0"/>
        </a:spcAft>
        <a:defRPr sz="3200">
          <a:solidFill>
            <a:schemeClr val="tx2"/>
          </a:solidFill>
          <a:latin typeface="Arial" charset="0"/>
        </a:defRPr>
      </a:lvl8pPr>
      <a:lvl9pPr marL="1828800" algn="l"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marakana.com/bookshelf/jquery_tutorial/index.html#_the_literal_jquery_literal_function_objec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EF0C45BF-D7E2-4BFB-BAB8-C8A3254BA2FF}"/>
              </a:ext>
            </a:extLst>
          </p:cNvPr>
          <p:cNvSpPr>
            <a:spLocks noGrp="1" noChangeArrowheads="1"/>
          </p:cNvSpPr>
          <p:nvPr>
            <p:ph type="ctrTitle"/>
          </p:nvPr>
        </p:nvSpPr>
        <p:spPr/>
        <p:txBody>
          <a:bodyPr/>
          <a:lstStyle/>
          <a:p>
            <a:pPr eaLnBrk="1" hangingPunct="1"/>
            <a:endParaRPr lang="en-US" altLang="en-US"/>
          </a:p>
        </p:txBody>
      </p:sp>
      <p:pic>
        <p:nvPicPr>
          <p:cNvPr id="129027" name="Picture 3" descr="download.jpg">
            <a:extLst>
              <a:ext uri="{FF2B5EF4-FFF2-40B4-BE49-F238E27FC236}">
                <a16:creationId xmlns:a16="http://schemas.microsoft.com/office/drawing/2014/main" id="{191FC5CF-A68E-4F00-94AB-BDA37EA1B4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2514600"/>
            <a:ext cx="345122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a:extLst>
              <a:ext uri="{FF2B5EF4-FFF2-40B4-BE49-F238E27FC236}">
                <a16:creationId xmlns:a16="http://schemas.microsoft.com/office/drawing/2014/main" id="{6414AB85-1C91-40C9-9EBA-1806E80B9D7B}"/>
              </a:ext>
            </a:extLst>
          </p:cNvPr>
          <p:cNvSpPr>
            <a:spLocks noGrp="1" noChangeArrowheads="1"/>
          </p:cNvSpPr>
          <p:nvPr>
            <p:ph type="title"/>
          </p:nvPr>
        </p:nvSpPr>
        <p:spPr>
          <a:xfrm>
            <a:off x="2057400" y="381000"/>
            <a:ext cx="8229600" cy="533400"/>
          </a:xfrm>
        </p:spPr>
        <p:txBody>
          <a:bodyPr/>
          <a:lstStyle/>
          <a:p>
            <a:r>
              <a:rPr lang="en-US" altLang="en-US" b="1" i="1"/>
              <a:t>The jQuery Function</a:t>
            </a:r>
            <a:endParaRPr lang="en-US" altLang="en-US"/>
          </a:p>
        </p:txBody>
      </p:sp>
      <p:sp>
        <p:nvSpPr>
          <p:cNvPr id="140291" name="Content Placeholder 2">
            <a:extLst>
              <a:ext uri="{FF2B5EF4-FFF2-40B4-BE49-F238E27FC236}">
                <a16:creationId xmlns:a16="http://schemas.microsoft.com/office/drawing/2014/main" id="{D8041EC5-AE90-43E4-89C4-EBA7C7F1E361}"/>
              </a:ext>
            </a:extLst>
          </p:cNvPr>
          <p:cNvSpPr>
            <a:spLocks noGrp="1" noChangeArrowheads="1"/>
          </p:cNvSpPr>
          <p:nvPr>
            <p:ph idx="1"/>
          </p:nvPr>
        </p:nvSpPr>
        <p:spPr/>
        <p:txBody>
          <a:bodyPr/>
          <a:lstStyle/>
          <a:p>
            <a:r>
              <a:rPr lang="en-US" altLang="en-US" sz="1800"/>
              <a:t>$()  function  returns a JavaScript  object containing an array of the DOM elements</a:t>
            </a:r>
          </a:p>
          <a:p>
            <a:endParaRPr lang="en-US" altLang="en-US" sz="1800"/>
          </a:p>
          <a:p>
            <a:r>
              <a:rPr lang="en-US" altLang="en-US" sz="1800"/>
              <a:t>Wraps the collected elements with extended functionality. </a:t>
            </a:r>
          </a:p>
          <a:p>
            <a:endParaRPr lang="en-US" altLang="en-US" sz="1800" i="1"/>
          </a:p>
          <a:p>
            <a:r>
              <a:rPr lang="en-US" altLang="en-US" sz="1800"/>
              <a:t>Return group of elements, which can be ready for another action. </a:t>
            </a:r>
          </a:p>
          <a:p>
            <a:endParaRPr lang="en-US" altLang="en-US" sz="1800"/>
          </a:p>
          <a:p>
            <a:r>
              <a:rPr lang="en-US" altLang="en-US" sz="1800"/>
              <a:t>To collect a group of elements, pass the selector to the jQuery function</a:t>
            </a:r>
          </a:p>
          <a:p>
            <a:endParaRPr lang="en-US" altLang="en-US" sz="1800"/>
          </a:p>
          <a:p>
            <a:r>
              <a:rPr lang="en-US" altLang="en-US" sz="1800" b="1" u="sng"/>
              <a:t>$(selector)</a:t>
            </a:r>
          </a:p>
          <a:p>
            <a:r>
              <a:rPr lang="en-US" altLang="en-US" sz="1800"/>
              <a:t>Or</a:t>
            </a:r>
          </a:p>
          <a:p>
            <a:r>
              <a:rPr lang="en-US" altLang="en-US" sz="1800" b="1" u="sng"/>
              <a:t>jQuery(selector)</a:t>
            </a:r>
          </a:p>
          <a:p>
            <a:endParaRPr lang="en-US" altLang="en-US" sz="1800" b="1" u="sng"/>
          </a:p>
          <a:p>
            <a:r>
              <a:rPr lang="en-US" altLang="en-US" sz="1800"/>
              <a:t>$ is an alias for the jQuery() function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4A5750A6-169B-46FA-9B90-6AE806B55F4F}"/>
              </a:ext>
            </a:extLst>
          </p:cNvPr>
          <p:cNvSpPr>
            <a:spLocks noGrp="1" noChangeArrowheads="1"/>
          </p:cNvSpPr>
          <p:nvPr>
            <p:ph type="title"/>
          </p:nvPr>
        </p:nvSpPr>
        <p:spPr/>
        <p:txBody>
          <a:bodyPr/>
          <a:lstStyle/>
          <a:p>
            <a:r>
              <a:rPr lang="en-US" altLang="en-US"/>
              <a:t>jQuery( callback )</a:t>
            </a:r>
          </a:p>
        </p:txBody>
      </p:sp>
      <p:sp>
        <p:nvSpPr>
          <p:cNvPr id="142339" name="Content Placeholder 2">
            <a:extLst>
              <a:ext uri="{FF2B5EF4-FFF2-40B4-BE49-F238E27FC236}">
                <a16:creationId xmlns:a16="http://schemas.microsoft.com/office/drawing/2014/main" id="{0B43C535-D7D2-4A49-9BD4-8B195B760B37}"/>
              </a:ext>
            </a:extLst>
          </p:cNvPr>
          <p:cNvSpPr>
            <a:spLocks noGrp="1" noChangeArrowheads="1"/>
          </p:cNvSpPr>
          <p:nvPr>
            <p:ph idx="1"/>
          </p:nvPr>
        </p:nvSpPr>
        <p:spPr/>
        <p:txBody>
          <a:bodyPr/>
          <a:lstStyle/>
          <a:p>
            <a:r>
              <a:rPr lang="en-US" altLang="en-US" i="1"/>
              <a:t>Binds a function to be executed when the DOM has finished loading.</a:t>
            </a:r>
          </a:p>
          <a:p>
            <a:endParaRPr lang="en-US" altLang="en-US" i="1"/>
          </a:p>
          <a:p>
            <a:endParaRPr lang="en-US" altLang="en-US" i="1"/>
          </a:p>
          <a:p>
            <a:pPr lvl="1">
              <a:buFontTx/>
              <a:buNone/>
            </a:pPr>
            <a:r>
              <a:rPr lang="en-US" altLang="en-US">
                <a:solidFill>
                  <a:srgbClr val="C00000"/>
                </a:solidFill>
              </a:rPr>
              <a:t>$(</a:t>
            </a:r>
            <a:r>
              <a:rPr lang="en-US" altLang="en-US" b="1">
                <a:solidFill>
                  <a:srgbClr val="C00000"/>
                </a:solidFill>
              </a:rPr>
              <a:t>function</a:t>
            </a:r>
            <a:r>
              <a:rPr lang="en-US" altLang="en-US">
                <a:solidFill>
                  <a:srgbClr val="C00000"/>
                </a:solidFill>
              </a:rPr>
              <a:t>() {</a:t>
            </a:r>
          </a:p>
          <a:p>
            <a:pPr lvl="1">
              <a:buFontTx/>
              <a:buNone/>
            </a:pPr>
            <a:r>
              <a:rPr lang="en-US" altLang="en-US" i="1">
                <a:solidFill>
                  <a:srgbClr val="C00000"/>
                </a:solidFill>
              </a:rPr>
              <a:t>      // Document is ready</a:t>
            </a:r>
            <a:endParaRPr lang="en-US" altLang="en-US">
              <a:solidFill>
                <a:srgbClr val="C00000"/>
              </a:solidFill>
            </a:endParaRPr>
          </a:p>
          <a:p>
            <a:pPr lvl="1">
              <a:buFontTx/>
              <a:buNone/>
            </a:pPr>
            <a:r>
              <a:rPr lang="en-US" altLang="en-US">
                <a:solidFill>
                  <a:srgbClr val="C00000"/>
                </a:solidFill>
              </a:rPr>
              <a:t>});</a:t>
            </a:r>
          </a:p>
          <a:p>
            <a:endParaRPr lang="en-US" altLang="en-US"/>
          </a:p>
          <a:p>
            <a:r>
              <a:rPr lang="en-US" altLang="en-US" b="1" i="1"/>
              <a:t>Creating a failsafe jQuery code using the $ alias, without relying on the global alias.</a:t>
            </a:r>
            <a:endParaRPr lang="en-US" altLang="en-US" b="1"/>
          </a:p>
          <a:p>
            <a:endParaRPr lang="en-US" altLang="en-US"/>
          </a:p>
          <a:p>
            <a:pPr lvl="1">
              <a:buFontTx/>
              <a:buNone/>
            </a:pPr>
            <a:r>
              <a:rPr lang="en-US" altLang="en-US">
                <a:solidFill>
                  <a:srgbClr val="C00000"/>
                </a:solidFill>
              </a:rPr>
              <a:t>jQuery(</a:t>
            </a:r>
            <a:r>
              <a:rPr lang="en-US" altLang="en-US" b="1">
                <a:solidFill>
                  <a:srgbClr val="C00000"/>
                </a:solidFill>
              </a:rPr>
              <a:t>function</a:t>
            </a:r>
            <a:r>
              <a:rPr lang="en-US" altLang="en-US">
                <a:solidFill>
                  <a:srgbClr val="C00000"/>
                </a:solidFill>
              </a:rPr>
              <a:t>( $ ) {</a:t>
            </a:r>
          </a:p>
          <a:p>
            <a:pPr lvl="1">
              <a:buFontTx/>
              <a:buNone/>
            </a:pPr>
            <a:endParaRPr lang="en-US" altLang="en-US">
              <a:solidFill>
                <a:srgbClr val="C00000"/>
              </a:solidFill>
            </a:endParaRPr>
          </a:p>
          <a:p>
            <a:pPr lvl="1">
              <a:buFontTx/>
              <a:buNone/>
            </a:pPr>
            <a:r>
              <a:rPr lang="en-US" altLang="en-US">
                <a:solidFill>
                  <a:srgbClr val="C00000"/>
                </a:solidFill>
              </a:rPr>
              <a:t>});</a:t>
            </a:r>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28DE3C49-7367-4EA2-BDF4-8232A7B54FDF}"/>
              </a:ext>
            </a:extLst>
          </p:cNvPr>
          <p:cNvSpPr>
            <a:spLocks noGrp="1" noChangeArrowheads="1"/>
          </p:cNvSpPr>
          <p:nvPr>
            <p:ph type="title"/>
          </p:nvPr>
        </p:nvSpPr>
        <p:spPr>
          <a:xfrm>
            <a:off x="2057400" y="228600"/>
            <a:ext cx="8229600" cy="533400"/>
          </a:xfrm>
        </p:spPr>
        <p:txBody>
          <a:bodyPr/>
          <a:lstStyle/>
          <a:p>
            <a:r>
              <a:rPr lang="en-US" altLang="en-US"/>
              <a:t>Document Ready Handler</a:t>
            </a:r>
          </a:p>
        </p:txBody>
      </p:sp>
      <p:sp>
        <p:nvSpPr>
          <p:cNvPr id="143363" name="Content Placeholder 2">
            <a:extLst>
              <a:ext uri="{FF2B5EF4-FFF2-40B4-BE49-F238E27FC236}">
                <a16:creationId xmlns:a16="http://schemas.microsoft.com/office/drawing/2014/main" id="{0F856CFB-E46B-4913-8215-8CE0BD079AE9}"/>
              </a:ext>
            </a:extLst>
          </p:cNvPr>
          <p:cNvSpPr>
            <a:spLocks noGrp="1" noChangeArrowheads="1"/>
          </p:cNvSpPr>
          <p:nvPr>
            <p:ph idx="1"/>
          </p:nvPr>
        </p:nvSpPr>
        <p:spPr>
          <a:xfrm>
            <a:off x="1981200" y="762001"/>
            <a:ext cx="8229600" cy="5364163"/>
          </a:xfrm>
        </p:spPr>
        <p:txBody>
          <a:bodyPr/>
          <a:lstStyle/>
          <a:p>
            <a:endParaRPr lang="en-US" altLang="en-US" sz="1800" dirty="0"/>
          </a:p>
          <a:p>
            <a:r>
              <a:rPr lang="en-US" altLang="en-US" sz="1800" dirty="0"/>
              <a:t>The </a:t>
            </a:r>
            <a:r>
              <a:rPr lang="en-US" altLang="en-US" sz="1800" b="1" dirty="0">
                <a:solidFill>
                  <a:srgbClr val="C00000"/>
                </a:solidFill>
              </a:rPr>
              <a:t>onload</a:t>
            </a:r>
            <a:r>
              <a:rPr lang="en-US" altLang="en-US" sz="1800" dirty="0"/>
              <a:t> handler,  executes statements after the entire page is fully loaded. </a:t>
            </a:r>
          </a:p>
          <a:p>
            <a:endParaRPr lang="en-US" altLang="en-US" sz="1800" dirty="0"/>
          </a:p>
          <a:p>
            <a:r>
              <a:rPr lang="en-US" altLang="en-US" sz="1800" dirty="0"/>
              <a:t>This delays execution  until after the DOM tree is created and all external resources are fully loaded and the page is displayed in the browser window. </a:t>
            </a:r>
          </a:p>
          <a:p>
            <a:endParaRPr lang="en-US" altLang="en-US" sz="1800" dirty="0"/>
          </a:p>
          <a:p>
            <a:r>
              <a:rPr lang="en-US" altLang="en-US" sz="1800" dirty="0"/>
              <a:t>Can trigger the execution of code once the DOM tree has loaded  and  without waiting for external resources. </a:t>
            </a:r>
          </a:p>
          <a:p>
            <a:pPr lvl="1">
              <a:buFontTx/>
              <a:buNone/>
            </a:pPr>
            <a:endParaRPr lang="en-US" altLang="en-US" dirty="0"/>
          </a:p>
          <a:p>
            <a:pPr lvl="1">
              <a:buFontTx/>
              <a:buNone/>
            </a:pPr>
            <a:r>
              <a:rPr lang="en-US" altLang="en-US" b="1" dirty="0">
                <a:solidFill>
                  <a:srgbClr val="C00000"/>
                </a:solidFill>
              </a:rPr>
              <a:t>jQuery(document).ready(</a:t>
            </a:r>
            <a:r>
              <a:rPr lang="en-US" altLang="en-US" b="1" dirty="0"/>
              <a:t>function() {</a:t>
            </a:r>
          </a:p>
          <a:p>
            <a:pPr lvl="1">
              <a:buFontTx/>
              <a:buNone/>
            </a:pPr>
            <a:r>
              <a:rPr lang="en-US" altLang="en-US" b="1" dirty="0"/>
              <a:t>alert(jQuery('p').text());</a:t>
            </a:r>
          </a:p>
          <a:p>
            <a:pPr lvl="1">
              <a:buFontTx/>
              <a:buNone/>
            </a:pPr>
            <a:r>
              <a:rPr lang="en-US" altLang="en-US" b="1" dirty="0"/>
              <a:t>});</a:t>
            </a:r>
          </a:p>
          <a:p>
            <a:pPr lvl="1">
              <a:buFontTx/>
              <a:buNone/>
            </a:pPr>
            <a:endParaRPr lang="en-US" altLang="en-US" b="1" dirty="0"/>
          </a:p>
          <a:p>
            <a:pPr lvl="1">
              <a:buFontTx/>
              <a:buNone/>
            </a:pPr>
            <a:r>
              <a:rPr lang="en-US" altLang="en-US" b="1" dirty="0">
                <a:solidFill>
                  <a:srgbClr val="C00000"/>
                </a:solidFill>
              </a:rPr>
              <a:t>$(</a:t>
            </a:r>
            <a:r>
              <a:rPr lang="en-US" altLang="en-US" b="1" dirty="0"/>
              <a:t>function(){alert($ ('p').text());</a:t>
            </a:r>
          </a:p>
          <a:p>
            <a:pPr lvl="1">
              <a:buFontTx/>
              <a:buNone/>
            </a:pPr>
            <a:r>
              <a:rPr lang="en-US" altLang="en-US" b="1" dirty="0"/>
              <a:t>});</a:t>
            </a:r>
          </a:p>
          <a:p>
            <a:endParaRPr lang="en-US"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C2A33CFB-E630-4B19-B24E-79FC7AE0E832}"/>
              </a:ext>
            </a:extLst>
          </p:cNvPr>
          <p:cNvSpPr>
            <a:spLocks noGrp="1" noChangeArrowheads="1"/>
          </p:cNvSpPr>
          <p:nvPr>
            <p:ph type="title"/>
          </p:nvPr>
        </p:nvSpPr>
        <p:spPr>
          <a:xfrm>
            <a:off x="2057400" y="228600"/>
            <a:ext cx="8229600" cy="609600"/>
          </a:xfrm>
        </p:spPr>
        <p:txBody>
          <a:bodyPr/>
          <a:lstStyle/>
          <a:p>
            <a:r>
              <a:rPr lang="en-US" altLang="en-US"/>
              <a:t>First JQUERY-Anonymous Functions</a:t>
            </a:r>
          </a:p>
        </p:txBody>
      </p:sp>
      <p:sp>
        <p:nvSpPr>
          <p:cNvPr id="144387" name="Rectangle 3">
            <a:extLst>
              <a:ext uri="{FF2B5EF4-FFF2-40B4-BE49-F238E27FC236}">
                <a16:creationId xmlns:a16="http://schemas.microsoft.com/office/drawing/2014/main" id="{34E4E776-24E9-46A4-AD1D-75F5B1660597}"/>
              </a:ext>
            </a:extLst>
          </p:cNvPr>
          <p:cNvSpPr>
            <a:spLocks noGrp="1" noChangeArrowheads="1"/>
          </p:cNvSpPr>
          <p:nvPr>
            <p:ph type="body" idx="1"/>
          </p:nvPr>
        </p:nvSpPr>
        <p:spPr>
          <a:xfrm>
            <a:off x="1981200" y="762001"/>
            <a:ext cx="8229600" cy="5364163"/>
          </a:xfrm>
        </p:spPr>
        <p:txBody>
          <a:bodyPr/>
          <a:lstStyle/>
          <a:p>
            <a:pPr lvl="1">
              <a:buFontTx/>
              <a:buNone/>
            </a:pPr>
            <a:r>
              <a:rPr lang="en-US" altLang="en-US"/>
              <a:t>&lt;head&gt;</a:t>
            </a:r>
          </a:p>
          <a:p>
            <a:pPr lvl="1">
              <a:buFontTx/>
              <a:buNone/>
            </a:pPr>
            <a:r>
              <a:rPr lang="en-US" altLang="en-US">
                <a:solidFill>
                  <a:srgbClr val="FF0000"/>
                </a:solidFill>
              </a:rPr>
              <a:t>       &lt;script type=</a:t>
            </a:r>
            <a:r>
              <a:rPr lang="en-US" altLang="en-US" i="1">
                <a:solidFill>
                  <a:srgbClr val="FF0000"/>
                </a:solidFill>
              </a:rPr>
              <a:t>"text/javascript" src="js/jquery.js"&gt;&lt;/script&gt;</a:t>
            </a:r>
          </a:p>
          <a:p>
            <a:pPr lvl="1">
              <a:buFontTx/>
              <a:buNone/>
            </a:pPr>
            <a:endParaRPr lang="en-US" altLang="en-US"/>
          </a:p>
          <a:p>
            <a:pPr lvl="1">
              <a:buFontTx/>
              <a:buNone/>
            </a:pPr>
            <a:r>
              <a:rPr lang="en-US" altLang="en-US"/>
              <a:t>&lt;script type=</a:t>
            </a:r>
            <a:r>
              <a:rPr lang="en-US" altLang="en-US" i="1"/>
              <a:t>"text/javascript" &gt;</a:t>
            </a:r>
          </a:p>
          <a:p>
            <a:pPr lvl="1">
              <a:buFontTx/>
              <a:buNone/>
            </a:pPr>
            <a:endParaRPr lang="en-US" altLang="en-US" i="1"/>
          </a:p>
          <a:p>
            <a:pPr lvl="1">
              <a:buFontTx/>
              <a:buNone/>
            </a:pPr>
            <a:r>
              <a:rPr lang="en-US" altLang="en-US"/>
              <a:t>		</a:t>
            </a:r>
            <a:r>
              <a:rPr lang="en-US" altLang="en-US">
                <a:solidFill>
                  <a:srgbClr val="7030A0"/>
                </a:solidFill>
              </a:rPr>
              <a:t>$(document).ready(</a:t>
            </a:r>
            <a:r>
              <a:rPr lang="en-US" altLang="en-US" b="1">
                <a:solidFill>
                  <a:srgbClr val="7030A0"/>
                </a:solidFill>
              </a:rPr>
              <a:t>function() { </a:t>
            </a:r>
          </a:p>
          <a:p>
            <a:pPr lvl="1">
              <a:buFontTx/>
              <a:buNone/>
            </a:pPr>
            <a:endParaRPr lang="en-US" altLang="en-US">
              <a:solidFill>
                <a:srgbClr val="7030A0"/>
              </a:solidFill>
            </a:endParaRPr>
          </a:p>
          <a:p>
            <a:pPr lvl="1">
              <a:buFontTx/>
              <a:buNone/>
            </a:pPr>
            <a:r>
              <a:rPr lang="en-US" altLang="en-US">
                <a:solidFill>
                  <a:srgbClr val="7030A0"/>
                </a:solidFill>
              </a:rPr>
              <a:t>		   $("#msgId").html("&lt;b&gt;Hello From JQuery&lt;b&gt;");</a:t>
            </a:r>
          </a:p>
          <a:p>
            <a:pPr lvl="1">
              <a:buFontTx/>
              <a:buNone/>
            </a:pPr>
            <a:r>
              <a:rPr lang="en-US" altLang="en-US">
                <a:solidFill>
                  <a:srgbClr val="7030A0"/>
                </a:solidFill>
              </a:rPr>
              <a:t>	});</a:t>
            </a:r>
          </a:p>
          <a:p>
            <a:pPr lvl="1">
              <a:buFontTx/>
              <a:buNone/>
            </a:pPr>
            <a:endParaRPr lang="en-US" altLang="en-US"/>
          </a:p>
          <a:p>
            <a:pPr lvl="1">
              <a:buFontTx/>
              <a:buNone/>
            </a:pPr>
            <a:r>
              <a:rPr lang="en-US" altLang="en-US"/>
              <a:t>&lt;/script&gt;</a:t>
            </a:r>
          </a:p>
          <a:p>
            <a:pPr lvl="1">
              <a:buFontTx/>
              <a:buNone/>
            </a:pPr>
            <a:r>
              <a:rPr lang="en-US" altLang="en-US"/>
              <a:t>&lt;/head&gt;</a:t>
            </a:r>
          </a:p>
          <a:p>
            <a:pPr lvl="1">
              <a:buFontTx/>
              <a:buNone/>
            </a:pPr>
            <a:r>
              <a:rPr lang="en-US" altLang="en-US"/>
              <a:t>&lt;body&gt;</a:t>
            </a:r>
          </a:p>
          <a:p>
            <a:pPr lvl="1">
              <a:buFontTx/>
              <a:buNone/>
            </a:pPr>
            <a:r>
              <a:rPr lang="en-US" altLang="en-US"/>
              <a:t>            </a:t>
            </a:r>
            <a:r>
              <a:rPr lang="en-US" altLang="en-US" b="1">
                <a:solidFill>
                  <a:srgbClr val="C00000"/>
                </a:solidFill>
              </a:rPr>
              <a:t>&lt;div id=</a:t>
            </a:r>
            <a:r>
              <a:rPr lang="en-US" altLang="en-US" b="1" i="1">
                <a:solidFill>
                  <a:srgbClr val="C00000"/>
                </a:solidFill>
              </a:rPr>
              <a:t>"msgId"&gt;&lt;/div&gt;</a:t>
            </a:r>
          </a:p>
          <a:p>
            <a:pPr lvl="1">
              <a:buFontTx/>
              <a:buNone/>
            </a:pPr>
            <a:r>
              <a:rPr lang="en-US" altLang="en-US" i="1"/>
              <a:t>&lt;/body&gt;</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2F984416-BCBF-4F0F-8BDF-95E9AABAFFF9}"/>
              </a:ext>
            </a:extLst>
          </p:cNvPr>
          <p:cNvSpPr>
            <a:spLocks noGrp="1" noChangeArrowheads="1"/>
          </p:cNvSpPr>
          <p:nvPr>
            <p:ph type="title"/>
          </p:nvPr>
        </p:nvSpPr>
        <p:spPr>
          <a:xfrm>
            <a:off x="2057400" y="381000"/>
            <a:ext cx="8229600" cy="457200"/>
          </a:xfrm>
        </p:spPr>
        <p:txBody>
          <a:bodyPr/>
          <a:lstStyle/>
          <a:p>
            <a:r>
              <a:rPr lang="en-US" altLang="en-US"/>
              <a:t>JQuery with Named Functions</a:t>
            </a:r>
          </a:p>
        </p:txBody>
      </p:sp>
      <p:sp>
        <p:nvSpPr>
          <p:cNvPr id="3" name="Content Placeholder 2">
            <a:extLst>
              <a:ext uri="{FF2B5EF4-FFF2-40B4-BE49-F238E27FC236}">
                <a16:creationId xmlns:a16="http://schemas.microsoft.com/office/drawing/2014/main" id="{D01C421C-7C6F-42D7-B576-D3E4A5124AB7}"/>
              </a:ext>
            </a:extLst>
          </p:cNvPr>
          <p:cNvSpPr>
            <a:spLocks noGrp="1"/>
          </p:cNvSpPr>
          <p:nvPr>
            <p:ph idx="1"/>
          </p:nvPr>
        </p:nvSpPr>
        <p:spPr>
          <a:xfrm>
            <a:off x="1981200" y="838201"/>
            <a:ext cx="8229600" cy="5287963"/>
          </a:xfrm>
        </p:spPr>
        <p:txBody>
          <a:bodyPr/>
          <a:lstStyle/>
          <a:p>
            <a:pPr lvl="1">
              <a:buFontTx/>
              <a:buNone/>
              <a:defRPr/>
            </a:pPr>
            <a:r>
              <a:rPr lang="en-US" dirty="0"/>
              <a:t> &lt;script type=</a:t>
            </a:r>
            <a:r>
              <a:rPr lang="en-US" i="1" dirty="0"/>
              <a:t>"text/</a:t>
            </a:r>
            <a:r>
              <a:rPr lang="en-US" i="1" dirty="0" err="1"/>
              <a:t>javascript</a:t>
            </a:r>
            <a:r>
              <a:rPr lang="en-US" i="1" dirty="0"/>
              <a:t>" </a:t>
            </a:r>
            <a:r>
              <a:rPr lang="en-US" i="1" dirty="0" err="1"/>
              <a:t>src</a:t>
            </a:r>
            <a:r>
              <a:rPr lang="en-US" i="1" dirty="0"/>
              <a:t>="</a:t>
            </a:r>
            <a:r>
              <a:rPr lang="en-US" i="1" dirty="0" err="1"/>
              <a:t>js</a:t>
            </a:r>
            <a:r>
              <a:rPr lang="en-US" i="1" dirty="0"/>
              <a:t>/jquery.js"&gt;&lt;/script&gt;</a:t>
            </a:r>
          </a:p>
          <a:p>
            <a:pPr lvl="1">
              <a:buFontTx/>
              <a:buNone/>
              <a:defRPr/>
            </a:pPr>
            <a:r>
              <a:rPr lang="en-US" dirty="0"/>
              <a:t>  &lt;script type=</a:t>
            </a:r>
            <a:r>
              <a:rPr lang="en-US" i="1" dirty="0"/>
              <a:t>"text/</a:t>
            </a:r>
            <a:r>
              <a:rPr lang="en-US" i="1" dirty="0" err="1"/>
              <a:t>javascript</a:t>
            </a:r>
            <a:r>
              <a:rPr lang="en-US" i="1" dirty="0"/>
              <a:t>" &gt;</a:t>
            </a:r>
          </a:p>
          <a:p>
            <a:pPr lvl="1">
              <a:buFontTx/>
              <a:buNone/>
              <a:defRPr/>
            </a:pPr>
            <a:r>
              <a:rPr lang="en-US" dirty="0"/>
              <a:t>  </a:t>
            </a:r>
            <a:r>
              <a:rPr lang="en-US" b="1" dirty="0"/>
              <a:t>function </a:t>
            </a:r>
            <a:r>
              <a:rPr lang="en-US" b="1" dirty="0" err="1"/>
              <a:t>setValue</a:t>
            </a:r>
            <a:r>
              <a:rPr lang="en-US" b="1" dirty="0"/>
              <a:t>()</a:t>
            </a:r>
          </a:p>
          <a:p>
            <a:pPr lvl="1">
              <a:buFontTx/>
              <a:buNone/>
              <a:defRPr/>
            </a:pPr>
            <a:r>
              <a:rPr lang="en-US" dirty="0"/>
              <a:t>  {</a:t>
            </a:r>
          </a:p>
          <a:p>
            <a:pPr lvl="1">
              <a:buFontTx/>
              <a:buNone/>
              <a:defRPr/>
            </a:pPr>
            <a:r>
              <a:rPr lang="en-US" dirty="0"/>
              <a:t>        $("#</a:t>
            </a:r>
            <a:r>
              <a:rPr lang="en-US" dirty="0" err="1"/>
              <a:t>msgId</a:t>
            </a:r>
            <a:r>
              <a:rPr lang="en-US" dirty="0"/>
              <a:t>").html("Hello From JQuery")</a:t>
            </a:r>
          </a:p>
          <a:p>
            <a:pPr lvl="1">
              <a:buFontTx/>
              <a:buNone/>
              <a:defRPr/>
            </a:pPr>
            <a:r>
              <a:rPr lang="en-US" dirty="0"/>
              <a:t>  }</a:t>
            </a:r>
          </a:p>
          <a:p>
            <a:pPr lvl="1">
              <a:buFontTx/>
              <a:buNone/>
              <a:defRPr/>
            </a:pPr>
            <a:r>
              <a:rPr lang="en-US" dirty="0">
                <a:solidFill>
                  <a:srgbClr val="00B0F0"/>
                </a:solidFill>
              </a:rPr>
              <a:t>        $(</a:t>
            </a:r>
            <a:r>
              <a:rPr lang="en-US" b="1" dirty="0">
                <a:solidFill>
                  <a:srgbClr val="00B0F0"/>
                </a:solidFill>
              </a:rPr>
              <a:t>function()</a:t>
            </a:r>
            <a:r>
              <a:rPr lang="en-US" b="1" dirty="0"/>
              <a:t> {</a:t>
            </a:r>
          </a:p>
          <a:p>
            <a:pPr lvl="1">
              <a:buFontTx/>
              <a:buNone/>
              <a:defRPr/>
            </a:pPr>
            <a:r>
              <a:rPr lang="en-US" dirty="0"/>
              <a:t>                $("#</a:t>
            </a:r>
            <a:r>
              <a:rPr lang="en-US" i="1" dirty="0" err="1">
                <a:solidFill>
                  <a:schemeClr val="accent1">
                    <a:lumMod val="75000"/>
                  </a:schemeClr>
                </a:solidFill>
              </a:rPr>
              <a:t>echoButton</a:t>
            </a:r>
            <a:r>
              <a:rPr lang="en-US" dirty="0"/>
              <a:t>").click(</a:t>
            </a:r>
            <a:r>
              <a:rPr lang="en-US" dirty="0" err="1"/>
              <a:t>setValue</a:t>
            </a:r>
            <a:r>
              <a:rPr lang="en-US" dirty="0"/>
              <a:t>); </a:t>
            </a:r>
          </a:p>
          <a:p>
            <a:pPr lvl="1">
              <a:buFontTx/>
              <a:buNone/>
              <a:defRPr/>
            </a:pPr>
            <a:r>
              <a:rPr lang="en-US" dirty="0"/>
              <a:t>                       </a:t>
            </a:r>
            <a:r>
              <a:rPr lang="en-US" sz="1400" b="1" i="1" dirty="0"/>
              <a:t>$("#</a:t>
            </a:r>
            <a:r>
              <a:rPr lang="en-US" sz="1400" b="1" i="1" dirty="0" err="1">
                <a:solidFill>
                  <a:schemeClr val="accent1">
                    <a:lumMod val="75000"/>
                  </a:schemeClr>
                </a:solidFill>
              </a:rPr>
              <a:t>echoButton</a:t>
            </a:r>
            <a:r>
              <a:rPr lang="en-US" sz="1400" b="1" i="1" dirty="0"/>
              <a:t>").click(</a:t>
            </a:r>
            <a:r>
              <a:rPr lang="en-US" sz="1400" b="1" i="1" dirty="0" err="1"/>
              <a:t>setValue</a:t>
            </a:r>
            <a:r>
              <a:rPr lang="en-US" sz="1400" b="1" i="1" dirty="0">
                <a:solidFill>
                  <a:srgbClr val="00B0F0"/>
                </a:solidFill>
              </a:rPr>
              <a:t>()</a:t>
            </a:r>
            <a:r>
              <a:rPr lang="en-US" sz="1400" b="1" i="1" dirty="0"/>
              <a:t>); </a:t>
            </a:r>
          </a:p>
          <a:p>
            <a:pPr lvl="1">
              <a:buFontTx/>
              <a:buNone/>
              <a:defRPr/>
            </a:pPr>
            <a:r>
              <a:rPr lang="en-US" dirty="0"/>
              <a:t>        });</a:t>
            </a:r>
          </a:p>
          <a:p>
            <a:pPr lvl="1">
              <a:buFontTx/>
              <a:buNone/>
              <a:defRPr/>
            </a:pPr>
            <a:r>
              <a:rPr lang="en-US" dirty="0"/>
              <a:t>    </a:t>
            </a:r>
          </a:p>
          <a:p>
            <a:pPr lvl="1">
              <a:buFontTx/>
              <a:buNone/>
              <a:defRPr/>
            </a:pPr>
            <a:r>
              <a:rPr lang="en-US" dirty="0"/>
              <a:t>&lt;/script&gt;</a:t>
            </a:r>
          </a:p>
          <a:p>
            <a:pPr lvl="1">
              <a:buFontTx/>
              <a:buNone/>
              <a:defRPr/>
            </a:pPr>
            <a:r>
              <a:rPr lang="en-US" dirty="0"/>
              <a:t>&lt;p id=</a:t>
            </a:r>
            <a:r>
              <a:rPr lang="en-US" i="1" dirty="0"/>
              <a:t>"</a:t>
            </a:r>
            <a:r>
              <a:rPr lang="en-US" i="1" dirty="0" err="1"/>
              <a:t>msgId</a:t>
            </a:r>
            <a:r>
              <a:rPr lang="en-US" i="1" dirty="0"/>
              <a:t>"&gt;Example&lt;/p&gt; </a:t>
            </a:r>
          </a:p>
          <a:p>
            <a:pPr lvl="1">
              <a:buFontTx/>
              <a:buNone/>
              <a:defRPr/>
            </a:pPr>
            <a:endParaRPr lang="en-US" dirty="0"/>
          </a:p>
          <a:p>
            <a:pPr lvl="1">
              <a:buFontTx/>
              <a:buNone/>
              <a:defRPr/>
            </a:pPr>
            <a:r>
              <a:rPr lang="en-US" dirty="0"/>
              <a:t>&lt;input type=</a:t>
            </a:r>
            <a:r>
              <a:rPr lang="en-US" i="1" dirty="0"/>
              <a:t>"button" value="Get </a:t>
            </a:r>
            <a:r>
              <a:rPr lang="en-US" i="1" dirty="0" err="1"/>
              <a:t>TextFld</a:t>
            </a:r>
            <a:r>
              <a:rPr lang="en-US" i="1" dirty="0"/>
              <a:t> Value" id="</a:t>
            </a:r>
            <a:r>
              <a:rPr lang="en-US" i="1" dirty="0" err="1">
                <a:solidFill>
                  <a:schemeClr val="accent1">
                    <a:lumMod val="75000"/>
                  </a:schemeClr>
                </a:solidFill>
              </a:rPr>
              <a:t>echoButton</a:t>
            </a:r>
            <a:r>
              <a:rPr lang="en-US" i="1" dirty="0"/>
              <a:t>"/&gt;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8F4E89-4B03-410A-B298-94B603029845}"/>
              </a:ext>
            </a:extLst>
          </p:cNvPr>
          <p:cNvSpPr>
            <a:spLocks noGrp="1"/>
          </p:cNvSpPr>
          <p:nvPr>
            <p:ph type="title"/>
          </p:nvPr>
        </p:nvSpPr>
        <p:spPr/>
        <p:txBody>
          <a:bodyPr/>
          <a:lstStyle/>
          <a:p>
            <a:pPr>
              <a:defRPr/>
            </a:pPr>
            <a:r>
              <a:rPr lang="en-US" dirty="0"/>
              <a:t>Selection</a:t>
            </a:r>
          </a:p>
        </p:txBody>
      </p:sp>
      <p:sp>
        <p:nvSpPr>
          <p:cNvPr id="146435" name="Text Placeholder 4">
            <a:extLst>
              <a:ext uri="{FF2B5EF4-FFF2-40B4-BE49-F238E27FC236}">
                <a16:creationId xmlns:a16="http://schemas.microsoft.com/office/drawing/2014/main" id="{8579317C-15B1-46CB-9DE0-B62F76DF7AE6}"/>
              </a:ext>
            </a:extLst>
          </p:cNvPr>
          <p:cNvSpPr>
            <a:spLocks noGrp="1" noChangeArrowheads="1"/>
          </p:cNvSpPr>
          <p:nvPr>
            <p:ph type="body" idx="1"/>
          </p:nvPr>
        </p:nvSpPr>
        <p:spPr/>
        <p:txBody>
          <a:bodyPr/>
          <a:lstStyle/>
          <a:p>
            <a:r>
              <a:rPr lang="en-US" altLang="en-US"/>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3">
            <a:extLst>
              <a:ext uri="{FF2B5EF4-FFF2-40B4-BE49-F238E27FC236}">
                <a16:creationId xmlns:a16="http://schemas.microsoft.com/office/drawing/2014/main" id="{C1F1C528-717C-48F6-99ED-9FFB4A57001C}"/>
              </a:ext>
            </a:extLst>
          </p:cNvPr>
          <p:cNvSpPr>
            <a:spLocks noGrp="1" noChangeArrowheads="1"/>
          </p:cNvSpPr>
          <p:nvPr>
            <p:ph type="title"/>
          </p:nvPr>
        </p:nvSpPr>
        <p:spPr/>
        <p:txBody>
          <a:bodyPr/>
          <a:lstStyle/>
          <a:p>
            <a:r>
              <a:rPr lang="en-US" altLang="en-US"/>
              <a:t>Topics</a:t>
            </a:r>
          </a:p>
        </p:txBody>
      </p:sp>
      <p:sp>
        <p:nvSpPr>
          <p:cNvPr id="147459" name="Content Placeholder 4">
            <a:extLst>
              <a:ext uri="{FF2B5EF4-FFF2-40B4-BE49-F238E27FC236}">
                <a16:creationId xmlns:a16="http://schemas.microsoft.com/office/drawing/2014/main" id="{01F4BD51-7A33-4C9C-AD65-C793C155AE4D}"/>
              </a:ext>
            </a:extLst>
          </p:cNvPr>
          <p:cNvSpPr>
            <a:spLocks noGrp="1" noChangeArrowheads="1"/>
          </p:cNvSpPr>
          <p:nvPr>
            <p:ph idx="1"/>
          </p:nvPr>
        </p:nvSpPr>
        <p:spPr/>
        <p:txBody>
          <a:bodyPr/>
          <a:lstStyle/>
          <a:p>
            <a:r>
              <a:rPr lang="en-US" altLang="en-US"/>
              <a:t>Basic Selectors</a:t>
            </a:r>
          </a:p>
          <a:p>
            <a:r>
              <a:rPr lang="en-US" altLang="en-US"/>
              <a:t>Hierarchy Selectors</a:t>
            </a:r>
          </a:p>
          <a:p>
            <a:r>
              <a:rPr lang="en-US" altLang="en-US"/>
              <a:t>Selection By Attribute</a:t>
            </a:r>
          </a:p>
          <a:p>
            <a:r>
              <a:rPr lang="en-US" altLang="en-US"/>
              <a:t>Form Selectors</a:t>
            </a:r>
          </a:p>
          <a:p>
            <a:r>
              <a:rPr lang="en-US" altLang="en-US"/>
              <a:t>Position Filters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C6339997-0425-4076-832A-23A34D402D6B}"/>
              </a:ext>
            </a:extLst>
          </p:cNvPr>
          <p:cNvSpPr>
            <a:spLocks noGrp="1" noChangeArrowheads="1"/>
          </p:cNvSpPr>
          <p:nvPr>
            <p:ph type="title"/>
          </p:nvPr>
        </p:nvSpPr>
        <p:spPr/>
        <p:txBody>
          <a:bodyPr/>
          <a:lstStyle/>
          <a:p>
            <a:r>
              <a:rPr lang="en-US" altLang="en-US"/>
              <a:t>Basic Selectors</a:t>
            </a:r>
          </a:p>
        </p:txBody>
      </p:sp>
      <p:sp>
        <p:nvSpPr>
          <p:cNvPr id="3" name="Content Placeholder 2">
            <a:extLst>
              <a:ext uri="{FF2B5EF4-FFF2-40B4-BE49-F238E27FC236}">
                <a16:creationId xmlns:a16="http://schemas.microsoft.com/office/drawing/2014/main" id="{CFB4C42E-6DF7-41FC-85FC-333BB89EE70F}"/>
              </a:ext>
            </a:extLst>
          </p:cNvPr>
          <p:cNvSpPr>
            <a:spLocks noGrp="1"/>
          </p:cNvSpPr>
          <p:nvPr>
            <p:ph idx="1"/>
          </p:nvPr>
        </p:nvSpPr>
        <p:spPr/>
        <p:txBody>
          <a:bodyPr/>
          <a:lstStyle/>
          <a:p>
            <a:pPr>
              <a:defRPr/>
            </a:pPr>
            <a:r>
              <a:rPr lang="en-US" dirty="0"/>
              <a:t>Basic jQuery selectors work the same as CSS selectors:</a:t>
            </a:r>
          </a:p>
          <a:p>
            <a:pPr>
              <a:defRPr/>
            </a:pPr>
            <a:endParaRPr lang="en-US" dirty="0"/>
          </a:p>
          <a:p>
            <a:pPr marL="342900" lvl="1" indent="-342900">
              <a:buFontTx/>
              <a:buChar char="•"/>
              <a:defRPr/>
            </a:pPr>
            <a:r>
              <a:rPr lang="en-US" sz="2000" dirty="0">
                <a:cs typeface="Consolas" pitchFamily="49" charset="0"/>
              </a:rPr>
              <a:t>$(</a:t>
            </a:r>
            <a:r>
              <a:rPr lang="en-US" sz="2000" dirty="0">
                <a:solidFill>
                  <a:srgbClr val="F68521"/>
                </a:solidFill>
                <a:cs typeface="Consolas" pitchFamily="49" charset="0"/>
              </a:rPr>
              <a:t>“*”</a:t>
            </a:r>
            <a:r>
              <a:rPr lang="en-US" sz="2000" dirty="0">
                <a:cs typeface="Consolas" pitchFamily="49" charset="0"/>
              </a:rPr>
              <a:t>)  -  </a:t>
            </a:r>
            <a:r>
              <a:rPr lang="en-US" sz="2000" i="1" dirty="0">
                <a:solidFill>
                  <a:srgbClr val="00B050"/>
                </a:solidFill>
                <a:cs typeface="Consolas" pitchFamily="49" charset="0"/>
              </a:rPr>
              <a:t>// </a:t>
            </a:r>
            <a:r>
              <a:rPr lang="en-US" sz="2000" dirty="0">
                <a:solidFill>
                  <a:schemeClr val="bg2">
                    <a:lumMod val="50000"/>
                  </a:schemeClr>
                </a:solidFill>
                <a:cs typeface="Consolas" pitchFamily="49" charset="0"/>
              </a:rPr>
              <a:t>Selectors return a pseudo-array of jQuery elements</a:t>
            </a:r>
          </a:p>
          <a:p>
            <a:pPr marL="342900" lvl="1" indent="-342900">
              <a:buFontTx/>
              <a:buChar char="•"/>
              <a:defRPr/>
            </a:pPr>
            <a:endParaRPr lang="en-US" sz="2000" dirty="0">
              <a:cs typeface="Consolas" pitchFamily="49" charset="0"/>
            </a:endParaRPr>
          </a:p>
          <a:p>
            <a:pPr>
              <a:defRPr/>
            </a:pPr>
            <a:r>
              <a:rPr lang="en-US" sz="1800" dirty="0"/>
              <a:t>Selectors  start with   </a:t>
            </a:r>
            <a:r>
              <a:rPr lang="en-US" sz="1800" b="1" dirty="0"/>
              <a:t>$(), representing the global jQuery function</a:t>
            </a:r>
            <a:endParaRPr lang="en-US" sz="1800" dirty="0"/>
          </a:p>
          <a:p>
            <a:pPr>
              <a:defRPr/>
            </a:pPr>
            <a:endParaRPr lang="en-US" sz="1800" dirty="0"/>
          </a:p>
          <a:p>
            <a:pPr>
              <a:defRPr/>
            </a:pPr>
            <a:r>
              <a:rPr lang="en-US" sz="1800" dirty="0"/>
              <a:t>It can take following  arguments </a:t>
            </a:r>
          </a:p>
          <a:p>
            <a:pPr>
              <a:defRPr/>
            </a:pPr>
            <a:endParaRPr lang="en-US" sz="1800" dirty="0"/>
          </a:p>
          <a:p>
            <a:pPr>
              <a:defRPr/>
            </a:pPr>
            <a:r>
              <a:rPr lang="en-US" sz="1800" b="1" dirty="0"/>
              <a:t>Tag Name:  </a:t>
            </a:r>
            <a:r>
              <a:rPr lang="en-US" sz="1800" dirty="0"/>
              <a:t>Represents a tag name available in the DOM. </a:t>
            </a:r>
          </a:p>
          <a:p>
            <a:pPr>
              <a:defRPr/>
            </a:pPr>
            <a:r>
              <a:rPr lang="en-US" sz="1800" b="1" dirty="0"/>
              <a:t>Tag ID:         </a:t>
            </a:r>
            <a:r>
              <a:rPr lang="en-US" sz="1800" dirty="0"/>
              <a:t>Represents a tag available with the given ID in the DOM. </a:t>
            </a:r>
          </a:p>
          <a:p>
            <a:pPr>
              <a:defRPr/>
            </a:pPr>
            <a:r>
              <a:rPr lang="en-US" sz="1800" b="1" dirty="0"/>
              <a:t>Tag Class :  </a:t>
            </a:r>
            <a:r>
              <a:rPr lang="en-US" sz="1800" dirty="0"/>
              <a:t>Represents a tag available with the given class in the DOM. </a:t>
            </a:r>
          </a:p>
          <a:p>
            <a:pPr marL="742950" lvl="2" indent="-342900">
              <a:defRPr/>
            </a:pPr>
            <a:endParaRPr lang="en-US" sz="2000" dirty="0">
              <a:cs typeface="Consolas" pitchFamily="49" charset="0"/>
            </a:endParaRPr>
          </a:p>
          <a:p>
            <a:pPr>
              <a:defRPr/>
            </a:pPr>
            <a:r>
              <a:rPr lang="en-US" i="1" dirty="0"/>
              <a:t>If more than one element has the same id only the first matched element in the DOM will be returned</a:t>
            </a:r>
          </a:p>
          <a:p>
            <a:pP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a:extLst>
              <a:ext uri="{FF2B5EF4-FFF2-40B4-BE49-F238E27FC236}">
                <a16:creationId xmlns:a16="http://schemas.microsoft.com/office/drawing/2014/main" id="{0B5238E0-6FA3-444D-8D6A-4C89E5F480A9}"/>
              </a:ext>
            </a:extLst>
          </p:cNvPr>
          <p:cNvSpPr>
            <a:spLocks noGrp="1" noChangeArrowheads="1"/>
          </p:cNvSpPr>
          <p:nvPr>
            <p:ph type="title"/>
          </p:nvPr>
        </p:nvSpPr>
        <p:spPr/>
        <p:txBody>
          <a:bodyPr/>
          <a:lstStyle/>
          <a:p>
            <a:r>
              <a:rPr lang="en-US" altLang="en-US"/>
              <a:t>Basic Selectors </a:t>
            </a:r>
          </a:p>
        </p:txBody>
      </p:sp>
      <p:sp>
        <p:nvSpPr>
          <p:cNvPr id="149507" name="Content Placeholder 2">
            <a:extLst>
              <a:ext uri="{FF2B5EF4-FFF2-40B4-BE49-F238E27FC236}">
                <a16:creationId xmlns:a16="http://schemas.microsoft.com/office/drawing/2014/main" id="{841EB2AE-8ED3-446D-A8D7-5BE7FB93FB59}"/>
              </a:ext>
            </a:extLst>
          </p:cNvPr>
          <p:cNvSpPr>
            <a:spLocks noGrp="1" noChangeArrowheads="1"/>
          </p:cNvSpPr>
          <p:nvPr>
            <p:ph idx="1"/>
          </p:nvPr>
        </p:nvSpPr>
        <p:spPr/>
        <p:txBody>
          <a:bodyPr/>
          <a:lstStyle/>
          <a:p>
            <a:endParaRPr lang="en-US" altLang="en-US"/>
          </a:p>
          <a:p>
            <a:endParaRPr lang="en-US" altLang="en-US"/>
          </a:p>
          <a:p>
            <a:endParaRPr lang="en-US" altLang="en-US"/>
          </a:p>
          <a:p>
            <a:r>
              <a:rPr lang="en-US" altLang="en-US"/>
              <a:t>&lt;p id=</a:t>
            </a:r>
            <a:r>
              <a:rPr lang="en-US" altLang="en-US" i="1"/>
              <a:t>"</a:t>
            </a:r>
            <a:r>
              <a:rPr lang="en-US" altLang="en-US" i="1">
                <a:solidFill>
                  <a:srgbClr val="BC0411"/>
                </a:solidFill>
              </a:rPr>
              <a:t>id1</a:t>
            </a:r>
            <a:r>
              <a:rPr lang="en-US" altLang="en-US" i="1"/>
              <a:t>"&gt;Java&lt;/p&gt;</a:t>
            </a:r>
          </a:p>
          <a:p>
            <a:endParaRPr lang="en-US" altLang="en-US"/>
          </a:p>
          <a:p>
            <a:endParaRPr lang="en-US" altLang="en-US"/>
          </a:p>
          <a:p>
            <a:r>
              <a:rPr lang="en-US" altLang="en-US"/>
              <a:t>&lt;p id=</a:t>
            </a:r>
            <a:r>
              <a:rPr lang="en-US" altLang="en-US" i="1"/>
              <a:t>"id2" class="</a:t>
            </a:r>
            <a:r>
              <a:rPr lang="en-US" altLang="en-US" i="1">
                <a:solidFill>
                  <a:srgbClr val="BC0411"/>
                </a:solidFill>
              </a:rPr>
              <a:t>style1</a:t>
            </a:r>
            <a:r>
              <a:rPr lang="en-US" altLang="en-US" i="1"/>
              <a:t>"&gt;JEE&lt;/p&gt;</a:t>
            </a:r>
          </a:p>
          <a:p>
            <a:endParaRPr lang="en-US" altLang="en-US"/>
          </a:p>
          <a:p>
            <a:endParaRPr lang="en-US" altLang="en-US"/>
          </a:p>
          <a:p>
            <a:r>
              <a:rPr lang="en-US" altLang="en-US" b="1">
                <a:solidFill>
                  <a:srgbClr val="BC0411"/>
                </a:solidFill>
              </a:rPr>
              <a:t>&lt;div&gt;</a:t>
            </a:r>
            <a:r>
              <a:rPr lang="en-US" altLang="en-US" b="1" i="1">
                <a:solidFill>
                  <a:srgbClr val="BC0411"/>
                </a:solidFill>
              </a:rPr>
              <a:t>Spring&lt;/div&gt;</a:t>
            </a:r>
          </a:p>
          <a:p>
            <a:endParaRPr lang="en-US" altLang="en-US"/>
          </a:p>
        </p:txBody>
      </p:sp>
      <p:sp>
        <p:nvSpPr>
          <p:cNvPr id="7" name="Oval Callout 6">
            <a:extLst>
              <a:ext uri="{FF2B5EF4-FFF2-40B4-BE49-F238E27FC236}">
                <a16:creationId xmlns:a16="http://schemas.microsoft.com/office/drawing/2014/main" id="{474CB0AD-8D98-44E0-BA0C-ABD81801983A}"/>
              </a:ext>
            </a:extLst>
          </p:cNvPr>
          <p:cNvSpPr/>
          <p:nvPr/>
        </p:nvSpPr>
        <p:spPr bwMode="auto">
          <a:xfrm>
            <a:off x="6400800" y="1371600"/>
            <a:ext cx="3200400" cy="685800"/>
          </a:xfrm>
          <a:prstGeom prst="wedgeEllipseCallout">
            <a:avLst>
              <a:gd name="adj1" fmla="val -102322"/>
              <a:gd name="adj2" fmla="val 97527"/>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a:lstStyle/>
          <a:p>
            <a:pPr marL="342900" indent="-342900" algn="ctr" fontAlgn="base">
              <a:spcBef>
                <a:spcPct val="20000"/>
              </a:spcBef>
              <a:spcAft>
                <a:spcPct val="0"/>
              </a:spcAft>
              <a:defRPr/>
            </a:pPr>
            <a:r>
              <a:rPr lang="en-US" sz="2000" b="1" dirty="0">
                <a:solidFill>
                  <a:srgbClr val="000000"/>
                </a:solidFill>
                <a:latin typeface="Arial" charset="0"/>
                <a:cs typeface="Arial" charset="0"/>
              </a:rPr>
              <a:t>=$("#id1").text();</a:t>
            </a:r>
            <a:endParaRPr lang="en-US" sz="2000" dirty="0">
              <a:solidFill>
                <a:srgbClr val="000000"/>
              </a:solidFill>
              <a:latin typeface="Arial" charset="0"/>
              <a:cs typeface="Arial" charset="0"/>
            </a:endParaRPr>
          </a:p>
        </p:txBody>
      </p:sp>
      <p:sp>
        <p:nvSpPr>
          <p:cNvPr id="9" name="Oval Callout 8">
            <a:extLst>
              <a:ext uri="{FF2B5EF4-FFF2-40B4-BE49-F238E27FC236}">
                <a16:creationId xmlns:a16="http://schemas.microsoft.com/office/drawing/2014/main" id="{70CDE81A-EB09-4EBB-801A-41B3A5011E03}"/>
              </a:ext>
            </a:extLst>
          </p:cNvPr>
          <p:cNvSpPr/>
          <p:nvPr/>
        </p:nvSpPr>
        <p:spPr bwMode="auto">
          <a:xfrm>
            <a:off x="7162800" y="2895600"/>
            <a:ext cx="3276600" cy="685800"/>
          </a:xfrm>
          <a:prstGeom prst="wedgeEllipseCallout">
            <a:avLst>
              <a:gd name="adj1" fmla="val -74946"/>
              <a:gd name="adj2" fmla="val 41031"/>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a:lstStyle/>
          <a:p>
            <a:pPr marL="342900" indent="-342900" algn="ctr" fontAlgn="base">
              <a:spcBef>
                <a:spcPct val="20000"/>
              </a:spcBef>
              <a:spcAft>
                <a:spcPct val="0"/>
              </a:spcAft>
              <a:defRPr/>
            </a:pPr>
            <a:r>
              <a:rPr lang="en-US" sz="2000" b="1" dirty="0">
                <a:solidFill>
                  <a:srgbClr val="000000"/>
                </a:solidFill>
                <a:latin typeface="Arial" charset="0"/>
                <a:cs typeface="Arial" charset="0"/>
              </a:rPr>
              <a:t>$(".style1").text();</a:t>
            </a:r>
            <a:endParaRPr lang="en-US" sz="2000" dirty="0">
              <a:solidFill>
                <a:srgbClr val="000000"/>
              </a:solidFill>
              <a:latin typeface="Arial" charset="0"/>
              <a:cs typeface="Arial" charset="0"/>
            </a:endParaRPr>
          </a:p>
        </p:txBody>
      </p:sp>
      <p:sp>
        <p:nvSpPr>
          <p:cNvPr id="10" name="Oval Callout 9">
            <a:extLst>
              <a:ext uri="{FF2B5EF4-FFF2-40B4-BE49-F238E27FC236}">
                <a16:creationId xmlns:a16="http://schemas.microsoft.com/office/drawing/2014/main" id="{46D71D3C-6DD2-461F-A237-25319A462557}"/>
              </a:ext>
            </a:extLst>
          </p:cNvPr>
          <p:cNvSpPr/>
          <p:nvPr/>
        </p:nvSpPr>
        <p:spPr bwMode="auto">
          <a:xfrm>
            <a:off x="6629400" y="4724400"/>
            <a:ext cx="3505200" cy="685800"/>
          </a:xfrm>
          <a:prstGeom prst="wedgeEllipseCallout">
            <a:avLst>
              <a:gd name="adj1" fmla="val -102908"/>
              <a:gd name="adj2" fmla="val -91398"/>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a:lstStyle/>
          <a:p>
            <a:pPr marL="342900" indent="-342900" algn="ctr" fontAlgn="base">
              <a:spcBef>
                <a:spcPct val="20000"/>
              </a:spcBef>
              <a:spcAft>
                <a:spcPct val="0"/>
              </a:spcAft>
              <a:defRPr/>
            </a:pPr>
            <a:r>
              <a:rPr lang="en-US" sz="2000" b="1" dirty="0">
                <a:solidFill>
                  <a:srgbClr val="000000"/>
                </a:solidFill>
                <a:latin typeface="Arial" charset="0"/>
                <a:cs typeface="Arial" charset="0"/>
              </a:rPr>
              <a:t>=$(“div“).text();</a:t>
            </a:r>
            <a:endParaRPr lang="en-US" sz="2000" dirty="0">
              <a:solidFill>
                <a:srgbClr val="000000"/>
              </a:solidFill>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5E00AA83-620A-4023-8764-BF8526F0ACF9}"/>
              </a:ext>
            </a:extLst>
          </p:cNvPr>
          <p:cNvSpPr>
            <a:spLocks noGrp="1" noChangeArrowheads="1"/>
          </p:cNvSpPr>
          <p:nvPr>
            <p:ph type="title"/>
          </p:nvPr>
        </p:nvSpPr>
        <p:spPr/>
        <p:txBody>
          <a:bodyPr/>
          <a:lstStyle/>
          <a:p>
            <a:r>
              <a:rPr lang="en-US" altLang="en-US" b="1" i="1"/>
              <a:t>Controlling the context</a:t>
            </a:r>
            <a:br>
              <a:rPr lang="en-US" altLang="en-US" b="1" i="1"/>
            </a:br>
            <a:endParaRPr lang="en-US" altLang="en-US"/>
          </a:p>
        </p:txBody>
      </p:sp>
      <p:sp>
        <p:nvSpPr>
          <p:cNvPr id="150531" name="Content Placeholder 2">
            <a:extLst>
              <a:ext uri="{FF2B5EF4-FFF2-40B4-BE49-F238E27FC236}">
                <a16:creationId xmlns:a16="http://schemas.microsoft.com/office/drawing/2014/main" id="{588A5FDC-CEA9-450C-AD41-92BA438339FE}"/>
              </a:ext>
            </a:extLst>
          </p:cNvPr>
          <p:cNvSpPr>
            <a:spLocks noGrp="1" noChangeArrowheads="1"/>
          </p:cNvSpPr>
          <p:nvPr>
            <p:ph idx="1"/>
          </p:nvPr>
        </p:nvSpPr>
        <p:spPr>
          <a:xfrm>
            <a:off x="1981200" y="838201"/>
            <a:ext cx="8229600" cy="5287963"/>
          </a:xfrm>
        </p:spPr>
        <p:txBody>
          <a:bodyPr/>
          <a:lstStyle/>
          <a:p>
            <a:r>
              <a:rPr lang="en-US" altLang="en-US" sz="1800" dirty="0"/>
              <a:t>$(“”, $())     -&gt;   function can have a second argument </a:t>
            </a:r>
          </a:p>
          <a:p>
            <a:endParaRPr lang="en-US" altLang="en-US" sz="1800" dirty="0"/>
          </a:p>
          <a:p>
            <a:r>
              <a:rPr lang="en-US" altLang="en-US" sz="1800" dirty="0"/>
              <a:t>First argument -&gt;   is a selector, </a:t>
            </a:r>
          </a:p>
          <a:p>
            <a:endParaRPr lang="en-US" altLang="en-US" dirty="0"/>
          </a:p>
          <a:p>
            <a:r>
              <a:rPr lang="en-US" altLang="en-US" dirty="0"/>
              <a:t>Second argument  -&gt; denotes the context of the operation.</a:t>
            </a:r>
          </a:p>
          <a:p>
            <a:endParaRPr lang="en-US" altLang="en-US" sz="1800" dirty="0"/>
          </a:p>
          <a:p>
            <a:r>
              <a:rPr lang="en-US" altLang="en-US" sz="1800" dirty="0"/>
              <a:t>To Select the list Item inside a Division Identified with “</a:t>
            </a:r>
            <a:r>
              <a:rPr lang="en-US" altLang="en-US" sz="1800" dirty="0" err="1"/>
              <a:t>colLef</a:t>
            </a:r>
            <a:r>
              <a:rPr lang="en-US" altLang="en-US" sz="1800" dirty="0"/>
              <a:t>”</a:t>
            </a:r>
          </a:p>
          <a:p>
            <a:endParaRPr lang="en-US" altLang="en-US" sz="1800" dirty="0"/>
          </a:p>
          <a:p>
            <a:endParaRPr lang="it-IT" altLang="en-US" sz="1800" b="1" dirty="0"/>
          </a:p>
          <a:p>
            <a:r>
              <a:rPr lang="it-IT" altLang="en-US" sz="1800" b="1" dirty="0"/>
              <a:t>$("</a:t>
            </a:r>
            <a:r>
              <a:rPr lang="it-IT" altLang="en-US" sz="1800" b="1" dirty="0">
                <a:solidFill>
                  <a:srgbClr val="7030A0"/>
                </a:solidFill>
              </a:rPr>
              <a:t>li</a:t>
            </a:r>
            <a:r>
              <a:rPr lang="it-IT" altLang="en-US" sz="1800" b="1" dirty="0"/>
              <a:t>", </a:t>
            </a:r>
            <a:r>
              <a:rPr lang="it-IT" altLang="en-US" sz="1800" b="1" dirty="0">
                <a:solidFill>
                  <a:srgbClr val="FF0000"/>
                </a:solidFill>
              </a:rPr>
              <a:t>$(“#colLef")</a:t>
            </a:r>
            <a:r>
              <a:rPr lang="it-IT" altLang="en-US" sz="1800" b="1" dirty="0"/>
              <a:t>).css("border", "2px solid red");</a:t>
            </a:r>
          </a:p>
          <a:p>
            <a:endParaRPr lang="en-US" altLang="en-US" sz="1600" dirty="0"/>
          </a:p>
          <a:p>
            <a:endParaRPr lang="en-US" altLang="en-US" sz="1600" dirty="0"/>
          </a:p>
          <a:p>
            <a:endParaRPr lang="en-US" altLang="en-US" sz="1600" dirty="0"/>
          </a:p>
          <a:p>
            <a:pPr lvl="1"/>
            <a:endParaRPr lang="en-US" altLang="en-US" dirty="0"/>
          </a:p>
          <a:p>
            <a:pPr lvl="1"/>
            <a:endParaRPr lang="en-US" altLang="en-US" dirty="0"/>
          </a:p>
          <a:p>
            <a:pPr lvl="1"/>
            <a:endParaRPr lang="en-US" altLang="en-US" dirty="0"/>
          </a:p>
        </p:txBody>
      </p:sp>
      <p:sp>
        <p:nvSpPr>
          <p:cNvPr id="5" name="Rectangular Callout 4">
            <a:extLst>
              <a:ext uri="{FF2B5EF4-FFF2-40B4-BE49-F238E27FC236}">
                <a16:creationId xmlns:a16="http://schemas.microsoft.com/office/drawing/2014/main" id="{A92C1EED-D854-44F7-96EB-69B8B2C98B9D}"/>
              </a:ext>
            </a:extLst>
          </p:cNvPr>
          <p:cNvSpPr/>
          <p:nvPr/>
        </p:nvSpPr>
        <p:spPr bwMode="auto">
          <a:xfrm>
            <a:off x="7696200" y="5257800"/>
            <a:ext cx="1905000" cy="685800"/>
          </a:xfrm>
          <a:prstGeom prst="wedgeRectCallout">
            <a:avLst>
              <a:gd name="adj1" fmla="val -244547"/>
              <a:gd name="adj2" fmla="val -181309"/>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marL="342900" indent="-342900" algn="ctr" fontAlgn="base">
              <a:spcBef>
                <a:spcPct val="20000"/>
              </a:spcBef>
              <a:spcAft>
                <a:spcPct val="0"/>
              </a:spcAft>
              <a:defRPr/>
            </a:pPr>
            <a:r>
              <a:rPr lang="en-US" sz="2000" dirty="0">
                <a:solidFill>
                  <a:srgbClr val="000000"/>
                </a:solidFill>
                <a:latin typeface="Arial" charset="0"/>
                <a:cs typeface="Arial" charset="0"/>
              </a:rPr>
              <a:t>Context of Selection</a:t>
            </a:r>
          </a:p>
        </p:txBody>
      </p:sp>
      <p:sp>
        <p:nvSpPr>
          <p:cNvPr id="6" name="Rectangular Callout 5">
            <a:extLst>
              <a:ext uri="{FF2B5EF4-FFF2-40B4-BE49-F238E27FC236}">
                <a16:creationId xmlns:a16="http://schemas.microsoft.com/office/drawing/2014/main" id="{FB22EE40-1DFB-49A9-8B3A-C90AD59C19E9}"/>
              </a:ext>
            </a:extLst>
          </p:cNvPr>
          <p:cNvSpPr/>
          <p:nvPr/>
        </p:nvSpPr>
        <p:spPr bwMode="auto">
          <a:xfrm>
            <a:off x="1981200" y="5562600"/>
            <a:ext cx="2286000" cy="609600"/>
          </a:xfrm>
          <a:prstGeom prst="wedgeRectCallout">
            <a:avLst>
              <a:gd name="adj1" fmla="val -11141"/>
              <a:gd name="adj2" fmla="val -226207"/>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marL="342900" indent="-342900" algn="ctr" fontAlgn="base">
              <a:spcBef>
                <a:spcPct val="20000"/>
              </a:spcBef>
              <a:spcAft>
                <a:spcPct val="0"/>
              </a:spcAft>
              <a:defRPr/>
            </a:pPr>
            <a:r>
              <a:rPr lang="en-US" sz="2000" dirty="0">
                <a:solidFill>
                  <a:srgbClr val="000000"/>
                </a:solidFill>
                <a:latin typeface="Arial" charset="0"/>
                <a:cs typeface="Arial" charset="0"/>
              </a:rPr>
              <a:t>Element to Selection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3D27EB-C64E-487F-B85D-743236CC1ED3}"/>
              </a:ext>
            </a:extLst>
          </p:cNvPr>
          <p:cNvSpPr>
            <a:spLocks noGrp="1"/>
          </p:cNvSpPr>
          <p:nvPr>
            <p:ph type="title"/>
          </p:nvPr>
        </p:nvSpPr>
        <p:spPr/>
        <p:txBody>
          <a:bodyPr/>
          <a:lstStyle/>
          <a:p>
            <a:pPr>
              <a:defRPr/>
            </a:pPr>
            <a:r>
              <a:rPr lang="en-US" dirty="0"/>
              <a:t>Introduction to </a:t>
            </a:r>
            <a:r>
              <a:rPr lang="en-US" dirty="0" err="1"/>
              <a:t>jquery</a:t>
            </a:r>
            <a:endParaRPr lang="en-US" dirty="0"/>
          </a:p>
        </p:txBody>
      </p:sp>
      <p:sp>
        <p:nvSpPr>
          <p:cNvPr id="132099" name="Text Placeholder 4">
            <a:extLst>
              <a:ext uri="{FF2B5EF4-FFF2-40B4-BE49-F238E27FC236}">
                <a16:creationId xmlns:a16="http://schemas.microsoft.com/office/drawing/2014/main" id="{69FB12E5-8EA7-492E-92B3-F387E7E198AC}"/>
              </a:ext>
            </a:extLst>
          </p:cNvPr>
          <p:cNvSpPr>
            <a:spLocks noGrp="1" noChangeArrowheads="1"/>
          </p:cNvSpPr>
          <p:nvPr>
            <p:ph type="body" idx="1"/>
          </p:nvPr>
        </p:nvSpPr>
        <p:spPr/>
        <p:txBody>
          <a:bodyPr/>
          <a:lstStyle/>
          <a:p>
            <a:r>
              <a:rPr lang="en-US" altLang="en-US" sz="240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2613D05D-9D17-4EB1-9EDC-D92F0A9CDFA8}"/>
              </a:ext>
            </a:extLst>
          </p:cNvPr>
          <p:cNvSpPr>
            <a:spLocks noGrp="1" noChangeArrowheads="1"/>
          </p:cNvSpPr>
          <p:nvPr>
            <p:ph type="title"/>
          </p:nvPr>
        </p:nvSpPr>
        <p:spPr/>
        <p:txBody>
          <a:bodyPr/>
          <a:lstStyle/>
          <a:p>
            <a:r>
              <a:rPr lang="en-US" altLang="en-US"/>
              <a:t>Selection By Attribute</a:t>
            </a:r>
            <a:br>
              <a:rPr lang="en-US" altLang="en-US"/>
            </a:br>
            <a:endParaRPr lang="en-US" altLang="en-US"/>
          </a:p>
        </p:txBody>
      </p:sp>
      <p:sp>
        <p:nvSpPr>
          <p:cNvPr id="151555" name="Content Placeholder 2">
            <a:extLst>
              <a:ext uri="{FF2B5EF4-FFF2-40B4-BE49-F238E27FC236}">
                <a16:creationId xmlns:a16="http://schemas.microsoft.com/office/drawing/2014/main" id="{18B75A77-3D5D-4491-B3B2-6C1F6B969913}"/>
              </a:ext>
            </a:extLst>
          </p:cNvPr>
          <p:cNvSpPr>
            <a:spLocks noGrp="1" noChangeArrowheads="1"/>
          </p:cNvSpPr>
          <p:nvPr>
            <p:ph idx="1"/>
          </p:nvPr>
        </p:nvSpPr>
        <p:spPr>
          <a:xfrm>
            <a:off x="1981200" y="838201"/>
            <a:ext cx="8229600" cy="5287963"/>
          </a:xfrm>
        </p:spPr>
        <p:txBody>
          <a:bodyPr/>
          <a:lstStyle/>
          <a:p>
            <a:pPr>
              <a:lnSpc>
                <a:spcPct val="150000"/>
              </a:lnSpc>
            </a:pPr>
            <a:r>
              <a:rPr lang="en-US" altLang="en-US" sz="1800" b="1">
                <a:solidFill>
                  <a:srgbClr val="C00000"/>
                </a:solidFill>
              </a:rPr>
              <a:t>$('a[href]');</a:t>
            </a:r>
          </a:p>
          <a:p>
            <a:pPr lvl="1">
              <a:lnSpc>
                <a:spcPct val="150000"/>
              </a:lnSpc>
            </a:pPr>
            <a:r>
              <a:rPr lang="en-US" altLang="en-US"/>
              <a:t>Selects all &lt;a&gt; elements that have  an  href attribute.</a:t>
            </a:r>
          </a:p>
          <a:p>
            <a:pPr>
              <a:lnSpc>
                <a:spcPct val="150000"/>
              </a:lnSpc>
            </a:pPr>
            <a:r>
              <a:rPr lang="en-US" altLang="en-US" sz="1800" b="1">
                <a:solidFill>
                  <a:srgbClr val="C00000"/>
                </a:solidFill>
              </a:rPr>
              <a:t>$('a[href=“Welcome.html"]');</a:t>
            </a:r>
          </a:p>
          <a:p>
            <a:pPr lvl="1">
              <a:lnSpc>
                <a:spcPct val="150000"/>
              </a:lnSpc>
            </a:pPr>
            <a:r>
              <a:rPr lang="en-US" altLang="en-US"/>
              <a:t>Selects all &lt;a&gt; elements whose href attribute exactly matches Welcome.html.</a:t>
            </a:r>
          </a:p>
          <a:p>
            <a:pPr>
              <a:lnSpc>
                <a:spcPct val="150000"/>
              </a:lnSpc>
              <a:spcAft>
                <a:spcPct val="20000"/>
              </a:spcAft>
              <a:buClr>
                <a:srgbClr val="CC3300"/>
              </a:buClr>
            </a:pPr>
            <a:r>
              <a:rPr lang="en-US" altLang="en-US" sz="1800" b="1">
                <a:solidFill>
                  <a:srgbClr val="C00000"/>
                </a:solidFill>
              </a:rPr>
              <a:t>$(“div[id^=‘main’]”) </a:t>
            </a:r>
            <a:r>
              <a:rPr lang="en-US" altLang="en-US" i="1">
                <a:solidFill>
                  <a:srgbClr val="00B050"/>
                </a:solidFill>
                <a:latin typeface="Consolas" panose="020B0609020204030204" pitchFamily="49" charset="0"/>
                <a:ea typeface="Consolas" panose="020B0609020204030204" pitchFamily="49" charset="0"/>
                <a:cs typeface="Consolas" panose="020B0609020204030204" pitchFamily="49" charset="0"/>
              </a:rPr>
              <a:t>	</a:t>
            </a:r>
          </a:p>
          <a:p>
            <a:pPr lvl="1">
              <a:lnSpc>
                <a:spcPct val="150000"/>
              </a:lnSpc>
              <a:buClr>
                <a:srgbClr val="CC3300"/>
              </a:buClr>
            </a:pPr>
            <a:r>
              <a:rPr lang="en-US" altLang="en-US"/>
              <a:t>Select all div elements Id starting  with main</a:t>
            </a:r>
          </a:p>
          <a:p>
            <a:pPr>
              <a:lnSpc>
                <a:spcPct val="150000"/>
              </a:lnSpc>
              <a:spcAft>
                <a:spcPct val="20000"/>
              </a:spcAft>
              <a:buClr>
                <a:srgbClr val="CC3300"/>
              </a:buClr>
            </a:pPr>
            <a:r>
              <a:rPr lang="en-US" altLang="en-US" sz="1800" b="1">
                <a:solidFill>
                  <a:srgbClr val="C00000"/>
                </a:solidFill>
              </a:rPr>
              <a:t>$(“div[id$=‘name’]”) 	</a:t>
            </a:r>
          </a:p>
          <a:p>
            <a:pPr lvl="1">
              <a:lnSpc>
                <a:spcPct val="150000"/>
              </a:lnSpc>
              <a:buClr>
                <a:srgbClr val="CC3300"/>
              </a:buClr>
            </a:pPr>
            <a:r>
              <a:rPr lang="en-US" altLang="en-US"/>
              <a:t>Select all div elements Id END  with name</a:t>
            </a:r>
          </a:p>
          <a:p>
            <a:pPr>
              <a:lnSpc>
                <a:spcPct val="150000"/>
              </a:lnSpc>
              <a:spcAft>
                <a:spcPct val="20000"/>
              </a:spcAft>
              <a:buClr>
                <a:srgbClr val="CC3300"/>
              </a:buClr>
            </a:pPr>
            <a:r>
              <a:rPr lang="en-US" altLang="en-US" sz="1800" b="1">
                <a:solidFill>
                  <a:srgbClr val="C00000"/>
                </a:solidFill>
              </a:rPr>
              <a:t>$(“a[href*=‘msdn’]”) 	</a:t>
            </a:r>
          </a:p>
          <a:p>
            <a:pPr lvl="1">
              <a:lnSpc>
                <a:spcPct val="150000"/>
              </a:lnSpc>
              <a:buClr>
                <a:srgbClr val="CC3300"/>
              </a:buClr>
            </a:pPr>
            <a:r>
              <a:rPr lang="en-US" altLang="en-US"/>
              <a:t>Select all href  elements  containing msdn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726FA5F6-42AB-44CE-BFB4-8B535833ACF2}"/>
              </a:ext>
            </a:extLst>
          </p:cNvPr>
          <p:cNvSpPr>
            <a:spLocks noGrp="1" noChangeArrowheads="1"/>
          </p:cNvSpPr>
          <p:nvPr>
            <p:ph type="title"/>
          </p:nvPr>
        </p:nvSpPr>
        <p:spPr>
          <a:xfrm>
            <a:off x="2057400" y="381000"/>
            <a:ext cx="8229600" cy="533400"/>
          </a:xfrm>
        </p:spPr>
        <p:txBody>
          <a:bodyPr/>
          <a:lstStyle/>
          <a:p>
            <a:r>
              <a:rPr lang="en-US" altLang="en-US"/>
              <a:t>Working with Attributes</a:t>
            </a:r>
          </a:p>
        </p:txBody>
      </p:sp>
      <p:sp>
        <p:nvSpPr>
          <p:cNvPr id="152579" name="Content Placeholder 2">
            <a:extLst>
              <a:ext uri="{FF2B5EF4-FFF2-40B4-BE49-F238E27FC236}">
                <a16:creationId xmlns:a16="http://schemas.microsoft.com/office/drawing/2014/main" id="{2FFEA3A4-06E4-4734-BA2A-A5766B3B3CE6}"/>
              </a:ext>
            </a:extLst>
          </p:cNvPr>
          <p:cNvSpPr>
            <a:spLocks noGrp="1" noChangeArrowheads="1"/>
          </p:cNvSpPr>
          <p:nvPr>
            <p:ph idx="1"/>
          </p:nvPr>
        </p:nvSpPr>
        <p:spPr/>
        <p:txBody>
          <a:bodyPr/>
          <a:lstStyle/>
          <a:p>
            <a:r>
              <a:rPr lang="en-US" altLang="en-US"/>
              <a:t>Can manipulate an element's attributes </a:t>
            </a:r>
          </a:p>
          <a:p>
            <a:endParaRPr lang="en-US" altLang="en-US" b="1" u="sng"/>
          </a:p>
          <a:p>
            <a:r>
              <a:rPr lang="en-US" altLang="en-US" b="1">
                <a:solidFill>
                  <a:srgbClr val="C00000"/>
                </a:solidFill>
              </a:rPr>
              <a:t>Set Attribute Value:</a:t>
            </a:r>
          </a:p>
          <a:p>
            <a:endParaRPr lang="en-US" altLang="en-US"/>
          </a:p>
          <a:p>
            <a:r>
              <a:rPr lang="en-US" altLang="en-US"/>
              <a:t>The </a:t>
            </a:r>
            <a:r>
              <a:rPr lang="en-US" altLang="en-US" b="1"/>
              <a:t>attr(name, value)</a:t>
            </a:r>
            <a:r>
              <a:rPr lang="en-US" altLang="en-US"/>
              <a:t> </a:t>
            </a:r>
          </a:p>
          <a:p>
            <a:pPr lvl="1"/>
            <a:r>
              <a:rPr lang="en-US" altLang="en-US"/>
              <a:t>set the named attribute onto all elements in the wrapped set using the passed value.</a:t>
            </a:r>
          </a:p>
          <a:p>
            <a:pPr lvl="1"/>
            <a:endParaRPr lang="en-US" altLang="en-US"/>
          </a:p>
          <a:p>
            <a:r>
              <a:rPr lang="en-US" altLang="en-US"/>
              <a:t>$("#myimg").attr("src", "/images/jquery.jpg");</a:t>
            </a:r>
          </a:p>
          <a:p>
            <a:endParaRPr lang="en-US" altLang="en-US" b="1" u="sng"/>
          </a:p>
          <a:p>
            <a:r>
              <a:rPr lang="en-US" altLang="en-US" b="1">
                <a:solidFill>
                  <a:srgbClr val="C00000"/>
                </a:solidFill>
              </a:rPr>
              <a:t>removeAttr()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872DDD4E-7C04-416F-8AA8-0B2EDABE795C}"/>
              </a:ext>
            </a:extLst>
          </p:cNvPr>
          <p:cNvSpPr>
            <a:spLocks noGrp="1" noChangeArrowheads="1"/>
          </p:cNvSpPr>
          <p:nvPr>
            <p:ph type="title"/>
          </p:nvPr>
        </p:nvSpPr>
        <p:spPr/>
        <p:txBody>
          <a:bodyPr/>
          <a:lstStyle/>
          <a:p>
            <a:r>
              <a:rPr lang="en-US" altLang="en-US"/>
              <a:t>Hierarchy Selectors</a:t>
            </a:r>
            <a:br>
              <a:rPr lang="en-US" altLang="en-US"/>
            </a:br>
            <a:endParaRPr lang="en-US" altLang="en-US"/>
          </a:p>
        </p:txBody>
      </p:sp>
      <p:sp>
        <p:nvSpPr>
          <p:cNvPr id="153603" name="Content Placeholder 2">
            <a:extLst>
              <a:ext uri="{FF2B5EF4-FFF2-40B4-BE49-F238E27FC236}">
                <a16:creationId xmlns:a16="http://schemas.microsoft.com/office/drawing/2014/main" id="{2B0481B4-2AE7-4AC9-86F6-07D22C2DB544}"/>
              </a:ext>
            </a:extLst>
          </p:cNvPr>
          <p:cNvSpPr>
            <a:spLocks noGrp="1" noChangeArrowheads="1"/>
          </p:cNvSpPr>
          <p:nvPr>
            <p:ph idx="1"/>
          </p:nvPr>
        </p:nvSpPr>
        <p:spPr>
          <a:xfrm>
            <a:off x="1981200" y="914401"/>
            <a:ext cx="8229600" cy="5211763"/>
          </a:xfrm>
        </p:spPr>
        <p:txBody>
          <a:bodyPr/>
          <a:lstStyle/>
          <a:p>
            <a:r>
              <a:rPr lang="en-US" altLang="en-US" sz="1800" b="1">
                <a:solidFill>
                  <a:srgbClr val="C00000"/>
                </a:solidFill>
              </a:rPr>
              <a:t>$('#footer span');</a:t>
            </a:r>
          </a:p>
          <a:p>
            <a:pPr lvl="1"/>
            <a:r>
              <a:rPr lang="en-US" altLang="en-US"/>
              <a:t>Selects the &lt;span&gt; elements that are descendants of the element with the id footer.</a:t>
            </a:r>
          </a:p>
          <a:p>
            <a:endParaRPr lang="en-US" altLang="en-US" sz="1800" b="1"/>
          </a:p>
          <a:p>
            <a:r>
              <a:rPr lang="en-US" altLang="en-US" sz="1800" b="1">
                <a:solidFill>
                  <a:srgbClr val="C00000"/>
                </a:solidFill>
              </a:rPr>
              <a:t>$('ul &gt; li');</a:t>
            </a:r>
          </a:p>
          <a:p>
            <a:pPr lvl="1"/>
            <a:r>
              <a:rPr lang="en-US" altLang="en-US"/>
              <a:t>Selects the &lt;li&gt; elements that are immediate children of &lt;ul&gt; elements.</a:t>
            </a:r>
          </a:p>
          <a:p>
            <a:endParaRPr lang="en-US" altLang="en-US" sz="1800"/>
          </a:p>
          <a:p>
            <a:r>
              <a:rPr lang="en-US" altLang="en-US" sz="1800" b="1">
                <a:solidFill>
                  <a:srgbClr val="C00000"/>
                </a:solidFill>
              </a:rPr>
              <a:t>$('h2 + p');</a:t>
            </a:r>
          </a:p>
          <a:p>
            <a:pPr lvl="1"/>
            <a:r>
              <a:rPr lang="en-US" altLang="en-US"/>
              <a:t>Selects the &lt;p&gt; elements that are </a:t>
            </a:r>
            <a:r>
              <a:rPr lang="en-US" altLang="en-US" b="1"/>
              <a:t>immediately</a:t>
            </a:r>
            <a:r>
              <a:rPr lang="en-US" altLang="en-US"/>
              <a:t> preceded by an &lt;h2&gt; element.</a:t>
            </a:r>
          </a:p>
          <a:p>
            <a:endParaRPr lang="en-US" altLang="en-US" sz="1800"/>
          </a:p>
          <a:p>
            <a:r>
              <a:rPr lang="en-US" altLang="en-US" sz="1800" b="1">
                <a:solidFill>
                  <a:srgbClr val="C00000"/>
                </a:solidFill>
              </a:rPr>
              <a:t>$('h2 ~ p');</a:t>
            </a:r>
          </a:p>
          <a:p>
            <a:pPr lvl="1"/>
            <a:r>
              <a:rPr lang="en-US" altLang="en-US"/>
              <a:t>Selects </a:t>
            </a:r>
            <a:r>
              <a:rPr lang="en-US" altLang="en-US" b="1"/>
              <a:t>all</a:t>
            </a:r>
            <a:r>
              <a:rPr lang="en-US" altLang="en-US"/>
              <a:t> &lt;p&gt; elements following an &lt;h2&gt; element that have the same parent as the &lt;h2&gt;element.</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8D3BDA38-107E-46D5-83B4-73EC25F6B027}"/>
              </a:ext>
            </a:extLst>
          </p:cNvPr>
          <p:cNvSpPr>
            <a:spLocks noGrp="1" noChangeArrowheads="1"/>
          </p:cNvSpPr>
          <p:nvPr>
            <p:ph type="title"/>
          </p:nvPr>
        </p:nvSpPr>
        <p:spPr>
          <a:xfrm>
            <a:off x="2057400" y="533400"/>
            <a:ext cx="8229600" cy="381000"/>
          </a:xfrm>
        </p:spPr>
        <p:txBody>
          <a:bodyPr/>
          <a:lstStyle/>
          <a:p>
            <a:br>
              <a:rPr lang="en-US" altLang="en-US"/>
            </a:br>
            <a:r>
              <a:rPr lang="en-US" altLang="en-US"/>
              <a:t>Form Selectors</a:t>
            </a:r>
            <a:br>
              <a:rPr lang="en-US" altLang="en-US"/>
            </a:br>
            <a:endParaRPr lang="en-US" altLang="en-US"/>
          </a:p>
        </p:txBody>
      </p:sp>
      <p:sp>
        <p:nvSpPr>
          <p:cNvPr id="154627" name="Content Placeholder 2">
            <a:extLst>
              <a:ext uri="{FF2B5EF4-FFF2-40B4-BE49-F238E27FC236}">
                <a16:creationId xmlns:a16="http://schemas.microsoft.com/office/drawing/2014/main" id="{C3532625-7C92-4C27-8D08-3CBFD213C345}"/>
              </a:ext>
            </a:extLst>
          </p:cNvPr>
          <p:cNvSpPr>
            <a:spLocks noGrp="1" noChangeArrowheads="1"/>
          </p:cNvSpPr>
          <p:nvPr>
            <p:ph idx="1"/>
          </p:nvPr>
        </p:nvSpPr>
        <p:spPr>
          <a:xfrm>
            <a:off x="1981200" y="914401"/>
            <a:ext cx="8229600" cy="5211763"/>
          </a:xfrm>
        </p:spPr>
        <p:txBody>
          <a:bodyPr/>
          <a:lstStyle/>
          <a:p>
            <a:endParaRPr lang="en-US" altLang="en-US" b="1"/>
          </a:p>
          <a:p>
            <a:r>
              <a:rPr lang="en-US" altLang="en-US" b="1"/>
              <a:t>:input     -&gt; </a:t>
            </a:r>
            <a:r>
              <a:rPr lang="en-US" altLang="en-US"/>
              <a:t>Input, textarea, select, and button elements</a:t>
            </a:r>
          </a:p>
          <a:p>
            <a:r>
              <a:rPr lang="en-US" altLang="en-US" b="1"/>
              <a:t>:enabled  -&gt; </a:t>
            </a:r>
            <a:r>
              <a:rPr lang="en-US" altLang="en-US"/>
              <a:t>Form elements that are enabled</a:t>
            </a:r>
          </a:p>
          <a:p>
            <a:r>
              <a:rPr lang="en-US" altLang="en-US" b="1"/>
              <a:t>:disabled  -&gt; </a:t>
            </a:r>
            <a:r>
              <a:rPr lang="en-US" altLang="en-US"/>
              <a:t>Form elements that are disabled</a:t>
            </a:r>
          </a:p>
          <a:p>
            <a:r>
              <a:rPr lang="en-US" altLang="en-US" b="1"/>
              <a:t>:checked</a:t>
            </a:r>
            <a:r>
              <a:rPr lang="en-US" altLang="en-US"/>
              <a:t>  -&gt; Radio buttons or checkboxes that are checked</a:t>
            </a:r>
          </a:p>
          <a:p>
            <a:r>
              <a:rPr lang="en-US" altLang="en-US" b="1"/>
              <a:t>:selected -&gt;</a:t>
            </a:r>
            <a:r>
              <a:rPr lang="en-US" altLang="en-US"/>
              <a:t> Option elements that are selected</a:t>
            </a:r>
          </a:p>
          <a:p>
            <a:endParaRPr lang="en-US" altLang="en-US"/>
          </a:p>
          <a:p>
            <a:r>
              <a:rPr lang="en-US" altLang="en-US"/>
              <a:t>$(":checkbox")implies $("*:checkbox")).</a:t>
            </a:r>
          </a:p>
          <a:p>
            <a:endParaRPr lang="en-US" altLang="en-US"/>
          </a:p>
          <a:p>
            <a:r>
              <a:rPr lang="en-US" altLang="en-US"/>
              <a:t> </a:t>
            </a:r>
            <a:r>
              <a:rPr lang="en-US" altLang="en-US" b="1"/>
              <a:t>var retVal =$("input:text#txtFld1").val();</a:t>
            </a:r>
          </a:p>
          <a:p>
            <a:endParaRPr lang="en-US" altLang="en-US" b="1"/>
          </a:p>
          <a:p>
            <a:r>
              <a:rPr lang="en-US" altLang="en-US"/>
              <a:t>var retVal=$("input:radio[name=rad]:checked").val();</a:t>
            </a:r>
          </a:p>
          <a:p>
            <a:endParaRPr lang="en-US" altLang="en-US"/>
          </a:p>
          <a:p>
            <a:endParaRPr lang="en-US" altLang="en-US"/>
          </a:p>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B5F89F51-FFB4-4970-8146-6492DC921D4D}"/>
              </a:ext>
            </a:extLst>
          </p:cNvPr>
          <p:cNvSpPr txBox="1">
            <a:spLocks/>
          </p:cNvSpPr>
          <p:nvPr/>
        </p:nvSpPr>
        <p:spPr bwMode="auto">
          <a:xfrm>
            <a:off x="1905000" y="4724400"/>
            <a:ext cx="8382000" cy="838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marL="742950" lvl="1" indent="-285750" eaLnBrk="0" fontAlgn="base" hangingPunct="0">
              <a:lnSpc>
                <a:spcPct val="115000"/>
              </a:lnSpc>
              <a:spcBef>
                <a:spcPct val="20000"/>
              </a:spcBef>
              <a:spcAft>
                <a:spcPct val="20000"/>
              </a:spcAft>
              <a:buClr>
                <a:srgbClr val="CC3300"/>
              </a:buClr>
              <a:defRPr/>
            </a:pPr>
            <a:r>
              <a:rPr lang="en-US" sz="2000" kern="0" dirty="0">
                <a:solidFill>
                  <a:srgbClr val="000000"/>
                </a:solidFill>
                <a:latin typeface="Consolas" pitchFamily="49" charset="0"/>
                <a:cs typeface="Consolas" pitchFamily="49" charset="0"/>
              </a:rPr>
              <a:t>$(</a:t>
            </a:r>
            <a:r>
              <a:rPr lang="en-US" sz="2000" kern="0" dirty="0">
                <a:solidFill>
                  <a:srgbClr val="F68521"/>
                </a:solidFill>
                <a:latin typeface="Consolas" pitchFamily="49" charset="0"/>
                <a:cs typeface="Consolas" pitchFamily="49" charset="0"/>
              </a:rPr>
              <a:t>“select[name=‘cities’] </a:t>
            </a:r>
            <a:r>
              <a:rPr lang="en-US" sz="2000" kern="0" dirty="0" err="1">
                <a:solidFill>
                  <a:srgbClr val="F68521"/>
                </a:solidFill>
                <a:latin typeface="Consolas" pitchFamily="49" charset="0"/>
                <a:cs typeface="Consolas" pitchFamily="49" charset="0"/>
              </a:rPr>
              <a:t>option:selected</a:t>
            </a:r>
            <a:r>
              <a:rPr lang="en-US" sz="2000" kern="0" dirty="0">
                <a:solidFill>
                  <a:srgbClr val="F68521"/>
                </a:solidFill>
                <a:latin typeface="Consolas" pitchFamily="49" charset="0"/>
                <a:cs typeface="Consolas" pitchFamily="49" charset="0"/>
              </a:rPr>
              <a:t>”</a:t>
            </a:r>
            <a:r>
              <a:rPr lang="en-US" sz="2000" kern="0" dirty="0">
                <a:solidFill>
                  <a:srgbClr val="000000"/>
                </a:solidFill>
                <a:latin typeface="Consolas" pitchFamily="49" charset="0"/>
                <a:cs typeface="Consolas" pitchFamily="49" charset="0"/>
              </a:rPr>
              <a:t>).</a:t>
            </a:r>
            <a:r>
              <a:rPr lang="en-US" sz="2000" kern="0" dirty="0" err="1">
                <a:solidFill>
                  <a:srgbClr val="000000"/>
                </a:solidFill>
                <a:latin typeface="Consolas" pitchFamily="49" charset="0"/>
                <a:cs typeface="Consolas" pitchFamily="49" charset="0"/>
              </a:rPr>
              <a:t>val</a:t>
            </a:r>
            <a:r>
              <a:rPr lang="en-US" sz="2000" kern="0" dirty="0">
                <a:solidFill>
                  <a:srgbClr val="000000"/>
                </a:solidFill>
                <a:latin typeface="Consolas" pitchFamily="49" charset="0"/>
                <a:cs typeface="Consolas" pitchFamily="49" charset="0"/>
              </a:rPr>
              <a:t>()</a:t>
            </a:r>
            <a:endParaRPr lang="en-US" sz="2000" i="1" kern="0" dirty="0">
              <a:solidFill>
                <a:srgbClr val="00B050"/>
              </a:solidFill>
              <a:latin typeface="Consolas" pitchFamily="49" charset="0"/>
              <a:cs typeface="Consolas" pitchFamily="49" charset="0"/>
            </a:endParaRPr>
          </a:p>
        </p:txBody>
      </p:sp>
      <p:sp>
        <p:nvSpPr>
          <p:cNvPr id="8" name="Content Placeholder 1">
            <a:extLst>
              <a:ext uri="{FF2B5EF4-FFF2-40B4-BE49-F238E27FC236}">
                <a16:creationId xmlns:a16="http://schemas.microsoft.com/office/drawing/2014/main" id="{216D51CC-2113-4364-8B50-F3F128789173}"/>
              </a:ext>
            </a:extLst>
          </p:cNvPr>
          <p:cNvSpPr txBox="1">
            <a:spLocks/>
          </p:cNvSpPr>
          <p:nvPr/>
        </p:nvSpPr>
        <p:spPr bwMode="auto">
          <a:xfrm>
            <a:off x="1905000" y="762000"/>
            <a:ext cx="8458200" cy="838200"/>
          </a:xfrm>
          <a:prstGeom prst="rect">
            <a:avLst/>
          </a:prstGeom>
          <a:noFill/>
          <a:ln w="9525">
            <a:noFill/>
            <a:miter lim="800000"/>
            <a:headEnd/>
            <a:tailEnd/>
          </a:ln>
        </p:spPr>
        <p:txBody>
          <a:bodyPr/>
          <a:lstStyle/>
          <a:p>
            <a:pPr marL="342900" indent="-342900" algn="ctr" eaLnBrk="0" fontAlgn="base" hangingPunct="0">
              <a:lnSpc>
                <a:spcPct val="115000"/>
              </a:lnSpc>
              <a:spcBef>
                <a:spcPct val="20000"/>
              </a:spcBef>
              <a:spcAft>
                <a:spcPct val="20000"/>
              </a:spcAft>
              <a:buClr>
                <a:srgbClr val="FF9900"/>
              </a:buClr>
              <a:buSzPct val="90000"/>
              <a:defRPr/>
            </a:pPr>
            <a:r>
              <a:rPr lang="en-US" sz="3200" b="1" kern="0" dirty="0">
                <a:solidFill>
                  <a:srgbClr val="4D4D4D">
                    <a:lumMod val="50000"/>
                  </a:srgbClr>
                </a:solidFill>
                <a:latin typeface="Arial"/>
                <a:cs typeface="Consolas" pitchFamily="49" charset="0"/>
              </a:rPr>
              <a:t>Find Dropdown Selected Item</a:t>
            </a:r>
          </a:p>
          <a:p>
            <a:pPr marL="342900" indent="-342900" algn="ctr" eaLnBrk="0" fontAlgn="base" hangingPunct="0">
              <a:lnSpc>
                <a:spcPct val="115000"/>
              </a:lnSpc>
              <a:spcBef>
                <a:spcPct val="20000"/>
              </a:spcBef>
              <a:spcAft>
                <a:spcPct val="20000"/>
              </a:spcAft>
              <a:buClr>
                <a:srgbClr val="FF9900"/>
              </a:buClr>
              <a:buSzPct val="90000"/>
              <a:defRPr/>
            </a:pPr>
            <a:endParaRPr lang="en-US" sz="1200" b="1" kern="0" dirty="0">
              <a:solidFill>
                <a:srgbClr val="000000"/>
              </a:solidFill>
              <a:latin typeface="Consolas" pitchFamily="49" charset="0"/>
              <a:cs typeface="Consolas" pitchFamily="49" charset="0"/>
            </a:endParaRPr>
          </a:p>
        </p:txBody>
      </p:sp>
      <p:sp>
        <p:nvSpPr>
          <p:cNvPr id="4" name="Content Placeholder 1">
            <a:extLst>
              <a:ext uri="{FF2B5EF4-FFF2-40B4-BE49-F238E27FC236}">
                <a16:creationId xmlns:a16="http://schemas.microsoft.com/office/drawing/2014/main" id="{FC696F87-0381-4926-AC45-4EE937EF472C}"/>
              </a:ext>
            </a:extLst>
          </p:cNvPr>
          <p:cNvSpPr txBox="1">
            <a:spLocks/>
          </p:cNvSpPr>
          <p:nvPr/>
        </p:nvSpPr>
        <p:spPr bwMode="auto">
          <a:xfrm>
            <a:off x="1905000" y="1676400"/>
            <a:ext cx="8382000" cy="2286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marL="742950" lvl="1" indent="-561975" eaLnBrk="0" fontAlgn="base" hangingPunct="0">
              <a:spcBef>
                <a:spcPct val="20000"/>
              </a:spcBef>
              <a:spcAft>
                <a:spcPct val="20000"/>
              </a:spcAft>
              <a:buClr>
                <a:srgbClr val="CC3300"/>
              </a:buClr>
              <a:defRPr/>
            </a:pPr>
            <a:r>
              <a:rPr lang="en-US" sz="2000" kern="0" dirty="0">
                <a:solidFill>
                  <a:srgbClr val="000000"/>
                </a:solidFill>
                <a:latin typeface="Consolas" pitchFamily="49" charset="0"/>
                <a:cs typeface="Consolas" pitchFamily="49" charset="0"/>
              </a:rPr>
              <a:t>&lt;select name=“cities”&gt;</a:t>
            </a:r>
          </a:p>
          <a:p>
            <a:pPr marL="742950" lvl="2" indent="-120650" eaLnBrk="0" fontAlgn="base" hangingPunct="0">
              <a:spcBef>
                <a:spcPct val="20000"/>
              </a:spcBef>
              <a:spcAft>
                <a:spcPct val="20000"/>
              </a:spcAft>
              <a:buClr>
                <a:srgbClr val="CC3300"/>
              </a:buClr>
              <a:defRPr/>
            </a:pPr>
            <a:r>
              <a:rPr lang="en-US" sz="2000" kern="0" dirty="0">
                <a:solidFill>
                  <a:srgbClr val="000000"/>
                </a:solidFill>
                <a:latin typeface="Consolas" pitchFamily="49" charset="0"/>
                <a:cs typeface="Consolas" pitchFamily="49" charset="0"/>
              </a:rPr>
              <a:t>&lt;option value=“1”&gt;Chennai&lt;/option&gt;</a:t>
            </a:r>
          </a:p>
          <a:p>
            <a:pPr marL="742950" lvl="2" indent="-120650" eaLnBrk="0" fontAlgn="base" hangingPunct="0">
              <a:spcBef>
                <a:spcPct val="20000"/>
              </a:spcBef>
              <a:spcAft>
                <a:spcPct val="20000"/>
              </a:spcAft>
              <a:buClr>
                <a:srgbClr val="CC3300"/>
              </a:buClr>
              <a:defRPr/>
            </a:pPr>
            <a:r>
              <a:rPr lang="en-US" sz="2000" kern="0" dirty="0">
                <a:solidFill>
                  <a:srgbClr val="000000"/>
                </a:solidFill>
                <a:latin typeface="Consolas" pitchFamily="49" charset="0"/>
                <a:cs typeface="Consolas" pitchFamily="49" charset="0"/>
              </a:rPr>
              <a:t>&lt;option value=“2”&gt;</a:t>
            </a:r>
            <a:r>
              <a:rPr lang="en-US" sz="2000" kern="0" dirty="0" err="1">
                <a:solidFill>
                  <a:srgbClr val="000000"/>
                </a:solidFill>
                <a:latin typeface="Consolas" pitchFamily="49" charset="0"/>
                <a:cs typeface="Consolas" pitchFamily="49" charset="0"/>
              </a:rPr>
              <a:t>Trichy</a:t>
            </a:r>
            <a:r>
              <a:rPr lang="en-US" sz="2000" kern="0" dirty="0">
                <a:solidFill>
                  <a:srgbClr val="000000"/>
                </a:solidFill>
                <a:latin typeface="Consolas" pitchFamily="49" charset="0"/>
                <a:cs typeface="Consolas" pitchFamily="49" charset="0"/>
              </a:rPr>
              <a:t>&lt;/option&gt;</a:t>
            </a:r>
          </a:p>
          <a:p>
            <a:pPr marL="742950" lvl="2" indent="-120650" eaLnBrk="0" fontAlgn="base" hangingPunct="0">
              <a:spcBef>
                <a:spcPct val="20000"/>
              </a:spcBef>
              <a:spcAft>
                <a:spcPct val="20000"/>
              </a:spcAft>
              <a:buClr>
                <a:srgbClr val="CC3300"/>
              </a:buClr>
              <a:defRPr/>
            </a:pPr>
            <a:r>
              <a:rPr lang="en-US" sz="2000" kern="0" dirty="0">
                <a:solidFill>
                  <a:srgbClr val="000000"/>
                </a:solidFill>
                <a:latin typeface="Consolas" pitchFamily="49" charset="0"/>
                <a:cs typeface="Consolas" pitchFamily="49" charset="0"/>
              </a:rPr>
              <a:t>&lt;option value=“3”&gt;Madurai&lt;/option&gt;</a:t>
            </a:r>
          </a:p>
          <a:p>
            <a:pPr marL="742950" lvl="1" indent="-561975" eaLnBrk="0" fontAlgn="base" hangingPunct="0">
              <a:spcBef>
                <a:spcPct val="20000"/>
              </a:spcBef>
              <a:spcAft>
                <a:spcPct val="20000"/>
              </a:spcAft>
              <a:buClr>
                <a:srgbClr val="CC3300"/>
              </a:buClr>
              <a:defRPr/>
            </a:pPr>
            <a:r>
              <a:rPr lang="en-US" sz="2000" kern="0" dirty="0">
                <a:solidFill>
                  <a:srgbClr val="000000"/>
                </a:solidFill>
                <a:latin typeface="Consolas" pitchFamily="49" charset="0"/>
                <a:cs typeface="Consolas" pitchFamily="49" charset="0"/>
              </a:rPr>
              <a:t>&lt;/select&gt;</a:t>
            </a:r>
          </a:p>
        </p:txBody>
      </p:sp>
    </p:spTree>
  </p:cSld>
  <p:clrMapOvr>
    <a:masterClrMapping/>
  </p:clrMapOvr>
  <p:transition advTm="3870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DE437FAD-5C74-42F8-83D6-0E4BDF91B936}"/>
              </a:ext>
            </a:extLst>
          </p:cNvPr>
          <p:cNvSpPr>
            <a:spLocks noGrp="1" noChangeArrowheads="1"/>
          </p:cNvSpPr>
          <p:nvPr>
            <p:ph type="title"/>
          </p:nvPr>
        </p:nvSpPr>
        <p:spPr/>
        <p:txBody>
          <a:bodyPr/>
          <a:lstStyle/>
          <a:p>
            <a:r>
              <a:rPr lang="en-US" altLang="en-US"/>
              <a:t>Selecting by Position</a:t>
            </a:r>
          </a:p>
        </p:txBody>
      </p:sp>
      <p:sp>
        <p:nvSpPr>
          <p:cNvPr id="120835" name="Content Placeholder 2">
            <a:extLst>
              <a:ext uri="{FF2B5EF4-FFF2-40B4-BE49-F238E27FC236}">
                <a16:creationId xmlns:a16="http://schemas.microsoft.com/office/drawing/2014/main" id="{0C378AD2-5B9D-4431-A729-F56BE64A79AC}"/>
              </a:ext>
            </a:extLst>
          </p:cNvPr>
          <p:cNvSpPr>
            <a:spLocks noGrp="1"/>
          </p:cNvSpPr>
          <p:nvPr>
            <p:ph idx="1"/>
          </p:nvPr>
        </p:nvSpPr>
        <p:spPr/>
        <p:txBody>
          <a:bodyPr/>
          <a:lstStyle/>
          <a:p>
            <a:pPr>
              <a:defRPr/>
            </a:pPr>
            <a:r>
              <a:rPr lang="en-US" b="1" dirty="0"/>
              <a:t>a:first</a:t>
            </a:r>
          </a:p>
          <a:p>
            <a:pPr lvl="1">
              <a:defRPr/>
            </a:pPr>
            <a:r>
              <a:rPr lang="en-US" dirty="0"/>
              <a:t>This format of selector matches the first &lt;a&gt; element on the page.</a:t>
            </a:r>
          </a:p>
          <a:p>
            <a:pPr>
              <a:defRPr/>
            </a:pPr>
            <a:r>
              <a:rPr lang="en-US" b="1" dirty="0"/>
              <a:t>p:odd</a:t>
            </a:r>
          </a:p>
          <a:p>
            <a:pPr lvl="1">
              <a:defRPr/>
            </a:pPr>
            <a:r>
              <a:rPr lang="en-US" dirty="0"/>
              <a:t>This selector matches every odd paragraph element. </a:t>
            </a:r>
          </a:p>
          <a:p>
            <a:pPr>
              <a:defRPr/>
            </a:pPr>
            <a:r>
              <a:rPr lang="en-US" b="1" dirty="0"/>
              <a:t>p:even</a:t>
            </a:r>
          </a:p>
          <a:p>
            <a:pPr marL="742950" lvl="2" indent="-342900">
              <a:defRPr/>
            </a:pPr>
            <a:r>
              <a:rPr lang="en-US" dirty="0"/>
              <a:t>This selector matches every even paragraph element. </a:t>
            </a:r>
          </a:p>
          <a:p>
            <a:pPr>
              <a:defRPr/>
            </a:pPr>
            <a:r>
              <a:rPr lang="en-US" b="1" dirty="0" err="1"/>
              <a:t>ul</a:t>
            </a:r>
            <a:r>
              <a:rPr lang="en-US" b="1" dirty="0"/>
              <a:t> </a:t>
            </a:r>
            <a:r>
              <a:rPr lang="en-US" b="1" dirty="0" err="1"/>
              <a:t>li:last</a:t>
            </a:r>
            <a:r>
              <a:rPr lang="en-US" b="1" dirty="0"/>
              <a:t>-child</a:t>
            </a:r>
          </a:p>
          <a:p>
            <a:pPr lvl="1">
              <a:defRPr/>
            </a:pPr>
            <a:r>
              <a:rPr lang="en-US" dirty="0"/>
              <a:t>chooses the last child of parent elements. In this example, the last &lt;</a:t>
            </a:r>
            <a:r>
              <a:rPr lang="en-US" dirty="0" err="1"/>
              <a:t>li</a:t>
            </a:r>
            <a:r>
              <a:rPr lang="en-US" dirty="0"/>
              <a:t>&gt; child of each &lt;</a:t>
            </a:r>
            <a:r>
              <a:rPr lang="en-US" dirty="0" err="1"/>
              <a:t>ul</a:t>
            </a:r>
            <a:r>
              <a:rPr lang="en-US" dirty="0"/>
              <a:t>&gt; element is matched</a:t>
            </a:r>
          </a:p>
          <a:p>
            <a:pPr>
              <a:defRPr/>
            </a:pPr>
            <a:r>
              <a:rPr lang="en-US" sz="2400" dirty="0">
                <a:solidFill>
                  <a:srgbClr val="FF0000"/>
                </a:solidFill>
              </a:rPr>
              <a:t>$('</a:t>
            </a:r>
            <a:r>
              <a:rPr lang="en-US" sz="2400" dirty="0" err="1">
                <a:solidFill>
                  <a:srgbClr val="FF0000"/>
                </a:solidFill>
              </a:rPr>
              <a:t>li:nth</a:t>
            </a:r>
            <a:r>
              <a:rPr lang="en-US" sz="2400" dirty="0">
                <a:solidFill>
                  <a:srgbClr val="FF0000"/>
                </a:solidFill>
              </a:rPr>
              <a:t>-child(2)')  </a:t>
            </a:r>
          </a:p>
          <a:p>
            <a:pPr lvl="1">
              <a:defRPr/>
            </a:pPr>
            <a:r>
              <a:rPr lang="en-US" sz="2000" dirty="0"/>
              <a:t>selects all &lt;</a:t>
            </a:r>
            <a:r>
              <a:rPr lang="en-US" sz="2000" dirty="0" err="1"/>
              <a:t>li</a:t>
            </a:r>
            <a:r>
              <a:rPr lang="en-US" sz="2000" dirty="0"/>
              <a:t>&gt; elements that are the  second child of their parent</a:t>
            </a:r>
          </a:p>
          <a:p>
            <a:pPr marL="342900" lvl="1" indent="-342900">
              <a:buFontTx/>
              <a:buChar char="•"/>
              <a:defRPr/>
            </a:pPr>
            <a:r>
              <a:rPr lang="en-US" sz="2400" dirty="0">
                <a:solidFill>
                  <a:srgbClr val="FF0000"/>
                </a:solidFill>
                <a:ea typeface="+mn-ea"/>
                <a:cs typeface="+mn-cs"/>
              </a:rPr>
              <a:t>$('</a:t>
            </a:r>
            <a:r>
              <a:rPr lang="en-US" sz="2400" dirty="0" err="1">
                <a:solidFill>
                  <a:srgbClr val="FF0000"/>
                </a:solidFill>
                <a:ea typeface="+mn-ea"/>
                <a:cs typeface="+mn-cs"/>
              </a:rPr>
              <a:t>li:nth</a:t>
            </a:r>
            <a:r>
              <a:rPr lang="en-US" sz="2400" dirty="0">
                <a:solidFill>
                  <a:srgbClr val="FF0000"/>
                </a:solidFill>
                <a:ea typeface="+mn-ea"/>
                <a:cs typeface="+mn-cs"/>
              </a:rPr>
              <a:t>-child(2n+1)')  </a:t>
            </a:r>
          </a:p>
          <a:p>
            <a:pPr lvl="1">
              <a:defRPr/>
            </a:pPr>
            <a:r>
              <a:rPr lang="en-US" dirty="0"/>
              <a:t>(2 x 0) + 1 = 1 = 1st Element</a:t>
            </a:r>
            <a:br>
              <a:rPr lang="en-US" dirty="0"/>
            </a:br>
            <a:r>
              <a:rPr lang="en-US" dirty="0"/>
              <a:t>(2 x 1) + 1 = 3 = 3rd Element</a:t>
            </a:r>
            <a:br>
              <a:rPr lang="en-US" dirty="0"/>
            </a:br>
            <a:r>
              <a:rPr lang="en-US" dirty="0"/>
              <a:t>(2 x 2) + 1 = 5 = 5th Element</a:t>
            </a:r>
            <a:endParaRPr lang="en-US" dirty="0">
              <a:solidFill>
                <a:srgbClr val="FF0000"/>
              </a:solidFill>
            </a:endParaRPr>
          </a:p>
          <a:p>
            <a:pPr lvl="1">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21904C77-A730-4B40-A0BF-FE23A3B0F8B8}"/>
              </a:ext>
            </a:extLst>
          </p:cNvPr>
          <p:cNvSpPr>
            <a:spLocks noGrp="1" noChangeArrowheads="1"/>
          </p:cNvSpPr>
          <p:nvPr>
            <p:ph type="title"/>
          </p:nvPr>
        </p:nvSpPr>
        <p:spPr>
          <a:xfrm>
            <a:off x="2057400" y="381000"/>
            <a:ext cx="8229600" cy="533400"/>
          </a:xfrm>
        </p:spPr>
        <p:txBody>
          <a:bodyPr/>
          <a:lstStyle/>
          <a:p>
            <a:r>
              <a:rPr lang="en-US" altLang="en-US"/>
              <a:t>Selecting by Position</a:t>
            </a:r>
          </a:p>
        </p:txBody>
      </p:sp>
      <p:sp>
        <p:nvSpPr>
          <p:cNvPr id="158723" name="Content Placeholder 2">
            <a:extLst>
              <a:ext uri="{FF2B5EF4-FFF2-40B4-BE49-F238E27FC236}">
                <a16:creationId xmlns:a16="http://schemas.microsoft.com/office/drawing/2014/main" id="{16A9AD31-A7A6-48B7-BB46-8E813563BD9C}"/>
              </a:ext>
            </a:extLst>
          </p:cNvPr>
          <p:cNvSpPr>
            <a:spLocks noGrp="1" noChangeArrowheads="1"/>
          </p:cNvSpPr>
          <p:nvPr>
            <p:ph idx="1"/>
          </p:nvPr>
        </p:nvSpPr>
        <p:spPr>
          <a:xfrm>
            <a:off x="1981200" y="838200"/>
            <a:ext cx="8229600" cy="5410200"/>
          </a:xfrm>
        </p:spPr>
        <p:txBody>
          <a:bodyPr/>
          <a:lstStyle/>
          <a:p>
            <a:r>
              <a:rPr lang="en-US" altLang="en-US"/>
              <a:t>Can filter the elements selected based on their position in the collection</a:t>
            </a:r>
          </a:p>
          <a:p>
            <a:endParaRPr lang="en-US" altLang="en-US"/>
          </a:p>
          <a:p>
            <a:r>
              <a:rPr lang="en-US" altLang="en-US" b="1"/>
              <a:t>$('.article:gt(1)');</a:t>
            </a:r>
          </a:p>
          <a:p>
            <a:pPr lvl="1"/>
            <a:r>
              <a:rPr lang="en-US" altLang="en-US"/>
              <a:t>selects elements with an index number higher than a specified number.</a:t>
            </a:r>
          </a:p>
          <a:p>
            <a:pPr lvl="1"/>
            <a:r>
              <a:rPr lang="en-US" altLang="en-US"/>
              <a:t>List all  elements with class article that are greater than index 1</a:t>
            </a:r>
          </a:p>
          <a:p>
            <a:pPr lvl="1"/>
            <a:endParaRPr lang="en-US" altLang="en-US" b="1"/>
          </a:p>
          <a:p>
            <a:r>
              <a:rPr lang="en-US" altLang="en-US" b="1"/>
              <a:t>$('.article:lt(3)');</a:t>
            </a:r>
          </a:p>
          <a:p>
            <a:pPr lvl="1"/>
            <a:r>
              <a:rPr lang="en-US" altLang="en-US"/>
              <a:t>From the collection of all elements with the class article, select up to the first three.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0CFFE3A8-E2B4-45AF-B4B2-60925701C646}"/>
              </a:ext>
            </a:extLst>
          </p:cNvPr>
          <p:cNvSpPr>
            <a:spLocks noGrp="1" noChangeArrowheads="1"/>
          </p:cNvSpPr>
          <p:nvPr>
            <p:ph type="title"/>
          </p:nvPr>
        </p:nvSpPr>
        <p:spPr>
          <a:xfrm>
            <a:off x="2057400" y="381000"/>
            <a:ext cx="8229600" cy="533400"/>
          </a:xfrm>
        </p:spPr>
        <p:txBody>
          <a:bodyPr/>
          <a:lstStyle/>
          <a:p>
            <a:r>
              <a:rPr lang="en-US" altLang="en-US"/>
              <a:t>Other Selections</a:t>
            </a:r>
            <a:br>
              <a:rPr lang="en-US" altLang="en-US"/>
            </a:br>
            <a:endParaRPr lang="en-US" altLang="en-US"/>
          </a:p>
        </p:txBody>
      </p:sp>
      <p:sp>
        <p:nvSpPr>
          <p:cNvPr id="159747" name="Content Placeholder 2">
            <a:extLst>
              <a:ext uri="{FF2B5EF4-FFF2-40B4-BE49-F238E27FC236}">
                <a16:creationId xmlns:a16="http://schemas.microsoft.com/office/drawing/2014/main" id="{F9EA2CB4-8E6D-4F55-99BF-EAA5CD044DED}"/>
              </a:ext>
            </a:extLst>
          </p:cNvPr>
          <p:cNvSpPr>
            <a:spLocks noGrp="1" noChangeArrowheads="1"/>
          </p:cNvSpPr>
          <p:nvPr>
            <p:ph idx="1"/>
          </p:nvPr>
        </p:nvSpPr>
        <p:spPr>
          <a:xfrm>
            <a:off x="1981200" y="838201"/>
            <a:ext cx="8229600" cy="5287963"/>
          </a:xfrm>
        </p:spPr>
        <p:txBody>
          <a:bodyPr/>
          <a:lstStyle/>
          <a:p>
            <a:r>
              <a:rPr lang="en-US" altLang="en-US" b="1">
                <a:solidFill>
                  <a:srgbClr val="FF0000"/>
                </a:solidFill>
              </a:rPr>
              <a:t>$(p:contains(‘java'));</a:t>
            </a:r>
          </a:p>
          <a:p>
            <a:pPr lvl="1"/>
            <a:r>
              <a:rPr lang="en-US" altLang="en-US"/>
              <a:t>Selects all &lt;p&gt; elements that contain the string “java", either directly or in any of the child elements. </a:t>
            </a:r>
          </a:p>
          <a:p>
            <a:pPr lvl="1"/>
            <a:r>
              <a:rPr lang="en-US" altLang="en-US"/>
              <a:t>The text matching is case sensitive.</a:t>
            </a:r>
          </a:p>
          <a:p>
            <a:r>
              <a:rPr lang="en-US" altLang="en-US" b="1">
                <a:solidFill>
                  <a:srgbClr val="FF0000"/>
                </a:solidFill>
              </a:rPr>
              <a:t>$('div:has(h2)');</a:t>
            </a:r>
          </a:p>
          <a:p>
            <a:pPr lvl="1"/>
            <a:r>
              <a:rPr lang="en-US" altLang="en-US"/>
              <a:t>Selects all &lt;div&gt; elements that have at least one &lt;h2&gt; element as a descendant.</a:t>
            </a:r>
          </a:p>
          <a:p>
            <a:r>
              <a:rPr lang="en-US" altLang="en-US" b="1">
                <a:solidFill>
                  <a:srgbClr val="FF0000"/>
                </a:solidFill>
              </a:rPr>
              <a:t>$('option:not(:selected)');</a:t>
            </a:r>
          </a:p>
          <a:p>
            <a:pPr lvl="1"/>
            <a:r>
              <a:rPr lang="en-US" altLang="en-US"/>
              <a:t>Selects all &lt;option&gt; elements that are </a:t>
            </a:r>
            <a:r>
              <a:rPr lang="en-US" altLang="en-US" b="1"/>
              <a:t>not</a:t>
            </a:r>
            <a:r>
              <a:rPr lang="en-US" altLang="en-US"/>
              <a:t> selected.</a:t>
            </a:r>
          </a:p>
          <a:p>
            <a:r>
              <a:rPr lang="en-US" altLang="en-US" b="1">
                <a:solidFill>
                  <a:srgbClr val="FF0000"/>
                </a:solidFill>
              </a:rPr>
              <a:t>$('p:hidden'); , $('p:visible');</a:t>
            </a:r>
          </a:p>
          <a:p>
            <a:pPr lvl="1"/>
            <a:r>
              <a:rPr lang="en-US" altLang="en-US"/>
              <a:t>Selects all &lt;p&gt; elements that are hidden/visible. </a:t>
            </a:r>
          </a:p>
          <a:p>
            <a:pPr lvl="1"/>
            <a:r>
              <a:rPr lang="en-US" altLang="en-US"/>
              <a:t>An element is considered hidden if:</a:t>
            </a:r>
          </a:p>
          <a:p>
            <a:pPr lvl="2"/>
            <a:r>
              <a:rPr lang="en-US" altLang="en-US"/>
              <a:t>It has a CSS display value of none</a:t>
            </a:r>
          </a:p>
          <a:p>
            <a:pPr lvl="2"/>
            <a:r>
              <a:rPr lang="en-US" altLang="en-US"/>
              <a:t>It is a form element with type="hidden"</a:t>
            </a:r>
          </a:p>
          <a:p>
            <a:pPr lvl="2"/>
            <a:r>
              <a:rPr lang="en-US" altLang="en-US"/>
              <a:t>Its width and height are explicitly set to 0</a:t>
            </a:r>
          </a:p>
          <a:p>
            <a:pPr lvl="2"/>
            <a:r>
              <a:rPr lang="en-US" altLang="en-US"/>
              <a:t>An ancestor element is hidden, so the element is not shown on the page</a:t>
            </a:r>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C86B0992-14D0-49E4-95C9-39B3C57FD5D6}"/>
              </a:ext>
            </a:extLst>
          </p:cNvPr>
          <p:cNvSpPr>
            <a:spLocks noGrp="1" noChangeArrowheads="1"/>
          </p:cNvSpPr>
          <p:nvPr>
            <p:ph type="title"/>
          </p:nvPr>
        </p:nvSpPr>
        <p:spPr>
          <a:xfrm>
            <a:off x="2057400" y="381000"/>
            <a:ext cx="8229600" cy="609600"/>
          </a:xfrm>
        </p:spPr>
        <p:txBody>
          <a:bodyPr/>
          <a:lstStyle/>
          <a:p>
            <a:br>
              <a:rPr lang="en-US" altLang="en-US"/>
            </a:br>
            <a:r>
              <a:rPr lang="en-US" altLang="en-US"/>
              <a:t>jQuery Method Chaining</a:t>
            </a:r>
            <a:br>
              <a:rPr lang="en-US" altLang="en-US"/>
            </a:br>
            <a:endParaRPr lang="en-US" altLang="en-US"/>
          </a:p>
        </p:txBody>
      </p:sp>
      <p:sp>
        <p:nvSpPr>
          <p:cNvPr id="160771" name="Content Placeholder 2">
            <a:extLst>
              <a:ext uri="{FF2B5EF4-FFF2-40B4-BE49-F238E27FC236}">
                <a16:creationId xmlns:a16="http://schemas.microsoft.com/office/drawing/2014/main" id="{F28D38CB-DC25-4A1D-BC87-AE0CFCCB6668}"/>
              </a:ext>
            </a:extLst>
          </p:cNvPr>
          <p:cNvSpPr>
            <a:spLocks noGrp="1" noChangeArrowheads="1"/>
          </p:cNvSpPr>
          <p:nvPr>
            <p:ph idx="1"/>
          </p:nvPr>
        </p:nvSpPr>
        <p:spPr/>
        <p:txBody>
          <a:bodyPr/>
          <a:lstStyle/>
          <a:p>
            <a:r>
              <a:rPr lang="en-US" altLang="en-US"/>
              <a:t>Selections return an instance of a jQuery object.</a:t>
            </a:r>
          </a:p>
          <a:p>
            <a:endParaRPr lang="en-US" altLang="en-US"/>
          </a:p>
          <a:p>
            <a:r>
              <a:rPr lang="en-US" altLang="en-US"/>
              <a:t>Returned instance can then invoke methods on the objects to manipulate the HTML elements it represents. </a:t>
            </a:r>
          </a:p>
          <a:p>
            <a:endParaRPr lang="en-US" altLang="en-US"/>
          </a:p>
          <a:p>
            <a:r>
              <a:rPr lang="en-US" altLang="en-US">
                <a:solidFill>
                  <a:srgbClr val="FF0000"/>
                </a:solidFill>
              </a:rPr>
              <a:t>$('.status') </a:t>
            </a:r>
            <a:r>
              <a:rPr lang="en-US" altLang="en-US"/>
              <a:t>.</a:t>
            </a:r>
            <a:r>
              <a:rPr lang="en-US" altLang="en-US">
                <a:solidFill>
                  <a:srgbClr val="0070C0"/>
                </a:solidFill>
              </a:rPr>
              <a:t>css('backgroundColor','yellow') </a:t>
            </a:r>
            <a:r>
              <a:rPr lang="en-US" altLang="en-US"/>
              <a:t>.</a:t>
            </a:r>
            <a:r>
              <a:rPr lang="en-US" altLang="en-US">
                <a:solidFill>
                  <a:srgbClr val="7030A0"/>
                </a:solidFill>
              </a:rPr>
              <a:t>attr('title', 'Training by Ramesh');</a:t>
            </a:r>
          </a:p>
          <a:p>
            <a:endParaRPr lang="en-US" altLang="en-US"/>
          </a:p>
          <a:p>
            <a:pPr lvl="1"/>
            <a:r>
              <a:rPr lang="en-US" altLang="en-US"/>
              <a:t>This selects the elements with the class status, sets the background color of the selected elements to yellow, and then sets the title attribute of the selected elements.</a:t>
            </a:r>
          </a:p>
          <a:p>
            <a:pPr lvl="1"/>
            <a:endParaRPr lang="en-US" altLang="en-US"/>
          </a:p>
          <a:p>
            <a:r>
              <a:rPr lang="en-US" altLang="en-US"/>
              <a:t>Chaining works with events also</a:t>
            </a:r>
          </a:p>
          <a:p>
            <a:pPr lvl="1"/>
            <a:r>
              <a:rPr lang="en-US" altLang="en-US"/>
              <a:t>$('#dvContent').addClass('dummy') .css('color', 'red') .fadeIn('slow');  });​</a:t>
            </a:r>
          </a:p>
          <a:p>
            <a:pPr lvl="1"/>
            <a:endParaRPr lang="en-US" altLang="en-US"/>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7A0E40-026F-4969-8700-2F480D56616F}"/>
              </a:ext>
            </a:extLst>
          </p:cNvPr>
          <p:cNvSpPr>
            <a:spLocks noGrp="1"/>
          </p:cNvSpPr>
          <p:nvPr>
            <p:ph type="title"/>
          </p:nvPr>
        </p:nvSpPr>
        <p:spPr/>
        <p:txBody>
          <a:bodyPr/>
          <a:lstStyle/>
          <a:p>
            <a:pPr>
              <a:defRPr/>
            </a:pPr>
            <a:r>
              <a:rPr lang="en-US" dirty="0"/>
              <a:t>CSS Styling and jQuery</a:t>
            </a:r>
            <a:br>
              <a:rPr lang="en-US" dirty="0"/>
            </a:br>
            <a:endParaRPr lang="en-US" dirty="0"/>
          </a:p>
        </p:txBody>
      </p:sp>
      <p:sp>
        <p:nvSpPr>
          <p:cNvPr id="162819" name="Text Placeholder 4">
            <a:extLst>
              <a:ext uri="{FF2B5EF4-FFF2-40B4-BE49-F238E27FC236}">
                <a16:creationId xmlns:a16="http://schemas.microsoft.com/office/drawing/2014/main" id="{F5E39665-EF0D-4E26-8867-B575B550D3C2}"/>
              </a:ext>
            </a:extLst>
          </p:cNvPr>
          <p:cNvSpPr>
            <a:spLocks noGrp="1" noChangeArrowheads="1"/>
          </p:cNvSpPr>
          <p:nvPr>
            <p:ph type="body" idx="1"/>
          </p:nvPr>
        </p:nvSpPr>
        <p:spPr/>
        <p:txBody>
          <a:bodyPr/>
          <a:lstStyle/>
          <a:p>
            <a:r>
              <a:rPr lang="en-US" altLang="en-US"/>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3">
            <a:extLst>
              <a:ext uri="{FF2B5EF4-FFF2-40B4-BE49-F238E27FC236}">
                <a16:creationId xmlns:a16="http://schemas.microsoft.com/office/drawing/2014/main" id="{22C606DC-A2FB-40A1-9E40-6482F12A6E7A}"/>
              </a:ext>
            </a:extLst>
          </p:cNvPr>
          <p:cNvSpPr>
            <a:spLocks noGrp="1" noChangeArrowheads="1"/>
          </p:cNvSpPr>
          <p:nvPr>
            <p:ph type="title"/>
          </p:nvPr>
        </p:nvSpPr>
        <p:spPr/>
        <p:txBody>
          <a:bodyPr/>
          <a:lstStyle/>
          <a:p>
            <a:r>
              <a:rPr lang="en-US" altLang="en-US"/>
              <a:t>Topics</a:t>
            </a:r>
          </a:p>
        </p:txBody>
      </p:sp>
      <p:sp>
        <p:nvSpPr>
          <p:cNvPr id="133123" name="Content Placeholder 4">
            <a:extLst>
              <a:ext uri="{FF2B5EF4-FFF2-40B4-BE49-F238E27FC236}">
                <a16:creationId xmlns:a16="http://schemas.microsoft.com/office/drawing/2014/main" id="{7F419433-6167-48FD-85A7-7A969BF5E025}"/>
              </a:ext>
            </a:extLst>
          </p:cNvPr>
          <p:cNvSpPr>
            <a:spLocks noGrp="1" noChangeArrowheads="1"/>
          </p:cNvSpPr>
          <p:nvPr>
            <p:ph idx="1"/>
          </p:nvPr>
        </p:nvSpPr>
        <p:spPr/>
        <p:txBody>
          <a:bodyPr/>
          <a:lstStyle/>
          <a:p>
            <a:pPr>
              <a:lnSpc>
                <a:spcPct val="200000"/>
              </a:lnSpc>
            </a:pPr>
            <a:r>
              <a:rPr lang="en-US" altLang="en-US"/>
              <a:t>Motivation for jQuery</a:t>
            </a:r>
          </a:p>
          <a:p>
            <a:pPr>
              <a:lnSpc>
                <a:spcPct val="200000"/>
              </a:lnSpc>
            </a:pPr>
            <a:r>
              <a:rPr lang="en-US" altLang="en-US"/>
              <a:t>History Of jQuery</a:t>
            </a:r>
          </a:p>
          <a:p>
            <a:pPr>
              <a:lnSpc>
                <a:spcPct val="200000"/>
              </a:lnSpc>
            </a:pPr>
            <a:r>
              <a:rPr lang="en-US" altLang="en-US"/>
              <a:t>What is jQuery</a:t>
            </a:r>
          </a:p>
          <a:p>
            <a:pPr>
              <a:lnSpc>
                <a:spcPct val="200000"/>
              </a:lnSpc>
            </a:pPr>
            <a:r>
              <a:rPr lang="en-US" altLang="en-US"/>
              <a:t>jQuery vs Custom JavaScript</a:t>
            </a:r>
          </a:p>
          <a:p>
            <a:pPr>
              <a:lnSpc>
                <a:spcPct val="200000"/>
              </a:lnSpc>
            </a:pPr>
            <a:r>
              <a:rPr lang="en-US" altLang="en-US"/>
              <a:t>jQuery vs Other JavaScript Libraries</a:t>
            </a:r>
          </a:p>
          <a:p>
            <a:pPr>
              <a:lnSpc>
                <a:spcPct val="200000"/>
              </a:lnSpc>
            </a:pPr>
            <a:r>
              <a:rPr lang="en-US" altLang="en-US"/>
              <a:t>Quick Start jQuery </a:t>
            </a:r>
            <a:endParaRPr lang="en-US" altLang="en-US">
              <a:hlinkClick r:id="rId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C81E13DC-BE58-4B9C-B883-A08BA8B25FE7}"/>
              </a:ext>
            </a:extLst>
          </p:cNvPr>
          <p:cNvSpPr>
            <a:spLocks noGrp="1" noChangeArrowheads="1"/>
          </p:cNvSpPr>
          <p:nvPr>
            <p:ph type="title"/>
          </p:nvPr>
        </p:nvSpPr>
        <p:spPr/>
        <p:txBody>
          <a:bodyPr/>
          <a:lstStyle/>
          <a:p>
            <a:r>
              <a:rPr lang="en-US" altLang="en-US"/>
              <a:t>Jquery Css</a:t>
            </a:r>
          </a:p>
        </p:txBody>
      </p:sp>
      <p:sp>
        <p:nvSpPr>
          <p:cNvPr id="163843" name="Content Placeholder 2">
            <a:extLst>
              <a:ext uri="{FF2B5EF4-FFF2-40B4-BE49-F238E27FC236}">
                <a16:creationId xmlns:a16="http://schemas.microsoft.com/office/drawing/2014/main" id="{1ED0275C-A32D-443B-A77E-4994D657497E}"/>
              </a:ext>
            </a:extLst>
          </p:cNvPr>
          <p:cNvSpPr>
            <a:spLocks noGrp="1" noChangeArrowheads="1"/>
          </p:cNvSpPr>
          <p:nvPr>
            <p:ph idx="1"/>
          </p:nvPr>
        </p:nvSpPr>
        <p:spPr/>
        <p:txBody>
          <a:bodyPr/>
          <a:lstStyle/>
          <a:p>
            <a:r>
              <a:rPr lang="en-US" altLang="en-US"/>
              <a:t>JQuery CSS selectors can be used to change CSS properties </a:t>
            </a:r>
          </a:p>
          <a:p>
            <a:endParaRPr lang="en-US" altLang="en-US"/>
          </a:p>
          <a:p>
            <a:r>
              <a:rPr lang="en-US" altLang="en-US"/>
              <a:t>CSS Methods do not modify the content of the jQuery object and they are used to apply CSS properties on DOM elements.</a:t>
            </a:r>
          </a:p>
          <a:p>
            <a:endParaRPr lang="en-US" altLang="en-US"/>
          </a:p>
          <a:p>
            <a:endParaRPr lang="en-US" altLang="en-US"/>
          </a:p>
          <a:p>
            <a:r>
              <a:rPr lang="en-US" altLang="en-US"/>
              <a:t>The method for CSS manipulation is  css()</a:t>
            </a:r>
          </a:p>
          <a:p>
            <a:endParaRPr lang="en-US" altLang="en-US" b="1"/>
          </a:p>
          <a:p>
            <a:endParaRPr lang="en-US" altLang="en-US" b="1"/>
          </a:p>
          <a:p>
            <a:r>
              <a:rPr lang="en-US" altLang="en-US" b="1"/>
              <a:t>selector</a:t>
            </a:r>
            <a:r>
              <a:rPr lang="en-US" altLang="en-US"/>
              <a:t>.css( PropertyName, PropertyValue );</a:t>
            </a:r>
          </a:p>
          <a:p>
            <a:endParaRPr lang="en-US" altLang="en-US"/>
          </a:p>
          <a:p>
            <a:r>
              <a:rPr lang="es-ES" altLang="en-US"/>
              <a:t>    $("li").css("color", "red")</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F757501D-151A-427F-8DF3-8DC557E31DA5}"/>
              </a:ext>
            </a:extLst>
          </p:cNvPr>
          <p:cNvSpPr>
            <a:spLocks noGrp="1" noChangeArrowheads="1"/>
          </p:cNvSpPr>
          <p:nvPr>
            <p:ph type="title"/>
          </p:nvPr>
        </p:nvSpPr>
        <p:spPr/>
        <p:txBody>
          <a:bodyPr/>
          <a:lstStyle/>
          <a:p>
            <a:r>
              <a:rPr lang="en-US" altLang="en-US"/>
              <a:t>Css Manipulations</a:t>
            </a:r>
          </a:p>
        </p:txBody>
      </p:sp>
      <p:sp>
        <p:nvSpPr>
          <p:cNvPr id="35843" name="Content Placeholder 2">
            <a:extLst>
              <a:ext uri="{FF2B5EF4-FFF2-40B4-BE49-F238E27FC236}">
                <a16:creationId xmlns:a16="http://schemas.microsoft.com/office/drawing/2014/main" id="{735D8415-ADF6-4754-9163-8F4314C84B1D}"/>
              </a:ext>
            </a:extLst>
          </p:cNvPr>
          <p:cNvSpPr>
            <a:spLocks noGrp="1"/>
          </p:cNvSpPr>
          <p:nvPr>
            <p:ph idx="1"/>
          </p:nvPr>
        </p:nvSpPr>
        <p:spPr/>
        <p:txBody>
          <a:bodyPr/>
          <a:lstStyle/>
          <a:p>
            <a:pPr marL="342900" lvl="1" indent="-342900">
              <a:buFontTx/>
              <a:buChar char="•"/>
              <a:defRPr/>
            </a:pPr>
            <a:r>
              <a:rPr lang="en-US" i="1" dirty="0">
                <a:cs typeface="Consolas" pitchFamily="49" charset="0"/>
              </a:rPr>
              <a:t>To Get the Current </a:t>
            </a:r>
            <a:r>
              <a:rPr lang="en-US" i="1" dirty="0" err="1">
                <a:cs typeface="Consolas" pitchFamily="49" charset="0"/>
              </a:rPr>
              <a:t>Css</a:t>
            </a:r>
            <a:r>
              <a:rPr lang="en-US" i="1" dirty="0">
                <a:cs typeface="Consolas" pitchFamily="49" charset="0"/>
              </a:rPr>
              <a:t> Style associated with an Element </a:t>
            </a:r>
          </a:p>
          <a:p>
            <a:pPr marL="342900" lvl="1" indent="-342900">
              <a:buFontTx/>
              <a:buChar char="•"/>
              <a:defRPr/>
            </a:pPr>
            <a:br>
              <a:rPr lang="en-US" i="1" dirty="0">
                <a:solidFill>
                  <a:srgbClr val="00B050"/>
                </a:solidFill>
                <a:cs typeface="Consolas" pitchFamily="49" charset="0"/>
              </a:rPr>
            </a:br>
            <a:r>
              <a:rPr lang="en-US" dirty="0">
                <a:cs typeface="Consolas" pitchFamily="49" charset="0"/>
              </a:rPr>
              <a:t>$(“div”).</a:t>
            </a:r>
            <a:r>
              <a:rPr lang="en-US" dirty="0" err="1">
                <a:solidFill>
                  <a:srgbClr val="F68521"/>
                </a:solidFill>
                <a:cs typeface="Consolas" pitchFamily="49" charset="0"/>
              </a:rPr>
              <a:t>css</a:t>
            </a:r>
            <a:r>
              <a:rPr lang="en-US" dirty="0">
                <a:cs typeface="Consolas" pitchFamily="49" charset="0"/>
              </a:rPr>
              <a:t>(“background-color”);</a:t>
            </a:r>
          </a:p>
          <a:p>
            <a:pPr marL="342900" lvl="1" indent="-342900">
              <a:buFontTx/>
              <a:buChar char="•"/>
              <a:defRPr/>
            </a:pPr>
            <a:endParaRPr lang="en-US" dirty="0">
              <a:cs typeface="Consolas" pitchFamily="49" charset="0"/>
            </a:endParaRPr>
          </a:p>
          <a:p>
            <a:pPr>
              <a:defRPr/>
            </a:pPr>
            <a:r>
              <a:rPr lang="en-US" b="1" i="1" dirty="0"/>
              <a:t>From </a:t>
            </a:r>
            <a:r>
              <a:rPr lang="en-US" b="1" i="1" dirty="0" err="1"/>
              <a:t>jQuery</a:t>
            </a:r>
            <a:r>
              <a:rPr lang="en-US" b="1" i="1" dirty="0"/>
              <a:t> 1.9</a:t>
            </a:r>
            <a:r>
              <a:rPr lang="en-US" dirty="0"/>
              <a:t> :  Can have  multi-property getter.</a:t>
            </a:r>
          </a:p>
          <a:p>
            <a:pPr>
              <a:defRPr/>
            </a:pPr>
            <a:endParaRPr lang="en-US" dirty="0"/>
          </a:p>
          <a:p>
            <a:pPr>
              <a:defRPr/>
            </a:pPr>
            <a:r>
              <a:rPr lang="en-US" dirty="0" err="1"/>
              <a:t>var</a:t>
            </a:r>
            <a:r>
              <a:rPr lang="en-US" dirty="0"/>
              <a:t> </a:t>
            </a:r>
            <a:r>
              <a:rPr lang="en-US" i="1" dirty="0" err="1">
                <a:solidFill>
                  <a:schemeClr val="accent6">
                    <a:lumMod val="75000"/>
                  </a:schemeClr>
                </a:solidFill>
              </a:rPr>
              <a:t>propCollection</a:t>
            </a:r>
            <a:r>
              <a:rPr lang="en-US" dirty="0"/>
              <a:t> = </a:t>
            </a:r>
          </a:p>
          <a:p>
            <a:pPr lvl="2">
              <a:buFontTx/>
              <a:buNone/>
              <a:defRPr/>
            </a:pPr>
            <a:r>
              <a:rPr lang="en-US" dirty="0"/>
              <a:t>            </a:t>
            </a:r>
            <a:r>
              <a:rPr lang="en-US" sz="1800" b="1" dirty="0">
                <a:solidFill>
                  <a:srgbClr val="C00000"/>
                </a:solidFill>
              </a:rPr>
              <a:t>$("#</a:t>
            </a:r>
            <a:r>
              <a:rPr lang="en-US" sz="1800" b="1" dirty="0" err="1">
                <a:solidFill>
                  <a:srgbClr val="C00000"/>
                </a:solidFill>
              </a:rPr>
              <a:t>dvBox</a:t>
            </a:r>
            <a:r>
              <a:rPr lang="en-US" sz="1800" b="1" dirty="0">
                <a:solidFill>
                  <a:srgbClr val="C00000"/>
                </a:solidFill>
              </a:rPr>
              <a:t>").</a:t>
            </a:r>
            <a:r>
              <a:rPr lang="en-US" sz="1800" b="1" dirty="0" err="1">
                <a:solidFill>
                  <a:srgbClr val="C00000"/>
                </a:solidFill>
              </a:rPr>
              <a:t>css</a:t>
            </a:r>
            <a:r>
              <a:rPr lang="en-US" sz="1800" b="1" dirty="0">
                <a:solidFill>
                  <a:srgbClr val="C00000"/>
                </a:solidFill>
              </a:rPr>
              <a:t>(</a:t>
            </a:r>
            <a:r>
              <a:rPr lang="en-US" sz="1800" b="1" dirty="0">
                <a:solidFill>
                  <a:srgbClr val="FF0000"/>
                </a:solidFill>
              </a:rPr>
              <a:t>[</a:t>
            </a:r>
            <a:r>
              <a:rPr lang="en-US" sz="1800" b="1" dirty="0">
                <a:solidFill>
                  <a:srgbClr val="C00000"/>
                </a:solidFill>
              </a:rPr>
              <a:t> "width", "height", "</a:t>
            </a:r>
            <a:r>
              <a:rPr lang="en-US" sz="1800" b="1" dirty="0" err="1">
                <a:solidFill>
                  <a:srgbClr val="C00000"/>
                </a:solidFill>
              </a:rPr>
              <a:t>backgroundColor</a:t>
            </a:r>
            <a:r>
              <a:rPr lang="en-US" sz="1800" b="1" dirty="0">
                <a:solidFill>
                  <a:srgbClr val="C00000"/>
                </a:solidFill>
              </a:rPr>
              <a:t>" </a:t>
            </a:r>
            <a:r>
              <a:rPr lang="en-US" sz="1800" b="1" dirty="0">
                <a:solidFill>
                  <a:srgbClr val="FF0000"/>
                </a:solidFill>
              </a:rPr>
              <a:t>]</a:t>
            </a:r>
            <a:r>
              <a:rPr lang="en-US" sz="1800" b="1" dirty="0">
                <a:solidFill>
                  <a:srgbClr val="C00000"/>
                </a:solidFill>
              </a:rPr>
              <a:t>); </a:t>
            </a:r>
          </a:p>
          <a:p>
            <a:pPr>
              <a:defRPr/>
            </a:pPr>
            <a:endParaRPr lang="en-US" dirty="0"/>
          </a:p>
          <a:p>
            <a:pPr>
              <a:defRPr/>
            </a:pPr>
            <a:r>
              <a:rPr lang="en-US" i="1" dirty="0" err="1">
                <a:solidFill>
                  <a:schemeClr val="accent6">
                    <a:lumMod val="75000"/>
                  </a:schemeClr>
                </a:solidFill>
              </a:rPr>
              <a:t>propCollection</a:t>
            </a:r>
            <a:r>
              <a:rPr lang="en-US" dirty="0"/>
              <a:t> will be an array of values.</a:t>
            </a:r>
          </a:p>
          <a:p>
            <a:pPr>
              <a:defRPr/>
            </a:pPr>
            <a:br>
              <a:rPr lang="en-US" dirty="0"/>
            </a:br>
            <a:r>
              <a:rPr lang="en-US" dirty="0"/>
              <a:t> { width: "100px", height: "200px", </a:t>
            </a:r>
            <a:r>
              <a:rPr lang="en-US" dirty="0" err="1"/>
              <a:t>backgroundColor</a:t>
            </a:r>
            <a:r>
              <a:rPr lang="en-US" dirty="0"/>
              <a:t>: "#FF00FF" }</a:t>
            </a:r>
          </a:p>
          <a:p>
            <a:pPr marL="342900" lvl="1" indent="-342900">
              <a:buFontTx/>
              <a:buChar char="•"/>
              <a:defRPr/>
            </a:pPr>
            <a:endParaRPr lang="en-US" dirty="0">
              <a:cs typeface="Consolas"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a:extLst>
              <a:ext uri="{FF2B5EF4-FFF2-40B4-BE49-F238E27FC236}">
                <a16:creationId xmlns:a16="http://schemas.microsoft.com/office/drawing/2014/main" id="{0F5D3B7F-43D6-4B55-8652-7B0F519F1682}"/>
              </a:ext>
            </a:extLst>
          </p:cNvPr>
          <p:cNvSpPr>
            <a:spLocks noGrp="1" noChangeArrowheads="1"/>
          </p:cNvSpPr>
          <p:nvPr>
            <p:ph type="title"/>
          </p:nvPr>
        </p:nvSpPr>
        <p:spPr/>
        <p:txBody>
          <a:bodyPr/>
          <a:lstStyle/>
          <a:p>
            <a:r>
              <a:rPr lang="en-US" altLang="en-US"/>
              <a:t>Set CSS Properties</a:t>
            </a:r>
          </a:p>
        </p:txBody>
      </p:sp>
      <p:sp>
        <p:nvSpPr>
          <p:cNvPr id="122883" name="Content Placeholder 4">
            <a:extLst>
              <a:ext uri="{FF2B5EF4-FFF2-40B4-BE49-F238E27FC236}">
                <a16:creationId xmlns:a16="http://schemas.microsoft.com/office/drawing/2014/main" id="{8B63DA2D-3A4B-4A92-B041-47D24041F19F}"/>
              </a:ext>
            </a:extLst>
          </p:cNvPr>
          <p:cNvSpPr>
            <a:spLocks noGrp="1"/>
          </p:cNvSpPr>
          <p:nvPr>
            <p:ph idx="1"/>
          </p:nvPr>
        </p:nvSpPr>
        <p:spPr/>
        <p:txBody>
          <a:bodyPr/>
          <a:lstStyle/>
          <a:p>
            <a:pPr marL="342900" lvl="1" indent="-342900">
              <a:buFontTx/>
              <a:buChar char="•"/>
              <a:defRPr/>
            </a:pPr>
            <a:endParaRPr lang="en-US" i="1" dirty="0">
              <a:cs typeface="Consolas" pitchFamily="49" charset="0"/>
            </a:endParaRPr>
          </a:p>
          <a:p>
            <a:pPr marL="342900" lvl="1" indent="-342900">
              <a:buFontTx/>
              <a:buChar char="•"/>
              <a:defRPr/>
            </a:pPr>
            <a:r>
              <a:rPr lang="en-US" i="1" dirty="0">
                <a:cs typeface="Consolas" pitchFamily="49" charset="0"/>
              </a:rPr>
              <a:t>To Set a New  style to an Element</a:t>
            </a:r>
            <a:br>
              <a:rPr lang="en-US" i="1" dirty="0">
                <a:solidFill>
                  <a:srgbClr val="00B050"/>
                </a:solidFill>
                <a:cs typeface="Consolas" pitchFamily="49" charset="0"/>
              </a:rPr>
            </a:br>
            <a:endParaRPr lang="en-US" i="1" dirty="0">
              <a:solidFill>
                <a:srgbClr val="00B050"/>
              </a:solidFill>
              <a:cs typeface="Consolas" pitchFamily="49" charset="0"/>
            </a:endParaRPr>
          </a:p>
          <a:p>
            <a:pPr marL="342900" lvl="1" indent="-342900">
              <a:buFontTx/>
              <a:buChar char="•"/>
              <a:defRPr/>
            </a:pPr>
            <a:r>
              <a:rPr lang="en-US" dirty="0">
                <a:cs typeface="Consolas" pitchFamily="49" charset="0"/>
              </a:rPr>
              <a:t>$(“div”).</a:t>
            </a:r>
            <a:r>
              <a:rPr lang="en-US" dirty="0" err="1">
                <a:solidFill>
                  <a:srgbClr val="F68521"/>
                </a:solidFill>
                <a:cs typeface="Consolas" pitchFamily="49" charset="0"/>
              </a:rPr>
              <a:t>css</a:t>
            </a:r>
            <a:r>
              <a:rPr lang="en-US" dirty="0">
                <a:cs typeface="Consolas" pitchFamily="49" charset="0"/>
              </a:rPr>
              <a:t>(“float”, “left”);</a:t>
            </a:r>
          </a:p>
          <a:p>
            <a:pPr marL="342900" lvl="1" indent="-342900">
              <a:buFontTx/>
              <a:buChar char="•"/>
              <a:defRPr/>
            </a:pPr>
            <a:endParaRPr lang="en-US" dirty="0">
              <a:cs typeface="Consolas" pitchFamily="49" charset="0"/>
            </a:endParaRPr>
          </a:p>
          <a:p>
            <a:pPr marL="342900" lvl="1" indent="-342900">
              <a:buFontTx/>
              <a:buChar char="•"/>
              <a:defRPr/>
            </a:pPr>
            <a:r>
              <a:rPr lang="en-US" i="1" dirty="0">
                <a:cs typeface="Consolas" pitchFamily="49" charset="0"/>
              </a:rPr>
              <a:t>To Set Multiple style properties</a:t>
            </a:r>
          </a:p>
          <a:p>
            <a:pPr marL="342900" lvl="1" indent="-342900">
              <a:buFontTx/>
              <a:buChar char="•"/>
              <a:defRPr/>
            </a:pPr>
            <a:br>
              <a:rPr lang="en-US" i="1" dirty="0">
                <a:solidFill>
                  <a:srgbClr val="00B050"/>
                </a:solidFill>
                <a:cs typeface="Consolas" pitchFamily="49" charset="0"/>
              </a:rPr>
            </a:br>
            <a:r>
              <a:rPr lang="en-US" dirty="0">
                <a:cs typeface="Consolas" pitchFamily="49" charset="0"/>
              </a:rPr>
              <a:t>$(“div”).</a:t>
            </a:r>
            <a:r>
              <a:rPr lang="en-US" dirty="0" err="1">
                <a:solidFill>
                  <a:srgbClr val="F68521"/>
                </a:solidFill>
                <a:cs typeface="Consolas" pitchFamily="49" charset="0"/>
              </a:rPr>
              <a:t>css</a:t>
            </a:r>
            <a:r>
              <a:rPr lang="en-US" dirty="0">
                <a:cs typeface="Consolas" pitchFamily="49" charset="0"/>
              </a:rPr>
              <a:t>({                   “color”:”blue”,</a:t>
            </a:r>
            <a:br>
              <a:rPr lang="en-US" dirty="0">
                <a:cs typeface="Consolas" pitchFamily="49" charset="0"/>
              </a:rPr>
            </a:br>
            <a:r>
              <a:rPr lang="en-US" dirty="0">
                <a:cs typeface="Consolas" pitchFamily="49" charset="0"/>
              </a:rPr>
              <a:t>			 “</a:t>
            </a:r>
            <a:r>
              <a:rPr lang="en-US" b="1" dirty="0">
                <a:solidFill>
                  <a:srgbClr val="C00000"/>
                </a:solidFill>
                <a:cs typeface="Consolas" pitchFamily="49" charset="0"/>
              </a:rPr>
              <a:t>padding</a:t>
            </a:r>
            <a:r>
              <a:rPr lang="en-US" dirty="0">
                <a:cs typeface="Consolas" pitchFamily="49" charset="0"/>
              </a:rPr>
              <a:t>”: “1em”</a:t>
            </a:r>
            <a:br>
              <a:rPr lang="en-US" dirty="0">
                <a:cs typeface="Consolas" pitchFamily="49" charset="0"/>
              </a:rPr>
            </a:br>
            <a:r>
              <a:rPr lang="en-US" dirty="0">
                <a:cs typeface="Consolas" pitchFamily="49" charset="0"/>
              </a:rPr>
              <a:t>			 “</a:t>
            </a:r>
            <a:r>
              <a:rPr lang="en-US" b="1" dirty="0">
                <a:solidFill>
                  <a:schemeClr val="bg1">
                    <a:lumMod val="75000"/>
                  </a:schemeClr>
                </a:solidFill>
                <a:cs typeface="Consolas" pitchFamily="49" charset="0"/>
              </a:rPr>
              <a:t>margin-right</a:t>
            </a:r>
            <a:r>
              <a:rPr lang="en-US" dirty="0">
                <a:cs typeface="Consolas" pitchFamily="49" charset="0"/>
              </a:rPr>
              <a:t>”: “0”,</a:t>
            </a:r>
            <a:br>
              <a:rPr lang="en-US" dirty="0">
                <a:cs typeface="Consolas" pitchFamily="49" charset="0"/>
              </a:rPr>
            </a:br>
            <a:r>
              <a:rPr lang="en-US" dirty="0">
                <a:cs typeface="Consolas" pitchFamily="49" charset="0"/>
              </a:rPr>
              <a:t>			 “</a:t>
            </a:r>
            <a:r>
              <a:rPr lang="en-US" b="1" dirty="0" err="1">
                <a:solidFill>
                  <a:srgbClr val="7030A0"/>
                </a:solidFill>
                <a:cs typeface="Consolas" pitchFamily="49" charset="0"/>
              </a:rPr>
              <a:t>marginLeft</a:t>
            </a:r>
            <a:r>
              <a:rPr lang="en-US" dirty="0">
                <a:solidFill>
                  <a:srgbClr val="F68521"/>
                </a:solidFill>
                <a:cs typeface="Consolas" pitchFamily="49" charset="0"/>
              </a:rPr>
              <a:t>”</a:t>
            </a:r>
            <a:r>
              <a:rPr lang="en-US" dirty="0">
                <a:cs typeface="Consolas" pitchFamily="49" charset="0"/>
              </a:rPr>
              <a:t>: “10px”  } );</a:t>
            </a:r>
            <a:endParaRPr lang="en-US" dirty="0">
              <a:solidFill>
                <a:srgbClr val="00B050"/>
              </a:solidFill>
              <a:cs typeface="Consolas" pitchFamily="49" charset="0"/>
            </a:endParaRPr>
          </a:p>
          <a:p>
            <a:pPr>
              <a:defRP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A58852-AD75-490D-B6A8-3A45904ACA8E}"/>
              </a:ext>
            </a:extLst>
          </p:cNvPr>
          <p:cNvSpPr>
            <a:spLocks noGrp="1"/>
          </p:cNvSpPr>
          <p:nvPr>
            <p:ph type="title"/>
          </p:nvPr>
        </p:nvSpPr>
        <p:spPr/>
        <p:txBody>
          <a:bodyPr/>
          <a:lstStyle/>
          <a:p>
            <a:pPr>
              <a:defRPr/>
            </a:pPr>
            <a:r>
              <a:rPr lang="en-US" dirty="0"/>
              <a:t>Event handling</a:t>
            </a:r>
          </a:p>
        </p:txBody>
      </p:sp>
      <p:sp>
        <p:nvSpPr>
          <p:cNvPr id="3075" name="Text Placeholder 4">
            <a:extLst>
              <a:ext uri="{FF2B5EF4-FFF2-40B4-BE49-F238E27FC236}">
                <a16:creationId xmlns:a16="http://schemas.microsoft.com/office/drawing/2014/main" id="{5BC703AF-1832-4D59-9C6B-4A8A676E1F6F}"/>
              </a:ext>
            </a:extLst>
          </p:cNvPr>
          <p:cNvSpPr>
            <a:spLocks noGrp="1"/>
          </p:cNvSpPr>
          <p:nvPr>
            <p:ph type="body" idx="1"/>
          </p:nvPr>
        </p:nvSpPr>
        <p:spPr/>
        <p:txBody>
          <a:body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4B619A3-D982-44FE-BA02-698A9891DB3D}"/>
              </a:ext>
            </a:extLst>
          </p:cNvPr>
          <p:cNvSpPr>
            <a:spLocks noGrp="1"/>
          </p:cNvSpPr>
          <p:nvPr>
            <p:ph type="title"/>
          </p:nvPr>
        </p:nvSpPr>
        <p:spPr/>
        <p:txBody>
          <a:bodyPr/>
          <a:lstStyle/>
          <a:p>
            <a:r>
              <a:rPr lang="en-US" altLang="en-US"/>
              <a:t>Event Handling</a:t>
            </a:r>
          </a:p>
        </p:txBody>
      </p:sp>
      <p:sp>
        <p:nvSpPr>
          <p:cNvPr id="4099" name="Content Placeholder 2">
            <a:extLst>
              <a:ext uri="{FF2B5EF4-FFF2-40B4-BE49-F238E27FC236}">
                <a16:creationId xmlns:a16="http://schemas.microsoft.com/office/drawing/2014/main" id="{97AD3BDB-04A7-4D7F-918D-AEE76FE49CC6}"/>
              </a:ext>
            </a:extLst>
          </p:cNvPr>
          <p:cNvSpPr>
            <a:spLocks noGrp="1"/>
          </p:cNvSpPr>
          <p:nvPr>
            <p:ph idx="1"/>
          </p:nvPr>
        </p:nvSpPr>
        <p:spPr/>
        <p:txBody>
          <a:bodyPr/>
          <a:lstStyle/>
          <a:p>
            <a:r>
              <a:rPr lang="en-US" altLang="en-US"/>
              <a:t>The event handling methods are core functions in jQuery.</a:t>
            </a:r>
          </a:p>
          <a:p>
            <a:r>
              <a:rPr lang="en-US" altLang="en-US"/>
              <a:t>Event handlers are method that are called when "something happens" in HTML. </a:t>
            </a:r>
          </a:p>
          <a:p>
            <a:r>
              <a:rPr lang="en-US" altLang="en-US"/>
              <a:t>The term "</a:t>
            </a:r>
            <a:r>
              <a:rPr lang="en-US" altLang="en-US" b="1"/>
              <a:t>triggered (or "fired") by an event</a:t>
            </a:r>
            <a:r>
              <a:rPr lang="en-US" altLang="en-US"/>
              <a:t>" is often used.  </a:t>
            </a:r>
          </a:p>
          <a:p>
            <a:endParaRPr lang="en-US" altLang="en-US"/>
          </a:p>
          <a:p>
            <a:r>
              <a:rPr lang="en-US" altLang="en-US" b="1"/>
              <a:t>$(document).ready(function(){</a:t>
            </a:r>
            <a:br>
              <a:rPr lang="en-US" altLang="en-US" b="1"/>
            </a:br>
            <a:r>
              <a:rPr lang="en-US" altLang="en-US" b="1"/>
              <a:t>  $("button").click(function(){</a:t>
            </a:r>
            <a:br>
              <a:rPr lang="en-US" altLang="en-US" b="1"/>
            </a:br>
            <a:r>
              <a:rPr lang="en-US" altLang="en-US" b="1"/>
              <a:t>    $("p").hide();</a:t>
            </a:r>
            <a:br>
              <a:rPr lang="en-US" altLang="en-US" b="1"/>
            </a:br>
            <a:r>
              <a:rPr lang="en-US" altLang="en-US" b="1"/>
              <a:t>  });</a:t>
            </a:r>
            <a:br>
              <a:rPr lang="en-US" altLang="en-US" b="1"/>
            </a:br>
            <a:r>
              <a:rPr lang="en-US" altLang="en-US" b="1"/>
              <a:t>});</a:t>
            </a:r>
            <a:br>
              <a:rPr lang="en-US" altLang="en-US" b="1"/>
            </a:br>
            <a:endParaRPr lang="en-US" altLang="en-US" b="1"/>
          </a:p>
          <a:p>
            <a:r>
              <a:rPr lang="en-US" altLang="en-US"/>
              <a:t>&lt;p&gt;This is a paragraph.&lt;/p&gt;</a:t>
            </a:r>
          </a:p>
          <a:p>
            <a:endParaRPr lang="en-US" altLang="en-US"/>
          </a:p>
          <a:p>
            <a:r>
              <a:rPr lang="en-US" altLang="en-US"/>
              <a:t>&lt;button&gt;Click me&lt;/button&gt;</a:t>
            </a:r>
            <a:br>
              <a:rPr lang="en-US" altLang="en-US"/>
            </a:br>
            <a:endParaRPr lang="en-US" altLang="en-US"/>
          </a:p>
          <a:p>
            <a:pPr>
              <a:buFontTx/>
              <a:buNone/>
            </a:pPr>
            <a:br>
              <a:rPr lang="en-US" altLang="en-US"/>
            </a:b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A2A9D4F-B0D9-4DE9-B85A-4DA60F04381F}"/>
              </a:ext>
            </a:extLst>
          </p:cNvPr>
          <p:cNvSpPr>
            <a:spLocks noGrp="1"/>
          </p:cNvSpPr>
          <p:nvPr>
            <p:ph type="title"/>
          </p:nvPr>
        </p:nvSpPr>
        <p:spPr/>
        <p:txBody>
          <a:bodyPr/>
          <a:lstStyle/>
          <a:p>
            <a:r>
              <a:rPr lang="en-US" altLang="en-US"/>
              <a:t>JQuery Events</a:t>
            </a:r>
          </a:p>
        </p:txBody>
      </p:sp>
      <p:sp>
        <p:nvSpPr>
          <p:cNvPr id="3" name="Content Placeholder 2">
            <a:extLst>
              <a:ext uri="{FF2B5EF4-FFF2-40B4-BE49-F238E27FC236}">
                <a16:creationId xmlns:a16="http://schemas.microsoft.com/office/drawing/2014/main" id="{5039A00F-B996-465E-B32F-0AF672083DC4}"/>
              </a:ext>
            </a:extLst>
          </p:cNvPr>
          <p:cNvSpPr>
            <a:spLocks noGrp="1"/>
          </p:cNvSpPr>
          <p:nvPr>
            <p:ph idx="1"/>
          </p:nvPr>
        </p:nvSpPr>
        <p:spPr/>
        <p:txBody>
          <a:bodyPr/>
          <a:lstStyle/>
          <a:p>
            <a:pPr>
              <a:defRPr/>
            </a:pPr>
            <a:r>
              <a:rPr lang="en-US" b="1" u="sng" dirty="0"/>
              <a:t>$(document).ready(function)   </a:t>
            </a:r>
          </a:p>
          <a:p>
            <a:pPr marL="857250" lvl="1" indent="-457200">
              <a:defRPr/>
            </a:pPr>
            <a:r>
              <a:rPr lang="en-US" dirty="0"/>
              <a:t>Binds a function to the ready event of a document</a:t>
            </a:r>
            <a:br>
              <a:rPr lang="en-US" dirty="0"/>
            </a:br>
            <a:endParaRPr lang="en-US" dirty="0"/>
          </a:p>
          <a:p>
            <a:pPr>
              <a:defRPr/>
            </a:pPr>
            <a:r>
              <a:rPr lang="en-US" b="1" u="sng" dirty="0"/>
              <a:t>$(</a:t>
            </a:r>
            <a:r>
              <a:rPr lang="en-US" b="1" i="1" u="sng" dirty="0"/>
              <a:t>selector</a:t>
            </a:r>
            <a:r>
              <a:rPr lang="en-US" b="1" u="sng" dirty="0"/>
              <a:t>).click(function) </a:t>
            </a:r>
          </a:p>
          <a:p>
            <a:pPr lvl="1">
              <a:defRPr/>
            </a:pPr>
            <a:r>
              <a:rPr lang="en-US" dirty="0"/>
              <a:t>Triggers, or binds a function to the click event of selected elements </a:t>
            </a:r>
          </a:p>
          <a:p>
            <a:pPr>
              <a:defRPr/>
            </a:pPr>
            <a:endParaRPr lang="en-US" b="1" u="sng" dirty="0"/>
          </a:p>
          <a:p>
            <a:pPr>
              <a:defRPr/>
            </a:pPr>
            <a:r>
              <a:rPr lang="en-US" b="1" u="sng" dirty="0"/>
              <a:t>$(</a:t>
            </a:r>
            <a:r>
              <a:rPr lang="en-US" b="1" i="1" u="sng" dirty="0"/>
              <a:t>selector</a:t>
            </a:r>
            <a:r>
              <a:rPr lang="en-US" b="1" u="sng" dirty="0"/>
              <a:t>).focus(function) </a:t>
            </a:r>
          </a:p>
          <a:p>
            <a:pPr lvl="1">
              <a:defRPr/>
            </a:pPr>
            <a:r>
              <a:rPr lang="en-US" dirty="0"/>
              <a:t>Triggers, or binds a function to the focus event of selected elements </a:t>
            </a:r>
          </a:p>
          <a:p>
            <a:pPr>
              <a:defRPr/>
            </a:pPr>
            <a:endParaRPr lang="en-US" b="1" u="sng" dirty="0"/>
          </a:p>
          <a:p>
            <a:pPr>
              <a:defRPr/>
            </a:pPr>
            <a:r>
              <a:rPr lang="en-US" b="1" u="sng" dirty="0"/>
              <a:t>$(</a:t>
            </a:r>
            <a:r>
              <a:rPr lang="en-US" b="1" i="1" u="sng" dirty="0"/>
              <a:t>selector</a:t>
            </a:r>
            <a:r>
              <a:rPr lang="en-US" b="1" u="sng" dirty="0"/>
              <a:t>).</a:t>
            </a:r>
            <a:r>
              <a:rPr lang="en-US" b="1" u="sng" dirty="0" err="1"/>
              <a:t>mouseover</a:t>
            </a:r>
            <a:r>
              <a:rPr lang="en-US" b="1" u="sng" dirty="0"/>
              <a:t>(function) </a:t>
            </a:r>
          </a:p>
          <a:p>
            <a:pPr lvl="1">
              <a:defRPr/>
            </a:pPr>
            <a:r>
              <a:rPr lang="en-US" dirty="0"/>
              <a:t>Triggers, or binds a function to the </a:t>
            </a:r>
            <a:r>
              <a:rPr lang="en-US" dirty="0" err="1"/>
              <a:t>mouseover</a:t>
            </a:r>
            <a:r>
              <a:rPr lang="en-US" dirty="0"/>
              <a:t> event of selected elements </a:t>
            </a:r>
          </a:p>
          <a:p>
            <a:pP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675D-2645-4493-9BBD-B167868B8105}"/>
              </a:ext>
            </a:extLst>
          </p:cNvPr>
          <p:cNvSpPr>
            <a:spLocks noGrp="1"/>
          </p:cNvSpPr>
          <p:nvPr>
            <p:ph type="title"/>
          </p:nvPr>
        </p:nvSpPr>
        <p:spPr/>
        <p:txBody>
          <a:bodyPr/>
          <a:lstStyle/>
          <a:p>
            <a:pPr>
              <a:defRPr/>
            </a:pPr>
            <a:r>
              <a:rPr lang="en-US" dirty="0"/>
              <a:t>Animation and effects</a:t>
            </a:r>
          </a:p>
        </p:txBody>
      </p:sp>
      <p:sp>
        <p:nvSpPr>
          <p:cNvPr id="19459" name="Text Placeholder 2">
            <a:extLst>
              <a:ext uri="{FF2B5EF4-FFF2-40B4-BE49-F238E27FC236}">
                <a16:creationId xmlns:a16="http://schemas.microsoft.com/office/drawing/2014/main" id="{B8AE4E33-5187-42C8-BD44-F417D9A56A4B}"/>
              </a:ext>
            </a:extLst>
          </p:cNvPr>
          <p:cNvSpPr>
            <a:spLocks noGrp="1"/>
          </p:cNvSpPr>
          <p:nvPr>
            <p:ph type="body" idx="1"/>
          </p:nvPr>
        </p:nvSpPr>
        <p:spPr/>
        <p:txBody>
          <a:body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a:extLst>
              <a:ext uri="{FF2B5EF4-FFF2-40B4-BE49-F238E27FC236}">
                <a16:creationId xmlns:a16="http://schemas.microsoft.com/office/drawing/2014/main" id="{3DC01DB1-BAC0-4B33-83CA-AB9B2D22EAB0}"/>
              </a:ext>
            </a:extLst>
          </p:cNvPr>
          <p:cNvSpPr>
            <a:spLocks noGrp="1"/>
          </p:cNvSpPr>
          <p:nvPr>
            <p:ph type="title"/>
          </p:nvPr>
        </p:nvSpPr>
        <p:spPr/>
        <p:txBody>
          <a:bodyPr/>
          <a:lstStyle/>
          <a:p>
            <a:r>
              <a:rPr lang="en-US" altLang="en-US" b="1" i="1"/>
              <a:t>Showing and hiding elements</a:t>
            </a:r>
            <a:br>
              <a:rPr lang="en-US" altLang="en-US"/>
            </a:br>
            <a:endParaRPr lang="en-US" altLang="en-US"/>
          </a:p>
        </p:txBody>
      </p:sp>
      <p:sp>
        <p:nvSpPr>
          <p:cNvPr id="20483" name="Content Placeholder 4">
            <a:extLst>
              <a:ext uri="{FF2B5EF4-FFF2-40B4-BE49-F238E27FC236}">
                <a16:creationId xmlns:a16="http://schemas.microsoft.com/office/drawing/2014/main" id="{6C11CAAF-AEA7-4136-975E-EF4E38DE73EE}"/>
              </a:ext>
            </a:extLst>
          </p:cNvPr>
          <p:cNvSpPr>
            <a:spLocks noGrp="1"/>
          </p:cNvSpPr>
          <p:nvPr>
            <p:ph idx="1"/>
          </p:nvPr>
        </p:nvSpPr>
        <p:spPr/>
        <p:txBody>
          <a:bodyPr/>
          <a:lstStyle/>
          <a:p>
            <a:r>
              <a:rPr lang="en-US" altLang="en-US"/>
              <a:t>Showing or hiding  elements are  simple and pop elements into existence or make them  instantly vanish!</a:t>
            </a:r>
          </a:p>
          <a:p>
            <a:endParaRPr lang="en-US" altLang="en-US"/>
          </a:p>
          <a:p>
            <a:r>
              <a:rPr lang="en-US" altLang="en-US" b="1" u="sng"/>
              <a:t>show() </a:t>
            </a:r>
          </a:p>
          <a:p>
            <a:pPr lvl="1"/>
            <a:r>
              <a:rPr lang="en-US" altLang="en-US"/>
              <a:t>to show the elements in a wrapped set, and hide() to hide them. </a:t>
            </a:r>
          </a:p>
          <a:p>
            <a:endParaRPr lang="en-US" altLang="en-US"/>
          </a:p>
          <a:p>
            <a:r>
              <a:rPr lang="en-US" altLang="en-US"/>
              <a:t>jQuery hides elements by changing their style.display properties to none.</a:t>
            </a:r>
          </a:p>
          <a:p>
            <a:endParaRPr lang="en-US" altLang="en-US"/>
          </a:p>
          <a:p>
            <a:r>
              <a:rPr lang="en-US" altLang="en-US"/>
              <a:t> If an element in the wrapped set is already hidden, it will remain hidden but still be returned for chaining.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D6C96BF-3D6A-47A3-8FAA-20A82D932A88}"/>
              </a:ext>
            </a:extLst>
          </p:cNvPr>
          <p:cNvSpPr>
            <a:spLocks noGrp="1" noChangeArrowheads="1"/>
          </p:cNvSpPr>
          <p:nvPr>
            <p:ph type="title"/>
          </p:nvPr>
        </p:nvSpPr>
        <p:spPr/>
        <p:txBody>
          <a:bodyPr/>
          <a:lstStyle/>
          <a:p>
            <a:r>
              <a:rPr lang="en-US" altLang="en-US"/>
              <a:t>Useful Functions</a:t>
            </a:r>
          </a:p>
        </p:txBody>
      </p:sp>
      <p:sp>
        <p:nvSpPr>
          <p:cNvPr id="21507" name="Rectangle 3">
            <a:extLst>
              <a:ext uri="{FF2B5EF4-FFF2-40B4-BE49-F238E27FC236}">
                <a16:creationId xmlns:a16="http://schemas.microsoft.com/office/drawing/2014/main" id="{A87C654F-D0F9-4767-9E1B-D54FF4594880}"/>
              </a:ext>
            </a:extLst>
          </p:cNvPr>
          <p:cNvSpPr>
            <a:spLocks noGrp="1" noChangeArrowheads="1"/>
          </p:cNvSpPr>
          <p:nvPr>
            <p:ph type="body" idx="1"/>
          </p:nvPr>
        </p:nvSpPr>
        <p:spPr>
          <a:xfrm>
            <a:off x="1752600" y="1447800"/>
            <a:ext cx="8763000" cy="4572000"/>
          </a:xfrm>
        </p:spPr>
        <p:txBody>
          <a:bodyPr/>
          <a:lstStyle/>
          <a:p>
            <a:r>
              <a:rPr lang="en-US" altLang="en-US"/>
              <a:t>.hide()		</a:t>
            </a:r>
          </a:p>
          <a:p>
            <a:r>
              <a:rPr lang="en-US" altLang="en-US"/>
              <a:t>.show()		</a:t>
            </a:r>
          </a:p>
          <a:p>
            <a:pPr lvl="1"/>
            <a:r>
              <a:rPr lang="en-US" altLang="en-US" sz="2000">
                <a:latin typeface="Consolas" panose="020B0609020204030204" pitchFamily="49" charset="0"/>
                <a:ea typeface="Consolas" panose="020B0609020204030204" pitchFamily="49" charset="0"/>
                <a:cs typeface="Consolas" panose="020B0609020204030204" pitchFamily="49" charset="0"/>
              </a:rPr>
              <a:t>$(“div”).</a:t>
            </a:r>
            <a:r>
              <a:rPr lang="en-US" altLang="en-US" sz="2000">
                <a:solidFill>
                  <a:srgbClr val="F68521"/>
                </a:solidFill>
                <a:latin typeface="Consolas" panose="020B0609020204030204" pitchFamily="49" charset="0"/>
                <a:ea typeface="Consolas" panose="020B0609020204030204" pitchFamily="49" charset="0"/>
                <a:cs typeface="Consolas" panose="020B0609020204030204" pitchFamily="49" charset="0"/>
              </a:rPr>
              <a:t>show</a:t>
            </a:r>
            <a:r>
              <a:rPr lang="en-US" altLang="en-US" sz="2000">
                <a:latin typeface="Consolas" panose="020B0609020204030204" pitchFamily="49" charset="0"/>
                <a:ea typeface="Consolas" panose="020B0609020204030204" pitchFamily="49" charset="0"/>
                <a:cs typeface="Consolas" panose="020B0609020204030204" pitchFamily="49" charset="0"/>
              </a:rPr>
              <a:t>();</a:t>
            </a:r>
          </a:p>
          <a:p>
            <a:pPr lvl="1"/>
            <a:r>
              <a:rPr lang="en-US" altLang="en-US" sz="2000">
                <a:latin typeface="Consolas" panose="020B0609020204030204" pitchFamily="49" charset="0"/>
                <a:ea typeface="Consolas" panose="020B0609020204030204" pitchFamily="49" charset="0"/>
                <a:cs typeface="Consolas" panose="020B0609020204030204" pitchFamily="49" charset="0"/>
              </a:rPr>
              <a:t>$(“div”).</a:t>
            </a:r>
            <a:r>
              <a:rPr lang="en-US" altLang="en-US" sz="2000">
                <a:solidFill>
                  <a:srgbClr val="F68521"/>
                </a:solidFill>
                <a:latin typeface="Consolas" panose="020B0609020204030204" pitchFamily="49" charset="0"/>
                <a:ea typeface="Consolas" panose="020B0609020204030204" pitchFamily="49" charset="0"/>
                <a:cs typeface="Consolas" panose="020B0609020204030204" pitchFamily="49" charset="0"/>
              </a:rPr>
              <a:t>show</a:t>
            </a:r>
            <a:r>
              <a:rPr lang="en-US" altLang="en-US" sz="2000">
                <a:latin typeface="Consolas" panose="020B0609020204030204" pitchFamily="49" charset="0"/>
                <a:ea typeface="Consolas" panose="020B0609020204030204" pitchFamily="49" charset="0"/>
                <a:cs typeface="Consolas" panose="020B0609020204030204" pitchFamily="49" charset="0"/>
              </a:rPr>
              <a:t>(“slow”);</a:t>
            </a:r>
            <a:endParaRPr lang="en-US" altLang="en-US" sz="2000" i="1">
              <a:solidFill>
                <a:srgbClr val="00B050"/>
              </a:solidFill>
              <a:latin typeface="Consolas" panose="020B0609020204030204" pitchFamily="49" charset="0"/>
              <a:ea typeface="Consolas" panose="020B0609020204030204" pitchFamily="49" charset="0"/>
              <a:cs typeface="Consolas" panose="020B0609020204030204" pitchFamily="49" charset="0"/>
            </a:endParaRPr>
          </a:p>
          <a:p>
            <a:pPr lvl="1"/>
            <a:r>
              <a:rPr lang="en-US" altLang="en-US" sz="2000">
                <a:latin typeface="Consolas" panose="020B0609020204030204" pitchFamily="49" charset="0"/>
                <a:ea typeface="Consolas" panose="020B0609020204030204" pitchFamily="49" charset="0"/>
                <a:cs typeface="Consolas" panose="020B0609020204030204" pitchFamily="49" charset="0"/>
              </a:rPr>
              <a:t>$(“div”).</a:t>
            </a:r>
            <a:r>
              <a:rPr lang="en-US" altLang="en-US" sz="2000">
                <a:solidFill>
                  <a:srgbClr val="F68521"/>
                </a:solidFill>
                <a:latin typeface="Consolas" panose="020B0609020204030204" pitchFamily="49" charset="0"/>
                <a:ea typeface="Consolas" panose="020B0609020204030204" pitchFamily="49" charset="0"/>
                <a:cs typeface="Consolas" panose="020B0609020204030204" pitchFamily="49" charset="0"/>
              </a:rPr>
              <a:t>hide</a:t>
            </a:r>
            <a:r>
              <a:rPr lang="en-US" altLang="en-US" sz="2000">
                <a:latin typeface="Consolas" panose="020B0609020204030204" pitchFamily="49" charset="0"/>
                <a:ea typeface="Consolas" panose="020B0609020204030204" pitchFamily="49" charset="0"/>
                <a:cs typeface="Consolas" panose="020B0609020204030204" pitchFamily="49" charset="0"/>
              </a:rPr>
              <a:t>(“fast”);</a:t>
            </a:r>
            <a:endParaRPr lang="en-US" altLang="en-US" sz="2000"/>
          </a:p>
          <a:p>
            <a:endParaRPr lang="en-US" altLang="en-US"/>
          </a:p>
          <a:p>
            <a:r>
              <a:rPr lang="en-US" altLang="en-US"/>
              <a:t>.toggle(func1, func2) </a:t>
            </a:r>
          </a:p>
          <a:p>
            <a:pPr lvl="1"/>
            <a:r>
              <a:rPr lang="en-US" altLang="en-US" sz="2000"/>
              <a:t> first click calls func1, next click executes func2</a:t>
            </a:r>
          </a:p>
          <a:p>
            <a:endParaRPr lang="en-US" altLang="en-US"/>
          </a:p>
          <a:p>
            <a:r>
              <a:rPr lang="en-US" altLang="en-US"/>
              <a:t>.hover(over, out)</a:t>
            </a:r>
          </a:p>
          <a:p>
            <a:pPr lvl="1"/>
            <a:r>
              <a:rPr lang="en-US" altLang="en-US" sz="2000"/>
              <a:t>mouseover, mouseout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B75760D-5D29-4073-BA0A-5F84E68867CB}"/>
              </a:ext>
            </a:extLst>
          </p:cNvPr>
          <p:cNvSpPr>
            <a:spLocks noGrp="1"/>
          </p:cNvSpPr>
          <p:nvPr>
            <p:ph type="title"/>
          </p:nvPr>
        </p:nvSpPr>
        <p:spPr/>
        <p:txBody>
          <a:bodyPr/>
          <a:lstStyle/>
          <a:p>
            <a:r>
              <a:rPr lang="en-US" altLang="en-US"/>
              <a:t>Hover Method</a:t>
            </a:r>
          </a:p>
        </p:txBody>
      </p:sp>
      <p:sp>
        <p:nvSpPr>
          <p:cNvPr id="22531" name="Content Placeholder 2">
            <a:extLst>
              <a:ext uri="{FF2B5EF4-FFF2-40B4-BE49-F238E27FC236}">
                <a16:creationId xmlns:a16="http://schemas.microsoft.com/office/drawing/2014/main" id="{BE2E725A-CFB1-4A18-A692-717934C4B3BF}"/>
              </a:ext>
            </a:extLst>
          </p:cNvPr>
          <p:cNvSpPr>
            <a:spLocks noGrp="1"/>
          </p:cNvSpPr>
          <p:nvPr>
            <p:ph idx="1"/>
          </p:nvPr>
        </p:nvSpPr>
        <p:spPr/>
        <p:txBody>
          <a:bodyPr/>
          <a:lstStyle/>
          <a:p>
            <a:pPr lvl="1">
              <a:buFontTx/>
              <a:buNone/>
            </a:pPr>
            <a:r>
              <a:rPr lang="en-US" altLang="en-US"/>
              <a:t>&lt;script&gt;</a:t>
            </a:r>
          </a:p>
          <a:p>
            <a:pPr lvl="1">
              <a:buFontTx/>
              <a:buNone/>
            </a:pPr>
            <a:r>
              <a:rPr lang="en-US" altLang="en-US"/>
              <a:t>$(document).ready(function(){</a:t>
            </a:r>
          </a:p>
          <a:p>
            <a:pPr lvl="1">
              <a:buFontTx/>
              <a:buNone/>
            </a:pPr>
            <a:r>
              <a:rPr lang="en-US" altLang="en-US"/>
              <a:t>  $("p").hover(function(){</a:t>
            </a:r>
          </a:p>
          <a:p>
            <a:pPr lvl="1">
              <a:buFontTx/>
              <a:buNone/>
            </a:pPr>
            <a:r>
              <a:rPr lang="en-US" altLang="en-US"/>
              <a:t>    $("p").css("background-color","yellow");</a:t>
            </a:r>
          </a:p>
          <a:p>
            <a:pPr lvl="1">
              <a:buFontTx/>
              <a:buNone/>
            </a:pPr>
            <a:r>
              <a:rPr lang="en-US" altLang="en-US"/>
              <a:t>    },function(){</a:t>
            </a:r>
          </a:p>
          <a:p>
            <a:pPr lvl="1">
              <a:buFontTx/>
              <a:buNone/>
            </a:pPr>
            <a:r>
              <a:rPr lang="en-US" altLang="en-US"/>
              <a:t>    $("p").css("background-color","pink");</a:t>
            </a:r>
          </a:p>
          <a:p>
            <a:pPr lvl="1">
              <a:buFontTx/>
              <a:buNone/>
            </a:pPr>
            <a:r>
              <a:rPr lang="en-US" altLang="en-US"/>
              <a:t>  });</a:t>
            </a:r>
          </a:p>
          <a:p>
            <a:pPr lvl="1">
              <a:buFontTx/>
              <a:buNone/>
            </a:pPr>
            <a:r>
              <a:rPr lang="en-US" altLang="en-US"/>
              <a:t>});</a:t>
            </a:r>
          </a:p>
          <a:p>
            <a:pPr lvl="1">
              <a:buFontTx/>
              <a:buNone/>
            </a:pPr>
            <a:r>
              <a:rPr lang="en-US" altLang="en-US"/>
              <a:t>&lt;/script&gt;</a:t>
            </a:r>
          </a:p>
          <a:p>
            <a:pPr lvl="1">
              <a:buFontTx/>
              <a:buNone/>
            </a:pPr>
            <a:r>
              <a:rPr lang="en-US" altLang="en-US"/>
              <a:t>&lt;/head&gt;</a:t>
            </a:r>
          </a:p>
          <a:p>
            <a:pPr lvl="1">
              <a:buFontTx/>
              <a:buNone/>
            </a:pPr>
            <a:r>
              <a:rPr lang="en-US" altLang="en-US"/>
              <a:t>&lt;body&gt;</a:t>
            </a:r>
          </a:p>
          <a:p>
            <a:pPr lvl="1">
              <a:buFontTx/>
              <a:buNone/>
            </a:pPr>
            <a:endParaRPr lang="en-US" altLang="en-US"/>
          </a:p>
          <a:p>
            <a:pPr lvl="1">
              <a:buFontTx/>
              <a:buNone/>
            </a:pPr>
            <a:r>
              <a:rPr lang="en-US" altLang="en-US"/>
              <a:t>&lt;p&gt;Hover the mouse pointer over this paragraph.&lt;/p&gt;</a:t>
            </a:r>
          </a:p>
          <a:p>
            <a:pPr lvl="1">
              <a:buFontTx/>
              <a:buNone/>
            </a:pPr>
            <a:endParaRPr lang="en-US" altLang="en-US"/>
          </a:p>
          <a:p>
            <a:pPr lvl="1">
              <a:buFontTx/>
              <a:buNone/>
            </a:pPr>
            <a:r>
              <a:rPr lang="en-US" altLang="en-US"/>
              <a:t>&lt;/body&gt;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46A7D216-14DA-438F-86D3-B6BF291EDAD6}"/>
              </a:ext>
            </a:extLst>
          </p:cNvPr>
          <p:cNvSpPr>
            <a:spLocks noGrp="1" noChangeArrowheads="1"/>
          </p:cNvSpPr>
          <p:nvPr>
            <p:ph type="title"/>
          </p:nvPr>
        </p:nvSpPr>
        <p:spPr/>
        <p:txBody>
          <a:bodyPr/>
          <a:lstStyle/>
          <a:p>
            <a:r>
              <a:rPr lang="en-US" altLang="en-US"/>
              <a:t>Motivation for jQuery</a:t>
            </a:r>
          </a:p>
        </p:txBody>
      </p:sp>
      <p:sp>
        <p:nvSpPr>
          <p:cNvPr id="134147" name="Content Placeholder 2">
            <a:extLst>
              <a:ext uri="{FF2B5EF4-FFF2-40B4-BE49-F238E27FC236}">
                <a16:creationId xmlns:a16="http://schemas.microsoft.com/office/drawing/2014/main" id="{AA53B2A7-1CCE-4250-8A3D-2E05DFD45C67}"/>
              </a:ext>
            </a:extLst>
          </p:cNvPr>
          <p:cNvSpPr>
            <a:spLocks noGrp="1" noChangeArrowheads="1"/>
          </p:cNvSpPr>
          <p:nvPr>
            <p:ph idx="1"/>
          </p:nvPr>
        </p:nvSpPr>
        <p:spPr/>
        <p:txBody>
          <a:bodyPr/>
          <a:lstStyle/>
          <a:p>
            <a:r>
              <a:rPr lang="en-US" altLang="en-US"/>
              <a:t>JavaScript has regained its prestige as </a:t>
            </a:r>
            <a:r>
              <a:rPr lang="en-US" altLang="en-US" i="1"/>
              <a:t>rich internet applications and </a:t>
            </a:r>
            <a:r>
              <a:rPr lang="en-US" altLang="en-US"/>
              <a:t>Ajax gaining popularity</a:t>
            </a:r>
          </a:p>
          <a:p>
            <a:endParaRPr lang="en-US" altLang="en-US"/>
          </a:p>
          <a:p>
            <a:r>
              <a:rPr lang="en-US" altLang="en-US"/>
              <a:t>Rapid Application development is made possible by the use of straightforward JavaScript  , CSS and HTML.</a:t>
            </a:r>
          </a:p>
          <a:p>
            <a:endParaRPr lang="en-US" altLang="en-US"/>
          </a:p>
          <a:p>
            <a:r>
              <a:rPr lang="en-US" altLang="en-US"/>
              <a:t>Replace the cut-and-paste  codes by full-featured JavaScript libraries and also to solve difficult cross-browser problems</a:t>
            </a:r>
          </a:p>
          <a:p>
            <a:endParaRPr lang="en-US" altLang="en-US"/>
          </a:p>
          <a:p>
            <a:r>
              <a:rPr lang="en-US" altLang="en-US"/>
              <a:t>Improved patterns for web development.</a:t>
            </a:r>
          </a:p>
          <a:p>
            <a:pPr lvl="1"/>
            <a:r>
              <a:rPr lang="en-US" altLang="en-US"/>
              <a:t>Lazy Initialization,Composite,Façade,Observer etc.,</a:t>
            </a:r>
          </a:p>
          <a:p>
            <a:endParaRPr lang="en-US" altLang="en-US"/>
          </a:p>
          <a:p>
            <a:r>
              <a:rPr lang="en-US" altLang="en-US" i="1">
                <a:solidFill>
                  <a:srgbClr val="C00000"/>
                </a:solidFill>
              </a:rPr>
              <a:t>jQuery-driven code is easier to write, simpler to read, and fasterto execute than its plain JavaScript equivalent.</a:t>
            </a: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9F57-98F4-46B0-BBA5-D4D40996CF71}"/>
              </a:ext>
            </a:extLst>
          </p:cNvPr>
          <p:cNvSpPr>
            <a:spLocks noGrp="1"/>
          </p:cNvSpPr>
          <p:nvPr>
            <p:ph type="title"/>
          </p:nvPr>
        </p:nvSpPr>
        <p:spPr/>
        <p:txBody>
          <a:bodyPr/>
          <a:lstStyle/>
          <a:p>
            <a:pPr>
              <a:defRPr/>
            </a:pPr>
            <a:r>
              <a:rPr lang="en-US" dirty="0" err="1"/>
              <a:t>Jquery</a:t>
            </a:r>
            <a:r>
              <a:rPr lang="en-US" dirty="0"/>
              <a:t> –</a:t>
            </a:r>
            <a:r>
              <a:rPr lang="en-US" dirty="0" err="1"/>
              <a:t>ajax</a:t>
            </a:r>
            <a:r>
              <a:rPr lang="en-US" dirty="0"/>
              <a:t> interaction</a:t>
            </a:r>
          </a:p>
        </p:txBody>
      </p:sp>
      <p:sp>
        <p:nvSpPr>
          <p:cNvPr id="35843" name="Text Placeholder 2">
            <a:extLst>
              <a:ext uri="{FF2B5EF4-FFF2-40B4-BE49-F238E27FC236}">
                <a16:creationId xmlns:a16="http://schemas.microsoft.com/office/drawing/2014/main" id="{DF7EDD21-AD22-4A7F-B2E8-8DFD9814970F}"/>
              </a:ext>
            </a:extLst>
          </p:cNvPr>
          <p:cNvSpPr>
            <a:spLocks noGrp="1"/>
          </p:cNvSpPr>
          <p:nvPr>
            <p:ph type="body" idx="1"/>
          </p:nvPr>
        </p:nvSpPr>
        <p:spPr/>
        <p:txBody>
          <a:bodyPr/>
          <a:lstStyle/>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CE8737A-771D-44FC-9EE1-87044313E0E2}"/>
              </a:ext>
            </a:extLst>
          </p:cNvPr>
          <p:cNvSpPr>
            <a:spLocks noGrp="1" noChangeArrowheads="1"/>
          </p:cNvSpPr>
          <p:nvPr>
            <p:ph type="title"/>
          </p:nvPr>
        </p:nvSpPr>
        <p:spPr/>
        <p:txBody>
          <a:bodyPr/>
          <a:lstStyle/>
          <a:p>
            <a:pPr eaLnBrk="1" hangingPunct="1"/>
            <a:r>
              <a:rPr lang="en-US" altLang="en-US"/>
              <a:t>Ajax Interaction</a:t>
            </a:r>
          </a:p>
        </p:txBody>
      </p:sp>
      <p:pic>
        <p:nvPicPr>
          <p:cNvPr id="36867" name="Picture 4" descr="ajax_interaction.gif">
            <a:extLst>
              <a:ext uri="{FF2B5EF4-FFF2-40B4-BE49-F238E27FC236}">
                <a16:creationId xmlns:a16="http://schemas.microsoft.com/office/drawing/2014/main" id="{A4505CEA-0232-4711-BC98-C0D37DC2C2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6589" y="919164"/>
            <a:ext cx="58388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Content Placeholder 5">
            <a:extLst>
              <a:ext uri="{FF2B5EF4-FFF2-40B4-BE49-F238E27FC236}">
                <a16:creationId xmlns:a16="http://schemas.microsoft.com/office/drawing/2014/main" id="{413197D0-AAE3-4D4E-A51E-9A84FBB295C8}"/>
              </a:ext>
            </a:extLst>
          </p:cNvPr>
          <p:cNvSpPr>
            <a:spLocks noGrp="1"/>
          </p:cNvSpPr>
          <p:nvPr>
            <p:ph idx="1"/>
          </p:nvPr>
        </p:nvSpPr>
        <p:spPr/>
        <p:txBody>
          <a:bodyPr/>
          <a:lstStyle/>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700C143-5172-4184-AEFB-D478A16292F9}"/>
              </a:ext>
            </a:extLst>
          </p:cNvPr>
          <p:cNvSpPr>
            <a:spLocks noGrp="1"/>
          </p:cNvSpPr>
          <p:nvPr>
            <p:ph type="title"/>
          </p:nvPr>
        </p:nvSpPr>
        <p:spPr/>
        <p:txBody>
          <a:bodyPr/>
          <a:lstStyle/>
          <a:p>
            <a:r>
              <a:rPr lang="en-US" altLang="en-US"/>
              <a:t>Ajax Interaction</a:t>
            </a:r>
          </a:p>
        </p:txBody>
      </p:sp>
      <p:pic>
        <p:nvPicPr>
          <p:cNvPr id="37891" name="Picture 2">
            <a:extLst>
              <a:ext uri="{FF2B5EF4-FFF2-40B4-BE49-F238E27FC236}">
                <a16:creationId xmlns:a16="http://schemas.microsoft.com/office/drawing/2014/main" id="{190FFBB6-C5A9-434C-9015-073232B2BB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73350" y="990601"/>
            <a:ext cx="6845300" cy="5135563"/>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7C78F59-A1D6-4605-B200-0575A66B7876}"/>
              </a:ext>
            </a:extLst>
          </p:cNvPr>
          <p:cNvSpPr>
            <a:spLocks noGrp="1" noChangeArrowheads="1"/>
          </p:cNvSpPr>
          <p:nvPr>
            <p:ph type="title"/>
          </p:nvPr>
        </p:nvSpPr>
        <p:spPr/>
        <p:txBody>
          <a:bodyPr/>
          <a:lstStyle/>
          <a:p>
            <a:pPr eaLnBrk="1" hangingPunct="1"/>
            <a:r>
              <a:rPr lang="en-US" altLang="en-US" sz="2400" b="1"/>
              <a:t>XMLHttpRequest</a:t>
            </a:r>
            <a:br>
              <a:rPr lang="en-US" altLang="en-US" sz="2400" b="1"/>
            </a:br>
            <a:endParaRPr lang="en-US" altLang="en-US" sz="2400" b="1"/>
          </a:p>
        </p:txBody>
      </p:sp>
      <p:sp>
        <p:nvSpPr>
          <p:cNvPr id="38915" name="Rectangle 3">
            <a:extLst>
              <a:ext uri="{FF2B5EF4-FFF2-40B4-BE49-F238E27FC236}">
                <a16:creationId xmlns:a16="http://schemas.microsoft.com/office/drawing/2014/main" id="{0E54169A-66DD-4771-A807-2701DFD96802}"/>
              </a:ext>
            </a:extLst>
          </p:cNvPr>
          <p:cNvSpPr>
            <a:spLocks noGrp="1" noChangeArrowheads="1"/>
          </p:cNvSpPr>
          <p:nvPr>
            <p:ph type="body" idx="1"/>
          </p:nvPr>
        </p:nvSpPr>
        <p:spPr/>
        <p:txBody>
          <a:bodyPr/>
          <a:lstStyle/>
          <a:p>
            <a:pPr eaLnBrk="1" hangingPunct="1">
              <a:lnSpc>
                <a:spcPct val="150000"/>
              </a:lnSpc>
            </a:pPr>
            <a:r>
              <a:rPr lang="en-US" altLang="en-US" sz="1800"/>
              <a:t>JavaScript object</a:t>
            </a:r>
          </a:p>
          <a:p>
            <a:pPr eaLnBrk="1" hangingPunct="1">
              <a:lnSpc>
                <a:spcPct val="150000"/>
              </a:lnSpc>
            </a:pPr>
            <a:r>
              <a:rPr lang="en-US" altLang="en-US" sz="1800"/>
              <a:t>Adopted by modern browsers</a:t>
            </a:r>
          </a:p>
          <a:p>
            <a:pPr lvl="1" eaLnBrk="1" hangingPunct="1">
              <a:lnSpc>
                <a:spcPct val="150000"/>
              </a:lnSpc>
            </a:pPr>
            <a:r>
              <a:rPr lang="en-US" altLang="en-US"/>
              <a:t> Mozilla™, Firefox, Safari, and Opera</a:t>
            </a:r>
          </a:p>
          <a:p>
            <a:pPr eaLnBrk="1" hangingPunct="1">
              <a:lnSpc>
                <a:spcPct val="150000"/>
              </a:lnSpc>
            </a:pPr>
            <a:r>
              <a:rPr lang="en-US" altLang="en-US" sz="1800"/>
              <a:t>Communicates with a server via standard HTTP GET/POST</a:t>
            </a:r>
          </a:p>
          <a:p>
            <a:pPr eaLnBrk="1" hangingPunct="1">
              <a:lnSpc>
                <a:spcPct val="150000"/>
              </a:lnSpc>
            </a:pPr>
            <a:r>
              <a:rPr lang="en-US" altLang="en-US" sz="1800"/>
              <a:t>XMLHttpRequest object works in the background for performing asynchronous communication with the backend server</a:t>
            </a:r>
          </a:p>
          <a:p>
            <a:pPr lvl="1" eaLnBrk="1" hangingPunct="1">
              <a:lnSpc>
                <a:spcPct val="150000"/>
              </a:lnSpc>
            </a:pPr>
            <a:r>
              <a:rPr lang="en-US" altLang="en-US"/>
              <a:t> Does not interrupt user operation</a:t>
            </a:r>
          </a:p>
          <a:p>
            <a:pPr eaLnBrk="1" hangingPunct="1">
              <a:lnSpc>
                <a:spcPct val="150000"/>
              </a:lnSpc>
            </a:pPr>
            <a:endParaRPr lang="en-US" alt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C91AFE3-383A-42B3-91A1-9636624DDDE4}"/>
              </a:ext>
            </a:extLst>
          </p:cNvPr>
          <p:cNvSpPr>
            <a:spLocks noGrp="1" noChangeArrowheads="1"/>
          </p:cNvSpPr>
          <p:nvPr>
            <p:ph type="title"/>
          </p:nvPr>
        </p:nvSpPr>
        <p:spPr/>
        <p:txBody>
          <a:bodyPr/>
          <a:lstStyle/>
          <a:p>
            <a:pPr eaLnBrk="1" hangingPunct="1"/>
            <a:br>
              <a:rPr lang="en-US" altLang="en-US" sz="2400" b="1"/>
            </a:br>
            <a:r>
              <a:rPr lang="en-US" altLang="en-US" sz="2400" b="1"/>
              <a:t>Server-Side AJAX Request Processing</a:t>
            </a:r>
            <a:br>
              <a:rPr lang="en-US" altLang="en-US" sz="2400" b="1"/>
            </a:br>
            <a:r>
              <a:rPr lang="en-US" altLang="en-US" sz="2400" b="1"/>
              <a:t> </a:t>
            </a:r>
          </a:p>
        </p:txBody>
      </p:sp>
      <p:sp>
        <p:nvSpPr>
          <p:cNvPr id="39939" name="Rectangle 3">
            <a:extLst>
              <a:ext uri="{FF2B5EF4-FFF2-40B4-BE49-F238E27FC236}">
                <a16:creationId xmlns:a16="http://schemas.microsoft.com/office/drawing/2014/main" id="{5F35F3A9-24AA-489F-B6F8-72F00475E23C}"/>
              </a:ext>
            </a:extLst>
          </p:cNvPr>
          <p:cNvSpPr>
            <a:spLocks noGrp="1" noChangeArrowheads="1"/>
          </p:cNvSpPr>
          <p:nvPr>
            <p:ph type="body" idx="1"/>
          </p:nvPr>
        </p:nvSpPr>
        <p:spPr/>
        <p:txBody>
          <a:bodyPr/>
          <a:lstStyle/>
          <a:p>
            <a:pPr eaLnBrk="1" hangingPunct="1">
              <a:lnSpc>
                <a:spcPct val="150000"/>
              </a:lnSpc>
            </a:pPr>
            <a:r>
              <a:rPr lang="en-US" altLang="en-US" sz="1800"/>
              <a:t>Server programming model remains the same</a:t>
            </a:r>
          </a:p>
          <a:p>
            <a:pPr lvl="1" eaLnBrk="1" hangingPunct="1">
              <a:lnSpc>
                <a:spcPct val="150000"/>
              </a:lnSpc>
            </a:pPr>
            <a:r>
              <a:rPr lang="en-US" altLang="en-US"/>
              <a:t>It receives standard HTTP GETs/POSTs</a:t>
            </a:r>
          </a:p>
          <a:p>
            <a:pPr lvl="1" eaLnBrk="1" hangingPunct="1">
              <a:lnSpc>
                <a:spcPct val="150000"/>
              </a:lnSpc>
            </a:pPr>
            <a:r>
              <a:rPr lang="en-US" altLang="en-US"/>
              <a:t> Can use Servlet, JSP, JSF, ...</a:t>
            </a:r>
          </a:p>
          <a:p>
            <a:pPr eaLnBrk="1" hangingPunct="1">
              <a:lnSpc>
                <a:spcPct val="150000"/>
              </a:lnSpc>
            </a:pPr>
            <a:r>
              <a:rPr lang="en-US" altLang="en-US" sz="1800"/>
              <a:t> With minor constraints</a:t>
            </a:r>
          </a:p>
          <a:p>
            <a:pPr lvl="1" eaLnBrk="1" hangingPunct="1">
              <a:lnSpc>
                <a:spcPct val="150000"/>
              </a:lnSpc>
            </a:pPr>
            <a:r>
              <a:rPr lang="en-US" altLang="en-US"/>
              <a:t> More frequent and finer-grained requests from client</a:t>
            </a:r>
          </a:p>
          <a:p>
            <a:pPr lvl="1" eaLnBrk="1" hangingPunct="1">
              <a:lnSpc>
                <a:spcPct val="150000"/>
              </a:lnSpc>
            </a:pPr>
            <a:r>
              <a:rPr lang="en-US" altLang="en-US"/>
              <a:t> Response content type can be</a:t>
            </a:r>
          </a:p>
          <a:p>
            <a:pPr lvl="2" eaLnBrk="1" hangingPunct="1">
              <a:lnSpc>
                <a:spcPct val="150000"/>
              </a:lnSpc>
            </a:pPr>
            <a:r>
              <a:rPr lang="en-US" altLang="en-US" b="1"/>
              <a:t> text/xml</a:t>
            </a:r>
          </a:p>
          <a:p>
            <a:pPr lvl="2" eaLnBrk="1" hangingPunct="1">
              <a:lnSpc>
                <a:spcPct val="150000"/>
              </a:lnSpc>
            </a:pPr>
            <a:r>
              <a:rPr lang="en-US" altLang="en-US" b="1"/>
              <a:t> text/plain</a:t>
            </a:r>
          </a:p>
          <a:p>
            <a:pPr lvl="2" eaLnBrk="1" hangingPunct="1">
              <a:lnSpc>
                <a:spcPct val="150000"/>
              </a:lnSpc>
            </a:pPr>
            <a:r>
              <a:rPr lang="en-US" altLang="en-US" b="1"/>
              <a:t> text/json</a:t>
            </a:r>
          </a:p>
          <a:p>
            <a:pPr lvl="2" eaLnBrk="1" hangingPunct="1">
              <a:lnSpc>
                <a:spcPct val="150000"/>
              </a:lnSpc>
            </a:pPr>
            <a:r>
              <a:rPr lang="en-US" altLang="en-US" b="1"/>
              <a:t> text/javascript</a:t>
            </a:r>
          </a:p>
          <a:p>
            <a:pPr eaLnBrk="1" hangingPunct="1"/>
            <a:endParaRPr lang="en-US"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99758AB-B15C-4432-88E6-D2DD9D22EC60}"/>
              </a:ext>
            </a:extLst>
          </p:cNvPr>
          <p:cNvSpPr>
            <a:spLocks noGrp="1" noChangeArrowheads="1"/>
          </p:cNvSpPr>
          <p:nvPr>
            <p:ph type="title"/>
          </p:nvPr>
        </p:nvSpPr>
        <p:spPr/>
        <p:txBody>
          <a:bodyPr/>
          <a:lstStyle/>
          <a:p>
            <a:pPr eaLnBrk="1" hangingPunct="1"/>
            <a:r>
              <a:rPr lang="en-US" altLang="en-US" sz="2400" b="1"/>
              <a:t>Steps of AJAX Operation</a:t>
            </a:r>
            <a:br>
              <a:rPr lang="en-US" altLang="en-US" sz="2400" b="1"/>
            </a:br>
            <a:endParaRPr lang="en-US" altLang="en-US" sz="2400" b="1"/>
          </a:p>
        </p:txBody>
      </p:sp>
      <p:sp>
        <p:nvSpPr>
          <p:cNvPr id="40963" name="Rectangle 3">
            <a:extLst>
              <a:ext uri="{FF2B5EF4-FFF2-40B4-BE49-F238E27FC236}">
                <a16:creationId xmlns:a16="http://schemas.microsoft.com/office/drawing/2014/main" id="{EB3C2E22-69FA-40AE-BD9D-B3C8F352EE65}"/>
              </a:ext>
            </a:extLst>
          </p:cNvPr>
          <p:cNvSpPr>
            <a:spLocks noGrp="1" noChangeArrowheads="1"/>
          </p:cNvSpPr>
          <p:nvPr>
            <p:ph type="body" idx="1"/>
          </p:nvPr>
        </p:nvSpPr>
        <p:spPr/>
        <p:txBody>
          <a:bodyPr/>
          <a:lstStyle/>
          <a:p>
            <a:pPr eaLnBrk="1" hangingPunct="1">
              <a:buFont typeface="Arial" panose="020B0604020202020204" pitchFamily="34" charset="0"/>
              <a:buAutoNum type="arabicPeriod"/>
            </a:pPr>
            <a:r>
              <a:rPr lang="en-US" altLang="en-US" sz="1800"/>
              <a:t>A client event occurs</a:t>
            </a:r>
          </a:p>
          <a:p>
            <a:pPr eaLnBrk="1" hangingPunct="1">
              <a:buFont typeface="Arial" panose="020B0604020202020204" pitchFamily="34" charset="0"/>
              <a:buAutoNum type="arabicPeriod"/>
            </a:pPr>
            <a:endParaRPr lang="en-US" altLang="en-US" sz="1800"/>
          </a:p>
          <a:p>
            <a:pPr eaLnBrk="1" hangingPunct="1">
              <a:buFont typeface="Arial" panose="020B0604020202020204" pitchFamily="34" charset="0"/>
              <a:buAutoNum type="arabicPeriod"/>
            </a:pPr>
            <a:r>
              <a:rPr lang="en-US" altLang="en-US" sz="1800"/>
              <a:t>An XMLHttpRequest object is created</a:t>
            </a:r>
          </a:p>
          <a:p>
            <a:pPr eaLnBrk="1" hangingPunct="1">
              <a:buFont typeface="Arial" panose="020B0604020202020204" pitchFamily="34" charset="0"/>
              <a:buAutoNum type="arabicPeriod"/>
            </a:pPr>
            <a:endParaRPr lang="en-US" altLang="en-US" sz="1800"/>
          </a:p>
          <a:p>
            <a:pPr eaLnBrk="1" hangingPunct="1">
              <a:buFont typeface="Arial" panose="020B0604020202020204" pitchFamily="34" charset="0"/>
              <a:buAutoNum type="arabicPeriod"/>
            </a:pPr>
            <a:r>
              <a:rPr lang="en-US" altLang="en-US" sz="1800"/>
              <a:t>The XMLHttpRequest object is configured</a:t>
            </a:r>
          </a:p>
          <a:p>
            <a:pPr eaLnBrk="1" hangingPunct="1">
              <a:buFont typeface="Arial" panose="020B0604020202020204" pitchFamily="34" charset="0"/>
              <a:buAutoNum type="arabicPeriod"/>
            </a:pPr>
            <a:endParaRPr lang="en-US" altLang="en-US" sz="1800"/>
          </a:p>
          <a:p>
            <a:pPr eaLnBrk="1" hangingPunct="1">
              <a:buFont typeface="Arial" panose="020B0604020202020204" pitchFamily="34" charset="0"/>
              <a:buAutoNum type="arabicPeriod"/>
            </a:pPr>
            <a:r>
              <a:rPr lang="en-US" altLang="en-US" sz="1800"/>
              <a:t>The XMLHttpRequest object makes an async. request</a:t>
            </a:r>
          </a:p>
          <a:p>
            <a:pPr eaLnBrk="1" hangingPunct="1">
              <a:buFont typeface="Arial" panose="020B0604020202020204" pitchFamily="34" charset="0"/>
              <a:buAutoNum type="arabicPeriod"/>
            </a:pPr>
            <a:endParaRPr lang="en-US" altLang="en-US" sz="1800"/>
          </a:p>
          <a:p>
            <a:pPr eaLnBrk="1" hangingPunct="1">
              <a:buFont typeface="Arial" panose="020B0604020202020204" pitchFamily="34" charset="0"/>
              <a:buAutoNum type="arabicPeriod"/>
            </a:pPr>
            <a:r>
              <a:rPr lang="en-US" altLang="en-US" sz="1800"/>
              <a:t>The Servlet/JSP returns an XML document containing the result</a:t>
            </a:r>
          </a:p>
          <a:p>
            <a:pPr eaLnBrk="1" hangingPunct="1">
              <a:buFont typeface="Arial" panose="020B0604020202020204" pitchFamily="34" charset="0"/>
              <a:buAutoNum type="arabicPeriod"/>
            </a:pPr>
            <a:endParaRPr lang="en-US" altLang="en-US" sz="1800"/>
          </a:p>
          <a:p>
            <a:pPr eaLnBrk="1" hangingPunct="1">
              <a:buFont typeface="Arial" panose="020B0604020202020204" pitchFamily="34" charset="0"/>
              <a:buAutoNum type="arabicPeriod"/>
            </a:pPr>
            <a:r>
              <a:rPr lang="en-US" altLang="en-US" sz="1800"/>
              <a:t>The XMLHttpRequest object calls the callback() function and processes the result</a:t>
            </a:r>
          </a:p>
          <a:p>
            <a:pPr eaLnBrk="1" hangingPunct="1">
              <a:buFont typeface="Arial" panose="020B0604020202020204" pitchFamily="34" charset="0"/>
              <a:buAutoNum type="arabicPeriod"/>
            </a:pPr>
            <a:endParaRPr lang="en-US" altLang="en-US" sz="1800"/>
          </a:p>
          <a:p>
            <a:pPr eaLnBrk="1" hangingPunct="1">
              <a:buFont typeface="Arial" panose="020B0604020202020204" pitchFamily="34" charset="0"/>
              <a:buAutoNum type="arabicPeriod"/>
            </a:pPr>
            <a:r>
              <a:rPr lang="en-US" altLang="en-US" sz="1800"/>
              <a:t>The HTML DOM is updated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CE91829-3A67-434A-89B8-E06633DB4DA5}"/>
              </a:ext>
            </a:extLst>
          </p:cNvPr>
          <p:cNvSpPr>
            <a:spLocks noGrp="1"/>
          </p:cNvSpPr>
          <p:nvPr>
            <p:ph type="title"/>
          </p:nvPr>
        </p:nvSpPr>
        <p:spPr/>
        <p:txBody>
          <a:bodyPr/>
          <a:lstStyle/>
          <a:p>
            <a:r>
              <a:rPr lang="en-US" altLang="en-US"/>
              <a:t>Jquery Ajax</a:t>
            </a:r>
          </a:p>
        </p:txBody>
      </p:sp>
      <p:sp>
        <p:nvSpPr>
          <p:cNvPr id="41987" name="Content Placeholder 2">
            <a:extLst>
              <a:ext uri="{FF2B5EF4-FFF2-40B4-BE49-F238E27FC236}">
                <a16:creationId xmlns:a16="http://schemas.microsoft.com/office/drawing/2014/main" id="{30BB48F3-B0A5-4E49-877E-3BCD1091FE2E}"/>
              </a:ext>
            </a:extLst>
          </p:cNvPr>
          <p:cNvSpPr>
            <a:spLocks noGrp="1"/>
          </p:cNvSpPr>
          <p:nvPr>
            <p:ph idx="1"/>
          </p:nvPr>
        </p:nvSpPr>
        <p:spPr/>
        <p:txBody>
          <a:bodyPr/>
          <a:lstStyle/>
          <a:p>
            <a:r>
              <a:rPr lang="en-US" altLang="en-US"/>
              <a:t>jQuery.ajax() method. – Used to make Ajax Calls</a:t>
            </a:r>
          </a:p>
          <a:p>
            <a:endParaRPr lang="en-US" altLang="en-US"/>
          </a:p>
          <a:p>
            <a:r>
              <a:rPr lang="en-US" altLang="en-US"/>
              <a:t>It has common options of a request  type, url, dataType,error, and success:</a:t>
            </a:r>
          </a:p>
          <a:p>
            <a:endParaRPr lang="en-US" altLang="en-US"/>
          </a:p>
          <a:p>
            <a:r>
              <a:rPr lang="en-US" altLang="en-US"/>
              <a:t>The first option that needs to be addressed when starting an Ajax request is the type of  HTTP request </a:t>
            </a:r>
          </a:p>
          <a:p>
            <a:endParaRPr lang="en-US" altLang="en-US"/>
          </a:p>
          <a:p>
            <a:r>
              <a:rPr lang="en-US" altLang="en-US"/>
              <a:t>var options = {</a:t>
            </a:r>
          </a:p>
          <a:p>
            <a:r>
              <a:rPr lang="en-US" altLang="en-US"/>
              <a:t>type: 'GET',</a:t>
            </a:r>
          </a:p>
          <a:p>
            <a:r>
              <a:rPr lang="en-US" altLang="en-US"/>
              <a:t>url: 'hello-ajax.jsp',</a:t>
            </a:r>
          </a:p>
          <a:p>
            <a:r>
              <a:rPr lang="en-US" altLang="en-US"/>
              <a:t>dataType: 'html'</a:t>
            </a:r>
          </a:p>
          <a:p>
            <a:r>
              <a:rPr lang="en-US" altLang="en-US"/>
              <a:t>};</a:t>
            </a:r>
          </a:p>
          <a:p>
            <a:pPr lvl="1">
              <a:buFontTx/>
              <a:buNone/>
            </a:pPr>
            <a:r>
              <a:rPr lang="en-US" altLang="en-US"/>
              <a:t>$.ajax( options );</a:t>
            </a:r>
          </a:p>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36BB87C-F2AE-408F-984C-FFB947E4DF50}"/>
              </a:ext>
            </a:extLst>
          </p:cNvPr>
          <p:cNvSpPr>
            <a:spLocks noGrp="1"/>
          </p:cNvSpPr>
          <p:nvPr>
            <p:ph type="title"/>
          </p:nvPr>
        </p:nvSpPr>
        <p:spPr/>
        <p:txBody>
          <a:bodyPr/>
          <a:lstStyle/>
          <a:p>
            <a:r>
              <a:rPr lang="en-US" altLang="en-US"/>
              <a:t>JQuery Ajax</a:t>
            </a:r>
          </a:p>
        </p:txBody>
      </p:sp>
      <p:sp>
        <p:nvSpPr>
          <p:cNvPr id="43011" name="Content Placeholder 2">
            <a:extLst>
              <a:ext uri="{FF2B5EF4-FFF2-40B4-BE49-F238E27FC236}">
                <a16:creationId xmlns:a16="http://schemas.microsoft.com/office/drawing/2014/main" id="{76093FB6-E4B9-4B35-A7C7-5C5A33612D8E}"/>
              </a:ext>
            </a:extLst>
          </p:cNvPr>
          <p:cNvSpPr>
            <a:spLocks noGrp="1"/>
          </p:cNvSpPr>
          <p:nvPr>
            <p:ph idx="1"/>
          </p:nvPr>
        </p:nvSpPr>
        <p:spPr/>
        <p:txBody>
          <a:bodyPr/>
          <a:lstStyle/>
          <a:p>
            <a:pPr lvl="1">
              <a:buFontTx/>
              <a:buNone/>
            </a:pPr>
            <a:r>
              <a:rPr lang="en-US" altLang="en-US"/>
              <a:t>var options = {</a:t>
            </a:r>
          </a:p>
          <a:p>
            <a:pPr lvl="2">
              <a:buFontTx/>
              <a:buNone/>
            </a:pPr>
            <a:r>
              <a:rPr lang="en-US" altLang="en-US"/>
              <a:t>type: 'GET',</a:t>
            </a:r>
          </a:p>
          <a:p>
            <a:pPr lvl="2">
              <a:buFontTx/>
              <a:buNone/>
            </a:pPr>
            <a:r>
              <a:rPr lang="en-US" altLang="en-US"/>
              <a:t>url: 'hello-ajax.html',</a:t>
            </a:r>
          </a:p>
          <a:p>
            <a:pPr lvl="2">
              <a:buFontTx/>
              <a:buNone/>
            </a:pPr>
            <a:r>
              <a:rPr lang="en-US" altLang="en-US"/>
              <a:t>dataType: 'html',</a:t>
            </a:r>
          </a:p>
          <a:p>
            <a:pPr lvl="2">
              <a:buFontTx/>
              <a:buNone/>
            </a:pPr>
            <a:r>
              <a:rPr lang="en-US" altLang="en-US"/>
              <a:t>error: function(xhr, textStatus, errorThrown) {</a:t>
            </a:r>
          </a:p>
          <a:p>
            <a:pPr lvl="2">
              <a:buFontTx/>
              <a:buNone/>
            </a:pPr>
            <a:r>
              <a:rPr lang="en-US" altLang="en-US"/>
              <a:t>alert('An error occurred! ' + errorThrown);</a:t>
            </a:r>
          </a:p>
          <a:p>
            <a:pPr lvl="2">
              <a:buFontTx/>
              <a:buNone/>
            </a:pPr>
            <a:r>
              <a:rPr lang="en-US" altLang="en-US"/>
              <a:t>},</a:t>
            </a:r>
          </a:p>
          <a:p>
            <a:pPr lvl="2">
              <a:buFontTx/>
              <a:buNone/>
            </a:pPr>
            <a:r>
              <a:rPr lang="en-US" altLang="en-US"/>
              <a:t>success: function(data, textStatus) {</a:t>
            </a:r>
          </a:p>
          <a:p>
            <a:pPr lvl="2">
              <a:buFontTx/>
              <a:buNone/>
            </a:pPr>
            <a:r>
              <a:rPr lang="en-US" altLang="en-US"/>
              <a:t>$('body').append( data );</a:t>
            </a:r>
          </a:p>
          <a:p>
            <a:pPr lvl="2">
              <a:buFontTx/>
              <a:buNone/>
            </a:pPr>
            <a:r>
              <a:rPr lang="en-US" altLang="en-US"/>
              <a:t>}</a:t>
            </a:r>
          </a:p>
          <a:p>
            <a:pPr lvl="2">
              <a:buFontTx/>
              <a:buNone/>
            </a:pPr>
            <a:r>
              <a:rPr lang="en-US" altLang="en-US"/>
              <a:t>};</a:t>
            </a:r>
          </a:p>
          <a:p>
            <a:pPr lvl="1">
              <a:buFontTx/>
              <a:buNone/>
            </a:pPr>
            <a:endParaRPr lang="en-US" altLang="en-US"/>
          </a:p>
          <a:p>
            <a:pPr lvl="1">
              <a:buFontTx/>
              <a:buNone/>
            </a:pPr>
            <a:r>
              <a:rPr lang="en-US" altLang="en-US"/>
              <a:t>$.ajax( options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9F67072-8C78-4723-A895-C1E0645F0A7B}"/>
              </a:ext>
            </a:extLst>
          </p:cNvPr>
          <p:cNvSpPr>
            <a:spLocks noGrp="1"/>
          </p:cNvSpPr>
          <p:nvPr>
            <p:ph type="title"/>
          </p:nvPr>
        </p:nvSpPr>
        <p:spPr/>
        <p:txBody>
          <a:bodyPr/>
          <a:lstStyle/>
          <a:p>
            <a:r>
              <a:rPr lang="en-US" altLang="en-US"/>
              <a:t>Making an Ajax Call</a:t>
            </a:r>
          </a:p>
        </p:txBody>
      </p:sp>
      <p:sp>
        <p:nvSpPr>
          <p:cNvPr id="44035" name="Content Placeholder 2">
            <a:extLst>
              <a:ext uri="{FF2B5EF4-FFF2-40B4-BE49-F238E27FC236}">
                <a16:creationId xmlns:a16="http://schemas.microsoft.com/office/drawing/2014/main" id="{84630DBA-2DA0-4170-9569-013D73BCE8FB}"/>
              </a:ext>
            </a:extLst>
          </p:cNvPr>
          <p:cNvSpPr>
            <a:spLocks noGrp="1"/>
          </p:cNvSpPr>
          <p:nvPr>
            <p:ph idx="1"/>
          </p:nvPr>
        </p:nvSpPr>
        <p:spPr/>
        <p:txBody>
          <a:bodyPr/>
          <a:lstStyle/>
          <a:p>
            <a:pPr>
              <a:buFontTx/>
              <a:buNone/>
            </a:pPr>
            <a:r>
              <a:rPr lang="en-US" altLang="en-US"/>
              <a:t>$(document).ready(</a:t>
            </a:r>
            <a:r>
              <a:rPr lang="en-US" altLang="en-US" b="1"/>
              <a:t>function(){</a:t>
            </a:r>
          </a:p>
          <a:p>
            <a:pPr>
              <a:buFontTx/>
              <a:buNone/>
            </a:pPr>
            <a:r>
              <a:rPr lang="en-US" altLang="en-US"/>
              <a:t>$("button").click(</a:t>
            </a:r>
            <a:r>
              <a:rPr lang="en-US" altLang="en-US" b="1"/>
              <a:t>function(){</a:t>
            </a:r>
          </a:p>
          <a:p>
            <a:pPr>
              <a:buFontTx/>
              <a:buNone/>
            </a:pPr>
            <a:r>
              <a:rPr lang="en-US" altLang="en-US"/>
              <a:t>  $.ajax({url:"First.Jsp", success:</a:t>
            </a:r>
            <a:r>
              <a:rPr lang="en-US" altLang="en-US" b="1"/>
              <a:t>function(result){</a:t>
            </a:r>
          </a:p>
          <a:p>
            <a:pPr>
              <a:buFontTx/>
              <a:buNone/>
            </a:pPr>
            <a:r>
              <a:rPr lang="en-US" altLang="en-US"/>
              <a:t>    $("div").html(result);</a:t>
            </a:r>
          </a:p>
          <a:p>
            <a:pPr>
              <a:buFontTx/>
              <a:buNone/>
            </a:pPr>
            <a:r>
              <a:rPr lang="en-US" altLang="en-US"/>
              <a:t>  }});</a:t>
            </a:r>
          </a:p>
          <a:p>
            <a:pPr>
              <a:buFontTx/>
              <a:buNone/>
            </a:pPr>
            <a:r>
              <a:rPr lang="en-US" altLang="en-US"/>
              <a:t>});});</a:t>
            </a:r>
          </a:p>
          <a:p>
            <a:pPr>
              <a:buFontTx/>
              <a:buNone/>
            </a:pPr>
            <a:r>
              <a:rPr lang="en-US" altLang="en-US"/>
              <a:t>&lt;/script&gt;</a:t>
            </a:r>
          </a:p>
          <a:p>
            <a:pPr>
              <a:buFontTx/>
              <a:buNone/>
            </a:pPr>
            <a:r>
              <a:rPr lang="en-US" altLang="en-US"/>
              <a:t>&lt;/head&gt;</a:t>
            </a:r>
          </a:p>
          <a:p>
            <a:pPr>
              <a:buFontTx/>
              <a:buNone/>
            </a:pPr>
            <a:r>
              <a:rPr lang="en-US" altLang="en-US"/>
              <a:t>&lt;body&gt;</a:t>
            </a:r>
          </a:p>
          <a:p>
            <a:pPr>
              <a:buFontTx/>
              <a:buNone/>
            </a:pPr>
            <a:endParaRPr lang="en-US" altLang="en-US"/>
          </a:p>
          <a:p>
            <a:pPr>
              <a:buFontTx/>
              <a:buNone/>
            </a:pPr>
            <a:r>
              <a:rPr lang="en-US" altLang="en-US"/>
              <a:t>&lt;div&gt;&lt;h2&gt;Let AJAX change this text&lt;/h2&gt;&lt;/div&gt;</a:t>
            </a:r>
          </a:p>
          <a:p>
            <a:pPr>
              <a:buFontTx/>
              <a:buNone/>
            </a:pPr>
            <a:r>
              <a:rPr lang="en-US" altLang="en-US"/>
              <a:t>&lt;button&gt;Change Content&lt;/button&gt;</a:t>
            </a:r>
          </a:p>
          <a:p>
            <a:pPr>
              <a:buFontTx/>
              <a:buNone/>
            </a:pPr>
            <a:r>
              <a:rPr lang="en-US" altLang="en-US"/>
              <a:t>&lt;/body&gt;</a:t>
            </a:r>
          </a:p>
          <a:p>
            <a:pPr>
              <a:buFontTx/>
              <a:buNone/>
            </a:pPr>
            <a:r>
              <a:rPr lang="en-US" altLang="en-US"/>
              <a:t>&lt;/html&gt;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FDB9681-AF3F-4DDB-ACBC-40CDE8801A03}"/>
              </a:ext>
            </a:extLst>
          </p:cNvPr>
          <p:cNvSpPr>
            <a:spLocks noGrp="1"/>
          </p:cNvSpPr>
          <p:nvPr>
            <p:ph type="title"/>
          </p:nvPr>
        </p:nvSpPr>
        <p:spPr/>
        <p:txBody>
          <a:bodyPr/>
          <a:lstStyle/>
          <a:p>
            <a:r>
              <a:rPr lang="en-US" altLang="en-US"/>
              <a:t>JQuery AJAX Events:</a:t>
            </a:r>
            <a:br>
              <a:rPr lang="en-US" altLang="en-US"/>
            </a:br>
            <a:endParaRPr lang="en-US" altLang="en-US"/>
          </a:p>
        </p:txBody>
      </p:sp>
      <p:sp>
        <p:nvSpPr>
          <p:cNvPr id="45059" name="Content Placeholder 2">
            <a:extLst>
              <a:ext uri="{FF2B5EF4-FFF2-40B4-BE49-F238E27FC236}">
                <a16:creationId xmlns:a16="http://schemas.microsoft.com/office/drawing/2014/main" id="{BBFD7EC3-C543-47A1-9858-8CF51D42DC8F}"/>
              </a:ext>
            </a:extLst>
          </p:cNvPr>
          <p:cNvSpPr>
            <a:spLocks noGrp="1"/>
          </p:cNvSpPr>
          <p:nvPr>
            <p:ph idx="1"/>
          </p:nvPr>
        </p:nvSpPr>
        <p:spPr>
          <a:xfrm>
            <a:off x="1981200" y="762001"/>
            <a:ext cx="8229600" cy="5364163"/>
          </a:xfrm>
        </p:spPr>
        <p:txBody>
          <a:bodyPr/>
          <a:lstStyle/>
          <a:p>
            <a:r>
              <a:rPr lang="en-US" altLang="en-US" sz="1800"/>
              <a:t>The methods used during the life cycle of AJAX call progress. </a:t>
            </a:r>
          </a:p>
          <a:p>
            <a:r>
              <a:rPr lang="en-US" altLang="en-US" sz="1800"/>
              <a:t>Based on different events/stages following methods are available:</a:t>
            </a:r>
          </a:p>
          <a:p>
            <a:r>
              <a:rPr lang="en-US" altLang="en-US" sz="1800" b="1"/>
              <a:t>ajaxComplete( callback )</a:t>
            </a:r>
            <a:br>
              <a:rPr lang="en-US" altLang="en-US" sz="1800"/>
            </a:br>
            <a:r>
              <a:rPr lang="en-US" altLang="en-US" sz="1800"/>
              <a:t>Attach a function to be executed whenever an AJAX request completes.</a:t>
            </a:r>
          </a:p>
          <a:p>
            <a:r>
              <a:rPr lang="en-US" altLang="en-US" sz="1800" b="1"/>
              <a:t>ajaxStart( callback )</a:t>
            </a:r>
          </a:p>
          <a:p>
            <a:pPr lvl="1"/>
            <a:r>
              <a:rPr lang="en-US" altLang="en-US"/>
              <a:t>Attach a function to be executed whenever an AJAX request begins and there is none already active</a:t>
            </a:r>
          </a:p>
          <a:p>
            <a:r>
              <a:rPr lang="en-US" altLang="en-US" sz="1800" b="1"/>
              <a:t>.ajaxError( callback )</a:t>
            </a:r>
          </a:p>
          <a:p>
            <a:pPr lvl="1"/>
            <a:r>
              <a:rPr lang="en-US" altLang="en-US"/>
              <a:t>Attach a function to be executed whenever an AJAX request fails.</a:t>
            </a:r>
          </a:p>
          <a:p>
            <a:r>
              <a:rPr lang="en-US" altLang="en-US" sz="1800" b="1"/>
              <a:t>ajaxSend( callback )</a:t>
            </a:r>
          </a:p>
          <a:p>
            <a:pPr lvl="1"/>
            <a:r>
              <a:rPr lang="en-US" altLang="en-US"/>
              <a:t>Attach a function to be executed before an AJAX request is sent.</a:t>
            </a:r>
          </a:p>
          <a:p>
            <a:r>
              <a:rPr lang="en-US" altLang="en-US" sz="1800" b="1"/>
              <a:t>ajaxStop( callback )</a:t>
            </a:r>
          </a:p>
          <a:p>
            <a:pPr lvl="1"/>
            <a:r>
              <a:rPr lang="en-US" altLang="en-US"/>
              <a:t>Attach a function to be executed whenever all AJAX requests have ended</a:t>
            </a:r>
          </a:p>
          <a:p>
            <a:r>
              <a:rPr lang="en-US" altLang="en-US" sz="1800"/>
              <a:t>ajaxSuccess( callback )</a:t>
            </a:r>
          </a:p>
          <a:p>
            <a:pPr lvl="1"/>
            <a:r>
              <a:rPr lang="en-US" altLang="en-US"/>
              <a:t>Attach a function to be executed whenever an AJAX request completes successfully.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0035911E-9DF4-4937-A530-270CD9CB6D76}"/>
              </a:ext>
            </a:extLst>
          </p:cNvPr>
          <p:cNvSpPr>
            <a:spLocks noGrp="1" noChangeArrowheads="1"/>
          </p:cNvSpPr>
          <p:nvPr>
            <p:ph type="title"/>
          </p:nvPr>
        </p:nvSpPr>
        <p:spPr>
          <a:xfrm>
            <a:off x="2057400" y="304800"/>
            <a:ext cx="8229600" cy="381000"/>
          </a:xfrm>
        </p:spPr>
        <p:txBody>
          <a:bodyPr/>
          <a:lstStyle/>
          <a:p>
            <a:r>
              <a:rPr lang="en-US" altLang="en-US"/>
              <a:t>Unobtrusive JavaScript</a:t>
            </a:r>
          </a:p>
        </p:txBody>
      </p:sp>
      <p:sp>
        <p:nvSpPr>
          <p:cNvPr id="135171" name="Content Placeholder 2">
            <a:extLst>
              <a:ext uri="{FF2B5EF4-FFF2-40B4-BE49-F238E27FC236}">
                <a16:creationId xmlns:a16="http://schemas.microsoft.com/office/drawing/2014/main" id="{8FC23469-1B44-4100-844E-7B6BAEB1973F}"/>
              </a:ext>
            </a:extLst>
          </p:cNvPr>
          <p:cNvSpPr>
            <a:spLocks noGrp="1" noChangeArrowheads="1"/>
          </p:cNvSpPr>
          <p:nvPr>
            <p:ph idx="1"/>
          </p:nvPr>
        </p:nvSpPr>
        <p:spPr>
          <a:xfrm>
            <a:off x="1981200" y="762001"/>
            <a:ext cx="8229600" cy="5364163"/>
          </a:xfrm>
        </p:spPr>
        <p:txBody>
          <a:bodyPr/>
          <a:lstStyle/>
          <a:p>
            <a:r>
              <a:rPr lang="en-US" altLang="en-US" sz="1800"/>
              <a:t>Technique to have a clear separation of responsibilities</a:t>
            </a:r>
          </a:p>
          <a:p>
            <a:r>
              <a:rPr lang="en-US" altLang="en-US" sz="1800"/>
              <a:t>A web page with structure, style, </a:t>
            </a:r>
            <a:r>
              <a:rPr lang="en-US" altLang="en-US" sz="1800" i="1"/>
              <a:t>and </a:t>
            </a:r>
            <a:r>
              <a:rPr lang="en-US" altLang="en-US" sz="1800"/>
              <a:t>behavior each partitioned</a:t>
            </a:r>
          </a:p>
          <a:p>
            <a:r>
              <a:rPr lang="en-US" altLang="en-US" sz="1800"/>
              <a:t>Client-side code with the same level of care and respect as  server-side code</a:t>
            </a:r>
          </a:p>
          <a:p>
            <a:r>
              <a:rPr lang="en-US" altLang="en-US" sz="1800" i="1"/>
              <a:t>Extra work—But Not with JQuery.</a:t>
            </a:r>
          </a:p>
          <a:p>
            <a:endParaRPr lang="en-US" altLang="en-US" i="1"/>
          </a:p>
          <a:p>
            <a:endParaRPr lang="en-US" altLang="en-US"/>
          </a:p>
        </p:txBody>
      </p:sp>
      <p:pic>
        <p:nvPicPr>
          <p:cNvPr id="135172" name="Picture 2">
            <a:extLst>
              <a:ext uri="{FF2B5EF4-FFF2-40B4-BE49-F238E27FC236}">
                <a16:creationId xmlns:a16="http://schemas.microsoft.com/office/drawing/2014/main" id="{E5130ACB-CDF1-458E-A026-2CB2407FF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895600"/>
            <a:ext cx="63246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3E31219-8913-4D56-B88C-B96886922BAA}"/>
              </a:ext>
            </a:extLst>
          </p:cNvPr>
          <p:cNvSpPr>
            <a:spLocks noGrp="1"/>
          </p:cNvSpPr>
          <p:nvPr>
            <p:ph type="title"/>
          </p:nvPr>
        </p:nvSpPr>
        <p:spPr/>
        <p:txBody>
          <a:bodyPr/>
          <a:lstStyle/>
          <a:p>
            <a:r>
              <a:rPr lang="en-US" altLang="en-US"/>
              <a:t>Ajax Events</a:t>
            </a:r>
          </a:p>
        </p:txBody>
      </p:sp>
      <p:sp>
        <p:nvSpPr>
          <p:cNvPr id="46083" name="Content Placeholder 4">
            <a:extLst>
              <a:ext uri="{FF2B5EF4-FFF2-40B4-BE49-F238E27FC236}">
                <a16:creationId xmlns:a16="http://schemas.microsoft.com/office/drawing/2014/main" id="{B6DCE8A7-0FBC-4C16-AA0B-18DB037CB3E1}"/>
              </a:ext>
            </a:extLst>
          </p:cNvPr>
          <p:cNvSpPr>
            <a:spLocks noGrp="1"/>
          </p:cNvSpPr>
          <p:nvPr>
            <p:ph idx="1"/>
          </p:nvPr>
        </p:nvSpPr>
        <p:spPr/>
        <p:txBody>
          <a:bodyPr/>
          <a:lstStyle/>
          <a:p>
            <a:r>
              <a:rPr lang="en-US" altLang="en-US"/>
              <a:t>Within the ready handler on the page, we also establish a number of event handlers as follows:</a:t>
            </a:r>
          </a:p>
          <a:p>
            <a:endParaRPr lang="en-US" altLang="en-US"/>
          </a:p>
          <a:p>
            <a:r>
              <a:rPr lang="en-US" altLang="en-US"/>
              <a:t>$('body').bind(</a:t>
            </a:r>
          </a:p>
          <a:p>
            <a:r>
              <a:rPr lang="en-US" altLang="en-US"/>
              <a:t>'ajaxStart ajaxStop ajaxSend ajaxSuccess ajaxError ajaxComplete',</a:t>
            </a:r>
          </a:p>
          <a:p>
            <a:r>
              <a:rPr lang="en-US" altLang="en-US"/>
              <a:t>function(event){ say(event.type); }</a:t>
            </a:r>
          </a:p>
          <a:p>
            <a:r>
              <a:rPr lang="en-US" altLang="en-US"/>
              <a:t>);</a:t>
            </a:r>
          </a:p>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1363770B-6521-49A6-B6E8-F86752F5CBE3}"/>
              </a:ext>
            </a:extLst>
          </p:cNvPr>
          <p:cNvSpPr>
            <a:spLocks noGrp="1"/>
          </p:cNvSpPr>
          <p:nvPr>
            <p:ph type="title"/>
          </p:nvPr>
        </p:nvSpPr>
        <p:spPr/>
        <p:txBody>
          <a:bodyPr/>
          <a:lstStyle/>
          <a:p>
            <a:r>
              <a:rPr lang="en-US" altLang="en-US"/>
              <a:t>JQuery AJAX Methods:</a:t>
            </a:r>
            <a:br>
              <a:rPr lang="en-US" altLang="en-US"/>
            </a:br>
            <a:endParaRPr lang="en-US" altLang="en-US"/>
          </a:p>
        </p:txBody>
      </p:sp>
      <p:sp>
        <p:nvSpPr>
          <p:cNvPr id="47107" name="Content Placeholder 2">
            <a:extLst>
              <a:ext uri="{FF2B5EF4-FFF2-40B4-BE49-F238E27FC236}">
                <a16:creationId xmlns:a16="http://schemas.microsoft.com/office/drawing/2014/main" id="{8F8B0DEC-915D-4FDA-8C8F-37F2A064CAE0}"/>
              </a:ext>
            </a:extLst>
          </p:cNvPr>
          <p:cNvSpPr>
            <a:spLocks noGrp="1"/>
          </p:cNvSpPr>
          <p:nvPr>
            <p:ph idx="1"/>
          </p:nvPr>
        </p:nvSpPr>
        <p:spPr>
          <a:xfrm>
            <a:off x="1981200" y="838201"/>
            <a:ext cx="8229600" cy="5287963"/>
          </a:xfrm>
        </p:spPr>
        <p:txBody>
          <a:bodyPr/>
          <a:lstStyle/>
          <a:p>
            <a:r>
              <a:rPr lang="en-US" altLang="en-US"/>
              <a:t>jQuery.ajaxSetup( options ) :</a:t>
            </a:r>
          </a:p>
          <a:p>
            <a:pPr lvl="1"/>
            <a:r>
              <a:rPr lang="en-US" altLang="en-US"/>
              <a:t>Load a remote page using an HTTP request. Setup global settings for AJAX requests.</a:t>
            </a:r>
          </a:p>
          <a:p>
            <a:r>
              <a:rPr lang="en-US" altLang="en-US"/>
              <a:t>jQuery.get( url, [data], [callback], [type] )</a:t>
            </a:r>
          </a:p>
          <a:p>
            <a:pPr lvl="1"/>
            <a:r>
              <a:rPr lang="en-US" altLang="en-US"/>
              <a:t>Load a remote page using an HTTP GET request.</a:t>
            </a:r>
          </a:p>
          <a:p>
            <a:r>
              <a:rPr lang="en-US" altLang="en-US"/>
              <a:t>jQuery.getJSON( url, [data], [callback] ):</a:t>
            </a:r>
          </a:p>
          <a:p>
            <a:pPr lvl="1"/>
            <a:r>
              <a:rPr lang="en-US" altLang="en-US"/>
              <a:t>Load JSON data using an HTTP GET request.</a:t>
            </a:r>
          </a:p>
          <a:p>
            <a:r>
              <a:rPr lang="en-US" altLang="en-US"/>
              <a:t>jQuery.getScript( url, [callback] )</a:t>
            </a:r>
          </a:p>
          <a:p>
            <a:pPr lvl="1"/>
            <a:r>
              <a:rPr lang="en-US" altLang="en-US"/>
              <a:t>Loads and executes a JavaScript file using an HTTP GET request</a:t>
            </a:r>
          </a:p>
          <a:p>
            <a:r>
              <a:rPr lang="en-US" altLang="en-US"/>
              <a:t>.jQuery.post( url, [data], [callback], [type] )</a:t>
            </a:r>
          </a:p>
          <a:p>
            <a:pPr lvl="1"/>
            <a:r>
              <a:rPr lang="en-US" altLang="en-US"/>
              <a:t>Load a remote page using an HTTP POST request.</a:t>
            </a:r>
          </a:p>
          <a:p>
            <a:r>
              <a:rPr lang="en-US" altLang="en-US"/>
              <a:t>load( url, [data], [callback] )</a:t>
            </a:r>
            <a:br>
              <a:rPr lang="en-US" altLang="en-US"/>
            </a:br>
            <a:r>
              <a:rPr lang="en-US" altLang="en-US"/>
              <a:t>Load HTML from a remote file and inject it into the DOM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CE97DDD-B896-40B8-BD76-4C56661389C4}"/>
              </a:ext>
            </a:extLst>
          </p:cNvPr>
          <p:cNvSpPr>
            <a:spLocks noGrp="1"/>
          </p:cNvSpPr>
          <p:nvPr>
            <p:ph type="title"/>
          </p:nvPr>
        </p:nvSpPr>
        <p:spPr/>
        <p:txBody>
          <a:bodyPr/>
          <a:lstStyle/>
          <a:p>
            <a:br>
              <a:rPr lang="en-US" altLang="en-US"/>
            </a:br>
            <a:r>
              <a:rPr lang="en-US" altLang="en-US"/>
              <a:t>JSON: </a:t>
            </a:r>
            <a:r>
              <a:rPr lang="en-US" altLang="en-US" b="1"/>
              <a:t>J</a:t>
            </a:r>
            <a:r>
              <a:rPr lang="en-US" altLang="en-US"/>
              <a:t>ava</a:t>
            </a:r>
            <a:r>
              <a:rPr lang="en-US" altLang="en-US" b="1"/>
              <a:t>S</a:t>
            </a:r>
            <a:r>
              <a:rPr lang="en-US" altLang="en-US"/>
              <a:t>cript </a:t>
            </a:r>
            <a:r>
              <a:rPr lang="en-US" altLang="en-US" b="1"/>
              <a:t>O</a:t>
            </a:r>
            <a:r>
              <a:rPr lang="en-US" altLang="en-US"/>
              <a:t>bject </a:t>
            </a:r>
            <a:r>
              <a:rPr lang="en-US" altLang="en-US" b="1"/>
              <a:t>N</a:t>
            </a:r>
            <a:r>
              <a:rPr lang="en-US" altLang="en-US"/>
              <a:t>otation.</a:t>
            </a:r>
            <a:br>
              <a:rPr lang="en-US" altLang="en-US"/>
            </a:br>
            <a:endParaRPr lang="en-US" altLang="en-US"/>
          </a:p>
        </p:txBody>
      </p:sp>
      <p:sp>
        <p:nvSpPr>
          <p:cNvPr id="48131" name="Content Placeholder 2">
            <a:extLst>
              <a:ext uri="{FF2B5EF4-FFF2-40B4-BE49-F238E27FC236}">
                <a16:creationId xmlns:a16="http://schemas.microsoft.com/office/drawing/2014/main" id="{930553EC-3F79-4BDA-9F93-CAD592F1A36F}"/>
              </a:ext>
            </a:extLst>
          </p:cNvPr>
          <p:cNvSpPr>
            <a:spLocks noGrp="1"/>
          </p:cNvSpPr>
          <p:nvPr>
            <p:ph idx="1"/>
          </p:nvPr>
        </p:nvSpPr>
        <p:spPr/>
        <p:txBody>
          <a:bodyPr/>
          <a:lstStyle/>
          <a:p>
            <a:r>
              <a:rPr lang="en-US" altLang="en-US"/>
              <a:t>Lightweight text-data interchange format</a:t>
            </a:r>
          </a:p>
          <a:p>
            <a:r>
              <a:rPr lang="en-US" altLang="en-US"/>
              <a:t>"self-describing" and easy to understand</a:t>
            </a:r>
          </a:p>
          <a:p>
            <a:r>
              <a:rPr lang="en-US" altLang="en-US"/>
              <a:t>Uses JavaScript syntax for describing data objects</a:t>
            </a:r>
          </a:p>
          <a:p>
            <a:r>
              <a:rPr lang="en-US" altLang="en-US"/>
              <a:t>JSON parsers and JSON libraries exists for many different programming languages</a:t>
            </a:r>
          </a:p>
          <a:p>
            <a:r>
              <a:rPr lang="en-US" altLang="en-US"/>
              <a:t>JavaScript program can use the eval() to get native JS objects.</a:t>
            </a:r>
          </a:p>
          <a:p>
            <a:pPr lvl="1">
              <a:buFontTx/>
              <a:buNone/>
            </a:pPr>
            <a:endParaRPr lang="en-US" altLang="en-US"/>
          </a:p>
          <a:p>
            <a:pPr>
              <a:buFontTx/>
              <a:buNone/>
            </a:pPr>
            <a:r>
              <a:rPr lang="en-US" altLang="en-US"/>
              <a:t>{</a:t>
            </a:r>
            <a:br>
              <a:rPr lang="en-US" altLang="en-US"/>
            </a:br>
            <a:r>
              <a:rPr lang="en-US" altLang="en-US"/>
              <a:t>"employees": </a:t>
            </a:r>
            <a:r>
              <a:rPr lang="en-US" altLang="en-US">
                <a:solidFill>
                  <a:srgbClr val="C00000"/>
                </a:solidFill>
              </a:rPr>
              <a:t>[</a:t>
            </a:r>
            <a:br>
              <a:rPr lang="en-US" altLang="en-US"/>
            </a:br>
            <a:r>
              <a:rPr lang="en-US" altLang="en-US"/>
              <a:t>	{ "firstName":"John" , "lastName":"Doe" }, </a:t>
            </a:r>
            <a:br>
              <a:rPr lang="en-US" altLang="en-US"/>
            </a:br>
            <a:r>
              <a:rPr lang="en-US" altLang="en-US"/>
              <a:t>	{ "firstName":"Anna" , "lastName":"Smith" }, </a:t>
            </a:r>
            <a:br>
              <a:rPr lang="en-US" altLang="en-US"/>
            </a:br>
            <a:r>
              <a:rPr lang="en-US" altLang="en-US"/>
              <a:t>	{ "firstName":"Peter" , "lastName":"Jones" }</a:t>
            </a:r>
            <a:br>
              <a:rPr lang="en-US" altLang="en-US"/>
            </a:br>
            <a:r>
              <a:rPr lang="en-US" altLang="en-US"/>
              <a:t>  </a:t>
            </a:r>
            <a:r>
              <a:rPr lang="en-US" altLang="en-US">
                <a:solidFill>
                  <a:srgbClr val="C00000"/>
                </a:solidFill>
              </a:rPr>
              <a:t>]</a:t>
            </a:r>
            <a:br>
              <a:rPr lang="en-US" altLang="en-US"/>
            </a:br>
            <a:r>
              <a:rPr lang="en-US" altLang="en-US"/>
              <a:t>}</a:t>
            </a:r>
            <a:br>
              <a:rPr lang="en-US" altLang="en-US"/>
            </a:br>
            <a:r>
              <a:rPr lang="en-US" altLang="en-US"/>
              <a:t>The employees object is an array of 3 employee records (objects).</a:t>
            </a:r>
          </a:p>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124A1AF-E0FA-427C-A8C0-3A0971167A5A}"/>
              </a:ext>
            </a:extLst>
          </p:cNvPr>
          <p:cNvSpPr>
            <a:spLocks noGrp="1"/>
          </p:cNvSpPr>
          <p:nvPr>
            <p:ph type="title"/>
          </p:nvPr>
        </p:nvSpPr>
        <p:spPr/>
        <p:txBody>
          <a:bodyPr/>
          <a:lstStyle/>
          <a:p>
            <a:r>
              <a:rPr lang="en-US" altLang="en-US"/>
              <a:t>JSON Syntax Rules</a:t>
            </a:r>
            <a:br>
              <a:rPr lang="en-US" altLang="en-US"/>
            </a:br>
            <a:endParaRPr lang="en-US" altLang="en-US"/>
          </a:p>
        </p:txBody>
      </p:sp>
      <p:sp>
        <p:nvSpPr>
          <p:cNvPr id="49155" name="Content Placeholder 2">
            <a:extLst>
              <a:ext uri="{FF2B5EF4-FFF2-40B4-BE49-F238E27FC236}">
                <a16:creationId xmlns:a16="http://schemas.microsoft.com/office/drawing/2014/main" id="{D7D86808-2F0D-4CFC-B5EB-60D3833429D1}"/>
              </a:ext>
            </a:extLst>
          </p:cNvPr>
          <p:cNvSpPr>
            <a:spLocks noGrp="1"/>
          </p:cNvSpPr>
          <p:nvPr>
            <p:ph idx="1"/>
          </p:nvPr>
        </p:nvSpPr>
        <p:spPr/>
        <p:txBody>
          <a:bodyPr/>
          <a:lstStyle/>
          <a:p>
            <a:r>
              <a:rPr lang="en-US" altLang="en-US"/>
              <a:t>JSON syntax is a subset of the JavaScript object notation syntax:</a:t>
            </a:r>
          </a:p>
          <a:p>
            <a:pPr lvl="1"/>
            <a:r>
              <a:rPr lang="en-US" altLang="en-US"/>
              <a:t>Data is in name/value pairs</a:t>
            </a:r>
          </a:p>
          <a:p>
            <a:pPr lvl="1"/>
            <a:r>
              <a:rPr lang="en-US" altLang="en-US"/>
              <a:t>Data is separated by commas</a:t>
            </a:r>
          </a:p>
          <a:p>
            <a:pPr lvl="1"/>
            <a:r>
              <a:rPr lang="en-US" altLang="en-US"/>
              <a:t>Curly braces hold objects</a:t>
            </a:r>
          </a:p>
          <a:p>
            <a:pPr lvl="1"/>
            <a:r>
              <a:rPr lang="en-US" altLang="en-US"/>
              <a:t>Square brackets hold arrays</a:t>
            </a:r>
          </a:p>
          <a:p>
            <a:pPr lvl="1"/>
            <a:endParaRPr lang="en-US" altLang="en-US"/>
          </a:p>
          <a:p>
            <a:r>
              <a:rPr lang="en-US" altLang="en-US" b="1" u="sng"/>
              <a:t>JSON Name/Value Pairs</a:t>
            </a:r>
          </a:p>
          <a:p>
            <a:r>
              <a:rPr lang="en-US" altLang="en-US"/>
              <a:t>JSON data is written as name/value pairs.</a:t>
            </a:r>
          </a:p>
          <a:p>
            <a:r>
              <a:rPr lang="en-US" altLang="en-US"/>
              <a:t>A name/value pair consists of a field name (in double quotes), followed by a colon, followed by a value:</a:t>
            </a:r>
          </a:p>
          <a:p>
            <a:endParaRPr lang="en-US" altLang="en-US"/>
          </a:p>
          <a:p>
            <a:r>
              <a:rPr lang="en-US" altLang="en-US"/>
              <a:t>"firstName" : "John“  equivalent to    firstName = "John"</a:t>
            </a:r>
          </a:p>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EB3F4B9-76FC-4D54-BFDB-8A4D989E0DE0}"/>
              </a:ext>
            </a:extLst>
          </p:cNvPr>
          <p:cNvSpPr>
            <a:spLocks noGrp="1"/>
          </p:cNvSpPr>
          <p:nvPr>
            <p:ph type="title"/>
          </p:nvPr>
        </p:nvSpPr>
        <p:spPr>
          <a:xfrm>
            <a:off x="2057400" y="381000"/>
            <a:ext cx="8229600" cy="533400"/>
          </a:xfrm>
        </p:spPr>
        <p:txBody>
          <a:bodyPr/>
          <a:lstStyle/>
          <a:p>
            <a:r>
              <a:rPr lang="en-US" altLang="en-US"/>
              <a:t>Working With Json Data</a:t>
            </a:r>
          </a:p>
        </p:txBody>
      </p:sp>
      <p:sp>
        <p:nvSpPr>
          <p:cNvPr id="50179" name="Content Placeholder 2">
            <a:extLst>
              <a:ext uri="{FF2B5EF4-FFF2-40B4-BE49-F238E27FC236}">
                <a16:creationId xmlns:a16="http://schemas.microsoft.com/office/drawing/2014/main" id="{997173C8-8AE3-4E3D-80C0-81A38505FA68}"/>
              </a:ext>
            </a:extLst>
          </p:cNvPr>
          <p:cNvSpPr>
            <a:spLocks noGrp="1"/>
          </p:cNvSpPr>
          <p:nvPr>
            <p:ph idx="1"/>
          </p:nvPr>
        </p:nvSpPr>
        <p:spPr>
          <a:xfrm>
            <a:off x="1981200" y="914401"/>
            <a:ext cx="8229600" cy="5211763"/>
          </a:xfrm>
        </p:spPr>
        <p:txBody>
          <a:bodyPr/>
          <a:lstStyle/>
          <a:p>
            <a:r>
              <a:rPr lang="en-US" altLang="en-US"/>
              <a:t>Servers return JSON string against  a request. </a:t>
            </a:r>
          </a:p>
          <a:p>
            <a:endParaRPr lang="en-US" altLang="en-US" b="1"/>
          </a:p>
          <a:p>
            <a:r>
              <a:rPr lang="en-US" altLang="en-US" b="1"/>
              <a:t>getJSON()</a:t>
            </a:r>
            <a:r>
              <a:rPr lang="en-US" altLang="en-US"/>
              <a:t> parses the returned JSON string and makes the resulting string available to the callback function </a:t>
            </a:r>
          </a:p>
          <a:p>
            <a:endParaRPr lang="en-US" altLang="en-US" b="1"/>
          </a:p>
          <a:p>
            <a:r>
              <a:rPr lang="en-US" altLang="en-US" b="1"/>
              <a:t>[selector].</a:t>
            </a:r>
            <a:r>
              <a:rPr lang="en-US" altLang="en-US"/>
              <a:t>getJSON( URL, [data], [callback] ); </a:t>
            </a:r>
          </a:p>
          <a:p>
            <a:endParaRPr lang="en-US" altLang="en-US" b="1"/>
          </a:p>
          <a:p>
            <a:r>
              <a:rPr lang="en-US" altLang="en-US" b="1"/>
              <a:t>data:</a:t>
            </a:r>
            <a:r>
              <a:rPr lang="en-US" altLang="en-US"/>
              <a:t> </a:t>
            </a:r>
          </a:p>
          <a:p>
            <a:pPr lvl="1"/>
            <a:r>
              <a:rPr lang="en-US" altLang="en-US"/>
              <a:t>An object whose properties serve as the name/value pairs used to construct a query string to be appended to the URL, or a preformatted and encoded query string.</a:t>
            </a:r>
          </a:p>
          <a:p>
            <a:r>
              <a:rPr lang="en-US" altLang="en-US" b="1"/>
              <a:t>Callback: </a:t>
            </a:r>
          </a:p>
          <a:p>
            <a:pPr lvl="1"/>
            <a:r>
              <a:rPr lang="en-US" altLang="en-US"/>
              <a:t>The data value resulting from digesting the response body as a JSON string is passed as the first parameter to this callback, and the status as the second.</a:t>
            </a:r>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B1C707D1-79F0-44CA-860F-EABFF196FF7A}"/>
              </a:ext>
            </a:extLst>
          </p:cNvPr>
          <p:cNvSpPr>
            <a:spLocks noGrp="1"/>
          </p:cNvSpPr>
          <p:nvPr>
            <p:ph type="title"/>
          </p:nvPr>
        </p:nvSpPr>
        <p:spPr/>
        <p:txBody>
          <a:bodyPr/>
          <a:lstStyle/>
          <a:p>
            <a:r>
              <a:rPr lang="en-US" altLang="en-US"/>
              <a:t>Generating JSON Data</a:t>
            </a:r>
          </a:p>
        </p:txBody>
      </p:sp>
      <p:sp>
        <p:nvSpPr>
          <p:cNvPr id="51203" name="Content Placeholder 2">
            <a:extLst>
              <a:ext uri="{FF2B5EF4-FFF2-40B4-BE49-F238E27FC236}">
                <a16:creationId xmlns:a16="http://schemas.microsoft.com/office/drawing/2014/main" id="{9F1FA6F8-C3CC-4187-A10F-D0D4F5D64D2B}"/>
              </a:ext>
            </a:extLst>
          </p:cNvPr>
          <p:cNvSpPr>
            <a:spLocks noGrp="1"/>
          </p:cNvSpPr>
          <p:nvPr>
            <p:ph idx="1"/>
          </p:nvPr>
        </p:nvSpPr>
        <p:spPr/>
        <p:txBody>
          <a:bodyPr/>
          <a:lstStyle/>
          <a:p>
            <a:pPr lvl="1">
              <a:buFontTx/>
              <a:buNone/>
            </a:pPr>
            <a:endParaRPr lang="en-US" altLang="en-US"/>
          </a:p>
          <a:p>
            <a:pPr lvl="1">
              <a:buFontTx/>
              <a:buNone/>
            </a:pPr>
            <a:r>
              <a:rPr lang="en-US" altLang="en-US"/>
              <a:t>User user = </a:t>
            </a:r>
            <a:r>
              <a:rPr lang="en-US" altLang="en-US" b="1"/>
              <a:t>new User(101,”Ramesh);</a:t>
            </a:r>
          </a:p>
          <a:p>
            <a:pPr lvl="1">
              <a:buFontTx/>
              <a:buNone/>
            </a:pPr>
            <a:endParaRPr lang="en-US" altLang="en-US" b="1"/>
          </a:p>
          <a:p>
            <a:pPr lvl="1">
              <a:buFontTx/>
              <a:buNone/>
            </a:pPr>
            <a:r>
              <a:rPr lang="en-US" altLang="en-US"/>
              <a:t>ObjectMapper mapper = </a:t>
            </a:r>
            <a:r>
              <a:rPr lang="en-US" altLang="en-US" b="1"/>
              <a:t>new ObjectMapper();</a:t>
            </a:r>
          </a:p>
          <a:p>
            <a:pPr lvl="1">
              <a:buFontTx/>
              <a:buNone/>
            </a:pPr>
            <a:r>
              <a:rPr lang="en-US" altLang="en-US"/>
              <a:t> </a:t>
            </a:r>
            <a:r>
              <a:rPr lang="en-US" altLang="en-US" b="1"/>
              <a:t>try {</a:t>
            </a:r>
          </a:p>
          <a:p>
            <a:pPr lvl="1">
              <a:buFontTx/>
              <a:buNone/>
            </a:pPr>
            <a:r>
              <a:rPr lang="en-US" altLang="en-US"/>
              <a:t> mapper.writeValue(</a:t>
            </a:r>
            <a:r>
              <a:rPr lang="en-US" altLang="en-US" b="1"/>
              <a:t>new File(“user.json"), user);</a:t>
            </a:r>
          </a:p>
          <a:p>
            <a:pPr lvl="1">
              <a:buFontTx/>
              <a:buNone/>
            </a:pPr>
            <a:endParaRPr lang="en-US" altLang="en-US"/>
          </a:p>
          <a:p>
            <a:pPr lvl="1">
              <a:buFontTx/>
              <a:buNone/>
            </a:pPr>
            <a:r>
              <a:rPr lang="en-US" altLang="en-US"/>
              <a:t>System.</a:t>
            </a:r>
            <a:r>
              <a:rPr lang="en-US" altLang="en-US" i="1"/>
              <a:t>out.println(mapper.writeValueAsString(user));</a:t>
            </a:r>
          </a:p>
          <a:p>
            <a:pPr lvl="1">
              <a:buFontTx/>
              <a:buNone/>
            </a:pPr>
            <a:r>
              <a:rPr lang="en-US" altLang="en-US"/>
              <a:t> </a:t>
            </a:r>
          </a:p>
          <a:p>
            <a:pPr lvl="1">
              <a:buFontTx/>
              <a:buNone/>
            </a:pPr>
            <a:r>
              <a:rPr lang="en-US" altLang="en-US"/>
              <a:t>} </a:t>
            </a:r>
            <a:r>
              <a:rPr lang="en-US" altLang="en-US" b="1"/>
              <a:t>catch (Exception e) {</a:t>
            </a:r>
          </a:p>
          <a:p>
            <a:pPr lvl="1">
              <a:buFontTx/>
              <a:buNone/>
            </a:pPr>
            <a:r>
              <a:rPr lang="en-US" altLang="en-US"/>
              <a:t> </a:t>
            </a:r>
          </a:p>
          <a:p>
            <a:pPr lvl="1">
              <a:buFontTx/>
              <a:buNone/>
            </a:pPr>
            <a:r>
              <a:rPr lang="en-US" altLang="en-US"/>
              <a:t>e.printStackTrace();</a:t>
            </a:r>
          </a:p>
          <a:p>
            <a:pPr lvl="1">
              <a:buFontTx/>
              <a:buNone/>
            </a:pPr>
            <a:r>
              <a:rPr lang="en-US" altLang="en-US"/>
              <a:t> </a:t>
            </a:r>
          </a:p>
          <a:p>
            <a:pPr lvl="1">
              <a:buFontTx/>
              <a:buNone/>
            </a:pPr>
            <a:r>
              <a:rPr lang="en-US" altLang="en-US"/>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0BBBA91-6834-439D-8AB0-A1A50FC4C926}"/>
              </a:ext>
            </a:extLst>
          </p:cNvPr>
          <p:cNvSpPr>
            <a:spLocks noGrp="1"/>
          </p:cNvSpPr>
          <p:nvPr>
            <p:ph type="title"/>
          </p:nvPr>
        </p:nvSpPr>
        <p:spPr/>
        <p:txBody>
          <a:bodyPr/>
          <a:lstStyle/>
          <a:p>
            <a:r>
              <a:rPr lang="en-US" altLang="en-US"/>
              <a:t>Working With Json Data</a:t>
            </a:r>
          </a:p>
        </p:txBody>
      </p:sp>
      <p:sp>
        <p:nvSpPr>
          <p:cNvPr id="52227" name="Content Placeholder 2">
            <a:extLst>
              <a:ext uri="{FF2B5EF4-FFF2-40B4-BE49-F238E27FC236}">
                <a16:creationId xmlns:a16="http://schemas.microsoft.com/office/drawing/2014/main" id="{71135C1E-4E44-4F3E-BBC6-7A477FA59A47}"/>
              </a:ext>
            </a:extLst>
          </p:cNvPr>
          <p:cNvSpPr>
            <a:spLocks noGrp="1"/>
          </p:cNvSpPr>
          <p:nvPr>
            <p:ph idx="1"/>
          </p:nvPr>
        </p:nvSpPr>
        <p:spPr/>
        <p:txBody>
          <a:bodyPr/>
          <a:lstStyle/>
          <a:p>
            <a:pPr lvl="1">
              <a:buFontTx/>
              <a:buNone/>
            </a:pPr>
            <a:r>
              <a:rPr lang="en-US" altLang="en-US"/>
              <a:t>$(document).ready(</a:t>
            </a:r>
            <a:r>
              <a:rPr lang="en-US" altLang="en-US" b="1"/>
              <a:t>function() {</a:t>
            </a:r>
          </a:p>
          <a:p>
            <a:pPr lvl="1">
              <a:buFontTx/>
              <a:buNone/>
            </a:pPr>
            <a:r>
              <a:rPr lang="en-US" altLang="en-US"/>
              <a:t>   </a:t>
            </a:r>
          </a:p>
          <a:p>
            <a:pPr lvl="1">
              <a:buFontTx/>
              <a:buNone/>
            </a:pPr>
            <a:r>
              <a:rPr lang="en-US" altLang="en-US"/>
              <a:t>   $("#driver").click(</a:t>
            </a:r>
            <a:r>
              <a:rPr lang="en-US" altLang="en-US" b="1"/>
              <a:t>function(event){ $.getJSON('user.json', function(jd) {</a:t>
            </a:r>
          </a:p>
          <a:p>
            <a:pPr lvl="1">
              <a:buFontTx/>
              <a:buNone/>
            </a:pPr>
            <a:r>
              <a:rPr lang="en-US" altLang="en-US"/>
              <a:t>       $('#id1').html('&lt;p&gt; Name: ' + jd.name + '&lt;/p&gt;'); </a:t>
            </a:r>
          </a:p>
          <a:p>
            <a:pPr lvl="1">
              <a:buFontTx/>
              <a:buNone/>
            </a:pPr>
            <a:r>
              <a:rPr lang="en-US" altLang="en-US"/>
              <a:t>       $('#id1').append('&lt;p&gt;Age : ' + jd.age+ '&lt;/p&gt;');  </a:t>
            </a:r>
          </a:p>
          <a:p>
            <a:pPr lvl="1">
              <a:buFontTx/>
              <a:buNone/>
            </a:pPr>
            <a:r>
              <a:rPr lang="en-US" altLang="en-US"/>
              <a:t>       }); </a:t>
            </a:r>
          </a:p>
          <a:p>
            <a:pPr lvl="1">
              <a:buFontTx/>
              <a:buNone/>
            </a:pPr>
            <a:r>
              <a:rPr lang="en-US" altLang="en-US"/>
              <a:t>   }); </a:t>
            </a:r>
          </a:p>
          <a:p>
            <a:pPr lvl="1">
              <a:buFontTx/>
              <a:buNone/>
            </a:pPr>
            <a:r>
              <a:rPr lang="en-US" altLang="en-US"/>
              <a:t>   }); </a:t>
            </a:r>
          </a:p>
          <a:p>
            <a:pPr lvl="1">
              <a:buFontTx/>
              <a:buNone/>
            </a:pPr>
            <a:r>
              <a:rPr lang="en-US" altLang="en-US"/>
              <a:t>   </a:t>
            </a:r>
          </a:p>
          <a:p>
            <a:pPr lvl="1">
              <a:buFontTx/>
              <a:buNone/>
            </a:pPr>
            <a:r>
              <a:rPr lang="en-US" altLang="en-US"/>
              <a:t>  &lt;div id=</a:t>
            </a:r>
            <a:r>
              <a:rPr lang="en-US" altLang="en-US" i="1"/>
              <a:t>"id1" &gt; &lt;/div&gt; </a:t>
            </a:r>
          </a:p>
          <a:p>
            <a:pPr lvl="1">
              <a:buFontTx/>
              <a:buNone/>
            </a:pPr>
            <a:endParaRPr lang="en-US" altLang="en-US"/>
          </a:p>
          <a:p>
            <a:pPr lvl="1">
              <a:buFontTx/>
              <a:buNone/>
            </a:pPr>
            <a:r>
              <a:rPr lang="en-US" altLang="en-US"/>
              <a:t>&lt;input type=</a:t>
            </a:r>
            <a:r>
              <a:rPr lang="en-US" altLang="en-US" i="1"/>
              <a:t>"button" id="driver" value="Load Data" /&gt; </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73F1D8E2-5768-46A6-B7DA-64A1D9427327}"/>
              </a:ext>
            </a:extLst>
          </p:cNvPr>
          <p:cNvSpPr>
            <a:spLocks noGrp="1" noChangeArrowheads="1"/>
          </p:cNvSpPr>
          <p:nvPr>
            <p:ph type="title"/>
          </p:nvPr>
        </p:nvSpPr>
        <p:spPr/>
        <p:txBody>
          <a:bodyPr/>
          <a:lstStyle/>
          <a:p>
            <a:r>
              <a:rPr lang="en-US" altLang="en-US"/>
              <a:t>What is jQuery</a:t>
            </a:r>
          </a:p>
        </p:txBody>
      </p:sp>
      <p:sp>
        <p:nvSpPr>
          <p:cNvPr id="136195" name="Content Placeholder 2">
            <a:extLst>
              <a:ext uri="{FF2B5EF4-FFF2-40B4-BE49-F238E27FC236}">
                <a16:creationId xmlns:a16="http://schemas.microsoft.com/office/drawing/2014/main" id="{A665F32F-0FCC-49AB-AFB7-F9299092A91A}"/>
              </a:ext>
            </a:extLst>
          </p:cNvPr>
          <p:cNvSpPr>
            <a:spLocks noGrp="1" noChangeArrowheads="1"/>
          </p:cNvSpPr>
          <p:nvPr>
            <p:ph idx="1"/>
          </p:nvPr>
        </p:nvSpPr>
        <p:spPr/>
        <p:txBody>
          <a:bodyPr/>
          <a:lstStyle/>
          <a:p>
            <a:r>
              <a:rPr lang="en-US" altLang="en-US"/>
              <a:t>jQuery is a JavaScript library that simplifies:</a:t>
            </a:r>
          </a:p>
          <a:p>
            <a:pPr lvl="1"/>
            <a:r>
              <a:rPr lang="en-US" altLang="en-US"/>
              <a:t>HTML element selection and document object model (DOM) traversal</a:t>
            </a:r>
          </a:p>
          <a:p>
            <a:pPr lvl="1"/>
            <a:r>
              <a:rPr lang="en-US" altLang="en-US"/>
              <a:t>Element creation, deletion, and modification</a:t>
            </a:r>
          </a:p>
          <a:p>
            <a:pPr lvl="1"/>
            <a:r>
              <a:rPr lang="en-US" altLang="en-US"/>
              <a:t>Event handling</a:t>
            </a:r>
          </a:p>
          <a:p>
            <a:pPr lvl="1"/>
            <a:r>
              <a:rPr lang="en-US" altLang="en-US"/>
              <a:t>Animation</a:t>
            </a:r>
          </a:p>
          <a:p>
            <a:pPr lvl="1"/>
            <a:r>
              <a:rPr lang="en-US" altLang="en-US"/>
              <a:t>Ajax interactions</a:t>
            </a:r>
          </a:p>
          <a:p>
            <a:pPr lvl="1"/>
            <a:r>
              <a:rPr lang="en-US" altLang="en-US"/>
              <a:t>Custom widget integration (date picker, slider, dialogs, tabs, etc…) with jQuery UI</a:t>
            </a:r>
          </a:p>
          <a:p>
            <a:r>
              <a:rPr lang="en-US" altLang="en-US"/>
              <a:t>jQuery is:</a:t>
            </a:r>
          </a:p>
          <a:p>
            <a:pPr lvl="1"/>
            <a:r>
              <a:rPr lang="en-US" altLang="en-US"/>
              <a:t>Free!</a:t>
            </a:r>
          </a:p>
          <a:p>
            <a:pPr lvl="1"/>
            <a:r>
              <a:rPr lang="en-US" altLang="en-US"/>
              <a:t>Open-source </a:t>
            </a:r>
          </a:p>
          <a:p>
            <a:pPr lvl="1"/>
            <a:r>
              <a:rPr lang="en-US" altLang="en-US"/>
              <a:t>lightweight footprint</a:t>
            </a:r>
          </a:p>
          <a:p>
            <a:pPr lvl="1"/>
            <a:r>
              <a:rPr lang="en-US" altLang="en-US"/>
              <a:t>Cross-browser compatible</a:t>
            </a:r>
          </a:p>
          <a:p>
            <a:pPr lvl="1"/>
            <a:r>
              <a:rPr lang="en-US" altLang="en-US"/>
              <a:t>Extensible! can write plugins or pick the one among a large list of existing ones.</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77F2002-D9DB-48B1-B6B3-1A2BB04A7A7D}"/>
              </a:ext>
            </a:extLst>
          </p:cNvPr>
          <p:cNvSpPr>
            <a:spLocks noGrp="1" noChangeArrowheads="1"/>
          </p:cNvSpPr>
          <p:nvPr>
            <p:ph type="title"/>
          </p:nvPr>
        </p:nvSpPr>
        <p:spPr/>
        <p:txBody>
          <a:bodyPr/>
          <a:lstStyle/>
          <a:p>
            <a:pPr eaLnBrk="1" hangingPunct="1"/>
            <a:r>
              <a:rPr lang="en-US" altLang="en-US"/>
              <a:t>History of jQuery</a:t>
            </a:r>
          </a:p>
        </p:txBody>
      </p:sp>
      <p:sp>
        <p:nvSpPr>
          <p:cNvPr id="137219" name="Rectangle 3">
            <a:extLst>
              <a:ext uri="{FF2B5EF4-FFF2-40B4-BE49-F238E27FC236}">
                <a16:creationId xmlns:a16="http://schemas.microsoft.com/office/drawing/2014/main" id="{FFAAB98C-BEE5-4C1D-87E0-F3DFD432976D}"/>
              </a:ext>
            </a:extLst>
          </p:cNvPr>
          <p:cNvSpPr>
            <a:spLocks noGrp="1" noChangeArrowheads="1"/>
          </p:cNvSpPr>
          <p:nvPr>
            <p:ph type="body" idx="1"/>
          </p:nvPr>
        </p:nvSpPr>
        <p:spPr/>
        <p:txBody>
          <a:bodyPr/>
          <a:lstStyle/>
          <a:p>
            <a:pPr eaLnBrk="1" hangingPunct="1">
              <a:lnSpc>
                <a:spcPct val="90000"/>
              </a:lnSpc>
            </a:pPr>
            <a:r>
              <a:rPr lang="en-US" altLang="en-US" dirty="0"/>
              <a:t>The First Stable version of jQuery v1.0  was released in 2006 by a team headed by John </a:t>
            </a:r>
            <a:r>
              <a:rPr lang="en-US" altLang="en-US" dirty="0" err="1"/>
              <a:t>Resig</a:t>
            </a:r>
            <a:endParaRPr lang="en-US" altLang="en-US" dirty="0"/>
          </a:p>
          <a:p>
            <a:pPr eaLnBrk="1" hangingPunct="1">
              <a:lnSpc>
                <a:spcPct val="90000"/>
              </a:lnSpc>
            </a:pPr>
            <a:endParaRPr lang="en-US" altLang="en-US" b="1" dirty="0">
              <a:solidFill>
                <a:srgbClr val="F68521"/>
              </a:solidFill>
              <a:cs typeface="Tahoma" panose="020B0604030504040204" pitchFamily="34" charset="0"/>
            </a:endParaRPr>
          </a:p>
          <a:p>
            <a:pPr eaLnBrk="1" hangingPunct="1">
              <a:lnSpc>
                <a:spcPct val="90000"/>
              </a:lnSpc>
            </a:pPr>
            <a:r>
              <a:rPr lang="en-US" altLang="en-US" sz="1800" b="1" dirty="0">
                <a:cs typeface="Tahoma" panose="020B0604030504040204" pitchFamily="34" charset="0"/>
              </a:rPr>
              <a:t>The Latest version of </a:t>
            </a:r>
            <a:r>
              <a:rPr lang="en-US" altLang="en-US" sz="1800" b="1" dirty="0" err="1">
                <a:cs typeface="Tahoma" panose="020B0604030504040204" pitchFamily="34" charset="0"/>
              </a:rPr>
              <a:t>jquery</a:t>
            </a:r>
            <a:r>
              <a:rPr lang="en-US" altLang="en-US" sz="1800" b="1" dirty="0">
                <a:cs typeface="Tahoma" panose="020B0604030504040204" pitchFamily="34" charset="0"/>
              </a:rPr>
              <a:t> 1.9 and  2.0 are announced </a:t>
            </a:r>
          </a:p>
          <a:p>
            <a:pPr eaLnBrk="1" hangingPunct="1">
              <a:lnSpc>
                <a:spcPct val="90000"/>
              </a:lnSpc>
            </a:pPr>
            <a:endParaRPr lang="en-US" altLang="en-US" b="1" dirty="0">
              <a:solidFill>
                <a:srgbClr val="F68521"/>
              </a:solidFill>
              <a:cs typeface="Tahoma" panose="020B0604030504040204" pitchFamily="34" charset="0"/>
            </a:endParaRPr>
          </a:p>
          <a:p>
            <a:pPr eaLnBrk="1" hangingPunct="1">
              <a:lnSpc>
                <a:spcPct val="90000"/>
              </a:lnSpc>
            </a:pPr>
            <a:r>
              <a:rPr lang="en-US" altLang="en-US" dirty="0"/>
              <a:t>Can be downloaded from the </a:t>
            </a:r>
            <a:r>
              <a:rPr lang="en-US" altLang="en-US" u="sng" dirty="0"/>
              <a:t>http://jquery.com/download/</a:t>
            </a:r>
          </a:p>
          <a:p>
            <a:pPr eaLnBrk="1" hangingPunct="1">
              <a:lnSpc>
                <a:spcPct val="90000"/>
              </a:lnSpc>
            </a:pPr>
            <a:endParaRPr lang="en-US" altLang="en-US" b="1" dirty="0">
              <a:solidFill>
                <a:srgbClr val="F68521"/>
              </a:solidFill>
              <a:cs typeface="Tahoma" panose="020B0604030504040204" pitchFamily="34" charset="0"/>
            </a:endParaRPr>
          </a:p>
          <a:p>
            <a:pPr eaLnBrk="1" hangingPunct="1">
              <a:lnSpc>
                <a:spcPct val="90000"/>
              </a:lnSpc>
            </a:pPr>
            <a:r>
              <a:rPr lang="en-US" altLang="en-US" b="1" dirty="0"/>
              <a:t>Minified Version :</a:t>
            </a:r>
          </a:p>
          <a:p>
            <a:pPr lvl="1" eaLnBrk="1" hangingPunct="1">
              <a:lnSpc>
                <a:spcPct val="90000"/>
              </a:lnSpc>
            </a:pPr>
            <a:endParaRPr lang="en-US" altLang="en-US" dirty="0"/>
          </a:p>
          <a:p>
            <a:pPr lvl="1" eaLnBrk="1" hangingPunct="1">
              <a:lnSpc>
                <a:spcPct val="90000"/>
              </a:lnSpc>
            </a:pPr>
            <a:r>
              <a:rPr lang="en-US" altLang="en-US" dirty="0"/>
              <a:t> compressed version  with whitespaces and comments stripped out, shorter variable names in order to preserve bandwidth. </a:t>
            </a:r>
          </a:p>
          <a:p>
            <a:pPr lvl="1" eaLnBrk="1" hangingPunct="1">
              <a:lnSpc>
                <a:spcPct val="90000"/>
              </a:lnSpc>
            </a:pPr>
            <a:endParaRPr lang="en-US" altLang="en-US" dirty="0"/>
          </a:p>
          <a:p>
            <a:pPr lvl="1" eaLnBrk="1" hangingPunct="1">
              <a:lnSpc>
                <a:spcPct val="90000"/>
              </a:lnSpc>
            </a:pPr>
            <a:r>
              <a:rPr lang="en-US" altLang="en-US" dirty="0"/>
              <a:t>Can use normal jquery.js version for Debugging purpose </a:t>
            </a:r>
          </a:p>
          <a:p>
            <a:pPr eaLnBrk="1" hangingPunct="1">
              <a:lnSpc>
                <a:spcPct val="90000"/>
              </a:lnSpc>
            </a:pPr>
            <a:endParaRPr lang="en-US" altLang="en-US" b="1" dirty="0">
              <a:solidFill>
                <a:srgbClr val="F68521"/>
              </a:solidFill>
              <a:cs typeface="Tahoma" panose="020B0604030504040204" pitchFamily="34" charset="0"/>
            </a:endParaRPr>
          </a:p>
          <a:p>
            <a:pPr eaLnBrk="1" hangingPunct="1">
              <a:lnSpc>
                <a:spcPct val="90000"/>
              </a:lnSpc>
            </a:pPr>
            <a:endParaRPr lang="en-US" altLang="en-US" b="1" dirty="0">
              <a:solidFill>
                <a:srgbClr val="F68521"/>
              </a:solidFill>
              <a:cs typeface="Tahoma" panose="020B0604030504040204" pitchFamily="34" charset="0"/>
            </a:endParaRPr>
          </a:p>
          <a:p>
            <a:pPr eaLnBrk="1" hangingPunct="1">
              <a:lnSpc>
                <a:spcPct val="90000"/>
              </a:lnSpc>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a:extLst>
              <a:ext uri="{FF2B5EF4-FFF2-40B4-BE49-F238E27FC236}">
                <a16:creationId xmlns:a16="http://schemas.microsoft.com/office/drawing/2014/main" id="{45BC457B-BF52-429D-9309-ACE743BF2E2D}"/>
              </a:ext>
            </a:extLst>
          </p:cNvPr>
          <p:cNvSpPr>
            <a:spLocks noGrp="1" noChangeArrowheads="1"/>
          </p:cNvSpPr>
          <p:nvPr>
            <p:ph type="title"/>
          </p:nvPr>
        </p:nvSpPr>
        <p:spPr/>
        <p:txBody>
          <a:bodyPr/>
          <a:lstStyle/>
          <a:p>
            <a:r>
              <a:rPr lang="en-US" altLang="en-US"/>
              <a:t>Adding JQuery</a:t>
            </a:r>
          </a:p>
        </p:txBody>
      </p:sp>
      <p:sp>
        <p:nvSpPr>
          <p:cNvPr id="138243" name="Content Placeholder 2">
            <a:extLst>
              <a:ext uri="{FF2B5EF4-FFF2-40B4-BE49-F238E27FC236}">
                <a16:creationId xmlns:a16="http://schemas.microsoft.com/office/drawing/2014/main" id="{2E73204B-052A-483F-9F4D-3A8170C8A2C7}"/>
              </a:ext>
            </a:extLst>
          </p:cNvPr>
          <p:cNvSpPr>
            <a:spLocks noGrp="1" noChangeArrowheads="1"/>
          </p:cNvSpPr>
          <p:nvPr>
            <p:ph idx="1"/>
          </p:nvPr>
        </p:nvSpPr>
        <p:spPr/>
        <p:txBody>
          <a:bodyPr/>
          <a:lstStyle/>
          <a:p>
            <a:r>
              <a:rPr lang="en-US" altLang="en-US" sz="1800" b="1" u="sng"/>
              <a:t>Local System</a:t>
            </a:r>
          </a:p>
          <a:p>
            <a:endParaRPr lang="en-US" altLang="en-US" sz="1800"/>
          </a:p>
          <a:p>
            <a:pPr lvl="1"/>
            <a:r>
              <a:rPr lang="en-US" altLang="en-US" sz="1600"/>
              <a:t>Can add using &lt;script&gt;  by  downloading the minified version</a:t>
            </a:r>
          </a:p>
          <a:p>
            <a:endParaRPr lang="en-US" altLang="en-US" sz="1800"/>
          </a:p>
          <a:p>
            <a:pPr lvl="1"/>
            <a:r>
              <a:rPr lang="en-US" altLang="en-US" sz="1600" b="1"/>
              <a:t>&lt;script type="text/javascript" src="path/to/jquery.min.js"&gt;</a:t>
            </a:r>
          </a:p>
          <a:p>
            <a:endParaRPr lang="en-US" altLang="en-US" sz="1800" b="1"/>
          </a:p>
          <a:p>
            <a:r>
              <a:rPr lang="en-US" altLang="en-US" sz="1800"/>
              <a:t>Adding Jquery with Google CDN</a:t>
            </a:r>
          </a:p>
          <a:p>
            <a:pPr lvl="1"/>
            <a:endParaRPr lang="en-US" altLang="en-US"/>
          </a:p>
          <a:p>
            <a:pPr lvl="1"/>
            <a:r>
              <a:rPr lang="en-US" altLang="en-US"/>
              <a:t>http://ajax.googleapis.com/ajax/libs/jquery/</a:t>
            </a:r>
            <a:r>
              <a:rPr lang="en-US" altLang="en-US">
                <a:solidFill>
                  <a:srgbClr val="FF0000"/>
                </a:solidFill>
              </a:rPr>
              <a:t>1.7.1</a:t>
            </a:r>
            <a:r>
              <a:rPr lang="en-US" altLang="en-US"/>
              <a:t>/jquery.min.js</a:t>
            </a:r>
          </a:p>
          <a:p>
            <a:endParaRPr lang="en-US" altLang="en-US"/>
          </a:p>
          <a:p>
            <a:pPr lvl="1"/>
            <a:r>
              <a:rPr lang="en-US" altLang="en-US"/>
              <a:t>http://ajax.googleapis.com/ajax/libs/jquery/</a:t>
            </a:r>
            <a:r>
              <a:rPr lang="en-US" altLang="en-US">
                <a:solidFill>
                  <a:srgbClr val="FF0000"/>
                </a:solidFill>
              </a:rPr>
              <a:t>1.7</a:t>
            </a:r>
            <a:r>
              <a:rPr lang="en-US" altLang="en-US"/>
              <a:t>/jquery.min.js</a:t>
            </a:r>
          </a:p>
          <a:p>
            <a:endParaRPr lang="en-US" altLang="en-US"/>
          </a:p>
          <a:p>
            <a:r>
              <a:rPr lang="en-US" altLang="en-US"/>
              <a:t>To refer to the latest version of jQuery,</a:t>
            </a:r>
          </a:p>
          <a:p>
            <a:endParaRPr lang="en-US" altLang="en-US"/>
          </a:p>
          <a:p>
            <a:pPr lvl="1"/>
            <a:r>
              <a:rPr lang="en-US" altLang="en-US"/>
              <a:t>http://ajax.googleapis.com/ajax/libs/jquery/</a:t>
            </a:r>
            <a:r>
              <a:rPr lang="en-US" altLang="en-US">
                <a:solidFill>
                  <a:srgbClr val="FF0000"/>
                </a:solidFill>
              </a:rPr>
              <a:t>1/jquery.min.js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id="{4786B193-8DA7-467D-9C60-EFFEEC4FAAE8}"/>
              </a:ext>
            </a:extLst>
          </p:cNvPr>
          <p:cNvSpPr>
            <a:spLocks noGrp="1" noChangeArrowheads="1"/>
          </p:cNvSpPr>
          <p:nvPr>
            <p:ph type="title"/>
          </p:nvPr>
        </p:nvSpPr>
        <p:spPr/>
        <p:txBody>
          <a:bodyPr/>
          <a:lstStyle/>
          <a:p>
            <a:r>
              <a:rPr lang="en-US" altLang="en-US"/>
              <a:t>Adding jQuery with Google CDN</a:t>
            </a:r>
          </a:p>
        </p:txBody>
      </p:sp>
      <p:sp>
        <p:nvSpPr>
          <p:cNvPr id="139267" name="Content Placeholder 2">
            <a:extLst>
              <a:ext uri="{FF2B5EF4-FFF2-40B4-BE49-F238E27FC236}">
                <a16:creationId xmlns:a16="http://schemas.microsoft.com/office/drawing/2014/main" id="{A2A0F54C-4B66-4949-AF14-7F0D3A8E5B89}"/>
              </a:ext>
            </a:extLst>
          </p:cNvPr>
          <p:cNvSpPr>
            <a:spLocks noGrp="1" noChangeArrowheads="1"/>
          </p:cNvSpPr>
          <p:nvPr>
            <p:ph idx="1"/>
          </p:nvPr>
        </p:nvSpPr>
        <p:spPr/>
        <p:txBody>
          <a:bodyPr/>
          <a:lstStyle/>
          <a:p>
            <a:r>
              <a:rPr lang="en-US" altLang="en-US" sz="1800"/>
              <a:t>Google has jQuery libraries on its Content delivery network and allows any website to  use it for free.</a:t>
            </a:r>
          </a:p>
          <a:p>
            <a:endParaRPr lang="en-US" altLang="en-US" sz="1800"/>
          </a:p>
          <a:p>
            <a:r>
              <a:rPr lang="en-US" altLang="en-US" sz="1800" b="1" u="sng"/>
              <a:t>Caching:</a:t>
            </a:r>
            <a:r>
              <a:rPr lang="en-US" altLang="en-US" sz="1800"/>
              <a:t> The most important benefit is caching. If  any previously visited site by user is using jQuery  from Google CDN then the cached version will be  used. It will not be downloaded again.</a:t>
            </a:r>
          </a:p>
          <a:p>
            <a:endParaRPr lang="en-US" altLang="en-US" sz="1800" b="1" u="sng"/>
          </a:p>
          <a:p>
            <a:r>
              <a:rPr lang="en-US" altLang="en-US" sz="1800" b="1" u="sng"/>
              <a:t>Reduce Load:</a:t>
            </a:r>
            <a:r>
              <a:rPr lang="en-US" altLang="en-US" sz="1800"/>
              <a:t> It reduces the load on web server as it downloads from Google server's. </a:t>
            </a:r>
          </a:p>
          <a:p>
            <a:endParaRPr lang="en-US" altLang="en-US" sz="1800" b="1" u="sng"/>
          </a:p>
          <a:p>
            <a:r>
              <a:rPr lang="en-US" altLang="en-US" sz="1800" b="1" u="sng"/>
              <a:t>Serves fast :</a:t>
            </a:r>
            <a:r>
              <a:rPr lang="en-US" altLang="en-US" sz="1800"/>
              <a:t> As Google has dozen's of different  servers around the web and it will download the jQuery from whichever server closer to the user. </a:t>
            </a:r>
          </a:p>
          <a:p>
            <a:pPr>
              <a:buFontTx/>
              <a:buNone/>
            </a:pPr>
            <a:r>
              <a:rPr lang="en-US" altLang="en-US" sz="1800"/>
              <a:t> </a:t>
            </a:r>
          </a:p>
          <a:p>
            <a:r>
              <a:rPr lang="en-US" altLang="en-US" sz="1800" b="1" u="sng"/>
              <a:t>Parellel Downloading:</a:t>
            </a:r>
            <a:r>
              <a:rPr lang="en-US" altLang="en-US" sz="1800"/>
              <a:t> As the js file is on a  separate domain, modern browsers will download the  script in parallel with scripts on your domain.</a:t>
            </a:r>
          </a:p>
        </p:txBody>
      </p:sp>
    </p:spTree>
  </p:cSld>
  <p:clrMapOvr>
    <a:masterClrMapping/>
  </p:clrMapOvr>
</p:sld>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4138</Words>
  <Application>Microsoft Office PowerPoint</Application>
  <PresentationFormat>Widescreen</PresentationFormat>
  <Paragraphs>603</Paragraphs>
  <Slides>56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Consolas</vt:lpstr>
      <vt:lpstr>Times New Roman</vt:lpstr>
      <vt:lpstr>vees</vt:lpstr>
      <vt:lpstr>PowerPoint Presentation</vt:lpstr>
      <vt:lpstr>Introduction to jquery</vt:lpstr>
      <vt:lpstr>Topics</vt:lpstr>
      <vt:lpstr>Motivation for jQuery</vt:lpstr>
      <vt:lpstr>Unobtrusive JavaScript</vt:lpstr>
      <vt:lpstr>What is jQuery</vt:lpstr>
      <vt:lpstr>History of jQuery</vt:lpstr>
      <vt:lpstr>Adding JQuery</vt:lpstr>
      <vt:lpstr>Adding jQuery with Google CDN</vt:lpstr>
      <vt:lpstr>The jQuery Function</vt:lpstr>
      <vt:lpstr>jQuery( callback )</vt:lpstr>
      <vt:lpstr>Document Ready Handler</vt:lpstr>
      <vt:lpstr>First JQUERY-Anonymous Functions</vt:lpstr>
      <vt:lpstr>JQuery with Named Functions</vt:lpstr>
      <vt:lpstr>Selection</vt:lpstr>
      <vt:lpstr>Topics</vt:lpstr>
      <vt:lpstr>Basic Selectors</vt:lpstr>
      <vt:lpstr>Basic Selectors </vt:lpstr>
      <vt:lpstr>Controlling the context </vt:lpstr>
      <vt:lpstr>Selection By Attribute </vt:lpstr>
      <vt:lpstr>Working with Attributes</vt:lpstr>
      <vt:lpstr>Hierarchy Selectors </vt:lpstr>
      <vt:lpstr> Form Selectors </vt:lpstr>
      <vt:lpstr>PowerPoint Presentation</vt:lpstr>
      <vt:lpstr>Selecting by Position</vt:lpstr>
      <vt:lpstr>Selecting by Position</vt:lpstr>
      <vt:lpstr>Other Selections </vt:lpstr>
      <vt:lpstr> jQuery Method Chaining </vt:lpstr>
      <vt:lpstr>CSS Styling and jQuery </vt:lpstr>
      <vt:lpstr>Jquery Css</vt:lpstr>
      <vt:lpstr>Css Manipulations</vt:lpstr>
      <vt:lpstr>Set CSS Properties</vt:lpstr>
      <vt:lpstr>Event handling</vt:lpstr>
      <vt:lpstr>Event Handling</vt:lpstr>
      <vt:lpstr>JQuery Events</vt:lpstr>
      <vt:lpstr>Animation and effects</vt:lpstr>
      <vt:lpstr>Showing and hiding elements </vt:lpstr>
      <vt:lpstr>Useful Functions</vt:lpstr>
      <vt:lpstr>Hover Method</vt:lpstr>
      <vt:lpstr>Jquery –ajax interaction</vt:lpstr>
      <vt:lpstr>Ajax Interaction</vt:lpstr>
      <vt:lpstr>Ajax Interaction</vt:lpstr>
      <vt:lpstr>XMLHttpRequest </vt:lpstr>
      <vt:lpstr> Server-Side AJAX Request Processing  </vt:lpstr>
      <vt:lpstr>Steps of AJAX Operation </vt:lpstr>
      <vt:lpstr>Jquery Ajax</vt:lpstr>
      <vt:lpstr>JQuery Ajax</vt:lpstr>
      <vt:lpstr>Making an Ajax Call</vt:lpstr>
      <vt:lpstr>JQuery AJAX Events: </vt:lpstr>
      <vt:lpstr>Ajax Events</vt:lpstr>
      <vt:lpstr>JQuery AJAX Methods: </vt:lpstr>
      <vt:lpstr> JSON: JavaScript Object Notation. </vt:lpstr>
      <vt:lpstr>JSON Syntax Rules </vt:lpstr>
      <vt:lpstr>Working With Json Data</vt:lpstr>
      <vt:lpstr>Generating JSON Data</vt:lpstr>
      <vt:lpstr>Working With Json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1</cp:revision>
  <dcterms:created xsi:type="dcterms:W3CDTF">2022-01-11T10:12:23Z</dcterms:created>
  <dcterms:modified xsi:type="dcterms:W3CDTF">2022-01-11T10:18:31Z</dcterms:modified>
</cp:coreProperties>
</file>