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7" r:id="rId2"/>
    <p:sldId id="1410" r:id="rId3"/>
    <p:sldId id="1411" r:id="rId4"/>
    <p:sldId id="1412" r:id="rId5"/>
    <p:sldId id="1413" r:id="rId6"/>
    <p:sldId id="1414" r:id="rId7"/>
    <p:sldId id="1415" r:id="rId8"/>
    <p:sldId id="1416" r:id="rId9"/>
    <p:sldId id="1417" r:id="rId10"/>
    <p:sldId id="1418" r:id="rId11"/>
    <p:sldId id="1419" r:id="rId12"/>
    <p:sldId id="1420" r:id="rId13"/>
    <p:sldId id="1421" r:id="rId14"/>
    <p:sldId id="1422" r:id="rId15"/>
    <p:sldId id="1423" r:id="rId16"/>
    <p:sldId id="1424" r:id="rId17"/>
    <p:sldId id="1425" r:id="rId18"/>
    <p:sldId id="1426" r:id="rId19"/>
    <p:sldId id="1427" r:id="rId20"/>
    <p:sldId id="1428" r:id="rId21"/>
    <p:sldId id="1429" r:id="rId22"/>
    <p:sldId id="594" r:id="rId23"/>
    <p:sldId id="595" r:id="rId24"/>
    <p:sldId id="449" r:id="rId25"/>
    <p:sldId id="450" r:id="rId26"/>
    <p:sldId id="451" r:id="rId27"/>
    <p:sldId id="596" r:id="rId28"/>
    <p:sldId id="597" r:id="rId29"/>
    <p:sldId id="454" r:id="rId30"/>
    <p:sldId id="455" r:id="rId31"/>
    <p:sldId id="456" r:id="rId32"/>
    <p:sldId id="457" r:id="rId33"/>
    <p:sldId id="634" r:id="rId34"/>
    <p:sldId id="650" r:id="rId35"/>
    <p:sldId id="652" r:id="rId36"/>
    <p:sldId id="458" r:id="rId37"/>
    <p:sldId id="598" r:id="rId38"/>
    <p:sldId id="600" r:id="rId39"/>
    <p:sldId id="685" r:id="rId40"/>
    <p:sldId id="686" r:id="rId41"/>
    <p:sldId id="653" r:id="rId42"/>
    <p:sldId id="654" r:id="rId43"/>
    <p:sldId id="683" r:id="rId44"/>
    <p:sldId id="684" r:id="rId45"/>
    <p:sldId id="530" r:id="rId46"/>
    <p:sldId id="655" r:id="rId47"/>
    <p:sldId id="660" r:id="rId48"/>
    <p:sldId id="459" r:id="rId49"/>
    <p:sldId id="532" r:id="rId50"/>
    <p:sldId id="533" r:id="rId51"/>
    <p:sldId id="460" r:id="rId52"/>
    <p:sldId id="461" r:id="rId53"/>
    <p:sldId id="462" r:id="rId54"/>
    <p:sldId id="463" r:id="rId55"/>
    <p:sldId id="1430" r:id="rId56"/>
    <p:sldId id="1431" r:id="rId57"/>
    <p:sldId id="1432" r:id="rId58"/>
    <p:sldId id="1433" r:id="rId59"/>
    <p:sldId id="1434" r:id="rId60"/>
    <p:sldId id="1435" r:id="rId61"/>
    <p:sldId id="1436" r:id="rId62"/>
    <p:sldId id="1437" r:id="rId63"/>
    <p:sldId id="1438" r:id="rId64"/>
    <p:sldId id="1439" r:id="rId65"/>
    <p:sldId id="1440" r:id="rId66"/>
    <p:sldId id="1441" r:id="rId67"/>
    <p:sldId id="1442" r:id="rId68"/>
    <p:sldId id="1443" r:id="rId69"/>
    <p:sldId id="1444" r:id="rId70"/>
    <p:sldId id="1445" r:id="rId71"/>
    <p:sldId id="1446" r:id="rId72"/>
    <p:sldId id="1447" r:id="rId73"/>
    <p:sldId id="1448" r:id="rId74"/>
    <p:sldId id="1449" r:id="rId75"/>
    <p:sldId id="1450" r:id="rId76"/>
    <p:sldId id="1451" r:id="rId77"/>
    <p:sldId id="1453" r:id="rId78"/>
    <p:sldId id="1480" r:id="rId79"/>
    <p:sldId id="1481" r:id="rId80"/>
    <p:sldId id="1471" r:id="rId81"/>
    <p:sldId id="1472" r:id="rId82"/>
    <p:sldId id="1473" r:id="rId83"/>
    <p:sldId id="1474" r:id="rId84"/>
    <p:sldId id="1475" r:id="rId85"/>
    <p:sldId id="1476" r:id="rId86"/>
    <p:sldId id="1477" r:id="rId87"/>
    <p:sldId id="1478"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7" d="100"/>
          <a:sy n="67" d="100"/>
        </p:scale>
        <p:origin x="64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321CB-7FEF-469C-A47A-783A095557D0}" type="datetimeFigureOut">
              <a:rPr lang="en-IN" smtClean="0"/>
              <a:t>17-11-2021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4FA88-727B-43E8-8E85-DB42B726F808}" type="slidenum">
              <a:rPr lang="en-IN" smtClean="0"/>
              <a:t>‹#›</a:t>
            </a:fld>
            <a:endParaRPr lang="en-IN"/>
          </a:p>
        </p:txBody>
      </p:sp>
    </p:spTree>
    <p:extLst>
      <p:ext uri="{BB962C8B-B14F-4D97-AF65-F5344CB8AC3E}">
        <p14:creationId xmlns:p14="http://schemas.microsoft.com/office/powerpoint/2010/main" val="313643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896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B09728B0-1BB7-403B-9490-7DF4B1603D96}" type="datetime8">
              <a:rPr lang="en-US" altLang="en-US" sz="700">
                <a:solidFill>
                  <a:prstClr val="black"/>
                </a:solidFill>
                <a:latin typeface="Times New Roman" pitchFamily="18" charset="0"/>
              </a:rPr>
              <a:pPr/>
              <a:t>11/17/2021 5:07 PM</a:t>
            </a:fld>
            <a:endParaRPr lang="en-US" altLang="en-US" sz="700">
              <a:solidFill>
                <a:prstClr val="black"/>
              </a:solidFill>
              <a:latin typeface="Times New Roman" pitchFamily="18" charset="0"/>
            </a:endParaRPr>
          </a:p>
        </p:txBody>
      </p:sp>
    </p:spTree>
    <p:extLst>
      <p:ext uri="{BB962C8B-B14F-4D97-AF65-F5344CB8AC3E}">
        <p14:creationId xmlns:p14="http://schemas.microsoft.com/office/powerpoint/2010/main" val="1269857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exactly what </a:t>
            </a:r>
            <a:r>
              <a:rPr lang="en-US" i="1" dirty="0"/>
              <a:t>is </a:t>
            </a:r>
            <a:r>
              <a:rPr lang="en-US" dirty="0"/>
              <a:t>agile development?</a:t>
            </a:r>
          </a:p>
          <a:p>
            <a:r>
              <a:rPr lang="en-US" dirty="0"/>
              <a:t>Put simply, agile development is a different way of managing IT development teams and projects.</a:t>
            </a:r>
          </a:p>
          <a:p>
            <a:r>
              <a:rPr lang="en-US" dirty="0"/>
              <a:t>The use of the word agile in this context derives from the agile manifesto.  </a:t>
            </a:r>
          </a:p>
          <a:p>
            <a:r>
              <a:rPr lang="en-US" dirty="0"/>
              <a:t>A small group of people got together in 2001 to discuss their feelings that the traditional approach to managing software development projects was failing far too often, and there had to be a better way.  </a:t>
            </a:r>
          </a:p>
          <a:p>
            <a:r>
              <a:rPr lang="en-US" dirty="0"/>
              <a:t> They came up with the agile manifesto, which describes 4 important values that are as relevant today as they were then. </a:t>
            </a:r>
          </a:p>
          <a:p>
            <a:endParaRPr lang="en-US" dirty="0"/>
          </a:p>
          <a:p>
            <a:r>
              <a:rPr lang="en-US" dirty="0"/>
              <a:t> It says, “we value:</a:t>
            </a:r>
          </a:p>
          <a:p>
            <a:pPr lvl="1" algn="l"/>
            <a:r>
              <a:rPr lang="en-US" dirty="0"/>
              <a:t>Individuals and interactions over processes and tools</a:t>
            </a:r>
          </a:p>
          <a:p>
            <a:pPr lvl="1" algn="l"/>
            <a:r>
              <a:rPr lang="en-US" dirty="0"/>
              <a:t>Working software over comprehensive documentation</a:t>
            </a:r>
          </a:p>
          <a:p>
            <a:pPr lvl="1" algn="l"/>
            <a:r>
              <a:rPr lang="en-US" dirty="0"/>
              <a:t>Customer collaboration over contract negotiation</a:t>
            </a:r>
          </a:p>
          <a:p>
            <a:pPr lvl="1" algn="l"/>
            <a:r>
              <a:rPr lang="en-US" dirty="0"/>
              <a:t>Responding to change over following a plan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33</a:t>
            </a:fld>
            <a:endParaRPr lang="en-US"/>
          </a:p>
        </p:txBody>
      </p:sp>
    </p:spTree>
    <p:extLst>
      <p:ext uri="{BB962C8B-B14F-4D97-AF65-F5344CB8AC3E}">
        <p14:creationId xmlns:p14="http://schemas.microsoft.com/office/powerpoint/2010/main" val="422573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advantages of the Agile Model are as follows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Realistic approach to software development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Promotes teamwork and cross training</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Functionality can be developed rapidly and demonstrated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Resource requirements are minimum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Suitable for fixed or changing requirements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Delivers early partial working solutions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Good model for environments that change steadily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Minimal rules, documentation easily employed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Enables concurrent development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Delivery within an overall planned context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Little or no planning required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Easy to manage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Gives flexibility to developers </a:t>
            </a:r>
          </a:p>
          <a:p>
            <a:pPr lvl="0"/>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34</a:t>
            </a:fld>
            <a:endParaRPr lang="en-US"/>
          </a:p>
        </p:txBody>
      </p:sp>
    </p:spTree>
    <p:extLst>
      <p:ext uri="{BB962C8B-B14F-4D97-AF65-F5344CB8AC3E}">
        <p14:creationId xmlns:p14="http://schemas.microsoft.com/office/powerpoint/2010/main" val="4114405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disadvantages of the Agile Model are as follows −</a:t>
            </a:r>
          </a:p>
          <a:p>
            <a:pPr lvl="0"/>
            <a:r>
              <a:rPr lang="en-US" sz="1200" kern="1200" dirty="0">
                <a:solidFill>
                  <a:schemeClr val="tx1"/>
                </a:solidFill>
                <a:effectLst/>
                <a:latin typeface="+mn-lt"/>
                <a:ea typeface="+mn-ea"/>
                <a:cs typeface="+mn-cs"/>
              </a:rPr>
              <a:t>Not suitable for handling complex dependencies</a:t>
            </a:r>
          </a:p>
          <a:p>
            <a:pPr lvl="0"/>
            <a:r>
              <a:rPr lang="en-US" sz="1200" kern="1200" dirty="0">
                <a:solidFill>
                  <a:schemeClr val="tx1"/>
                </a:solidFill>
                <a:effectLst/>
                <a:latin typeface="+mn-lt"/>
                <a:ea typeface="+mn-ea"/>
                <a:cs typeface="+mn-cs"/>
              </a:rPr>
              <a:t>More risk of sustainability, maintainability and extensibility</a:t>
            </a:r>
          </a:p>
          <a:p>
            <a:pPr lvl="0"/>
            <a:r>
              <a:rPr lang="en-US" sz="1200" kern="1200" dirty="0">
                <a:solidFill>
                  <a:schemeClr val="tx1"/>
                </a:solidFill>
                <a:effectLst/>
                <a:latin typeface="+mn-lt"/>
                <a:ea typeface="+mn-ea"/>
                <a:cs typeface="+mn-cs"/>
              </a:rPr>
              <a:t>An overall plan, an agile leader and agile project manager practice is a must without which the agile model will not work</a:t>
            </a:r>
          </a:p>
          <a:p>
            <a:pPr lvl="0"/>
            <a:r>
              <a:rPr lang="en-US" sz="1200" kern="1200" dirty="0">
                <a:solidFill>
                  <a:schemeClr val="tx1"/>
                </a:solidFill>
                <a:effectLst/>
                <a:latin typeface="+mn-lt"/>
                <a:ea typeface="+mn-ea"/>
                <a:cs typeface="+mn-cs"/>
              </a:rPr>
              <a:t>Strict delivery management dictates the scope, functionality to be delivered, and adjustments to meet the deadlines</a:t>
            </a:r>
          </a:p>
          <a:p>
            <a:pPr lvl="0"/>
            <a:r>
              <a:rPr lang="en-US" sz="1200" kern="1200" dirty="0">
                <a:solidFill>
                  <a:schemeClr val="tx1"/>
                </a:solidFill>
                <a:effectLst/>
                <a:latin typeface="+mn-lt"/>
                <a:ea typeface="+mn-ea"/>
                <a:cs typeface="+mn-cs"/>
              </a:rPr>
              <a:t>Depends heavily on customer interaction. If the customer is not clear, the team can be driven in the wrong direction.</a:t>
            </a:r>
          </a:p>
          <a:p>
            <a:pPr lvl="0"/>
            <a:r>
              <a:rPr lang="en-US" sz="1200" kern="1200" dirty="0">
                <a:solidFill>
                  <a:schemeClr val="tx1"/>
                </a:solidFill>
                <a:effectLst/>
                <a:latin typeface="+mn-lt"/>
                <a:ea typeface="+mn-ea"/>
                <a:cs typeface="+mn-cs"/>
              </a:rPr>
              <a:t>There is a very high individual dependency, since there is minimum documentation generated. </a:t>
            </a:r>
          </a:p>
          <a:p>
            <a:pPr lvl="0"/>
            <a:r>
              <a:rPr lang="en-US" sz="1200" kern="1200" dirty="0">
                <a:solidFill>
                  <a:schemeClr val="tx1"/>
                </a:solidFill>
                <a:effectLst/>
                <a:latin typeface="+mn-lt"/>
                <a:ea typeface="+mn-ea"/>
                <a:cs typeface="+mn-cs"/>
              </a:rPr>
              <a:t>Transfer of technology to new team members may be quite challenging due to lack of documentation.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35</a:t>
            </a:fld>
            <a:endParaRPr lang="en-US"/>
          </a:p>
        </p:txBody>
      </p:sp>
    </p:spTree>
    <p:extLst>
      <p:ext uri="{BB962C8B-B14F-4D97-AF65-F5344CB8AC3E}">
        <p14:creationId xmlns:p14="http://schemas.microsoft.com/office/powerpoint/2010/main" val="28034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C563832B-1062-4EFF-9063-5E697EAFB95A}" type="datetime8">
              <a:rPr lang="en-US" sz="700">
                <a:solidFill>
                  <a:prstClr val="black"/>
                </a:solidFill>
                <a:latin typeface="Times New Roman" pitchFamily="18" charset="0"/>
              </a:rPr>
              <a:pPr/>
              <a:t>11/17/2021 5:07 PM</a:t>
            </a:fld>
            <a:endParaRPr lang="en-US" sz="700">
              <a:solidFill>
                <a:prstClr val="black"/>
              </a:solidFill>
              <a:latin typeface="Times New Roman" pitchFamily="18" charset="0"/>
            </a:endParaRPr>
          </a:p>
        </p:txBody>
      </p:sp>
      <p:sp>
        <p:nvSpPr>
          <p:cNvPr id="178179" name="Rectangle 2"/>
          <p:cNvSpPr>
            <a:spLocks noGrp="1" noRot="1" noChangeAspect="1" noChangeArrowheads="1" noTextEdit="1"/>
          </p:cNvSpPr>
          <p:nvPr>
            <p:ph type="sldImg"/>
          </p:nvPr>
        </p:nvSpPr>
        <p:spPr>
          <a:xfrm>
            <a:off x="-53975" y="434975"/>
            <a:ext cx="6965950" cy="3919538"/>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a:solidFill>
                  <a:schemeClr val="tx1"/>
                </a:solidFill>
                <a:effectLst/>
                <a:latin typeface="+mn-lt"/>
                <a:ea typeface="+mn-ea"/>
                <a:cs typeface="+mn-cs"/>
              </a:rPr>
              <a:t>In an iterative model, the iterative process starts with a simple implementation of a small set of software requirements and iteratively enhances the evolving versions. This cycle is repeated until the complete system is implemented and ready to be deployed.</a:t>
            </a:r>
            <a:endParaRPr lang="en-US" sz="10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7273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C563832B-1062-4EFF-9063-5E697EAFB95A}" type="datetime8">
              <a:rPr lang="en-US" sz="700">
                <a:solidFill>
                  <a:prstClr val="black"/>
                </a:solidFill>
                <a:latin typeface="Times New Roman" pitchFamily="18" charset="0"/>
              </a:rPr>
              <a:pPr/>
              <a:t>11/17/2021 5:07 PM</a:t>
            </a:fld>
            <a:endParaRPr lang="en-US" sz="700">
              <a:solidFill>
                <a:prstClr val="black"/>
              </a:solidFill>
              <a:latin typeface="Times New Roman" pitchFamily="18" charset="0"/>
            </a:endParaRPr>
          </a:p>
        </p:txBody>
      </p:sp>
      <p:sp>
        <p:nvSpPr>
          <p:cNvPr id="178179" name="Rectangle 2"/>
          <p:cNvSpPr>
            <a:spLocks noGrp="1" noRot="1" noChangeAspect="1" noChangeArrowheads="1" noTextEdit="1"/>
          </p:cNvSpPr>
          <p:nvPr>
            <p:ph type="sldImg"/>
          </p:nvPr>
        </p:nvSpPr>
        <p:spPr>
          <a:xfrm>
            <a:off x="-53975" y="434975"/>
            <a:ext cx="6965950" cy="3919538"/>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An iterative life cycle model does not attempt to start with a full specification of requirements. </a:t>
            </a:r>
          </a:p>
          <a:p>
            <a:r>
              <a:rPr lang="en-US" dirty="0"/>
              <a:t>Instead, development begins by specifying and implementing just part of the software, which can then be reviewed in order to identify further requirements. </a:t>
            </a:r>
          </a:p>
          <a:p>
            <a:r>
              <a:rPr lang="en-US" dirty="0"/>
              <a:t>This process is then repeated, producing a new version of the software for each cycle of the model.</a:t>
            </a:r>
          </a:p>
        </p:txBody>
      </p:sp>
    </p:spTree>
    <p:extLst>
      <p:ext uri="{BB962C8B-B14F-4D97-AF65-F5344CB8AC3E}">
        <p14:creationId xmlns:p14="http://schemas.microsoft.com/office/powerpoint/2010/main" val="3066134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diagram you can</a:t>
            </a:r>
            <a:r>
              <a:rPr lang="en-US" baseline="0" dirty="0"/>
              <a:t> see how the bike is formed one single board with wheels, in the same way </a:t>
            </a:r>
            <a:r>
              <a:rPr lang="en-US" dirty="0"/>
              <a:t>when we work </a:t>
            </a:r>
            <a:r>
              <a:rPr lang="en-US" b="1" dirty="0"/>
              <a:t>iteratively </a:t>
            </a:r>
            <a:r>
              <a:rPr lang="en-US" dirty="0"/>
              <a:t>we create a rough product or piece in one iteration, then review it and improve it in next iteration and so on until it’s finished. </a:t>
            </a:r>
          </a:p>
          <a:p>
            <a:r>
              <a:rPr lang="en-US" dirty="0"/>
              <a:t>Hence, in iterative model the whole product is developed step by step.</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38</a:t>
            </a:fld>
            <a:endParaRPr lang="en-US"/>
          </a:p>
        </p:txBody>
      </p:sp>
    </p:spTree>
    <p:extLst>
      <p:ext uri="{BB962C8B-B14F-4D97-AF65-F5344CB8AC3E}">
        <p14:creationId xmlns:p14="http://schemas.microsoft.com/office/powerpoint/2010/main" val="2480534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39</a:t>
            </a:fld>
            <a:endParaRPr lang="en-US"/>
          </a:p>
        </p:txBody>
      </p:sp>
    </p:spTree>
    <p:extLst>
      <p:ext uri="{BB962C8B-B14F-4D97-AF65-F5344CB8AC3E}">
        <p14:creationId xmlns:p14="http://schemas.microsoft.com/office/powerpoint/2010/main" val="411171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Iterative model:</a:t>
            </a:r>
            <a:endParaRPr lang="en-US" dirty="0"/>
          </a:p>
          <a:p>
            <a:pPr lvl="0"/>
            <a:r>
              <a:rPr lang="en-US" sz="1200" kern="1200" dirty="0">
                <a:solidFill>
                  <a:schemeClr val="tx1"/>
                </a:solidFill>
                <a:effectLst/>
                <a:latin typeface="+mn-lt"/>
                <a:ea typeface="+mn-ea"/>
                <a:cs typeface="+mn-cs"/>
              </a:rPr>
              <a:t>An iterative model creates a high-level design of the application before building the product and defining the design solution for the entire product.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Later, design and built a skeleton version, and then evolve the design based on what had been built.</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An iterative model builds and improves the product step by step. Hence, defects can be tracked at early stages. </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41</a:t>
            </a:fld>
            <a:endParaRPr lang="en-US"/>
          </a:p>
        </p:txBody>
      </p:sp>
    </p:spTree>
    <p:extLst>
      <p:ext uri="{BB962C8B-B14F-4D97-AF65-F5344CB8AC3E}">
        <p14:creationId xmlns:p14="http://schemas.microsoft.com/office/powerpoint/2010/main" val="3753886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This avoids the downward flow of the defects. Testing and debugging during smaller iteration is easy.</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Reliable user feedback is possible. Risks are identified and resolved during iteration; and each iteration is an easily managed milestone.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presenting sketches and blueprints of the product to users for their feedback, users imagine how the product will work.</a:t>
            </a:r>
          </a:p>
          <a:p>
            <a:pPr lvl="0"/>
            <a:endParaRPr lang="en-US" sz="1200" kern="1200" dirty="0">
              <a:solidFill>
                <a:schemeClr val="tx1"/>
              </a:solidFill>
              <a:effectLst/>
              <a:latin typeface="+mn-lt"/>
              <a:ea typeface="+mn-ea"/>
              <a:cs typeface="+mn-cs"/>
            </a:endParaRPr>
          </a:p>
          <a:p>
            <a:pPr lvl="0">
              <a:lnSpc>
                <a:spcPct val="90000"/>
              </a:lnSpc>
              <a:defRPr/>
            </a:pPr>
            <a:r>
              <a:rPr lang="en-US" altLang="en-US" kern="0" noProof="1">
                <a:solidFill>
                  <a:prstClr val="black"/>
                </a:solidFill>
                <a:latin typeface="Cambria" panose="02040503050406030204" pitchFamily="18" charset="0"/>
              </a:rPr>
              <a:t>In an iterative model lesser time is spent on documenting and more time is given for designing. </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42</a:t>
            </a:fld>
            <a:endParaRPr lang="en-US"/>
          </a:p>
        </p:txBody>
      </p:sp>
    </p:spTree>
    <p:extLst>
      <p:ext uri="{BB962C8B-B14F-4D97-AF65-F5344CB8AC3E}">
        <p14:creationId xmlns:p14="http://schemas.microsoft.com/office/powerpoint/2010/main" val="2991740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disadvantage with this model is that it is applicable only to large and bulky software development projects. </a:t>
            </a:r>
          </a:p>
          <a:p>
            <a:r>
              <a:rPr lang="en-US" dirty="0"/>
              <a:t>This is because it is hard to break a small software system into further small serviceable increments/modules.</a:t>
            </a:r>
          </a:p>
          <a:p>
            <a:r>
              <a:rPr lang="en-US" dirty="0"/>
              <a:t>More resources may be required.</a:t>
            </a:r>
          </a:p>
          <a:p>
            <a:r>
              <a:rPr lang="en-US" dirty="0"/>
              <a:t>Although cost of change is lesser but it is not very suitable for changing requirements.</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49340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012"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07EA47A5-C8C3-4997-86B5-D38CD5DD815C}" type="datetime8">
              <a:rPr lang="en-US" sz="700">
                <a:solidFill>
                  <a:prstClr val="black"/>
                </a:solidFill>
                <a:latin typeface="Times New Roman" pitchFamily="18" charset="0"/>
              </a:rPr>
              <a:pPr/>
              <a:t>11/17/2021 5:07 PM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272413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management attention is required.</a:t>
            </a:r>
          </a:p>
          <a:p>
            <a:r>
              <a:rPr lang="en-US" dirty="0"/>
              <a:t>System architecture or design issues may arise because not all requirements are gathered in the beginning of the entire life cycle.</a:t>
            </a:r>
          </a:p>
          <a:p>
            <a:r>
              <a:rPr lang="en-US" dirty="0"/>
              <a:t>Defining increments may require definition of the complete system</a:t>
            </a:r>
          </a:p>
          <a:p>
            <a:r>
              <a:rPr lang="en-US" dirty="0"/>
              <a:t>Not suitable for smaller projects</a:t>
            </a:r>
          </a:p>
          <a:p>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952132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incremental model the whole requirement is divided into various builds. </a:t>
            </a:r>
          </a:p>
          <a:p>
            <a:endParaRPr lang="en-US" dirty="0"/>
          </a:p>
          <a:p>
            <a:r>
              <a:rPr lang="en-US" dirty="0"/>
              <a:t>Multiple development cycles take place here, making the life cycle a “multi-waterfall” cycle.  </a:t>
            </a:r>
          </a:p>
          <a:p>
            <a:endParaRPr lang="en-US" dirty="0"/>
          </a:p>
          <a:p>
            <a:r>
              <a:rPr lang="en-US" dirty="0"/>
              <a:t>Cycles are divided up into smaller, more easily managed modules. </a:t>
            </a:r>
          </a:p>
          <a:p>
            <a:endParaRPr lang="en-US" dirty="0"/>
          </a:p>
          <a:p>
            <a:r>
              <a:rPr lang="en-US" dirty="0"/>
              <a:t>Incremental model is a type of software development model like V-model, Agile model etc.</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45</a:t>
            </a:fld>
            <a:endParaRPr lang="en-US"/>
          </a:p>
        </p:txBody>
      </p:sp>
    </p:spTree>
    <p:extLst>
      <p:ext uri="{BB962C8B-B14F-4D97-AF65-F5344CB8AC3E}">
        <p14:creationId xmlns:p14="http://schemas.microsoft.com/office/powerpoint/2010/main" val="1521531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model, each module passes through the requirements, design, implementation and testing phases. </a:t>
            </a:r>
          </a:p>
          <a:p>
            <a:endParaRPr lang="en-US" dirty="0"/>
          </a:p>
          <a:p>
            <a:r>
              <a:rPr lang="en-US" dirty="0"/>
              <a:t>A working version of software is produced during the first module, so you have working software early on during the software life cycle. </a:t>
            </a:r>
          </a:p>
          <a:p>
            <a:endParaRPr lang="en-US" dirty="0"/>
          </a:p>
          <a:p>
            <a:r>
              <a:rPr lang="en-US" dirty="0"/>
              <a:t>Each subsequent release of the module adds function to the previous release. </a:t>
            </a:r>
          </a:p>
          <a:p>
            <a:endParaRPr lang="en-US" dirty="0"/>
          </a:p>
          <a:p>
            <a:r>
              <a:rPr lang="en-US" dirty="0"/>
              <a:t>The process continues till the complete system is achieved.</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46</a:t>
            </a:fld>
            <a:endParaRPr lang="en-US"/>
          </a:p>
        </p:txBody>
      </p:sp>
    </p:spTree>
    <p:extLst>
      <p:ext uri="{BB962C8B-B14F-4D97-AF65-F5344CB8AC3E}">
        <p14:creationId xmlns:p14="http://schemas.microsoft.com/office/powerpoint/2010/main" val="586480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diagram above when we work </a:t>
            </a:r>
            <a:r>
              <a:rPr lang="en-US" b="1" dirty="0"/>
              <a:t>incrementally </a:t>
            </a:r>
            <a:r>
              <a:rPr lang="en-US" dirty="0"/>
              <a:t>we are adding piece by piece but expect that each piece is fully finished. </a:t>
            </a:r>
          </a:p>
          <a:p>
            <a:r>
              <a:rPr lang="en-US" dirty="0"/>
              <a:t>Thus keep on adding the pieces until it’s complete. </a:t>
            </a:r>
          </a:p>
          <a:p>
            <a:endParaRPr lang="en-US" dirty="0"/>
          </a:p>
          <a:p>
            <a:r>
              <a:rPr lang="en-US" dirty="0"/>
              <a:t>As in the example </a:t>
            </a:r>
          </a:p>
          <a:p>
            <a:r>
              <a:rPr lang="en-US" sz="1200" kern="1200" dirty="0">
                <a:solidFill>
                  <a:schemeClr val="tx1"/>
                </a:solidFill>
                <a:effectLst/>
                <a:latin typeface="+mn-lt"/>
                <a:ea typeface="+mn-ea"/>
                <a:cs typeface="+mn-cs"/>
              </a:rPr>
              <a:t>A person has thought of the application. The first iteration the first module of the application or product is ready and can be demoed to the customers. Likewise, in the second iteration the other module is ready and integrated with the first module. Similarly, in the third iteration the whole product is ready and integrated. Hence, the product got ready step by step.</a:t>
            </a:r>
          </a:p>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47</a:t>
            </a:fld>
            <a:endParaRPr lang="en-US"/>
          </a:p>
        </p:txBody>
      </p:sp>
    </p:spTree>
    <p:extLst>
      <p:ext uri="{BB962C8B-B14F-4D97-AF65-F5344CB8AC3E}">
        <p14:creationId xmlns:p14="http://schemas.microsoft.com/office/powerpoint/2010/main" val="1018570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When to use the Incremental model:</a:t>
            </a:r>
            <a:endParaRPr lang="en-US" dirty="0"/>
          </a:p>
          <a:p>
            <a:r>
              <a:rPr lang="en-US" dirty="0"/>
              <a:t>This model can be used when the requirements of the complete system are clearly defined and understood.</a:t>
            </a:r>
          </a:p>
          <a:p>
            <a:r>
              <a:rPr lang="en-US" dirty="0"/>
              <a:t>Major requirements must be defined; however, some details can evolve with time.</a:t>
            </a:r>
          </a:p>
          <a:p>
            <a:r>
              <a:rPr lang="en-US" dirty="0"/>
              <a:t>There is a need to get a product to the market early.</a:t>
            </a:r>
          </a:p>
          <a:p>
            <a:r>
              <a:rPr lang="en-US" dirty="0"/>
              <a:t>A new technology is being used</a:t>
            </a:r>
          </a:p>
          <a:p>
            <a:r>
              <a:rPr lang="en-US" dirty="0"/>
              <a:t>Resources with needed skill set are not available</a:t>
            </a:r>
          </a:p>
          <a:p>
            <a:r>
              <a:rPr lang="en-US" dirty="0"/>
              <a:t>There are some high risk features and goals.</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48</a:t>
            </a:fld>
            <a:endParaRPr lang="en-US"/>
          </a:p>
        </p:txBody>
      </p:sp>
    </p:spTree>
    <p:extLst>
      <p:ext uri="{BB962C8B-B14F-4D97-AF65-F5344CB8AC3E}">
        <p14:creationId xmlns:p14="http://schemas.microsoft.com/office/powerpoint/2010/main" val="2693114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Incremental model:</a:t>
            </a:r>
            <a:endParaRPr lang="en-US" dirty="0"/>
          </a:p>
          <a:p>
            <a:r>
              <a:rPr lang="en-US" dirty="0"/>
              <a:t>Generates working software quickly and early during the software life cycle.</a:t>
            </a:r>
          </a:p>
          <a:p>
            <a:r>
              <a:rPr lang="en-US" dirty="0"/>
              <a:t>This model is more flexible – less costly to change scope and requirements.</a:t>
            </a:r>
          </a:p>
          <a:p>
            <a:r>
              <a:rPr lang="en-US" dirty="0"/>
              <a:t>It is easier to test and debug during a smaller iteration.</a:t>
            </a:r>
          </a:p>
          <a:p>
            <a:r>
              <a:rPr lang="en-US" dirty="0"/>
              <a:t>In this model customer can respond to each built.</a:t>
            </a:r>
          </a:p>
          <a:p>
            <a:r>
              <a:rPr lang="en-US" dirty="0"/>
              <a:t>Lowers initial delivery cost.</a:t>
            </a:r>
          </a:p>
          <a:p>
            <a:r>
              <a:rPr lang="en-US" dirty="0"/>
              <a:t>Easier to manage risk because risky pieces are identified and handled during it’d iteration.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49</a:t>
            </a:fld>
            <a:endParaRPr lang="en-US"/>
          </a:p>
        </p:txBody>
      </p:sp>
    </p:spTree>
    <p:extLst>
      <p:ext uri="{BB962C8B-B14F-4D97-AF65-F5344CB8AC3E}">
        <p14:creationId xmlns:p14="http://schemas.microsoft.com/office/powerpoint/2010/main" val="2200220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Disadvantages of Incremental model:</a:t>
            </a:r>
            <a:endParaRPr lang="en-US" dirty="0"/>
          </a:p>
          <a:p>
            <a:r>
              <a:rPr lang="en-US" dirty="0"/>
              <a:t>Needs good planning and design.</a:t>
            </a:r>
          </a:p>
          <a:p>
            <a:r>
              <a:rPr lang="en-US" dirty="0"/>
              <a:t>Needs a clear and complete definition of the whole system before it can be broken down and built incrementally.</a:t>
            </a:r>
          </a:p>
          <a:p>
            <a:r>
              <a:rPr lang="en-US" dirty="0"/>
              <a:t>Total cost is higher than waterfall.</a:t>
            </a:r>
          </a:p>
          <a:p>
            <a:endParaRPr lang="en-US" dirty="0"/>
          </a:p>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50</a:t>
            </a:fld>
            <a:endParaRPr lang="en-US"/>
          </a:p>
        </p:txBody>
      </p:sp>
    </p:spTree>
    <p:extLst>
      <p:ext uri="{BB962C8B-B14F-4D97-AF65-F5344CB8AC3E}">
        <p14:creationId xmlns:p14="http://schemas.microsoft.com/office/powerpoint/2010/main" val="2013385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Incremental Model, software requirements are initially broken down into multiple standalone modules. </a:t>
            </a:r>
          </a:p>
          <a:p>
            <a:r>
              <a:rPr lang="en-US" dirty="0"/>
              <a:t>These modules are drafted according to the level of priority they have under the software project. Here every module is a standalone function</a:t>
            </a:r>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568385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has to be developed according to the implementation and progression of the project.</a:t>
            </a:r>
          </a:p>
          <a:p>
            <a:r>
              <a:rPr lang="en-US" sz="1200" kern="1200" dirty="0">
                <a:solidFill>
                  <a:schemeClr val="tx1"/>
                </a:solidFill>
                <a:effectLst/>
                <a:latin typeface="+mn-lt"/>
                <a:ea typeface="+mn-ea"/>
                <a:cs typeface="+mn-cs"/>
              </a:rPr>
              <a:t>Although they can be inter-related they can exist without having the need of other modules and functionality. </a:t>
            </a:r>
          </a:p>
          <a:p>
            <a:r>
              <a:rPr lang="en-US" sz="1200" kern="1200" dirty="0">
                <a:solidFill>
                  <a:schemeClr val="tx1"/>
                </a:solidFill>
                <a:effectLst/>
                <a:latin typeface="+mn-lt"/>
                <a:ea typeface="+mn-ea"/>
                <a:cs typeface="+mn-cs"/>
              </a:rPr>
              <a:t>Incremental model is mostly followed by large projects that require implementing individual functions and adding standalone models in the long run. </a:t>
            </a:r>
          </a:p>
          <a:p>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568385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an example where a bank wants to develop software to automate the banking process for insurance services, personal banking, and home and automobile loans. </a:t>
            </a:r>
          </a:p>
          <a:p>
            <a:r>
              <a:rPr lang="en-US" dirty="0"/>
              <a:t>The bank wants the automation of personal banking system immediately because it will enhance the customer services. </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424943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03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27CBF00E-C2CC-41A5-BCFD-E184B2CE6370}" type="datetime8">
              <a:rPr lang="en-US" sz="700">
                <a:solidFill>
                  <a:prstClr val="black"/>
                </a:solidFill>
                <a:latin typeface="Times New Roman" pitchFamily="18" charset="0"/>
              </a:rPr>
              <a:pPr/>
              <a:t>11/17/2021 5:07 PM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9197944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implement the incremental approach to develop the banking software. In the first increment, you can implement the personal banking feature and deliver it to the customer. </a:t>
            </a:r>
          </a:p>
          <a:p>
            <a:r>
              <a:rPr lang="en-US" dirty="0"/>
              <a:t>In the later increments, you can implement the insurance services, home loans, and automobile loans features of the bank</a:t>
            </a:r>
            <a:r>
              <a:rPr lang="en-GB" dirty="0"/>
              <a:t>.</a:t>
            </a:r>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4249431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IN" dirty="0">
                <a:latin typeface="Cambria" pitchFamily="18" charset="0"/>
              </a:rPr>
              <a:t>Easy to understand, easy to use</a:t>
            </a:r>
          </a:p>
          <a:p>
            <a:pPr algn="just"/>
            <a:r>
              <a:rPr lang="en-IN" dirty="0">
                <a:latin typeface="Cambria" pitchFamily="18" charset="0"/>
              </a:rPr>
              <a:t>Provides structure to inexperienced staff</a:t>
            </a:r>
          </a:p>
          <a:p>
            <a:pPr algn="just"/>
            <a:r>
              <a:rPr lang="en-IN" dirty="0">
                <a:latin typeface="Cambria" pitchFamily="18" charset="0"/>
              </a:rPr>
              <a:t>Milestones are well understood</a:t>
            </a:r>
          </a:p>
          <a:p>
            <a:pPr algn="just"/>
            <a:r>
              <a:rPr lang="en-IN" dirty="0">
                <a:latin typeface="Cambria" pitchFamily="18" charset="0"/>
              </a:rPr>
              <a:t>Sets requirements stability</a:t>
            </a:r>
          </a:p>
          <a:p>
            <a:pPr algn="just"/>
            <a:r>
              <a:rPr lang="en-IN" dirty="0">
                <a:latin typeface="Cambria" pitchFamily="18" charset="0"/>
              </a:rPr>
              <a:t>Good for management control (plan, staff, track)</a:t>
            </a:r>
          </a:p>
          <a:p>
            <a:pPr algn="just"/>
            <a:r>
              <a:rPr lang="en-IN" dirty="0">
                <a:latin typeface="Cambria" pitchFamily="18" charset="0"/>
              </a:rPr>
              <a:t>Works well when quality is more important than cost or schedule</a:t>
            </a:r>
            <a:endParaRPr lang="en-US" dirty="0"/>
          </a:p>
        </p:txBody>
      </p:sp>
      <p:sp>
        <p:nvSpPr>
          <p:cNvPr id="174084" name="Slide Number Placeholder 3"/>
          <p:cNvSpPr>
            <a:spLocks noGrp="1"/>
          </p:cNvSpPr>
          <p:nvPr>
            <p:ph type="sldNum" sz="quarter" idx="4294967295"/>
          </p:nvPr>
        </p:nvSpPr>
        <p:spPr bwMode="auto">
          <a:xfrm>
            <a:off x="3883748" y="8683994"/>
            <a:ext cx="2972686" cy="4584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a:defRPr sz="2500">
                <a:solidFill>
                  <a:schemeClr val="tx1"/>
                </a:solidFill>
                <a:latin typeface="Arial" charset="0"/>
                <a:cs typeface="Arial" charset="0"/>
              </a:defRPr>
            </a:lvl1pPr>
            <a:lvl2pPr marL="730914" indent="-281121">
              <a:defRPr sz="2500">
                <a:solidFill>
                  <a:schemeClr val="tx1"/>
                </a:solidFill>
                <a:latin typeface="Arial" charset="0"/>
                <a:cs typeface="Arial" charset="0"/>
              </a:defRPr>
            </a:lvl2pPr>
            <a:lvl3pPr marL="1124483" indent="-224897">
              <a:defRPr sz="2500">
                <a:solidFill>
                  <a:schemeClr val="tx1"/>
                </a:solidFill>
                <a:latin typeface="Arial" charset="0"/>
                <a:cs typeface="Arial" charset="0"/>
              </a:defRPr>
            </a:lvl3pPr>
            <a:lvl4pPr marL="1574277" indent="-224897">
              <a:defRPr sz="2500">
                <a:solidFill>
                  <a:schemeClr val="tx1"/>
                </a:solidFill>
                <a:latin typeface="Arial" charset="0"/>
                <a:cs typeface="Arial" charset="0"/>
              </a:defRPr>
            </a:lvl4pPr>
            <a:lvl5pPr marL="2024070" indent="-224897">
              <a:defRPr sz="2500">
                <a:solidFill>
                  <a:schemeClr val="tx1"/>
                </a:solidFill>
                <a:latin typeface="Arial" charset="0"/>
                <a:cs typeface="Arial" charset="0"/>
              </a:defRPr>
            </a:lvl5pPr>
            <a:lvl6pPr marL="2473863" indent="-224897" eaLnBrk="0" fontAlgn="base" hangingPunct="0">
              <a:spcBef>
                <a:spcPct val="0"/>
              </a:spcBef>
              <a:spcAft>
                <a:spcPct val="0"/>
              </a:spcAft>
              <a:defRPr sz="2500">
                <a:solidFill>
                  <a:schemeClr val="tx1"/>
                </a:solidFill>
                <a:latin typeface="Arial" charset="0"/>
                <a:cs typeface="Arial" charset="0"/>
              </a:defRPr>
            </a:lvl6pPr>
            <a:lvl7pPr marL="2923657" indent="-224897" eaLnBrk="0" fontAlgn="base" hangingPunct="0">
              <a:spcBef>
                <a:spcPct val="0"/>
              </a:spcBef>
              <a:spcAft>
                <a:spcPct val="0"/>
              </a:spcAft>
              <a:defRPr sz="2500">
                <a:solidFill>
                  <a:schemeClr val="tx1"/>
                </a:solidFill>
                <a:latin typeface="Arial" charset="0"/>
                <a:cs typeface="Arial" charset="0"/>
              </a:defRPr>
            </a:lvl7pPr>
            <a:lvl8pPr marL="3373450" indent="-224897" eaLnBrk="0" fontAlgn="base" hangingPunct="0">
              <a:spcBef>
                <a:spcPct val="0"/>
              </a:spcBef>
              <a:spcAft>
                <a:spcPct val="0"/>
              </a:spcAft>
              <a:defRPr sz="2500">
                <a:solidFill>
                  <a:schemeClr val="tx1"/>
                </a:solidFill>
                <a:latin typeface="Arial" charset="0"/>
                <a:cs typeface="Arial" charset="0"/>
              </a:defRPr>
            </a:lvl8pPr>
            <a:lvl9pPr marL="3823244" indent="-224897" eaLnBrk="0" fontAlgn="base" hangingPunct="0">
              <a:spcBef>
                <a:spcPct val="0"/>
              </a:spcBef>
              <a:spcAft>
                <a:spcPct val="0"/>
              </a:spcAft>
              <a:defRPr sz="2500">
                <a:solidFill>
                  <a:schemeClr val="tx1"/>
                </a:solidFill>
                <a:latin typeface="Arial" charset="0"/>
                <a:cs typeface="Arial" charset="0"/>
              </a:defRPr>
            </a:lvl9pPr>
          </a:lstStyle>
          <a:p>
            <a:fld id="{0673A46E-E94C-4C8B-AD97-B64BE069A05A}" type="slidenum">
              <a:rPr lang="en-IN" sz="2400">
                <a:solidFill>
                  <a:prstClr val="black"/>
                </a:solidFill>
              </a:rPr>
              <a:pPr/>
              <a:t>25</a:t>
            </a:fld>
            <a:endParaRPr lang="en-IN" sz="2400">
              <a:solidFill>
                <a:prstClr val="black"/>
              </a:solidFill>
            </a:endParaRPr>
          </a:p>
        </p:txBody>
      </p:sp>
    </p:spTree>
    <p:extLst>
      <p:ext uri="{BB962C8B-B14F-4D97-AF65-F5344CB8AC3E}">
        <p14:creationId xmlns:p14="http://schemas.microsoft.com/office/powerpoint/2010/main" val="696613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IN" dirty="0">
                <a:latin typeface="Cambria" pitchFamily="18" charset="0"/>
              </a:rPr>
              <a:t>All requirements must be known upfront</a:t>
            </a:r>
          </a:p>
          <a:p>
            <a:pPr algn="just"/>
            <a:r>
              <a:rPr lang="en-IN" dirty="0">
                <a:latin typeface="Cambria" pitchFamily="18" charset="0"/>
              </a:rPr>
              <a:t>Deliverables created for each phase are considered frozen – inhibits flexibility</a:t>
            </a:r>
          </a:p>
          <a:p>
            <a:pPr algn="just"/>
            <a:r>
              <a:rPr lang="en-IN" dirty="0">
                <a:latin typeface="Cambria" pitchFamily="18" charset="0"/>
              </a:rPr>
              <a:t>Can give a false impression of progress</a:t>
            </a:r>
          </a:p>
          <a:p>
            <a:pPr algn="just"/>
            <a:r>
              <a:rPr lang="en-IN" dirty="0">
                <a:latin typeface="Cambria" pitchFamily="18" charset="0"/>
              </a:rPr>
              <a:t>Does not reflect problem-solving nature of software development – iterations of phases</a:t>
            </a:r>
          </a:p>
          <a:p>
            <a:pPr algn="just"/>
            <a:r>
              <a:rPr lang="en-IN" dirty="0">
                <a:latin typeface="Cambria" pitchFamily="18" charset="0"/>
              </a:rPr>
              <a:t>Integration is one big bang at the end</a:t>
            </a:r>
          </a:p>
          <a:p>
            <a:pPr algn="just"/>
            <a:r>
              <a:rPr lang="en-IN" dirty="0">
                <a:latin typeface="Cambria" pitchFamily="18" charset="0"/>
              </a:rPr>
              <a:t>Little opportunity for customer to preview the system (until it may be too late)</a:t>
            </a:r>
            <a:endParaRPr lang="en-US" dirty="0"/>
          </a:p>
        </p:txBody>
      </p:sp>
      <p:sp>
        <p:nvSpPr>
          <p:cNvPr id="175108" name="Slide Number Placeholder 3"/>
          <p:cNvSpPr>
            <a:spLocks noGrp="1"/>
          </p:cNvSpPr>
          <p:nvPr>
            <p:ph type="sldNum" sz="quarter" idx="4294967295"/>
          </p:nvPr>
        </p:nvSpPr>
        <p:spPr bwMode="auto">
          <a:xfrm>
            <a:off x="3883748" y="8683994"/>
            <a:ext cx="2972686" cy="4584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a:defRPr sz="2500">
                <a:solidFill>
                  <a:schemeClr val="tx1"/>
                </a:solidFill>
                <a:latin typeface="Arial" charset="0"/>
                <a:cs typeface="Arial" charset="0"/>
              </a:defRPr>
            </a:lvl1pPr>
            <a:lvl2pPr marL="730914" indent="-281121">
              <a:defRPr sz="2500">
                <a:solidFill>
                  <a:schemeClr val="tx1"/>
                </a:solidFill>
                <a:latin typeface="Arial" charset="0"/>
                <a:cs typeface="Arial" charset="0"/>
              </a:defRPr>
            </a:lvl2pPr>
            <a:lvl3pPr marL="1124483" indent="-224897">
              <a:defRPr sz="2500">
                <a:solidFill>
                  <a:schemeClr val="tx1"/>
                </a:solidFill>
                <a:latin typeface="Arial" charset="0"/>
                <a:cs typeface="Arial" charset="0"/>
              </a:defRPr>
            </a:lvl3pPr>
            <a:lvl4pPr marL="1574277" indent="-224897">
              <a:defRPr sz="2500">
                <a:solidFill>
                  <a:schemeClr val="tx1"/>
                </a:solidFill>
                <a:latin typeface="Arial" charset="0"/>
                <a:cs typeface="Arial" charset="0"/>
              </a:defRPr>
            </a:lvl4pPr>
            <a:lvl5pPr marL="2024070" indent="-224897">
              <a:defRPr sz="2500">
                <a:solidFill>
                  <a:schemeClr val="tx1"/>
                </a:solidFill>
                <a:latin typeface="Arial" charset="0"/>
                <a:cs typeface="Arial" charset="0"/>
              </a:defRPr>
            </a:lvl5pPr>
            <a:lvl6pPr marL="2473863" indent="-224897" eaLnBrk="0" fontAlgn="base" hangingPunct="0">
              <a:spcBef>
                <a:spcPct val="0"/>
              </a:spcBef>
              <a:spcAft>
                <a:spcPct val="0"/>
              </a:spcAft>
              <a:defRPr sz="2500">
                <a:solidFill>
                  <a:schemeClr val="tx1"/>
                </a:solidFill>
                <a:latin typeface="Arial" charset="0"/>
                <a:cs typeface="Arial" charset="0"/>
              </a:defRPr>
            </a:lvl6pPr>
            <a:lvl7pPr marL="2923657" indent="-224897" eaLnBrk="0" fontAlgn="base" hangingPunct="0">
              <a:spcBef>
                <a:spcPct val="0"/>
              </a:spcBef>
              <a:spcAft>
                <a:spcPct val="0"/>
              </a:spcAft>
              <a:defRPr sz="2500">
                <a:solidFill>
                  <a:schemeClr val="tx1"/>
                </a:solidFill>
                <a:latin typeface="Arial" charset="0"/>
                <a:cs typeface="Arial" charset="0"/>
              </a:defRPr>
            </a:lvl7pPr>
            <a:lvl8pPr marL="3373450" indent="-224897" eaLnBrk="0" fontAlgn="base" hangingPunct="0">
              <a:spcBef>
                <a:spcPct val="0"/>
              </a:spcBef>
              <a:spcAft>
                <a:spcPct val="0"/>
              </a:spcAft>
              <a:defRPr sz="2500">
                <a:solidFill>
                  <a:schemeClr val="tx1"/>
                </a:solidFill>
                <a:latin typeface="Arial" charset="0"/>
                <a:cs typeface="Arial" charset="0"/>
              </a:defRPr>
            </a:lvl8pPr>
            <a:lvl9pPr marL="3823244" indent="-224897" eaLnBrk="0" fontAlgn="base" hangingPunct="0">
              <a:spcBef>
                <a:spcPct val="0"/>
              </a:spcBef>
              <a:spcAft>
                <a:spcPct val="0"/>
              </a:spcAft>
              <a:defRPr sz="2500">
                <a:solidFill>
                  <a:schemeClr val="tx1"/>
                </a:solidFill>
                <a:latin typeface="Arial" charset="0"/>
                <a:cs typeface="Arial" charset="0"/>
              </a:defRPr>
            </a:lvl9pPr>
          </a:lstStyle>
          <a:p>
            <a:fld id="{9234FB41-348C-4686-BD07-79761F249F26}" type="slidenum">
              <a:rPr lang="en-IN" sz="2400">
                <a:solidFill>
                  <a:prstClr val="black"/>
                </a:solidFill>
              </a:rPr>
              <a:pPr/>
              <a:t>26</a:t>
            </a:fld>
            <a:endParaRPr lang="en-IN" sz="2400">
              <a:solidFill>
                <a:prstClr val="black"/>
              </a:solidFill>
            </a:endParaRPr>
          </a:p>
        </p:txBody>
      </p:sp>
    </p:spTree>
    <p:extLst>
      <p:ext uri="{BB962C8B-B14F-4D97-AF65-F5344CB8AC3E}">
        <p14:creationId xmlns:p14="http://schemas.microsoft.com/office/powerpoint/2010/main" val="60847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82158803-48F4-406A-857E-CAADAA03B81C}" type="datetime8">
              <a:rPr lang="en-US" sz="700">
                <a:solidFill>
                  <a:prstClr val="black"/>
                </a:solidFill>
                <a:latin typeface="Times New Roman" pitchFamily="18" charset="0"/>
              </a:rPr>
              <a:pPr/>
              <a:t>11/17/2021 5:07 PM</a:t>
            </a:fld>
            <a:endParaRPr lang="en-US" sz="700">
              <a:solidFill>
                <a:prstClr val="black"/>
              </a:solidFill>
              <a:latin typeface="Times New Roman" pitchFamily="18" charset="0"/>
            </a:endParaRPr>
          </a:p>
        </p:txBody>
      </p:sp>
      <p:sp>
        <p:nvSpPr>
          <p:cNvPr id="179203" name="Rectangle 2"/>
          <p:cNvSpPr>
            <a:spLocks noGrp="1" noRot="1" noChangeAspect="1" noChangeArrowheads="1" noTextEdit="1"/>
          </p:cNvSpPr>
          <p:nvPr>
            <p:ph type="sldImg"/>
          </p:nvPr>
        </p:nvSpPr>
        <p:spPr>
          <a:xfrm>
            <a:off x="-53975" y="434975"/>
            <a:ext cx="6965950" cy="3919538"/>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a:latin typeface="Cambria" pitchFamily="18" charset="0"/>
              </a:rPr>
              <a:t> </a:t>
            </a:r>
            <a:r>
              <a:rPr lang="en-US" sz="1800" b="1" dirty="0">
                <a:latin typeface="Cambria" pitchFamily="18" charset="0"/>
              </a:rPr>
              <a:t>(CLICK)</a:t>
            </a:r>
            <a:r>
              <a:rPr lang="en-US" sz="1800" dirty="0">
                <a:latin typeface="Cambria" pitchFamily="18" charset="0"/>
              </a:rPr>
              <a:t> Less time is invested upfront for documenting requirements when development is done incrementally. </a:t>
            </a:r>
          </a:p>
          <a:p>
            <a:pPr lvl="0">
              <a:buFont typeface="Arial" pitchFamily="34" charset="0"/>
              <a:buChar char="•"/>
            </a:pPr>
            <a:r>
              <a:rPr lang="en-US" sz="1800" b="1" dirty="0">
                <a:latin typeface="Cambria" pitchFamily="18" charset="0"/>
              </a:rPr>
              <a:t>(CLICK) </a:t>
            </a:r>
            <a:r>
              <a:rPr lang="en-US" sz="1800" dirty="0">
                <a:latin typeface="Cambria" pitchFamily="18" charset="0"/>
              </a:rPr>
              <a:t>In software development, the agile model does not build an entire system at once, but rather develops incrementally.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1" dirty="0">
                <a:latin typeface="Cambria" pitchFamily="18" charset="0"/>
              </a:rPr>
              <a:t>(CLICK) </a:t>
            </a:r>
            <a:r>
              <a:rPr lang="en-US" sz="1800" b="0" dirty="0">
                <a:solidFill>
                  <a:srgbClr val="F79646">
                    <a:lumMod val="75000"/>
                  </a:srgbClr>
                </a:solidFill>
                <a:latin typeface="Cambria" pitchFamily="18" charset="0"/>
              </a:rPr>
              <a:t>Unlike the more traditional waterfall approach, the agile development method is based on iterative and incremental development. </a:t>
            </a:r>
          </a:p>
          <a:p>
            <a:pPr lvl="1">
              <a:buFont typeface="Arial" pitchFamily="34" charset="0"/>
              <a:buChar char="•"/>
            </a:pPr>
            <a:endParaRPr lang="en-US" sz="1800" b="0" dirty="0">
              <a:latin typeface="Cambria" pitchFamily="18" charset="0"/>
            </a:endParaRPr>
          </a:p>
          <a:p>
            <a:pPr eaLnBrk="1" hangingPunct="1"/>
            <a:endParaRPr lang="en-US" b="0" dirty="0"/>
          </a:p>
        </p:txBody>
      </p:sp>
    </p:spTree>
    <p:extLst>
      <p:ext uri="{BB962C8B-B14F-4D97-AF65-F5344CB8AC3E}">
        <p14:creationId xmlns:p14="http://schemas.microsoft.com/office/powerpoint/2010/main" val="2275843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82158803-48F4-406A-857E-CAADAA03B81C}" type="datetime8">
              <a:rPr lang="en-US" sz="700">
                <a:solidFill>
                  <a:prstClr val="black"/>
                </a:solidFill>
                <a:latin typeface="Times New Roman" pitchFamily="18" charset="0"/>
              </a:rPr>
              <a:pPr/>
              <a:t>11/17/2021 5:07 PM</a:t>
            </a:fld>
            <a:endParaRPr lang="en-US" sz="700">
              <a:solidFill>
                <a:prstClr val="black"/>
              </a:solidFill>
              <a:latin typeface="Times New Roman" pitchFamily="18" charset="0"/>
            </a:endParaRPr>
          </a:p>
        </p:txBody>
      </p:sp>
      <p:sp>
        <p:nvSpPr>
          <p:cNvPr id="179203" name="Rectangle 2"/>
          <p:cNvSpPr>
            <a:spLocks noGrp="1" noRot="1" noChangeAspect="1" noChangeArrowheads="1" noTextEdit="1"/>
          </p:cNvSpPr>
          <p:nvPr>
            <p:ph type="sldImg"/>
          </p:nvPr>
        </p:nvSpPr>
        <p:spPr>
          <a:xfrm>
            <a:off x="-53975" y="434975"/>
            <a:ext cx="6965950" cy="3919538"/>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14692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is of building a flyover on an extremely busy crossroad. </a:t>
            </a:r>
          </a:p>
          <a:p>
            <a:endParaRPr lang="en-US" dirty="0"/>
          </a:p>
          <a:p>
            <a:r>
              <a:rPr lang="en-US" dirty="0"/>
              <a:t>This flyover project demonstrated how incremental delivery can indeed be extremely useful for the project as well as for the end customers.</a:t>
            </a:r>
          </a:p>
          <a:p>
            <a:endParaRPr lang="en-US" dirty="0"/>
          </a:p>
          <a:p>
            <a:r>
              <a:rPr lang="en-US" dirty="0"/>
              <a:t>The construction was planned to have incremental delivery, so that one direction of the flyover would be constructed before starting the work on the second direction </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519761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one-way flyover construction is completed and opens for two-way traffic. </a:t>
            </a:r>
          </a:p>
          <a:p>
            <a:r>
              <a:rPr lang="en-US" dirty="0"/>
              <a:t>The overall traffic is still slow, but much better than without any flyovers. </a:t>
            </a:r>
          </a:p>
          <a:p>
            <a:r>
              <a:rPr lang="en-US" dirty="0"/>
              <a:t>Here the end customer (commuter) is using what we call a product of incremental delivery.</a:t>
            </a:r>
          </a:p>
          <a:p>
            <a:r>
              <a:rPr lang="en-US" dirty="0"/>
              <a:t>This incremental delivery helped customers use the project (the flyover) in nine months instead of waiting twice that long (plus some inevitable delays).</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51976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F9F7-DEFE-4B8B-85E9-4F7CD29DB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538AF9-D5C3-44B8-99AA-F293AF154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58AC18-275A-4C7B-96AA-F2D2B92579B7}"/>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4D750CD3-0025-4AD1-990C-E76BAB70D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3BE782-27AD-4800-A6B0-895E2C5F43AE}"/>
              </a:ext>
            </a:extLst>
          </p:cNvPr>
          <p:cNvSpPr>
            <a:spLocks noGrp="1"/>
          </p:cNvSpPr>
          <p:nvPr>
            <p:ph type="sldNum" sz="quarter" idx="12"/>
          </p:nvPr>
        </p:nvSpPr>
        <p:spPr/>
        <p:txBody>
          <a:body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85272F0E-C30F-4ADC-91B2-A283C36952DD}"/>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227996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3B53-9E13-4757-ADB4-3F85D4ABFC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EC7B98-5B9B-445C-BDFA-E9CDEF4329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3980A-3B0B-4070-95AB-334F21574D23}"/>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C8F64603-483A-4262-B93C-4AB72D481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2428C-5CD5-479B-9B51-A6C1A3B2A87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359912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92B88B-13D5-4685-8AF4-24399B5C27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9A8A2-17E6-40E0-BA7F-4652FDC98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A0ED8-B3CF-4948-BECE-920F3BFF1AC0}"/>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9D0462FA-1A68-4EF9-AC64-EABE6B8498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36394-42A3-4EAC-B54B-6DE1FE0A6FD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567677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480850" y="123702"/>
            <a:ext cx="11247453" cy="670418"/>
          </a:xfrm>
        </p:spPr>
        <p:txBody>
          <a:bodyPr/>
          <a:lstStyle>
            <a:lvl1pPr>
              <a:defRPr sz="2200" b="1"/>
            </a:lvl1pPr>
          </a:lstStyle>
          <a:p>
            <a:r>
              <a:rPr lang="en-US" dirty="0"/>
              <a:t>Click to edit Master title style</a:t>
            </a:r>
            <a:endParaRPr lang="en-AU" dirty="0"/>
          </a:p>
        </p:txBody>
      </p:sp>
    </p:spTree>
    <p:extLst>
      <p:ext uri="{BB962C8B-B14F-4D97-AF65-F5344CB8AC3E}">
        <p14:creationId xmlns:p14="http://schemas.microsoft.com/office/powerpoint/2010/main" val="3109628506"/>
      </p:ext>
    </p:extLst>
  </p:cSld>
  <p:clrMapOvr>
    <a:overrideClrMapping bg1="lt1" tx1="dk1" bg2="lt2" tx2="dk2" accent1="accent1" accent2="accent2" accent3="accent3" accent4="accent4" accent5="accent5" accent6="accent6" hlink="hlink" folHlink="folHlink"/>
  </p:clrMapOvr>
  <p:transition spd="slow">
    <p:push dir="u"/>
  </p:transition>
  <p:extLst>
    <p:ext uri="{DCECCB84-F9BA-43D5-87BE-67443E8EF086}">
      <p15:sldGuideLst xmlns:p15="http://schemas.microsoft.com/office/powerpoint/2012/main">
        <p15:guide id="1" pos="294">
          <p15:clr>
            <a:srgbClr val="FBAE40"/>
          </p15:clr>
        </p15:guide>
        <p15:guide id="2" pos="72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5"/>
            <a:ext cx="10520928" cy="5408741"/>
          </a:xfrm>
          <a:prstGeom prst="rect">
            <a:avLst/>
          </a:prstGeom>
        </p:spPr>
        <p:txBody>
          <a:bodyPr lIns="91429" tIns="45714" rIns="91429" bIns="45714"/>
          <a:lstStyle>
            <a:lvl1pPr>
              <a:defRPr sz="1846">
                <a:latin typeface="Cambria" pitchFamily="18" charset="0"/>
              </a:defRPr>
            </a:lvl1pPr>
            <a:lvl2pPr>
              <a:defRPr sz="1662">
                <a:latin typeface="Cambria" pitchFamily="18" charset="0"/>
              </a:defRPr>
            </a:lvl2pPr>
            <a:lvl3pPr>
              <a:defRPr sz="1662">
                <a:latin typeface="Cambria" pitchFamily="18" charset="0"/>
              </a:defRPr>
            </a:lvl3pPr>
            <a:lvl4pPr>
              <a:defRPr sz="1662">
                <a:latin typeface="Cambria" pitchFamily="18" charset="0"/>
              </a:defRPr>
            </a:lvl4pPr>
            <a:lvl5pPr>
              <a:defRPr sz="1662">
                <a:latin typeface="Cambria"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8803423"/>
      </p:ext>
    </p:extLst>
  </p:cSld>
  <p:clrMapOvr>
    <a:masterClrMapping/>
  </p:clrMapOvr>
  <p:transition>
    <p:wipe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143299"/>
      </p:ext>
    </p:extLst>
  </p:cSld>
  <p:clrMapOvr>
    <a:masterClrMapping/>
  </p:clrMapOvr>
  <p:transition>
    <p:wipe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1"/>
            <a:ext cx="10520928"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916095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04DD-D53E-453D-934C-773618D0AA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E06FBE-EA78-4CD1-A365-CA9D6D537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F154C-6621-4DFB-A7E4-5E4FBA8C9729}"/>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624F9C9C-7BB0-474C-911D-EAB74338F0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F3CD3-5C1D-476F-BEDA-B1ABFCA252CA}"/>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16567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14EF-9033-42D6-83C5-A98BDCCC1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6CA645-7523-4D9D-A22E-B597D74FA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0AB08-D89C-48CA-A865-375DF548355B}"/>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782DC3BE-9B99-4007-BFBA-86255D4A1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155C4-F793-4BAC-9EE1-A6EB993D681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50043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6005-71AA-4869-9734-F1E3479E96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9E4FAB-FDE6-4726-BFCC-44B98324CA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739125-600F-47F8-8BA1-6AE6E1CF1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812C60-9298-435E-8728-16DFA193CE13}"/>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B2FBE77B-1893-4C19-ABFA-361E24096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51FDB7-542B-4E3E-BA81-DAA6BCED61E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57914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BB3A-BC08-42C6-B886-656BBF90C2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2B284A-AC9B-48D6-8167-4BC69550D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E9E96-837D-47AA-A49D-A64D9EF019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13DBDD-1CFF-4D13-AEE8-51F8BA0CBC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F210D-14EA-4F6F-A067-9D40F3D5A4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340DEF-3AF1-4685-9495-DE9B784A8789}"/>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8" name="Footer Placeholder 7">
            <a:extLst>
              <a:ext uri="{FF2B5EF4-FFF2-40B4-BE49-F238E27FC236}">
                <a16:creationId xmlns:a16="http://schemas.microsoft.com/office/drawing/2014/main" id="{79EE535E-416E-493D-9036-7C9B4E215E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688931-2BE3-47D7-A925-B3BA55B6DA64}"/>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49880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FE48-DB84-43C2-9CF8-EB3360D5A4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72B79C-FCBF-4D02-8C62-94E1223F0C2F}"/>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4" name="Footer Placeholder 3">
            <a:extLst>
              <a:ext uri="{FF2B5EF4-FFF2-40B4-BE49-F238E27FC236}">
                <a16:creationId xmlns:a16="http://schemas.microsoft.com/office/drawing/2014/main" id="{E8063D8C-D8F8-44DD-9BF5-63802F0D1D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73E9DE-CD63-4DC8-9781-53A3FEE6BBA5}"/>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68590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4CF6F-7EFB-4244-A2EF-2A61683B66BC}"/>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3" name="Footer Placeholder 2">
            <a:extLst>
              <a:ext uri="{FF2B5EF4-FFF2-40B4-BE49-F238E27FC236}">
                <a16:creationId xmlns:a16="http://schemas.microsoft.com/office/drawing/2014/main" id="{6EF53874-A83B-4E32-88F5-A19D085912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36A40F-9909-4559-86F6-4C87574BC54D}"/>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355151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3464-56C9-4066-9FA5-11E585E7D9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BA019B-32D5-412F-964F-EFDCA9C69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8BA956-DA1E-41A1-9D19-BCDAC03F5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8B521-AF76-4088-BBD9-BF7BC0262641}"/>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86310B73-E0C1-42DB-B95E-3AE4383C84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47F6E6-976D-4CAB-964C-2BF0308C4EF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1777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7BEF-589E-4B30-8B9F-8328F0EDF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3E8A9B-4D73-4DD3-8B19-5C53F935D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7C2F3D-5C52-4271-86CB-E6D772E45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448F0-6F62-4CD8-9078-27D67FB418C4}"/>
              </a:ext>
            </a:extLst>
          </p:cNvPr>
          <p:cNvSpPr>
            <a:spLocks noGrp="1"/>
          </p:cNvSpPr>
          <p:nvPr>
            <p:ph type="dt" sz="half" idx="10"/>
          </p:nvPr>
        </p:nvSpPr>
        <p:spPr/>
        <p:txBody>
          <a:bodyPr/>
          <a:lstStyle/>
          <a:p>
            <a:fld id="{C5351AD6-26EE-4F5B-AB80-1DB26A221BFC}" type="datetimeFigureOut">
              <a:rPr lang="en-IN" smtClean="0"/>
              <a:t>17-11-2021</a:t>
            </a:fld>
            <a:endParaRPr lang="en-IN"/>
          </a:p>
        </p:txBody>
      </p:sp>
      <p:sp>
        <p:nvSpPr>
          <p:cNvPr id="6" name="Footer Placeholder 5">
            <a:extLst>
              <a:ext uri="{FF2B5EF4-FFF2-40B4-BE49-F238E27FC236}">
                <a16:creationId xmlns:a16="http://schemas.microsoft.com/office/drawing/2014/main" id="{F6542DCC-0D67-4D30-8487-FC28B9851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4CB4FB-46E4-45D4-8949-D53BF2F0456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77251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CB535D-B0B6-4591-BE3D-4735F2F9C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25BD55-981C-4F1C-B62B-892C2AB98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73B0A-F80C-4AEA-8388-3ABAD7095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51AD6-26EE-4F5B-AB80-1DB26A221BFC}" type="datetimeFigureOut">
              <a:rPr lang="en-IN" smtClean="0"/>
              <a:t>17-11-2021</a:t>
            </a:fld>
            <a:endParaRPr lang="en-IN"/>
          </a:p>
        </p:txBody>
      </p:sp>
      <p:sp>
        <p:nvSpPr>
          <p:cNvPr id="5" name="Footer Placeholder 4">
            <a:extLst>
              <a:ext uri="{FF2B5EF4-FFF2-40B4-BE49-F238E27FC236}">
                <a16:creationId xmlns:a16="http://schemas.microsoft.com/office/drawing/2014/main" id="{602D3992-65F7-4600-80A4-ED7A859F9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666EF3-94CD-4CFB-9DB6-EF5317EDD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6AECB26A-4FF1-468A-83E0-A0F545EF213C}"/>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1909607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javatpoint.com/software-development-life-cycle#design-phase" TargetMode="External"/><Relationship Id="rId7" Type="http://schemas.openxmlformats.org/officeDocument/2006/relationships/hyperlink" Target="https://www.javatpoint.com/software-development-life-cycle#maintenance" TargetMode="External"/><Relationship Id="rId2" Type="http://schemas.openxmlformats.org/officeDocument/2006/relationships/hyperlink" Target="https://www.javatpoint.com/software-development-life-cycle#requirement-phase" TargetMode="External"/><Relationship Id="rId1" Type="http://schemas.openxmlformats.org/officeDocument/2006/relationships/slideLayout" Target="../slideLayouts/slideLayout2.xml"/><Relationship Id="rId6" Type="http://schemas.openxmlformats.org/officeDocument/2006/relationships/hyperlink" Target="https://www.javatpoint.com/software-development-life-cycle#deployment-deliver-phase" TargetMode="External"/><Relationship Id="rId5" Type="http://schemas.openxmlformats.org/officeDocument/2006/relationships/hyperlink" Target="https://www.javatpoint.com/software-development-life-cycle#testing-phase" TargetMode="External"/><Relationship Id="rId4" Type="http://schemas.openxmlformats.org/officeDocument/2006/relationships/hyperlink" Target="https://www.javatpoint.com/software-development-life-cycle#build-development-phas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notesSlide" Target="../notesSlides/notesSlide7.xml"/><Relationship Id="rId7" Type="http://schemas.openxmlformats.org/officeDocument/2006/relationships/image" Target="../media/image12.png"/><Relationship Id="rId12" Type="http://schemas.microsoft.com/office/2007/relationships/hdphoto" Target="../media/hdphoto5.wdp"/><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1.png"/><Relationship Id="rId11" Type="http://schemas.openxmlformats.org/officeDocument/2006/relationships/image" Target="../media/image14.png"/><Relationship Id="rId5" Type="http://schemas.microsoft.com/office/2007/relationships/hdphoto" Target="../media/hdphoto2.wdp"/><Relationship Id="rId10" Type="http://schemas.microsoft.com/office/2007/relationships/hdphoto" Target="../media/hdphoto4.wdp"/><Relationship Id="rId4" Type="http://schemas.openxmlformats.org/officeDocument/2006/relationships/image" Target="../media/image10.png"/><Relationship Id="rId9"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3.png"/><Relationship Id="rId4"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6.wdp"/></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2.gif"/><Relationship Id="rId4" Type="http://schemas.openxmlformats.org/officeDocument/2006/relationships/image" Target="../media/image41.jpeg"/></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gif"/></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FAE-4495-4B97-943D-7AE3D845D371}"/>
              </a:ext>
            </a:extLst>
          </p:cNvPr>
          <p:cNvSpPr>
            <a:spLocks noGrp="1"/>
          </p:cNvSpPr>
          <p:nvPr>
            <p:ph type="ctrTitle"/>
          </p:nvPr>
        </p:nvSpPr>
        <p:spPr/>
        <p:txBody>
          <a:bodyPr/>
          <a:lstStyle/>
          <a:p>
            <a:br>
              <a:rPr lang="en-US" dirty="0"/>
            </a:br>
            <a:r>
              <a:rPr lang="en-US" dirty="0"/>
              <a:t>QA</a:t>
            </a:r>
            <a:endParaRPr lang="en-IN" dirty="0"/>
          </a:p>
        </p:txBody>
      </p:sp>
      <p:sp>
        <p:nvSpPr>
          <p:cNvPr id="3" name="Subtitle 2">
            <a:extLst>
              <a:ext uri="{FF2B5EF4-FFF2-40B4-BE49-F238E27FC236}">
                <a16:creationId xmlns:a16="http://schemas.microsoft.com/office/drawing/2014/main" id="{01426108-C27D-4CD0-B8A3-ED3E0DAB352A}"/>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81DDA632-CA05-4635-AF81-4849753CC16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176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8D04-73D8-400D-9FCA-6C8F0D60189B}"/>
              </a:ext>
            </a:extLst>
          </p:cNvPr>
          <p:cNvSpPr>
            <a:spLocks noGrp="1"/>
          </p:cNvSpPr>
          <p:nvPr>
            <p:ph type="title"/>
          </p:nvPr>
        </p:nvSpPr>
        <p:spPr/>
        <p:txBody>
          <a:bodyPr/>
          <a:lstStyle/>
          <a:p>
            <a:r>
              <a:rPr lang="en-IN" dirty="0">
                <a:solidFill>
                  <a:schemeClr val="accent1">
                    <a:lumMod val="75000"/>
                  </a:schemeClr>
                </a:solidFill>
                <a:latin typeface="erdana"/>
              </a:rPr>
              <a:t>4. </a:t>
            </a:r>
            <a:r>
              <a:rPr lang="en-IN" b="0" i="0" dirty="0">
                <a:solidFill>
                  <a:schemeClr val="accent1">
                    <a:lumMod val="75000"/>
                  </a:schemeClr>
                </a:solidFill>
                <a:effectLst/>
                <a:latin typeface="erdana"/>
              </a:rPr>
              <a:t>Defect clustering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CEBE6F9-CDA5-4FA2-B44F-2BC6BF3123AE}"/>
              </a:ext>
            </a:extLst>
          </p:cNvPr>
          <p:cNvSpPr>
            <a:spLocks noGrp="1"/>
          </p:cNvSpPr>
          <p:nvPr>
            <p:ph idx="1"/>
          </p:nvPr>
        </p:nvSpPr>
        <p:spPr/>
        <p:txBody>
          <a:bodyPr>
            <a:normAutofit/>
          </a:bodyPr>
          <a:lstStyle/>
          <a:p>
            <a:pPr algn="just"/>
            <a:r>
              <a:rPr lang="en-US" b="0" i="0" dirty="0">
                <a:solidFill>
                  <a:srgbClr val="333333"/>
                </a:solidFill>
                <a:effectLst/>
                <a:latin typeface="inter-regular"/>
              </a:rPr>
              <a:t>Throughout the testing process, we can detect the numbers of bugs which are correlated to a small number of modules. We have various reasons for this, such as the modules could be complicated; the coding part may be complex, and so on.</a:t>
            </a:r>
          </a:p>
          <a:p>
            <a:pPr algn="just"/>
            <a:r>
              <a:rPr lang="en-US" b="0" i="0" dirty="0">
                <a:solidFill>
                  <a:srgbClr val="333333"/>
                </a:solidFill>
                <a:effectLst/>
                <a:latin typeface="inter-regular"/>
              </a:rPr>
              <a:t>These types of software or the application will follow the </a:t>
            </a:r>
            <a:r>
              <a:rPr lang="en-US" b="1" i="0" dirty="0">
                <a:solidFill>
                  <a:srgbClr val="333333"/>
                </a:solidFill>
                <a:effectLst/>
                <a:latin typeface="inter-bold"/>
              </a:rPr>
              <a:t>Pareto Principle</a:t>
            </a:r>
            <a:r>
              <a:rPr lang="en-US" b="0" i="0" dirty="0">
                <a:solidFill>
                  <a:srgbClr val="333333"/>
                </a:solidFill>
                <a:effectLst/>
                <a:latin typeface="inter-regular"/>
              </a:rPr>
              <a:t>, which states that we can identify that approx. Eighty percent of the complication is present in 20 percent of the modules. With the help of this, we can find the uncertain modules, but this method has its difficulties if the same tests are performing regularly, hence the same test will not able to identify the new defects.</a:t>
            </a:r>
          </a:p>
          <a:p>
            <a:endParaRPr lang="en-IN" dirty="0"/>
          </a:p>
        </p:txBody>
      </p:sp>
      <p:sp>
        <p:nvSpPr>
          <p:cNvPr id="4" name="Slide Number Placeholder 3">
            <a:extLst>
              <a:ext uri="{FF2B5EF4-FFF2-40B4-BE49-F238E27FC236}">
                <a16:creationId xmlns:a16="http://schemas.microsoft.com/office/drawing/2014/main" id="{73D36FEF-C2D5-4EE0-A62A-DC149FDAEF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1131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4D50-D209-4C66-B419-1034066570C7}"/>
              </a:ext>
            </a:extLst>
          </p:cNvPr>
          <p:cNvSpPr>
            <a:spLocks noGrp="1"/>
          </p:cNvSpPr>
          <p:nvPr>
            <p:ph type="title"/>
          </p:nvPr>
        </p:nvSpPr>
        <p:spPr/>
        <p:txBody>
          <a:bodyPr/>
          <a:lstStyle/>
          <a:p>
            <a:r>
              <a:rPr lang="en-IN" b="0" i="0" dirty="0">
                <a:solidFill>
                  <a:schemeClr val="accent1">
                    <a:lumMod val="75000"/>
                  </a:schemeClr>
                </a:solidFill>
                <a:effectLst/>
                <a:latin typeface="erdana"/>
              </a:rPr>
              <a:t>5. Pesticide paradox</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F2039B2-1C0A-4BC7-AADF-0C7988E628FA}"/>
              </a:ext>
            </a:extLst>
          </p:cNvPr>
          <p:cNvSpPr>
            <a:spLocks noGrp="1"/>
          </p:cNvSpPr>
          <p:nvPr>
            <p:ph idx="1"/>
          </p:nvPr>
        </p:nvSpPr>
        <p:spPr/>
        <p:txBody>
          <a:bodyPr/>
          <a:lstStyle/>
          <a:p>
            <a:r>
              <a:rPr lang="en-US" b="0" i="0" dirty="0">
                <a:solidFill>
                  <a:srgbClr val="333333"/>
                </a:solidFill>
                <a:effectLst/>
                <a:latin typeface="inter-regular"/>
              </a:rPr>
              <a:t>This principle defined that if we are executing the same set of test cases again and again over a particular time, then these kinds of the test will not be able to find the new bugs in the software or the application. </a:t>
            </a:r>
          </a:p>
          <a:p>
            <a:r>
              <a:rPr lang="en-US" b="0" i="0" dirty="0">
                <a:solidFill>
                  <a:srgbClr val="333333"/>
                </a:solidFill>
                <a:effectLst/>
                <a:latin typeface="inter-regular"/>
              </a:rPr>
              <a:t>To get over these pesticide paradoxes, it is very significant to review all the test cases frequently.</a:t>
            </a:r>
          </a:p>
          <a:p>
            <a:r>
              <a:rPr lang="en-US" b="0" i="0" dirty="0">
                <a:solidFill>
                  <a:srgbClr val="333333"/>
                </a:solidFill>
                <a:effectLst/>
                <a:latin typeface="inter-regular"/>
              </a:rPr>
              <a:t>New and different tests are necessary to be written for the implementation of multiple parts of the application or the software, which helps us to find more bugs.</a:t>
            </a:r>
            <a:endParaRPr lang="en-IN" dirty="0"/>
          </a:p>
        </p:txBody>
      </p:sp>
      <p:sp>
        <p:nvSpPr>
          <p:cNvPr id="4" name="Slide Number Placeholder 3">
            <a:extLst>
              <a:ext uri="{FF2B5EF4-FFF2-40B4-BE49-F238E27FC236}">
                <a16:creationId xmlns:a16="http://schemas.microsoft.com/office/drawing/2014/main" id="{D3AD3A16-FE9E-4ABF-8AC1-694BD56F77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546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7D8F-208B-49DC-9339-98ACFE1352A3}"/>
              </a:ext>
            </a:extLst>
          </p:cNvPr>
          <p:cNvSpPr>
            <a:spLocks noGrp="1"/>
          </p:cNvSpPr>
          <p:nvPr>
            <p:ph type="title"/>
          </p:nvPr>
        </p:nvSpPr>
        <p:spPr/>
        <p:txBody>
          <a:bodyPr/>
          <a:lstStyle/>
          <a:p>
            <a:r>
              <a:rPr lang="en-IN" b="0" i="0" dirty="0">
                <a:solidFill>
                  <a:schemeClr val="accent1">
                    <a:lumMod val="75000"/>
                  </a:schemeClr>
                </a:solidFill>
                <a:effectLst/>
                <a:latin typeface="erdana"/>
              </a:rPr>
              <a:t>6. Testing is context-dependent</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6EBAC17-0A10-43C5-B630-116AC04CDAA8}"/>
              </a:ext>
            </a:extLst>
          </p:cNvPr>
          <p:cNvSpPr>
            <a:spLocks noGrp="1"/>
          </p:cNvSpPr>
          <p:nvPr>
            <p:ph idx="1"/>
          </p:nvPr>
        </p:nvSpPr>
        <p:spPr/>
        <p:txBody>
          <a:bodyPr/>
          <a:lstStyle/>
          <a:p>
            <a:r>
              <a:rPr lang="en-US" dirty="0">
                <a:solidFill>
                  <a:srgbClr val="333333"/>
                </a:solidFill>
                <a:latin typeface="inter-regular"/>
              </a:rPr>
              <a:t>W</a:t>
            </a:r>
            <a:r>
              <a:rPr lang="en-US" b="0" i="0" dirty="0">
                <a:solidFill>
                  <a:srgbClr val="333333"/>
                </a:solidFill>
                <a:effectLst/>
                <a:latin typeface="inter-regular"/>
              </a:rPr>
              <a:t>e have multiple fields such as e-commerce websites, commercial websites, and so on are available in the market. There is a definite way to test the commercial site as well as the e-commerce websites because every application has its own needs, features, and functionality. </a:t>
            </a:r>
          </a:p>
          <a:p>
            <a:r>
              <a:rPr lang="en-US" b="0" i="0" dirty="0">
                <a:solidFill>
                  <a:srgbClr val="333333"/>
                </a:solidFill>
                <a:effectLst/>
                <a:latin typeface="inter-regular"/>
              </a:rPr>
              <a:t>To check this type of application, we will take the help of various kinds of testing, different technique, approaches, and multiple methods. </a:t>
            </a:r>
          </a:p>
          <a:p>
            <a:r>
              <a:rPr lang="en-US" b="0" i="0" dirty="0">
                <a:solidFill>
                  <a:srgbClr val="333333"/>
                </a:solidFill>
                <a:effectLst/>
                <a:latin typeface="inter-regular"/>
              </a:rPr>
              <a:t>Therefore, the testing depends on the context of the application.</a:t>
            </a:r>
            <a:endParaRPr lang="en-IN" dirty="0"/>
          </a:p>
        </p:txBody>
      </p:sp>
      <p:sp>
        <p:nvSpPr>
          <p:cNvPr id="4" name="Slide Number Placeholder 3">
            <a:extLst>
              <a:ext uri="{FF2B5EF4-FFF2-40B4-BE49-F238E27FC236}">
                <a16:creationId xmlns:a16="http://schemas.microsoft.com/office/drawing/2014/main" id="{E4AF2562-2A77-43B8-809F-B6F7C8D5EE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541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0C89-45B7-4200-BEDF-5B61DECA85E7}"/>
              </a:ext>
            </a:extLst>
          </p:cNvPr>
          <p:cNvSpPr>
            <a:spLocks noGrp="1"/>
          </p:cNvSpPr>
          <p:nvPr>
            <p:ph type="title"/>
          </p:nvPr>
        </p:nvSpPr>
        <p:spPr/>
        <p:txBody>
          <a:bodyPr/>
          <a:lstStyle/>
          <a:p>
            <a:r>
              <a:rPr lang="en-IN" b="0" i="0" dirty="0">
                <a:solidFill>
                  <a:schemeClr val="accent1">
                    <a:lumMod val="75000"/>
                  </a:schemeClr>
                </a:solidFill>
                <a:effectLst/>
                <a:latin typeface="erdana"/>
              </a:rPr>
              <a:t>7. Absence of errors fallacy</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549EE8C5-D023-4164-B8C7-1A33F673CC20}"/>
              </a:ext>
            </a:extLst>
          </p:cNvPr>
          <p:cNvSpPr>
            <a:spLocks noGrp="1"/>
          </p:cNvSpPr>
          <p:nvPr>
            <p:ph idx="1"/>
          </p:nvPr>
        </p:nvSpPr>
        <p:spPr/>
        <p:txBody>
          <a:bodyPr/>
          <a:lstStyle/>
          <a:p>
            <a:r>
              <a:rPr lang="en-US" b="0" i="0" dirty="0">
                <a:solidFill>
                  <a:srgbClr val="333333"/>
                </a:solidFill>
                <a:effectLst/>
                <a:latin typeface="inter-regular"/>
              </a:rPr>
              <a:t>Once the application is completely tested and there are no bugs identified before the release, so we can say that the application is 99 percent bug-free. But there is the chance when the application is tested beside the incorrect requirements, identified the flaws, and fixed them on a given period would not help as testing is done on the wrong specification, which does not apply to the client's requirements. </a:t>
            </a:r>
          </a:p>
          <a:p>
            <a:r>
              <a:rPr lang="en-US" b="0" i="0" dirty="0">
                <a:solidFill>
                  <a:srgbClr val="333333"/>
                </a:solidFill>
                <a:effectLst/>
                <a:latin typeface="inter-regular"/>
              </a:rPr>
              <a:t>The absence of error fallacy means identifying and fixing the bugs would not help if the application is impractical and not able to accomplish the client's requirements and needs.</a:t>
            </a:r>
            <a:endParaRPr lang="en-IN" dirty="0"/>
          </a:p>
        </p:txBody>
      </p:sp>
      <p:sp>
        <p:nvSpPr>
          <p:cNvPr id="4" name="Slide Number Placeholder 3">
            <a:extLst>
              <a:ext uri="{FF2B5EF4-FFF2-40B4-BE49-F238E27FC236}">
                <a16:creationId xmlns:a16="http://schemas.microsoft.com/office/drawing/2014/main" id="{D178305C-805E-4D67-AB75-0091DF4A6CD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000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DF55-A984-4492-AEE9-BC00B804EC79}"/>
              </a:ext>
            </a:extLst>
          </p:cNvPr>
          <p:cNvSpPr>
            <a:spLocks noGrp="1"/>
          </p:cNvSpPr>
          <p:nvPr>
            <p:ph type="title"/>
          </p:nvPr>
        </p:nvSpPr>
        <p:spPr/>
        <p:txBody>
          <a:bodyPr/>
          <a:lstStyle/>
          <a:p>
            <a:r>
              <a:rPr lang="en-IN" b="1" dirty="0">
                <a:solidFill>
                  <a:schemeClr val="accent1">
                    <a:lumMod val="75000"/>
                  </a:schemeClr>
                </a:solidFill>
              </a:rPr>
              <a:t>SDLC</a:t>
            </a:r>
          </a:p>
        </p:txBody>
      </p:sp>
      <p:sp>
        <p:nvSpPr>
          <p:cNvPr id="3" name="Content Placeholder 2">
            <a:extLst>
              <a:ext uri="{FF2B5EF4-FFF2-40B4-BE49-F238E27FC236}">
                <a16:creationId xmlns:a16="http://schemas.microsoft.com/office/drawing/2014/main" id="{9DF5934B-C547-4906-B55D-94B5B2C327D5}"/>
              </a:ext>
            </a:extLst>
          </p:cNvPr>
          <p:cNvSpPr>
            <a:spLocks noGrp="1"/>
          </p:cNvSpPr>
          <p:nvPr>
            <p:ph idx="1"/>
          </p:nvPr>
        </p:nvSpPr>
        <p:spPr/>
        <p:txBody>
          <a:bodyPr/>
          <a:lstStyle/>
          <a:p>
            <a:pPr algn="just"/>
            <a:r>
              <a:rPr lang="en-US" b="0" i="0" dirty="0">
                <a:solidFill>
                  <a:srgbClr val="333333"/>
                </a:solidFill>
                <a:effectLst/>
                <a:latin typeface="inter-regular"/>
              </a:rPr>
              <a:t>SDLC is a process that creates a structure of development of software. </a:t>
            </a:r>
          </a:p>
          <a:p>
            <a:pPr algn="just"/>
            <a:r>
              <a:rPr lang="en-US" b="0" i="0" dirty="0">
                <a:solidFill>
                  <a:srgbClr val="333333"/>
                </a:solidFill>
                <a:effectLst/>
                <a:latin typeface="inter-regular"/>
              </a:rPr>
              <a:t>It makes the development team able to design, create, and deliver a high-quality product.</a:t>
            </a:r>
          </a:p>
          <a:p>
            <a:pPr algn="just"/>
            <a:r>
              <a:rPr lang="en-US" b="0" i="0" dirty="0">
                <a:solidFill>
                  <a:srgbClr val="333333"/>
                </a:solidFill>
                <a:effectLst/>
                <a:latin typeface="inter-regular"/>
              </a:rPr>
              <a:t>SDLC describes various phases of software development and the order of execution of phases. </a:t>
            </a:r>
          </a:p>
          <a:p>
            <a:pPr algn="just"/>
            <a:r>
              <a:rPr lang="en-US" b="0" i="0" dirty="0">
                <a:solidFill>
                  <a:srgbClr val="333333"/>
                </a:solidFill>
                <a:effectLst/>
                <a:latin typeface="inter-regular"/>
              </a:rPr>
              <a:t>Each phase requires deliverable from the previous phase in a life cycle of software development. </a:t>
            </a:r>
          </a:p>
          <a:p>
            <a:pPr algn="just"/>
            <a:r>
              <a:rPr lang="en-US" b="0" i="0" dirty="0">
                <a:solidFill>
                  <a:srgbClr val="333333"/>
                </a:solidFill>
                <a:effectLst/>
                <a:latin typeface="inter-regular"/>
              </a:rPr>
              <a:t>Requirements are translated into design, design into development and development into testing; after testing, it is given to the client.</a:t>
            </a:r>
          </a:p>
          <a:p>
            <a:endParaRPr lang="en-IN" dirty="0"/>
          </a:p>
        </p:txBody>
      </p:sp>
      <p:sp>
        <p:nvSpPr>
          <p:cNvPr id="4" name="Slide Number Placeholder 3">
            <a:extLst>
              <a:ext uri="{FF2B5EF4-FFF2-40B4-BE49-F238E27FC236}">
                <a16:creationId xmlns:a16="http://schemas.microsoft.com/office/drawing/2014/main" id="{98761C89-24A8-48EC-9BDD-81A74C04D5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4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2E29-432D-45BB-8390-4EF26F34CDB7}"/>
              </a:ext>
            </a:extLst>
          </p:cNvPr>
          <p:cNvSpPr>
            <a:spLocks noGrp="1"/>
          </p:cNvSpPr>
          <p:nvPr>
            <p:ph type="title"/>
          </p:nvPr>
        </p:nvSpPr>
        <p:spPr/>
        <p:txBody>
          <a:bodyPr/>
          <a:lstStyle/>
          <a:p>
            <a:r>
              <a:rPr lang="en-IN" dirty="0">
                <a:solidFill>
                  <a:schemeClr val="accent1">
                    <a:lumMod val="75000"/>
                  </a:schemeClr>
                </a:solidFill>
              </a:rPr>
              <a:t>SDLC</a:t>
            </a:r>
          </a:p>
        </p:txBody>
      </p:sp>
      <p:sp>
        <p:nvSpPr>
          <p:cNvPr id="3" name="Content Placeholder 2">
            <a:extLst>
              <a:ext uri="{FF2B5EF4-FFF2-40B4-BE49-F238E27FC236}">
                <a16:creationId xmlns:a16="http://schemas.microsoft.com/office/drawing/2014/main" id="{1F2A6925-A3C4-43A0-A44C-B5C7874E22D2}"/>
              </a:ext>
            </a:extLst>
          </p:cNvPr>
          <p:cNvSpPr>
            <a:spLocks noGrp="1"/>
          </p:cNvSpPr>
          <p:nvPr>
            <p:ph idx="1"/>
          </p:nvPr>
        </p:nvSpPr>
        <p:spPr>
          <a:xfrm>
            <a:off x="838200" y="2286000"/>
            <a:ext cx="10515600" cy="3890963"/>
          </a:xfrm>
        </p:spPr>
        <p:txBody>
          <a:bodyPr/>
          <a:lstStyle/>
          <a:p>
            <a:pPr algn="just">
              <a:buFont typeface="Arial" panose="020B0604020202020204" pitchFamily="34" charset="0"/>
              <a:buChar char="•"/>
            </a:pPr>
            <a:r>
              <a:rPr lang="en-US" b="0" i="0" strike="noStrike" dirty="0">
                <a:solidFill>
                  <a:srgbClr val="008000"/>
                </a:solidFill>
                <a:effectLst/>
                <a:latin typeface="inter-regular"/>
                <a:hlinkClick r:id="rId2"/>
              </a:rPr>
              <a:t>Requirement Phase</a:t>
            </a:r>
          </a:p>
          <a:p>
            <a:pPr algn="just">
              <a:buFont typeface="Arial" panose="020B0604020202020204" pitchFamily="34" charset="0"/>
              <a:buChar char="•"/>
            </a:pPr>
            <a:r>
              <a:rPr lang="en-US" b="0" i="0" strike="noStrike" dirty="0">
                <a:solidFill>
                  <a:srgbClr val="008000"/>
                </a:solidFill>
                <a:effectLst/>
                <a:latin typeface="inter-regular"/>
                <a:hlinkClick r:id="rId3"/>
              </a:rPr>
              <a:t>Design Phase</a:t>
            </a:r>
          </a:p>
          <a:p>
            <a:pPr algn="just">
              <a:buFont typeface="Arial" panose="020B0604020202020204" pitchFamily="34" charset="0"/>
              <a:buChar char="•"/>
            </a:pPr>
            <a:r>
              <a:rPr lang="en-US" b="0" i="0" strike="noStrike" dirty="0">
                <a:solidFill>
                  <a:srgbClr val="008000"/>
                </a:solidFill>
                <a:effectLst/>
                <a:latin typeface="inter-regular"/>
                <a:hlinkClick r:id="rId4"/>
              </a:rPr>
              <a:t>Build /Development Phase</a:t>
            </a:r>
          </a:p>
          <a:p>
            <a:pPr algn="just">
              <a:buFont typeface="Arial" panose="020B0604020202020204" pitchFamily="34" charset="0"/>
              <a:buChar char="•"/>
            </a:pPr>
            <a:r>
              <a:rPr lang="en-US" b="0" i="0" strike="noStrike" dirty="0">
                <a:solidFill>
                  <a:srgbClr val="008000"/>
                </a:solidFill>
                <a:effectLst/>
                <a:latin typeface="inter-regular"/>
                <a:hlinkClick r:id="rId5"/>
              </a:rPr>
              <a:t>Testing Phase</a:t>
            </a:r>
          </a:p>
          <a:p>
            <a:pPr algn="just">
              <a:buFont typeface="Arial" panose="020B0604020202020204" pitchFamily="34" charset="0"/>
              <a:buChar char="•"/>
            </a:pPr>
            <a:r>
              <a:rPr lang="en-US" b="0" i="0" strike="noStrike" dirty="0">
                <a:solidFill>
                  <a:srgbClr val="008000"/>
                </a:solidFill>
                <a:effectLst/>
                <a:latin typeface="inter-regular"/>
                <a:hlinkClick r:id="rId6"/>
              </a:rPr>
              <a:t>Deployment/ Deliver Phase</a:t>
            </a:r>
          </a:p>
          <a:p>
            <a:pPr algn="just">
              <a:buFont typeface="Arial" panose="020B0604020202020204" pitchFamily="34" charset="0"/>
              <a:buChar char="•"/>
            </a:pPr>
            <a:r>
              <a:rPr lang="en-US" dirty="0">
                <a:solidFill>
                  <a:srgbClr val="008000"/>
                </a:solidFill>
                <a:latin typeface="inter-regular"/>
                <a:hlinkClick r:id="rId7"/>
              </a:rPr>
              <a:t>Maintenance</a:t>
            </a:r>
            <a:endParaRPr lang="en-US" b="0" i="0" dirty="0">
              <a:solidFill>
                <a:srgbClr val="000000"/>
              </a:solidFill>
              <a:effectLst/>
              <a:latin typeface="inter-regular"/>
            </a:endParaRPr>
          </a:p>
          <a:p>
            <a:endParaRPr lang="en-IN" dirty="0"/>
          </a:p>
        </p:txBody>
      </p:sp>
      <p:sp>
        <p:nvSpPr>
          <p:cNvPr id="4" name="Slide Number Placeholder 3">
            <a:extLst>
              <a:ext uri="{FF2B5EF4-FFF2-40B4-BE49-F238E27FC236}">
                <a16:creationId xmlns:a16="http://schemas.microsoft.com/office/drawing/2014/main" id="{0375FAAF-6546-4E18-9262-D6B7DB2614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050" name="Picture 2" descr="Software Development Life Cycle">
            <a:extLst>
              <a:ext uri="{FF2B5EF4-FFF2-40B4-BE49-F238E27FC236}">
                <a16:creationId xmlns:a16="http://schemas.microsoft.com/office/drawing/2014/main" id="{22F4C80C-1A98-404D-A87D-1FB0DB02EE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8837" y="1525588"/>
            <a:ext cx="610552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42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368-7033-41D1-8E63-B216EF549CD7}"/>
              </a:ext>
            </a:extLst>
          </p:cNvPr>
          <p:cNvSpPr>
            <a:spLocks noGrp="1"/>
          </p:cNvSpPr>
          <p:nvPr>
            <p:ph type="title"/>
          </p:nvPr>
        </p:nvSpPr>
        <p:spPr/>
        <p:txBody>
          <a:bodyPr/>
          <a:lstStyle/>
          <a:p>
            <a:r>
              <a:rPr lang="en-IN" b="0" i="0" dirty="0">
                <a:solidFill>
                  <a:schemeClr val="accent1">
                    <a:lumMod val="75000"/>
                  </a:schemeClr>
                </a:solidFill>
                <a:effectLst/>
                <a:latin typeface="erdana"/>
              </a:rPr>
              <a:t>1. Requirement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952B439-7799-4D7D-B3A2-E91876E98945}"/>
              </a:ext>
            </a:extLst>
          </p:cNvPr>
          <p:cNvSpPr>
            <a:spLocks noGrp="1"/>
          </p:cNvSpPr>
          <p:nvPr>
            <p:ph idx="1"/>
          </p:nvPr>
        </p:nvSpPr>
        <p:spPr/>
        <p:txBody>
          <a:bodyPr/>
          <a:lstStyle/>
          <a:p>
            <a:pPr algn="just"/>
            <a:r>
              <a:rPr lang="en-US" b="0" i="0" dirty="0">
                <a:solidFill>
                  <a:srgbClr val="333333"/>
                </a:solidFill>
                <a:effectLst/>
                <a:latin typeface="inter-regular"/>
              </a:rPr>
              <a:t>During this phase, the client states requirements, specifications, expectations, and any other special requirement related to the product or software.</a:t>
            </a:r>
          </a:p>
          <a:p>
            <a:pPr algn="just"/>
            <a:r>
              <a:rPr lang="en-US" b="0" i="0" dirty="0">
                <a:solidFill>
                  <a:srgbClr val="333333"/>
                </a:solidFill>
                <a:effectLst/>
                <a:latin typeface="inter-regular"/>
              </a:rPr>
              <a:t> All these are gathered by the business manager or project manager or analyst of the service providing company.</a:t>
            </a:r>
          </a:p>
          <a:p>
            <a:pPr algn="just"/>
            <a:r>
              <a:rPr lang="en-US" b="0" i="0" dirty="0">
                <a:solidFill>
                  <a:srgbClr val="333333"/>
                </a:solidFill>
                <a:effectLst/>
                <a:latin typeface="inter-regular"/>
              </a:rPr>
              <a:t>The requirement includes how the product will be used and who will use the product to determine the load of operations.</a:t>
            </a:r>
          </a:p>
          <a:p>
            <a:pPr algn="just"/>
            <a:r>
              <a:rPr lang="en-US" b="0" i="0" dirty="0">
                <a:solidFill>
                  <a:srgbClr val="333333"/>
                </a:solidFill>
                <a:effectLst/>
                <a:latin typeface="inter-regular"/>
              </a:rPr>
              <a:t> All information gathered from this phase is critical to developing the product as per the customer requirements.</a:t>
            </a:r>
          </a:p>
          <a:p>
            <a:endParaRPr lang="en-IN" dirty="0"/>
          </a:p>
        </p:txBody>
      </p:sp>
      <p:sp>
        <p:nvSpPr>
          <p:cNvPr id="4" name="Slide Number Placeholder 3">
            <a:extLst>
              <a:ext uri="{FF2B5EF4-FFF2-40B4-BE49-F238E27FC236}">
                <a16:creationId xmlns:a16="http://schemas.microsoft.com/office/drawing/2014/main" id="{3FB6F077-4A8D-45FE-BFD4-D3E40927EF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715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AD7E-0119-47A1-8665-E407A56E31AC}"/>
              </a:ext>
            </a:extLst>
          </p:cNvPr>
          <p:cNvSpPr>
            <a:spLocks noGrp="1"/>
          </p:cNvSpPr>
          <p:nvPr>
            <p:ph type="title"/>
          </p:nvPr>
        </p:nvSpPr>
        <p:spPr/>
        <p:txBody>
          <a:bodyPr/>
          <a:lstStyle/>
          <a:p>
            <a:r>
              <a:rPr lang="en-IN" b="0" i="0" dirty="0">
                <a:solidFill>
                  <a:schemeClr val="accent1">
                    <a:lumMod val="75000"/>
                  </a:schemeClr>
                </a:solidFill>
                <a:effectLst/>
                <a:latin typeface="erdana"/>
              </a:rPr>
              <a:t>2. Design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9AB6EB6-DA65-4A34-B517-463E29766C9B}"/>
              </a:ext>
            </a:extLst>
          </p:cNvPr>
          <p:cNvSpPr>
            <a:spLocks noGrp="1"/>
          </p:cNvSpPr>
          <p:nvPr>
            <p:ph idx="1"/>
          </p:nvPr>
        </p:nvSpPr>
        <p:spPr/>
        <p:txBody>
          <a:bodyPr>
            <a:normAutofit fontScale="85000" lnSpcReduction="20000"/>
          </a:bodyPr>
          <a:lstStyle/>
          <a:p>
            <a:pPr algn="just"/>
            <a:r>
              <a:rPr lang="en-US" b="0" i="0" dirty="0">
                <a:solidFill>
                  <a:srgbClr val="333333"/>
                </a:solidFill>
                <a:effectLst/>
                <a:latin typeface="inter-regular"/>
              </a:rPr>
              <a:t>The design phase includes a detailed analysis of new software according to the requirement phase. </a:t>
            </a:r>
          </a:p>
          <a:p>
            <a:pPr algn="just"/>
            <a:r>
              <a:rPr lang="en-US" b="0" i="0" dirty="0">
                <a:solidFill>
                  <a:srgbClr val="333333"/>
                </a:solidFill>
                <a:effectLst/>
                <a:latin typeface="inter-regular"/>
              </a:rPr>
              <a:t>This is the high priority phase in the development life cycle of a system because the logical designing of the system is converted into physical designing. </a:t>
            </a:r>
          </a:p>
          <a:p>
            <a:pPr algn="just"/>
            <a:r>
              <a:rPr lang="en-US" b="0" i="0" dirty="0">
                <a:solidFill>
                  <a:srgbClr val="333333"/>
                </a:solidFill>
                <a:effectLst/>
                <a:latin typeface="inter-regular"/>
              </a:rPr>
              <a:t>The output of the requirement phase is a collection of things that are required, and the design phase gives the way to accomplish these requirements.</a:t>
            </a:r>
          </a:p>
          <a:p>
            <a:pPr algn="just"/>
            <a:r>
              <a:rPr lang="en-US" b="0" i="0">
                <a:solidFill>
                  <a:srgbClr val="333333"/>
                </a:solidFill>
                <a:effectLst/>
                <a:latin typeface="inter-regular"/>
              </a:rPr>
              <a:t> </a:t>
            </a:r>
            <a:r>
              <a:rPr lang="en-US" b="0" i="0" dirty="0">
                <a:solidFill>
                  <a:srgbClr val="333333"/>
                </a:solidFill>
                <a:effectLst/>
                <a:latin typeface="inter-regular"/>
              </a:rPr>
              <a:t>The decision of all required essential tools such as </a:t>
            </a:r>
            <a:r>
              <a:rPr lang="en-US" b="1" i="0" dirty="0">
                <a:solidFill>
                  <a:srgbClr val="333333"/>
                </a:solidFill>
                <a:effectLst/>
                <a:latin typeface="inter-bold"/>
              </a:rPr>
              <a:t>programming language</a:t>
            </a:r>
            <a:r>
              <a:rPr lang="en-US" b="0" i="0" dirty="0">
                <a:solidFill>
                  <a:srgbClr val="333333"/>
                </a:solidFill>
                <a:effectLst/>
                <a:latin typeface="inter-regular"/>
              </a:rPr>
              <a:t> like Java, .NET, PHP, a </a:t>
            </a:r>
            <a:r>
              <a:rPr lang="en-US" b="1" i="0" dirty="0">
                <a:solidFill>
                  <a:srgbClr val="333333"/>
                </a:solidFill>
                <a:effectLst/>
                <a:latin typeface="inter-bold"/>
              </a:rPr>
              <a:t>database</a:t>
            </a:r>
            <a:r>
              <a:rPr lang="en-US" b="0" i="0" dirty="0">
                <a:solidFill>
                  <a:srgbClr val="333333"/>
                </a:solidFill>
                <a:effectLst/>
                <a:latin typeface="inter-regular"/>
              </a:rPr>
              <a:t> like Oracle, MySQL, a combination of hardware and software to provide a platform on which software can run without any problem is taken in this phase.</a:t>
            </a:r>
          </a:p>
          <a:p>
            <a:pPr algn="just"/>
            <a:r>
              <a:rPr lang="en-US" b="0" i="0" dirty="0">
                <a:solidFill>
                  <a:srgbClr val="333333"/>
                </a:solidFill>
                <a:effectLst/>
                <a:latin typeface="inter-regular"/>
              </a:rPr>
              <a:t>There are several techniques and tools, such as data flow diagrams, flowcharts, decision tables, and decision trees, Data dictionary, and the structured dictionary are used for describing the system design.</a:t>
            </a:r>
          </a:p>
          <a:p>
            <a:endParaRPr lang="en-IN" dirty="0"/>
          </a:p>
        </p:txBody>
      </p:sp>
      <p:sp>
        <p:nvSpPr>
          <p:cNvPr id="4" name="Slide Number Placeholder 3">
            <a:extLst>
              <a:ext uri="{FF2B5EF4-FFF2-40B4-BE49-F238E27FC236}">
                <a16:creationId xmlns:a16="http://schemas.microsoft.com/office/drawing/2014/main" id="{57497B50-D28E-4248-A6F7-83618875CD1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704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ACAA-09AB-457C-A573-554199655439}"/>
              </a:ext>
            </a:extLst>
          </p:cNvPr>
          <p:cNvSpPr>
            <a:spLocks noGrp="1"/>
          </p:cNvSpPr>
          <p:nvPr>
            <p:ph type="title"/>
          </p:nvPr>
        </p:nvSpPr>
        <p:spPr/>
        <p:txBody>
          <a:bodyPr/>
          <a:lstStyle/>
          <a:p>
            <a:r>
              <a:rPr lang="en-IN" b="0" i="0" dirty="0">
                <a:solidFill>
                  <a:schemeClr val="accent1">
                    <a:lumMod val="75000"/>
                  </a:schemeClr>
                </a:solidFill>
                <a:effectLst/>
                <a:latin typeface="erdana"/>
              </a:rPr>
              <a:t>3. Build /Development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3D7DC79-D44E-41AA-9212-1A2FF0832575}"/>
              </a:ext>
            </a:extLst>
          </p:cNvPr>
          <p:cNvSpPr>
            <a:spLocks noGrp="1"/>
          </p:cNvSpPr>
          <p:nvPr>
            <p:ph idx="1"/>
          </p:nvPr>
        </p:nvSpPr>
        <p:spPr/>
        <p:txBody>
          <a:bodyPr>
            <a:normAutofit fontScale="92500" lnSpcReduction="20000"/>
          </a:bodyPr>
          <a:lstStyle/>
          <a:p>
            <a:pPr algn="just"/>
            <a:r>
              <a:rPr lang="en-US" dirty="0">
                <a:solidFill>
                  <a:srgbClr val="333333"/>
                </a:solidFill>
                <a:latin typeface="inter-regular"/>
              </a:rPr>
              <a:t>N</a:t>
            </a:r>
            <a:r>
              <a:rPr lang="en-US" b="0" i="0" dirty="0">
                <a:solidFill>
                  <a:srgbClr val="333333"/>
                </a:solidFill>
                <a:effectLst/>
                <a:latin typeface="inter-regular"/>
              </a:rPr>
              <a:t>ext step is to implement the design into the development of a software system. </a:t>
            </a:r>
          </a:p>
          <a:p>
            <a:pPr algn="just"/>
            <a:r>
              <a:rPr lang="en-US" b="0" i="0" dirty="0">
                <a:solidFill>
                  <a:srgbClr val="333333"/>
                </a:solidFill>
                <a:effectLst/>
                <a:latin typeface="inter-regular"/>
              </a:rPr>
              <a:t>In this phase, work is divided into small units, and coding starts by the team of developers according to the design discussed in the previous phase and according to the requirements of the client discussed in requirement phase to produce the desired result.</a:t>
            </a:r>
          </a:p>
          <a:p>
            <a:pPr algn="just"/>
            <a:r>
              <a:rPr lang="en-US" b="0" i="0" dirty="0">
                <a:solidFill>
                  <a:srgbClr val="333333"/>
                </a:solidFill>
                <a:effectLst/>
                <a:latin typeface="inter-regular"/>
              </a:rPr>
              <a:t>Front-end developers develop easy and attractive GUI and necessary interfaces to interact with back-end operations and back-end developers do back-end coding according to the required operations. All is done according to the procedure and guidelines demonstrated by the project manager.</a:t>
            </a:r>
          </a:p>
          <a:p>
            <a:pPr algn="just"/>
            <a:r>
              <a:rPr lang="en-US" b="0" i="0" dirty="0">
                <a:solidFill>
                  <a:srgbClr val="333333"/>
                </a:solidFill>
                <a:effectLst/>
                <a:latin typeface="inter-regular"/>
              </a:rPr>
              <a:t>Since this is the coding phase, it takes the longest time and more focused approach for the developer in the software development life cycle.</a:t>
            </a:r>
          </a:p>
          <a:p>
            <a:endParaRPr lang="en-IN" dirty="0"/>
          </a:p>
        </p:txBody>
      </p:sp>
      <p:sp>
        <p:nvSpPr>
          <p:cNvPr id="4" name="Slide Number Placeholder 3">
            <a:extLst>
              <a:ext uri="{FF2B5EF4-FFF2-40B4-BE49-F238E27FC236}">
                <a16:creationId xmlns:a16="http://schemas.microsoft.com/office/drawing/2014/main" id="{5EE55CAF-0B85-4AC9-B4C6-76AAC7D39F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132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542-4250-4632-A58D-D49D6D5CFBB0}"/>
              </a:ext>
            </a:extLst>
          </p:cNvPr>
          <p:cNvSpPr>
            <a:spLocks noGrp="1"/>
          </p:cNvSpPr>
          <p:nvPr>
            <p:ph type="title"/>
          </p:nvPr>
        </p:nvSpPr>
        <p:spPr/>
        <p:txBody>
          <a:bodyPr/>
          <a:lstStyle/>
          <a:p>
            <a:r>
              <a:rPr lang="en-IN" b="0" i="0" dirty="0">
                <a:solidFill>
                  <a:schemeClr val="accent1">
                    <a:lumMod val="75000"/>
                  </a:schemeClr>
                </a:solidFill>
                <a:effectLst/>
                <a:latin typeface="erdana"/>
              </a:rPr>
              <a:t>4. Testing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B721100-5CCA-42CB-A12B-D30DFD4C66C2}"/>
              </a:ext>
            </a:extLst>
          </p:cNvPr>
          <p:cNvSpPr>
            <a:spLocks noGrp="1"/>
          </p:cNvSpPr>
          <p:nvPr>
            <p:ph idx="1"/>
          </p:nvPr>
        </p:nvSpPr>
        <p:spPr/>
        <p:txBody>
          <a:bodyPr>
            <a:normAutofit fontScale="77500" lnSpcReduction="20000"/>
          </a:bodyPr>
          <a:lstStyle/>
          <a:p>
            <a:r>
              <a:rPr lang="en-US" b="0" i="0" dirty="0">
                <a:solidFill>
                  <a:srgbClr val="333333"/>
                </a:solidFill>
                <a:effectLst/>
                <a:latin typeface="inter-regular"/>
              </a:rPr>
              <a:t>Testing is the last step of completing a software system. </a:t>
            </a:r>
          </a:p>
          <a:p>
            <a:r>
              <a:rPr lang="en-US" b="0" i="0" dirty="0">
                <a:solidFill>
                  <a:srgbClr val="333333"/>
                </a:solidFill>
                <a:effectLst/>
                <a:latin typeface="inter-regular"/>
              </a:rPr>
              <a:t>In this phase, after getting the developed GUI and back-end combination, it is tested against the requirements stated in the requirement phase. </a:t>
            </a:r>
          </a:p>
          <a:p>
            <a:r>
              <a:rPr lang="en-US" b="0" i="0" dirty="0">
                <a:solidFill>
                  <a:srgbClr val="333333"/>
                </a:solidFill>
                <a:effectLst/>
                <a:latin typeface="inter-regular"/>
              </a:rPr>
              <a:t>Testing determines whether the software is actually giving the result as per the requirements addressed in the requirement phase or not. </a:t>
            </a:r>
          </a:p>
          <a:p>
            <a:r>
              <a:rPr lang="en-US" b="0" i="0" dirty="0">
                <a:solidFill>
                  <a:srgbClr val="333333"/>
                </a:solidFill>
                <a:effectLst/>
                <a:latin typeface="inter-regular"/>
              </a:rPr>
              <a:t>The Development team makes a test plan to start the test. </a:t>
            </a:r>
          </a:p>
          <a:p>
            <a:r>
              <a:rPr lang="en-US" b="0" i="0" dirty="0">
                <a:solidFill>
                  <a:srgbClr val="333333"/>
                </a:solidFill>
                <a:effectLst/>
                <a:latin typeface="inter-regular"/>
              </a:rPr>
              <a:t>This test plan includes all types of essential testing such as integration testing, unit testing, acceptance testing, and system testing. </a:t>
            </a:r>
          </a:p>
          <a:p>
            <a:r>
              <a:rPr lang="en-US" b="0" i="0" dirty="0">
                <a:solidFill>
                  <a:srgbClr val="333333"/>
                </a:solidFill>
                <a:effectLst/>
                <a:latin typeface="inter-regular"/>
              </a:rPr>
              <a:t>Non-functional testing is also done in this phase.</a:t>
            </a:r>
          </a:p>
          <a:p>
            <a:r>
              <a:rPr lang="en-US" b="0" i="0" dirty="0">
                <a:solidFill>
                  <a:srgbClr val="333333"/>
                </a:solidFill>
                <a:effectLst/>
                <a:latin typeface="inter-regular"/>
              </a:rPr>
              <a:t>If there are any defects in the software or it is not working as per expectations, then the testing team gives information to the development team in detail about the issue. </a:t>
            </a:r>
          </a:p>
          <a:p>
            <a:r>
              <a:rPr lang="en-US" b="0" i="0" dirty="0">
                <a:solidFill>
                  <a:srgbClr val="333333"/>
                </a:solidFill>
                <a:effectLst/>
                <a:latin typeface="inter-regular"/>
              </a:rPr>
              <a:t>If it is a valid defect or worth to sort out, it will be fixed, and the development team replaces it with the new one, and it also needs to be verified.</a:t>
            </a:r>
            <a:endParaRPr lang="en-IN" dirty="0"/>
          </a:p>
        </p:txBody>
      </p:sp>
      <p:sp>
        <p:nvSpPr>
          <p:cNvPr id="4" name="Slide Number Placeholder 3">
            <a:extLst>
              <a:ext uri="{FF2B5EF4-FFF2-40B4-BE49-F238E27FC236}">
                <a16:creationId xmlns:a16="http://schemas.microsoft.com/office/drawing/2014/main" id="{B7BF6304-0712-4835-9C17-8C02C155043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541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B5429F4-5B4C-47D9-ABB7-7BC1E5B74C87}"/>
              </a:ext>
            </a:extLst>
          </p:cNvPr>
          <p:cNvSpPr>
            <a:spLocks noGrp="1" noChangeArrowheads="1"/>
          </p:cNvSpPr>
          <p:nvPr>
            <p:ph type="title"/>
          </p:nvPr>
        </p:nvSpPr>
        <p:spPr>
          <a:xfrm>
            <a:off x="951914" y="228601"/>
            <a:ext cx="9338261" cy="557213"/>
          </a:xfrm>
        </p:spPr>
        <p:txBody>
          <a:bodyPr>
            <a:normAutofit fontScale="90000"/>
          </a:bodyPr>
          <a:lstStyle/>
          <a:p>
            <a:br>
              <a:rPr lang="en-US" altLang="en-US" dirty="0"/>
            </a:br>
            <a:r>
              <a:rPr lang="en-US" altLang="en-US" dirty="0"/>
              <a:t>Sujata Batra  - sujatabatra@hotmail.com</a:t>
            </a:r>
            <a:br>
              <a:rPr lang="en-US" altLang="en-US" dirty="0"/>
            </a:br>
            <a:endParaRPr lang="en-US" altLang="en-US" dirty="0"/>
          </a:p>
        </p:txBody>
      </p:sp>
      <p:sp>
        <p:nvSpPr>
          <p:cNvPr id="4099" name="Content Placeholder 2">
            <a:extLst>
              <a:ext uri="{FF2B5EF4-FFF2-40B4-BE49-F238E27FC236}">
                <a16:creationId xmlns:a16="http://schemas.microsoft.com/office/drawing/2014/main" id="{61972213-C93E-432B-B9CC-FE6790DFCBCB}"/>
              </a:ext>
            </a:extLst>
          </p:cNvPr>
          <p:cNvSpPr>
            <a:spLocks noGrp="1" noChangeArrowheads="1"/>
          </p:cNvSpPr>
          <p:nvPr>
            <p:ph sz="quarter" idx="1"/>
          </p:nvPr>
        </p:nvSpPr>
        <p:spPr>
          <a:xfrm>
            <a:off x="1101969" y="844061"/>
            <a:ext cx="9188206" cy="5371001"/>
          </a:xfrm>
        </p:spPr>
        <p:txBody>
          <a:bodyPr/>
          <a:lstStyle/>
          <a:p>
            <a:r>
              <a:rPr lang="en-US" altLang="en-US" sz="1800" dirty="0"/>
              <a:t>IT Trainer Since 2000 </a:t>
            </a:r>
          </a:p>
          <a:p>
            <a:r>
              <a:rPr lang="en-US" altLang="en-US" sz="1800" dirty="0"/>
              <a:t>More than 50+ Corporate Clients </a:t>
            </a:r>
          </a:p>
          <a:p>
            <a:endParaRPr lang="en-US" altLang="en-US" dirty="0"/>
          </a:p>
          <a:p>
            <a:endParaRPr lang="en-US" altLang="en-US" dirty="0"/>
          </a:p>
        </p:txBody>
      </p:sp>
      <p:pic>
        <p:nvPicPr>
          <p:cNvPr id="4100" name="Picture 1">
            <a:extLst>
              <a:ext uri="{FF2B5EF4-FFF2-40B4-BE49-F238E27FC236}">
                <a16:creationId xmlns:a16="http://schemas.microsoft.com/office/drawing/2014/main" id="{95F437F7-68FB-40C5-AF24-48DE00BDB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90" y="1981201"/>
            <a:ext cx="8453512" cy="455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5282-7A22-47E7-8D6D-93406C25E526}"/>
              </a:ext>
            </a:extLst>
          </p:cNvPr>
          <p:cNvSpPr>
            <a:spLocks noGrp="1"/>
          </p:cNvSpPr>
          <p:nvPr>
            <p:ph type="title"/>
          </p:nvPr>
        </p:nvSpPr>
        <p:spPr/>
        <p:txBody>
          <a:bodyPr/>
          <a:lstStyle/>
          <a:p>
            <a:r>
              <a:rPr lang="en-IN" b="0" i="0" dirty="0">
                <a:solidFill>
                  <a:schemeClr val="accent1">
                    <a:lumMod val="75000"/>
                  </a:schemeClr>
                </a:solidFill>
                <a:effectLst/>
                <a:latin typeface="erdana"/>
              </a:rPr>
              <a:t>5. Deployment/ Deliver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F611F16-0922-4F56-B677-3859E6DD385E}"/>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inter-regular"/>
              </a:rPr>
              <a:t>When software testing is completed with a satisfying result, and there are no remaining issues in the working of the software, it is delivered to the customer for their use.</a:t>
            </a:r>
          </a:p>
          <a:p>
            <a:pPr algn="just"/>
            <a:r>
              <a:rPr lang="en-US" b="0" i="0" dirty="0">
                <a:solidFill>
                  <a:srgbClr val="333333"/>
                </a:solidFill>
                <a:effectLst/>
                <a:latin typeface="inter-regular"/>
              </a:rPr>
              <a:t>As soon as customers receive the product, they are recommended first to do the beta testing. </a:t>
            </a:r>
          </a:p>
          <a:p>
            <a:pPr algn="just"/>
            <a:r>
              <a:rPr lang="en-US" b="0" i="0" dirty="0">
                <a:solidFill>
                  <a:srgbClr val="333333"/>
                </a:solidFill>
                <a:effectLst/>
                <a:latin typeface="inter-regular"/>
              </a:rPr>
              <a:t>In beta testing, customer can require any changes which are not present in the software but mentioned in the requirement document or any other GUI changes to make it more user-friendly. </a:t>
            </a:r>
          </a:p>
          <a:p>
            <a:pPr algn="just"/>
            <a:r>
              <a:rPr lang="en-US" b="0" i="0" dirty="0">
                <a:solidFill>
                  <a:srgbClr val="333333"/>
                </a:solidFill>
                <a:effectLst/>
                <a:latin typeface="inter-regular"/>
              </a:rPr>
              <a:t>Besides this, if any type of defect is encountered while a customer using the software; it will be informed to the development team of that particular software to sort out the problem. </a:t>
            </a:r>
          </a:p>
          <a:p>
            <a:pPr algn="just"/>
            <a:r>
              <a:rPr lang="en-US" b="0" i="0" dirty="0">
                <a:solidFill>
                  <a:srgbClr val="333333"/>
                </a:solidFill>
                <a:effectLst/>
                <a:latin typeface="inter-regular"/>
              </a:rPr>
              <a:t>If it is a severe issue, then the development team solves it in a short time; otherwise, if it is less severe, then it will wait for the next version.</a:t>
            </a:r>
          </a:p>
          <a:p>
            <a:pPr algn="just"/>
            <a:r>
              <a:rPr lang="en-US" b="0" i="0" dirty="0">
                <a:solidFill>
                  <a:srgbClr val="333333"/>
                </a:solidFill>
                <a:effectLst/>
                <a:latin typeface="inter-regular"/>
              </a:rPr>
              <a:t>After the solution of all types of bugs and changes, the software finally deployed to the end-user.</a:t>
            </a:r>
          </a:p>
          <a:p>
            <a:endParaRPr lang="en-IN" dirty="0"/>
          </a:p>
        </p:txBody>
      </p:sp>
      <p:sp>
        <p:nvSpPr>
          <p:cNvPr id="4" name="Slide Number Placeholder 3">
            <a:extLst>
              <a:ext uri="{FF2B5EF4-FFF2-40B4-BE49-F238E27FC236}">
                <a16:creationId xmlns:a16="http://schemas.microsoft.com/office/drawing/2014/main" id="{230650F0-F71F-4123-A22D-F1C0D4EA66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990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14F4-D32D-49C0-8629-977CB8D186F6}"/>
              </a:ext>
            </a:extLst>
          </p:cNvPr>
          <p:cNvSpPr>
            <a:spLocks noGrp="1"/>
          </p:cNvSpPr>
          <p:nvPr>
            <p:ph type="title"/>
          </p:nvPr>
        </p:nvSpPr>
        <p:spPr/>
        <p:txBody>
          <a:bodyPr/>
          <a:lstStyle/>
          <a:p>
            <a:r>
              <a:rPr lang="en-IN" b="0" i="0" dirty="0">
                <a:solidFill>
                  <a:schemeClr val="accent1">
                    <a:lumMod val="75000"/>
                  </a:schemeClr>
                </a:solidFill>
                <a:effectLst/>
                <a:latin typeface="erdana"/>
              </a:rPr>
              <a:t>6. Maintenance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943A3405-5B72-482E-99E3-5AAD96E8610A}"/>
              </a:ext>
            </a:extLst>
          </p:cNvPr>
          <p:cNvSpPr>
            <a:spLocks noGrp="1"/>
          </p:cNvSpPr>
          <p:nvPr>
            <p:ph idx="1"/>
          </p:nvPr>
        </p:nvSpPr>
        <p:spPr/>
        <p:txBody>
          <a:bodyPr/>
          <a:lstStyle/>
          <a:p>
            <a:r>
              <a:rPr lang="en-US" b="0" i="0" dirty="0">
                <a:solidFill>
                  <a:srgbClr val="333333"/>
                </a:solidFill>
                <a:effectLst/>
                <a:latin typeface="inter-regular"/>
              </a:rPr>
              <a:t>The maintenance phase is the last and long-lasting phase of SDLC because it is the process which continues until the software's life cycle comes to an end.</a:t>
            </a:r>
          </a:p>
          <a:p>
            <a:r>
              <a:rPr lang="en-US" b="0" i="0" dirty="0">
                <a:solidFill>
                  <a:srgbClr val="333333"/>
                </a:solidFill>
                <a:effectLst/>
                <a:latin typeface="inter-regular"/>
              </a:rPr>
              <a:t> When a customer starts using software, then actual problems start to occur, and at that time there's a need to solve these problems. This phase also includes making changes in hardware and software to maintain its operational effectiveness like to improve its performance, enhance security features and according to customer's requirements with upcoming time. This process to take care of product time to time is called maintenance.</a:t>
            </a:r>
            <a:endParaRPr lang="en-IN" dirty="0"/>
          </a:p>
        </p:txBody>
      </p:sp>
      <p:sp>
        <p:nvSpPr>
          <p:cNvPr id="4" name="Slide Number Placeholder 3">
            <a:extLst>
              <a:ext uri="{FF2B5EF4-FFF2-40B4-BE49-F238E27FC236}">
                <a16:creationId xmlns:a16="http://schemas.microsoft.com/office/drawing/2014/main" id="{6A260C63-F1C5-4B68-9187-544824A2B3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5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1524001" y="170728"/>
            <a:ext cx="6935787" cy="411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dirty="0">
                <a:latin typeface="Cambria" pitchFamily="18" charset="0"/>
                <a:ea typeface="Arial Unicode MS" pitchFamily="34" charset="-128"/>
                <a:cs typeface="Arial Unicode MS" pitchFamily="34" charset="-128"/>
              </a:rPr>
              <a:t>Types of SDLC</a:t>
            </a:r>
          </a:p>
        </p:txBody>
      </p:sp>
      <p:sp>
        <p:nvSpPr>
          <p:cNvPr id="5" name="Rectangle 4"/>
          <p:cNvSpPr>
            <a:spLocks noChangeArrowheads="1"/>
          </p:cNvSpPr>
          <p:nvPr/>
        </p:nvSpPr>
        <p:spPr bwMode="auto">
          <a:xfrm>
            <a:off x="1524000" y="5751494"/>
            <a:ext cx="9144000" cy="830997"/>
          </a:xfrm>
          <a:prstGeom prst="rect">
            <a:avLst/>
          </a:prstGeom>
          <a:solidFill>
            <a:schemeClr val="tx1">
              <a:lumMod val="50000"/>
              <a:lumOff val="50000"/>
            </a:schemeClr>
          </a:solidFill>
          <a:ln>
            <a:noFill/>
          </a:ln>
        </p:spPr>
        <p:txBody>
          <a:bodyPr wrap="square">
            <a:spAutoFit/>
          </a:bodyPr>
          <a:lstStyle/>
          <a:p>
            <a:pPr algn="ctr"/>
            <a:r>
              <a:rPr lang="en-US" sz="2400" b="1" dirty="0">
                <a:solidFill>
                  <a:prstClr val="white"/>
                </a:solidFill>
                <a:latin typeface="Cambria" pitchFamily="18" charset="0"/>
              </a:rPr>
              <a:t>Each kind of SDLC has its individual specificity tailored to situations where it may be necessitated. </a:t>
            </a:r>
          </a:p>
        </p:txBody>
      </p:sp>
      <p:grpSp>
        <p:nvGrpSpPr>
          <p:cNvPr id="20" name="Group 19"/>
          <p:cNvGrpSpPr/>
          <p:nvPr/>
        </p:nvGrpSpPr>
        <p:grpSpPr>
          <a:xfrm>
            <a:off x="1767564" y="1065058"/>
            <a:ext cx="4351297" cy="1982942"/>
            <a:chOff x="243563" y="1065058"/>
            <a:chExt cx="4351297" cy="1982942"/>
          </a:xfrm>
        </p:grpSpPr>
        <p:sp>
          <p:nvSpPr>
            <p:cNvPr id="11" name="Rectangle 10"/>
            <p:cNvSpPr/>
            <p:nvPr/>
          </p:nvSpPr>
          <p:spPr>
            <a:xfrm>
              <a:off x="1143000" y="1065058"/>
              <a:ext cx="22098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INCREMENTAL</a:t>
              </a:r>
            </a:p>
          </p:txBody>
        </p:sp>
        <p:pic>
          <p:nvPicPr>
            <p:cNvPr id="1026" name="Picture 2" descr="http://cdn.guru99.com/images/6-2015/052615_1049_WhatisIncre2.png"/>
            <p:cNvPicPr>
              <a:picLocks noChangeAspect="1" noChangeArrowheads="1"/>
            </p:cNvPicPr>
            <p:nvPr/>
          </p:nvPicPr>
          <p:blipFill rotWithShape="1">
            <a:blip r:embed="rId4">
              <a:duotone>
                <a:schemeClr val="accent6">
                  <a:shade val="45000"/>
                  <a:satMod val="135000"/>
                </a:schemeClr>
                <a:prstClr val="white"/>
              </a:duotone>
              <a:extLst>
                <a:ext uri="{28A0092B-C50C-407E-A947-70E740481C1C}">
                  <a14:useLocalDpi xmlns:a14="http://schemas.microsoft.com/office/drawing/2010/main" val="0"/>
                </a:ext>
              </a:extLst>
            </a:blip>
            <a:srcRect b="33493"/>
            <a:stretch/>
          </p:blipFill>
          <p:spPr bwMode="auto">
            <a:xfrm>
              <a:off x="243563" y="1607023"/>
              <a:ext cx="4351297" cy="14409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7012179" y="990601"/>
            <a:ext cx="2892042" cy="2323663"/>
            <a:chOff x="5488179" y="1018237"/>
            <a:chExt cx="2892042" cy="2323663"/>
          </a:xfrm>
        </p:grpSpPr>
        <p:sp>
          <p:nvSpPr>
            <p:cNvPr id="12" name="Rectangle 11"/>
            <p:cNvSpPr/>
            <p:nvPr/>
          </p:nvSpPr>
          <p:spPr>
            <a:xfrm>
              <a:off x="5775960" y="1018237"/>
              <a:ext cx="22098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WATERFALL</a:t>
              </a:r>
            </a:p>
          </p:txBody>
        </p:sp>
        <p:grpSp>
          <p:nvGrpSpPr>
            <p:cNvPr id="19" name="Group 18"/>
            <p:cNvGrpSpPr/>
            <p:nvPr/>
          </p:nvGrpSpPr>
          <p:grpSpPr>
            <a:xfrm>
              <a:off x="5488179" y="1313122"/>
              <a:ext cx="2892042" cy="2028778"/>
              <a:chOff x="5562600" y="1394060"/>
              <a:chExt cx="2661285" cy="1866901"/>
            </a:xfrm>
          </p:grpSpPr>
          <p:pic>
            <p:nvPicPr>
              <p:cNvPr id="1028" name="Picture 4" descr="Related image"/>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75960" y="1394060"/>
                <a:ext cx="2447925" cy="18669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62600" y="2971800"/>
                <a:ext cx="1676400" cy="289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 name="Group 21"/>
          <p:cNvGrpSpPr/>
          <p:nvPr/>
        </p:nvGrpSpPr>
        <p:grpSpPr>
          <a:xfrm>
            <a:off x="1744704" y="3429001"/>
            <a:ext cx="4264025" cy="2013541"/>
            <a:chOff x="220703" y="3429000"/>
            <a:chExt cx="4264025" cy="2013541"/>
          </a:xfrm>
        </p:grpSpPr>
        <p:sp>
          <p:nvSpPr>
            <p:cNvPr id="13" name="Rectangle 12"/>
            <p:cNvSpPr/>
            <p:nvPr/>
          </p:nvSpPr>
          <p:spPr>
            <a:xfrm>
              <a:off x="1295400" y="3429000"/>
              <a:ext cx="1981200" cy="369332"/>
            </a:xfrm>
            <a:prstGeom prst="rect">
              <a:avLst/>
            </a:prstGeom>
          </p:spPr>
          <p:txBody>
            <a:bodyPr wrap="square">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AGILE</a:t>
              </a:r>
            </a:p>
          </p:txBody>
        </p:sp>
        <p:pic>
          <p:nvPicPr>
            <p:cNvPr id="1030" name="Picture 6" descr="https://i0.wp.com/www.disciplinedagiledelivery.com/wp-content/uploads/2014/04/disciplined-agile-lifecycle-exploratory21.jpg?resize=625%2C241"/>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0703" y="3798332"/>
              <a:ext cx="4264025" cy="16442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p:cNvGrpSpPr/>
          <p:nvPr/>
        </p:nvGrpSpPr>
        <p:grpSpPr>
          <a:xfrm>
            <a:off x="6324601" y="3352800"/>
            <a:ext cx="3988621" cy="2076756"/>
            <a:chOff x="4800600" y="3352800"/>
            <a:chExt cx="3988621" cy="2076756"/>
          </a:xfrm>
        </p:grpSpPr>
        <p:sp>
          <p:nvSpPr>
            <p:cNvPr id="14" name="Rectangle 13"/>
            <p:cNvSpPr/>
            <p:nvPr/>
          </p:nvSpPr>
          <p:spPr>
            <a:xfrm>
              <a:off x="5867400" y="3352800"/>
              <a:ext cx="21336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ITERATIVE</a:t>
              </a:r>
            </a:p>
          </p:txBody>
        </p:sp>
        <p:pic>
          <p:nvPicPr>
            <p:cNvPr id="1032" name="Picture 8" descr="http://babatunde.org.ng/wpBa/wp-content/uploads/2014/12/122614_0927_SoftwareDev2.jpg"/>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0600" y="3811315"/>
              <a:ext cx="3988621" cy="1618241"/>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072535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txBox="1">
            <a:spLocks/>
          </p:cNvSpPr>
          <p:nvPr/>
        </p:nvSpPr>
        <p:spPr bwMode="auto">
          <a:xfrm>
            <a:off x="1524001" y="187035"/>
            <a:ext cx="693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Waterfall Model </a:t>
            </a:r>
          </a:p>
        </p:txBody>
      </p:sp>
      <p:sp>
        <p:nvSpPr>
          <p:cNvPr id="90119" name="AutoShape 2" descr="data:image/jpeg;base64,/9j/4AAQSkZJRgABAQAAAQABAAD/2wCEAAkGBxQTEhUUExQVFBUVGBcVFxcWFxUXGBUXFxQXFxQVFxUYHCggGBolHBUUIjEhJSkrLi4uFx8zODMsNygtLiwBCgoKDg0OGhAQGywkICQsLCwsLCwsLCwsLCwsLCwsLCwsLCwsLCwsLCwsLCwsLCwsLCwsLCwsLCwsLCwsLCwsLP/AABEIAM8A8wMBIgACEQEDEQH/xAAcAAABBQEBAQAAAAAAAAAAAAAFAQIDBAYABwj/xABAEAABAwIEAwYDBQcDAwUAAAABAAIDBBEFEiExBkFREyJhcYGRMkKhBxRSYrEjM5LB0eHwQ4KiFRZyJGNzsvH/xAAZAQADAQEBAAAAAAAAAAAAAAAAAQIDBAX/xAAiEQADAQADAAICAwEAAAAAAAAAARECEiExA1EiQRNhcUL/2gAMAwEAAhEDEQA/ACwcp42XVCOpB5o5g1PncAF6j6R5qCFAGwxumkNmsF9fBec0cjq2pfWP2PdiHRg528UX+0nF+1eyghOnxSkfh6eqkw2lDWgDQDZZ4V/Jla+kXIWWCkauCcwXViOcFx0RGjpgQXPIa1ouSdgEEq8QExLYO63bOefiAknXBv7J+08UglHVDv8Aobj/AK7/AGao5cDqB8ErX+BBaf5hV0TWF2vTgVlqitng/fRuaPxbt/iGiK4TiPbaN1PXohoEwsEgROlw4EakqOtw8sGYG7f081HJFFEhInWSJgPZqi+HMaAXuPdaC4noANVlpqhz5RDH/vd+EH5fMrS1WHdtTSU+YsEjCzM3dviL7qd+DyeeMrnVlXJUk9wuyRDpG02B9d1qIdAEJZw/JSBrcpewCwewaadRu0q/DPp8Lv4SrS66Jb7L7XrnPvzQPEK98Yv2UluuU2VPD+IWuPRHEKagO8U5r1WhmDlMkOiuKQLiVzSkFHhLqmp4NkAcQkulzJqQzrlcuuuTEDncPMebsc6M8tcw9ipqqufhkEr5srrt/ZFp1J8WnbkjuGxhrXSP0awXJPgsHLiRxCodK4fsWOtE07Gx+M+yK9OCa4qgPhyQuc6eU9+U5j4DkPay2UE4Uwoo3DvMafS36KN2DM+RzmHp8Q+qvqQnsnzAqWLdDH0U7dg2QflNj7FTUlZY2e1zT4gogUTj+odHQHKbB0kbXW/CTqEM4akzMCt8duM9K2CLvOfI0u6Na03JJTcHoTG0DopyXrwNsT2lMGyc1qBAvijHRTQE2DnP7jGkAi9tSQeQFyouAYR2Icd3m/8AZZn7WonNNM/TJ32765iBrl6WCsfZ3xE1reyeQLbX+oUp9tFaX409ejYANE58Ac0tOxH+FUYcQZa9wfVXKepa7YhZNMtNGZqICxxadx9fFU8RqezZcC7nd1o6uO3oOa2FZTteNRtt1Qo4Q3OH6lwFhc7DnYey0W0yGoD+HcO7Nve1c7VzuZJ3WmjbZQQ09lbCjbpWUdbqh9XhvNnt/REUoF1KcKaoDhJvY+xXnv2hYU2mqoHxANbUZszRsHtIOYDxBPsvX3UQduNeq8640pn1NczM0tjpgWtv8znWu7ysAtMar6Janp2E3yi/RFgoKeHKArC1ZmhLJQE5cApA4BLZSxsup54Gxxl8hDR48/Lqk2OFFyaHKhUzTP8A3UdxyzODb+hQt+JTRODZoyy/XUHyI0KtZJ5Q0oXKlHWXAXJcR8ij9pmMaR0ERs6QB8xB1ay+g9bfVVsLiEbGtA0AClxLDYpZzOS5spaGk7ghu2h2UzKQWsXE+wTxnig06yb74BzViGoBQ+p4bbK09k9zJOVyS0+BHLzCzmCYo4OLHXDmktIO4INiFXTJ7NxnT2zFUIJrhTh6UBE7kwJC5JdIZIwohQtBcLoUHKWOeyTQ0APtGq46x/3VjQBCdZbC4d+EfS6wTOFKpjrxjOBzBA+hK9QxLCYpiXj9nIdS5uzjyLm8z4qgaOoi2AlA5s3/AId0LGYLnpGCqocQiFzHKGjcjUD2KZhPGNRG8HOSBuCSvQoMXANnAtPQgj9VnOLMHjnlh7FgbJI4h+UAXba+Y26dUtZ0is7yz07h7GO3ia/8QB+iOBqz3D1AImMaPlAHstCwrPaj6Ky6KE4BNATrrMskay6mcGsbmcQB4qOI6rMcdwyTFsbX5GZb+brndJLk4PWuKoXl4rpmmwkBPgg2KVYmfnAsLADyWfwvAI4tTd7up2RcLfPxrL6Mf5Na9OASgJAlKskRSxNUdk+M6pDRfhc1jXPkNmMBc49AFi4MWfWyGZ2kYNomcg3k7zKJ/aC95wycRAk93NbfJmGf6LL8MVjQ1rR6dCPBLKrG30beHYJauJsrMkgu3cdWnqDyKqNmsN1Qk4mhDspdYqoyen0TtwWwsJNB1Gv6rlZZWsIv1XJ3QcUZekxlr9vZFIZboBX8NOgeXQ3fEdRzcz8pG5A5FWaLEGiwdcHpZ1/0VpdCcNzgUNzmPwt1JXnVG0TVVTO3Rkkri3xAAGYeZBR3EsSlliEEQdGx37x50Lh+Fo8eqZTU7WNDWiwAsB0ULL5VlNqRFqE2CmEip9pZd21lcIL+dIZFR7dKJ0QKXhJ1XdoqzH32Tau7G5nHKN7nmkBbbKpY6ghYar4tY02brbRXKDiVknOxS6KjNhPUxlhMwaWgXJcNlT4WwsF7p8mXP+7aSTkZyHruhtLeqkEY/dss55/EeTfLqvQqKmAA5KdOBKSU8VgrVk0J9lg2a5UOCVcAlAUlCg2VXFKXtGgj4h9R0Vq6UITnYNXoyRauOyPYhh4f3m6O+h8/HxQWaItNiLLozqmLUIWrK4zxC7702mb3QC3OeZJ1y+A2Ws5ry7ieAx4i63zFjx62H6gptiR7PhrA5ouB5FdU4ZuWex/kmYC45G36BGAsdNpmiSaM05xbcEeFjzWeqeFIHHNHnhJ1IYQW38Guvb0XoFVTNeNR5HmEHqqBzPEdf6hXnZOsGcPCge3K6olLdrDKPrZYPjvhIUb4XQve4yuyZXG52ve/Rex0rBudABcnwG5WFdN99q3T/wClHeOHoQPif6kJv8gz+JLRUpEbQdwAuR1kIslWnIQP7e3NRGZQucoy9VCCw56iL1CZFG6VOAOkk1Vd8uqZJKqkkiYFzt1JHOhLpksVVYpDhsMPLGMdLJ8LeXU8gvOeNOInzOIvYX0aNgPJbF95omMadLklB8R4caLkC55lYfIX8av+HmbnlE8Djc+QNbfkiNfhOXYKlHO+LRoyj5j16eSxymtdnRrzo9w4Rw0Rsa3nu49TzWvaxeJ8McbPjs2TvN6/3XqmDY7HM0OaQVrtN9owz16GlwTWvv6p7AsTQ4N6JxCtRtA1OgCw2P8A2i08Li1l35eY2v5pKt9Dcz6a4pFisL+0WCUgHunxWuoq1sgu0gq3loS0mWbKKeEOFiLj/PZSlI5SDgJmwofKSPqhMvCkTp2zvGZ7Who0sAASb25nVaxNyq+bJ4Iq0sGUbK4uskIUN0pKHKaKO+6Y1qsl4jYXuNg0EknYAC5JUtlpfZh/tId2cTYInZX1DspA3EY+Nw6bgeqHYVSCNjWgWAFrITNjYq6l85Iy3yxDpGDof926O09UCN11Zy1k5npUs6LkmcdVyYqZp7lE9yCU+PNcN1ejq2uGhWqJaZYc5RSSJkj/ABUL5EwEleqUr1LK9U5XJMtDHyqMzqOQqBzlDZaQYw7HHRHTUcwUX/7njd8TSPJYt70zOs20y0oayavhf8p9VewnCYZr3HmsZTuN1uMHk7JrGgd5xGbwB2CbShL00+wPjfAj2d+mJeNzGSMw/wDE/MgGG4vJA/QlrhoQdCPCxXrjZULxvh+CqBL25ZOUjdHev4vVZrTResXwk4V48a+zZDY7eH9l6FSVAfqDdfOeMYLPSP7wJZ8sjfhPgeh8Cj/CPHEkBAcczOhO3kqaWjPvJ7TxQ3/0cozFoIFyN7Ei9l898QMp2mzC+48Rbz2Xs2OcSRT0JEbu8+wtzGtyvFMawtwJO4WaWsqGkzp0DuFtQcw+o8wtBw1xdLTOFiS3mCsq4Oabajkl7TXxSW4N/GfSvDnEUdSwOab9UcuvnfgTGXQ1DAD3XGxC98oJS4BU0mqjOxxl0JyRddQWckTkiALFOxec/a3jskjm4bTWzygOmdrZjL6NJ8bbdPNejU8ll5XguHSGaaWcftnvdmvyANgB4f2Txnkxb3xRlH8F1wOZj4n/AO4tP1CZ2OIU/wAcElurbPH/ABJXqWWyUOXQqvDnt9PKTxY8aG4PO7TdcvVjbo32CRPkwiPPq/g+CQEx3hf+X4fVpWUghnhqewfcne42LeTl6NFin4Gjzdv7Kk6nBcXnVzt3Hc9PTwQ8d1F525H2D42GyZK1Xntslp6a7gOq1M6BJFUlcu4ixBzpTFA0WZoT49SUL+71W5a13k4X+qxezbOei29ygeqj6pzfjaW+Yt9dlwqQeankjRZJXFI1qaHqxTRkmwS9G+kE8GpwDnds3XzPILSYRqTI7c7IGDqIxsN/PmjVPLYJ6f6Msquhrt1K2oQXtkpqFBsGJJA4EEAg6EHUW8lkcT4Pic7NE7s/y7t9OYRb72oZKxAPsloKUQxBl7ncnqVXq2g7qvJX+KqS1w6p0lJJRAzHKNgY51tQFkYmFzrNBc48mgk+wWrxKtaWuBOhFlvPs4hp2RDswA8/ETq6/n0UcOTKfycEZ3gTgqcytmmYY2NNw12jnG3TkPPovZaKLKLKSnhFrqcNTbihlG3Rb/5/NODUjQnNKgoXKlyWUsTLoPxhxNDRRgyHvO+Fo3Pp0SVbhTiVYQuqlVQteb7O/F18+qw2E/aTHI/K4ZQdlu6WsbILtN1o8vPZnVoFz0LxyzeSpu0NjofHRakLpaNrxZwuD/mnimvk+yX8X0ZQlcqGJZ4pXxkE5Ta/Ubj6ELlsYczIYbWggbIq6UEBZyt4aniN4XdqOnwv8rfC76KKDFXs7srSwjcPBb9SLFXfs0a+jRSNT6fQiyFw4uw8x7hEqeviAzPeAAmQzG1UBhqp2H5n5x4tfq3+Y9ESaNFFX3qqszMaWxtaGAn5rEm/kr7ILKcI10yk9iHVGHRu3YB4t0P0R50CrupkPNBahnjg5+R/o7+oVii7SJ37RhFwcp5E6bELRUtHzOgFySeQG5KFGpNRJmH7pptGOoGhf66qHhLwrk9UtUDLancogwpkcOmynjjSfxsa2l0cmOKs9l0UE0JHIqHlotaTKk09kJra61gDqUuLTZUGhLpJPAD2U3uFPwnmueZVCUkcyi0gVCdq00iMsGzuJseiJYTib4SHMJBHiqDo9U22thqFlePZTXLo9i4V4/BsyWwPXkvSaSra8AtINxyXy7GXDXX+a1nDHGMtOQCczOn+bLRpaMu8nvgTo2rOYDxPHOBYi9trrU0tjqsdJ5NMtMSrqWwxue42DRf+y8J4taauV0r3HMdhfRo5ABan7TuKi+UUsJvY9/Lrd3Jvos0zApXNvmsVfx4cJ3rPrMLVQvhdrtyIXo32c8Tm4iefL+iymPYHO1pu0vHgDceKBYVXOikBFwQfZWunGJxqo+oqaS4CJQM0XmvC/GTHNGY2Ol9UZruNA79lTDPJzduyPxeev5dys9/Fq9Bn5MzsG8TY6G1UrQ24aQL25hoB+t0igZTWGveO5cd3E6knxJuVy6UklDlea6QWTZBcagEdCAfoVICkcrGgZNg8DtTFHfqG2/RRDCIRq2NvqL/qixam5UoOlDsAAmuhV7IlEaoQNNOnR0dyiHZKSNlkqOmW4zmyNjpmaOm1eekY3HqnYbRBoAHRWuJsCfNMKiMguDAwsJt8JuC0nTzBUNK+dmj6d/mAD+hKjPrbNG+kkEW06d2QVeSqmt3KeRx5XsP1IQbEqytju91M9rRqSMrgPPKToqekiVls0QiTstkAwXiEPsHW12IWmYLp2ktT0G1dO13xNafMBC6mlAFgAB4aLRugVKelREC0zH1cSFzG11sKnD78lQlwo9FnrFNs7SMYbuOiv0tNZGJMGtsLeSa2jcOSw/i0areSKGnSy4KSLs0PTkf6InRRAmyP09NYJpQfphaPEJad43Y4Hb+i9SovtBIw5zyP2mbs2nTU21PosvjVEyRtnt8jzHkUGZHnMVOD3GbD/wCxPiVT76M3mdh7gzCzI4zyXLnG4v47nzK3McI2sqeERiNoA2sr2daSdHO3y7GOiHNC8T4WpJzmkiAd+JpLT623RZKTZHoLrwzcPBFG06tkPgZHW9QLXR2mpGRgMY0NaNgBYKYLkJDbbOsuSXSpgZ+SlqRqOzf4Alp9LqlLib4zaaN0fmO6fJ2xWhYVZjYHgteA5p0LSAQfMFVYSBKWta4CxVu6zHFGHmgnjdGT2E9w0E3yPbuy53B3CPYbLmaD1Qmn4Npos5UoapbKWOO6KIhbGmuFt0SqKiKni7SXUHutaN3uPIIM2H7wc0hc0cmscWho8xuUk6OEzXA7f50UioVeCyxjPA8yNGpY747flPzeW6Zh2Ih/n0Tn0ILNartK1U4hcoxRQgC5IDRqSdgOajThS7Z5NxZhLafEssQDWTMEuUbNdezrdAd/VazDwbBD61n3uufUgWiaBFFfmG/E7yJ2R2CKwRhRFfI7BMijMF1cyJwarpmDzS+CZ9yHRFOzXZEqAIdh46KM4WOiNujSBiKADGCtP/4iFFhI21siDIxdE8OpbkJa10Ur+jN8RcNNbTyT9r2YYL2cLh35Qd7rC4dhlU0CVkL35he4ykgdMt7racb133qpbSRn9jTkOlts+TdrPG259EVoWZWgBRhfs01r9GJh4jfEbSscw7d4OYf+QRWl4jYba2WofZws4Bw6OAI9ig9ZwrSP1EfZnrE4t/43y/RXyM4ieDEGu2cD6qyyUHndZmXguUa09QPKQEf82f0QTEa2soyBUMc1p2eO8x3+8beqKhrLfh6IE4FZ/hzGxOy/PwR9pvqgmC5kqS3glQMjpKNzyAAp3TRQayOAPTyUeP42aWjc+NuZxc1twPhzaAu6C6xuHSBzs0jjI8nVzuXg0cghXQvAtxe7/qBgY1uSKF/aFx0LzawaAeWu6uUtMGiyWB45WVhqaSXg3qnNCuU8WlzoALknYAblRxRoJxhiB0o4z3n2dMR8rOTfAlS2CRSNQ6sqO2/0mXZC3w5v8yfoj8DLBVcLpQ1oA0sLIg1V50D7JIZCFUrsKjkd2jT2ch1JGzvNvVWEoKQv6IaaF7Pwn1Iukr3OlGR2jPwjn/5HmrKYUB4V4qcDSymy+yUhKEAMATwNUoShAHWViCmLjokgbdR8S479yhaGWNROcsYPyj5n28Ao1r6KWRmMSMg7rzd5GjRqfYLOTY29uroZGN/EWkD35K7hcfzOOZ7tXOO5KMxyaWOoOhB1BHQjmrXRMBuG14k2RXHca+50jpBrLJ3IW9Xu0BPgL3Q2PCWMdmjJZf5dx6dFFX4d2srZJHZuzFmN+Vl9yBzceqWkmGXPQdw5h2Rl3G7nEuc47ucTdxWh5KGJgapb2THTsyeG3TERw9ouCdhqk3AQyKnsLmwHU6Kjj00ctPJA0dqZGltyO43xJ5keCyjOJ3Vcxc42ZchjBsACRe3M6LS07xZLjVWPwG8NcONpYgwEuI1JPM8/RHWsTAVMwpg3XSdtJouU7JdFymsfQHbLyOoIsRyPmOaFVfD0Dzdl4XdWfD/CdPZXS6yVsi1MwGcFqo9Y3tmHQHK72On1SRY2Y3ZZmOjP5hbysTofRaWJ6IUtMJRkc0PB5OAI9ih6no0r4BJMfihgknJDsg7o5ucfhHusXg1cHOfLM68krszr8r8vQaK3i2CwS1ro4Mwp4zaQBxymUH/T6AeyfNwMw6xTyMPR4Dx67FQn3TTxRs0VJUggWIV1rwsG7h6ug1YGyj/23a/wOTYOJpI3ZZWljhycC0+x3VdMiNHoN111m6biVh3NijFNXtdqCEQVLtuSQphenEJAKuAXWThsgBF11y66ALNPLYrFfaPG/wC/QTG5iMORh5B4eS9pPIkZbdVrGlPkDXtLHtDmndrhcH0UzulJwzmF1gLQbqSp4jjidZzlc/7WpibgSMvybI4D2KzvGnAkLKaSdkkjXMGbvOzA+GyrWkvEGVX2aWhxJkou03Gyucli+BKN7IgX6E62PK62YGyAajEskunLigkVgVinmLSqwTwUoMyuL8JOY50lLq0uL+z2cwnV2Q7OaTrZU6bGnxnLI0tI01BB9ituHJs7WvFntDh0cAf1TTnQPsEU2MsdbUe6K09QDaxQ6o4bp3ahpZ/4OIHsbhIzh4N+GWQeeU2T6F2adkei5A20jxp28ns1co4/2OgmShqJdQ9kY5Czj7lUXS1EDw2YWvs4atdbmCtJBIp5Q17cr2hzTyI+o6Fa2E+lKgnzWVrivGDSU4jjI+8VHdZ+VvzPPpdQU+HtjPccbdHC9vC6qT4bnmM0hL5Dpc7Nbya0cgp1mseHPSHAqIRsDfc8yeZPU3RcaKOOMAaKVqYUe166VrZBlka146OAP6prWqSOJS0HZn63gankuYi6B35Tdl/Fh/kVjMXgqcPlDZfhd8Ejb5H9RbkfBeuxua34jYe6B8WUja4RxFuWJjw/8zzYgDwGqnv9FrS/6KuAVpkja624RpigoqNrGhrRYDRE6SnuQFTZJWDUmYWsqnGWNCncIIWZ5Tvc2G3UrLTS4ge92bbdA9t0LvsTNiXdEocsG3iGSN1pGlp8wf0JRal4iB3uq4ibNQnNQyDEQ4IhA+6TQ0y/SRXKy3FVYKqcUzNYYCHPI2fJ+HxAui/FOLGlpgWfvJT2cfgSPiJ8EDwKj7Ngvq46k9SdSSfNQleyvApTwgCwCuMNgombJ4CpkjrJcq5mqKUVFm56blJuDSoKe2yaXBCeJuJWteYqdhc4aXNhr6rOSOxE97I23/yN/qmhe+G5zrmvXm83ENTCf2rcvq0/oUTw7i3NbMN01H4DqNuHJwKG0lcHjRXmOSaFSQhcuyrkDP/Z"/>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solidFill>
                <a:prstClr val="black"/>
              </a:solidFill>
              <a:latin typeface="Cambria" pitchFamily="18" charset="0"/>
            </a:endParaRPr>
          </a:p>
        </p:txBody>
      </p:sp>
      <p:sp>
        <p:nvSpPr>
          <p:cNvPr id="16" name="Rectangle 15"/>
          <p:cNvSpPr/>
          <p:nvPr/>
        </p:nvSpPr>
        <p:spPr>
          <a:xfrm>
            <a:off x="1524001" y="1066801"/>
            <a:ext cx="9143999" cy="461665"/>
          </a:xfrm>
          <a:prstGeom prst="rect">
            <a:avLst/>
          </a:prstGeom>
          <a:solidFill>
            <a:schemeClr val="bg1">
              <a:lumMod val="95000"/>
            </a:schemeClr>
          </a:solidFill>
        </p:spPr>
        <p:txBody>
          <a:bodyPr wrap="square">
            <a:spAutoFit/>
          </a:bodyPr>
          <a:lstStyle/>
          <a:p>
            <a:pPr algn="ctr"/>
            <a:r>
              <a:rPr lang="en-US" sz="2400" b="1" dirty="0">
                <a:latin typeface="Cambria" panose="02040503050406030204" pitchFamily="18" charset="0"/>
              </a:rPr>
              <a:t>Sequential phase driven approach.</a:t>
            </a:r>
          </a:p>
        </p:txBody>
      </p:sp>
      <p:grpSp>
        <p:nvGrpSpPr>
          <p:cNvPr id="5" name="Group 4"/>
          <p:cNvGrpSpPr/>
          <p:nvPr/>
        </p:nvGrpSpPr>
        <p:grpSpPr>
          <a:xfrm>
            <a:off x="1679576" y="1868309"/>
            <a:ext cx="8836025" cy="4513839"/>
            <a:chOff x="155575" y="1868308"/>
            <a:chExt cx="8836025" cy="4513839"/>
          </a:xfrm>
        </p:grpSpPr>
        <p:grpSp>
          <p:nvGrpSpPr>
            <p:cNvPr id="3" name="Group 2"/>
            <p:cNvGrpSpPr/>
            <p:nvPr/>
          </p:nvGrpSpPr>
          <p:grpSpPr>
            <a:xfrm>
              <a:off x="155575" y="2667000"/>
              <a:ext cx="8836025" cy="3715147"/>
              <a:chOff x="1143001" y="1828800"/>
              <a:chExt cx="6705600" cy="2819400"/>
            </a:xfrm>
          </p:grpSpPr>
          <p:pic>
            <p:nvPicPr>
              <p:cNvPr id="2050" name="Picture 2" descr="The difference between Agile and Waterfall in GanttPRO Blog"/>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l="4205" t="9773" r="3285" b="39558"/>
              <a:stretch/>
            </p:blipFill>
            <p:spPr bwMode="auto">
              <a:xfrm>
                <a:off x="1143001" y="1828800"/>
                <a:ext cx="6705600" cy="2765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09800" y="4343400"/>
                <a:ext cx="457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828800" y="1868308"/>
              <a:ext cx="2370111" cy="923330"/>
            </a:xfrm>
            <a:prstGeom prst="rect">
              <a:avLst/>
            </a:prstGeom>
          </p:spPr>
          <p:txBody>
            <a:bodyPr wrap="square">
              <a:spAutoFit/>
            </a:bodyPr>
            <a:lstStyle/>
            <a:p>
              <a:r>
                <a:rPr lang="en-US" b="1" dirty="0">
                  <a:solidFill>
                    <a:srgbClr val="357868"/>
                  </a:solidFill>
                  <a:latin typeface="Cambria" pitchFamily="18" charset="0"/>
                </a:rPr>
                <a:t>Focus on completing one step before moving to next step</a:t>
              </a:r>
            </a:p>
          </p:txBody>
        </p:sp>
        <p:sp>
          <p:nvSpPr>
            <p:cNvPr id="17" name="Rectangle 16"/>
            <p:cNvSpPr/>
            <p:nvPr/>
          </p:nvSpPr>
          <p:spPr>
            <a:xfrm>
              <a:off x="4572000" y="2468884"/>
              <a:ext cx="1981200" cy="923330"/>
            </a:xfrm>
            <a:prstGeom prst="rect">
              <a:avLst/>
            </a:prstGeom>
          </p:spPr>
          <p:txBody>
            <a:bodyPr wrap="square">
              <a:spAutoFit/>
            </a:bodyPr>
            <a:lstStyle/>
            <a:p>
              <a:r>
                <a:rPr lang="en-US" b="1" dirty="0">
                  <a:solidFill>
                    <a:srgbClr val="357868"/>
                  </a:solidFill>
                  <a:latin typeface="Cambria" pitchFamily="18" charset="0"/>
                </a:rPr>
                <a:t>Formal handover from one function to next</a:t>
              </a:r>
            </a:p>
          </p:txBody>
        </p:sp>
        <p:sp>
          <p:nvSpPr>
            <p:cNvPr id="18" name="Rectangle 17"/>
            <p:cNvSpPr/>
            <p:nvPr/>
          </p:nvSpPr>
          <p:spPr>
            <a:xfrm>
              <a:off x="4111158" y="4764910"/>
              <a:ext cx="3505200" cy="646331"/>
            </a:xfrm>
            <a:prstGeom prst="rect">
              <a:avLst/>
            </a:prstGeom>
          </p:spPr>
          <p:txBody>
            <a:bodyPr wrap="square">
              <a:spAutoFit/>
            </a:bodyPr>
            <a:lstStyle/>
            <a:p>
              <a:pPr algn="r"/>
              <a:r>
                <a:rPr lang="en-US" b="1" dirty="0">
                  <a:solidFill>
                    <a:srgbClr val="357868"/>
                  </a:solidFill>
                  <a:latin typeface="Cambria" pitchFamily="18" charset="0"/>
                </a:rPr>
                <a:t>Delivery of overall functionality in single big bang</a:t>
              </a:r>
            </a:p>
          </p:txBody>
        </p:sp>
      </p:grpSp>
    </p:spTree>
    <p:custDataLst>
      <p:tags r:id="rId1"/>
    </p:custDataLst>
    <p:extLst>
      <p:ext uri="{BB962C8B-B14F-4D97-AF65-F5344CB8AC3E}">
        <p14:creationId xmlns:p14="http://schemas.microsoft.com/office/powerpoint/2010/main" val="2934743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txBox="1">
            <a:spLocks/>
          </p:cNvSpPr>
          <p:nvPr/>
        </p:nvSpPr>
        <p:spPr bwMode="auto">
          <a:xfrm>
            <a:off x="1515487" y="189922"/>
            <a:ext cx="69357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Waterfall Methodology (SDLC)</a:t>
            </a:r>
          </a:p>
        </p:txBody>
      </p:sp>
      <p:sp>
        <p:nvSpPr>
          <p:cNvPr id="9" name="Rectangle 8"/>
          <p:cNvSpPr/>
          <p:nvPr/>
        </p:nvSpPr>
        <p:spPr>
          <a:xfrm>
            <a:off x="1870075" y="4298388"/>
            <a:ext cx="1512888" cy="1019175"/>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Testing</a:t>
            </a:r>
          </a:p>
        </p:txBody>
      </p:sp>
      <p:sp>
        <p:nvSpPr>
          <p:cNvPr id="11" name="Rectangle 10"/>
          <p:cNvSpPr/>
          <p:nvPr/>
        </p:nvSpPr>
        <p:spPr>
          <a:xfrm>
            <a:off x="4175125" y="4295213"/>
            <a:ext cx="1511300" cy="102235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UAT</a:t>
            </a:r>
          </a:p>
        </p:txBody>
      </p:sp>
      <p:sp>
        <p:nvSpPr>
          <p:cNvPr id="12" name="Rectangle 11"/>
          <p:cNvSpPr/>
          <p:nvPr/>
        </p:nvSpPr>
        <p:spPr>
          <a:xfrm>
            <a:off x="6623050" y="4301563"/>
            <a:ext cx="1511300" cy="10160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Deployment to Production</a:t>
            </a:r>
          </a:p>
        </p:txBody>
      </p:sp>
      <p:sp>
        <p:nvSpPr>
          <p:cNvPr id="13" name="Rectangle 12"/>
          <p:cNvSpPr/>
          <p:nvPr/>
        </p:nvSpPr>
        <p:spPr>
          <a:xfrm>
            <a:off x="8926514" y="4288863"/>
            <a:ext cx="1512887" cy="10287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Post Production Maintenance</a:t>
            </a:r>
          </a:p>
        </p:txBody>
      </p:sp>
      <p:sp>
        <p:nvSpPr>
          <p:cNvPr id="2" name="Arrow: Right 1">
            <a:extLst>
              <a:ext uri="{FF2B5EF4-FFF2-40B4-BE49-F238E27FC236}">
                <a16:creationId xmlns:a16="http://schemas.microsoft.com/office/drawing/2014/main" id="{64DEE6AE-18FF-46EE-8902-A19F691318A9}"/>
              </a:ext>
            </a:extLst>
          </p:cNvPr>
          <p:cNvSpPr/>
          <p:nvPr/>
        </p:nvSpPr>
        <p:spPr>
          <a:xfrm>
            <a:off x="3536723" y="4555563"/>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FE346BAB-4183-48F7-9D1E-01719A10798C}"/>
              </a:ext>
            </a:extLst>
          </p:cNvPr>
          <p:cNvSpPr/>
          <p:nvPr/>
        </p:nvSpPr>
        <p:spPr>
          <a:xfrm>
            <a:off x="5886223" y="4570364"/>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ACAF3AB3-7561-4E7C-97D1-BC76D8B76350}"/>
              </a:ext>
            </a:extLst>
          </p:cNvPr>
          <p:cNvSpPr/>
          <p:nvPr/>
        </p:nvSpPr>
        <p:spPr>
          <a:xfrm>
            <a:off x="8243888" y="4579804"/>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63C2708-14A8-4FA2-8A03-EBC501FCFA84}"/>
              </a:ext>
            </a:extLst>
          </p:cNvPr>
          <p:cNvSpPr/>
          <p:nvPr/>
        </p:nvSpPr>
        <p:spPr>
          <a:xfrm>
            <a:off x="3546475" y="2287531"/>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CE5BD638-7FAF-4846-9C5B-A184A5C7D074}"/>
              </a:ext>
            </a:extLst>
          </p:cNvPr>
          <p:cNvSpPr/>
          <p:nvPr/>
        </p:nvSpPr>
        <p:spPr>
          <a:xfrm>
            <a:off x="5886223" y="2296270"/>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04BA74CC-06EB-4420-A26D-7D6C5003CD88}"/>
              </a:ext>
            </a:extLst>
          </p:cNvPr>
          <p:cNvSpPr/>
          <p:nvPr/>
        </p:nvSpPr>
        <p:spPr>
          <a:xfrm>
            <a:off x="8243888" y="2341669"/>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DECF97A-2DB5-4E9A-9743-64ACB95D225A}"/>
              </a:ext>
            </a:extLst>
          </p:cNvPr>
          <p:cNvGrpSpPr/>
          <p:nvPr/>
        </p:nvGrpSpPr>
        <p:grpSpPr>
          <a:xfrm>
            <a:off x="2038803" y="1219201"/>
            <a:ext cx="3185716" cy="669363"/>
            <a:chOff x="277700" y="1270487"/>
            <a:chExt cx="3185716" cy="669363"/>
          </a:xfrm>
          <a:solidFill>
            <a:srgbClr val="357868"/>
          </a:solidFill>
        </p:grpSpPr>
        <p:sp>
          <p:nvSpPr>
            <p:cNvPr id="32" name="Arrow: Right 31">
              <a:extLst>
                <a:ext uri="{FF2B5EF4-FFF2-40B4-BE49-F238E27FC236}">
                  <a16:creationId xmlns:a16="http://schemas.microsoft.com/office/drawing/2014/main" id="{D76FF22C-B2D6-4DA0-BF96-D13C710E10FF}"/>
                </a:ext>
              </a:extLst>
            </p:cNvPr>
            <p:cNvSpPr/>
            <p:nvPr/>
          </p:nvSpPr>
          <p:spPr>
            <a:xfrm rot="5400000">
              <a:off x="181656" y="1375492"/>
              <a:ext cx="660400" cy="46831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622812A-836D-4479-A041-CDCFF3C88205}"/>
                </a:ext>
              </a:extLst>
            </p:cNvPr>
            <p:cNvSpPr/>
            <p:nvPr/>
          </p:nvSpPr>
          <p:spPr>
            <a:xfrm>
              <a:off x="397328" y="1270487"/>
              <a:ext cx="2875644" cy="255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5AB4EF6-0E16-4691-9CF0-29C280F39885}"/>
                </a:ext>
              </a:extLst>
            </p:cNvPr>
            <p:cNvSpPr/>
            <p:nvPr/>
          </p:nvSpPr>
          <p:spPr>
            <a:xfrm rot="5400000">
              <a:off x="3013732" y="1490166"/>
              <a:ext cx="660402" cy="2389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F5773815-1489-4D48-BC58-9E96E8389FA2}"/>
              </a:ext>
            </a:extLst>
          </p:cNvPr>
          <p:cNvGrpSpPr/>
          <p:nvPr/>
        </p:nvGrpSpPr>
        <p:grpSpPr>
          <a:xfrm>
            <a:off x="1870643" y="2980762"/>
            <a:ext cx="7931796" cy="1261271"/>
            <a:chOff x="229168" y="2920998"/>
            <a:chExt cx="7931796" cy="1261271"/>
          </a:xfrm>
          <a:solidFill>
            <a:srgbClr val="357868"/>
          </a:solidFill>
        </p:grpSpPr>
        <p:sp>
          <p:nvSpPr>
            <p:cNvPr id="33" name="Arrow: Right 32">
              <a:extLst>
                <a:ext uri="{FF2B5EF4-FFF2-40B4-BE49-F238E27FC236}">
                  <a16:creationId xmlns:a16="http://schemas.microsoft.com/office/drawing/2014/main" id="{C34936CF-514D-4034-86E4-1B9D6F25CD30}"/>
                </a:ext>
              </a:extLst>
            </p:cNvPr>
            <p:cNvSpPr/>
            <p:nvPr/>
          </p:nvSpPr>
          <p:spPr>
            <a:xfrm rot="5400000">
              <a:off x="133124" y="3617913"/>
              <a:ext cx="660400" cy="46831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F3272E-DD2D-4A57-A53F-F18760C75AEA}"/>
                </a:ext>
              </a:extLst>
            </p:cNvPr>
            <p:cNvSpPr/>
            <p:nvPr/>
          </p:nvSpPr>
          <p:spPr>
            <a:xfrm>
              <a:off x="397328" y="3530997"/>
              <a:ext cx="7756072" cy="2384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FE1856A-A8D7-4D10-BBA2-50A6345896B6}"/>
                </a:ext>
              </a:extLst>
            </p:cNvPr>
            <p:cNvSpPr/>
            <p:nvPr/>
          </p:nvSpPr>
          <p:spPr>
            <a:xfrm rot="5400000">
              <a:off x="7711280" y="3131716"/>
              <a:ext cx="660402" cy="2389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Rectangle 38">
            <a:extLst>
              <a:ext uri="{FF2B5EF4-FFF2-40B4-BE49-F238E27FC236}">
                <a16:creationId xmlns:a16="http://schemas.microsoft.com/office/drawing/2014/main" id="{2C78421B-00AB-46AD-937E-75860BDC71D6}"/>
              </a:ext>
            </a:extLst>
          </p:cNvPr>
          <p:cNvSpPr/>
          <p:nvPr/>
        </p:nvSpPr>
        <p:spPr>
          <a:xfrm>
            <a:off x="1851932" y="1943221"/>
            <a:ext cx="1512888" cy="1019175"/>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Requirement Elicitation</a:t>
            </a:r>
          </a:p>
        </p:txBody>
      </p:sp>
      <p:sp>
        <p:nvSpPr>
          <p:cNvPr id="40" name="Rectangle 39">
            <a:extLst>
              <a:ext uri="{FF2B5EF4-FFF2-40B4-BE49-F238E27FC236}">
                <a16:creationId xmlns:a16="http://schemas.microsoft.com/office/drawing/2014/main" id="{39F75A53-2DAD-4BD7-BD2D-40D594148F44}"/>
              </a:ext>
            </a:extLst>
          </p:cNvPr>
          <p:cNvSpPr/>
          <p:nvPr/>
        </p:nvSpPr>
        <p:spPr>
          <a:xfrm>
            <a:off x="4156982" y="1940046"/>
            <a:ext cx="1511300" cy="102235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Requirement Analysis</a:t>
            </a:r>
          </a:p>
        </p:txBody>
      </p:sp>
      <p:sp>
        <p:nvSpPr>
          <p:cNvPr id="41" name="Rectangle 40">
            <a:extLst>
              <a:ext uri="{FF2B5EF4-FFF2-40B4-BE49-F238E27FC236}">
                <a16:creationId xmlns:a16="http://schemas.microsoft.com/office/drawing/2014/main" id="{098C3128-71C7-461C-B527-285371FD874E}"/>
              </a:ext>
            </a:extLst>
          </p:cNvPr>
          <p:cNvSpPr/>
          <p:nvPr/>
        </p:nvSpPr>
        <p:spPr>
          <a:xfrm>
            <a:off x="6604907" y="1946396"/>
            <a:ext cx="1511300" cy="10160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Software Design</a:t>
            </a:r>
          </a:p>
        </p:txBody>
      </p:sp>
      <p:sp>
        <p:nvSpPr>
          <p:cNvPr id="42" name="Rectangle 41">
            <a:extLst>
              <a:ext uri="{FF2B5EF4-FFF2-40B4-BE49-F238E27FC236}">
                <a16:creationId xmlns:a16="http://schemas.microsoft.com/office/drawing/2014/main" id="{B5C81596-A1D3-49C9-869B-F30F95ECAC42}"/>
              </a:ext>
            </a:extLst>
          </p:cNvPr>
          <p:cNvSpPr/>
          <p:nvPr/>
        </p:nvSpPr>
        <p:spPr>
          <a:xfrm>
            <a:off x="8908371" y="1933696"/>
            <a:ext cx="1512887" cy="10287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Coding</a:t>
            </a:r>
          </a:p>
        </p:txBody>
      </p:sp>
    </p:spTree>
    <p:custDataLst>
      <p:tags r:id="rId1"/>
    </p:custDataLst>
    <p:extLst>
      <p:ext uri="{BB962C8B-B14F-4D97-AF65-F5344CB8AC3E}">
        <p14:creationId xmlns:p14="http://schemas.microsoft.com/office/powerpoint/2010/main" val="234687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https://www.smartsurvey.co.uk/blog/wp-content/uploads/2012/10/Depositphotos_7360632_XS.jpg"/>
          <p:cNvPicPr>
            <a:picLocks noChangeAspect="1" noChangeArrowheads="1"/>
          </p:cNvPicPr>
          <p:nvPr/>
        </p:nvPicPr>
        <p:blipFill rotWithShape="1">
          <a:blip r:embed="rId4">
            <a:duotone>
              <a:prstClr val="black"/>
              <a:srgbClr val="D9C3A5">
                <a:tint val="50000"/>
                <a:satMod val="180000"/>
              </a:srgbClr>
            </a:duotone>
            <a:extLst>
              <a:ext uri="{28A0092B-C50C-407E-A947-70E740481C1C}">
                <a14:useLocalDpi xmlns:a14="http://schemas.microsoft.com/office/drawing/2010/main" val="0"/>
              </a:ext>
            </a:extLst>
          </a:blip>
          <a:srcRect r="50000"/>
          <a:stretch/>
        </p:blipFill>
        <p:spPr bwMode="auto">
          <a:xfrm>
            <a:off x="7924800" y="762000"/>
            <a:ext cx="2743201" cy="6096004"/>
          </a:xfrm>
          <a:prstGeom prst="rect">
            <a:avLst/>
          </a:prstGeom>
          <a:noFill/>
          <a:extLst>
            <a:ext uri="{909E8E84-426E-40DD-AFC4-6F175D3DCCD1}">
              <a14:hiddenFill xmlns:a14="http://schemas.microsoft.com/office/drawing/2010/main">
                <a:solidFill>
                  <a:srgbClr val="FFFFFF"/>
                </a:solidFill>
              </a14:hiddenFill>
            </a:ext>
          </a:extLst>
        </p:spPr>
      </p:pic>
      <p:sp>
        <p:nvSpPr>
          <p:cNvPr id="93186" name="Title 1"/>
          <p:cNvSpPr txBox="1">
            <a:spLocks/>
          </p:cNvSpPr>
          <p:nvPr/>
        </p:nvSpPr>
        <p:spPr bwMode="auto">
          <a:xfrm>
            <a:off x="1522412" y="187035"/>
            <a:ext cx="6935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Strengths of Waterfall Model</a:t>
            </a:r>
          </a:p>
        </p:txBody>
      </p:sp>
      <p:sp>
        <p:nvSpPr>
          <p:cNvPr id="8" name="Rounded Rectangle 7"/>
          <p:cNvSpPr/>
          <p:nvPr/>
        </p:nvSpPr>
        <p:spPr>
          <a:xfrm>
            <a:off x="1752600" y="20574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Easy to understand, easy to use</a:t>
            </a:r>
          </a:p>
        </p:txBody>
      </p:sp>
      <p:sp>
        <p:nvSpPr>
          <p:cNvPr id="9" name="Rounded Rectangle 8"/>
          <p:cNvSpPr/>
          <p:nvPr/>
        </p:nvSpPr>
        <p:spPr>
          <a:xfrm>
            <a:off x="1752600" y="27432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Provides structure to inexperienced staff</a:t>
            </a:r>
          </a:p>
        </p:txBody>
      </p:sp>
      <p:sp>
        <p:nvSpPr>
          <p:cNvPr id="10" name="Rounded Rectangle 9"/>
          <p:cNvSpPr/>
          <p:nvPr/>
        </p:nvSpPr>
        <p:spPr>
          <a:xfrm>
            <a:off x="1752600" y="34290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Milestones are well understood</a:t>
            </a:r>
          </a:p>
        </p:txBody>
      </p:sp>
      <p:sp>
        <p:nvSpPr>
          <p:cNvPr id="11" name="Rounded Rectangle 10"/>
          <p:cNvSpPr/>
          <p:nvPr/>
        </p:nvSpPr>
        <p:spPr>
          <a:xfrm>
            <a:off x="1752600" y="41148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Sets requirements stability</a:t>
            </a:r>
          </a:p>
        </p:txBody>
      </p:sp>
      <p:sp>
        <p:nvSpPr>
          <p:cNvPr id="12" name="Rounded Rectangle 11"/>
          <p:cNvSpPr/>
          <p:nvPr/>
        </p:nvSpPr>
        <p:spPr>
          <a:xfrm>
            <a:off x="1752600" y="48006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Good for management control (plan, staff, track)</a:t>
            </a:r>
          </a:p>
        </p:txBody>
      </p:sp>
      <p:sp>
        <p:nvSpPr>
          <p:cNvPr id="13" name="Rounded Rectangle 12"/>
          <p:cNvSpPr/>
          <p:nvPr/>
        </p:nvSpPr>
        <p:spPr>
          <a:xfrm>
            <a:off x="1752600" y="5486400"/>
            <a:ext cx="6324600" cy="6858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IN" dirty="0">
                <a:solidFill>
                  <a:prstClr val="black"/>
                </a:solidFill>
                <a:latin typeface="Cambria" pitchFamily="18" charset="0"/>
              </a:rPr>
              <a:t>Works well when quality is more important </a:t>
            </a:r>
          </a:p>
          <a:p>
            <a:pPr algn="ctr">
              <a:defRPr/>
            </a:pPr>
            <a:r>
              <a:rPr lang="en-IN" dirty="0">
                <a:solidFill>
                  <a:prstClr val="black"/>
                </a:solidFill>
                <a:latin typeface="Cambria" pitchFamily="18" charset="0"/>
              </a:rPr>
              <a:t>Than cost or schedule</a:t>
            </a:r>
          </a:p>
        </p:txBody>
      </p:sp>
    </p:spTree>
    <p:custDataLst>
      <p:tags r:id="rId1"/>
    </p:custDataLst>
    <p:extLst>
      <p:ext uri="{BB962C8B-B14F-4D97-AF65-F5344CB8AC3E}">
        <p14:creationId xmlns:p14="http://schemas.microsoft.com/office/powerpoint/2010/main" val="1457193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txBox="1">
            <a:spLocks/>
          </p:cNvSpPr>
          <p:nvPr/>
        </p:nvSpPr>
        <p:spPr bwMode="auto">
          <a:xfrm>
            <a:off x="1524000" y="200890"/>
            <a:ext cx="69357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Weaknesses of Waterfall Model</a:t>
            </a:r>
          </a:p>
        </p:txBody>
      </p:sp>
      <p:pic>
        <p:nvPicPr>
          <p:cNvPr id="13314" name="Picture 2" descr="https://www.smartsurvey.co.uk/blog/wp-content/uploads/2012/10/Depositphotos_7360632_XS.jpg"/>
          <p:cNvPicPr>
            <a:picLocks noChangeAspect="1" noChangeArrowheads="1"/>
          </p:cNvPicPr>
          <p:nvPr/>
        </p:nvPicPr>
        <p:blipFill rotWithShape="1">
          <a:blip r:embed="rId4">
            <a:duotone>
              <a:prstClr val="black"/>
              <a:srgbClr val="D9C3A5">
                <a:tint val="50000"/>
                <a:satMod val="180000"/>
              </a:srgbClr>
            </a:duotone>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3733800" y="16002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All requirements must be known upfront</a:t>
            </a:r>
          </a:p>
        </p:txBody>
      </p:sp>
      <p:sp>
        <p:nvSpPr>
          <p:cNvPr id="9" name="Rounded Rectangle 8"/>
          <p:cNvSpPr/>
          <p:nvPr/>
        </p:nvSpPr>
        <p:spPr>
          <a:xfrm>
            <a:off x="3733800" y="22860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Deliverables created for each phase are considered frozen – inhibits flexibility</a:t>
            </a:r>
          </a:p>
        </p:txBody>
      </p:sp>
      <p:sp>
        <p:nvSpPr>
          <p:cNvPr id="10" name="Rounded Rectangle 9"/>
          <p:cNvSpPr/>
          <p:nvPr/>
        </p:nvSpPr>
        <p:spPr>
          <a:xfrm>
            <a:off x="3733800" y="29718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Can give a false impression of progress</a:t>
            </a:r>
          </a:p>
        </p:txBody>
      </p:sp>
      <p:sp>
        <p:nvSpPr>
          <p:cNvPr id="11" name="Rounded Rectangle 10"/>
          <p:cNvSpPr/>
          <p:nvPr/>
        </p:nvSpPr>
        <p:spPr>
          <a:xfrm>
            <a:off x="3719736" y="3717032"/>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Does not reflect problem-solving nature of software development – iterations of phases</a:t>
            </a:r>
          </a:p>
        </p:txBody>
      </p:sp>
      <p:sp>
        <p:nvSpPr>
          <p:cNvPr id="12" name="Rounded Rectangle 11"/>
          <p:cNvSpPr/>
          <p:nvPr/>
        </p:nvSpPr>
        <p:spPr>
          <a:xfrm>
            <a:off x="3733800" y="43434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Integration is one big bang at the end</a:t>
            </a:r>
          </a:p>
        </p:txBody>
      </p:sp>
      <p:sp>
        <p:nvSpPr>
          <p:cNvPr id="13" name="Rounded Rectangle 12"/>
          <p:cNvSpPr/>
          <p:nvPr/>
        </p:nvSpPr>
        <p:spPr>
          <a:xfrm>
            <a:off x="3733800" y="5029200"/>
            <a:ext cx="6324600" cy="6858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Little opportunity for customer to preview the system (until it may be too late)</a:t>
            </a:r>
          </a:p>
        </p:txBody>
      </p:sp>
    </p:spTree>
    <p:custDataLst>
      <p:tags r:id="rId1"/>
    </p:custDataLst>
    <p:extLst>
      <p:ext uri="{BB962C8B-B14F-4D97-AF65-F5344CB8AC3E}">
        <p14:creationId xmlns:p14="http://schemas.microsoft.com/office/powerpoint/2010/main" val="4192257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1496291" y="193965"/>
            <a:ext cx="784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prstClr val="black"/>
                </a:solidFill>
                <a:latin typeface="Cambria" pitchFamily="18" charset="0"/>
              </a:rPr>
              <a:t>Adaptive or Agile Project Life Cycle</a:t>
            </a:r>
            <a:endParaRPr lang="en-GB" sz="2400" b="1" dirty="0">
              <a:solidFill>
                <a:prstClr val="black"/>
              </a:solidFill>
              <a:latin typeface="Cambria" pitchFamily="18" charset="0"/>
            </a:endParaRPr>
          </a:p>
        </p:txBody>
      </p:sp>
      <p:pic>
        <p:nvPicPr>
          <p:cNvPr id="3074" name="Picture 2" descr="The difference between Agile and Waterfall in GanttPRO Blog"/>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t="43768" b="11555"/>
          <a:stretch/>
        </p:blipFill>
        <p:spPr bwMode="auto">
          <a:xfrm>
            <a:off x="1524001" y="1900311"/>
            <a:ext cx="9130953" cy="30716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7678" y="2204864"/>
            <a:ext cx="7172739" cy="369332"/>
          </a:xfrm>
          <a:prstGeom prst="rect">
            <a:avLst/>
          </a:prstGeom>
        </p:spPr>
        <p:txBody>
          <a:bodyPr wrap="square">
            <a:spAutoFit/>
          </a:bodyPr>
          <a:lstStyle/>
          <a:p>
            <a:r>
              <a:rPr lang="en-US" b="1" dirty="0">
                <a:latin typeface="Cambria" pitchFamily="18" charset="0"/>
              </a:rPr>
              <a:t>The agile model does not build an entire system at once.</a:t>
            </a:r>
            <a:endParaRPr lang="en-US" dirty="0"/>
          </a:p>
        </p:txBody>
      </p:sp>
      <p:sp>
        <p:nvSpPr>
          <p:cNvPr id="6" name="Rectangle 5"/>
          <p:cNvSpPr/>
          <p:nvPr/>
        </p:nvSpPr>
        <p:spPr>
          <a:xfrm>
            <a:off x="3534104" y="4202668"/>
            <a:ext cx="2733697" cy="369332"/>
          </a:xfrm>
          <a:prstGeom prst="rect">
            <a:avLst/>
          </a:prstGeom>
        </p:spPr>
        <p:txBody>
          <a:bodyPr wrap="none">
            <a:spAutoFit/>
          </a:bodyPr>
          <a:lstStyle/>
          <a:p>
            <a:pPr marL="0" lvl="1" algn="ctr"/>
            <a:r>
              <a:rPr lang="en-US" b="1" dirty="0">
                <a:solidFill>
                  <a:srgbClr val="357868"/>
                </a:solidFill>
                <a:latin typeface="Cambria" pitchFamily="18" charset="0"/>
              </a:rPr>
              <a:t>Develops Incrementally </a:t>
            </a:r>
          </a:p>
        </p:txBody>
      </p:sp>
      <p:sp>
        <p:nvSpPr>
          <p:cNvPr id="11" name="Rectangle 10"/>
          <p:cNvSpPr/>
          <p:nvPr/>
        </p:nvSpPr>
        <p:spPr>
          <a:xfrm>
            <a:off x="1524000" y="953870"/>
            <a:ext cx="9144000" cy="646331"/>
          </a:xfrm>
          <a:prstGeom prst="rect">
            <a:avLst/>
          </a:prstGeom>
          <a:solidFill>
            <a:schemeClr val="accent6">
              <a:lumMod val="20000"/>
              <a:lumOff val="80000"/>
            </a:schemeClr>
          </a:solidFill>
        </p:spPr>
        <p:txBody>
          <a:bodyPr wrap="square">
            <a:spAutoFit/>
          </a:bodyPr>
          <a:lstStyle/>
          <a:p>
            <a:pPr marL="0" lvl="1" algn="ctr"/>
            <a:r>
              <a:rPr lang="en-US" b="1" dirty="0">
                <a:solidFill>
                  <a:srgbClr val="357868"/>
                </a:solidFill>
                <a:latin typeface="Cambria" pitchFamily="18" charset="0"/>
              </a:rPr>
              <a:t>Less time is invested upfront for documenting requirements                                                                  when development is done incrementally. </a:t>
            </a:r>
          </a:p>
        </p:txBody>
      </p:sp>
      <p:sp>
        <p:nvSpPr>
          <p:cNvPr id="12" name="Oval 11"/>
          <p:cNvSpPr/>
          <p:nvPr/>
        </p:nvSpPr>
        <p:spPr>
          <a:xfrm>
            <a:off x="2819401" y="2566020"/>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028592" y="2553122"/>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58349" y="2563513"/>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24000" y="5773701"/>
            <a:ext cx="9144000" cy="707886"/>
          </a:xfrm>
          <a:prstGeom prst="rect">
            <a:avLst/>
          </a:prstGeom>
          <a:solidFill>
            <a:schemeClr val="bg1">
              <a:lumMod val="85000"/>
            </a:schemeClr>
          </a:solidFill>
        </p:spPr>
        <p:txBody>
          <a:bodyPr wrap="square">
            <a:spAutoFit/>
          </a:bodyPr>
          <a:lstStyle/>
          <a:p>
            <a:pPr marL="0" lvl="1" algn="ctr"/>
            <a:r>
              <a:rPr lang="en-US" sz="2000" dirty="0">
                <a:solidFill>
                  <a:srgbClr val="357868"/>
                </a:solidFill>
                <a:latin typeface="Trebuchet MS" panose="020B0603020202020204" pitchFamily="34" charset="0"/>
              </a:rPr>
              <a:t>Unlike the more traditional waterfall approach, the agile development method is based on iterative and incremental development. </a:t>
            </a:r>
          </a:p>
        </p:txBody>
      </p:sp>
    </p:spTree>
    <p:custDataLst>
      <p:tags r:id="rId1"/>
    </p:custDataLst>
    <p:extLst>
      <p:ext uri="{BB962C8B-B14F-4D97-AF65-F5344CB8AC3E}">
        <p14:creationId xmlns:p14="http://schemas.microsoft.com/office/powerpoint/2010/main" val="107252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1496291" y="193965"/>
            <a:ext cx="784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prstClr val="black"/>
                </a:solidFill>
                <a:latin typeface="Cambria" pitchFamily="18" charset="0"/>
              </a:rPr>
              <a:t>Adaptive or Agile Project Life Cycle</a:t>
            </a:r>
            <a:endParaRPr lang="en-GB" sz="2400" b="1" dirty="0">
              <a:solidFill>
                <a:prstClr val="black"/>
              </a:solidFill>
              <a:latin typeface="Cambria" pitchFamily="18" charset="0"/>
            </a:endParaRPr>
          </a:p>
        </p:txBody>
      </p:sp>
      <p:sp>
        <p:nvSpPr>
          <p:cNvPr id="5" name="Rectangle 4"/>
          <p:cNvSpPr>
            <a:spLocks noChangeArrowheads="1"/>
          </p:cNvSpPr>
          <p:nvPr/>
        </p:nvSpPr>
        <p:spPr bwMode="auto">
          <a:xfrm>
            <a:off x="1524000" y="6027004"/>
            <a:ext cx="9144000" cy="830997"/>
          </a:xfrm>
          <a:prstGeom prst="rect">
            <a:avLst/>
          </a:prstGeom>
          <a:solidFill>
            <a:srgbClr val="035642"/>
          </a:solidFill>
          <a:ln>
            <a:noFill/>
          </a:ln>
        </p:spPr>
        <p:txBody>
          <a:bodyPr wrap="square">
            <a:spAutoFit/>
          </a:bodyPr>
          <a:lstStyle/>
          <a:p>
            <a:pPr algn="ctr"/>
            <a:r>
              <a:rPr lang="en-US" sz="2400" dirty="0">
                <a:solidFill>
                  <a:prstClr val="white"/>
                </a:solidFill>
                <a:latin typeface="Cambria" pitchFamily="18" charset="0"/>
              </a:rPr>
              <a:t>A mainline characteristic of agile software development is that customer feedback occurs simultaneously with development</a:t>
            </a:r>
            <a:endParaRPr lang="en-US" sz="2400" b="1" dirty="0">
              <a:solidFill>
                <a:prstClr val="white"/>
              </a:solidFill>
              <a:latin typeface="Cambria" pitchFamily="18" charset="0"/>
            </a:endParaRPr>
          </a:p>
        </p:txBody>
      </p:sp>
      <p:cxnSp>
        <p:nvCxnSpPr>
          <p:cNvPr id="3" name="Straight Arrow Connector 2"/>
          <p:cNvCxnSpPr>
            <a:stCxn id="8" idx="3"/>
            <a:endCxn id="9" idx="0"/>
          </p:cNvCxnSpPr>
          <p:nvPr/>
        </p:nvCxnSpPr>
        <p:spPr>
          <a:xfrm>
            <a:off x="7116960" y="1598990"/>
            <a:ext cx="1567512" cy="1068011"/>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a:stCxn id="9" idx="2"/>
            <a:endCxn id="10" idx="3"/>
          </p:cNvCxnSpPr>
          <p:nvPr/>
        </p:nvCxnSpPr>
        <p:spPr>
          <a:xfrm flipH="1">
            <a:off x="7164258" y="4188579"/>
            <a:ext cx="1520214" cy="919213"/>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5" name="Straight Arrow Connector 14"/>
          <p:cNvCxnSpPr>
            <a:stCxn id="10" idx="1"/>
            <a:endCxn id="7" idx="2"/>
          </p:cNvCxnSpPr>
          <p:nvPr/>
        </p:nvCxnSpPr>
        <p:spPr>
          <a:xfrm flipH="1" flipV="1">
            <a:off x="3550598" y="4188579"/>
            <a:ext cx="1480061" cy="919213"/>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stCxn id="7" idx="0"/>
            <a:endCxn id="8" idx="1"/>
          </p:cNvCxnSpPr>
          <p:nvPr/>
        </p:nvCxnSpPr>
        <p:spPr>
          <a:xfrm flipV="1">
            <a:off x="3550598" y="1598990"/>
            <a:ext cx="1507505" cy="1068011"/>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grpSp>
        <p:nvGrpSpPr>
          <p:cNvPr id="54" name="Group 53"/>
          <p:cNvGrpSpPr/>
          <p:nvPr/>
        </p:nvGrpSpPr>
        <p:grpSpPr>
          <a:xfrm>
            <a:off x="5058102" y="838200"/>
            <a:ext cx="2058858" cy="1521578"/>
            <a:chOff x="3534102" y="838200"/>
            <a:chExt cx="2058858" cy="1521578"/>
          </a:xfrm>
        </p:grpSpPr>
        <p:sp>
          <p:nvSpPr>
            <p:cNvPr id="8" name="Rounded Rectangle 7"/>
            <p:cNvSpPr/>
            <p:nvPr/>
          </p:nvSpPr>
          <p:spPr>
            <a:xfrm>
              <a:off x="3534102" y="838200"/>
              <a:ext cx="2058858"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Requirements</a:t>
              </a:r>
            </a:p>
          </p:txBody>
        </p:sp>
        <p:pic>
          <p:nvPicPr>
            <p:cNvPr id="4098" name="Picture 2" descr="http://www.tulaproperty.com/Content/img/new/icon-3.png"/>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76487" y="1281539"/>
              <a:ext cx="963274" cy="9632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Group 54"/>
          <p:cNvGrpSpPr/>
          <p:nvPr/>
        </p:nvGrpSpPr>
        <p:grpSpPr>
          <a:xfrm>
            <a:off x="7681606" y="2667000"/>
            <a:ext cx="2005733" cy="1521578"/>
            <a:chOff x="6157605" y="2667000"/>
            <a:chExt cx="2005733" cy="1521578"/>
          </a:xfrm>
        </p:grpSpPr>
        <p:sp>
          <p:nvSpPr>
            <p:cNvPr id="9" name="Rounded Rectangle 8"/>
            <p:cNvSpPr/>
            <p:nvPr/>
          </p:nvSpPr>
          <p:spPr>
            <a:xfrm>
              <a:off x="6157605" y="2667000"/>
              <a:ext cx="2005733"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Architecture and Design</a:t>
              </a:r>
            </a:p>
          </p:txBody>
        </p:sp>
        <p:pic>
          <p:nvPicPr>
            <p:cNvPr id="4100" name="Picture 4" descr="https://d30y9cdsu7xlg0.cloudfront.net/png/7285-200.png"/>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6761" y="3321159"/>
              <a:ext cx="867419" cy="8674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Group 55"/>
          <p:cNvGrpSpPr/>
          <p:nvPr/>
        </p:nvGrpSpPr>
        <p:grpSpPr>
          <a:xfrm>
            <a:off x="5030658" y="4345791"/>
            <a:ext cx="2133600" cy="1524000"/>
            <a:chOff x="3506658" y="4345791"/>
            <a:chExt cx="2133600" cy="1524000"/>
          </a:xfrm>
        </p:grpSpPr>
        <p:sp>
          <p:nvSpPr>
            <p:cNvPr id="10" name="Rounded Rectangle 9"/>
            <p:cNvSpPr/>
            <p:nvPr/>
          </p:nvSpPr>
          <p:spPr>
            <a:xfrm>
              <a:off x="3506658" y="4345791"/>
              <a:ext cx="2133600" cy="1524000"/>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Development</a:t>
              </a:r>
            </a:p>
          </p:txBody>
        </p:sp>
        <p:pic>
          <p:nvPicPr>
            <p:cNvPr id="4102" name="Picture 6" descr="https://www.colourbox.com/preview/15795224-development-icon.jpg"/>
            <p:cNvPicPr>
              <a:picLocks noChangeAspect="1" noChangeArrowheads="1"/>
            </p:cNvPicPr>
            <p:nvPr/>
          </p:nvPicPr>
          <p:blipFill>
            <a:blip r:embed="rId7" cstate="print">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8">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74392" y="4748167"/>
              <a:ext cx="888925" cy="1056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2438400" y="2667000"/>
            <a:ext cx="2224394" cy="1521578"/>
            <a:chOff x="914400" y="2667000"/>
            <a:chExt cx="2224394" cy="1521578"/>
          </a:xfrm>
        </p:grpSpPr>
        <p:sp>
          <p:nvSpPr>
            <p:cNvPr id="7" name="Rounded Rectangle 6"/>
            <p:cNvSpPr/>
            <p:nvPr/>
          </p:nvSpPr>
          <p:spPr>
            <a:xfrm>
              <a:off x="914400" y="2667000"/>
              <a:ext cx="2224394"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Test and Feedback</a:t>
              </a:r>
            </a:p>
          </p:txBody>
        </p:sp>
        <p:pic>
          <p:nvPicPr>
            <p:cNvPr id="4104" name="Picture 8" descr="http://anoda.mobi/wp-content/uploads/2016/07/services-icon-qa-324x324.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52967" y="3340128"/>
              <a:ext cx="760789" cy="76078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feedback icon"/>
            <p:cNvPicPr>
              <a:picLocks noChangeAspect="1" noChangeArrowheads="1"/>
            </p:cNvPicPr>
            <p:nvPr/>
          </p:nvPicPr>
          <p:blipFill>
            <a:blip r:embed="rId11" cstate="print">
              <a:clrChange>
                <a:clrFrom>
                  <a:srgbClr val="FFFFFF"/>
                </a:clrFrom>
                <a:clrTo>
                  <a:srgbClr val="FFFFFF">
                    <a:alpha val="0"/>
                  </a:srgbClr>
                </a:clrTo>
              </a:clrChange>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69612" y="3384378"/>
              <a:ext cx="973573" cy="7018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oup 56"/>
          <p:cNvGrpSpPr/>
          <p:nvPr/>
        </p:nvGrpSpPr>
        <p:grpSpPr>
          <a:xfrm>
            <a:off x="6087531" y="2359779"/>
            <a:ext cx="1594074" cy="1068011"/>
            <a:chOff x="4563531" y="2359778"/>
            <a:chExt cx="1594074" cy="1068011"/>
          </a:xfrm>
        </p:grpSpPr>
        <p:cxnSp>
          <p:nvCxnSpPr>
            <p:cNvPr id="21" name="Straight Arrow Connector 20"/>
            <p:cNvCxnSpPr>
              <a:stCxn id="9" idx="1"/>
              <a:endCxn id="8" idx="2"/>
            </p:cNvCxnSpPr>
            <p:nvPr/>
          </p:nvCxnSpPr>
          <p:spPr>
            <a:xfrm flipH="1" flipV="1">
              <a:off x="4563531" y="2359778"/>
              <a:ext cx="1594074" cy="1068011"/>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4" name="Rectangle 63"/>
            <p:cNvSpPr/>
            <p:nvPr/>
          </p:nvSpPr>
          <p:spPr>
            <a:xfrm rot="2038467">
              <a:off x="4919574" y="2613832"/>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58" name="Group 57"/>
          <p:cNvGrpSpPr/>
          <p:nvPr/>
        </p:nvGrpSpPr>
        <p:grpSpPr>
          <a:xfrm>
            <a:off x="4602603" y="2359779"/>
            <a:ext cx="1484928" cy="1068011"/>
            <a:chOff x="3078603" y="2359778"/>
            <a:chExt cx="1484928" cy="1068011"/>
          </a:xfrm>
        </p:grpSpPr>
        <p:cxnSp>
          <p:nvCxnSpPr>
            <p:cNvPr id="26" name="Straight Arrow Connector 25"/>
            <p:cNvCxnSpPr>
              <a:stCxn id="8" idx="2"/>
              <a:endCxn id="7" idx="3"/>
            </p:cNvCxnSpPr>
            <p:nvPr/>
          </p:nvCxnSpPr>
          <p:spPr>
            <a:xfrm flipH="1">
              <a:off x="3138794" y="2359778"/>
              <a:ext cx="1424737" cy="1068011"/>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5" name="Rectangle 64"/>
            <p:cNvSpPr/>
            <p:nvPr/>
          </p:nvSpPr>
          <p:spPr>
            <a:xfrm rot="19410413">
              <a:off x="3078603" y="2639546"/>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59" name="Group 58"/>
          <p:cNvGrpSpPr/>
          <p:nvPr/>
        </p:nvGrpSpPr>
        <p:grpSpPr>
          <a:xfrm>
            <a:off x="4569066" y="3427789"/>
            <a:ext cx="1528393" cy="918002"/>
            <a:chOff x="3045065" y="3427789"/>
            <a:chExt cx="1528393" cy="918002"/>
          </a:xfrm>
        </p:grpSpPr>
        <p:cxnSp>
          <p:nvCxnSpPr>
            <p:cNvPr id="29" name="Straight Arrow Connector 28"/>
            <p:cNvCxnSpPr>
              <a:stCxn id="7" idx="3"/>
              <a:endCxn id="10" idx="0"/>
            </p:cNvCxnSpPr>
            <p:nvPr/>
          </p:nvCxnSpPr>
          <p:spPr>
            <a:xfrm>
              <a:off x="3138794" y="3427789"/>
              <a:ext cx="1434664" cy="918002"/>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6" name="Rectangle 65"/>
            <p:cNvSpPr/>
            <p:nvPr/>
          </p:nvSpPr>
          <p:spPr>
            <a:xfrm rot="2046985">
              <a:off x="3045065" y="3820539"/>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60" name="Group 59"/>
          <p:cNvGrpSpPr/>
          <p:nvPr/>
        </p:nvGrpSpPr>
        <p:grpSpPr>
          <a:xfrm>
            <a:off x="6097459" y="3427789"/>
            <a:ext cx="1631423" cy="918002"/>
            <a:chOff x="4573458" y="3427789"/>
            <a:chExt cx="1631423" cy="918002"/>
          </a:xfrm>
        </p:grpSpPr>
        <p:cxnSp>
          <p:nvCxnSpPr>
            <p:cNvPr id="32" name="Straight Arrow Connector 31"/>
            <p:cNvCxnSpPr>
              <a:stCxn id="10" idx="0"/>
              <a:endCxn id="9" idx="1"/>
            </p:cNvCxnSpPr>
            <p:nvPr/>
          </p:nvCxnSpPr>
          <p:spPr>
            <a:xfrm flipV="1">
              <a:off x="4573458" y="3427789"/>
              <a:ext cx="1584147" cy="918002"/>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7" name="Rectangle 66"/>
            <p:cNvSpPr/>
            <p:nvPr/>
          </p:nvSpPr>
          <p:spPr>
            <a:xfrm rot="19708242">
              <a:off x="4967106" y="3752637"/>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spTree>
    <p:custDataLst>
      <p:tags r:id="rId1"/>
    </p:custDataLst>
    <p:extLst>
      <p:ext uri="{BB962C8B-B14F-4D97-AF65-F5344CB8AC3E}">
        <p14:creationId xmlns:p14="http://schemas.microsoft.com/office/powerpoint/2010/main" val="224674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37648" y="238456"/>
            <a:ext cx="8380590" cy="371145"/>
          </a:xfrm>
        </p:spPr>
        <p:txBody>
          <a:bodyPr>
            <a:normAutofit fontScale="90000"/>
          </a:bodyPr>
          <a:lstStyle/>
          <a:p>
            <a:r>
              <a:rPr lang="en-US" sz="2400" dirty="0"/>
              <a:t>Agile Ecosystem</a:t>
            </a:r>
          </a:p>
        </p:txBody>
      </p:sp>
      <p:sp>
        <p:nvSpPr>
          <p:cNvPr id="13" name="Rectangle 12"/>
          <p:cNvSpPr/>
          <p:nvPr/>
        </p:nvSpPr>
        <p:spPr>
          <a:xfrm>
            <a:off x="5028888" y="685800"/>
            <a:ext cx="2226812" cy="462156"/>
          </a:xfrm>
          <a:prstGeom prst="rect">
            <a:avLst/>
          </a:prstGeom>
          <a:solidFill>
            <a:srgbClr val="03564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Agile Ecosystem</a:t>
            </a:r>
          </a:p>
        </p:txBody>
      </p:sp>
      <p:sp>
        <p:nvSpPr>
          <p:cNvPr id="16" name="Rectangle 15"/>
          <p:cNvSpPr/>
          <p:nvPr/>
        </p:nvSpPr>
        <p:spPr>
          <a:xfrm>
            <a:off x="4943378" y="3045046"/>
            <a:ext cx="2408025" cy="2974755"/>
          </a:xfrm>
          <a:prstGeom prst="rect">
            <a:avLst/>
          </a:prstGeom>
          <a:noFill/>
          <a:ln w="38100">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828" tIns="126828" rIns="126828" bIns="126828" numCol="1" spcCol="1270" anchor="t" anchorCtr="0">
            <a:noAutofit/>
          </a:bodyPr>
          <a:lstStyle/>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Enough  space in the work area for  story boards, flip-charts and screens.</a:t>
            </a:r>
          </a:p>
          <a:p>
            <a:pPr marL="285750" indent="-285750" defTabSz="577850">
              <a:lnSpc>
                <a:spcPct val="90000"/>
              </a:lnSpc>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Face to Face setup </a:t>
            </a:r>
          </a:p>
          <a:p>
            <a:pPr marL="285750" indent="-285750" defTabSz="577850">
              <a:lnSpc>
                <a:spcPct val="90000"/>
              </a:lnSpc>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Meeting rooms within the project space with  audio/video  devices.</a:t>
            </a:r>
          </a:p>
        </p:txBody>
      </p:sp>
      <p:sp>
        <p:nvSpPr>
          <p:cNvPr id="19" name="Rectangle 18"/>
          <p:cNvSpPr/>
          <p:nvPr/>
        </p:nvSpPr>
        <p:spPr>
          <a:xfrm>
            <a:off x="7813023" y="3045046"/>
            <a:ext cx="2408025" cy="2974755"/>
          </a:xfrm>
          <a:prstGeom prst="rect">
            <a:avLst/>
          </a:prstGeom>
          <a:noFill/>
          <a:ln w="381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580" tIns="179580" rIns="179580" bIns="179580" numCol="1" spcCol="1270" anchor="t" anchorCtr="0">
            <a:noAutofit/>
          </a:bodyPr>
          <a:lstStyle/>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Robust server setups with high uptime to handle frequent deployment.</a:t>
            </a:r>
          </a:p>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Uninterrupted connectivity with dedicated line to reduce downtime.</a:t>
            </a:r>
          </a:p>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Increase the usage of tools for automation and avoiding time-delay due to manual intervention.</a:t>
            </a:r>
          </a:p>
        </p:txBody>
      </p:sp>
      <p:sp>
        <p:nvSpPr>
          <p:cNvPr id="23" name="Rectangle 22"/>
          <p:cNvSpPr/>
          <p:nvPr/>
        </p:nvSpPr>
        <p:spPr>
          <a:xfrm>
            <a:off x="1974310" y="3045046"/>
            <a:ext cx="2409151" cy="2974755"/>
          </a:xfrm>
          <a:prstGeom prst="rect">
            <a:avLst/>
          </a:prstGeom>
          <a:noFill/>
          <a:ln w="38100">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5459" tIns="155459" rIns="155459" bIns="155459" numCol="1" spcCol="1270" anchor="ctr" anchorCtr="0">
            <a:noAutofit/>
          </a:bodyPr>
          <a:lstStyle/>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Daily communication within and across the team using contemporary communication channels.</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Common collaboration tool for the team.</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Formal and efficient  resolution process for blockages </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Plan for frequent and timely travel between onshore-offshore</a:t>
            </a:r>
            <a:r>
              <a:rPr lang="en-US" sz="1400" dirty="0">
                <a:solidFill>
                  <a:prstClr val="black"/>
                </a:solidFill>
                <a:latin typeface="Cambria" pitchFamily="18" charset="0"/>
                <a:cs typeface="Arial" pitchFamily="34" charset="0"/>
              </a:rPr>
              <a:t>.</a:t>
            </a:r>
          </a:p>
        </p:txBody>
      </p:sp>
      <p:sp>
        <p:nvSpPr>
          <p:cNvPr id="82" name="Rectangle 81"/>
          <p:cNvSpPr/>
          <p:nvPr/>
        </p:nvSpPr>
        <p:spPr>
          <a:xfrm>
            <a:off x="1974310" y="1534385"/>
            <a:ext cx="2409151" cy="386328"/>
          </a:xfrm>
          <a:prstGeom prst="rect">
            <a:avLst/>
          </a:prstGeom>
          <a:solidFill>
            <a:schemeClr val="accent6">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mbria" pitchFamily="18" charset="0"/>
              </a:rPr>
              <a:t>Communication</a:t>
            </a:r>
          </a:p>
        </p:txBody>
      </p:sp>
      <p:sp>
        <p:nvSpPr>
          <p:cNvPr id="88" name="Rectangle 87"/>
          <p:cNvSpPr/>
          <p:nvPr/>
        </p:nvSpPr>
        <p:spPr>
          <a:xfrm>
            <a:off x="4943378" y="1524000"/>
            <a:ext cx="2408025" cy="386328"/>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Physical</a:t>
            </a:r>
          </a:p>
        </p:txBody>
      </p:sp>
      <p:sp>
        <p:nvSpPr>
          <p:cNvPr id="89" name="Rectangle 88"/>
          <p:cNvSpPr/>
          <p:nvPr/>
        </p:nvSpPr>
        <p:spPr>
          <a:xfrm>
            <a:off x="7798013" y="1528149"/>
            <a:ext cx="2408025" cy="38632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Environment</a:t>
            </a:r>
          </a:p>
        </p:txBody>
      </p:sp>
      <p:cxnSp>
        <p:nvCxnSpPr>
          <p:cNvPr id="25" name="Straight Connector 24"/>
          <p:cNvCxnSpPr>
            <a:stCxn id="13" idx="1"/>
            <a:endCxn id="82" idx="0"/>
          </p:cNvCxnSpPr>
          <p:nvPr/>
        </p:nvCxnSpPr>
        <p:spPr>
          <a:xfrm flipH="1">
            <a:off x="3178886" y="916879"/>
            <a:ext cx="1850003" cy="617507"/>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2"/>
            <a:endCxn id="88" idx="0"/>
          </p:cNvCxnSpPr>
          <p:nvPr/>
        </p:nvCxnSpPr>
        <p:spPr>
          <a:xfrm>
            <a:off x="6142294" y="1147956"/>
            <a:ext cx="5096" cy="37604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3" idx="3"/>
            <a:endCxn id="89" idx="0"/>
          </p:cNvCxnSpPr>
          <p:nvPr/>
        </p:nvCxnSpPr>
        <p:spPr>
          <a:xfrm>
            <a:off x="7255701" y="916879"/>
            <a:ext cx="1746325" cy="61127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4"/>
          <p:cNvSpPr>
            <a:spLocks noChangeArrowheads="1"/>
          </p:cNvSpPr>
          <p:nvPr/>
        </p:nvSpPr>
        <p:spPr bwMode="auto">
          <a:xfrm>
            <a:off x="1524000" y="6211670"/>
            <a:ext cx="9144000" cy="646331"/>
          </a:xfrm>
          <a:prstGeom prst="rect">
            <a:avLst/>
          </a:prstGeom>
          <a:solidFill>
            <a:srgbClr val="035642"/>
          </a:solidFill>
          <a:ln>
            <a:noFill/>
          </a:ln>
        </p:spPr>
        <p:txBody>
          <a:bodyPr wrap="square">
            <a:spAutoFit/>
          </a:bodyPr>
          <a:lstStyle/>
          <a:p>
            <a:pPr algn="ctr"/>
            <a:r>
              <a:rPr lang="en-US" b="1" dirty="0">
                <a:solidFill>
                  <a:prstClr val="white"/>
                </a:solidFill>
                <a:latin typeface="Cambria" pitchFamily="18" charset="0"/>
              </a:rPr>
              <a:t>Agility is speed that’s what matters when you need </a:t>
            </a:r>
          </a:p>
          <a:p>
            <a:pPr algn="ctr"/>
            <a:r>
              <a:rPr lang="en-US" b="1" dirty="0">
                <a:solidFill>
                  <a:prstClr val="white"/>
                </a:solidFill>
                <a:latin typeface="Cambria" pitchFamily="18" charset="0"/>
              </a:rPr>
              <a:t>to reduce the speed to market!</a:t>
            </a:r>
          </a:p>
        </p:txBody>
      </p:sp>
      <p:pic>
        <p:nvPicPr>
          <p:cNvPr id="2" name="Picture 1"/>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2629148" y="1945573"/>
            <a:ext cx="1099473" cy="1099473"/>
          </a:xfrm>
          <a:prstGeom prst="rect">
            <a:avLst/>
          </a:prstGeom>
        </p:spPr>
      </p:pic>
      <p:grpSp>
        <p:nvGrpSpPr>
          <p:cNvPr id="7" name="Group 6"/>
          <p:cNvGrpSpPr/>
          <p:nvPr/>
        </p:nvGrpSpPr>
        <p:grpSpPr>
          <a:xfrm>
            <a:off x="5077877" y="2017109"/>
            <a:ext cx="2089687" cy="1011127"/>
            <a:chOff x="3553876" y="2017108"/>
            <a:chExt cx="2089687" cy="1011127"/>
          </a:xfrm>
        </p:grpSpPr>
        <p:pic>
          <p:nvPicPr>
            <p:cNvPr id="3" name="Picture 2"/>
            <p:cNvPicPr>
              <a:picLocks noChangeAspect="1"/>
            </p:cNvPicPr>
            <p:nvPr/>
          </p:nvPicPr>
          <p:blipFill>
            <a:blip r:embed="rId3" cstate="print">
              <a:duotone>
                <a:schemeClr val="bg2">
                  <a:shade val="45000"/>
                  <a:satMod val="135000"/>
                </a:schemeClr>
                <a:prstClr val="white"/>
              </a:duotone>
            </a:blip>
            <a:stretch>
              <a:fillRect/>
            </a:stretch>
          </p:blipFill>
          <p:spPr>
            <a:xfrm>
              <a:off x="5181600" y="2017108"/>
              <a:ext cx="461963" cy="461963"/>
            </a:xfrm>
            <a:prstGeom prst="rect">
              <a:avLst/>
            </a:prstGeom>
          </p:spPr>
        </p:pic>
        <p:pic>
          <p:nvPicPr>
            <p:cNvPr id="5" name="Picture 4"/>
            <p:cNvPicPr>
              <a:picLocks noChangeAspect="1"/>
            </p:cNvPicPr>
            <p:nvPr/>
          </p:nvPicPr>
          <p:blipFill>
            <a:blip r:embed="rId4" cstate="print">
              <a:duotone>
                <a:schemeClr val="bg2">
                  <a:shade val="45000"/>
                  <a:satMod val="135000"/>
                </a:schemeClr>
                <a:prstClr val="white"/>
              </a:duotone>
            </a:blip>
            <a:stretch>
              <a:fillRect/>
            </a:stretch>
          </p:blipFill>
          <p:spPr>
            <a:xfrm>
              <a:off x="3553876" y="2069114"/>
              <a:ext cx="461963" cy="461963"/>
            </a:xfrm>
            <a:prstGeom prst="rect">
              <a:avLst/>
            </a:prstGeom>
          </p:spPr>
        </p:pic>
        <p:pic>
          <p:nvPicPr>
            <p:cNvPr id="6" name="Picture 5"/>
            <p:cNvPicPr>
              <a:picLocks noChangeAspect="1"/>
            </p:cNvPicPr>
            <p:nvPr/>
          </p:nvPicPr>
          <p:blipFill>
            <a:blip r:embed="rId5">
              <a:duotone>
                <a:schemeClr val="bg2">
                  <a:shade val="45000"/>
                  <a:satMod val="135000"/>
                </a:schemeClr>
                <a:prstClr val="white"/>
              </a:duotone>
            </a:blip>
            <a:stretch>
              <a:fillRect/>
            </a:stretch>
          </p:blipFill>
          <p:spPr>
            <a:xfrm>
              <a:off x="4203943" y="2342435"/>
              <a:ext cx="685800" cy="685800"/>
            </a:xfrm>
            <a:prstGeom prst="rect">
              <a:avLst/>
            </a:prstGeom>
          </p:spPr>
        </p:pic>
      </p:grpSp>
      <p:pic>
        <p:nvPicPr>
          <p:cNvPr id="8" name="Picture 7"/>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blip>
          <a:stretch>
            <a:fillRect/>
          </a:stretch>
        </p:blipFill>
        <p:spPr>
          <a:xfrm>
            <a:off x="8275882" y="1965060"/>
            <a:ext cx="1452286" cy="1028023"/>
          </a:xfrm>
          <a:prstGeom prst="rect">
            <a:avLst/>
          </a:prstGeom>
        </p:spPr>
      </p:pic>
    </p:spTree>
    <p:extLst>
      <p:ext uri="{BB962C8B-B14F-4D97-AF65-F5344CB8AC3E}">
        <p14:creationId xmlns:p14="http://schemas.microsoft.com/office/powerpoint/2010/main" val="1671355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6F90-E69F-4C97-B9D3-3658110FF6A8}"/>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A7089D87-46A9-4DB5-8B36-EFF0389A2A93}"/>
              </a:ext>
            </a:extLst>
          </p:cNvPr>
          <p:cNvSpPr>
            <a:spLocks noGrp="1"/>
          </p:cNvSpPr>
          <p:nvPr>
            <p:ph idx="1"/>
          </p:nvPr>
        </p:nvSpPr>
        <p:spPr/>
        <p:txBody>
          <a:bodyPr/>
          <a:lstStyle/>
          <a:p>
            <a:r>
              <a:rPr lang="en-US" b="0" i="0" dirty="0">
                <a:solidFill>
                  <a:srgbClr val="333333"/>
                </a:solidFill>
                <a:effectLst/>
                <a:latin typeface="inter-regular"/>
              </a:rPr>
              <a:t>Testing is a group of techniques to determine the correctness of the application under the predefined script .</a:t>
            </a:r>
          </a:p>
          <a:p>
            <a:r>
              <a:rPr lang="en-US" dirty="0">
                <a:solidFill>
                  <a:srgbClr val="333333"/>
                </a:solidFill>
                <a:latin typeface="inter-regular"/>
              </a:rPr>
              <a:t>T</a:t>
            </a:r>
            <a:r>
              <a:rPr lang="en-US" b="0" i="0" dirty="0">
                <a:solidFill>
                  <a:srgbClr val="333333"/>
                </a:solidFill>
                <a:effectLst/>
                <a:latin typeface="inter-regular"/>
              </a:rPr>
              <a:t>esting cannot find all the defect of application. </a:t>
            </a:r>
          </a:p>
          <a:p>
            <a:r>
              <a:rPr lang="en-US" b="0" i="0" dirty="0">
                <a:solidFill>
                  <a:srgbClr val="333333"/>
                </a:solidFill>
                <a:effectLst/>
                <a:latin typeface="inter-regular"/>
              </a:rPr>
              <a:t>Main intent of testing is to detect failures of the application so that failures can be discovered and corrected. </a:t>
            </a:r>
          </a:p>
          <a:p>
            <a:r>
              <a:rPr lang="en-US" b="0" i="0" dirty="0">
                <a:solidFill>
                  <a:srgbClr val="333333"/>
                </a:solidFill>
                <a:effectLst/>
                <a:latin typeface="inter-regular"/>
              </a:rPr>
              <a:t>It does not demonstrate that a product functions properly under all conditions but only that it is not working in some specific conditions.</a:t>
            </a:r>
            <a:endParaRPr lang="en-IN" dirty="0"/>
          </a:p>
        </p:txBody>
      </p:sp>
      <p:sp>
        <p:nvSpPr>
          <p:cNvPr id="4" name="Slide Number Placeholder 3">
            <a:extLst>
              <a:ext uri="{FF2B5EF4-FFF2-40B4-BE49-F238E27FC236}">
                <a16:creationId xmlns:a16="http://schemas.microsoft.com/office/drawing/2014/main" id="{3A2ACFC7-DD0F-4D8F-9C92-4B497B1DD7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524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983" y="225734"/>
            <a:ext cx="8333089" cy="461665"/>
          </a:xfrm>
        </p:spPr>
        <p:txBody>
          <a:bodyPr wrap="square">
            <a:spAutoFit/>
          </a:bodyPr>
          <a:lstStyle/>
          <a:p>
            <a:r>
              <a:rPr lang="en-US" sz="2400" dirty="0">
                <a:ea typeface="+mn-ea"/>
                <a:cs typeface="+mn-cs"/>
              </a:rPr>
              <a:t>Team Transformation</a:t>
            </a:r>
          </a:p>
        </p:txBody>
      </p:sp>
      <p:sp>
        <p:nvSpPr>
          <p:cNvPr id="15" name="Rectangle 14"/>
          <p:cNvSpPr/>
          <p:nvPr/>
        </p:nvSpPr>
        <p:spPr bwMode="auto">
          <a:xfrm>
            <a:off x="1981200" y="1797519"/>
            <a:ext cx="3542584" cy="545033"/>
          </a:xfrm>
          <a:prstGeom prst="rect">
            <a:avLst/>
          </a:prstGeom>
          <a:solidFill>
            <a:srgbClr val="035642"/>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dirty="0">
                <a:solidFill>
                  <a:schemeClr val="bg1"/>
                </a:solidFill>
                <a:latin typeface="Cambria" pitchFamily="18" charset="0"/>
              </a:rPr>
              <a:t>Customer Involvement</a:t>
            </a:r>
          </a:p>
        </p:txBody>
      </p:sp>
      <p:sp>
        <p:nvSpPr>
          <p:cNvPr id="16" name="Rectangle 15"/>
          <p:cNvSpPr/>
          <p:nvPr/>
        </p:nvSpPr>
        <p:spPr bwMode="auto">
          <a:xfrm>
            <a:off x="1981200" y="2433390"/>
            <a:ext cx="3542584" cy="2725166"/>
          </a:xfrm>
          <a:prstGeom prst="rect">
            <a:avLst/>
          </a:prstGeom>
          <a:solidFill>
            <a:schemeClr val="bg2">
              <a:lumMod val="75000"/>
            </a:schemeClr>
          </a:solidFill>
          <a:ln w="9525" cap="flat" cmpd="sng" algn="ctr">
            <a:noFill/>
            <a:prstDash val="solid"/>
            <a:round/>
            <a:headEnd type="none" w="med" len="med"/>
            <a:tailEnd type="none" w="med" len="med"/>
          </a:ln>
          <a:effectLst/>
        </p:spPr>
        <p:txBody>
          <a:bodyPr vert="horz" wrap="square" lIns="86572" tIns="182880" rIns="86572" bIns="43286" numCol="1" rtlCol="0" anchor="t" anchorCtr="0" compatLnSpc="1">
            <a:prstTxWarp prst="textNoShape">
              <a:avLst/>
            </a:prstTxWarp>
          </a:bodyPr>
          <a:lstStyle/>
          <a:p>
            <a:pPr algn="ctr" defTabSz="865754" eaLnBrk="0" hangingPunct="0">
              <a:lnSpc>
                <a:spcPct val="80000"/>
              </a:lnSpc>
            </a:pPr>
            <a:r>
              <a:rPr lang="en-US" dirty="0">
                <a:latin typeface="Cambria" pitchFamily="18" charset="0"/>
              </a:rPr>
              <a:t>Project Management</a:t>
            </a:r>
          </a:p>
        </p:txBody>
      </p:sp>
      <p:sp>
        <p:nvSpPr>
          <p:cNvPr id="17" name="Rectangle 16"/>
          <p:cNvSpPr/>
          <p:nvPr/>
        </p:nvSpPr>
        <p:spPr bwMode="auto">
          <a:xfrm>
            <a:off x="2286000" y="3069263"/>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Development Team</a:t>
            </a:r>
          </a:p>
          <a:p>
            <a:pPr algn="ctr" defTabSz="865754" eaLnBrk="0" hangingPunct="0"/>
            <a:r>
              <a:rPr lang="en-US" sz="1600" dirty="0">
                <a:solidFill>
                  <a:prstClr val="black">
                    <a:lumMod val="75000"/>
                    <a:lumOff val="25000"/>
                  </a:prstClr>
                </a:solidFill>
                <a:latin typeface="Cambria" pitchFamily="18" charset="0"/>
              </a:rPr>
              <a:t>(Analyze, Design, Build)</a:t>
            </a:r>
          </a:p>
        </p:txBody>
      </p:sp>
      <p:sp>
        <p:nvSpPr>
          <p:cNvPr id="18" name="Rectangle 17"/>
          <p:cNvSpPr/>
          <p:nvPr/>
        </p:nvSpPr>
        <p:spPr bwMode="auto">
          <a:xfrm>
            <a:off x="2286000" y="4431846"/>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QA Team (Testing)</a:t>
            </a:r>
          </a:p>
        </p:txBody>
      </p:sp>
      <p:sp>
        <p:nvSpPr>
          <p:cNvPr id="19" name="Rectangle 18"/>
          <p:cNvSpPr/>
          <p:nvPr/>
        </p:nvSpPr>
        <p:spPr bwMode="auto">
          <a:xfrm>
            <a:off x="5163943" y="2615068"/>
            <a:ext cx="285528" cy="2309182"/>
          </a:xfrm>
          <a:prstGeom prst="rect">
            <a:avLst/>
          </a:prstGeom>
          <a:solidFill>
            <a:schemeClr val="bg1"/>
          </a:solidFill>
          <a:ln w="9525" cap="flat" cmpd="sng" algn="ctr">
            <a:noFill/>
            <a:prstDash val="solid"/>
            <a:round/>
            <a:headEnd type="none" w="med" len="med"/>
            <a:tailEnd type="none" w="med" len="med"/>
          </a:ln>
          <a:effectLst/>
        </p:spPr>
        <p:txBody>
          <a:bodyPr vert="vert" wrap="square" lIns="86572" tIns="43286" rIns="86572" bIns="43286" numCol="1" rtlCol="0" anchor="ctr" anchorCtr="0" compatLnSpc="1">
            <a:prstTxWarp prst="textNoShape">
              <a:avLst/>
            </a:prstTxWarp>
          </a:bodyPr>
          <a:lstStyle/>
          <a:p>
            <a:pPr algn="ctr" defTabSz="865754" eaLnBrk="0" hangingPunct="0">
              <a:lnSpc>
                <a:spcPct val="80000"/>
              </a:lnSpc>
            </a:pPr>
            <a:r>
              <a:rPr lang="en-US" sz="1100" b="1" dirty="0">
                <a:solidFill>
                  <a:prstClr val="black"/>
                </a:solidFill>
                <a:latin typeface="Cambria" pitchFamily="18" charset="0"/>
              </a:rPr>
              <a:t>System Architecture Team</a:t>
            </a:r>
          </a:p>
        </p:txBody>
      </p:sp>
      <p:sp>
        <p:nvSpPr>
          <p:cNvPr id="20" name="Rectangle 19"/>
          <p:cNvSpPr/>
          <p:nvPr/>
        </p:nvSpPr>
        <p:spPr bwMode="auto">
          <a:xfrm>
            <a:off x="2286000" y="3750555"/>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System Team</a:t>
            </a:r>
          </a:p>
        </p:txBody>
      </p:sp>
      <p:sp>
        <p:nvSpPr>
          <p:cNvPr id="29" name="Rectangle 28"/>
          <p:cNvSpPr/>
          <p:nvPr/>
        </p:nvSpPr>
        <p:spPr bwMode="auto">
          <a:xfrm>
            <a:off x="6756818" y="1119956"/>
            <a:ext cx="2854279" cy="495300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86572" tIns="182880" rIns="86572" bIns="43286" numCol="1" rtlCol="0" anchor="t" anchorCtr="0" compatLnSpc="1">
            <a:prstTxWarp prst="textNoShape">
              <a:avLst/>
            </a:prstTxWarp>
          </a:bodyPr>
          <a:lstStyle/>
          <a:p>
            <a:pPr algn="ctr" defTabSz="865754" eaLnBrk="0" hangingPunct="0">
              <a:lnSpc>
                <a:spcPct val="80000"/>
              </a:lnSpc>
            </a:pPr>
            <a:r>
              <a:rPr lang="en-US" sz="1600" b="1" dirty="0">
                <a:latin typeface="Cambria" pitchFamily="18" charset="0"/>
              </a:rPr>
              <a:t>Project Management</a:t>
            </a:r>
          </a:p>
        </p:txBody>
      </p:sp>
      <p:sp>
        <p:nvSpPr>
          <p:cNvPr id="22" name="Rectangle 21"/>
          <p:cNvSpPr/>
          <p:nvPr/>
        </p:nvSpPr>
        <p:spPr bwMode="auto">
          <a:xfrm>
            <a:off x="7311215" y="1653354"/>
            <a:ext cx="475338" cy="3276600"/>
          </a:xfrm>
          <a:prstGeom prst="rect">
            <a:avLst/>
          </a:prstGeom>
          <a:solidFill>
            <a:schemeClr val="bg1"/>
          </a:solidFill>
          <a:ln w="9525" cap="flat" cmpd="sng" algn="ctr">
            <a:solidFill>
              <a:srgbClr val="F4C910"/>
            </a:solidFill>
            <a:prstDash val="solid"/>
            <a:round/>
            <a:headEnd type="none" w="med" len="med"/>
            <a:tailEnd type="none" w="med" len="med"/>
          </a:ln>
          <a:effectLst/>
        </p:spPr>
        <p:txBody>
          <a:bodyPr vert="vert270" wrap="square" lIns="86572" tIns="43286" rIns="86572" bIns="43286" numCol="1" rtlCol="0" anchor="ctr" anchorCtr="0" compatLnSpc="1">
            <a:prstTxWarp prst="textNoShape">
              <a:avLst/>
            </a:prstTxWarp>
          </a:bodyPr>
          <a:lstStyle/>
          <a:p>
            <a:pPr defTabSz="865754" eaLnBrk="0" hangingPunct="0">
              <a:lnSpc>
                <a:spcPct val="80000"/>
              </a:lnSpc>
            </a:pPr>
            <a:r>
              <a:rPr lang="en-US" sz="2000" dirty="0">
                <a:solidFill>
                  <a:prstClr val="black"/>
                </a:solidFill>
                <a:latin typeface="Cambria" pitchFamily="18" charset="0"/>
              </a:rPr>
              <a:t>Feature Team 1</a:t>
            </a:r>
          </a:p>
          <a:p>
            <a:pPr defTabSz="865754" eaLnBrk="0" hangingPunct="0">
              <a:lnSpc>
                <a:spcPct val="80000"/>
              </a:lnSpc>
            </a:pPr>
            <a:r>
              <a:rPr lang="en-US" sz="1050" dirty="0">
                <a:solidFill>
                  <a:prstClr val="black"/>
                </a:solidFill>
                <a:latin typeface="Cambria" pitchFamily="18" charset="0"/>
              </a:rPr>
              <a:t>(Plan, Analyze, Design, Build , QA)</a:t>
            </a:r>
            <a:endParaRPr lang="en-US" dirty="0">
              <a:solidFill>
                <a:prstClr val="black"/>
              </a:solidFill>
              <a:latin typeface="Cambria" pitchFamily="18" charset="0"/>
            </a:endParaRPr>
          </a:p>
        </p:txBody>
      </p:sp>
      <p:sp>
        <p:nvSpPr>
          <p:cNvPr id="30" name="Rectangle 29"/>
          <p:cNvSpPr/>
          <p:nvPr/>
        </p:nvSpPr>
        <p:spPr bwMode="auto">
          <a:xfrm>
            <a:off x="8472265" y="1653354"/>
            <a:ext cx="488759" cy="3276600"/>
          </a:xfrm>
          <a:prstGeom prst="rect">
            <a:avLst/>
          </a:prstGeom>
          <a:solidFill>
            <a:schemeClr val="bg1"/>
          </a:solidFill>
          <a:ln w="9525" cap="flat" cmpd="sng" algn="ctr">
            <a:solidFill>
              <a:srgbClr val="F4C910"/>
            </a:solidFill>
            <a:prstDash val="solid"/>
            <a:round/>
            <a:headEnd type="none" w="med" len="med"/>
            <a:tailEnd type="none" w="med" len="med"/>
          </a:ln>
          <a:effectLst/>
        </p:spPr>
        <p:txBody>
          <a:bodyPr vert="vert270" wrap="square" lIns="86572" tIns="43286" rIns="86572" bIns="43286" numCol="1" rtlCol="0" anchor="ctr" anchorCtr="0" compatLnSpc="1">
            <a:prstTxWarp prst="textNoShape">
              <a:avLst/>
            </a:prstTxWarp>
          </a:bodyPr>
          <a:lstStyle/>
          <a:p>
            <a:pPr defTabSz="865754" eaLnBrk="0" hangingPunct="0">
              <a:lnSpc>
                <a:spcPct val="80000"/>
              </a:lnSpc>
            </a:pPr>
            <a:r>
              <a:rPr lang="en-US" sz="2000" dirty="0">
                <a:solidFill>
                  <a:prstClr val="black"/>
                </a:solidFill>
                <a:latin typeface="Cambria" pitchFamily="18" charset="0"/>
              </a:rPr>
              <a:t>Feature Team 2</a:t>
            </a:r>
          </a:p>
          <a:p>
            <a:pPr defTabSz="865754" eaLnBrk="0" hangingPunct="0">
              <a:lnSpc>
                <a:spcPct val="80000"/>
              </a:lnSpc>
            </a:pPr>
            <a:r>
              <a:rPr lang="en-US" sz="1050" dirty="0">
                <a:solidFill>
                  <a:prstClr val="black"/>
                </a:solidFill>
                <a:latin typeface="Cambria" pitchFamily="18" charset="0"/>
              </a:rPr>
              <a:t>(Plan, Analyze, Design, Build , QA)</a:t>
            </a:r>
            <a:endParaRPr lang="en-US" dirty="0">
              <a:solidFill>
                <a:prstClr val="black"/>
              </a:solidFill>
              <a:latin typeface="Cambria" pitchFamily="18" charset="0"/>
            </a:endParaRPr>
          </a:p>
        </p:txBody>
      </p:sp>
      <p:sp>
        <p:nvSpPr>
          <p:cNvPr id="27" name="Rectangle 26"/>
          <p:cNvSpPr/>
          <p:nvPr/>
        </p:nvSpPr>
        <p:spPr bwMode="auto">
          <a:xfrm>
            <a:off x="7225641" y="2481970"/>
            <a:ext cx="1800453" cy="386328"/>
          </a:xfrm>
          <a:prstGeom prst="rect">
            <a:avLst/>
          </a:prstGeom>
          <a:solidFill>
            <a:schemeClr val="bg1"/>
          </a:solidFill>
          <a:ln w="25400" cap="flat" cmpd="sng" algn="ctr">
            <a:solidFill>
              <a:srgbClr val="27C39A"/>
            </a:solidFill>
            <a:prstDash val="sysDash"/>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400" b="1" dirty="0">
                <a:solidFill>
                  <a:prstClr val="black"/>
                </a:solidFill>
                <a:latin typeface="Cambria" pitchFamily="18" charset="0"/>
              </a:rPr>
              <a:t>System Team</a:t>
            </a:r>
          </a:p>
        </p:txBody>
      </p:sp>
      <p:sp>
        <p:nvSpPr>
          <p:cNvPr id="5" name="Rectangle 4"/>
          <p:cNvSpPr/>
          <p:nvPr/>
        </p:nvSpPr>
        <p:spPr bwMode="auto">
          <a:xfrm>
            <a:off x="7169765" y="5433886"/>
            <a:ext cx="2140990" cy="368965"/>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600" b="1" dirty="0">
                <a:solidFill>
                  <a:schemeClr val="bg1"/>
                </a:solidFill>
                <a:latin typeface="Cambria" panose="02040503050406030204" pitchFamily="18" charset="0"/>
                <a:cs typeface="Arial" charset="0"/>
              </a:rPr>
              <a:t> Scrums</a:t>
            </a:r>
          </a:p>
        </p:txBody>
      </p:sp>
      <p:cxnSp>
        <p:nvCxnSpPr>
          <p:cNvPr id="7" name="Straight Arrow Connector 6"/>
          <p:cNvCxnSpPr>
            <a:cxnSpLocks/>
          </p:cNvCxnSpPr>
          <p:nvPr/>
        </p:nvCxnSpPr>
        <p:spPr bwMode="auto">
          <a:xfrm>
            <a:off x="7786554" y="5008961"/>
            <a:ext cx="155051" cy="413586"/>
          </a:xfrm>
          <a:prstGeom prst="straightConnector1">
            <a:avLst/>
          </a:prstGeom>
          <a:ln w="3175">
            <a:solidFill>
              <a:schemeClr val="tx1"/>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cxnSpLocks/>
          </p:cNvCxnSpPr>
          <p:nvPr/>
        </p:nvCxnSpPr>
        <p:spPr bwMode="auto">
          <a:xfrm flipH="1">
            <a:off x="8240260" y="5008962"/>
            <a:ext cx="159996" cy="436263"/>
          </a:xfrm>
          <a:prstGeom prst="straightConnector1">
            <a:avLst/>
          </a:prstGeom>
          <a:ln w="3175">
            <a:solidFill>
              <a:schemeClr val="tx1"/>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25" name="Rectangle 24"/>
          <p:cNvSpPr/>
          <p:nvPr/>
        </p:nvSpPr>
        <p:spPr bwMode="auto">
          <a:xfrm>
            <a:off x="7207568" y="1805479"/>
            <a:ext cx="1840761" cy="386328"/>
          </a:xfrm>
          <a:prstGeom prst="rect">
            <a:avLst/>
          </a:prstGeom>
          <a:solidFill>
            <a:schemeClr val="bg1"/>
          </a:solidFill>
          <a:ln w="25400" cap="flat" cmpd="sng" algn="ctr">
            <a:solidFill>
              <a:srgbClr val="27C39A"/>
            </a:solidFill>
            <a:prstDash val="sysDash"/>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400" b="1" dirty="0">
                <a:solidFill>
                  <a:prstClr val="black"/>
                </a:solidFill>
                <a:latin typeface="Cambria" pitchFamily="18" charset="0"/>
              </a:rPr>
              <a:t>Customer Involvement</a:t>
            </a:r>
          </a:p>
        </p:txBody>
      </p:sp>
      <p:grpSp>
        <p:nvGrpSpPr>
          <p:cNvPr id="3" name="Group 22"/>
          <p:cNvGrpSpPr/>
          <p:nvPr/>
        </p:nvGrpSpPr>
        <p:grpSpPr>
          <a:xfrm>
            <a:off x="2209800" y="1371600"/>
            <a:ext cx="3004456" cy="457200"/>
            <a:chOff x="2678659" y="1034050"/>
            <a:chExt cx="6709304" cy="432858"/>
          </a:xfrm>
        </p:grpSpPr>
        <p:sp>
          <p:nvSpPr>
            <p:cNvPr id="26" name="Flowchart: Merge 25"/>
            <p:cNvSpPr/>
            <p:nvPr/>
          </p:nvSpPr>
          <p:spPr bwMode="auto">
            <a:xfrm>
              <a:off x="2678659" y="1034050"/>
              <a:ext cx="6709304" cy="432858"/>
            </a:xfrm>
            <a:prstGeom prst="flowChartMerg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86572" tIns="43286" rIns="86572" bIns="43286" numCol="1" rtlCol="0" anchor="t" anchorCtr="0" compatLnSpc="1">
              <a:prstTxWarp prst="textNoShape">
                <a:avLst/>
              </a:prstTxWarp>
            </a:bodyPr>
            <a:lstStyle/>
            <a:p>
              <a:pPr algn="ctr" defTabSz="865754" eaLnBrk="0" hangingPunct="0">
                <a:lnSpc>
                  <a:spcPct val="80000"/>
                </a:lnSpc>
              </a:pPr>
              <a:endParaRPr lang="en-US" sz="2000" dirty="0">
                <a:solidFill>
                  <a:prstClr val="white"/>
                </a:solidFill>
                <a:latin typeface="Cambria" pitchFamily="18" charset="0"/>
              </a:endParaRPr>
            </a:p>
          </p:txBody>
        </p:sp>
        <p:sp>
          <p:nvSpPr>
            <p:cNvPr id="35" name="Rectangle 34"/>
            <p:cNvSpPr/>
            <p:nvPr/>
          </p:nvSpPr>
          <p:spPr>
            <a:xfrm>
              <a:off x="4709039" y="1076532"/>
              <a:ext cx="2648542" cy="320529"/>
            </a:xfrm>
            <a:prstGeom prst="rect">
              <a:avLst/>
            </a:prstGeom>
            <a:noFill/>
          </p:spPr>
          <p:txBody>
            <a:bodyPr wrap="none">
              <a:spAutoFit/>
            </a:bodyPr>
            <a:lstStyle/>
            <a:p>
              <a:pPr algn="ctr" defTabSz="865754" eaLnBrk="0" hangingPunct="0">
                <a:lnSpc>
                  <a:spcPct val="80000"/>
                </a:lnSpc>
              </a:pPr>
              <a:r>
                <a:rPr lang="en-US" sz="2000" dirty="0">
                  <a:solidFill>
                    <a:srgbClr val="FFFFFF"/>
                  </a:solidFill>
                  <a:latin typeface="Cambria" pitchFamily="18" charset="0"/>
                </a:rPr>
                <a:t>Waterfall</a:t>
              </a:r>
            </a:p>
          </p:txBody>
        </p:sp>
      </p:grpSp>
      <p:grpSp>
        <p:nvGrpSpPr>
          <p:cNvPr id="4" name="Group 35"/>
          <p:cNvGrpSpPr/>
          <p:nvPr/>
        </p:nvGrpSpPr>
        <p:grpSpPr>
          <a:xfrm>
            <a:off x="7000976" y="762000"/>
            <a:ext cx="2371625" cy="457200"/>
            <a:chOff x="2678659" y="1034050"/>
            <a:chExt cx="6709304" cy="432858"/>
          </a:xfrm>
        </p:grpSpPr>
        <p:sp>
          <p:nvSpPr>
            <p:cNvPr id="37" name="Flowchart: Merge 36"/>
            <p:cNvSpPr/>
            <p:nvPr/>
          </p:nvSpPr>
          <p:spPr bwMode="auto">
            <a:xfrm>
              <a:off x="2678659" y="1034050"/>
              <a:ext cx="6709304" cy="432858"/>
            </a:xfrm>
            <a:prstGeom prst="flowChartMerg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86572" tIns="43286" rIns="86572" bIns="43286" numCol="1" rtlCol="0" anchor="t" anchorCtr="0" compatLnSpc="1">
              <a:prstTxWarp prst="textNoShape">
                <a:avLst/>
              </a:prstTxWarp>
            </a:bodyPr>
            <a:lstStyle/>
            <a:p>
              <a:pPr algn="ctr" defTabSz="865754" eaLnBrk="0" hangingPunct="0">
                <a:lnSpc>
                  <a:spcPct val="80000"/>
                </a:lnSpc>
              </a:pPr>
              <a:endParaRPr lang="en-US" sz="2000" dirty="0">
                <a:solidFill>
                  <a:prstClr val="white"/>
                </a:solidFill>
                <a:latin typeface="Cambria" pitchFamily="18" charset="0"/>
              </a:endParaRPr>
            </a:p>
          </p:txBody>
        </p:sp>
        <p:sp>
          <p:nvSpPr>
            <p:cNvPr id="38" name="Rectangle 37"/>
            <p:cNvSpPr/>
            <p:nvPr/>
          </p:nvSpPr>
          <p:spPr>
            <a:xfrm>
              <a:off x="4992103" y="1076532"/>
              <a:ext cx="2082417" cy="324476"/>
            </a:xfrm>
            <a:prstGeom prst="rect">
              <a:avLst/>
            </a:prstGeom>
            <a:noFill/>
          </p:spPr>
          <p:txBody>
            <a:bodyPr wrap="none">
              <a:spAutoFit/>
            </a:bodyPr>
            <a:lstStyle/>
            <a:p>
              <a:pPr algn="ctr" defTabSz="865754" eaLnBrk="0" hangingPunct="0">
                <a:lnSpc>
                  <a:spcPct val="80000"/>
                </a:lnSpc>
              </a:pPr>
              <a:r>
                <a:rPr lang="en-US" sz="2000" dirty="0">
                  <a:solidFill>
                    <a:srgbClr val="FFFFFF"/>
                  </a:solidFill>
                  <a:latin typeface="Cambria" pitchFamily="18" charset="0"/>
                </a:rPr>
                <a:t>Agile</a:t>
              </a:r>
            </a:p>
          </p:txBody>
        </p:sp>
      </p:grpSp>
      <p:sp>
        <p:nvSpPr>
          <p:cNvPr id="39" name="Right Arrow 38"/>
          <p:cNvSpPr/>
          <p:nvPr/>
        </p:nvSpPr>
        <p:spPr>
          <a:xfrm>
            <a:off x="5609112" y="3007888"/>
            <a:ext cx="1056904" cy="922413"/>
          </a:xfrm>
          <a:prstGeom prst="rightArrow">
            <a:avLst/>
          </a:prstGeom>
          <a:solidFill>
            <a:srgbClr val="FFFFFF"/>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mbria" pitchFamily="18" charset="0"/>
            </a:endParaRPr>
          </a:p>
        </p:txBody>
      </p:sp>
      <p:sp>
        <p:nvSpPr>
          <p:cNvPr id="40" name="Rectangle 4"/>
          <p:cNvSpPr>
            <a:spLocks noChangeArrowheads="1"/>
          </p:cNvSpPr>
          <p:nvPr/>
        </p:nvSpPr>
        <p:spPr bwMode="auto">
          <a:xfrm>
            <a:off x="1524000" y="6135470"/>
            <a:ext cx="9144000" cy="646331"/>
          </a:xfrm>
          <a:prstGeom prst="rect">
            <a:avLst/>
          </a:prstGeom>
          <a:solidFill>
            <a:srgbClr val="035642"/>
          </a:solidFill>
          <a:ln>
            <a:noFill/>
          </a:ln>
        </p:spPr>
        <p:txBody>
          <a:bodyPr wrap="square">
            <a:spAutoFit/>
          </a:bodyPr>
          <a:lstStyle/>
          <a:p>
            <a:pPr algn="ctr"/>
            <a:r>
              <a:rPr lang="en-US" b="1" dirty="0">
                <a:solidFill>
                  <a:prstClr val="white"/>
                </a:solidFill>
                <a:latin typeface="Cambria" pitchFamily="18" charset="0"/>
              </a:rPr>
              <a:t>Waterfall models gets trans mutated into Agile model as more and more traditional set ups are incorporating some or most of agile within themselves </a:t>
            </a:r>
          </a:p>
        </p:txBody>
      </p:sp>
    </p:spTree>
    <p:extLst>
      <p:ext uri="{BB962C8B-B14F-4D97-AF65-F5344CB8AC3E}">
        <p14:creationId xmlns:p14="http://schemas.microsoft.com/office/powerpoint/2010/main" val="3759567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Agile Approach</a:t>
            </a:r>
          </a:p>
        </p:txBody>
      </p:sp>
      <p:pic>
        <p:nvPicPr>
          <p:cNvPr id="16388" name="Picture 4" descr="http://athavaneng.com/wp-content/uploads/2015/11/nugegoda_flyover1-720x480-720x480.jpg"/>
          <p:cNvPicPr>
            <a:picLocks noChangeAspect="1" noChangeArrowheads="1"/>
          </p:cNvPicPr>
          <p:nvPr/>
        </p:nvPicPr>
        <p:blipFill rotWithShape="1">
          <a:blip r:embed="rId3">
            <a:extLst>
              <a:ext uri="{28A0092B-C50C-407E-A947-70E740481C1C}">
                <a14:useLocalDpi xmlns:a14="http://schemas.microsoft.com/office/drawing/2010/main" val="0"/>
              </a:ext>
            </a:extLst>
          </a:blip>
          <a:srcRect l="36666"/>
          <a:stretch/>
        </p:blipFill>
        <p:spPr bwMode="auto">
          <a:xfrm>
            <a:off x="1524000" y="609600"/>
            <a:ext cx="5791200" cy="62484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1581150" y="723900"/>
            <a:ext cx="2800351" cy="2286000"/>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Building a flyover on an extremely busy crossroad</a:t>
            </a:r>
          </a:p>
        </p:txBody>
      </p:sp>
      <p:sp>
        <p:nvSpPr>
          <p:cNvPr id="6" name="Rectangle 5"/>
          <p:cNvSpPr/>
          <p:nvPr/>
        </p:nvSpPr>
        <p:spPr>
          <a:xfrm>
            <a:off x="7391400" y="1676401"/>
            <a:ext cx="3200400" cy="4247317"/>
          </a:xfrm>
          <a:prstGeom prst="rect">
            <a:avLst/>
          </a:prstGeom>
        </p:spPr>
        <p:txBody>
          <a:bodyPr wrap="square">
            <a:spAutoFit/>
          </a:bodyPr>
          <a:lstStyle/>
          <a:p>
            <a:pPr marL="285750" indent="-285750">
              <a:buFont typeface="Arial" pitchFamily="34" charset="0"/>
              <a:buChar char="•"/>
            </a:pPr>
            <a:r>
              <a:rPr lang="en-US" dirty="0">
                <a:solidFill>
                  <a:prstClr val="black"/>
                </a:solidFill>
                <a:latin typeface="Cambria" pitchFamily="18" charset="0"/>
              </a:rPr>
              <a:t>This flyover project demonstrated how incremental delivery can indeed be extremely useful for the project as well as for the end customers.</a:t>
            </a:r>
          </a:p>
          <a:p>
            <a:pPr marL="285750" indent="-285750">
              <a:buFont typeface="Arial" pitchFamily="34" charset="0"/>
              <a:buChar char="•"/>
            </a:pPr>
            <a:endParaRPr lang="en-US" dirty="0">
              <a:solidFill>
                <a:prstClr val="black"/>
              </a:solidFill>
              <a:latin typeface="Cambria" pitchFamily="18" charset="0"/>
            </a:endParaRPr>
          </a:p>
          <a:p>
            <a:pPr marL="285750" indent="-285750">
              <a:buFont typeface="Arial" pitchFamily="34" charset="0"/>
              <a:buChar char="•"/>
            </a:pPr>
            <a:r>
              <a:rPr lang="en-US" dirty="0">
                <a:solidFill>
                  <a:prstClr val="black"/>
                </a:solidFill>
                <a:latin typeface="Cambria" pitchFamily="18" charset="0"/>
              </a:rPr>
              <a:t>The construction was planned to have incremental delivery, so that one direction of the flyover would be constructed before starting the work on the second direction </a:t>
            </a:r>
          </a:p>
        </p:txBody>
      </p:sp>
    </p:spTree>
    <p:extLst>
      <p:ext uri="{BB962C8B-B14F-4D97-AF65-F5344CB8AC3E}">
        <p14:creationId xmlns:p14="http://schemas.microsoft.com/office/powerpoint/2010/main" val="1574657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www.straitstimes.com/sites/default/files/styles/x_large/public/articles/2015/12/22/ST_20151222_ALHILLVIEW22O0ER_1932752.jpg?itok=S7iEUHrO"/>
          <p:cNvPicPr>
            <a:picLocks noChangeAspect="1" noChangeArrowheads="1"/>
          </p:cNvPicPr>
          <p:nvPr/>
        </p:nvPicPr>
        <p:blipFill rotWithShape="1">
          <a:blip r:embed="rId3">
            <a:extLst>
              <a:ext uri="{28A0092B-C50C-407E-A947-70E740481C1C}">
                <a14:useLocalDpi xmlns:a14="http://schemas.microsoft.com/office/drawing/2010/main" val="0"/>
              </a:ext>
            </a:extLst>
          </a:blip>
          <a:srcRect l="4982" r="27653"/>
          <a:stretch/>
        </p:blipFill>
        <p:spPr bwMode="auto">
          <a:xfrm>
            <a:off x="1504950" y="711200"/>
            <a:ext cx="5353051" cy="614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Example of Agile Approach</a:t>
            </a:r>
          </a:p>
        </p:txBody>
      </p:sp>
      <p:sp>
        <p:nvSpPr>
          <p:cNvPr id="8" name="Oval 7"/>
          <p:cNvSpPr/>
          <p:nvPr/>
        </p:nvSpPr>
        <p:spPr>
          <a:xfrm>
            <a:off x="1981200" y="4114801"/>
            <a:ext cx="2867026" cy="2516981"/>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The one-way flyover construction is completed and opens for two-way traffic</a:t>
            </a:r>
          </a:p>
        </p:txBody>
      </p:sp>
      <p:sp>
        <p:nvSpPr>
          <p:cNvPr id="3" name="Rectangle 2">
            <a:extLst>
              <a:ext uri="{FF2B5EF4-FFF2-40B4-BE49-F238E27FC236}">
                <a16:creationId xmlns:a16="http://schemas.microsoft.com/office/drawing/2014/main" id="{CCFC816B-E70A-4072-BE6E-0763A0BB98BF}"/>
              </a:ext>
            </a:extLst>
          </p:cNvPr>
          <p:cNvSpPr/>
          <p:nvPr/>
        </p:nvSpPr>
        <p:spPr>
          <a:xfrm>
            <a:off x="6858000" y="711200"/>
            <a:ext cx="3810000" cy="61468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30B3ED-9FC1-4992-A1B3-1B5A680C57CC}"/>
              </a:ext>
            </a:extLst>
          </p:cNvPr>
          <p:cNvGrpSpPr/>
          <p:nvPr/>
        </p:nvGrpSpPr>
        <p:grpSpPr>
          <a:xfrm>
            <a:off x="7010400" y="747486"/>
            <a:ext cx="3505200" cy="1931360"/>
            <a:chOff x="2687" y="3508926"/>
            <a:chExt cx="3505200" cy="1544569"/>
          </a:xfrm>
          <a:solidFill>
            <a:schemeClr val="bg1">
              <a:lumMod val="95000"/>
            </a:schemeClr>
          </a:solidFill>
        </p:grpSpPr>
        <p:grpSp>
          <p:nvGrpSpPr>
            <p:cNvPr id="12" name="Group 11">
              <a:extLst>
                <a:ext uri="{FF2B5EF4-FFF2-40B4-BE49-F238E27FC236}">
                  <a16:creationId xmlns:a16="http://schemas.microsoft.com/office/drawing/2014/main" id="{B49A9BC8-4442-423A-AFCB-A7BD9021BAF3}"/>
                </a:ext>
              </a:extLst>
            </p:cNvPr>
            <p:cNvGrpSpPr/>
            <p:nvPr/>
          </p:nvGrpSpPr>
          <p:grpSpPr>
            <a:xfrm>
              <a:off x="2687" y="3508926"/>
              <a:ext cx="3505200" cy="1544569"/>
              <a:chOff x="2687" y="3508926"/>
              <a:chExt cx="3505200" cy="1544569"/>
            </a:xfrm>
            <a:grpFill/>
          </p:grpSpPr>
          <p:grpSp>
            <p:nvGrpSpPr>
              <p:cNvPr id="14" name="Group 13">
                <a:extLst>
                  <a:ext uri="{FF2B5EF4-FFF2-40B4-BE49-F238E27FC236}">
                    <a16:creationId xmlns:a16="http://schemas.microsoft.com/office/drawing/2014/main" id="{D2AFCBDD-0F5C-4492-9911-E459EAF1CAC5}"/>
                  </a:ext>
                </a:extLst>
              </p:cNvPr>
              <p:cNvGrpSpPr/>
              <p:nvPr/>
            </p:nvGrpSpPr>
            <p:grpSpPr>
              <a:xfrm>
                <a:off x="2687" y="3809999"/>
                <a:ext cx="3505200" cy="1243496"/>
                <a:chOff x="2687" y="3809999"/>
                <a:chExt cx="3505200" cy="1243496"/>
              </a:xfrm>
              <a:grpFill/>
            </p:grpSpPr>
            <p:sp>
              <p:nvSpPr>
                <p:cNvPr id="16" name="Rounded Rectangle 20">
                  <a:extLst>
                    <a:ext uri="{FF2B5EF4-FFF2-40B4-BE49-F238E27FC236}">
                      <a16:creationId xmlns:a16="http://schemas.microsoft.com/office/drawing/2014/main" id="{729B7C99-8184-4CB8-A036-8E62FAFC196A}"/>
                    </a:ext>
                  </a:extLst>
                </p:cNvPr>
                <p:cNvSpPr/>
                <p:nvPr/>
              </p:nvSpPr>
              <p:spPr>
                <a:xfrm>
                  <a:off x="2687"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1">
                  <a:extLst>
                    <a:ext uri="{FF2B5EF4-FFF2-40B4-BE49-F238E27FC236}">
                      <a16:creationId xmlns:a16="http://schemas.microsoft.com/office/drawing/2014/main" id="{3A92FF6D-418A-4D56-B3F6-B7A9160BC639}"/>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lowchart: Off-page Connector 14">
                <a:extLst>
                  <a:ext uri="{FF2B5EF4-FFF2-40B4-BE49-F238E27FC236}">
                    <a16:creationId xmlns:a16="http://schemas.microsoft.com/office/drawing/2014/main" id="{3B17694C-38AA-482C-9C49-550D8DA7BD70}"/>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01</a:t>
                </a:r>
              </a:p>
            </p:txBody>
          </p:sp>
        </p:grpSp>
        <p:sp>
          <p:nvSpPr>
            <p:cNvPr id="13" name="Rectangle 12">
              <a:extLst>
                <a:ext uri="{FF2B5EF4-FFF2-40B4-BE49-F238E27FC236}">
                  <a16:creationId xmlns:a16="http://schemas.microsoft.com/office/drawing/2014/main" id="{54F6FC14-2A9D-4D9B-967A-C931F1496A17}"/>
                </a:ext>
              </a:extLst>
            </p:cNvPr>
            <p:cNvSpPr/>
            <p:nvPr/>
          </p:nvSpPr>
          <p:spPr>
            <a:xfrm>
              <a:off x="2687" y="4064307"/>
              <a:ext cx="3505200" cy="738416"/>
            </a:xfrm>
            <a:prstGeom prst="rect">
              <a:avLst/>
            </a:prstGeom>
            <a:grpFill/>
          </p:spPr>
          <p:txBody>
            <a:bodyPr wrap="square" anchor="ctr">
              <a:spAutoFit/>
            </a:bodyPr>
            <a:lstStyle/>
            <a:p>
              <a:pPr algn="ctr"/>
              <a:r>
                <a:rPr lang="en-US" dirty="0">
                  <a:solidFill>
                    <a:prstClr val="black"/>
                  </a:solidFill>
                  <a:latin typeface="Cambria" pitchFamily="18" charset="0"/>
                </a:rPr>
                <a:t>The overall traffic is still slow, but much better than without any flyovers. </a:t>
              </a:r>
            </a:p>
          </p:txBody>
        </p:sp>
      </p:grpSp>
      <p:grpSp>
        <p:nvGrpSpPr>
          <p:cNvPr id="18" name="Group 17">
            <a:extLst>
              <a:ext uri="{FF2B5EF4-FFF2-40B4-BE49-F238E27FC236}">
                <a16:creationId xmlns:a16="http://schemas.microsoft.com/office/drawing/2014/main" id="{6B4ACA3F-9C9A-4B61-92B7-5CDB5F732519}"/>
              </a:ext>
            </a:extLst>
          </p:cNvPr>
          <p:cNvGrpSpPr/>
          <p:nvPr/>
        </p:nvGrpSpPr>
        <p:grpSpPr>
          <a:xfrm>
            <a:off x="7010400" y="2789687"/>
            <a:ext cx="3505200" cy="1931360"/>
            <a:chOff x="2382" y="3508926"/>
            <a:chExt cx="3505200" cy="1544569"/>
          </a:xfrm>
          <a:solidFill>
            <a:schemeClr val="bg1">
              <a:lumMod val="95000"/>
            </a:schemeClr>
          </a:solidFill>
        </p:grpSpPr>
        <p:grpSp>
          <p:nvGrpSpPr>
            <p:cNvPr id="19" name="Group 18">
              <a:extLst>
                <a:ext uri="{FF2B5EF4-FFF2-40B4-BE49-F238E27FC236}">
                  <a16:creationId xmlns:a16="http://schemas.microsoft.com/office/drawing/2014/main" id="{BD816D88-27DF-4DF8-B56E-1915741EF523}"/>
                </a:ext>
              </a:extLst>
            </p:cNvPr>
            <p:cNvGrpSpPr/>
            <p:nvPr/>
          </p:nvGrpSpPr>
          <p:grpSpPr>
            <a:xfrm>
              <a:off x="2382" y="3508926"/>
              <a:ext cx="3505200" cy="1544569"/>
              <a:chOff x="2382" y="3508926"/>
              <a:chExt cx="3505200" cy="1544569"/>
            </a:xfrm>
            <a:grpFill/>
          </p:grpSpPr>
          <p:grpSp>
            <p:nvGrpSpPr>
              <p:cNvPr id="21" name="Group 20">
                <a:extLst>
                  <a:ext uri="{FF2B5EF4-FFF2-40B4-BE49-F238E27FC236}">
                    <a16:creationId xmlns:a16="http://schemas.microsoft.com/office/drawing/2014/main" id="{13D672D9-DAFE-4373-B6A8-A0DDAB48E494}"/>
                  </a:ext>
                </a:extLst>
              </p:cNvPr>
              <p:cNvGrpSpPr/>
              <p:nvPr/>
            </p:nvGrpSpPr>
            <p:grpSpPr>
              <a:xfrm>
                <a:off x="2382" y="3809999"/>
                <a:ext cx="3505200" cy="1243496"/>
                <a:chOff x="2382" y="3809999"/>
                <a:chExt cx="3505200" cy="1243496"/>
              </a:xfrm>
              <a:grpFill/>
            </p:grpSpPr>
            <p:sp>
              <p:nvSpPr>
                <p:cNvPr id="23" name="Rounded Rectangle 36">
                  <a:extLst>
                    <a:ext uri="{FF2B5EF4-FFF2-40B4-BE49-F238E27FC236}">
                      <a16:creationId xmlns:a16="http://schemas.microsoft.com/office/drawing/2014/main" id="{D9971C44-4903-436D-91F4-DA2587E36C6A}"/>
                    </a:ext>
                  </a:extLst>
                </p:cNvPr>
                <p:cNvSpPr/>
                <p:nvPr/>
              </p:nvSpPr>
              <p:spPr>
                <a:xfrm>
                  <a:off x="2382"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7">
                  <a:extLst>
                    <a:ext uri="{FF2B5EF4-FFF2-40B4-BE49-F238E27FC236}">
                      <a16:creationId xmlns:a16="http://schemas.microsoft.com/office/drawing/2014/main" id="{2C864F24-D85D-4F21-95B2-78E38C0AC442}"/>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lowchart: Off-page Connector 21">
                <a:extLst>
                  <a:ext uri="{FF2B5EF4-FFF2-40B4-BE49-F238E27FC236}">
                    <a16:creationId xmlns:a16="http://schemas.microsoft.com/office/drawing/2014/main" id="{62A2E2C6-FCE9-4ECF-8906-88F401A13422}"/>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02</a:t>
                </a:r>
              </a:p>
            </p:txBody>
          </p:sp>
        </p:grpSp>
        <p:sp>
          <p:nvSpPr>
            <p:cNvPr id="20" name="Rectangle 19">
              <a:extLst>
                <a:ext uri="{FF2B5EF4-FFF2-40B4-BE49-F238E27FC236}">
                  <a16:creationId xmlns:a16="http://schemas.microsoft.com/office/drawing/2014/main" id="{9132272B-4A4F-41D2-8549-089548E7485C}"/>
                </a:ext>
              </a:extLst>
            </p:cNvPr>
            <p:cNvSpPr/>
            <p:nvPr/>
          </p:nvSpPr>
          <p:spPr>
            <a:xfrm>
              <a:off x="2382" y="4064307"/>
              <a:ext cx="3505200" cy="738416"/>
            </a:xfrm>
            <a:prstGeom prst="rect">
              <a:avLst/>
            </a:prstGeom>
            <a:grpFill/>
          </p:spPr>
          <p:txBody>
            <a:bodyPr wrap="square" anchor="ctr">
              <a:spAutoFit/>
            </a:bodyPr>
            <a:lstStyle/>
            <a:p>
              <a:pPr algn="ctr"/>
              <a:r>
                <a:rPr lang="en-US" dirty="0">
                  <a:solidFill>
                    <a:prstClr val="black"/>
                  </a:solidFill>
                  <a:latin typeface="Cambria" pitchFamily="18" charset="0"/>
                </a:rPr>
                <a:t>Here the end customer (commuter) is using what we call a product of incremental delivery.</a:t>
              </a:r>
            </a:p>
          </p:txBody>
        </p:sp>
      </p:grpSp>
      <p:grpSp>
        <p:nvGrpSpPr>
          <p:cNvPr id="25" name="Group 24">
            <a:extLst>
              <a:ext uri="{FF2B5EF4-FFF2-40B4-BE49-F238E27FC236}">
                <a16:creationId xmlns:a16="http://schemas.microsoft.com/office/drawing/2014/main" id="{1228D36E-ED62-4774-8848-FBD737B791C3}"/>
              </a:ext>
            </a:extLst>
          </p:cNvPr>
          <p:cNvGrpSpPr/>
          <p:nvPr/>
        </p:nvGrpSpPr>
        <p:grpSpPr>
          <a:xfrm>
            <a:off x="7010400" y="4834471"/>
            <a:ext cx="3505200" cy="1949504"/>
            <a:chOff x="-23754" y="3508926"/>
            <a:chExt cx="3505200" cy="1559079"/>
          </a:xfrm>
          <a:solidFill>
            <a:schemeClr val="bg1">
              <a:lumMod val="95000"/>
            </a:schemeClr>
          </a:solidFill>
        </p:grpSpPr>
        <p:grpSp>
          <p:nvGrpSpPr>
            <p:cNvPr id="26" name="Group 25">
              <a:extLst>
                <a:ext uri="{FF2B5EF4-FFF2-40B4-BE49-F238E27FC236}">
                  <a16:creationId xmlns:a16="http://schemas.microsoft.com/office/drawing/2014/main" id="{D4A708F5-3287-4512-95B7-498FB8A251D4}"/>
                </a:ext>
              </a:extLst>
            </p:cNvPr>
            <p:cNvGrpSpPr/>
            <p:nvPr/>
          </p:nvGrpSpPr>
          <p:grpSpPr>
            <a:xfrm>
              <a:off x="-23754" y="3508926"/>
              <a:ext cx="3505200" cy="1544569"/>
              <a:chOff x="-23754" y="3508926"/>
              <a:chExt cx="3505200" cy="1544569"/>
            </a:xfrm>
            <a:grpFill/>
          </p:grpSpPr>
          <p:grpSp>
            <p:nvGrpSpPr>
              <p:cNvPr id="28" name="Group 27">
                <a:extLst>
                  <a:ext uri="{FF2B5EF4-FFF2-40B4-BE49-F238E27FC236}">
                    <a16:creationId xmlns:a16="http://schemas.microsoft.com/office/drawing/2014/main" id="{BD283E0E-8900-438A-8CA9-65BB552202AA}"/>
                  </a:ext>
                </a:extLst>
              </p:cNvPr>
              <p:cNvGrpSpPr/>
              <p:nvPr/>
            </p:nvGrpSpPr>
            <p:grpSpPr>
              <a:xfrm>
                <a:off x="-23754" y="3809999"/>
                <a:ext cx="3505200" cy="1243496"/>
                <a:chOff x="-23754" y="3809999"/>
                <a:chExt cx="3505200" cy="1243496"/>
              </a:xfrm>
              <a:grpFill/>
            </p:grpSpPr>
            <p:sp>
              <p:nvSpPr>
                <p:cNvPr id="30" name="Rounded Rectangle 43">
                  <a:extLst>
                    <a:ext uri="{FF2B5EF4-FFF2-40B4-BE49-F238E27FC236}">
                      <a16:creationId xmlns:a16="http://schemas.microsoft.com/office/drawing/2014/main" id="{8A0548A5-01F7-4F1B-A64D-2BFBFBA56CA6}"/>
                    </a:ext>
                  </a:extLst>
                </p:cNvPr>
                <p:cNvSpPr/>
                <p:nvPr/>
              </p:nvSpPr>
              <p:spPr>
                <a:xfrm>
                  <a:off x="-23754"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44">
                  <a:extLst>
                    <a:ext uri="{FF2B5EF4-FFF2-40B4-BE49-F238E27FC236}">
                      <a16:creationId xmlns:a16="http://schemas.microsoft.com/office/drawing/2014/main" id="{F78878EA-CB57-4EFF-A1EE-9F0FFCAE416F}"/>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Flowchart: Off-page Connector 28">
                <a:extLst>
                  <a:ext uri="{FF2B5EF4-FFF2-40B4-BE49-F238E27FC236}">
                    <a16:creationId xmlns:a16="http://schemas.microsoft.com/office/drawing/2014/main" id="{E1032CD7-43CE-4236-AD92-0B94DABF759E}"/>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03</a:t>
                </a:r>
              </a:p>
            </p:txBody>
          </p:sp>
        </p:grpSp>
        <p:sp>
          <p:nvSpPr>
            <p:cNvPr id="27" name="Rectangle 26">
              <a:extLst>
                <a:ext uri="{FF2B5EF4-FFF2-40B4-BE49-F238E27FC236}">
                  <a16:creationId xmlns:a16="http://schemas.microsoft.com/office/drawing/2014/main" id="{C7BFCFAD-6540-4A6F-8F2F-BB65ABC8DF6F}"/>
                </a:ext>
              </a:extLst>
            </p:cNvPr>
            <p:cNvSpPr/>
            <p:nvPr/>
          </p:nvSpPr>
          <p:spPr>
            <a:xfrm>
              <a:off x="-23754" y="3886540"/>
              <a:ext cx="3505200" cy="1181465"/>
            </a:xfrm>
            <a:prstGeom prst="rect">
              <a:avLst/>
            </a:prstGeom>
            <a:noFill/>
          </p:spPr>
          <p:txBody>
            <a:bodyPr wrap="square" anchor="ctr">
              <a:spAutoFit/>
            </a:bodyPr>
            <a:lstStyle/>
            <a:p>
              <a:pPr algn="ctr"/>
              <a:r>
                <a:rPr lang="en-US" dirty="0">
                  <a:solidFill>
                    <a:prstClr val="black"/>
                  </a:solidFill>
                  <a:latin typeface="Cambria" pitchFamily="18" charset="0"/>
                </a:rPr>
                <a:t>This incremental delivery helped customers use the project (the flyover) in nine months instead of waiting twice that long (plus some inevitable delays).</a:t>
              </a:r>
            </a:p>
          </p:txBody>
        </p:sp>
      </p:grpSp>
    </p:spTree>
    <p:extLst>
      <p:ext uri="{BB962C8B-B14F-4D97-AF65-F5344CB8AC3E}">
        <p14:creationId xmlns:p14="http://schemas.microsoft.com/office/powerpoint/2010/main" val="415905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Agile Software Development</a:t>
            </a:r>
            <a:endParaRPr lang="en-US" dirty="0"/>
          </a:p>
        </p:txBody>
      </p:sp>
      <p:sp>
        <p:nvSpPr>
          <p:cNvPr id="3" name="Rectangle 2"/>
          <p:cNvSpPr/>
          <p:nvPr/>
        </p:nvSpPr>
        <p:spPr>
          <a:xfrm>
            <a:off x="1524000" y="1630542"/>
            <a:ext cx="9144000" cy="646331"/>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The traditional approach to managing software development projects was failing far too often and there had to be a better way.  </a:t>
            </a:r>
          </a:p>
        </p:txBody>
      </p:sp>
      <p:sp>
        <p:nvSpPr>
          <p:cNvPr id="4" name="Rectangle 3"/>
          <p:cNvSpPr/>
          <p:nvPr/>
        </p:nvSpPr>
        <p:spPr>
          <a:xfrm>
            <a:off x="1524000" y="914420"/>
            <a:ext cx="9144000"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itchFamily="18" charset="0"/>
              </a:rPr>
              <a:t>Agile development is a different way of managing IT development teams and projects.</a:t>
            </a:r>
          </a:p>
        </p:txBody>
      </p:sp>
      <p:sp>
        <p:nvSpPr>
          <p:cNvPr id="6" name="Rectangle 5"/>
          <p:cNvSpPr/>
          <p:nvPr/>
        </p:nvSpPr>
        <p:spPr>
          <a:xfrm>
            <a:off x="3164180" y="3006206"/>
            <a:ext cx="6555140" cy="646331"/>
          </a:xfrm>
          <a:prstGeom prst="rect">
            <a:avLst/>
          </a:prstGeom>
        </p:spPr>
        <p:txBody>
          <a:bodyPr wrap="square">
            <a:spAutoFit/>
          </a:bodyPr>
          <a:lstStyle/>
          <a:p>
            <a:pPr algn="ctr"/>
            <a:r>
              <a:rPr lang="en-US" dirty="0">
                <a:latin typeface="Cambria" panose="02040503050406030204" pitchFamily="18" charset="0"/>
              </a:rPr>
              <a:t>The agile manifesto describes 4 important values that are as relevant today as they were then. </a:t>
            </a:r>
          </a:p>
        </p:txBody>
      </p:sp>
      <p:sp>
        <p:nvSpPr>
          <p:cNvPr id="7" name="Horizontal Scroll 6"/>
          <p:cNvSpPr/>
          <p:nvPr/>
        </p:nvSpPr>
        <p:spPr>
          <a:xfrm>
            <a:off x="2025744" y="4653136"/>
            <a:ext cx="8174712" cy="2061988"/>
          </a:xfrm>
          <a:prstGeom prst="horizontalScroll">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dirty="0">
                <a:solidFill>
                  <a:schemeClr val="tx1"/>
                </a:solidFill>
                <a:latin typeface="Cambria" pitchFamily="18" charset="0"/>
              </a:rPr>
              <a:t> “We value individuals and interactions over processes and tools</a:t>
            </a:r>
          </a:p>
          <a:p>
            <a:pPr lvl="1" algn="ctr"/>
            <a:r>
              <a:rPr lang="en-US" dirty="0">
                <a:solidFill>
                  <a:schemeClr val="tx1"/>
                </a:solidFill>
                <a:latin typeface="Cambria" pitchFamily="18" charset="0"/>
              </a:rPr>
              <a:t>Working software over comprehensive documentation</a:t>
            </a:r>
          </a:p>
          <a:p>
            <a:pPr lvl="1" algn="ctr"/>
            <a:r>
              <a:rPr lang="en-US" dirty="0">
                <a:solidFill>
                  <a:schemeClr val="tx1"/>
                </a:solidFill>
                <a:latin typeface="Cambria" pitchFamily="18" charset="0"/>
              </a:rPr>
              <a:t>customer collaboration over contract negotiation</a:t>
            </a:r>
          </a:p>
          <a:p>
            <a:pPr lvl="1" algn="ctr"/>
            <a:r>
              <a:rPr lang="en-US" dirty="0">
                <a:solidFill>
                  <a:schemeClr val="tx1"/>
                </a:solidFill>
                <a:latin typeface="Cambria" pitchFamily="18" charset="0"/>
              </a:rPr>
              <a:t>responding to change over following a plan”.</a:t>
            </a:r>
          </a:p>
          <a:p>
            <a:pPr algn="ctr"/>
            <a:endParaRPr lang="en-US" dirty="0">
              <a:solidFill>
                <a:schemeClr val="tx1"/>
              </a:solidFill>
              <a:latin typeface="Cambria" pitchFamily="18" charset="0"/>
            </a:endParaRPr>
          </a:p>
        </p:txBody>
      </p:sp>
      <p:grpSp>
        <p:nvGrpSpPr>
          <p:cNvPr id="9" name="Group 8">
            <a:extLst>
              <a:ext uri="{FF2B5EF4-FFF2-40B4-BE49-F238E27FC236}">
                <a16:creationId xmlns:a16="http://schemas.microsoft.com/office/drawing/2014/main" id="{6F293A21-57A1-4438-B08B-0D21D7DF8947}"/>
              </a:ext>
            </a:extLst>
          </p:cNvPr>
          <p:cNvGrpSpPr/>
          <p:nvPr/>
        </p:nvGrpSpPr>
        <p:grpSpPr>
          <a:xfrm>
            <a:off x="2169760" y="3506310"/>
            <a:ext cx="1943100" cy="1943100"/>
            <a:chOff x="892480" y="2957985"/>
            <a:chExt cx="1943100" cy="1943100"/>
          </a:xfrm>
        </p:grpSpPr>
        <p:pic>
          <p:nvPicPr>
            <p:cNvPr id="8" name="Picture 7">
              <a:extLst>
                <a:ext uri="{FF2B5EF4-FFF2-40B4-BE49-F238E27FC236}">
                  <a16:creationId xmlns:a16="http://schemas.microsoft.com/office/drawing/2014/main" id="{488E3FD8-3C47-4497-81E0-117C562708CC}"/>
                </a:ext>
              </a:extLst>
            </p:cNvPr>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blip>
            <a:stretch>
              <a:fillRect/>
            </a:stretch>
          </p:blipFill>
          <p:spPr>
            <a:xfrm>
              <a:off x="892480" y="2957985"/>
              <a:ext cx="1943100" cy="1943100"/>
            </a:xfrm>
            <a:prstGeom prst="rect">
              <a:avLst/>
            </a:prstGeom>
          </p:spPr>
        </p:pic>
        <p:sp>
          <p:nvSpPr>
            <p:cNvPr id="5" name="Rectangle 4"/>
            <p:cNvSpPr/>
            <p:nvPr/>
          </p:nvSpPr>
          <p:spPr>
            <a:xfrm>
              <a:off x="1187624" y="3321734"/>
              <a:ext cx="1352813" cy="738664"/>
            </a:xfrm>
            <a:prstGeom prst="rect">
              <a:avLst/>
            </a:prstGeom>
          </p:spPr>
          <p:txBody>
            <a:bodyPr wrap="square">
              <a:spAutoFit/>
            </a:bodyPr>
            <a:lstStyle/>
            <a:p>
              <a:endParaRPr lang="en-US" dirty="0">
                <a:latin typeface="Cambria" pitchFamily="18" charset="0"/>
              </a:endParaRPr>
            </a:p>
            <a:p>
              <a:pPr algn="ctr"/>
              <a:r>
                <a:rPr lang="en-US" dirty="0">
                  <a:latin typeface="Cambria" pitchFamily="18" charset="0"/>
                </a:rPr>
                <a:t> </a:t>
              </a:r>
              <a:r>
                <a:rPr lang="en-US" sz="2400" b="1" dirty="0">
                  <a:latin typeface="Cambria" pitchFamily="18" charset="0"/>
                </a:rPr>
                <a:t>It says,</a:t>
              </a:r>
              <a:endParaRPr lang="en-US" b="1" dirty="0">
                <a:latin typeface="Cambria" pitchFamily="18" charset="0"/>
              </a:endParaRPr>
            </a:p>
          </p:txBody>
        </p:sp>
      </p:grpSp>
    </p:spTree>
    <p:extLst>
      <p:ext uri="{BB962C8B-B14F-4D97-AF65-F5344CB8AC3E}">
        <p14:creationId xmlns:p14="http://schemas.microsoft.com/office/powerpoint/2010/main" val="676779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Agile Model - Advantages</a:t>
            </a:r>
          </a:p>
        </p:txBody>
      </p:sp>
      <p:sp>
        <p:nvSpPr>
          <p:cNvPr id="9" name="Hexagon 8">
            <a:extLst>
              <a:ext uri="{FF2B5EF4-FFF2-40B4-BE49-F238E27FC236}">
                <a16:creationId xmlns:a16="http://schemas.microsoft.com/office/drawing/2014/main" id="{56F2C3F9-575F-4691-8D54-CC4C9237EA03}"/>
              </a:ext>
            </a:extLst>
          </p:cNvPr>
          <p:cNvSpPr/>
          <p:nvPr/>
        </p:nvSpPr>
        <p:spPr>
          <a:xfrm>
            <a:off x="1761080" y="4953000"/>
            <a:ext cx="1930563" cy="1524000"/>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Rapid functionality development</a:t>
            </a:r>
          </a:p>
        </p:txBody>
      </p:sp>
      <p:sp>
        <p:nvSpPr>
          <p:cNvPr id="15" name="Hexagon 14">
            <a:extLst>
              <a:ext uri="{FF2B5EF4-FFF2-40B4-BE49-F238E27FC236}">
                <a16:creationId xmlns:a16="http://schemas.microsoft.com/office/drawing/2014/main" id="{B462A799-190D-46B1-8799-1AA06E580095}"/>
              </a:ext>
            </a:extLst>
          </p:cNvPr>
          <p:cNvSpPr/>
          <p:nvPr/>
        </p:nvSpPr>
        <p:spPr>
          <a:xfrm>
            <a:off x="1791560" y="3352800"/>
            <a:ext cx="1930563" cy="1524000"/>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Promotes teamwork and cross training</a:t>
            </a:r>
          </a:p>
        </p:txBody>
      </p:sp>
      <p:sp>
        <p:nvSpPr>
          <p:cNvPr id="16" name="Hexagon 15">
            <a:extLst>
              <a:ext uri="{FF2B5EF4-FFF2-40B4-BE49-F238E27FC236}">
                <a16:creationId xmlns:a16="http://schemas.microsoft.com/office/drawing/2014/main" id="{A263DC0E-BDC6-4088-814D-DA39F2DE7013}"/>
              </a:ext>
            </a:extLst>
          </p:cNvPr>
          <p:cNvSpPr/>
          <p:nvPr/>
        </p:nvSpPr>
        <p:spPr>
          <a:xfrm>
            <a:off x="1791560" y="1752600"/>
            <a:ext cx="1930563" cy="1524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Realistic approach to software development</a:t>
            </a:r>
          </a:p>
        </p:txBody>
      </p:sp>
      <p:sp>
        <p:nvSpPr>
          <p:cNvPr id="17" name="Hexagon 16">
            <a:extLst>
              <a:ext uri="{FF2B5EF4-FFF2-40B4-BE49-F238E27FC236}">
                <a16:creationId xmlns:a16="http://schemas.microsoft.com/office/drawing/2014/main" id="{205E3DFA-93ED-4FE3-8B1B-6B049B043CD4}"/>
              </a:ext>
            </a:extLst>
          </p:cNvPr>
          <p:cNvSpPr/>
          <p:nvPr/>
        </p:nvSpPr>
        <p:spPr>
          <a:xfrm>
            <a:off x="3559400" y="4191000"/>
            <a:ext cx="2002065" cy="1524000"/>
          </a:xfrm>
          <a:prstGeom prst="hexag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Delivers early partial working solutions</a:t>
            </a:r>
          </a:p>
        </p:txBody>
      </p:sp>
      <p:sp>
        <p:nvSpPr>
          <p:cNvPr id="18" name="Hexagon 17">
            <a:extLst>
              <a:ext uri="{FF2B5EF4-FFF2-40B4-BE49-F238E27FC236}">
                <a16:creationId xmlns:a16="http://schemas.microsoft.com/office/drawing/2014/main" id="{E2673A50-808D-4554-8F32-706F37E9A1B8}"/>
              </a:ext>
            </a:extLst>
          </p:cNvPr>
          <p:cNvSpPr/>
          <p:nvPr/>
        </p:nvSpPr>
        <p:spPr>
          <a:xfrm>
            <a:off x="3589880" y="2590800"/>
            <a:ext cx="2002065" cy="1524000"/>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Suitable for fixed or changing requirements</a:t>
            </a:r>
          </a:p>
        </p:txBody>
      </p:sp>
      <p:sp>
        <p:nvSpPr>
          <p:cNvPr id="19" name="Hexagon 18">
            <a:extLst>
              <a:ext uri="{FF2B5EF4-FFF2-40B4-BE49-F238E27FC236}">
                <a16:creationId xmlns:a16="http://schemas.microsoft.com/office/drawing/2014/main" id="{90D56B96-E723-4C9D-8EA7-697EDD1046A5}"/>
              </a:ext>
            </a:extLst>
          </p:cNvPr>
          <p:cNvSpPr/>
          <p:nvPr/>
        </p:nvSpPr>
        <p:spPr>
          <a:xfrm>
            <a:off x="3589880" y="990600"/>
            <a:ext cx="2002065" cy="1524000"/>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Resource requirements are minimum</a:t>
            </a:r>
          </a:p>
        </p:txBody>
      </p:sp>
      <p:sp>
        <p:nvSpPr>
          <p:cNvPr id="20" name="Hexagon 19">
            <a:extLst>
              <a:ext uri="{FF2B5EF4-FFF2-40B4-BE49-F238E27FC236}">
                <a16:creationId xmlns:a16="http://schemas.microsoft.com/office/drawing/2014/main" id="{5CB71A59-204E-4C7A-9722-B0660732F4C9}"/>
              </a:ext>
            </a:extLst>
          </p:cNvPr>
          <p:cNvSpPr/>
          <p:nvPr/>
        </p:nvSpPr>
        <p:spPr>
          <a:xfrm>
            <a:off x="5303521" y="4953000"/>
            <a:ext cx="2190626" cy="1524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Enables concurrent development </a:t>
            </a:r>
          </a:p>
        </p:txBody>
      </p:sp>
      <p:sp>
        <p:nvSpPr>
          <p:cNvPr id="21" name="Hexagon 20">
            <a:extLst>
              <a:ext uri="{FF2B5EF4-FFF2-40B4-BE49-F238E27FC236}">
                <a16:creationId xmlns:a16="http://schemas.microsoft.com/office/drawing/2014/main" id="{29C6E0FE-FDBE-47FA-B8F1-CE15A53CE715}"/>
              </a:ext>
            </a:extLst>
          </p:cNvPr>
          <p:cNvSpPr/>
          <p:nvPr/>
        </p:nvSpPr>
        <p:spPr>
          <a:xfrm>
            <a:off x="5334001" y="3352800"/>
            <a:ext cx="2160146" cy="1524000"/>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Minimal rules, documentation easily employed</a:t>
            </a:r>
          </a:p>
        </p:txBody>
      </p:sp>
      <p:sp>
        <p:nvSpPr>
          <p:cNvPr id="22" name="Hexagon 21">
            <a:extLst>
              <a:ext uri="{FF2B5EF4-FFF2-40B4-BE49-F238E27FC236}">
                <a16:creationId xmlns:a16="http://schemas.microsoft.com/office/drawing/2014/main" id="{EF1E92EF-1309-4650-82D2-F051C583A7C3}"/>
              </a:ext>
            </a:extLst>
          </p:cNvPr>
          <p:cNvSpPr/>
          <p:nvPr/>
        </p:nvSpPr>
        <p:spPr>
          <a:xfrm>
            <a:off x="5334001" y="1752600"/>
            <a:ext cx="2190626" cy="1524000"/>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Good model for environments that change steadily</a:t>
            </a:r>
          </a:p>
        </p:txBody>
      </p:sp>
      <p:sp>
        <p:nvSpPr>
          <p:cNvPr id="23" name="Hexagon 22">
            <a:extLst>
              <a:ext uri="{FF2B5EF4-FFF2-40B4-BE49-F238E27FC236}">
                <a16:creationId xmlns:a16="http://schemas.microsoft.com/office/drawing/2014/main" id="{D5E18C0E-D888-4D34-9DFF-00129D9E486D}"/>
              </a:ext>
            </a:extLst>
          </p:cNvPr>
          <p:cNvSpPr/>
          <p:nvPr/>
        </p:nvSpPr>
        <p:spPr>
          <a:xfrm>
            <a:off x="7315200" y="4224866"/>
            <a:ext cx="1752600" cy="1524000"/>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Easy to manage</a:t>
            </a:r>
          </a:p>
        </p:txBody>
      </p:sp>
      <p:sp>
        <p:nvSpPr>
          <p:cNvPr id="24" name="Hexagon 23">
            <a:extLst>
              <a:ext uri="{FF2B5EF4-FFF2-40B4-BE49-F238E27FC236}">
                <a16:creationId xmlns:a16="http://schemas.microsoft.com/office/drawing/2014/main" id="{BDC34E39-0448-4D4F-904B-9C02722844B2}"/>
              </a:ext>
            </a:extLst>
          </p:cNvPr>
          <p:cNvSpPr/>
          <p:nvPr/>
        </p:nvSpPr>
        <p:spPr>
          <a:xfrm>
            <a:off x="7315200" y="2590800"/>
            <a:ext cx="1752600" cy="1524000"/>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Little or no planning required</a:t>
            </a:r>
          </a:p>
        </p:txBody>
      </p:sp>
      <p:sp>
        <p:nvSpPr>
          <p:cNvPr id="25" name="Hexagon 24">
            <a:extLst>
              <a:ext uri="{FF2B5EF4-FFF2-40B4-BE49-F238E27FC236}">
                <a16:creationId xmlns:a16="http://schemas.microsoft.com/office/drawing/2014/main" id="{2ADD9B0B-B758-4688-AF46-1BA7C2F48018}"/>
              </a:ext>
            </a:extLst>
          </p:cNvPr>
          <p:cNvSpPr/>
          <p:nvPr/>
        </p:nvSpPr>
        <p:spPr>
          <a:xfrm>
            <a:off x="7315200" y="990600"/>
            <a:ext cx="1752601" cy="1524000"/>
          </a:xfrm>
          <a:prstGeom prst="hexag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Delivery within an overall planned context</a:t>
            </a:r>
          </a:p>
        </p:txBody>
      </p:sp>
      <p:sp>
        <p:nvSpPr>
          <p:cNvPr id="26" name="Hexagon 25">
            <a:extLst>
              <a:ext uri="{FF2B5EF4-FFF2-40B4-BE49-F238E27FC236}">
                <a16:creationId xmlns:a16="http://schemas.microsoft.com/office/drawing/2014/main" id="{ED83E8F9-98D7-45C6-8477-659F6F019DE0}"/>
              </a:ext>
            </a:extLst>
          </p:cNvPr>
          <p:cNvSpPr/>
          <p:nvPr/>
        </p:nvSpPr>
        <p:spPr>
          <a:xfrm>
            <a:off x="8839200" y="1828800"/>
            <a:ext cx="1752600" cy="1524000"/>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solidFill>
                  <a:schemeClr val="tx1"/>
                </a:solidFill>
                <a:latin typeface="Cambria" panose="02040503050406030204" pitchFamily="18" charset="0"/>
              </a:rPr>
              <a:t>Gives flexibility to developers</a:t>
            </a:r>
          </a:p>
        </p:txBody>
      </p:sp>
    </p:spTree>
    <p:extLst>
      <p:ext uri="{BB962C8B-B14F-4D97-AF65-F5344CB8AC3E}">
        <p14:creationId xmlns:p14="http://schemas.microsoft.com/office/powerpoint/2010/main" val="255225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2B3301-FB1A-4623-AB4B-2D775F81937E}"/>
              </a:ext>
            </a:extLst>
          </p:cNvPr>
          <p:cNvGrpSpPr/>
          <p:nvPr/>
        </p:nvGrpSpPr>
        <p:grpSpPr>
          <a:xfrm>
            <a:off x="1896651" y="845948"/>
            <a:ext cx="8352928" cy="693440"/>
            <a:chOff x="372651" y="845948"/>
            <a:chExt cx="8352928" cy="693440"/>
          </a:xfrm>
        </p:grpSpPr>
        <p:sp>
          <p:nvSpPr>
            <p:cNvPr id="5" name="Rectangle 4"/>
            <p:cNvSpPr/>
            <p:nvPr/>
          </p:nvSpPr>
          <p:spPr>
            <a:xfrm>
              <a:off x="372651" y="892844"/>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6" name="Pentagon 5"/>
            <p:cNvSpPr/>
            <p:nvPr/>
          </p:nvSpPr>
          <p:spPr>
            <a:xfrm rot="5400000">
              <a:off x="621337" y="973100"/>
              <a:ext cx="693440" cy="439135"/>
            </a:xfrm>
            <a:prstGeom prst="homePlate">
              <a:avLst/>
            </a:prstGeom>
            <a:solidFill>
              <a:srgbClr val="F2915A">
                <a:alpha val="90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1</a:t>
              </a:r>
            </a:p>
          </p:txBody>
        </p:sp>
        <p:sp>
          <p:nvSpPr>
            <p:cNvPr id="7" name="TextBox 6"/>
            <p:cNvSpPr txBox="1"/>
            <p:nvPr/>
          </p:nvSpPr>
          <p:spPr>
            <a:xfrm>
              <a:off x="1201134" y="944029"/>
              <a:ext cx="7521204" cy="369332"/>
            </a:xfrm>
            <a:prstGeom prst="rect">
              <a:avLst/>
            </a:prstGeom>
            <a:noFill/>
          </p:spPr>
          <p:txBody>
            <a:bodyPr wrap="square">
              <a:spAutoFit/>
            </a:bodyPr>
            <a:lstStyle/>
            <a:p>
              <a:r>
                <a:rPr lang="en-US" dirty="0"/>
                <a:t>Not suitable for handling complex dependencies.</a:t>
              </a:r>
            </a:p>
          </p:txBody>
        </p:sp>
      </p:grpSp>
      <p:grpSp>
        <p:nvGrpSpPr>
          <p:cNvPr id="3" name="Group 2">
            <a:extLst>
              <a:ext uri="{FF2B5EF4-FFF2-40B4-BE49-F238E27FC236}">
                <a16:creationId xmlns:a16="http://schemas.microsoft.com/office/drawing/2014/main" id="{89237926-6D2B-4E5E-B0B7-3E0B6EA49A10}"/>
              </a:ext>
            </a:extLst>
          </p:cNvPr>
          <p:cNvGrpSpPr/>
          <p:nvPr/>
        </p:nvGrpSpPr>
        <p:grpSpPr>
          <a:xfrm>
            <a:off x="1896652" y="1550589"/>
            <a:ext cx="8375813" cy="693442"/>
            <a:chOff x="372651" y="1854061"/>
            <a:chExt cx="8375813" cy="693442"/>
          </a:xfrm>
        </p:grpSpPr>
        <p:sp>
          <p:nvSpPr>
            <p:cNvPr id="8" name="Rectangle 7"/>
            <p:cNvSpPr/>
            <p:nvPr/>
          </p:nvSpPr>
          <p:spPr>
            <a:xfrm>
              <a:off x="395536" y="1926069"/>
              <a:ext cx="8352928" cy="492589"/>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10" name="TextBox 9"/>
            <p:cNvSpPr txBox="1"/>
            <p:nvPr/>
          </p:nvSpPr>
          <p:spPr>
            <a:xfrm>
              <a:off x="372651" y="2003860"/>
              <a:ext cx="7625761" cy="369332"/>
            </a:xfrm>
            <a:prstGeom prst="rect">
              <a:avLst/>
            </a:prstGeom>
            <a:noFill/>
          </p:spPr>
          <p:txBody>
            <a:bodyPr wrap="square">
              <a:spAutoFit/>
            </a:bodyPr>
            <a:lstStyle/>
            <a:p>
              <a:pPr lvl="0" algn="r">
                <a:defRPr/>
              </a:pPr>
              <a:r>
                <a:rPr lang="en-US" kern="0" dirty="0">
                  <a:solidFill>
                    <a:prstClr val="black"/>
                  </a:solidFill>
                  <a:latin typeface="Cambria" pitchFamily="18" charset="0"/>
                </a:rPr>
                <a:t>More risk of sustainability, maintainability and extensibility.</a:t>
              </a:r>
            </a:p>
          </p:txBody>
        </p:sp>
        <p:sp>
          <p:nvSpPr>
            <p:cNvPr id="12" name="Pentagon 11"/>
            <p:cNvSpPr/>
            <p:nvPr/>
          </p:nvSpPr>
          <p:spPr>
            <a:xfrm rot="5400000">
              <a:off x="7894144" y="1981214"/>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2</a:t>
              </a:r>
            </a:p>
          </p:txBody>
        </p:sp>
      </p:grpSp>
      <p:grpSp>
        <p:nvGrpSpPr>
          <p:cNvPr id="9" name="Group 8">
            <a:extLst>
              <a:ext uri="{FF2B5EF4-FFF2-40B4-BE49-F238E27FC236}">
                <a16:creationId xmlns:a16="http://schemas.microsoft.com/office/drawing/2014/main" id="{8D6DB081-73EF-46A8-B3A5-16600236FDBC}"/>
              </a:ext>
            </a:extLst>
          </p:cNvPr>
          <p:cNvGrpSpPr/>
          <p:nvPr/>
        </p:nvGrpSpPr>
        <p:grpSpPr>
          <a:xfrm>
            <a:off x="1896651" y="2244033"/>
            <a:ext cx="8372572" cy="693442"/>
            <a:chOff x="372651" y="2244033"/>
            <a:chExt cx="8372572" cy="693442"/>
          </a:xfrm>
        </p:grpSpPr>
        <p:grpSp>
          <p:nvGrpSpPr>
            <p:cNvPr id="4" name="Group 3">
              <a:extLst>
                <a:ext uri="{FF2B5EF4-FFF2-40B4-BE49-F238E27FC236}">
                  <a16:creationId xmlns:a16="http://schemas.microsoft.com/office/drawing/2014/main" id="{771D302C-B9FE-4085-82F7-BE51455ABCEE}"/>
                </a:ext>
              </a:extLst>
            </p:cNvPr>
            <p:cNvGrpSpPr/>
            <p:nvPr/>
          </p:nvGrpSpPr>
          <p:grpSpPr>
            <a:xfrm>
              <a:off x="372651" y="2327585"/>
              <a:ext cx="8372572" cy="424800"/>
              <a:chOff x="382026" y="2941695"/>
              <a:chExt cx="8372572" cy="424800"/>
            </a:xfrm>
          </p:grpSpPr>
          <p:sp>
            <p:nvSpPr>
              <p:cNvPr id="11" name="Rectangle 10"/>
              <p:cNvSpPr/>
              <p:nvPr/>
            </p:nvSpPr>
            <p:spPr>
              <a:xfrm>
                <a:off x="382026" y="2941695"/>
                <a:ext cx="8352928" cy="424800"/>
              </a:xfrm>
              <a:prstGeom prst="rect">
                <a:avLst/>
              </a:prstGeom>
              <a:solidFill>
                <a:schemeClr val="bg1">
                  <a:lumMod val="85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14" name="TextBox 13"/>
              <p:cNvSpPr txBox="1"/>
              <p:nvPr/>
            </p:nvSpPr>
            <p:spPr>
              <a:xfrm>
                <a:off x="1206619" y="2959171"/>
                <a:ext cx="7547979" cy="369332"/>
              </a:xfrm>
              <a:prstGeom prst="rect">
                <a:avLst/>
              </a:prstGeom>
              <a:noFill/>
            </p:spPr>
            <p:txBody>
              <a:bodyPr wrap="square">
                <a:spAutoFit/>
              </a:bodyPr>
              <a:lstStyle/>
              <a:p>
                <a:pPr lvl="0">
                  <a:defRPr/>
                </a:pPr>
                <a:r>
                  <a:rPr lang="en-US" kern="0" dirty="0">
                    <a:solidFill>
                      <a:prstClr val="black"/>
                    </a:solidFill>
                    <a:latin typeface="Cambria" pitchFamily="18" charset="0"/>
                  </a:rPr>
                  <a:t>Overall plan is a must.</a:t>
                </a:r>
              </a:p>
            </p:txBody>
          </p:sp>
        </p:grpSp>
        <p:sp>
          <p:nvSpPr>
            <p:cNvPr id="15" name="Pentagon 14"/>
            <p:cNvSpPr/>
            <p:nvPr/>
          </p:nvSpPr>
          <p:spPr>
            <a:xfrm rot="5400000">
              <a:off x="634196" y="2371186"/>
              <a:ext cx="693442" cy="439135"/>
            </a:xfrm>
            <a:prstGeom prst="homePlate">
              <a:avLst/>
            </a:prstGeom>
            <a:solidFill>
              <a:schemeClr val="bg1">
                <a:lumMod val="50000"/>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3</a:t>
              </a:r>
            </a:p>
          </p:txBody>
        </p:sp>
      </p:grpSp>
      <p:grpSp>
        <p:nvGrpSpPr>
          <p:cNvPr id="13" name="Group 12">
            <a:extLst>
              <a:ext uri="{FF2B5EF4-FFF2-40B4-BE49-F238E27FC236}">
                <a16:creationId xmlns:a16="http://schemas.microsoft.com/office/drawing/2014/main" id="{125CC6A9-80C0-46FC-931F-4CF44054E29E}"/>
              </a:ext>
            </a:extLst>
          </p:cNvPr>
          <p:cNvGrpSpPr/>
          <p:nvPr/>
        </p:nvGrpSpPr>
        <p:grpSpPr>
          <a:xfrm>
            <a:off x="1870525" y="2955105"/>
            <a:ext cx="8352928" cy="693442"/>
            <a:chOff x="372651" y="3870285"/>
            <a:chExt cx="8352928" cy="693442"/>
          </a:xfrm>
        </p:grpSpPr>
        <p:sp>
          <p:nvSpPr>
            <p:cNvPr id="16" name="Rectangle 15"/>
            <p:cNvSpPr/>
            <p:nvPr/>
          </p:nvSpPr>
          <p:spPr>
            <a:xfrm>
              <a:off x="372651" y="3942293"/>
              <a:ext cx="8352928" cy="424800"/>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17" name="TextBox 16"/>
            <p:cNvSpPr txBox="1"/>
            <p:nvPr/>
          </p:nvSpPr>
          <p:spPr>
            <a:xfrm>
              <a:off x="395536" y="3998643"/>
              <a:ext cx="7602876" cy="369887"/>
            </a:xfrm>
            <a:prstGeom prst="rect">
              <a:avLst/>
            </a:prstGeom>
            <a:noFill/>
          </p:spPr>
          <p:txBody>
            <a:bodyPr wrap="square">
              <a:spAutoFit/>
            </a:bodyPr>
            <a:lstStyle/>
            <a:p>
              <a:pPr lvl="0" algn="r">
                <a:defRPr/>
              </a:pPr>
              <a:r>
                <a:rPr lang="en-US" kern="0" dirty="0">
                  <a:solidFill>
                    <a:prstClr val="black"/>
                  </a:solidFill>
                  <a:latin typeface="Cambria" pitchFamily="18" charset="0"/>
                </a:rPr>
                <a:t>Strict delivery management to meet deadlines.</a:t>
              </a:r>
            </a:p>
          </p:txBody>
        </p:sp>
        <p:sp>
          <p:nvSpPr>
            <p:cNvPr id="18" name="Pentagon 17"/>
            <p:cNvSpPr/>
            <p:nvPr/>
          </p:nvSpPr>
          <p:spPr>
            <a:xfrm rot="5400000">
              <a:off x="7871259" y="3997438"/>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4</a:t>
              </a:r>
            </a:p>
          </p:txBody>
        </p:sp>
      </p:grpSp>
      <p:grpSp>
        <p:nvGrpSpPr>
          <p:cNvPr id="22" name="Group 21">
            <a:extLst>
              <a:ext uri="{FF2B5EF4-FFF2-40B4-BE49-F238E27FC236}">
                <a16:creationId xmlns:a16="http://schemas.microsoft.com/office/drawing/2014/main" id="{5B60F527-9ABD-4F15-A287-AC4DD5F15DCD}"/>
              </a:ext>
            </a:extLst>
          </p:cNvPr>
          <p:cNvGrpSpPr/>
          <p:nvPr/>
        </p:nvGrpSpPr>
        <p:grpSpPr>
          <a:xfrm>
            <a:off x="1893410" y="3704898"/>
            <a:ext cx="8352928" cy="693441"/>
            <a:chOff x="395536" y="4869161"/>
            <a:chExt cx="8352928" cy="693441"/>
          </a:xfrm>
        </p:grpSpPr>
        <p:sp>
          <p:nvSpPr>
            <p:cNvPr id="19" name="Rectangle 18"/>
            <p:cNvSpPr/>
            <p:nvPr/>
          </p:nvSpPr>
          <p:spPr>
            <a:xfrm>
              <a:off x="395536" y="4948683"/>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defRPr/>
              </a:pPr>
              <a:endParaRPr lang="en-US" kern="0" dirty="0">
                <a:solidFill>
                  <a:prstClr val="black"/>
                </a:solidFill>
                <a:latin typeface="Cambria" pitchFamily="18" charset="0"/>
              </a:endParaRPr>
            </a:p>
          </p:txBody>
        </p:sp>
        <p:sp>
          <p:nvSpPr>
            <p:cNvPr id="21" name="Pentagon 20"/>
            <p:cNvSpPr/>
            <p:nvPr/>
          </p:nvSpPr>
          <p:spPr>
            <a:xfrm rot="5400000">
              <a:off x="634846" y="4996314"/>
              <a:ext cx="693441" cy="439135"/>
            </a:xfrm>
            <a:prstGeom prst="homePlate">
              <a:avLst/>
            </a:prstGeom>
            <a:solidFill>
              <a:srgbClr val="F2915A">
                <a:alpha val="90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defRPr/>
              </a:pPr>
              <a:r>
                <a:rPr lang="en-IN" sz="3200" kern="0" dirty="0">
                  <a:solidFill>
                    <a:prstClr val="white"/>
                  </a:solidFill>
                  <a:latin typeface="Cambria"/>
                </a:rPr>
                <a:t> 5</a:t>
              </a:r>
            </a:p>
          </p:txBody>
        </p:sp>
      </p:grpSp>
      <p:grpSp>
        <p:nvGrpSpPr>
          <p:cNvPr id="37" name="Group 36">
            <a:extLst>
              <a:ext uri="{FF2B5EF4-FFF2-40B4-BE49-F238E27FC236}">
                <a16:creationId xmlns:a16="http://schemas.microsoft.com/office/drawing/2014/main" id="{3CFDBBD1-5A0B-4128-B8C8-C308410D29A3}"/>
              </a:ext>
            </a:extLst>
          </p:cNvPr>
          <p:cNvGrpSpPr/>
          <p:nvPr/>
        </p:nvGrpSpPr>
        <p:grpSpPr>
          <a:xfrm>
            <a:off x="1916295" y="4407184"/>
            <a:ext cx="8352928" cy="693442"/>
            <a:chOff x="395536" y="1854061"/>
            <a:chExt cx="8352928" cy="693442"/>
          </a:xfrm>
        </p:grpSpPr>
        <p:sp>
          <p:nvSpPr>
            <p:cNvPr id="38" name="Rectangle 37">
              <a:extLst>
                <a:ext uri="{FF2B5EF4-FFF2-40B4-BE49-F238E27FC236}">
                  <a16:creationId xmlns:a16="http://schemas.microsoft.com/office/drawing/2014/main" id="{B38EBBC8-86EE-48FE-AF69-F37CEF42A97C}"/>
                </a:ext>
              </a:extLst>
            </p:cNvPr>
            <p:cNvSpPr/>
            <p:nvPr/>
          </p:nvSpPr>
          <p:spPr>
            <a:xfrm>
              <a:off x="395536" y="1926069"/>
              <a:ext cx="8352928" cy="492589"/>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40" name="Pentagon 11">
              <a:extLst>
                <a:ext uri="{FF2B5EF4-FFF2-40B4-BE49-F238E27FC236}">
                  <a16:creationId xmlns:a16="http://schemas.microsoft.com/office/drawing/2014/main" id="{FED493FB-8732-4900-8DAB-5F2AF3836CA9}"/>
                </a:ext>
              </a:extLst>
            </p:cNvPr>
            <p:cNvSpPr/>
            <p:nvPr/>
          </p:nvSpPr>
          <p:spPr>
            <a:xfrm rot="5400000">
              <a:off x="7894144" y="1981214"/>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6</a:t>
              </a:r>
            </a:p>
          </p:txBody>
        </p:sp>
      </p:grpSp>
      <p:grpSp>
        <p:nvGrpSpPr>
          <p:cNvPr id="41" name="Group 40">
            <a:extLst>
              <a:ext uri="{FF2B5EF4-FFF2-40B4-BE49-F238E27FC236}">
                <a16:creationId xmlns:a16="http://schemas.microsoft.com/office/drawing/2014/main" id="{40315EE1-2CD7-48C3-A19B-7997E082A8ED}"/>
              </a:ext>
            </a:extLst>
          </p:cNvPr>
          <p:cNvGrpSpPr/>
          <p:nvPr/>
        </p:nvGrpSpPr>
        <p:grpSpPr>
          <a:xfrm>
            <a:off x="1893410" y="5100628"/>
            <a:ext cx="8352928" cy="693442"/>
            <a:chOff x="372651" y="2244033"/>
            <a:chExt cx="8352928" cy="693442"/>
          </a:xfrm>
        </p:grpSpPr>
        <p:sp>
          <p:nvSpPr>
            <p:cNvPr id="44" name="Rectangle 43">
              <a:extLst>
                <a:ext uri="{FF2B5EF4-FFF2-40B4-BE49-F238E27FC236}">
                  <a16:creationId xmlns:a16="http://schemas.microsoft.com/office/drawing/2014/main" id="{EE770139-5310-4124-B095-256F86154938}"/>
                </a:ext>
              </a:extLst>
            </p:cNvPr>
            <p:cNvSpPr/>
            <p:nvPr/>
          </p:nvSpPr>
          <p:spPr>
            <a:xfrm>
              <a:off x="372651" y="2327585"/>
              <a:ext cx="8352928" cy="424800"/>
            </a:xfrm>
            <a:prstGeom prst="rect">
              <a:avLst/>
            </a:prstGeom>
            <a:solidFill>
              <a:schemeClr val="bg1">
                <a:lumMod val="85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defRPr/>
              </a:pPr>
              <a:endParaRPr lang="en-US" kern="0" dirty="0">
                <a:solidFill>
                  <a:prstClr val="black"/>
                </a:solidFill>
                <a:latin typeface="Cambria" pitchFamily="18" charset="0"/>
              </a:endParaRPr>
            </a:p>
          </p:txBody>
        </p:sp>
        <p:sp>
          <p:nvSpPr>
            <p:cNvPr id="43" name="Pentagon 14">
              <a:extLst>
                <a:ext uri="{FF2B5EF4-FFF2-40B4-BE49-F238E27FC236}">
                  <a16:creationId xmlns:a16="http://schemas.microsoft.com/office/drawing/2014/main" id="{45D121A0-C902-444E-A219-A9F11F897B12}"/>
                </a:ext>
              </a:extLst>
            </p:cNvPr>
            <p:cNvSpPr/>
            <p:nvPr/>
          </p:nvSpPr>
          <p:spPr>
            <a:xfrm rot="5400000">
              <a:off x="634196" y="2371186"/>
              <a:ext cx="693442" cy="439135"/>
            </a:xfrm>
            <a:prstGeom prst="homePlate">
              <a:avLst/>
            </a:prstGeom>
            <a:solidFill>
              <a:schemeClr val="bg1">
                <a:lumMod val="50000"/>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defRPr/>
              </a:pPr>
              <a:r>
                <a:rPr lang="en-IN" sz="3200" kern="0" dirty="0">
                  <a:solidFill>
                    <a:prstClr val="white"/>
                  </a:solidFill>
                  <a:latin typeface="Cambria"/>
                </a:rPr>
                <a:t>7</a:t>
              </a:r>
            </a:p>
          </p:txBody>
        </p:sp>
      </p:grpSp>
      <p:grpSp>
        <p:nvGrpSpPr>
          <p:cNvPr id="46" name="Group 45">
            <a:extLst>
              <a:ext uri="{FF2B5EF4-FFF2-40B4-BE49-F238E27FC236}">
                <a16:creationId xmlns:a16="http://schemas.microsoft.com/office/drawing/2014/main" id="{3D258952-74AA-4E36-A1D5-2E3FD9ECDD8E}"/>
              </a:ext>
            </a:extLst>
          </p:cNvPr>
          <p:cNvGrpSpPr/>
          <p:nvPr/>
        </p:nvGrpSpPr>
        <p:grpSpPr>
          <a:xfrm>
            <a:off x="1867284" y="5811700"/>
            <a:ext cx="8352928" cy="693442"/>
            <a:chOff x="372651" y="3870285"/>
            <a:chExt cx="8352928" cy="693442"/>
          </a:xfrm>
        </p:grpSpPr>
        <p:sp>
          <p:nvSpPr>
            <p:cNvPr id="47" name="Rectangle 46">
              <a:extLst>
                <a:ext uri="{FF2B5EF4-FFF2-40B4-BE49-F238E27FC236}">
                  <a16:creationId xmlns:a16="http://schemas.microsoft.com/office/drawing/2014/main" id="{6D382E1E-566F-48E9-8FD0-E790364AB6D5}"/>
                </a:ext>
              </a:extLst>
            </p:cNvPr>
            <p:cNvSpPr/>
            <p:nvPr/>
          </p:nvSpPr>
          <p:spPr>
            <a:xfrm>
              <a:off x="372651" y="3942293"/>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49" name="Pentagon 17">
              <a:extLst>
                <a:ext uri="{FF2B5EF4-FFF2-40B4-BE49-F238E27FC236}">
                  <a16:creationId xmlns:a16="http://schemas.microsoft.com/office/drawing/2014/main" id="{318BA415-589E-4784-B0AF-3D584AAFE837}"/>
                </a:ext>
              </a:extLst>
            </p:cNvPr>
            <p:cNvSpPr/>
            <p:nvPr/>
          </p:nvSpPr>
          <p:spPr>
            <a:xfrm rot="5400000">
              <a:off x="7871259" y="3997438"/>
              <a:ext cx="693442" cy="439135"/>
            </a:xfrm>
            <a:prstGeom prst="homePlate">
              <a:avLst/>
            </a:prstGeom>
            <a:solidFill>
              <a:schemeClr val="accent6">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8</a:t>
              </a:r>
            </a:p>
          </p:txBody>
        </p:sp>
      </p:grpSp>
      <p:sp>
        <p:nvSpPr>
          <p:cNvPr id="50" name="Title 1">
            <a:extLst>
              <a:ext uri="{FF2B5EF4-FFF2-40B4-BE49-F238E27FC236}">
                <a16:creationId xmlns:a16="http://schemas.microsoft.com/office/drawing/2014/main" id="{2831D4F7-2726-4F12-867C-05B2A7678895}"/>
              </a:ext>
            </a:extLst>
          </p:cNvPr>
          <p:cNvSpPr txBox="1">
            <a:spLocks/>
          </p:cNvSpPr>
          <p:nvPr/>
        </p:nvSpPr>
        <p:spPr>
          <a:xfrm>
            <a:off x="1524000" y="152400"/>
            <a:ext cx="6184900" cy="609600"/>
          </a:xfrm>
          <a:prstGeom prst="rect">
            <a:avLst/>
          </a:prstGeom>
        </p:spPr>
        <p:txBody>
          <a:bodyPr>
            <a:normAutofit/>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r>
              <a:rPr lang="en-US"/>
              <a:t>Agile Model - Disadvantages</a:t>
            </a:r>
            <a:endParaRPr lang="en-US" dirty="0"/>
          </a:p>
        </p:txBody>
      </p:sp>
      <p:sp>
        <p:nvSpPr>
          <p:cNvPr id="51" name="TextBox 50"/>
          <p:cNvSpPr txBox="1"/>
          <p:nvPr/>
        </p:nvSpPr>
        <p:spPr>
          <a:xfrm>
            <a:off x="6992710" y="5909532"/>
            <a:ext cx="2988482" cy="369332"/>
          </a:xfrm>
          <a:prstGeom prst="rect">
            <a:avLst/>
          </a:prstGeom>
          <a:noFill/>
        </p:spPr>
        <p:txBody>
          <a:bodyPr wrap="square">
            <a:spAutoFit/>
          </a:bodyPr>
          <a:lstStyle/>
          <a:p>
            <a:pPr lvl="0">
              <a:defRPr/>
            </a:pPr>
            <a:r>
              <a:rPr lang="en-US" kern="0" dirty="0">
                <a:solidFill>
                  <a:prstClr val="black"/>
                </a:solidFill>
                <a:latin typeface="Cambria" pitchFamily="18" charset="0"/>
              </a:rPr>
              <a:t>Lack of documentation.</a:t>
            </a:r>
          </a:p>
        </p:txBody>
      </p:sp>
      <p:sp>
        <p:nvSpPr>
          <p:cNvPr id="52" name="TextBox 51">
            <a:extLst>
              <a:ext uri="{FF2B5EF4-FFF2-40B4-BE49-F238E27FC236}">
                <a16:creationId xmlns:a16="http://schemas.microsoft.com/office/drawing/2014/main" id="{3C22E7C3-A9D8-4BCC-B8C9-D2E3DBFFB033}"/>
              </a:ext>
            </a:extLst>
          </p:cNvPr>
          <p:cNvSpPr txBox="1"/>
          <p:nvPr/>
        </p:nvSpPr>
        <p:spPr>
          <a:xfrm>
            <a:off x="2696901" y="3796527"/>
            <a:ext cx="7625761" cy="369332"/>
          </a:xfrm>
          <a:prstGeom prst="rect">
            <a:avLst/>
          </a:prstGeom>
          <a:noFill/>
        </p:spPr>
        <p:txBody>
          <a:bodyPr wrap="square">
            <a:spAutoFit/>
          </a:bodyPr>
          <a:lstStyle/>
          <a:p>
            <a:pPr lvl="0">
              <a:defRPr/>
            </a:pPr>
            <a:r>
              <a:rPr lang="en-US" kern="0" dirty="0">
                <a:solidFill>
                  <a:prstClr val="black"/>
                </a:solidFill>
                <a:latin typeface="Cambria" pitchFamily="18" charset="0"/>
              </a:rPr>
              <a:t>Depends heavily on customer interaction.</a:t>
            </a:r>
          </a:p>
        </p:txBody>
      </p:sp>
      <p:sp>
        <p:nvSpPr>
          <p:cNvPr id="53" name="TextBox 52">
            <a:extLst>
              <a:ext uri="{FF2B5EF4-FFF2-40B4-BE49-F238E27FC236}">
                <a16:creationId xmlns:a16="http://schemas.microsoft.com/office/drawing/2014/main" id="{44F01881-E325-4AC0-BC0F-AF4F00CB134B}"/>
              </a:ext>
            </a:extLst>
          </p:cNvPr>
          <p:cNvSpPr txBox="1"/>
          <p:nvPr/>
        </p:nvSpPr>
        <p:spPr>
          <a:xfrm>
            <a:off x="1997318" y="4555147"/>
            <a:ext cx="7525094" cy="369332"/>
          </a:xfrm>
          <a:prstGeom prst="rect">
            <a:avLst/>
          </a:prstGeom>
          <a:noFill/>
        </p:spPr>
        <p:txBody>
          <a:bodyPr wrap="square">
            <a:spAutoFit/>
          </a:bodyPr>
          <a:lstStyle/>
          <a:p>
            <a:pPr lvl="0" algn="r">
              <a:defRPr/>
            </a:pPr>
            <a:r>
              <a:rPr lang="en-US" kern="0" dirty="0">
                <a:solidFill>
                  <a:prstClr val="black"/>
                </a:solidFill>
                <a:latin typeface="Cambria" pitchFamily="18" charset="0"/>
              </a:rPr>
              <a:t>Very high individual dependency.</a:t>
            </a:r>
          </a:p>
        </p:txBody>
      </p:sp>
      <p:sp>
        <p:nvSpPr>
          <p:cNvPr id="54" name="TextBox 53">
            <a:extLst>
              <a:ext uri="{FF2B5EF4-FFF2-40B4-BE49-F238E27FC236}">
                <a16:creationId xmlns:a16="http://schemas.microsoft.com/office/drawing/2014/main" id="{3BDE45AB-472F-4D79-A721-E56FF019A527}"/>
              </a:ext>
            </a:extLst>
          </p:cNvPr>
          <p:cNvSpPr txBox="1"/>
          <p:nvPr/>
        </p:nvSpPr>
        <p:spPr>
          <a:xfrm>
            <a:off x="2721244" y="5181481"/>
            <a:ext cx="7602876" cy="369887"/>
          </a:xfrm>
          <a:prstGeom prst="rect">
            <a:avLst/>
          </a:prstGeom>
          <a:noFill/>
        </p:spPr>
        <p:txBody>
          <a:bodyPr wrap="square">
            <a:spAutoFit/>
          </a:bodyPr>
          <a:lstStyle/>
          <a:p>
            <a:pPr lvl="0">
              <a:defRPr/>
            </a:pPr>
            <a:r>
              <a:rPr lang="en-US" kern="0" dirty="0">
                <a:solidFill>
                  <a:prstClr val="black"/>
                </a:solidFill>
                <a:latin typeface="Cambria" pitchFamily="18" charset="0"/>
              </a:rPr>
              <a:t>Technology transfer is challenging.</a:t>
            </a:r>
          </a:p>
        </p:txBody>
      </p:sp>
    </p:spTree>
    <p:extLst>
      <p:ext uri="{BB962C8B-B14F-4D97-AF65-F5344CB8AC3E}">
        <p14:creationId xmlns:p14="http://schemas.microsoft.com/office/powerpoint/2010/main" val="3090585186"/>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4"/>
          <p:cNvSpPr>
            <a:spLocks noGrp="1"/>
          </p:cNvSpPr>
          <p:nvPr>
            <p:ph idx="1"/>
          </p:nvPr>
        </p:nvSpPr>
        <p:spPr bwMode="auto">
          <a:xfrm>
            <a:off x="1524000" y="914400"/>
            <a:ext cx="9144000" cy="930424"/>
          </a:xfrm>
          <a:solidFill>
            <a:schemeClr val="accent6">
              <a:lumMod val="75000"/>
            </a:schemeClr>
          </a:solidFill>
          <a:ln>
            <a:solidFill>
              <a:schemeClr val="accent6"/>
            </a:solidFill>
          </a:ln>
        </p:spPr>
        <p:txBody>
          <a:bodyPr vert="horz" wrap="square" numCol="1" anchor="t" anchorCtr="0" compatLnSpc="1">
            <a:prstTxWarp prst="textNoShape">
              <a:avLst/>
            </a:prstTxWarp>
            <a:noAutofit/>
          </a:bodyPr>
          <a:lstStyle/>
          <a:p>
            <a:pPr marL="0" lvl="1" indent="0" algn="ctr">
              <a:buNone/>
            </a:pPr>
            <a:r>
              <a:rPr lang="en-US" dirty="0">
                <a:solidFill>
                  <a:schemeClr val="bg1"/>
                </a:solidFill>
              </a:rPr>
              <a:t>In an iterative model, the iterative process starts with a simple implementation of a small set of software requirements and iteratively enhances the evolving versions. This cycle is repeated until the complete system is implemented and ready to be deployed.</a:t>
            </a:r>
            <a:endParaRPr lang="en-US" dirty="0">
              <a:solidFill>
                <a:schemeClr val="bg1"/>
              </a:solidFill>
              <a:latin typeface="Cambria" pitchFamily="18" charset="0"/>
            </a:endParaRPr>
          </a:p>
        </p:txBody>
      </p:sp>
      <p:sp>
        <p:nvSpPr>
          <p:cNvPr id="98307" name="Rectangle 1"/>
          <p:cNvSpPr>
            <a:spLocks noChangeArrowheads="1"/>
          </p:cNvSpPr>
          <p:nvPr/>
        </p:nvSpPr>
        <p:spPr bwMode="auto">
          <a:xfrm>
            <a:off x="1524000" y="179462"/>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b="1" dirty="0">
                <a:solidFill>
                  <a:prstClr val="black"/>
                </a:solidFill>
                <a:latin typeface="Cambria" pitchFamily="18" charset="0"/>
              </a:rPr>
              <a:t>Iterative or Incremental Project Life Cycle</a:t>
            </a:r>
            <a:endParaRPr lang="en-GB" sz="2400" b="1" dirty="0">
              <a:solidFill>
                <a:prstClr val="black"/>
              </a:solidFill>
              <a:latin typeface="Cambria" pitchFamily="18" charset="0"/>
            </a:endParaRPr>
          </a:p>
        </p:txBody>
      </p:sp>
      <p:pic>
        <p:nvPicPr>
          <p:cNvPr id="98308"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600200" y="2667001"/>
            <a:ext cx="9067800" cy="347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772181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1"/>
          <p:cNvSpPr>
            <a:spLocks noChangeArrowheads="1"/>
          </p:cNvSpPr>
          <p:nvPr/>
        </p:nvSpPr>
        <p:spPr bwMode="auto">
          <a:xfrm>
            <a:off x="1524000" y="179462"/>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b="1" dirty="0">
                <a:solidFill>
                  <a:prstClr val="black"/>
                </a:solidFill>
                <a:latin typeface="Cambria" pitchFamily="18" charset="0"/>
              </a:rPr>
              <a:t>Introduction to Iterative Project Life Cycle</a:t>
            </a:r>
            <a:endParaRPr lang="en-GB" sz="2400" b="1" dirty="0">
              <a:solidFill>
                <a:prstClr val="black"/>
              </a:solidFill>
              <a:latin typeface="Cambria" pitchFamily="18" charset="0"/>
            </a:endParaRPr>
          </a:p>
        </p:txBody>
      </p:sp>
      <p:sp>
        <p:nvSpPr>
          <p:cNvPr id="5" name="Rectangle 4">
            <a:extLst>
              <a:ext uri="{FF2B5EF4-FFF2-40B4-BE49-F238E27FC236}">
                <a16:creationId xmlns:a16="http://schemas.microsoft.com/office/drawing/2014/main" id="{6C8D955B-2746-4F91-9701-9E84FA8B29EF}"/>
              </a:ext>
            </a:extLst>
          </p:cNvPr>
          <p:cNvSpPr/>
          <p:nvPr/>
        </p:nvSpPr>
        <p:spPr>
          <a:xfrm>
            <a:off x="1524001" y="838201"/>
            <a:ext cx="9143999" cy="646331"/>
          </a:xfrm>
          <a:prstGeom prst="rect">
            <a:avLst/>
          </a:prstGeom>
          <a:solidFill>
            <a:schemeClr val="accent6">
              <a:lumMod val="20000"/>
              <a:lumOff val="80000"/>
            </a:schemeClr>
          </a:solidFill>
        </p:spPr>
        <p:txBody>
          <a:bodyPr wrap="square">
            <a:spAutoFit/>
          </a:bodyPr>
          <a:lstStyle/>
          <a:p>
            <a:pPr algn="ctr"/>
            <a:r>
              <a:rPr lang="en-US" dirty="0">
                <a:latin typeface="Cambria" panose="02040503050406030204" pitchFamily="18" charset="0"/>
              </a:rPr>
              <a:t>An iterative life cycle model does not attempt to start with a full specification of requirements. </a:t>
            </a:r>
          </a:p>
        </p:txBody>
      </p:sp>
      <p:sp>
        <p:nvSpPr>
          <p:cNvPr id="7" name="Rectangle 6">
            <a:extLst>
              <a:ext uri="{FF2B5EF4-FFF2-40B4-BE49-F238E27FC236}">
                <a16:creationId xmlns:a16="http://schemas.microsoft.com/office/drawing/2014/main" id="{20AD7C46-2BBF-4032-AB52-25D7AA3E884F}"/>
              </a:ext>
            </a:extLst>
          </p:cNvPr>
          <p:cNvSpPr/>
          <p:nvPr/>
        </p:nvSpPr>
        <p:spPr>
          <a:xfrm>
            <a:off x="1486988" y="5791200"/>
            <a:ext cx="9181012" cy="990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This process is then repeated, producing a new version of the</a:t>
            </a:r>
          </a:p>
          <a:p>
            <a:pPr algn="ctr"/>
            <a:r>
              <a:rPr lang="en-US" b="1" dirty="0">
                <a:latin typeface="Cambria" panose="02040503050406030204" pitchFamily="18" charset="0"/>
              </a:rPr>
              <a:t> software for each cycle of the model.</a:t>
            </a:r>
          </a:p>
        </p:txBody>
      </p:sp>
      <p:sp>
        <p:nvSpPr>
          <p:cNvPr id="8" name="Rectangle 7">
            <a:extLst>
              <a:ext uri="{FF2B5EF4-FFF2-40B4-BE49-F238E27FC236}">
                <a16:creationId xmlns:a16="http://schemas.microsoft.com/office/drawing/2014/main" id="{D44B104C-BED5-4791-8B73-C5AA39F752AC}"/>
              </a:ext>
            </a:extLst>
          </p:cNvPr>
          <p:cNvSpPr/>
          <p:nvPr/>
        </p:nvSpPr>
        <p:spPr>
          <a:xfrm>
            <a:off x="2286000" y="2584104"/>
            <a:ext cx="2667000" cy="2031325"/>
          </a:xfrm>
          <a:prstGeom prst="rect">
            <a:avLst/>
          </a:prstGeom>
        </p:spPr>
        <p:txBody>
          <a:bodyPr wrap="square">
            <a:spAutoFit/>
          </a:bodyPr>
          <a:lstStyle/>
          <a:p>
            <a:pPr algn="ctr"/>
            <a:r>
              <a:rPr lang="en-US" dirty="0">
                <a:latin typeface="Cambria" panose="02040503050406030204" pitchFamily="18" charset="0"/>
              </a:rPr>
              <a:t>Development begins by specifying and implementing just part of the software, which can then be reviewed in order to identify further requirements. </a:t>
            </a:r>
          </a:p>
        </p:txBody>
      </p:sp>
      <p:grpSp>
        <p:nvGrpSpPr>
          <p:cNvPr id="13" name="Group 12">
            <a:extLst>
              <a:ext uri="{FF2B5EF4-FFF2-40B4-BE49-F238E27FC236}">
                <a16:creationId xmlns:a16="http://schemas.microsoft.com/office/drawing/2014/main" id="{6291B030-1733-4400-8678-6CD51E449A78}"/>
              </a:ext>
            </a:extLst>
          </p:cNvPr>
          <p:cNvGrpSpPr/>
          <p:nvPr/>
        </p:nvGrpSpPr>
        <p:grpSpPr>
          <a:xfrm>
            <a:off x="5600700" y="1636198"/>
            <a:ext cx="4076700" cy="4039623"/>
            <a:chOff x="3695700" y="1480177"/>
            <a:chExt cx="4076700" cy="4039623"/>
          </a:xfrm>
        </p:grpSpPr>
        <p:pic>
          <p:nvPicPr>
            <p:cNvPr id="9" name="Picture 8">
              <a:extLst>
                <a:ext uri="{FF2B5EF4-FFF2-40B4-BE49-F238E27FC236}">
                  <a16:creationId xmlns:a16="http://schemas.microsoft.com/office/drawing/2014/main" id="{DF1FE218-5621-44D3-8400-2A90735391D0}"/>
                </a:ext>
              </a:extLst>
            </p:cNvPr>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blip>
            <a:srcRect l="13181" t="4267" r="10056" b="19667"/>
            <a:stretch/>
          </p:blipFill>
          <p:spPr>
            <a:xfrm>
              <a:off x="3695700" y="1480177"/>
              <a:ext cx="4076700" cy="4039623"/>
            </a:xfrm>
            <a:prstGeom prst="rect">
              <a:avLst/>
            </a:prstGeom>
          </p:spPr>
        </p:pic>
        <p:pic>
          <p:nvPicPr>
            <p:cNvPr id="12" name="Picture 11">
              <a:extLst>
                <a:ext uri="{FF2B5EF4-FFF2-40B4-BE49-F238E27FC236}">
                  <a16:creationId xmlns:a16="http://schemas.microsoft.com/office/drawing/2014/main" id="{094DA730-98C7-4EE9-BB93-29AA14A5F5A7}"/>
                </a:ext>
              </a:extLst>
            </p:cNvPr>
            <p:cNvPicPr>
              <a:picLocks noChangeAspect="1"/>
            </p:cNvPicPr>
            <p:nvPr/>
          </p:nvPicPr>
          <p:blipFill>
            <a:blip r:embed="rId5" cstate="print">
              <a:clrChange>
                <a:clrFrom>
                  <a:srgbClr val="FFFFFF"/>
                </a:clrFrom>
                <a:clrTo>
                  <a:srgbClr val="FFFFFF">
                    <a:alpha val="0"/>
                  </a:srgbClr>
                </a:clrTo>
              </a:clrChange>
            </a:blip>
            <a:stretch>
              <a:fillRect/>
            </a:stretch>
          </p:blipFill>
          <p:spPr>
            <a:xfrm>
              <a:off x="4724400" y="2540499"/>
              <a:ext cx="2393244" cy="2019300"/>
            </a:xfrm>
            <a:prstGeom prst="rect">
              <a:avLst/>
            </a:prstGeom>
          </p:spPr>
        </p:pic>
      </p:grpSp>
    </p:spTree>
    <p:custDataLst>
      <p:tags r:id="rId1"/>
    </p:custDataLst>
    <p:extLst>
      <p:ext uri="{BB962C8B-B14F-4D97-AF65-F5344CB8AC3E}">
        <p14:creationId xmlns:p14="http://schemas.microsoft.com/office/powerpoint/2010/main" val="3166359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Model</a:t>
            </a:r>
          </a:p>
        </p:txBody>
      </p:sp>
      <p:sp>
        <p:nvSpPr>
          <p:cNvPr id="7" name="Rectangle 6"/>
          <p:cNvSpPr/>
          <p:nvPr/>
        </p:nvSpPr>
        <p:spPr>
          <a:xfrm>
            <a:off x="1524000" y="835242"/>
            <a:ext cx="9144000" cy="646331"/>
          </a:xfrm>
          <a:prstGeom prst="rect">
            <a:avLst/>
          </a:prstGeom>
          <a:solidFill>
            <a:schemeClr val="bg1">
              <a:lumMod val="85000"/>
            </a:schemeClr>
          </a:solidFill>
        </p:spPr>
        <p:txBody>
          <a:bodyPr wrap="square">
            <a:spAutoFit/>
          </a:bodyPr>
          <a:lstStyle/>
          <a:p>
            <a:pPr algn="ctr"/>
            <a:r>
              <a:rPr lang="en-US" dirty="0">
                <a:latin typeface="Cambria" panose="02040503050406030204" pitchFamily="18" charset="0"/>
              </a:rPr>
              <a:t>Iterative work creates a rough product or piece in one iteration. This product or piece is then reviewed and will be improve it in next iteration and so on until it’s finished. </a:t>
            </a:r>
          </a:p>
        </p:txBody>
      </p:sp>
      <p:pic>
        <p:nvPicPr>
          <p:cNvPr id="12" name="Picture 2" descr="http://i.imgur.com/7Z6XNtC.jpg"/>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18787" t="53538" r="65955" b="8504"/>
          <a:stretch/>
        </p:blipFill>
        <p:spPr bwMode="auto">
          <a:xfrm>
            <a:off x="4054669" y="2257998"/>
            <a:ext cx="1697512" cy="291002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i.imgur.com/7Z6XNtC.jpg">
            <a:extLst>
              <a:ext uri="{FF2B5EF4-FFF2-40B4-BE49-F238E27FC236}">
                <a16:creationId xmlns:a16="http://schemas.microsoft.com/office/drawing/2014/main" id="{07DA67B9-053E-4384-9B45-A2224F5C9410}"/>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808" t="53538" r="82529" b="8504"/>
          <a:stretch/>
        </p:blipFill>
        <p:spPr bwMode="auto">
          <a:xfrm>
            <a:off x="1673246" y="1511475"/>
            <a:ext cx="1853885" cy="29100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i.imgur.com/7Z6XNtC.jpg">
            <a:extLst>
              <a:ext uri="{FF2B5EF4-FFF2-40B4-BE49-F238E27FC236}">
                <a16:creationId xmlns:a16="http://schemas.microsoft.com/office/drawing/2014/main" id="{8187A6DF-AACC-4C2E-9762-4EB308CBE855}"/>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31385" t="53538" r="47908" b="8504"/>
          <a:stretch/>
        </p:blipFill>
        <p:spPr bwMode="auto">
          <a:xfrm>
            <a:off x="5639798" y="2694897"/>
            <a:ext cx="2303767" cy="291002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i.imgur.com/7Z6XNtC.jpg">
            <a:extLst>
              <a:ext uri="{FF2B5EF4-FFF2-40B4-BE49-F238E27FC236}">
                <a16:creationId xmlns:a16="http://schemas.microsoft.com/office/drawing/2014/main" id="{B5934BA6-A1FD-4566-9A8F-954C148A9A1B}"/>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54209" t="53538" r="25085" b="8504"/>
          <a:stretch/>
        </p:blipFill>
        <p:spPr bwMode="auto">
          <a:xfrm>
            <a:off x="8219235" y="3335665"/>
            <a:ext cx="2303767" cy="2910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890E65E-26F7-4093-994B-0982B80247E9}"/>
              </a:ext>
            </a:extLst>
          </p:cNvPr>
          <p:cNvSpPr/>
          <p:nvPr/>
        </p:nvSpPr>
        <p:spPr>
          <a:xfrm>
            <a:off x="1524001" y="6336268"/>
            <a:ext cx="9143999" cy="369332"/>
          </a:xfrm>
          <a:prstGeom prst="rect">
            <a:avLst/>
          </a:prstGeom>
          <a:solidFill>
            <a:srgbClr val="035642"/>
          </a:solidFill>
        </p:spPr>
        <p:txBody>
          <a:bodyPr wrap="square">
            <a:spAutoFit/>
          </a:bodyPr>
          <a:lstStyle/>
          <a:p>
            <a:pPr algn="ctr"/>
            <a:r>
              <a:rPr lang="en-US" dirty="0">
                <a:solidFill>
                  <a:schemeClr val="bg1"/>
                </a:solidFill>
                <a:latin typeface="Cambria" panose="02040503050406030204" pitchFamily="18" charset="0"/>
              </a:rPr>
              <a:t>Hence, in an iterative model the whole product is developed step by step.</a:t>
            </a:r>
          </a:p>
        </p:txBody>
      </p:sp>
      <p:sp>
        <p:nvSpPr>
          <p:cNvPr id="4" name="Arrow: Right 3">
            <a:extLst>
              <a:ext uri="{FF2B5EF4-FFF2-40B4-BE49-F238E27FC236}">
                <a16:creationId xmlns:a16="http://schemas.microsoft.com/office/drawing/2014/main" id="{583473AD-BD4A-43C6-83C6-48E6D9C4E8B5}"/>
              </a:ext>
            </a:extLst>
          </p:cNvPr>
          <p:cNvSpPr/>
          <p:nvPr/>
        </p:nvSpPr>
        <p:spPr>
          <a:xfrm>
            <a:off x="3372709" y="2601557"/>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1DCC970-C5FD-45D5-AF4B-FDA0987C1D3B}"/>
              </a:ext>
            </a:extLst>
          </p:cNvPr>
          <p:cNvSpPr/>
          <p:nvPr/>
        </p:nvSpPr>
        <p:spPr>
          <a:xfrm>
            <a:off x="5597760" y="3197636"/>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49328DF-3843-4D70-BE6A-52166FBD830D}"/>
              </a:ext>
            </a:extLst>
          </p:cNvPr>
          <p:cNvSpPr/>
          <p:nvPr/>
        </p:nvSpPr>
        <p:spPr>
          <a:xfrm>
            <a:off x="7820143" y="3734627"/>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099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Iterative Model Application</a:t>
            </a:r>
            <a:br>
              <a:rPr lang="en-US" b="0" dirty="0"/>
            </a:br>
            <a:endParaRPr lang="en-US" dirty="0"/>
          </a:p>
        </p:txBody>
      </p:sp>
      <p:pic>
        <p:nvPicPr>
          <p:cNvPr id="21506" name="Picture 2" descr="http://abmauk.pm.fabriqate.com/wp-content/uploads/2011/04/Entry-Requirements-Image.png"/>
          <p:cNvPicPr>
            <a:picLocks noChangeAspect="1" noChangeArrowheads="1"/>
          </p:cNvPicPr>
          <p:nvPr/>
        </p:nvPicPr>
        <p:blipFill rotWithShape="1">
          <a:blip r:embed="rId3">
            <a:extLst>
              <a:ext uri="{28A0092B-C50C-407E-A947-70E740481C1C}">
                <a14:useLocalDpi xmlns:a14="http://schemas.microsoft.com/office/drawing/2010/main" val="0"/>
              </a:ext>
            </a:extLst>
          </a:blip>
          <a:srcRect l="21417"/>
          <a:stretch/>
        </p:blipFill>
        <p:spPr bwMode="auto">
          <a:xfrm>
            <a:off x="1573212" y="762000"/>
            <a:ext cx="2994024" cy="609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114800" y="1371600"/>
            <a:ext cx="6019800" cy="1524000"/>
          </a:xfrm>
          <a:prstGeom prst="rect">
            <a:avLst/>
          </a:prstGeom>
          <a:solidFill>
            <a:schemeClr val="accent3">
              <a:lumMod val="75000"/>
              <a:alpha val="58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Requirements of the complete system are clearly defined and understood.</a:t>
            </a:r>
          </a:p>
        </p:txBody>
      </p:sp>
      <p:sp>
        <p:nvSpPr>
          <p:cNvPr id="8" name="Rectangle 7"/>
          <p:cNvSpPr/>
          <p:nvPr/>
        </p:nvSpPr>
        <p:spPr>
          <a:xfrm>
            <a:off x="4114800" y="3048000"/>
            <a:ext cx="6019800" cy="1524000"/>
          </a:xfrm>
          <a:prstGeom prst="rect">
            <a:avLst/>
          </a:prstGeom>
          <a:solidFill>
            <a:schemeClr val="accent2">
              <a:lumMod val="75000"/>
              <a:alpha val="82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Major requirements must be defined; however, some functionalities or requested enhancements may evolve with time.</a:t>
            </a:r>
          </a:p>
        </p:txBody>
      </p:sp>
      <p:sp>
        <p:nvSpPr>
          <p:cNvPr id="9" name="Rectangle 8"/>
          <p:cNvSpPr/>
          <p:nvPr/>
        </p:nvSpPr>
        <p:spPr>
          <a:xfrm>
            <a:off x="4114800" y="4724400"/>
            <a:ext cx="6019800" cy="1524000"/>
          </a:xfrm>
          <a:prstGeom prst="rect">
            <a:avLst/>
          </a:prstGeom>
          <a:solidFill>
            <a:schemeClr val="accent6">
              <a:lumMod val="75000"/>
              <a:alpha val="86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There is a time to the market constraint.</a:t>
            </a:r>
          </a:p>
        </p:txBody>
      </p:sp>
    </p:spTree>
    <p:extLst>
      <p:ext uri="{BB962C8B-B14F-4D97-AF65-F5344CB8AC3E}">
        <p14:creationId xmlns:p14="http://schemas.microsoft.com/office/powerpoint/2010/main" val="140452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EBA4-624C-42C2-ACFF-A60827B022BC}"/>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F05338FC-BC50-4A54-9844-909EA768CEAA}"/>
              </a:ext>
            </a:extLst>
          </p:cNvPr>
          <p:cNvSpPr>
            <a:spLocks noGrp="1"/>
          </p:cNvSpPr>
          <p:nvPr>
            <p:ph idx="1"/>
          </p:nvPr>
        </p:nvSpPr>
        <p:spPr/>
        <p:txBody>
          <a:bodyPr/>
          <a:lstStyle/>
          <a:p>
            <a:r>
              <a:rPr lang="en-US" b="0" i="0" dirty="0">
                <a:solidFill>
                  <a:srgbClr val="333333"/>
                </a:solidFill>
                <a:effectLst/>
                <a:latin typeface="inter-regular"/>
              </a:rPr>
              <a:t>Testing furnishes comparison that compares the behavior and state of software against mechanisms. </a:t>
            </a:r>
          </a:p>
          <a:p>
            <a:r>
              <a:rPr lang="en-US" b="0" i="0" dirty="0">
                <a:solidFill>
                  <a:srgbClr val="333333"/>
                </a:solidFill>
                <a:effectLst/>
                <a:latin typeface="inter-regular"/>
              </a:rPr>
              <a:t>The mechanism may include past versions of the same specified product, comparable products, and interfaces of expected purpose, relevant standards, or other criteria but not limited up to these.</a:t>
            </a:r>
            <a:endParaRPr lang="en-IN" dirty="0"/>
          </a:p>
        </p:txBody>
      </p:sp>
      <p:sp>
        <p:nvSpPr>
          <p:cNvPr id="4" name="Slide Number Placeholder 3">
            <a:extLst>
              <a:ext uri="{FF2B5EF4-FFF2-40B4-BE49-F238E27FC236}">
                <a16:creationId xmlns:a16="http://schemas.microsoft.com/office/drawing/2014/main" id="{7ADF579F-9ECC-4A51-9C8B-12AEC6510E7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1050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Iterative Model Application</a:t>
            </a:r>
            <a:br>
              <a:rPr lang="en-US" b="0" dirty="0"/>
            </a:br>
            <a:endParaRPr lang="en-US" dirty="0"/>
          </a:p>
        </p:txBody>
      </p:sp>
      <p:pic>
        <p:nvPicPr>
          <p:cNvPr id="21506" name="Picture 2" descr="http://abmauk.pm.fabriqate.com/wp-content/uploads/2011/04/Entry-Requirements-Image.png"/>
          <p:cNvPicPr>
            <a:picLocks noChangeAspect="1" noChangeArrowheads="1"/>
          </p:cNvPicPr>
          <p:nvPr/>
        </p:nvPicPr>
        <p:blipFill rotWithShape="1">
          <a:blip r:embed="rId2">
            <a:extLst>
              <a:ext uri="{28A0092B-C50C-407E-A947-70E740481C1C}">
                <a14:useLocalDpi xmlns:a14="http://schemas.microsoft.com/office/drawing/2010/main" val="0"/>
              </a:ext>
            </a:extLst>
          </a:blip>
          <a:srcRect l="21417"/>
          <a:stretch/>
        </p:blipFill>
        <p:spPr bwMode="auto">
          <a:xfrm>
            <a:off x="1573212" y="685800"/>
            <a:ext cx="2994024" cy="609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114800" y="2667000"/>
            <a:ext cx="6019800" cy="1371600"/>
          </a:xfrm>
          <a:prstGeom prst="rect">
            <a:avLst/>
          </a:prstGeom>
          <a:solidFill>
            <a:schemeClr val="accent3">
              <a:lumMod val="75000"/>
              <a:alpha val="77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Resources with needed skill set are not available and are planned to be used on contract basis for specific iterations.</a:t>
            </a:r>
          </a:p>
        </p:txBody>
      </p:sp>
      <p:sp>
        <p:nvSpPr>
          <p:cNvPr id="8" name="Rectangle 7"/>
          <p:cNvSpPr/>
          <p:nvPr/>
        </p:nvSpPr>
        <p:spPr>
          <a:xfrm>
            <a:off x="4114800" y="4191000"/>
            <a:ext cx="6019800" cy="1371600"/>
          </a:xfrm>
          <a:prstGeom prst="rect">
            <a:avLst/>
          </a:prstGeom>
          <a:solidFill>
            <a:schemeClr val="accent2">
              <a:lumMod val="75000"/>
              <a:alpha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There are some high risk features and goals which may change in the future.</a:t>
            </a:r>
          </a:p>
        </p:txBody>
      </p:sp>
      <p:sp>
        <p:nvSpPr>
          <p:cNvPr id="11" name="Rectangle 10"/>
          <p:cNvSpPr/>
          <p:nvPr/>
        </p:nvSpPr>
        <p:spPr>
          <a:xfrm>
            <a:off x="4114800" y="1143000"/>
            <a:ext cx="6019800" cy="1371600"/>
          </a:xfrm>
          <a:prstGeom prst="rect">
            <a:avLst/>
          </a:prstGeom>
          <a:solidFill>
            <a:schemeClr val="accent5">
              <a:lumMod val="75000"/>
              <a:alpha val="77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A new technology is being used and is being learnt by the development team while working on the project.</a:t>
            </a:r>
          </a:p>
        </p:txBody>
      </p:sp>
      <p:sp>
        <p:nvSpPr>
          <p:cNvPr id="12" name="Rectangle 11"/>
          <p:cNvSpPr>
            <a:spLocks noChangeArrowheads="1"/>
          </p:cNvSpPr>
          <p:nvPr/>
        </p:nvSpPr>
        <p:spPr bwMode="auto">
          <a:xfrm>
            <a:off x="1525137" y="5943601"/>
            <a:ext cx="9144000" cy="830997"/>
          </a:xfrm>
          <a:prstGeom prst="rect">
            <a:avLst/>
          </a:prstGeom>
          <a:solidFill>
            <a:srgbClr val="035642"/>
          </a:solidFill>
          <a:ln>
            <a:noFill/>
          </a:ln>
        </p:spPr>
        <p:txBody>
          <a:bodyPr wrap="square">
            <a:spAutoFit/>
          </a:bodyPr>
          <a:lstStyle/>
          <a:p>
            <a:pPr algn="ctr"/>
            <a:r>
              <a:rPr lang="en-US" sz="2400" b="1" dirty="0">
                <a:solidFill>
                  <a:prstClr val="white"/>
                </a:solidFill>
                <a:latin typeface="Cambria" pitchFamily="18" charset="0"/>
              </a:rPr>
              <a:t>As the model name suggests, the evolution takes its time and pace as acceptable to project!</a:t>
            </a:r>
          </a:p>
        </p:txBody>
      </p:sp>
    </p:spTree>
    <p:extLst>
      <p:ext uri="{BB962C8B-B14F-4D97-AF65-F5344CB8AC3E}">
        <p14:creationId xmlns:p14="http://schemas.microsoft.com/office/powerpoint/2010/main" val="1615788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24262" y="836712"/>
            <a:ext cx="7043738" cy="602128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kern="0" noProof="1">
              <a:solidFill>
                <a:prstClr val="black"/>
              </a:solidFill>
              <a:latin typeface="Cambria" panose="02040503050406030204" pitchFamily="18" charset="0"/>
            </a:endParaRPr>
          </a:p>
        </p:txBody>
      </p:sp>
      <p:sp>
        <p:nvSpPr>
          <p:cNvPr id="31747" name="Title 81921"/>
          <p:cNvSpPr>
            <a:spLocks noGrp="1" noRot="1"/>
          </p:cNvSpPr>
          <p:nvPr>
            <p:ph type="title" idx="4294967295"/>
          </p:nvPr>
        </p:nvSpPr>
        <p:spPr bwMode="auto">
          <a:xfrm>
            <a:off x="1524000" y="228600"/>
            <a:ext cx="8229600" cy="6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l" eaLnBrk="1" hangingPunct="1"/>
            <a:r>
              <a:rPr lang="en-IN" altLang="en-US" noProof="1"/>
              <a:t>Iterative Model - Advantages</a:t>
            </a:r>
          </a:p>
        </p:txBody>
      </p:sp>
      <p:sp>
        <p:nvSpPr>
          <p:cNvPr id="6" name="Rectangle 5"/>
          <p:cNvSpPr/>
          <p:nvPr/>
        </p:nvSpPr>
        <p:spPr>
          <a:xfrm>
            <a:off x="4114800" y="990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01</a:t>
            </a:r>
          </a:p>
        </p:txBody>
      </p:sp>
      <p:sp>
        <p:nvSpPr>
          <p:cNvPr id="7" name="Rectangle 6"/>
          <p:cNvSpPr/>
          <p:nvPr/>
        </p:nvSpPr>
        <p:spPr>
          <a:xfrm>
            <a:off x="4876801" y="990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An iterative model creates a high-level design of the application before building the product and defining the design solution for the entire product. </a:t>
            </a:r>
          </a:p>
        </p:txBody>
      </p:sp>
      <p:sp>
        <p:nvSpPr>
          <p:cNvPr id="8" name="Rectangle 7"/>
          <p:cNvSpPr/>
          <p:nvPr/>
        </p:nvSpPr>
        <p:spPr>
          <a:xfrm>
            <a:off x="4114800" y="2514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02</a:t>
            </a:r>
          </a:p>
        </p:txBody>
      </p:sp>
      <p:sp>
        <p:nvSpPr>
          <p:cNvPr id="9" name="Rectangle 8"/>
          <p:cNvSpPr/>
          <p:nvPr/>
        </p:nvSpPr>
        <p:spPr>
          <a:xfrm>
            <a:off x="4876801" y="2514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Later, design and built a skeleton version, and then evolve the design based on what had been built.</a:t>
            </a:r>
          </a:p>
        </p:txBody>
      </p:sp>
      <p:sp>
        <p:nvSpPr>
          <p:cNvPr id="10" name="Rectangle 9"/>
          <p:cNvSpPr/>
          <p:nvPr/>
        </p:nvSpPr>
        <p:spPr>
          <a:xfrm>
            <a:off x="4114800" y="4038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03</a:t>
            </a:r>
          </a:p>
        </p:txBody>
      </p:sp>
      <p:sp>
        <p:nvSpPr>
          <p:cNvPr id="11" name="Rectangle 10"/>
          <p:cNvSpPr/>
          <p:nvPr/>
        </p:nvSpPr>
        <p:spPr>
          <a:xfrm>
            <a:off x="4876801" y="4038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An iterative model builds and improves the product step by step. </a:t>
            </a:r>
          </a:p>
        </p:txBody>
      </p:sp>
      <p:sp>
        <p:nvSpPr>
          <p:cNvPr id="12" name="Rectangle 11"/>
          <p:cNvSpPr/>
          <p:nvPr/>
        </p:nvSpPr>
        <p:spPr>
          <a:xfrm>
            <a:off x="4114800" y="54864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04</a:t>
            </a:r>
          </a:p>
        </p:txBody>
      </p:sp>
      <p:sp>
        <p:nvSpPr>
          <p:cNvPr id="13" name="Rectangle 12"/>
          <p:cNvSpPr/>
          <p:nvPr/>
        </p:nvSpPr>
        <p:spPr>
          <a:xfrm>
            <a:off x="4876801" y="54864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Hence, defects can be tracked at early stages. </a:t>
            </a:r>
          </a:p>
        </p:txBody>
      </p:sp>
      <p:sp>
        <p:nvSpPr>
          <p:cNvPr id="16" name="Callout: Right Arrow 15">
            <a:extLst>
              <a:ext uri="{FF2B5EF4-FFF2-40B4-BE49-F238E27FC236}">
                <a16:creationId xmlns:a16="http://schemas.microsoft.com/office/drawing/2014/main" id="{EF498C74-EDA2-411B-8A60-C49B27E1B224}"/>
              </a:ext>
            </a:extLst>
          </p:cNvPr>
          <p:cNvSpPr/>
          <p:nvPr/>
        </p:nvSpPr>
        <p:spPr>
          <a:xfrm>
            <a:off x="1533526" y="836712"/>
            <a:ext cx="2428875" cy="6021288"/>
          </a:xfrm>
          <a:prstGeom prst="rightArrowCallout">
            <a:avLst>
              <a:gd name="adj1" fmla="val 25000"/>
              <a:gd name="adj2" fmla="val 25000"/>
              <a:gd name="adj3" fmla="val 13861"/>
              <a:gd name="adj4" fmla="val 8613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kern="0" noProof="1">
              <a:solidFill>
                <a:prstClr val="white"/>
              </a:solidFill>
              <a:latin typeface="Cambria" panose="02040503050406030204" pitchFamily="18" charset="0"/>
            </a:endParaRPr>
          </a:p>
        </p:txBody>
      </p:sp>
      <p:pic>
        <p:nvPicPr>
          <p:cNvPr id="17" name="Picture 16">
            <a:extLst>
              <a:ext uri="{FF2B5EF4-FFF2-40B4-BE49-F238E27FC236}">
                <a16:creationId xmlns:a16="http://schemas.microsoft.com/office/drawing/2014/main" id="{008F3A52-1CD6-4753-AA96-E4BE02A284AC}"/>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rot="11008544">
            <a:off x="1719262" y="2781300"/>
            <a:ext cx="1905000" cy="1905000"/>
          </a:xfrm>
          <a:prstGeom prst="rect">
            <a:avLst/>
          </a:prstGeom>
        </p:spPr>
      </p:pic>
    </p:spTree>
    <p:extLst>
      <p:ext uri="{BB962C8B-B14F-4D97-AF65-F5344CB8AC3E}">
        <p14:creationId xmlns:p14="http://schemas.microsoft.com/office/powerpoint/2010/main" val="1944141218"/>
      </p:ext>
    </p:extLst>
  </p:cSld>
  <p:clrMapOvr>
    <a:masterClrMapping/>
  </p:clrMapOvr>
  <p:transition>
    <p:wipe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24262" y="609600"/>
            <a:ext cx="7043738" cy="6248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kern="0" noProof="1">
              <a:solidFill>
                <a:prstClr val="black"/>
              </a:solidFill>
              <a:latin typeface="Cambria" panose="02040503050406030204" pitchFamily="18" charset="0"/>
            </a:endParaRPr>
          </a:p>
        </p:txBody>
      </p:sp>
      <p:sp>
        <p:nvSpPr>
          <p:cNvPr id="31747" name="Title 81921"/>
          <p:cNvSpPr>
            <a:spLocks noGrp="1" noRot="1"/>
          </p:cNvSpPr>
          <p:nvPr>
            <p:ph type="title" idx="4294967295"/>
          </p:nvPr>
        </p:nvSpPr>
        <p:spPr bwMode="auto">
          <a:xfrm>
            <a:off x="1524000" y="228600"/>
            <a:ext cx="8229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l" eaLnBrk="1" hangingPunct="1"/>
            <a:r>
              <a:rPr lang="en-IN" altLang="en-US" noProof="1"/>
              <a:t>Iterative Model - Advantages</a:t>
            </a:r>
          </a:p>
        </p:txBody>
      </p:sp>
      <p:sp>
        <p:nvSpPr>
          <p:cNvPr id="4" name="Callout: Right Arrow 3"/>
          <p:cNvSpPr/>
          <p:nvPr/>
        </p:nvSpPr>
        <p:spPr>
          <a:xfrm>
            <a:off x="1533526" y="609600"/>
            <a:ext cx="2428875" cy="6248400"/>
          </a:xfrm>
          <a:prstGeom prst="rightArrowCallout">
            <a:avLst>
              <a:gd name="adj1" fmla="val 25000"/>
              <a:gd name="adj2" fmla="val 25000"/>
              <a:gd name="adj3" fmla="val 13861"/>
              <a:gd name="adj4" fmla="val 8613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kern="0" noProof="1">
              <a:solidFill>
                <a:prstClr val="white"/>
              </a:solidFill>
              <a:latin typeface="Cambria" panose="02040503050406030204" pitchFamily="18" charset="0"/>
            </a:endParaRPr>
          </a:p>
        </p:txBody>
      </p:sp>
      <p:sp>
        <p:nvSpPr>
          <p:cNvPr id="6" name="Rectangle 5"/>
          <p:cNvSpPr/>
          <p:nvPr/>
        </p:nvSpPr>
        <p:spPr>
          <a:xfrm>
            <a:off x="4114800" y="990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05</a:t>
            </a:r>
          </a:p>
        </p:txBody>
      </p:sp>
      <p:sp>
        <p:nvSpPr>
          <p:cNvPr id="7" name="Rectangle 6"/>
          <p:cNvSpPr/>
          <p:nvPr/>
        </p:nvSpPr>
        <p:spPr>
          <a:xfrm>
            <a:off x="4876801" y="990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altLang="en-US" kern="0" noProof="1">
                <a:solidFill>
                  <a:prstClr val="black"/>
                </a:solidFill>
                <a:latin typeface="Cambria" panose="02040503050406030204" pitchFamily="18" charset="0"/>
              </a:rPr>
              <a:t>This avoids the downward flow of the defects. Testing and debugging during smaller iteration is easy.</a:t>
            </a:r>
          </a:p>
        </p:txBody>
      </p:sp>
      <p:sp>
        <p:nvSpPr>
          <p:cNvPr id="8" name="Rectangle 7"/>
          <p:cNvSpPr/>
          <p:nvPr/>
        </p:nvSpPr>
        <p:spPr>
          <a:xfrm>
            <a:off x="4114800" y="2514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06</a:t>
            </a:r>
          </a:p>
        </p:txBody>
      </p:sp>
      <p:sp>
        <p:nvSpPr>
          <p:cNvPr id="9" name="Rectangle 8"/>
          <p:cNvSpPr/>
          <p:nvPr/>
        </p:nvSpPr>
        <p:spPr>
          <a:xfrm>
            <a:off x="4876801" y="2286000"/>
            <a:ext cx="55626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altLang="en-US" kern="0" noProof="1">
                <a:solidFill>
                  <a:prstClr val="black"/>
                </a:solidFill>
                <a:latin typeface="Cambria" panose="02040503050406030204" pitchFamily="18" charset="0"/>
              </a:rPr>
              <a:t>Reliable user feedback is possible. Risks are identified and resolved during iteration; and each iteration is an easily managed milestone.</a:t>
            </a:r>
          </a:p>
        </p:txBody>
      </p:sp>
      <p:sp>
        <p:nvSpPr>
          <p:cNvPr id="10" name="Rectangle 9"/>
          <p:cNvSpPr/>
          <p:nvPr/>
        </p:nvSpPr>
        <p:spPr>
          <a:xfrm>
            <a:off x="4114800" y="4038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07</a:t>
            </a:r>
          </a:p>
        </p:txBody>
      </p:sp>
      <p:sp>
        <p:nvSpPr>
          <p:cNvPr id="11" name="Rectangle 10"/>
          <p:cNvSpPr/>
          <p:nvPr/>
        </p:nvSpPr>
        <p:spPr>
          <a:xfrm>
            <a:off x="4876801" y="4038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When presenting sketches and blueprints of the product to users for their feedback, users imagine how the product will work.</a:t>
            </a:r>
          </a:p>
        </p:txBody>
      </p:sp>
      <p:sp>
        <p:nvSpPr>
          <p:cNvPr id="12" name="Rectangle 11"/>
          <p:cNvSpPr/>
          <p:nvPr/>
        </p:nvSpPr>
        <p:spPr>
          <a:xfrm>
            <a:off x="4114800" y="54864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08</a:t>
            </a:r>
          </a:p>
        </p:txBody>
      </p:sp>
      <p:sp>
        <p:nvSpPr>
          <p:cNvPr id="13" name="Rectangle 12"/>
          <p:cNvSpPr/>
          <p:nvPr/>
        </p:nvSpPr>
        <p:spPr>
          <a:xfrm>
            <a:off x="4876801" y="54864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In an iterative model lesser time is spent on documenting and more time is given for designing. </a:t>
            </a:r>
          </a:p>
        </p:txBody>
      </p:sp>
      <p:pic>
        <p:nvPicPr>
          <p:cNvPr id="3" name="Picture 2">
            <a:extLst>
              <a:ext uri="{FF2B5EF4-FFF2-40B4-BE49-F238E27FC236}">
                <a16:creationId xmlns:a16="http://schemas.microsoft.com/office/drawing/2014/main" id="{769D6C53-EA8F-42BB-9CCC-2E2E3C52A859}"/>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rot="10800000">
            <a:off x="1719262" y="2781300"/>
            <a:ext cx="1905000" cy="1905000"/>
          </a:xfrm>
          <a:prstGeom prst="rect">
            <a:avLst/>
          </a:prstGeom>
        </p:spPr>
      </p:pic>
    </p:spTree>
    <p:extLst>
      <p:ext uri="{BB962C8B-B14F-4D97-AF65-F5344CB8AC3E}">
        <p14:creationId xmlns:p14="http://schemas.microsoft.com/office/powerpoint/2010/main" val="3003534323"/>
      </p:ext>
    </p:extLst>
  </p:cSld>
  <p:clrMapOvr>
    <a:masterClrMapping/>
  </p:clrMapOvr>
  <p:transition>
    <p:wipe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Iterative Model - Disadvantages</a:t>
            </a:r>
            <a:br>
              <a:rPr lang="en-US" b="0" dirty="0"/>
            </a:br>
            <a:endParaRPr lang="en-US" dirty="0"/>
          </a:p>
        </p:txBody>
      </p:sp>
      <p:pic>
        <p:nvPicPr>
          <p:cNvPr id="6" name="Picture 2" descr="https://www.smartsurvey.co.uk/blog/wp-content/uploads/2012/10/Depositphotos_7360632_XS.jp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733800" y="1295401"/>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Applicable only to large and bulky software development projects.</a:t>
            </a:r>
          </a:p>
        </p:txBody>
      </p:sp>
      <p:sp>
        <p:nvSpPr>
          <p:cNvPr id="8" name="Rounded Rectangle 7"/>
          <p:cNvSpPr/>
          <p:nvPr/>
        </p:nvSpPr>
        <p:spPr>
          <a:xfrm>
            <a:off x="3733800" y="2286000"/>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Hard to break a small software system into further small serviceable increments/modules.</a:t>
            </a:r>
          </a:p>
        </p:txBody>
      </p:sp>
      <p:sp>
        <p:nvSpPr>
          <p:cNvPr id="9" name="Rounded Rectangle 8"/>
          <p:cNvSpPr/>
          <p:nvPr/>
        </p:nvSpPr>
        <p:spPr>
          <a:xfrm>
            <a:off x="3733800" y="3322206"/>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More resources may be required.</a:t>
            </a:r>
          </a:p>
        </p:txBody>
      </p:sp>
      <p:sp>
        <p:nvSpPr>
          <p:cNvPr id="10" name="Rounded Rectangle 9"/>
          <p:cNvSpPr/>
          <p:nvPr/>
        </p:nvSpPr>
        <p:spPr>
          <a:xfrm>
            <a:off x="3733800" y="4343401"/>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Although cost of change is lesser but it is not very suitable for changing requirements.</a:t>
            </a:r>
          </a:p>
        </p:txBody>
      </p:sp>
    </p:spTree>
    <p:extLst>
      <p:ext uri="{BB962C8B-B14F-4D97-AF65-F5344CB8AC3E}">
        <p14:creationId xmlns:p14="http://schemas.microsoft.com/office/powerpoint/2010/main" val="109802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Iterative Model - Disadvantages</a:t>
            </a:r>
            <a:br>
              <a:rPr lang="en-US" b="0" dirty="0"/>
            </a:br>
            <a:endParaRPr lang="en-US" dirty="0"/>
          </a:p>
        </p:txBody>
      </p:sp>
      <p:pic>
        <p:nvPicPr>
          <p:cNvPr id="6" name="Picture 2" descr="https://www.smartsurvey.co.uk/blog/wp-content/uploads/2012/10/Depositphotos_7360632_XS.jp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733800" y="12954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More management attention is required.</a:t>
            </a:r>
          </a:p>
        </p:txBody>
      </p:sp>
      <p:sp>
        <p:nvSpPr>
          <p:cNvPr id="8" name="Rounded Rectangle 7"/>
          <p:cNvSpPr/>
          <p:nvPr/>
        </p:nvSpPr>
        <p:spPr>
          <a:xfrm>
            <a:off x="3733800" y="2438399"/>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System architecture or design issues may arise because not all requirements are gathered in the beginning </a:t>
            </a:r>
          </a:p>
          <a:p>
            <a:pPr>
              <a:defRPr/>
            </a:pPr>
            <a:r>
              <a:rPr lang="en-US" dirty="0">
                <a:solidFill>
                  <a:prstClr val="black"/>
                </a:solidFill>
                <a:latin typeface="Cambria" pitchFamily="18" charset="0"/>
              </a:rPr>
              <a:t>of the entire life cycle.</a:t>
            </a:r>
          </a:p>
        </p:txBody>
      </p:sp>
      <p:sp>
        <p:nvSpPr>
          <p:cNvPr id="9" name="Rounded Rectangle 8"/>
          <p:cNvSpPr/>
          <p:nvPr/>
        </p:nvSpPr>
        <p:spPr>
          <a:xfrm>
            <a:off x="3733800" y="35814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Defining increments may require definition of the complete system</a:t>
            </a:r>
          </a:p>
        </p:txBody>
      </p:sp>
      <p:sp>
        <p:nvSpPr>
          <p:cNvPr id="10" name="Rounded Rectangle 9"/>
          <p:cNvSpPr/>
          <p:nvPr/>
        </p:nvSpPr>
        <p:spPr>
          <a:xfrm>
            <a:off x="3733800" y="48006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Not suitable for smaller projects</a:t>
            </a:r>
          </a:p>
        </p:txBody>
      </p:sp>
    </p:spTree>
    <p:extLst>
      <p:ext uri="{BB962C8B-B14F-4D97-AF65-F5344CB8AC3E}">
        <p14:creationId xmlns:p14="http://schemas.microsoft.com/office/powerpoint/2010/main" val="2953661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BF85A4B-3337-44CE-808C-963EFE2ECE8F}"/>
              </a:ext>
            </a:extLst>
          </p:cNvPr>
          <p:cNvGrpSpPr/>
          <p:nvPr/>
        </p:nvGrpSpPr>
        <p:grpSpPr>
          <a:xfrm>
            <a:off x="3814914" y="1903806"/>
            <a:ext cx="4169984" cy="3901459"/>
            <a:chOff x="2207986" y="1681771"/>
            <a:chExt cx="4169984" cy="4169984"/>
          </a:xfrm>
        </p:grpSpPr>
        <p:pic>
          <p:nvPicPr>
            <p:cNvPr id="11" name="Picture 10">
              <a:extLst>
                <a:ext uri="{FF2B5EF4-FFF2-40B4-BE49-F238E27FC236}">
                  <a16:creationId xmlns:a16="http://schemas.microsoft.com/office/drawing/2014/main" id="{C60C70B6-5315-4C85-BC2A-2D3CE5EB669C}"/>
                </a:ext>
              </a:extLst>
            </p:cNvPr>
            <p:cNvPicPr>
              <a:picLocks noChangeAspect="1"/>
            </p:cNvPicPr>
            <p:nvPr/>
          </p:nvPicPr>
          <p:blipFill>
            <a:blip r:embed="rId3">
              <a:clrChange>
                <a:clrFrom>
                  <a:srgbClr val="FFFFFF"/>
                </a:clrFrom>
                <a:clrTo>
                  <a:srgbClr val="FFFFFF">
                    <a:alpha val="0"/>
                  </a:srgbClr>
                </a:clrTo>
              </a:clrChange>
              <a:grayscl/>
            </a:blip>
            <a:stretch>
              <a:fillRect/>
            </a:stretch>
          </p:blipFill>
          <p:spPr>
            <a:xfrm>
              <a:off x="2207986" y="1681771"/>
              <a:ext cx="4169984" cy="4169984"/>
            </a:xfrm>
            <a:prstGeom prst="rect">
              <a:avLst/>
            </a:prstGeom>
          </p:spPr>
        </p:pic>
        <p:grpSp>
          <p:nvGrpSpPr>
            <p:cNvPr id="16" name="Group 15">
              <a:extLst>
                <a:ext uri="{FF2B5EF4-FFF2-40B4-BE49-F238E27FC236}">
                  <a16:creationId xmlns:a16="http://schemas.microsoft.com/office/drawing/2014/main" id="{C3DC6419-763F-484A-AF1E-3049729812C9}"/>
                </a:ext>
              </a:extLst>
            </p:cNvPr>
            <p:cNvGrpSpPr/>
            <p:nvPr/>
          </p:nvGrpSpPr>
          <p:grpSpPr>
            <a:xfrm>
              <a:off x="2575378" y="3231446"/>
              <a:ext cx="3462035" cy="2568808"/>
              <a:chOff x="-1864179" y="3217135"/>
              <a:chExt cx="3462035" cy="2568808"/>
            </a:xfrm>
          </p:grpSpPr>
          <p:sp>
            <p:nvSpPr>
              <p:cNvPr id="15" name="Isosceles Triangle 14">
                <a:extLst>
                  <a:ext uri="{FF2B5EF4-FFF2-40B4-BE49-F238E27FC236}">
                    <a16:creationId xmlns:a16="http://schemas.microsoft.com/office/drawing/2014/main" id="{A66EAFEF-9F7D-4380-B08F-98610B115A9D}"/>
                  </a:ext>
                </a:extLst>
              </p:cNvPr>
              <p:cNvSpPr/>
              <p:nvPr/>
            </p:nvSpPr>
            <p:spPr>
              <a:xfrm>
                <a:off x="-1864179" y="3217135"/>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7" name="Isosceles Triangle 16">
                <a:extLst>
                  <a:ext uri="{FF2B5EF4-FFF2-40B4-BE49-F238E27FC236}">
                    <a16:creationId xmlns:a16="http://schemas.microsoft.com/office/drawing/2014/main" id="{8C6330B1-70B8-41FB-B28C-910AA70E7470}"/>
                  </a:ext>
                </a:extLst>
              </p:cNvPr>
              <p:cNvSpPr/>
              <p:nvPr/>
            </p:nvSpPr>
            <p:spPr>
              <a:xfrm rot="10800000">
                <a:off x="1140656" y="3227897"/>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Isosceles Triangle 17">
                <a:extLst>
                  <a:ext uri="{FF2B5EF4-FFF2-40B4-BE49-F238E27FC236}">
                    <a16:creationId xmlns:a16="http://schemas.microsoft.com/office/drawing/2014/main" id="{E21FC83F-8A86-40B4-91D2-FFECF93AF27B}"/>
                  </a:ext>
                </a:extLst>
              </p:cNvPr>
              <p:cNvSpPr/>
              <p:nvPr/>
            </p:nvSpPr>
            <p:spPr>
              <a:xfrm rot="16200000">
                <a:off x="-442630" y="5403827"/>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grpSp>
      <p:sp>
        <p:nvSpPr>
          <p:cNvPr id="2" name="Title 1"/>
          <p:cNvSpPr>
            <a:spLocks noGrp="1"/>
          </p:cNvSpPr>
          <p:nvPr>
            <p:ph type="title"/>
          </p:nvPr>
        </p:nvSpPr>
        <p:spPr/>
        <p:txBody>
          <a:bodyPr>
            <a:normAutofit/>
          </a:bodyPr>
          <a:lstStyle/>
          <a:p>
            <a:r>
              <a:rPr lang="en-US" dirty="0"/>
              <a:t>Incremental Model</a:t>
            </a:r>
          </a:p>
        </p:txBody>
      </p:sp>
      <p:sp>
        <p:nvSpPr>
          <p:cNvPr id="3" name="Content Placeholder 2"/>
          <p:cNvSpPr>
            <a:spLocks noGrp="1"/>
          </p:cNvSpPr>
          <p:nvPr>
            <p:ph idx="1"/>
          </p:nvPr>
        </p:nvSpPr>
        <p:spPr>
          <a:xfrm>
            <a:off x="1523999" y="5862754"/>
            <a:ext cx="9133114" cy="374559"/>
          </a:xfrm>
          <a:solidFill>
            <a:schemeClr val="accent6">
              <a:lumMod val="20000"/>
              <a:lumOff val="80000"/>
            </a:schemeClr>
          </a:solidFill>
        </p:spPr>
        <p:txBody>
          <a:bodyPr anchor="ctr">
            <a:noAutofit/>
          </a:bodyPr>
          <a:lstStyle/>
          <a:p>
            <a:pPr marL="0" indent="0" algn="ctr">
              <a:buNone/>
            </a:pPr>
            <a:endParaRPr lang="en-US" sz="1800" dirty="0"/>
          </a:p>
          <a:p>
            <a:pPr marL="0" indent="0" algn="ctr">
              <a:buNone/>
            </a:pPr>
            <a:r>
              <a:rPr lang="en-US" sz="1800" dirty="0"/>
              <a:t>Cycles are divided up into smaller, more easily managed modules. </a:t>
            </a:r>
          </a:p>
          <a:p>
            <a:pPr marL="0" indent="0" algn="ctr">
              <a:buNone/>
            </a:pPr>
            <a:endParaRPr lang="en-US" sz="1800" dirty="0"/>
          </a:p>
        </p:txBody>
      </p:sp>
      <p:sp>
        <p:nvSpPr>
          <p:cNvPr id="4" name="Rectangle 3">
            <a:extLst>
              <a:ext uri="{FF2B5EF4-FFF2-40B4-BE49-F238E27FC236}">
                <a16:creationId xmlns:a16="http://schemas.microsoft.com/office/drawing/2014/main" id="{E34098E3-E7F0-4ED9-8676-A5949654334B}"/>
              </a:ext>
            </a:extLst>
          </p:cNvPr>
          <p:cNvSpPr/>
          <p:nvPr/>
        </p:nvSpPr>
        <p:spPr>
          <a:xfrm>
            <a:off x="1524001" y="838200"/>
            <a:ext cx="9143999" cy="369332"/>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The whole requirement is divided into various builds. </a:t>
            </a:r>
          </a:p>
        </p:txBody>
      </p:sp>
      <p:sp>
        <p:nvSpPr>
          <p:cNvPr id="6" name="Rectangle 5">
            <a:extLst>
              <a:ext uri="{FF2B5EF4-FFF2-40B4-BE49-F238E27FC236}">
                <a16:creationId xmlns:a16="http://schemas.microsoft.com/office/drawing/2014/main" id="{F888D58E-DC69-4836-80DD-243C090AEAE9}"/>
              </a:ext>
            </a:extLst>
          </p:cNvPr>
          <p:cNvSpPr/>
          <p:nvPr/>
        </p:nvSpPr>
        <p:spPr>
          <a:xfrm>
            <a:off x="1523999" y="1346031"/>
            <a:ext cx="9144000" cy="369332"/>
          </a:xfrm>
          <a:prstGeom prst="rect">
            <a:avLst/>
          </a:prstGeom>
          <a:solidFill>
            <a:schemeClr val="accent6">
              <a:lumMod val="20000"/>
              <a:lumOff val="80000"/>
            </a:schemeClr>
          </a:solidFill>
        </p:spPr>
        <p:txBody>
          <a:bodyPr wrap="square" anchor="ctr">
            <a:spAutoFit/>
          </a:bodyPr>
          <a:lstStyle/>
          <a:p>
            <a:pPr algn="ctr"/>
            <a:r>
              <a:rPr lang="en-US" dirty="0">
                <a:latin typeface="Cambria" panose="02040503050406030204" pitchFamily="18" charset="0"/>
              </a:rPr>
              <a:t>Multiple development cycles take place here, making the life cycle a “multi-waterfall” cycle.  </a:t>
            </a:r>
          </a:p>
        </p:txBody>
      </p:sp>
      <p:sp>
        <p:nvSpPr>
          <p:cNvPr id="8" name="Rectangle 7">
            <a:extLst>
              <a:ext uri="{FF2B5EF4-FFF2-40B4-BE49-F238E27FC236}">
                <a16:creationId xmlns:a16="http://schemas.microsoft.com/office/drawing/2014/main" id="{8B15A4B2-DBE5-44D8-AA60-F7385E7E39D9}"/>
              </a:ext>
            </a:extLst>
          </p:cNvPr>
          <p:cNvSpPr/>
          <p:nvPr/>
        </p:nvSpPr>
        <p:spPr>
          <a:xfrm>
            <a:off x="1524000" y="6381328"/>
            <a:ext cx="9143999" cy="369332"/>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Incremental model is a type of software development model like V-model, Agile model etc.</a:t>
            </a:r>
          </a:p>
        </p:txBody>
      </p:sp>
      <p:sp>
        <p:nvSpPr>
          <p:cNvPr id="10" name="TextBox 9">
            <a:extLst>
              <a:ext uri="{FF2B5EF4-FFF2-40B4-BE49-F238E27FC236}">
                <a16:creationId xmlns:a16="http://schemas.microsoft.com/office/drawing/2014/main" id="{9B697CC2-C5F2-4BB4-B06A-A4FE87BDF639}"/>
              </a:ext>
            </a:extLst>
          </p:cNvPr>
          <p:cNvSpPr txBox="1"/>
          <p:nvPr/>
        </p:nvSpPr>
        <p:spPr>
          <a:xfrm>
            <a:off x="5334001" y="1752600"/>
            <a:ext cx="1219201" cy="369332"/>
          </a:xfrm>
          <a:prstGeom prst="rect">
            <a:avLst/>
          </a:prstGeom>
          <a:noFill/>
        </p:spPr>
        <p:txBody>
          <a:bodyPr wrap="square" rtlCol="0">
            <a:spAutoFit/>
          </a:bodyPr>
          <a:lstStyle/>
          <a:p>
            <a:pPr algn="ctr"/>
            <a:r>
              <a:rPr lang="en-US" b="1" dirty="0">
                <a:latin typeface="Cambria" panose="02040503050406030204" pitchFamily="18" charset="0"/>
              </a:rPr>
              <a:t>Module 1</a:t>
            </a:r>
          </a:p>
        </p:txBody>
      </p:sp>
      <p:sp>
        <p:nvSpPr>
          <p:cNvPr id="13" name="TextBox 12">
            <a:extLst>
              <a:ext uri="{FF2B5EF4-FFF2-40B4-BE49-F238E27FC236}">
                <a16:creationId xmlns:a16="http://schemas.microsoft.com/office/drawing/2014/main" id="{832D210C-F16B-430F-A085-9353A69A2111}"/>
              </a:ext>
            </a:extLst>
          </p:cNvPr>
          <p:cNvSpPr txBox="1"/>
          <p:nvPr/>
        </p:nvSpPr>
        <p:spPr>
          <a:xfrm>
            <a:off x="6846586" y="5482843"/>
            <a:ext cx="1219201" cy="369332"/>
          </a:xfrm>
          <a:prstGeom prst="rect">
            <a:avLst/>
          </a:prstGeom>
          <a:noFill/>
        </p:spPr>
        <p:txBody>
          <a:bodyPr wrap="square" rtlCol="0">
            <a:spAutoFit/>
          </a:bodyPr>
          <a:lstStyle/>
          <a:p>
            <a:pPr algn="ctr"/>
            <a:r>
              <a:rPr lang="en-US" b="1" dirty="0">
                <a:latin typeface="Cambria" panose="02040503050406030204" pitchFamily="18" charset="0"/>
              </a:rPr>
              <a:t>Module 2</a:t>
            </a:r>
          </a:p>
        </p:txBody>
      </p:sp>
      <p:sp>
        <p:nvSpPr>
          <p:cNvPr id="14" name="TextBox 13">
            <a:extLst>
              <a:ext uri="{FF2B5EF4-FFF2-40B4-BE49-F238E27FC236}">
                <a16:creationId xmlns:a16="http://schemas.microsoft.com/office/drawing/2014/main" id="{C4DB9BDA-3A10-4780-8CE0-404B20040F38}"/>
              </a:ext>
            </a:extLst>
          </p:cNvPr>
          <p:cNvSpPr txBox="1"/>
          <p:nvPr/>
        </p:nvSpPr>
        <p:spPr>
          <a:xfrm>
            <a:off x="3906157" y="5445224"/>
            <a:ext cx="1219201" cy="369332"/>
          </a:xfrm>
          <a:prstGeom prst="rect">
            <a:avLst/>
          </a:prstGeom>
          <a:noFill/>
        </p:spPr>
        <p:txBody>
          <a:bodyPr wrap="square" rtlCol="0">
            <a:spAutoFit/>
          </a:bodyPr>
          <a:lstStyle/>
          <a:p>
            <a:pPr algn="ctr"/>
            <a:r>
              <a:rPr lang="en-US" b="1" dirty="0">
                <a:latin typeface="Cambria" panose="02040503050406030204" pitchFamily="18" charset="0"/>
              </a:rPr>
              <a:t>Module 3</a:t>
            </a:r>
          </a:p>
        </p:txBody>
      </p:sp>
    </p:spTree>
    <p:extLst>
      <p:ext uri="{BB962C8B-B14F-4D97-AF65-F5344CB8AC3E}">
        <p14:creationId xmlns:p14="http://schemas.microsoft.com/office/powerpoint/2010/main" val="3668761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a:t>
            </a:r>
          </a:p>
        </p:txBody>
      </p:sp>
      <p:sp>
        <p:nvSpPr>
          <p:cNvPr id="3" name="Content Placeholder 2"/>
          <p:cNvSpPr>
            <a:spLocks noGrp="1"/>
          </p:cNvSpPr>
          <p:nvPr>
            <p:ph idx="1"/>
          </p:nvPr>
        </p:nvSpPr>
        <p:spPr>
          <a:xfrm>
            <a:off x="2088866" y="3481615"/>
            <a:ext cx="2362200" cy="2362200"/>
          </a:xfrm>
        </p:spPr>
        <p:txBody>
          <a:bodyPr>
            <a:normAutofit/>
          </a:bodyPr>
          <a:lstStyle/>
          <a:p>
            <a:pPr marL="0" indent="0" algn="ctr">
              <a:buNone/>
            </a:pPr>
            <a:r>
              <a:rPr lang="en-US" sz="1800" dirty="0"/>
              <a:t>A working version of software is produced during the first module, so you have working software early on during the software life cycle. </a:t>
            </a:r>
          </a:p>
          <a:p>
            <a:pPr marL="0" indent="0" algn="ctr">
              <a:buNone/>
            </a:pPr>
            <a:endParaRPr lang="en-US" sz="1800" dirty="0"/>
          </a:p>
          <a:p>
            <a:pPr marL="0" indent="0" algn="ctr">
              <a:buNone/>
            </a:pPr>
            <a:endParaRPr lang="en-US" sz="1800" dirty="0"/>
          </a:p>
        </p:txBody>
      </p:sp>
      <p:grpSp>
        <p:nvGrpSpPr>
          <p:cNvPr id="41" name="Group 40">
            <a:extLst>
              <a:ext uri="{FF2B5EF4-FFF2-40B4-BE49-F238E27FC236}">
                <a16:creationId xmlns:a16="http://schemas.microsoft.com/office/drawing/2014/main" id="{B676D5B5-CE77-4491-AF83-2A3FC35C07AD}"/>
              </a:ext>
            </a:extLst>
          </p:cNvPr>
          <p:cNvGrpSpPr/>
          <p:nvPr/>
        </p:nvGrpSpPr>
        <p:grpSpPr>
          <a:xfrm>
            <a:off x="1524001" y="1052737"/>
            <a:ext cx="9143999" cy="920813"/>
            <a:chOff x="0" y="1047749"/>
            <a:chExt cx="9143999" cy="1071400"/>
          </a:xfrm>
        </p:grpSpPr>
        <p:sp>
          <p:nvSpPr>
            <p:cNvPr id="40" name="Flowchart: Process 39">
              <a:extLst>
                <a:ext uri="{FF2B5EF4-FFF2-40B4-BE49-F238E27FC236}">
                  <a16:creationId xmlns:a16="http://schemas.microsoft.com/office/drawing/2014/main" id="{38690DA1-B16D-41A8-82BF-3A41F64F7F57}"/>
                </a:ext>
              </a:extLst>
            </p:cNvPr>
            <p:cNvSpPr/>
            <p:nvPr/>
          </p:nvSpPr>
          <p:spPr>
            <a:xfrm>
              <a:off x="7256" y="1047749"/>
              <a:ext cx="9136743" cy="1071400"/>
            </a:xfrm>
            <a:prstGeom prst="flowChartProces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8BE4545-B283-4C23-9F01-653D6BAE0844}"/>
                </a:ext>
              </a:extLst>
            </p:cNvPr>
            <p:cNvSpPr/>
            <p:nvPr/>
          </p:nvSpPr>
          <p:spPr>
            <a:xfrm>
              <a:off x="0" y="1397391"/>
              <a:ext cx="9136743" cy="429731"/>
            </a:xfrm>
            <a:prstGeom prst="rect">
              <a:avLst/>
            </a:prstGeom>
          </p:spPr>
          <p:txBody>
            <a:bodyPr wrap="square">
              <a:spAutoFit/>
            </a:bodyPr>
            <a:lstStyle/>
            <a:p>
              <a:pPr algn="ctr"/>
              <a:r>
                <a:rPr lang="en-US" dirty="0">
                  <a:solidFill>
                    <a:schemeClr val="bg1"/>
                  </a:solidFill>
                  <a:latin typeface="Cambria" panose="02040503050406030204" pitchFamily="18" charset="0"/>
                </a:rPr>
                <a:t>Each module passes through the requirements, design, implementation and testing phases. </a:t>
              </a:r>
            </a:p>
          </p:txBody>
        </p:sp>
      </p:grpSp>
      <p:sp>
        <p:nvSpPr>
          <p:cNvPr id="11" name="Content Placeholder 2">
            <a:extLst>
              <a:ext uri="{FF2B5EF4-FFF2-40B4-BE49-F238E27FC236}">
                <a16:creationId xmlns:a16="http://schemas.microsoft.com/office/drawing/2014/main" id="{16D73641-A4A6-4F06-8B0C-7A7640706894}"/>
              </a:ext>
            </a:extLst>
          </p:cNvPr>
          <p:cNvSpPr txBox="1">
            <a:spLocks/>
          </p:cNvSpPr>
          <p:nvPr/>
        </p:nvSpPr>
        <p:spPr bwMode="auto">
          <a:xfrm>
            <a:off x="4717605" y="3446690"/>
            <a:ext cx="2362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34950" indent="-234950" algn="l" rtl="0" fontAlgn="base">
              <a:spcBef>
                <a:spcPct val="20000"/>
              </a:spcBef>
              <a:spcAft>
                <a:spcPct val="0"/>
              </a:spcAft>
              <a:buFont typeface="Arial" pitchFamily="34" charset="0"/>
              <a:buChar char="•"/>
              <a:defRPr sz="2000" kern="1200">
                <a:solidFill>
                  <a:schemeClr val="tx1"/>
                </a:solidFill>
                <a:latin typeface="Cambria" pitchFamily="18" charset="0"/>
                <a:ea typeface="+mn-ea"/>
                <a:cs typeface="+mn-cs"/>
              </a:defRPr>
            </a:lvl1pPr>
            <a:lvl2pPr marL="457200" indent="-222250" algn="l" rtl="0" fontAlgn="base">
              <a:spcBef>
                <a:spcPct val="20000"/>
              </a:spcBef>
              <a:spcAft>
                <a:spcPct val="0"/>
              </a:spcAft>
              <a:buSzPct val="70000"/>
              <a:buFont typeface="Courier New" pitchFamily="49" charset="0"/>
              <a:buChar char="o"/>
              <a:tabLst>
                <a:tab pos="457200" algn="l"/>
              </a:tabLst>
              <a:defRPr sz="1800" kern="1200">
                <a:solidFill>
                  <a:schemeClr val="tx1"/>
                </a:solidFill>
                <a:latin typeface="Cambria" pitchFamily="18" charset="0"/>
                <a:ea typeface="+mn-ea"/>
                <a:cs typeface="+mn-cs"/>
              </a:defRPr>
            </a:lvl2pPr>
            <a:lvl3pPr marL="692150" indent="-234950" algn="l" rtl="0" fontAlgn="base">
              <a:spcBef>
                <a:spcPct val="20000"/>
              </a:spcBef>
              <a:spcAft>
                <a:spcPct val="0"/>
              </a:spcAft>
              <a:buFont typeface="Arial" pitchFamily="34" charset="0"/>
              <a:buChar char="•"/>
              <a:defRPr sz="1600" kern="1200">
                <a:solidFill>
                  <a:schemeClr val="tx1"/>
                </a:solidFill>
                <a:latin typeface="Cambria" pitchFamily="18" charset="0"/>
                <a:ea typeface="+mn-ea"/>
                <a:cs typeface="+mn-cs"/>
              </a:defRPr>
            </a:lvl3pPr>
            <a:lvl4pPr marL="9144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4pPr>
            <a:lvl5pPr marL="13716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t>Each subsequent release of the module adds function to the previous release. </a:t>
            </a:r>
          </a:p>
          <a:p>
            <a:pPr marL="0" indent="0" algn="ctr">
              <a:buNone/>
            </a:pPr>
            <a:endParaRPr lang="en-US" sz="1800" dirty="0"/>
          </a:p>
          <a:p>
            <a:pPr marL="0" indent="0" algn="ctr">
              <a:buNone/>
            </a:pPr>
            <a:endParaRPr lang="en-US" sz="1800" dirty="0"/>
          </a:p>
        </p:txBody>
      </p:sp>
      <p:sp>
        <p:nvSpPr>
          <p:cNvPr id="12" name="Content Placeholder 2">
            <a:extLst>
              <a:ext uri="{FF2B5EF4-FFF2-40B4-BE49-F238E27FC236}">
                <a16:creationId xmlns:a16="http://schemas.microsoft.com/office/drawing/2014/main" id="{AE5354C9-35FD-4EEC-A2D9-80AAA84629DC}"/>
              </a:ext>
            </a:extLst>
          </p:cNvPr>
          <p:cNvSpPr txBox="1">
            <a:spLocks/>
          </p:cNvSpPr>
          <p:nvPr/>
        </p:nvSpPr>
        <p:spPr bwMode="auto">
          <a:xfrm>
            <a:off x="7336025" y="3497944"/>
            <a:ext cx="2362200" cy="236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34950" indent="-234950" algn="l" rtl="0" fontAlgn="base">
              <a:spcBef>
                <a:spcPct val="20000"/>
              </a:spcBef>
              <a:spcAft>
                <a:spcPct val="0"/>
              </a:spcAft>
              <a:buFont typeface="Arial" pitchFamily="34" charset="0"/>
              <a:buChar char="•"/>
              <a:defRPr sz="2000" kern="1200">
                <a:solidFill>
                  <a:schemeClr val="tx1"/>
                </a:solidFill>
                <a:latin typeface="Cambria" pitchFamily="18" charset="0"/>
                <a:ea typeface="+mn-ea"/>
                <a:cs typeface="+mn-cs"/>
              </a:defRPr>
            </a:lvl1pPr>
            <a:lvl2pPr marL="457200" indent="-222250" algn="l" rtl="0" fontAlgn="base">
              <a:spcBef>
                <a:spcPct val="20000"/>
              </a:spcBef>
              <a:spcAft>
                <a:spcPct val="0"/>
              </a:spcAft>
              <a:buSzPct val="70000"/>
              <a:buFont typeface="Courier New" pitchFamily="49" charset="0"/>
              <a:buChar char="o"/>
              <a:tabLst>
                <a:tab pos="457200" algn="l"/>
              </a:tabLst>
              <a:defRPr sz="1800" kern="1200">
                <a:solidFill>
                  <a:schemeClr val="tx1"/>
                </a:solidFill>
                <a:latin typeface="Cambria" pitchFamily="18" charset="0"/>
                <a:ea typeface="+mn-ea"/>
                <a:cs typeface="+mn-cs"/>
              </a:defRPr>
            </a:lvl2pPr>
            <a:lvl3pPr marL="692150" indent="-234950" algn="l" rtl="0" fontAlgn="base">
              <a:spcBef>
                <a:spcPct val="20000"/>
              </a:spcBef>
              <a:spcAft>
                <a:spcPct val="0"/>
              </a:spcAft>
              <a:buFont typeface="Arial" pitchFamily="34" charset="0"/>
              <a:buChar char="•"/>
              <a:defRPr sz="1600" kern="1200">
                <a:solidFill>
                  <a:schemeClr val="tx1"/>
                </a:solidFill>
                <a:latin typeface="Cambria" pitchFamily="18" charset="0"/>
                <a:ea typeface="+mn-ea"/>
                <a:cs typeface="+mn-cs"/>
              </a:defRPr>
            </a:lvl3pPr>
            <a:lvl4pPr marL="9144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4pPr>
            <a:lvl5pPr marL="13716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t>The process continues till the complete system is achieved.</a:t>
            </a:r>
          </a:p>
          <a:p>
            <a:pPr marL="0" indent="0" algn="ctr">
              <a:buNone/>
            </a:pPr>
            <a:endParaRPr lang="en-US" sz="1800" dirty="0"/>
          </a:p>
        </p:txBody>
      </p:sp>
      <p:grpSp>
        <p:nvGrpSpPr>
          <p:cNvPr id="30" name="Group 29">
            <a:extLst>
              <a:ext uri="{FF2B5EF4-FFF2-40B4-BE49-F238E27FC236}">
                <a16:creationId xmlns:a16="http://schemas.microsoft.com/office/drawing/2014/main" id="{B7795D12-C731-4CDF-99C3-88A5E892FE95}"/>
              </a:ext>
            </a:extLst>
          </p:cNvPr>
          <p:cNvGrpSpPr/>
          <p:nvPr/>
        </p:nvGrpSpPr>
        <p:grpSpPr>
          <a:xfrm>
            <a:off x="2365886" y="2699989"/>
            <a:ext cx="1905000" cy="704069"/>
            <a:chOff x="838200" y="1600200"/>
            <a:chExt cx="1905000" cy="778329"/>
          </a:xfrm>
        </p:grpSpPr>
        <p:cxnSp>
          <p:nvCxnSpPr>
            <p:cNvPr id="23" name="Straight Connector 22">
              <a:extLst>
                <a:ext uri="{FF2B5EF4-FFF2-40B4-BE49-F238E27FC236}">
                  <a16:creationId xmlns:a16="http://schemas.microsoft.com/office/drawing/2014/main" id="{DDC56A15-E16D-4418-9463-84A2721C73E3}"/>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5356ED-BFAA-4740-9FC1-BBE3D08B5C8B}"/>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9174B3A1-69AD-4988-B096-04FBC164EA04}"/>
              </a:ext>
            </a:extLst>
          </p:cNvPr>
          <p:cNvGrpSpPr/>
          <p:nvPr/>
        </p:nvGrpSpPr>
        <p:grpSpPr>
          <a:xfrm>
            <a:off x="4946205" y="2741840"/>
            <a:ext cx="1905000" cy="704069"/>
            <a:chOff x="838200" y="1600200"/>
            <a:chExt cx="1905000" cy="778329"/>
          </a:xfrm>
        </p:grpSpPr>
        <p:cxnSp>
          <p:nvCxnSpPr>
            <p:cNvPr id="35" name="Straight Connector 34">
              <a:extLst>
                <a:ext uri="{FF2B5EF4-FFF2-40B4-BE49-F238E27FC236}">
                  <a16:creationId xmlns:a16="http://schemas.microsoft.com/office/drawing/2014/main" id="{15120A90-0F18-4AB2-8E9A-DEF8504BA258}"/>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44B348-DC4F-403A-AE1B-5C899BF06674}"/>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15A5BC06-1D22-4B42-A7AC-C569725C3BDA}"/>
              </a:ext>
            </a:extLst>
          </p:cNvPr>
          <p:cNvGrpSpPr/>
          <p:nvPr/>
        </p:nvGrpSpPr>
        <p:grpSpPr>
          <a:xfrm>
            <a:off x="7564625" y="2723697"/>
            <a:ext cx="1905000" cy="704069"/>
            <a:chOff x="838200" y="1600200"/>
            <a:chExt cx="1905000" cy="778329"/>
          </a:xfrm>
        </p:grpSpPr>
        <p:cxnSp>
          <p:nvCxnSpPr>
            <p:cNvPr id="38" name="Straight Connector 37">
              <a:extLst>
                <a:ext uri="{FF2B5EF4-FFF2-40B4-BE49-F238E27FC236}">
                  <a16:creationId xmlns:a16="http://schemas.microsoft.com/office/drawing/2014/main" id="{DD264C67-FF80-4400-947F-27984F259BDC}"/>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F1C756E-D49D-4358-93C1-F2B94A316A14}"/>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DCC6DF3-926D-457B-B5B3-269E1DC9D50D}"/>
              </a:ext>
            </a:extLst>
          </p:cNvPr>
          <p:cNvGrpSpPr/>
          <p:nvPr/>
        </p:nvGrpSpPr>
        <p:grpSpPr>
          <a:xfrm>
            <a:off x="1524000" y="2362200"/>
            <a:ext cx="9144000" cy="322490"/>
            <a:chOff x="0" y="2362200"/>
            <a:chExt cx="9144000" cy="322490"/>
          </a:xfrm>
        </p:grpSpPr>
        <p:sp>
          <p:nvSpPr>
            <p:cNvPr id="9" name="Rectangle 8">
              <a:extLst>
                <a:ext uri="{FF2B5EF4-FFF2-40B4-BE49-F238E27FC236}">
                  <a16:creationId xmlns:a16="http://schemas.microsoft.com/office/drawing/2014/main" id="{DD47DA7C-6316-4C99-B184-FD8FFDC0DE54}"/>
                </a:ext>
              </a:extLst>
            </p:cNvPr>
            <p:cNvSpPr/>
            <p:nvPr/>
          </p:nvSpPr>
          <p:spPr>
            <a:xfrm>
              <a:off x="7257" y="2520622"/>
              <a:ext cx="9136743" cy="16406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FD840FAE-AA75-44EA-8D62-391F85AA78D9}"/>
                </a:ext>
              </a:extLst>
            </p:cNvPr>
            <p:cNvCxnSpPr>
              <a:cxnSpLocks/>
            </p:cNvCxnSpPr>
            <p:nvPr/>
          </p:nvCxnSpPr>
          <p:spPr>
            <a:xfrm flipH="1">
              <a:off x="0" y="2362200"/>
              <a:ext cx="9136743"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9D65BF01-BAC7-4EF9-A686-FD853C1DD187}"/>
              </a:ext>
            </a:extLst>
          </p:cNvPr>
          <p:cNvPicPr>
            <a:picLocks noChangeAspect="1"/>
          </p:cNvPicPr>
          <p:nvPr/>
        </p:nvPicPr>
        <p:blipFill>
          <a:blip r:embed="rId3"/>
          <a:stretch>
            <a:fillRect/>
          </a:stretch>
        </p:blipFill>
        <p:spPr>
          <a:xfrm>
            <a:off x="2718385" y="5569178"/>
            <a:ext cx="1071563" cy="1071563"/>
          </a:xfrm>
          <a:prstGeom prst="ellipse">
            <a:avLst/>
          </a:prstGeom>
        </p:spPr>
      </p:pic>
      <p:grpSp>
        <p:nvGrpSpPr>
          <p:cNvPr id="8" name="Group 7">
            <a:extLst>
              <a:ext uri="{FF2B5EF4-FFF2-40B4-BE49-F238E27FC236}">
                <a16:creationId xmlns:a16="http://schemas.microsoft.com/office/drawing/2014/main" id="{0BBD9A82-C193-42BE-8745-0618A4C52226}"/>
              </a:ext>
            </a:extLst>
          </p:cNvPr>
          <p:cNvGrpSpPr/>
          <p:nvPr/>
        </p:nvGrpSpPr>
        <p:grpSpPr>
          <a:xfrm>
            <a:off x="5159896" y="4839388"/>
            <a:ext cx="1540628" cy="1179278"/>
            <a:chOff x="3798989" y="4839388"/>
            <a:chExt cx="1540628" cy="1179278"/>
          </a:xfrm>
        </p:grpSpPr>
        <p:pic>
          <p:nvPicPr>
            <p:cNvPr id="22" name="Picture 21">
              <a:extLst>
                <a:ext uri="{FF2B5EF4-FFF2-40B4-BE49-F238E27FC236}">
                  <a16:creationId xmlns:a16="http://schemas.microsoft.com/office/drawing/2014/main" id="{C3E5A638-05AB-4359-BFB3-1397E2A7020F}"/>
                </a:ext>
              </a:extLst>
            </p:cNvPr>
            <p:cNvPicPr>
              <a:picLocks noChangeAspect="1"/>
            </p:cNvPicPr>
            <p:nvPr/>
          </p:nvPicPr>
          <p:blipFill>
            <a:blip r:embed="rId3"/>
            <a:stretch>
              <a:fillRect/>
            </a:stretch>
          </p:blipFill>
          <p:spPr>
            <a:xfrm>
              <a:off x="3798989" y="4947103"/>
              <a:ext cx="1071563" cy="1071563"/>
            </a:xfrm>
            <a:prstGeom prst="ellipse">
              <a:avLst/>
            </a:prstGeom>
          </p:spPr>
        </p:pic>
        <p:pic>
          <p:nvPicPr>
            <p:cNvPr id="7" name="Picture 6">
              <a:extLst>
                <a:ext uri="{FF2B5EF4-FFF2-40B4-BE49-F238E27FC236}">
                  <a16:creationId xmlns:a16="http://schemas.microsoft.com/office/drawing/2014/main" id="{9CC5E100-8CB6-431D-8DD3-E745F5E19789}"/>
                </a:ext>
              </a:extLst>
            </p:cNvPr>
            <p:cNvPicPr>
              <a:picLocks noChangeAspect="1"/>
            </p:cNvPicPr>
            <p:nvPr/>
          </p:nvPicPr>
          <p:blipFill rotWithShape="1">
            <a:blip r:embed="rId4">
              <a:clrChange>
                <a:clrFrom>
                  <a:srgbClr val="FFFFFF"/>
                </a:clrFrom>
                <a:clrTo>
                  <a:srgbClr val="FFFFFF">
                    <a:alpha val="0"/>
                  </a:srgbClr>
                </a:clrTo>
              </a:clrChange>
            </a:blip>
            <a:srcRect l="10853" t="15256" r="11065" b="16448"/>
            <a:stretch/>
          </p:blipFill>
          <p:spPr>
            <a:xfrm>
              <a:off x="4502279" y="4839388"/>
              <a:ext cx="837338" cy="732391"/>
            </a:xfrm>
            <a:prstGeom prst="rect">
              <a:avLst/>
            </a:prstGeom>
          </p:spPr>
        </p:pic>
      </p:grpSp>
      <p:grpSp>
        <p:nvGrpSpPr>
          <p:cNvPr id="13" name="Group 12">
            <a:extLst>
              <a:ext uri="{FF2B5EF4-FFF2-40B4-BE49-F238E27FC236}">
                <a16:creationId xmlns:a16="http://schemas.microsoft.com/office/drawing/2014/main" id="{E55ED3AB-C046-45D2-AE72-09DB3CEB50C5}"/>
              </a:ext>
            </a:extLst>
          </p:cNvPr>
          <p:cNvGrpSpPr/>
          <p:nvPr/>
        </p:nvGrpSpPr>
        <p:grpSpPr>
          <a:xfrm>
            <a:off x="7687466" y="4423891"/>
            <a:ext cx="1720903" cy="1351199"/>
            <a:chOff x="6131109" y="4423890"/>
            <a:chExt cx="1720903" cy="1351199"/>
          </a:xfrm>
        </p:grpSpPr>
        <p:grpSp>
          <p:nvGrpSpPr>
            <p:cNvPr id="26" name="Group 25">
              <a:extLst>
                <a:ext uri="{FF2B5EF4-FFF2-40B4-BE49-F238E27FC236}">
                  <a16:creationId xmlns:a16="http://schemas.microsoft.com/office/drawing/2014/main" id="{F8B00667-CD7A-4FD9-9830-BD2D3B28F425}"/>
                </a:ext>
              </a:extLst>
            </p:cNvPr>
            <p:cNvGrpSpPr/>
            <p:nvPr/>
          </p:nvGrpSpPr>
          <p:grpSpPr>
            <a:xfrm>
              <a:off x="6131109" y="4481465"/>
              <a:ext cx="1327783" cy="1293624"/>
              <a:chOff x="3798989" y="4725042"/>
              <a:chExt cx="1327783" cy="1293624"/>
            </a:xfrm>
          </p:grpSpPr>
          <p:pic>
            <p:nvPicPr>
              <p:cNvPr id="27" name="Picture 26">
                <a:extLst>
                  <a:ext uri="{FF2B5EF4-FFF2-40B4-BE49-F238E27FC236}">
                    <a16:creationId xmlns:a16="http://schemas.microsoft.com/office/drawing/2014/main" id="{956963EC-F215-4342-BC78-1D1B0B2616A1}"/>
                  </a:ext>
                </a:extLst>
              </p:cNvPr>
              <p:cNvPicPr>
                <a:picLocks noChangeAspect="1"/>
              </p:cNvPicPr>
              <p:nvPr/>
            </p:nvPicPr>
            <p:blipFill>
              <a:blip r:embed="rId3"/>
              <a:stretch>
                <a:fillRect/>
              </a:stretch>
            </p:blipFill>
            <p:spPr>
              <a:xfrm>
                <a:off x="3798989" y="4947103"/>
                <a:ext cx="1071563" cy="1071563"/>
              </a:xfrm>
              <a:prstGeom prst="ellipse">
                <a:avLst/>
              </a:prstGeom>
            </p:spPr>
          </p:pic>
          <p:pic>
            <p:nvPicPr>
              <p:cNvPr id="28" name="Picture 27">
                <a:extLst>
                  <a:ext uri="{FF2B5EF4-FFF2-40B4-BE49-F238E27FC236}">
                    <a16:creationId xmlns:a16="http://schemas.microsoft.com/office/drawing/2014/main" id="{573942A9-C13F-4DBC-A01A-E70836D8510D}"/>
                  </a:ext>
                </a:extLst>
              </p:cNvPr>
              <p:cNvPicPr>
                <a:picLocks noChangeAspect="1"/>
              </p:cNvPicPr>
              <p:nvPr/>
            </p:nvPicPr>
            <p:blipFill rotWithShape="1">
              <a:blip r:embed="rId4">
                <a:clrChange>
                  <a:clrFrom>
                    <a:srgbClr val="FFFFFF"/>
                  </a:clrFrom>
                  <a:clrTo>
                    <a:srgbClr val="FFFFFF">
                      <a:alpha val="0"/>
                    </a:srgbClr>
                  </a:clrTo>
                </a:clrChange>
              </a:blip>
              <a:srcRect l="8874" t="15570" r="9867" b="14015"/>
              <a:stretch/>
            </p:blipFill>
            <p:spPr>
              <a:xfrm>
                <a:off x="4291141" y="4725042"/>
                <a:ext cx="835631" cy="724118"/>
              </a:xfrm>
              <a:prstGeom prst="rect">
                <a:avLst/>
              </a:prstGeom>
            </p:spPr>
          </p:pic>
        </p:grpSp>
        <p:sp>
          <p:nvSpPr>
            <p:cNvPr id="10" name="Rectangle 9">
              <a:extLst>
                <a:ext uri="{FF2B5EF4-FFF2-40B4-BE49-F238E27FC236}">
                  <a16:creationId xmlns:a16="http://schemas.microsoft.com/office/drawing/2014/main" id="{9A8AE96F-F4FA-4FF8-9B12-C87D2E5DC449}"/>
                </a:ext>
              </a:extLst>
            </p:cNvPr>
            <p:cNvSpPr/>
            <p:nvPr/>
          </p:nvSpPr>
          <p:spPr>
            <a:xfrm>
              <a:off x="7303464" y="4423890"/>
              <a:ext cx="548548" cy="830997"/>
            </a:xfrm>
            <a:prstGeom prst="rect">
              <a:avLst/>
            </a:prstGeom>
          </p:spPr>
          <p:txBody>
            <a:bodyPr wrap="none">
              <a:spAutoFit/>
            </a:bodyPr>
            <a:lstStyle/>
            <a:p>
              <a:r>
                <a:rPr lang="en-US" sz="4800" b="1" dirty="0">
                  <a:solidFill>
                    <a:schemeClr val="accent2"/>
                  </a:solidFill>
                  <a:latin typeface="Cambria" panose="02040503050406030204" pitchFamily="18" charset="0"/>
                </a:rPr>
                <a:t>2</a:t>
              </a:r>
            </a:p>
          </p:txBody>
        </p:sp>
      </p:grpSp>
    </p:spTree>
    <p:extLst>
      <p:ext uri="{BB962C8B-B14F-4D97-AF65-F5344CB8AC3E}">
        <p14:creationId xmlns:p14="http://schemas.microsoft.com/office/powerpoint/2010/main" val="329498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rocess 7">
            <a:extLst>
              <a:ext uri="{FF2B5EF4-FFF2-40B4-BE49-F238E27FC236}">
                <a16:creationId xmlns:a16="http://schemas.microsoft.com/office/drawing/2014/main" id="{02150B20-B49B-4484-BF5E-A032A1A81934}"/>
              </a:ext>
            </a:extLst>
          </p:cNvPr>
          <p:cNvSpPr/>
          <p:nvPr/>
        </p:nvSpPr>
        <p:spPr>
          <a:xfrm>
            <a:off x="1538515" y="1828800"/>
            <a:ext cx="9136743" cy="1609584"/>
          </a:xfrm>
          <a:prstGeom prst="flowChartProcess">
            <a:avLst/>
          </a:prstGeom>
          <a:solidFill>
            <a:schemeClr val="accent6">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Incremental Model</a:t>
            </a:r>
          </a:p>
        </p:txBody>
      </p:sp>
      <p:sp>
        <p:nvSpPr>
          <p:cNvPr id="13" name="Rectangle 12">
            <a:extLst>
              <a:ext uri="{FF2B5EF4-FFF2-40B4-BE49-F238E27FC236}">
                <a16:creationId xmlns:a16="http://schemas.microsoft.com/office/drawing/2014/main" id="{523C7927-CEB0-4011-B258-459E528EB286}"/>
              </a:ext>
            </a:extLst>
          </p:cNvPr>
          <p:cNvSpPr/>
          <p:nvPr/>
        </p:nvSpPr>
        <p:spPr>
          <a:xfrm>
            <a:off x="1524001" y="762000"/>
            <a:ext cx="9151256" cy="6692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mbria" panose="02040503050406030204" pitchFamily="18" charset="0"/>
              </a:rPr>
              <a:t>When we work incrementally we add piece by piece but </a:t>
            </a:r>
          </a:p>
          <a:p>
            <a:pPr algn="ctr"/>
            <a:r>
              <a:rPr lang="en-US" dirty="0">
                <a:solidFill>
                  <a:schemeClr val="bg1"/>
                </a:solidFill>
                <a:latin typeface="Cambria" panose="02040503050406030204" pitchFamily="18" charset="0"/>
              </a:rPr>
              <a:t>expect that each piece is fully finished. </a:t>
            </a:r>
          </a:p>
        </p:txBody>
      </p:sp>
      <p:sp>
        <p:nvSpPr>
          <p:cNvPr id="14" name="Rectangle 13">
            <a:extLst>
              <a:ext uri="{FF2B5EF4-FFF2-40B4-BE49-F238E27FC236}">
                <a16:creationId xmlns:a16="http://schemas.microsoft.com/office/drawing/2014/main" id="{B27EE407-7BF2-4EF0-BB7D-2FB328066CD1}"/>
              </a:ext>
            </a:extLst>
          </p:cNvPr>
          <p:cNvSpPr/>
          <p:nvPr/>
        </p:nvSpPr>
        <p:spPr>
          <a:xfrm>
            <a:off x="1518822" y="3505200"/>
            <a:ext cx="9149179" cy="369332"/>
          </a:xfrm>
          <a:prstGeom prst="rect">
            <a:avLst/>
          </a:prstGeom>
        </p:spPr>
        <p:txBody>
          <a:bodyPr wrap="square">
            <a:spAutoFit/>
          </a:bodyPr>
          <a:lstStyle/>
          <a:p>
            <a:pPr algn="ctr"/>
            <a:r>
              <a:rPr lang="en-US" dirty="0">
                <a:latin typeface="Cambria" panose="02040503050406030204" pitchFamily="18" charset="0"/>
              </a:rPr>
              <a:t>As in the image above:</a:t>
            </a:r>
          </a:p>
        </p:txBody>
      </p:sp>
      <p:grpSp>
        <p:nvGrpSpPr>
          <p:cNvPr id="17" name="Group 16">
            <a:extLst>
              <a:ext uri="{FF2B5EF4-FFF2-40B4-BE49-F238E27FC236}">
                <a16:creationId xmlns:a16="http://schemas.microsoft.com/office/drawing/2014/main" id="{25E0C0AC-3D50-41FD-8B3B-BB3AF9A2CF99}"/>
              </a:ext>
            </a:extLst>
          </p:cNvPr>
          <p:cNvGrpSpPr/>
          <p:nvPr/>
        </p:nvGrpSpPr>
        <p:grpSpPr>
          <a:xfrm>
            <a:off x="1551735" y="1838619"/>
            <a:ext cx="2105355" cy="1546969"/>
            <a:chOff x="27734" y="1886711"/>
            <a:chExt cx="2105355" cy="1546969"/>
          </a:xfrm>
        </p:grpSpPr>
        <p:pic>
          <p:nvPicPr>
            <p:cNvPr id="15" name="Picture 14">
              <a:extLst>
                <a:ext uri="{FF2B5EF4-FFF2-40B4-BE49-F238E27FC236}">
                  <a16:creationId xmlns:a16="http://schemas.microsoft.com/office/drawing/2014/main" id="{D90A72FC-F971-49F4-AC1D-88E359AD0A01}"/>
                </a:ext>
              </a:extLst>
            </p:cNvPr>
            <p:cNvPicPr>
              <a:picLocks noChangeAspect="1"/>
            </p:cNvPicPr>
            <p:nvPr/>
          </p:nvPicPr>
          <p:blipFill rotWithShape="1">
            <a:blip r:embed="rId3">
              <a:clrChange>
                <a:clrFrom>
                  <a:srgbClr val="FFFFFF"/>
                </a:clrFrom>
                <a:clrTo>
                  <a:srgbClr val="FFFFFF">
                    <a:alpha val="0"/>
                  </a:srgbClr>
                </a:clrTo>
              </a:clrChange>
            </a:blip>
            <a:srcRect r="79167" b="80864"/>
            <a:stretch/>
          </p:blipFill>
          <p:spPr>
            <a:xfrm>
              <a:off x="383078" y="2209800"/>
              <a:ext cx="1524000" cy="1181100"/>
            </a:xfrm>
            <a:prstGeom prst="rect">
              <a:avLst/>
            </a:prstGeom>
          </p:spPr>
        </p:pic>
        <p:sp>
          <p:nvSpPr>
            <p:cNvPr id="16" name="Flowchart: Process 15">
              <a:extLst>
                <a:ext uri="{FF2B5EF4-FFF2-40B4-BE49-F238E27FC236}">
                  <a16:creationId xmlns:a16="http://schemas.microsoft.com/office/drawing/2014/main" id="{99BABF7A-F060-432A-8926-2D27E427CE69}"/>
                </a:ext>
              </a:extLst>
            </p:cNvPr>
            <p:cNvSpPr/>
            <p:nvPr/>
          </p:nvSpPr>
          <p:spPr>
            <a:xfrm>
              <a:off x="27734" y="1886711"/>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E88BB21-C59D-486C-88AB-3277692ECE7B}"/>
              </a:ext>
            </a:extLst>
          </p:cNvPr>
          <p:cNvGrpSpPr/>
          <p:nvPr/>
        </p:nvGrpSpPr>
        <p:grpSpPr>
          <a:xfrm>
            <a:off x="3870808" y="1838617"/>
            <a:ext cx="2105355" cy="1916720"/>
            <a:chOff x="2346807" y="1886710"/>
            <a:chExt cx="2105355" cy="1916720"/>
          </a:xfrm>
        </p:grpSpPr>
        <p:pic>
          <p:nvPicPr>
            <p:cNvPr id="29" name="Picture 2" descr="Example of Incremental model in software testing">
              <a:extLst>
                <a:ext uri="{FF2B5EF4-FFF2-40B4-BE49-F238E27FC236}">
                  <a16:creationId xmlns:a16="http://schemas.microsoft.com/office/drawing/2014/main" id="{D5935704-8359-442F-8B8C-C6776A841F3C}"/>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6647" t="6939" r="43528" b="9251"/>
            <a:stretch/>
          </p:blipFill>
          <p:spPr bwMode="auto">
            <a:xfrm>
              <a:off x="2811491" y="2378750"/>
              <a:ext cx="1359164" cy="1424680"/>
            </a:xfrm>
            <a:prstGeom prst="rect">
              <a:avLst/>
            </a:prstGeom>
            <a:noFill/>
            <a:extLst>
              <a:ext uri="{909E8E84-426E-40DD-AFC4-6F175D3DCCD1}">
                <a14:hiddenFill xmlns:a14="http://schemas.microsoft.com/office/drawing/2010/main">
                  <a:solidFill>
                    <a:srgbClr val="FFFFFF"/>
                  </a:solidFill>
                </a14:hiddenFill>
              </a:ext>
            </a:extLst>
          </p:spPr>
        </p:pic>
        <p:sp>
          <p:nvSpPr>
            <p:cNvPr id="40" name="Flowchart: Process 39">
              <a:extLst>
                <a:ext uri="{FF2B5EF4-FFF2-40B4-BE49-F238E27FC236}">
                  <a16:creationId xmlns:a16="http://schemas.microsoft.com/office/drawing/2014/main" id="{AC4C5B53-5FC7-4590-8234-915163FFDA81}"/>
                </a:ext>
              </a:extLst>
            </p:cNvPr>
            <p:cNvSpPr/>
            <p:nvPr/>
          </p:nvSpPr>
          <p:spPr>
            <a:xfrm>
              <a:off x="2346807" y="1886710"/>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4D06DE34-0A52-4DD7-A136-D4D29611A465}"/>
              </a:ext>
            </a:extLst>
          </p:cNvPr>
          <p:cNvGrpSpPr/>
          <p:nvPr/>
        </p:nvGrpSpPr>
        <p:grpSpPr>
          <a:xfrm>
            <a:off x="8488773" y="1874761"/>
            <a:ext cx="2105355" cy="1546969"/>
            <a:chOff x="6964772" y="1922853"/>
            <a:chExt cx="2105355" cy="1546969"/>
          </a:xfrm>
        </p:grpSpPr>
        <p:pic>
          <p:nvPicPr>
            <p:cNvPr id="31" name="Picture 2" descr="Example of Incremental model in software testing">
              <a:extLst>
                <a:ext uri="{FF2B5EF4-FFF2-40B4-BE49-F238E27FC236}">
                  <a16:creationId xmlns:a16="http://schemas.microsoft.com/office/drawing/2014/main" id="{130182C7-E7E4-424F-863F-50982DDC4596}"/>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7771" t="6939" b="9251"/>
            <a:stretch/>
          </p:blipFill>
          <p:spPr bwMode="auto">
            <a:xfrm>
              <a:off x="7093570" y="2008999"/>
              <a:ext cx="1524000" cy="1424680"/>
            </a:xfrm>
            <a:prstGeom prst="rect">
              <a:avLst/>
            </a:prstGeom>
            <a:noFill/>
            <a:extLst>
              <a:ext uri="{909E8E84-426E-40DD-AFC4-6F175D3DCCD1}">
                <a14:hiddenFill xmlns:a14="http://schemas.microsoft.com/office/drawing/2010/main">
                  <a:solidFill>
                    <a:srgbClr val="FFFFFF"/>
                  </a:solidFill>
                </a14:hiddenFill>
              </a:ext>
            </a:extLst>
          </p:spPr>
        </p:pic>
        <p:sp>
          <p:nvSpPr>
            <p:cNvPr id="41" name="Flowchart: Process 40">
              <a:extLst>
                <a:ext uri="{FF2B5EF4-FFF2-40B4-BE49-F238E27FC236}">
                  <a16:creationId xmlns:a16="http://schemas.microsoft.com/office/drawing/2014/main" id="{62E7065E-6904-4A0E-842D-06CF994E34A9}"/>
                </a:ext>
              </a:extLst>
            </p:cNvPr>
            <p:cNvSpPr/>
            <p:nvPr/>
          </p:nvSpPr>
          <p:spPr>
            <a:xfrm>
              <a:off x="6964772" y="1922853"/>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823442B-B9BD-42DA-B7CD-CA6C36594DA1}"/>
              </a:ext>
            </a:extLst>
          </p:cNvPr>
          <p:cNvGrpSpPr/>
          <p:nvPr/>
        </p:nvGrpSpPr>
        <p:grpSpPr>
          <a:xfrm>
            <a:off x="6162464" y="1854160"/>
            <a:ext cx="2105355" cy="1589340"/>
            <a:chOff x="4638463" y="1902253"/>
            <a:chExt cx="2105355" cy="1589340"/>
          </a:xfrm>
        </p:grpSpPr>
        <p:pic>
          <p:nvPicPr>
            <p:cNvPr id="28" name="Picture 2" descr="Example of Incremental model in software testing">
              <a:extLst>
                <a:ext uri="{FF2B5EF4-FFF2-40B4-BE49-F238E27FC236}">
                  <a16:creationId xmlns:a16="http://schemas.microsoft.com/office/drawing/2014/main" id="{D64CD67D-155B-434D-876E-4295219AF4C7}"/>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5359" t="6939" r="22412" b="9251"/>
            <a:stretch/>
          </p:blipFill>
          <p:spPr bwMode="auto">
            <a:xfrm>
              <a:off x="4805713" y="2066913"/>
              <a:ext cx="1524000" cy="1424680"/>
            </a:xfrm>
            <a:prstGeom prst="rect">
              <a:avLst/>
            </a:prstGeom>
            <a:noFill/>
            <a:extLst>
              <a:ext uri="{909E8E84-426E-40DD-AFC4-6F175D3DCCD1}">
                <a14:hiddenFill xmlns:a14="http://schemas.microsoft.com/office/drawing/2010/main">
                  <a:solidFill>
                    <a:srgbClr val="FFFFFF"/>
                  </a:solidFill>
                </a14:hiddenFill>
              </a:ext>
            </a:extLst>
          </p:spPr>
        </p:pic>
        <p:sp>
          <p:nvSpPr>
            <p:cNvPr id="42" name="Flowchart: Process 41">
              <a:extLst>
                <a:ext uri="{FF2B5EF4-FFF2-40B4-BE49-F238E27FC236}">
                  <a16:creationId xmlns:a16="http://schemas.microsoft.com/office/drawing/2014/main" id="{AE9FC36F-E152-4086-9D84-E74B3F025150}"/>
                </a:ext>
              </a:extLst>
            </p:cNvPr>
            <p:cNvSpPr/>
            <p:nvPr/>
          </p:nvSpPr>
          <p:spPr>
            <a:xfrm>
              <a:off x="4638463" y="1902253"/>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lowchart: Off-page Connector 6">
            <a:extLst>
              <a:ext uri="{FF2B5EF4-FFF2-40B4-BE49-F238E27FC236}">
                <a16:creationId xmlns:a16="http://schemas.microsoft.com/office/drawing/2014/main" id="{859167F6-B438-48FE-9338-F4F0ED65D8AA}"/>
              </a:ext>
            </a:extLst>
          </p:cNvPr>
          <p:cNvSpPr/>
          <p:nvPr/>
        </p:nvSpPr>
        <p:spPr>
          <a:xfrm>
            <a:off x="4807857" y="1447801"/>
            <a:ext cx="2286000" cy="466429"/>
          </a:xfrm>
          <a:prstGeom prst="flowChartOffpage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rPr>
              <a:t>For example:</a:t>
            </a:r>
          </a:p>
        </p:txBody>
      </p:sp>
      <p:sp>
        <p:nvSpPr>
          <p:cNvPr id="50" name="Rectangle 49">
            <a:extLst>
              <a:ext uri="{FF2B5EF4-FFF2-40B4-BE49-F238E27FC236}">
                <a16:creationId xmlns:a16="http://schemas.microsoft.com/office/drawing/2014/main" id="{A171EA3F-2BB4-4BA5-A5A4-418C30CE2E4E}"/>
              </a:ext>
            </a:extLst>
          </p:cNvPr>
          <p:cNvSpPr/>
          <p:nvPr/>
        </p:nvSpPr>
        <p:spPr>
          <a:xfrm>
            <a:off x="1531257" y="6187304"/>
            <a:ext cx="9144000" cy="5602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mbria" panose="02040503050406030204" pitchFamily="18" charset="0"/>
              </a:rPr>
              <a:t>Hence, the product got ready step by step.</a:t>
            </a:r>
          </a:p>
        </p:txBody>
      </p:sp>
      <p:grpSp>
        <p:nvGrpSpPr>
          <p:cNvPr id="3" name="Group 2">
            <a:extLst>
              <a:ext uri="{FF2B5EF4-FFF2-40B4-BE49-F238E27FC236}">
                <a16:creationId xmlns:a16="http://schemas.microsoft.com/office/drawing/2014/main" id="{633BAFB4-0930-48C7-939A-B30642169FD8}"/>
              </a:ext>
            </a:extLst>
          </p:cNvPr>
          <p:cNvGrpSpPr/>
          <p:nvPr/>
        </p:nvGrpSpPr>
        <p:grpSpPr>
          <a:xfrm>
            <a:off x="1551735" y="3873620"/>
            <a:ext cx="2105355" cy="2291684"/>
            <a:chOff x="27734" y="3761811"/>
            <a:chExt cx="2105355" cy="2291684"/>
          </a:xfrm>
        </p:grpSpPr>
        <p:grpSp>
          <p:nvGrpSpPr>
            <p:cNvPr id="51" name="Group 50">
              <a:extLst>
                <a:ext uri="{FF2B5EF4-FFF2-40B4-BE49-F238E27FC236}">
                  <a16:creationId xmlns:a16="http://schemas.microsoft.com/office/drawing/2014/main" id="{20676194-9482-4BD2-B17A-6306C067DB70}"/>
                </a:ext>
              </a:extLst>
            </p:cNvPr>
            <p:cNvGrpSpPr/>
            <p:nvPr/>
          </p:nvGrpSpPr>
          <p:grpSpPr>
            <a:xfrm>
              <a:off x="27734" y="3953910"/>
              <a:ext cx="2105355" cy="2099585"/>
              <a:chOff x="27734" y="3953910"/>
              <a:chExt cx="2105355" cy="2099585"/>
            </a:xfrm>
            <a:solidFill>
              <a:schemeClr val="bg1">
                <a:lumMod val="85000"/>
              </a:schemeClr>
            </a:solidFill>
          </p:grpSpPr>
          <p:sp>
            <p:nvSpPr>
              <p:cNvPr id="27" name="Arrow: Pentagon 26">
                <a:extLst>
                  <a:ext uri="{FF2B5EF4-FFF2-40B4-BE49-F238E27FC236}">
                    <a16:creationId xmlns:a16="http://schemas.microsoft.com/office/drawing/2014/main" id="{79DB4482-DE2A-4D68-B011-8B047CF37309}"/>
                  </a:ext>
                </a:extLst>
              </p:cNvPr>
              <p:cNvSpPr/>
              <p:nvPr/>
            </p:nvSpPr>
            <p:spPr>
              <a:xfrm rot="16200000">
                <a:off x="30618" y="3967226"/>
                <a:ext cx="2099585" cy="2072953"/>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a:extLst>
                  <a:ext uri="{FF2B5EF4-FFF2-40B4-BE49-F238E27FC236}">
                    <a16:creationId xmlns:a16="http://schemas.microsoft.com/office/drawing/2014/main" id="{697FCF0F-87C1-484E-8C1E-C06645AEEDF0}"/>
                  </a:ext>
                </a:extLst>
              </p:cNvPr>
              <p:cNvSpPr/>
              <p:nvPr/>
            </p:nvSpPr>
            <p:spPr>
              <a:xfrm>
                <a:off x="27734" y="4700134"/>
                <a:ext cx="2105355" cy="923330"/>
              </a:xfrm>
              <a:prstGeom prst="rect">
                <a:avLst/>
              </a:prstGeom>
              <a:noFill/>
            </p:spPr>
            <p:txBody>
              <a:bodyPr wrap="square">
                <a:spAutoFit/>
              </a:bodyPr>
              <a:lstStyle/>
              <a:p>
                <a:pPr algn="ctr"/>
                <a:r>
                  <a:rPr lang="en-US" dirty="0">
                    <a:latin typeface="Cambria" panose="02040503050406030204" pitchFamily="18" charset="0"/>
                  </a:rPr>
                  <a:t> A person has thought of the application</a:t>
                </a:r>
              </a:p>
            </p:txBody>
          </p:sp>
        </p:grpSp>
        <p:sp>
          <p:nvSpPr>
            <p:cNvPr id="52" name="Flowchart: Off-page Connector 51">
              <a:extLst>
                <a:ext uri="{FF2B5EF4-FFF2-40B4-BE49-F238E27FC236}">
                  <a16:creationId xmlns:a16="http://schemas.microsoft.com/office/drawing/2014/main" id="{7DF7AD7E-1A79-4143-BA19-FA9E0340994C}"/>
                </a:ext>
              </a:extLst>
            </p:cNvPr>
            <p:cNvSpPr/>
            <p:nvPr/>
          </p:nvSpPr>
          <p:spPr>
            <a:xfrm>
              <a:off x="805038" y="3761811"/>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01</a:t>
              </a:r>
            </a:p>
          </p:txBody>
        </p:sp>
      </p:grpSp>
      <p:grpSp>
        <p:nvGrpSpPr>
          <p:cNvPr id="4" name="Group 3">
            <a:extLst>
              <a:ext uri="{FF2B5EF4-FFF2-40B4-BE49-F238E27FC236}">
                <a16:creationId xmlns:a16="http://schemas.microsoft.com/office/drawing/2014/main" id="{B97C3F30-D777-4403-9C01-AD17C54864BA}"/>
              </a:ext>
            </a:extLst>
          </p:cNvPr>
          <p:cNvGrpSpPr/>
          <p:nvPr/>
        </p:nvGrpSpPr>
        <p:grpSpPr>
          <a:xfrm>
            <a:off x="3804996" y="3867146"/>
            <a:ext cx="2154894" cy="2285596"/>
            <a:chOff x="2280996" y="3755337"/>
            <a:chExt cx="2154894" cy="2285596"/>
          </a:xfrm>
        </p:grpSpPr>
        <p:grpSp>
          <p:nvGrpSpPr>
            <p:cNvPr id="32" name="Group 31">
              <a:extLst>
                <a:ext uri="{FF2B5EF4-FFF2-40B4-BE49-F238E27FC236}">
                  <a16:creationId xmlns:a16="http://schemas.microsoft.com/office/drawing/2014/main" id="{47049413-343A-41D2-8AFA-4C50386512D1}"/>
                </a:ext>
              </a:extLst>
            </p:cNvPr>
            <p:cNvGrpSpPr/>
            <p:nvPr/>
          </p:nvGrpSpPr>
          <p:grpSpPr>
            <a:xfrm>
              <a:off x="2280996" y="3903726"/>
              <a:ext cx="2154894" cy="2137207"/>
              <a:chOff x="2280996" y="3903726"/>
              <a:chExt cx="2154894" cy="2137207"/>
            </a:xfrm>
            <a:solidFill>
              <a:schemeClr val="bg1">
                <a:lumMod val="85000"/>
              </a:schemeClr>
            </a:solidFill>
          </p:grpSpPr>
          <p:sp>
            <p:nvSpPr>
              <p:cNvPr id="43" name="Arrow: Pentagon 42">
                <a:extLst>
                  <a:ext uri="{FF2B5EF4-FFF2-40B4-BE49-F238E27FC236}">
                    <a16:creationId xmlns:a16="http://schemas.microsoft.com/office/drawing/2014/main" id="{61942219-75DF-4F54-89FA-A1498382892C}"/>
                  </a:ext>
                </a:extLst>
              </p:cNvPr>
              <p:cNvSpPr/>
              <p:nvPr/>
            </p:nvSpPr>
            <p:spPr>
              <a:xfrm rot="16200000">
                <a:off x="2312971" y="3935853"/>
                <a:ext cx="2137207" cy="2072953"/>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2017449D-6FF9-4E60-B426-F97B90D00885}"/>
                  </a:ext>
                </a:extLst>
              </p:cNvPr>
              <p:cNvSpPr/>
              <p:nvPr/>
            </p:nvSpPr>
            <p:spPr>
              <a:xfrm>
                <a:off x="2280996" y="4226791"/>
                <a:ext cx="2154894" cy="1754326"/>
              </a:xfrm>
              <a:prstGeom prst="rect">
                <a:avLst/>
              </a:prstGeom>
              <a:noFill/>
            </p:spPr>
            <p:txBody>
              <a:bodyPr wrap="square">
                <a:spAutoFit/>
              </a:bodyPr>
              <a:lstStyle/>
              <a:p>
                <a:pPr algn="ctr"/>
                <a:r>
                  <a:rPr lang="en-US" dirty="0">
                    <a:latin typeface="Cambria" panose="02040503050406030204" pitchFamily="18" charset="0"/>
                  </a:rPr>
                  <a:t>The first iteration the first module of the application or product is ready and can be demoed to the customers. </a:t>
                </a:r>
              </a:p>
            </p:txBody>
          </p:sp>
        </p:grpSp>
        <p:sp>
          <p:nvSpPr>
            <p:cNvPr id="54" name="Flowchart: Off-page Connector 53">
              <a:extLst>
                <a:ext uri="{FF2B5EF4-FFF2-40B4-BE49-F238E27FC236}">
                  <a16:creationId xmlns:a16="http://schemas.microsoft.com/office/drawing/2014/main" id="{9BDE864C-3989-4CD1-828A-4599D6E4B566}"/>
                </a:ext>
              </a:extLst>
            </p:cNvPr>
            <p:cNvSpPr/>
            <p:nvPr/>
          </p:nvSpPr>
          <p:spPr>
            <a:xfrm>
              <a:off x="3109413" y="3755337"/>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02</a:t>
              </a:r>
            </a:p>
          </p:txBody>
        </p:sp>
      </p:grpSp>
      <p:grpSp>
        <p:nvGrpSpPr>
          <p:cNvPr id="6" name="Group 5">
            <a:extLst>
              <a:ext uri="{FF2B5EF4-FFF2-40B4-BE49-F238E27FC236}">
                <a16:creationId xmlns:a16="http://schemas.microsoft.com/office/drawing/2014/main" id="{3C318250-F061-4A70-8F2A-9788FE88DC03}"/>
              </a:ext>
            </a:extLst>
          </p:cNvPr>
          <p:cNvGrpSpPr/>
          <p:nvPr/>
        </p:nvGrpSpPr>
        <p:grpSpPr>
          <a:xfrm>
            <a:off x="6158449" y="3915778"/>
            <a:ext cx="2109370" cy="2233131"/>
            <a:chOff x="4634449" y="3803968"/>
            <a:chExt cx="2109370" cy="2233131"/>
          </a:xfrm>
        </p:grpSpPr>
        <p:grpSp>
          <p:nvGrpSpPr>
            <p:cNvPr id="24" name="Group 23">
              <a:extLst>
                <a:ext uri="{FF2B5EF4-FFF2-40B4-BE49-F238E27FC236}">
                  <a16:creationId xmlns:a16="http://schemas.microsoft.com/office/drawing/2014/main" id="{0BE96DD0-326D-4F5E-BC8A-4B52C3AE6B18}"/>
                </a:ext>
              </a:extLst>
            </p:cNvPr>
            <p:cNvGrpSpPr/>
            <p:nvPr/>
          </p:nvGrpSpPr>
          <p:grpSpPr>
            <a:xfrm>
              <a:off x="4634449" y="3888420"/>
              <a:ext cx="2109370" cy="2148679"/>
              <a:chOff x="4634449" y="3888420"/>
              <a:chExt cx="2109370" cy="2148679"/>
            </a:xfrm>
            <a:solidFill>
              <a:schemeClr val="bg1">
                <a:lumMod val="85000"/>
              </a:schemeClr>
            </a:solidFill>
          </p:grpSpPr>
          <p:sp>
            <p:nvSpPr>
              <p:cNvPr id="44" name="Arrow: Pentagon 43">
                <a:extLst>
                  <a:ext uri="{FF2B5EF4-FFF2-40B4-BE49-F238E27FC236}">
                    <a16:creationId xmlns:a16="http://schemas.microsoft.com/office/drawing/2014/main" id="{7A51A24C-F56B-4379-A588-9552D24F9996}"/>
                  </a:ext>
                </a:extLst>
              </p:cNvPr>
              <p:cNvSpPr/>
              <p:nvPr/>
            </p:nvSpPr>
            <p:spPr>
              <a:xfrm rot="16200000">
                <a:off x="4615240" y="3908520"/>
                <a:ext cx="2148679" cy="2108479"/>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a:extLst>
                  <a:ext uri="{FF2B5EF4-FFF2-40B4-BE49-F238E27FC236}">
                    <a16:creationId xmlns:a16="http://schemas.microsoft.com/office/drawing/2014/main" id="{694EA670-D09A-47B0-98F6-F9B93AAFB79F}"/>
                  </a:ext>
                </a:extLst>
              </p:cNvPr>
              <p:cNvSpPr/>
              <p:nvPr/>
            </p:nvSpPr>
            <p:spPr>
              <a:xfrm>
                <a:off x="4634449" y="4568593"/>
                <a:ext cx="2109369" cy="1200329"/>
              </a:xfrm>
              <a:prstGeom prst="rect">
                <a:avLst/>
              </a:prstGeom>
              <a:grpFill/>
            </p:spPr>
            <p:txBody>
              <a:bodyPr wrap="square">
                <a:spAutoFit/>
              </a:bodyPr>
              <a:lstStyle/>
              <a:p>
                <a:pPr algn="ctr"/>
                <a:r>
                  <a:rPr lang="en-US" dirty="0">
                    <a:latin typeface="Cambria" panose="02040503050406030204" pitchFamily="18" charset="0"/>
                  </a:rPr>
                  <a:t>The other module is ready and integrated with the first module</a:t>
                </a:r>
              </a:p>
            </p:txBody>
          </p:sp>
        </p:grpSp>
        <p:sp>
          <p:nvSpPr>
            <p:cNvPr id="55" name="Flowchart: Off-page Connector 54">
              <a:extLst>
                <a:ext uri="{FF2B5EF4-FFF2-40B4-BE49-F238E27FC236}">
                  <a16:creationId xmlns:a16="http://schemas.microsoft.com/office/drawing/2014/main" id="{E423EBC1-CBB5-4F38-801C-93C3A5AAFCFD}"/>
                </a:ext>
              </a:extLst>
            </p:cNvPr>
            <p:cNvSpPr/>
            <p:nvPr/>
          </p:nvSpPr>
          <p:spPr>
            <a:xfrm>
              <a:off x="5398807" y="3803968"/>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03</a:t>
              </a:r>
            </a:p>
          </p:txBody>
        </p:sp>
      </p:grpSp>
      <p:grpSp>
        <p:nvGrpSpPr>
          <p:cNvPr id="9" name="Group 8">
            <a:extLst>
              <a:ext uri="{FF2B5EF4-FFF2-40B4-BE49-F238E27FC236}">
                <a16:creationId xmlns:a16="http://schemas.microsoft.com/office/drawing/2014/main" id="{E0957E1A-69BA-4A37-B581-553252828119}"/>
              </a:ext>
            </a:extLst>
          </p:cNvPr>
          <p:cNvGrpSpPr/>
          <p:nvPr/>
        </p:nvGrpSpPr>
        <p:grpSpPr>
          <a:xfrm>
            <a:off x="8484215" y="3905242"/>
            <a:ext cx="2153462" cy="2247785"/>
            <a:chOff x="6960215" y="3793432"/>
            <a:chExt cx="2153462" cy="2247785"/>
          </a:xfrm>
        </p:grpSpPr>
        <p:grpSp>
          <p:nvGrpSpPr>
            <p:cNvPr id="22" name="Group 21">
              <a:extLst>
                <a:ext uri="{FF2B5EF4-FFF2-40B4-BE49-F238E27FC236}">
                  <a16:creationId xmlns:a16="http://schemas.microsoft.com/office/drawing/2014/main" id="{AD7727BB-F9A8-4DF2-8EAE-E2D6BC6D826C}"/>
                </a:ext>
              </a:extLst>
            </p:cNvPr>
            <p:cNvGrpSpPr/>
            <p:nvPr/>
          </p:nvGrpSpPr>
          <p:grpSpPr>
            <a:xfrm>
              <a:off x="6960215" y="3904859"/>
              <a:ext cx="2153462" cy="2136358"/>
              <a:chOff x="6960215" y="3904859"/>
              <a:chExt cx="2153462" cy="2136358"/>
            </a:xfrm>
            <a:solidFill>
              <a:schemeClr val="bg1">
                <a:lumMod val="85000"/>
              </a:schemeClr>
            </a:solidFill>
          </p:grpSpPr>
          <p:sp>
            <p:nvSpPr>
              <p:cNvPr id="45" name="Arrow: Pentagon 44">
                <a:extLst>
                  <a:ext uri="{FF2B5EF4-FFF2-40B4-BE49-F238E27FC236}">
                    <a16:creationId xmlns:a16="http://schemas.microsoft.com/office/drawing/2014/main" id="{23209670-E404-474C-B2CC-4D3084AB7BCC}"/>
                  </a:ext>
                </a:extLst>
              </p:cNvPr>
              <p:cNvSpPr/>
              <p:nvPr/>
            </p:nvSpPr>
            <p:spPr>
              <a:xfrm rot="16200000">
                <a:off x="6968767" y="3896307"/>
                <a:ext cx="2136358" cy="2153462"/>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ectangle 48">
                <a:extLst>
                  <a:ext uri="{FF2B5EF4-FFF2-40B4-BE49-F238E27FC236}">
                    <a16:creationId xmlns:a16="http://schemas.microsoft.com/office/drawing/2014/main" id="{14D474EC-401B-4C3F-A02D-62459DFC5B58}"/>
                  </a:ext>
                </a:extLst>
              </p:cNvPr>
              <p:cNvSpPr/>
              <p:nvPr/>
            </p:nvSpPr>
            <p:spPr>
              <a:xfrm>
                <a:off x="6960215" y="4700134"/>
                <a:ext cx="2116284" cy="923330"/>
              </a:xfrm>
              <a:prstGeom prst="rect">
                <a:avLst/>
              </a:prstGeom>
              <a:grpFill/>
            </p:spPr>
            <p:txBody>
              <a:bodyPr wrap="square">
                <a:spAutoFit/>
              </a:bodyPr>
              <a:lstStyle/>
              <a:p>
                <a:pPr algn="ctr"/>
                <a:r>
                  <a:rPr lang="en-US" dirty="0">
                    <a:latin typeface="Cambria" panose="02040503050406030204" pitchFamily="18" charset="0"/>
                  </a:rPr>
                  <a:t>The whole product is ready and integrated.</a:t>
                </a:r>
              </a:p>
            </p:txBody>
          </p:sp>
        </p:grpSp>
        <p:sp>
          <p:nvSpPr>
            <p:cNvPr id="56" name="Flowchart: Off-page Connector 55">
              <a:extLst>
                <a:ext uri="{FF2B5EF4-FFF2-40B4-BE49-F238E27FC236}">
                  <a16:creationId xmlns:a16="http://schemas.microsoft.com/office/drawing/2014/main" id="{A9AE1B18-F60B-47DC-B485-30D908629C6A}"/>
                </a:ext>
              </a:extLst>
            </p:cNvPr>
            <p:cNvSpPr/>
            <p:nvPr/>
          </p:nvSpPr>
          <p:spPr>
            <a:xfrm>
              <a:off x="7816315" y="3793432"/>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04</a:t>
              </a:r>
            </a:p>
          </p:txBody>
        </p:sp>
      </p:grpSp>
    </p:spTree>
    <p:extLst>
      <p:ext uri="{BB962C8B-B14F-4D97-AF65-F5344CB8AC3E}">
        <p14:creationId xmlns:p14="http://schemas.microsoft.com/office/powerpoint/2010/main" val="113640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Incremental Model Applications</a:t>
            </a:r>
            <a:br>
              <a:rPr lang="en-US" b="0" dirty="0"/>
            </a:br>
            <a:endParaRPr lang="en-US" dirty="0"/>
          </a:p>
        </p:txBody>
      </p:sp>
      <p:pic>
        <p:nvPicPr>
          <p:cNvPr id="9" name="Picture 8"/>
          <p:cNvPicPr>
            <a:picLocks noChangeAspect="1"/>
          </p:cNvPicPr>
          <p:nvPr/>
        </p:nvPicPr>
        <p:blipFill>
          <a:blip r:embed="rId3"/>
          <a:stretch>
            <a:fillRect/>
          </a:stretch>
        </p:blipFill>
        <p:spPr>
          <a:xfrm>
            <a:off x="2667000" y="1867512"/>
            <a:ext cx="7184604" cy="4761889"/>
          </a:xfrm>
          <a:prstGeom prst="rect">
            <a:avLst/>
          </a:prstGeom>
        </p:spPr>
      </p:pic>
      <p:sp>
        <p:nvSpPr>
          <p:cNvPr id="7" name="Content Placeholder 4"/>
          <p:cNvSpPr>
            <a:spLocks noGrp="1"/>
          </p:cNvSpPr>
          <p:nvPr>
            <p:ph idx="1"/>
          </p:nvPr>
        </p:nvSpPr>
        <p:spPr bwMode="auto">
          <a:xfrm>
            <a:off x="1524000" y="1066800"/>
            <a:ext cx="9144000" cy="762000"/>
          </a:xfrm>
          <a:solidFill>
            <a:schemeClr val="accent5">
              <a:lumMod val="75000"/>
            </a:schemeClr>
          </a:solidFill>
          <a:ln>
            <a:noFill/>
          </a:ln>
        </p:spPr>
        <p:txBody>
          <a:bodyPr vert="horz" wrap="square" numCol="1" anchor="t" anchorCtr="0" compatLnSpc="1">
            <a:prstTxWarp prst="textNoShape">
              <a:avLst/>
            </a:prstTxWarp>
            <a:noAutofit/>
          </a:bodyPr>
          <a:lstStyle/>
          <a:p>
            <a:pPr marL="0" lvl="1" indent="0" algn="ctr">
              <a:buNone/>
            </a:pPr>
            <a:r>
              <a:rPr lang="en-US" sz="2000" dirty="0">
                <a:solidFill>
                  <a:schemeClr val="bg1"/>
                </a:solidFill>
              </a:rPr>
              <a:t>The Incremental model is an evolution of the Waterfall model, </a:t>
            </a:r>
          </a:p>
          <a:p>
            <a:pPr marL="0" lvl="1" indent="0" algn="ctr">
              <a:buNone/>
            </a:pPr>
            <a:r>
              <a:rPr lang="en-US" sz="2000" dirty="0">
                <a:solidFill>
                  <a:schemeClr val="bg1"/>
                </a:solidFill>
              </a:rPr>
              <a:t>where the Waterfall model is incrementally applied.</a:t>
            </a:r>
          </a:p>
        </p:txBody>
      </p:sp>
    </p:spTree>
    <p:extLst>
      <p:ext uri="{BB962C8B-B14F-4D97-AF65-F5344CB8AC3E}">
        <p14:creationId xmlns:p14="http://schemas.microsoft.com/office/powerpoint/2010/main" val="1181528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 Advantages</a:t>
            </a:r>
          </a:p>
        </p:txBody>
      </p:sp>
      <p:grpSp>
        <p:nvGrpSpPr>
          <p:cNvPr id="4" name="Group 2">
            <a:extLst>
              <a:ext uri="{FF2B5EF4-FFF2-40B4-BE49-F238E27FC236}">
                <a16:creationId xmlns:a16="http://schemas.microsoft.com/office/drawing/2014/main" id="{35A40250-B7C8-40C7-9194-CCCB1794FB1F}"/>
              </a:ext>
            </a:extLst>
          </p:cNvPr>
          <p:cNvGrpSpPr>
            <a:grpSpLocks/>
          </p:cNvGrpSpPr>
          <p:nvPr/>
        </p:nvGrpSpPr>
        <p:grpSpPr bwMode="auto">
          <a:xfrm>
            <a:off x="1676401" y="685800"/>
            <a:ext cx="900113" cy="928688"/>
            <a:chOff x="152516" y="1066801"/>
            <a:chExt cx="900177" cy="928689"/>
          </a:xfrm>
        </p:grpSpPr>
        <p:pic>
          <p:nvPicPr>
            <p:cNvPr id="5" name="Picture 4">
              <a:extLst>
                <a:ext uri="{FF2B5EF4-FFF2-40B4-BE49-F238E27FC236}">
                  <a16:creationId xmlns:a16="http://schemas.microsoft.com/office/drawing/2014/main" id="{05E1BB70-1AB5-44A0-8E8A-D1D3B44B9EE3}"/>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6" name="Rectangle 4">
              <a:extLst>
                <a:ext uri="{FF2B5EF4-FFF2-40B4-BE49-F238E27FC236}">
                  <a16:creationId xmlns:a16="http://schemas.microsoft.com/office/drawing/2014/main" id="{922A5595-6869-4CB0-8F88-E5C34976B0F2}"/>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dirty="0">
                  <a:latin typeface="Cambria" panose="02040503050406030204" pitchFamily="18" charset="0"/>
                </a:rPr>
                <a:t>01</a:t>
              </a:r>
            </a:p>
          </p:txBody>
        </p:sp>
      </p:grpSp>
      <p:grpSp>
        <p:nvGrpSpPr>
          <p:cNvPr id="7" name="Group 6">
            <a:extLst>
              <a:ext uri="{FF2B5EF4-FFF2-40B4-BE49-F238E27FC236}">
                <a16:creationId xmlns:a16="http://schemas.microsoft.com/office/drawing/2014/main" id="{5ADDD387-D2E4-49B3-B469-D25B5A118A1C}"/>
              </a:ext>
            </a:extLst>
          </p:cNvPr>
          <p:cNvGrpSpPr>
            <a:grpSpLocks/>
          </p:cNvGrpSpPr>
          <p:nvPr/>
        </p:nvGrpSpPr>
        <p:grpSpPr bwMode="auto">
          <a:xfrm>
            <a:off x="1676401" y="1676400"/>
            <a:ext cx="900113" cy="928688"/>
            <a:chOff x="152516" y="1066801"/>
            <a:chExt cx="900177" cy="928689"/>
          </a:xfrm>
        </p:grpSpPr>
        <p:pic>
          <p:nvPicPr>
            <p:cNvPr id="8" name="Picture 7">
              <a:extLst>
                <a:ext uri="{FF2B5EF4-FFF2-40B4-BE49-F238E27FC236}">
                  <a16:creationId xmlns:a16="http://schemas.microsoft.com/office/drawing/2014/main" id="{F8F471D9-3160-46EB-8546-A83560253BF8}"/>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9" name="Rectangle 8">
              <a:extLst>
                <a:ext uri="{FF2B5EF4-FFF2-40B4-BE49-F238E27FC236}">
                  <a16:creationId xmlns:a16="http://schemas.microsoft.com/office/drawing/2014/main" id="{5E339873-B8E5-4259-96B1-F364627434CD}"/>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02</a:t>
              </a:r>
            </a:p>
          </p:txBody>
        </p:sp>
      </p:grpSp>
      <p:grpSp>
        <p:nvGrpSpPr>
          <p:cNvPr id="10" name="Group 9">
            <a:extLst>
              <a:ext uri="{FF2B5EF4-FFF2-40B4-BE49-F238E27FC236}">
                <a16:creationId xmlns:a16="http://schemas.microsoft.com/office/drawing/2014/main" id="{82ED4593-B6AB-4AA4-8C1B-C172C79B4DE1}"/>
              </a:ext>
            </a:extLst>
          </p:cNvPr>
          <p:cNvGrpSpPr>
            <a:grpSpLocks/>
          </p:cNvGrpSpPr>
          <p:nvPr/>
        </p:nvGrpSpPr>
        <p:grpSpPr bwMode="auto">
          <a:xfrm>
            <a:off x="1676401" y="2667000"/>
            <a:ext cx="900113" cy="928688"/>
            <a:chOff x="152516" y="1066801"/>
            <a:chExt cx="900177" cy="928689"/>
          </a:xfrm>
        </p:grpSpPr>
        <p:pic>
          <p:nvPicPr>
            <p:cNvPr id="11" name="Picture 10">
              <a:extLst>
                <a:ext uri="{FF2B5EF4-FFF2-40B4-BE49-F238E27FC236}">
                  <a16:creationId xmlns:a16="http://schemas.microsoft.com/office/drawing/2014/main" id="{4E08CBAE-2CB7-49FB-9885-7B9E41ECD490}"/>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12" name="Rectangle 11">
              <a:extLst>
                <a:ext uri="{FF2B5EF4-FFF2-40B4-BE49-F238E27FC236}">
                  <a16:creationId xmlns:a16="http://schemas.microsoft.com/office/drawing/2014/main" id="{D71D896A-FF3E-4DE1-84C7-5FCCF037E28A}"/>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03</a:t>
              </a:r>
            </a:p>
          </p:txBody>
        </p:sp>
      </p:grpSp>
      <p:grpSp>
        <p:nvGrpSpPr>
          <p:cNvPr id="13" name="Group 12">
            <a:extLst>
              <a:ext uri="{FF2B5EF4-FFF2-40B4-BE49-F238E27FC236}">
                <a16:creationId xmlns:a16="http://schemas.microsoft.com/office/drawing/2014/main" id="{E467A18A-A466-4CC4-8559-51A6F4E333F4}"/>
              </a:ext>
            </a:extLst>
          </p:cNvPr>
          <p:cNvGrpSpPr>
            <a:grpSpLocks/>
          </p:cNvGrpSpPr>
          <p:nvPr/>
        </p:nvGrpSpPr>
        <p:grpSpPr bwMode="auto">
          <a:xfrm>
            <a:off x="1676401" y="3657600"/>
            <a:ext cx="900113" cy="928688"/>
            <a:chOff x="152516" y="1066801"/>
            <a:chExt cx="900177" cy="928689"/>
          </a:xfrm>
        </p:grpSpPr>
        <p:pic>
          <p:nvPicPr>
            <p:cNvPr id="14" name="Picture 13">
              <a:extLst>
                <a:ext uri="{FF2B5EF4-FFF2-40B4-BE49-F238E27FC236}">
                  <a16:creationId xmlns:a16="http://schemas.microsoft.com/office/drawing/2014/main" id="{464A36D1-46C8-45EE-AB58-00EBDC6378EC}"/>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15" name="Rectangle 14">
              <a:extLst>
                <a:ext uri="{FF2B5EF4-FFF2-40B4-BE49-F238E27FC236}">
                  <a16:creationId xmlns:a16="http://schemas.microsoft.com/office/drawing/2014/main" id="{A19A1792-A287-4082-BE81-D351877E3D32}"/>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04</a:t>
              </a:r>
            </a:p>
          </p:txBody>
        </p:sp>
      </p:grpSp>
      <p:grpSp>
        <p:nvGrpSpPr>
          <p:cNvPr id="16" name="Group 15">
            <a:extLst>
              <a:ext uri="{FF2B5EF4-FFF2-40B4-BE49-F238E27FC236}">
                <a16:creationId xmlns:a16="http://schemas.microsoft.com/office/drawing/2014/main" id="{F9B6669C-1337-4FAC-9472-D62475FCD02B}"/>
              </a:ext>
            </a:extLst>
          </p:cNvPr>
          <p:cNvGrpSpPr>
            <a:grpSpLocks/>
          </p:cNvGrpSpPr>
          <p:nvPr/>
        </p:nvGrpSpPr>
        <p:grpSpPr bwMode="auto">
          <a:xfrm>
            <a:off x="1676401" y="4733925"/>
            <a:ext cx="900113" cy="928688"/>
            <a:chOff x="152516" y="1066801"/>
            <a:chExt cx="900177" cy="928689"/>
          </a:xfrm>
        </p:grpSpPr>
        <p:pic>
          <p:nvPicPr>
            <p:cNvPr id="17" name="Picture 16">
              <a:extLst>
                <a:ext uri="{FF2B5EF4-FFF2-40B4-BE49-F238E27FC236}">
                  <a16:creationId xmlns:a16="http://schemas.microsoft.com/office/drawing/2014/main" id="{7B0C1479-6AE9-484A-B69B-5D45E787D1F1}"/>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18" name="Rectangle 17">
              <a:extLst>
                <a:ext uri="{FF2B5EF4-FFF2-40B4-BE49-F238E27FC236}">
                  <a16:creationId xmlns:a16="http://schemas.microsoft.com/office/drawing/2014/main" id="{CB2A26F2-CC6A-4AD4-998F-048DC409A53F}"/>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05</a:t>
              </a:r>
            </a:p>
          </p:txBody>
        </p:sp>
      </p:grpSp>
      <p:grpSp>
        <p:nvGrpSpPr>
          <p:cNvPr id="19" name="Group 18">
            <a:extLst>
              <a:ext uri="{FF2B5EF4-FFF2-40B4-BE49-F238E27FC236}">
                <a16:creationId xmlns:a16="http://schemas.microsoft.com/office/drawing/2014/main" id="{0C40F482-D0F7-4B63-9250-EE58C6C7D88D}"/>
              </a:ext>
            </a:extLst>
          </p:cNvPr>
          <p:cNvGrpSpPr>
            <a:grpSpLocks/>
          </p:cNvGrpSpPr>
          <p:nvPr/>
        </p:nvGrpSpPr>
        <p:grpSpPr bwMode="auto">
          <a:xfrm>
            <a:off x="1676401" y="5738814"/>
            <a:ext cx="900113" cy="928687"/>
            <a:chOff x="152516" y="1066801"/>
            <a:chExt cx="900177" cy="928689"/>
          </a:xfrm>
        </p:grpSpPr>
        <p:pic>
          <p:nvPicPr>
            <p:cNvPr id="20" name="Picture 19">
              <a:extLst>
                <a:ext uri="{FF2B5EF4-FFF2-40B4-BE49-F238E27FC236}">
                  <a16:creationId xmlns:a16="http://schemas.microsoft.com/office/drawing/2014/main" id="{292F7CAE-4D6C-428F-9802-9F15453702A2}"/>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21" name="Rectangle 20">
              <a:extLst>
                <a:ext uri="{FF2B5EF4-FFF2-40B4-BE49-F238E27FC236}">
                  <a16:creationId xmlns:a16="http://schemas.microsoft.com/office/drawing/2014/main" id="{84D566BF-E267-4E55-9F63-8CF9BDBEB355}"/>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06</a:t>
              </a:r>
            </a:p>
          </p:txBody>
        </p:sp>
      </p:grpSp>
      <p:sp>
        <p:nvSpPr>
          <p:cNvPr id="22" name="Rectangle 21">
            <a:extLst>
              <a:ext uri="{FF2B5EF4-FFF2-40B4-BE49-F238E27FC236}">
                <a16:creationId xmlns:a16="http://schemas.microsoft.com/office/drawing/2014/main" id="{0F70F1FC-6011-48CB-97D2-AF1D25A91CE6}"/>
              </a:ext>
            </a:extLst>
          </p:cNvPr>
          <p:cNvSpPr/>
          <p:nvPr/>
        </p:nvSpPr>
        <p:spPr>
          <a:xfrm>
            <a:off x="2652714" y="801689"/>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Generates working software quickly and early during the software life cycle.</a:t>
            </a:r>
          </a:p>
        </p:txBody>
      </p:sp>
      <p:sp>
        <p:nvSpPr>
          <p:cNvPr id="23" name="Rectangle 22">
            <a:extLst>
              <a:ext uri="{FF2B5EF4-FFF2-40B4-BE49-F238E27FC236}">
                <a16:creationId xmlns:a16="http://schemas.microsoft.com/office/drawing/2014/main" id="{94B04C24-35A8-40F5-90ED-F4A333EC2220}"/>
              </a:ext>
            </a:extLst>
          </p:cNvPr>
          <p:cNvSpPr/>
          <p:nvPr/>
        </p:nvSpPr>
        <p:spPr>
          <a:xfrm>
            <a:off x="2652714" y="1792289"/>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This model is more flexible – less costly to change scope and requirements.</a:t>
            </a:r>
          </a:p>
        </p:txBody>
      </p:sp>
      <p:sp>
        <p:nvSpPr>
          <p:cNvPr id="24" name="Rectangle 23">
            <a:extLst>
              <a:ext uri="{FF2B5EF4-FFF2-40B4-BE49-F238E27FC236}">
                <a16:creationId xmlns:a16="http://schemas.microsoft.com/office/drawing/2014/main" id="{8E8EB9A6-3010-4D53-A715-4ECEAAA15B4C}"/>
              </a:ext>
            </a:extLst>
          </p:cNvPr>
          <p:cNvSpPr/>
          <p:nvPr/>
        </p:nvSpPr>
        <p:spPr>
          <a:xfrm>
            <a:off x="2652714" y="2797176"/>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It is easier to test and debug during a smaller iteration.</a:t>
            </a:r>
          </a:p>
        </p:txBody>
      </p:sp>
      <p:sp>
        <p:nvSpPr>
          <p:cNvPr id="25" name="Rectangle 24">
            <a:extLst>
              <a:ext uri="{FF2B5EF4-FFF2-40B4-BE49-F238E27FC236}">
                <a16:creationId xmlns:a16="http://schemas.microsoft.com/office/drawing/2014/main" id="{C49001BC-6843-4880-B2AE-114B4FE94A1F}"/>
              </a:ext>
            </a:extLst>
          </p:cNvPr>
          <p:cNvSpPr/>
          <p:nvPr/>
        </p:nvSpPr>
        <p:spPr>
          <a:xfrm>
            <a:off x="2652714" y="3787776"/>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In this model customer can respond to each built.</a:t>
            </a:r>
          </a:p>
        </p:txBody>
      </p:sp>
      <p:sp>
        <p:nvSpPr>
          <p:cNvPr id="26" name="Rectangle 25">
            <a:extLst>
              <a:ext uri="{FF2B5EF4-FFF2-40B4-BE49-F238E27FC236}">
                <a16:creationId xmlns:a16="http://schemas.microsoft.com/office/drawing/2014/main" id="{33A13FBE-9A69-4786-930C-20BA7D5C5DC1}"/>
              </a:ext>
            </a:extLst>
          </p:cNvPr>
          <p:cNvSpPr/>
          <p:nvPr/>
        </p:nvSpPr>
        <p:spPr>
          <a:xfrm>
            <a:off x="2652714" y="4879976"/>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IN" altLang="en-US" kern="0" noProof="1">
                <a:solidFill>
                  <a:schemeClr val="tx1"/>
                </a:solidFill>
                <a:latin typeface="Cambria" panose="02040503050406030204" pitchFamily="18" charset="0"/>
              </a:rPr>
              <a:t>Lowers initial delivery cost.</a:t>
            </a:r>
          </a:p>
        </p:txBody>
      </p:sp>
      <p:sp>
        <p:nvSpPr>
          <p:cNvPr id="27" name="Rectangle 26">
            <a:extLst>
              <a:ext uri="{FF2B5EF4-FFF2-40B4-BE49-F238E27FC236}">
                <a16:creationId xmlns:a16="http://schemas.microsoft.com/office/drawing/2014/main" id="{73FA5DE4-679C-4CD2-A6E3-57C23FF92C69}"/>
              </a:ext>
            </a:extLst>
          </p:cNvPr>
          <p:cNvSpPr/>
          <p:nvPr/>
        </p:nvSpPr>
        <p:spPr>
          <a:xfrm>
            <a:off x="2652714" y="5870576"/>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Easier to manage risk because risky pieces are identified and handled during it’d iteration.</a:t>
            </a:r>
          </a:p>
        </p:txBody>
      </p:sp>
    </p:spTree>
    <p:extLst>
      <p:ext uri="{BB962C8B-B14F-4D97-AF65-F5344CB8AC3E}">
        <p14:creationId xmlns:p14="http://schemas.microsoft.com/office/powerpoint/2010/main" val="133939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CF13-2545-4594-ABA9-A6EF04C5A8F6}"/>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135FEC1E-3BD9-4D49-A7D4-1CF31BD6987E}"/>
              </a:ext>
            </a:extLst>
          </p:cNvPr>
          <p:cNvSpPr>
            <a:spLocks noGrp="1"/>
          </p:cNvSpPr>
          <p:nvPr>
            <p:ph idx="1"/>
          </p:nvPr>
        </p:nvSpPr>
        <p:spPr/>
        <p:txBody>
          <a:bodyPr/>
          <a:lstStyle/>
          <a:p>
            <a:r>
              <a:rPr lang="en-US" b="0" i="0" dirty="0">
                <a:solidFill>
                  <a:srgbClr val="333333"/>
                </a:solidFill>
                <a:effectLst/>
                <a:latin typeface="inter-regular"/>
              </a:rPr>
              <a:t>Testing includes an examination of code and also the execution of code in various environments, conditions as well as all the examining aspects of the code. </a:t>
            </a:r>
          </a:p>
          <a:p>
            <a:r>
              <a:rPr lang="en-US" b="0" i="0" dirty="0">
                <a:solidFill>
                  <a:srgbClr val="333333"/>
                </a:solidFill>
                <a:effectLst/>
                <a:latin typeface="inter-regular"/>
              </a:rPr>
              <a:t>In the current scenario of software development, a testing team may be separate from the development team so that Information derived from testing can be used to correct the process of software development.</a:t>
            </a:r>
            <a:endParaRPr lang="en-IN" dirty="0"/>
          </a:p>
        </p:txBody>
      </p:sp>
      <p:sp>
        <p:nvSpPr>
          <p:cNvPr id="4" name="Slide Number Placeholder 3">
            <a:extLst>
              <a:ext uri="{FF2B5EF4-FFF2-40B4-BE49-F238E27FC236}">
                <a16:creationId xmlns:a16="http://schemas.microsoft.com/office/drawing/2014/main" id="{EA0C0348-23BB-4517-8FBF-68CFB72EB55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2851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 Disadvantages</a:t>
            </a:r>
          </a:p>
        </p:txBody>
      </p:sp>
      <p:grpSp>
        <p:nvGrpSpPr>
          <p:cNvPr id="4" name="Group 3">
            <a:extLst>
              <a:ext uri="{FF2B5EF4-FFF2-40B4-BE49-F238E27FC236}">
                <a16:creationId xmlns:a16="http://schemas.microsoft.com/office/drawing/2014/main" id="{8FB6918F-76BB-4624-89B8-49AA1502426D}"/>
              </a:ext>
            </a:extLst>
          </p:cNvPr>
          <p:cNvGrpSpPr/>
          <p:nvPr/>
        </p:nvGrpSpPr>
        <p:grpSpPr>
          <a:xfrm>
            <a:off x="7442815" y="2368695"/>
            <a:ext cx="2220205" cy="1750005"/>
            <a:chOff x="6600267" y="2743413"/>
            <a:chExt cx="2220205" cy="1750005"/>
          </a:xfrm>
        </p:grpSpPr>
        <p:sp>
          <p:nvSpPr>
            <p:cNvPr id="5" name="Subtitle 2">
              <a:extLst>
                <a:ext uri="{FF2B5EF4-FFF2-40B4-BE49-F238E27FC236}">
                  <a16:creationId xmlns:a16="http://schemas.microsoft.com/office/drawing/2014/main" id="{63E46715-D612-436C-8984-25B9B3D474C0}"/>
                </a:ext>
              </a:extLst>
            </p:cNvPr>
            <p:cNvSpPr txBox="1">
              <a:spLocks/>
            </p:cNvSpPr>
            <p:nvPr/>
          </p:nvSpPr>
          <p:spPr>
            <a:xfrm>
              <a:off x="6600267" y="3018594"/>
              <a:ext cx="1793087" cy="1251866"/>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defRPr/>
              </a:pPr>
              <a:r>
                <a:rPr lang="en-US" sz="1800" dirty="0"/>
                <a:t>Total cost is higher than waterfall.</a:t>
              </a:r>
            </a:p>
          </p:txBody>
        </p:sp>
        <p:cxnSp>
          <p:nvCxnSpPr>
            <p:cNvPr id="6" name="Straight Connector 5">
              <a:extLst>
                <a:ext uri="{FF2B5EF4-FFF2-40B4-BE49-F238E27FC236}">
                  <a16:creationId xmlns:a16="http://schemas.microsoft.com/office/drawing/2014/main" id="{55608E34-70DB-4678-964B-815D936F733D}"/>
                </a:ext>
              </a:extLst>
            </p:cNvPr>
            <p:cNvCxnSpPr>
              <a:cxnSpLocks/>
            </p:cNvCxnSpPr>
            <p:nvPr/>
          </p:nvCxnSpPr>
          <p:spPr>
            <a:xfrm>
              <a:off x="6934199" y="3976690"/>
              <a:ext cx="0" cy="516728"/>
            </a:xfrm>
            <a:prstGeom prst="line">
              <a:avLst/>
            </a:prstGeom>
            <a:ln>
              <a:solidFill>
                <a:schemeClr val="accent6">
                  <a:lumMod val="75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BA0AE1-B708-4B34-A5B3-D66A9024FDC4}"/>
                </a:ext>
              </a:extLst>
            </p:cNvPr>
            <p:cNvCxnSpPr/>
            <p:nvPr/>
          </p:nvCxnSpPr>
          <p:spPr>
            <a:xfrm flipV="1">
              <a:off x="6934199" y="3976690"/>
              <a:ext cx="1886273" cy="14808"/>
            </a:xfrm>
            <a:prstGeom prst="line">
              <a:avLst/>
            </a:prstGeom>
            <a:ln>
              <a:solidFill>
                <a:schemeClr val="accent6">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C1B9A26-E667-422D-B784-4339A28E2A40}"/>
                </a:ext>
              </a:extLst>
            </p:cNvPr>
            <p:cNvCxnSpPr>
              <a:cxnSpLocks/>
            </p:cNvCxnSpPr>
            <p:nvPr/>
          </p:nvCxnSpPr>
          <p:spPr>
            <a:xfrm flipV="1">
              <a:off x="8814996" y="2743413"/>
              <a:ext cx="5476" cy="1258911"/>
            </a:xfrm>
            <a:prstGeom prst="line">
              <a:avLst/>
            </a:prstGeom>
            <a:ln>
              <a:solidFill>
                <a:schemeClr val="accent6">
                  <a:lumMod val="75000"/>
                </a:schemeClr>
              </a:solidFill>
              <a:tailEnd type="non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337E7BD2-5474-4110-BCE6-78F0EB91855B}"/>
              </a:ext>
            </a:extLst>
          </p:cNvPr>
          <p:cNvGrpSpPr/>
          <p:nvPr/>
        </p:nvGrpSpPr>
        <p:grpSpPr>
          <a:xfrm>
            <a:off x="3254243" y="1408225"/>
            <a:ext cx="2743200" cy="2423241"/>
            <a:chOff x="926521" y="1412776"/>
            <a:chExt cx="2743200" cy="2423241"/>
          </a:xfrm>
        </p:grpSpPr>
        <p:sp>
          <p:nvSpPr>
            <p:cNvPr id="10" name="Rectangle 9">
              <a:extLst>
                <a:ext uri="{FF2B5EF4-FFF2-40B4-BE49-F238E27FC236}">
                  <a16:creationId xmlns:a16="http://schemas.microsoft.com/office/drawing/2014/main" id="{FDCC5B9C-D1D9-41AF-B6D5-9B8641B88CDB}"/>
                </a:ext>
              </a:extLst>
            </p:cNvPr>
            <p:cNvSpPr/>
            <p:nvPr/>
          </p:nvSpPr>
          <p:spPr>
            <a:xfrm>
              <a:off x="926521" y="1511648"/>
              <a:ext cx="2666117" cy="1477328"/>
            </a:xfrm>
            <a:prstGeom prst="rect">
              <a:avLst/>
            </a:prstGeom>
          </p:spPr>
          <p:txBody>
            <a:bodyPr wrap="square">
              <a:spAutoFit/>
            </a:bodyPr>
            <a:lstStyle/>
            <a:p>
              <a:pPr lvl="0" algn="r">
                <a:defRPr/>
              </a:pPr>
              <a:r>
                <a:rPr lang="en-US" kern="0" dirty="0">
                  <a:latin typeface="Cambria" panose="02040503050406030204" pitchFamily="18" charset="0"/>
                </a:rPr>
                <a:t>Needs a clear and complete definition of the whole system before it can be broken down and built incrementally.</a:t>
              </a:r>
            </a:p>
          </p:txBody>
        </p:sp>
        <p:grpSp>
          <p:nvGrpSpPr>
            <p:cNvPr id="11" name="Group 10">
              <a:extLst>
                <a:ext uri="{FF2B5EF4-FFF2-40B4-BE49-F238E27FC236}">
                  <a16:creationId xmlns:a16="http://schemas.microsoft.com/office/drawing/2014/main" id="{D8810EB2-81ED-48AF-A0A8-B15177CA3D59}"/>
                </a:ext>
              </a:extLst>
            </p:cNvPr>
            <p:cNvGrpSpPr/>
            <p:nvPr/>
          </p:nvGrpSpPr>
          <p:grpSpPr>
            <a:xfrm>
              <a:off x="2538726" y="1412776"/>
              <a:ext cx="1130995" cy="2423241"/>
              <a:chOff x="2538726" y="1412776"/>
              <a:chExt cx="1130995" cy="2423241"/>
            </a:xfrm>
          </p:grpSpPr>
          <p:cxnSp>
            <p:nvCxnSpPr>
              <p:cNvPr id="12" name="Straight Connector 11">
                <a:extLst>
                  <a:ext uri="{FF2B5EF4-FFF2-40B4-BE49-F238E27FC236}">
                    <a16:creationId xmlns:a16="http://schemas.microsoft.com/office/drawing/2014/main" id="{05611BCF-CB62-44AB-A0E6-E83F1F5FEB72}"/>
                  </a:ext>
                </a:extLst>
              </p:cNvPr>
              <p:cNvCxnSpPr>
                <a:cxnSpLocks/>
              </p:cNvCxnSpPr>
              <p:nvPr/>
            </p:nvCxnSpPr>
            <p:spPr>
              <a:xfrm>
                <a:off x="3669721" y="1412776"/>
                <a:ext cx="0" cy="2423241"/>
              </a:xfrm>
              <a:prstGeom prst="line">
                <a:avLst/>
              </a:prstGeom>
              <a:ln>
                <a:solidFill>
                  <a:schemeClr val="bg1">
                    <a:lumMod val="50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63AE7A1-56EB-44E3-84C8-501418C6E69E}"/>
                  </a:ext>
                </a:extLst>
              </p:cNvPr>
              <p:cNvCxnSpPr/>
              <p:nvPr/>
            </p:nvCxnSpPr>
            <p:spPr>
              <a:xfrm>
                <a:off x="2538726" y="1412776"/>
                <a:ext cx="1119256" cy="0"/>
              </a:xfrm>
              <a:prstGeom prst="line">
                <a:avLst/>
              </a:prstGeom>
              <a:ln>
                <a:solidFill>
                  <a:schemeClr val="bg1">
                    <a:lumMod val="50000"/>
                  </a:schemeClr>
                </a:solidFill>
                <a:tailEnd type="none"/>
              </a:ln>
            </p:spPr>
            <p:style>
              <a:lnRef idx="2">
                <a:schemeClr val="accent1"/>
              </a:lnRef>
              <a:fillRef idx="0">
                <a:schemeClr val="accent1"/>
              </a:fillRef>
              <a:effectRef idx="1">
                <a:schemeClr val="accent1"/>
              </a:effectRef>
              <a:fontRef idx="minor">
                <a:schemeClr val="tx1"/>
              </a:fontRef>
            </p:style>
          </p:cxnSp>
        </p:grpSp>
      </p:grpSp>
      <p:grpSp>
        <p:nvGrpSpPr>
          <p:cNvPr id="22" name="Group 21">
            <a:extLst>
              <a:ext uri="{FF2B5EF4-FFF2-40B4-BE49-F238E27FC236}">
                <a16:creationId xmlns:a16="http://schemas.microsoft.com/office/drawing/2014/main" id="{A9A023E7-B2A5-4937-8615-4E0E4BF6ACEB}"/>
              </a:ext>
            </a:extLst>
          </p:cNvPr>
          <p:cNvGrpSpPr/>
          <p:nvPr/>
        </p:nvGrpSpPr>
        <p:grpSpPr>
          <a:xfrm>
            <a:off x="2454707" y="3089759"/>
            <a:ext cx="2097367" cy="1756567"/>
            <a:chOff x="1073407" y="4370763"/>
            <a:chExt cx="2097367" cy="1756567"/>
          </a:xfrm>
        </p:grpSpPr>
        <p:grpSp>
          <p:nvGrpSpPr>
            <p:cNvPr id="14" name="Group 13">
              <a:extLst>
                <a:ext uri="{FF2B5EF4-FFF2-40B4-BE49-F238E27FC236}">
                  <a16:creationId xmlns:a16="http://schemas.microsoft.com/office/drawing/2014/main" id="{A52848DB-EEC8-478A-8CE8-860AA935244E}"/>
                </a:ext>
              </a:extLst>
            </p:cNvPr>
            <p:cNvGrpSpPr/>
            <p:nvPr/>
          </p:nvGrpSpPr>
          <p:grpSpPr>
            <a:xfrm>
              <a:off x="1073407" y="4370763"/>
              <a:ext cx="1749495" cy="1756567"/>
              <a:chOff x="323528" y="2608537"/>
              <a:chExt cx="1749495" cy="1756567"/>
            </a:xfrm>
          </p:grpSpPr>
          <p:cxnSp>
            <p:nvCxnSpPr>
              <p:cNvPr id="15" name="Straight Connector 14">
                <a:extLst>
                  <a:ext uri="{FF2B5EF4-FFF2-40B4-BE49-F238E27FC236}">
                    <a16:creationId xmlns:a16="http://schemas.microsoft.com/office/drawing/2014/main" id="{CC53A962-35D2-46DB-9F5C-0781086208A3}"/>
                  </a:ext>
                </a:extLst>
              </p:cNvPr>
              <p:cNvCxnSpPr/>
              <p:nvPr/>
            </p:nvCxnSpPr>
            <p:spPr>
              <a:xfrm>
                <a:off x="2051720" y="3976690"/>
                <a:ext cx="0" cy="388414"/>
              </a:xfrm>
              <a:prstGeom prst="line">
                <a:avLst/>
              </a:prstGeom>
              <a:ln>
                <a:solidFill>
                  <a:schemeClr val="accent3">
                    <a:lumMod val="75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431DD47-1DC6-4EDE-88FC-CB292940AE67}"/>
                  </a:ext>
                </a:extLst>
              </p:cNvPr>
              <p:cNvCxnSpPr/>
              <p:nvPr/>
            </p:nvCxnSpPr>
            <p:spPr>
              <a:xfrm>
                <a:off x="323528" y="3976690"/>
                <a:ext cx="1749495" cy="0"/>
              </a:xfrm>
              <a:prstGeom prst="line">
                <a:avLst/>
              </a:prstGeom>
              <a:ln>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A6B14B9-2DA6-47C2-B132-E0D97B301BDC}"/>
                  </a:ext>
                </a:extLst>
              </p:cNvPr>
              <p:cNvCxnSpPr/>
              <p:nvPr/>
            </p:nvCxnSpPr>
            <p:spPr>
              <a:xfrm flipV="1">
                <a:off x="323528" y="2608537"/>
                <a:ext cx="0" cy="1368153"/>
              </a:xfrm>
              <a:prstGeom prst="line">
                <a:avLst/>
              </a:prstGeom>
              <a:ln>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cxnSp>
        </p:grpSp>
        <p:sp>
          <p:nvSpPr>
            <p:cNvPr id="18" name="Rectangle 17">
              <a:extLst>
                <a:ext uri="{FF2B5EF4-FFF2-40B4-BE49-F238E27FC236}">
                  <a16:creationId xmlns:a16="http://schemas.microsoft.com/office/drawing/2014/main" id="{4A984386-D58C-43C3-8756-C85015E2C555}"/>
                </a:ext>
              </a:extLst>
            </p:cNvPr>
            <p:cNvSpPr/>
            <p:nvPr/>
          </p:nvSpPr>
          <p:spPr>
            <a:xfrm>
              <a:off x="1127013" y="4650805"/>
              <a:ext cx="2043761" cy="923330"/>
            </a:xfrm>
            <a:prstGeom prst="rect">
              <a:avLst/>
            </a:prstGeom>
            <a:ln>
              <a:noFill/>
            </a:ln>
          </p:spPr>
          <p:txBody>
            <a:bodyPr wrap="square">
              <a:spAutoFit/>
            </a:bodyPr>
            <a:lstStyle/>
            <a:p>
              <a:pPr lvl="0">
                <a:defRPr/>
              </a:pPr>
              <a:r>
                <a:rPr lang="en-US" kern="0" dirty="0">
                  <a:latin typeface="Cambria" panose="02040503050406030204" pitchFamily="18" charset="0"/>
                </a:rPr>
                <a:t>Needs good planning and design.</a:t>
              </a:r>
            </a:p>
          </p:txBody>
        </p:sp>
      </p:grpSp>
      <p:pic>
        <p:nvPicPr>
          <p:cNvPr id="26" name="Picture 25">
            <a:extLst>
              <a:ext uri="{FF2B5EF4-FFF2-40B4-BE49-F238E27FC236}">
                <a16:creationId xmlns:a16="http://schemas.microsoft.com/office/drawing/2014/main" id="{5350258F-0629-49B0-945F-78AFAC6F8966}"/>
              </a:ext>
            </a:extLst>
          </p:cNvPr>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blip>
          <a:stretch>
            <a:fillRect/>
          </a:stretch>
        </p:blipFill>
        <p:spPr>
          <a:xfrm>
            <a:off x="4235394" y="4090603"/>
            <a:ext cx="3351392" cy="1762184"/>
          </a:xfrm>
          <a:prstGeom prst="rect">
            <a:avLst/>
          </a:prstGeom>
        </p:spPr>
      </p:pic>
      <p:pic>
        <p:nvPicPr>
          <p:cNvPr id="27" name="Picture 26">
            <a:extLst>
              <a:ext uri="{FF2B5EF4-FFF2-40B4-BE49-F238E27FC236}">
                <a16:creationId xmlns:a16="http://schemas.microsoft.com/office/drawing/2014/main" id="{F725DCA0-F384-488B-B9EC-02B31A1795EC}"/>
              </a:ext>
            </a:extLst>
          </p:cNvPr>
          <p:cNvPicPr>
            <a:picLocks noChangeAspect="1"/>
          </p:cNvPicPr>
          <p:nvPr/>
        </p:nvPicPr>
        <p:blipFill>
          <a:blip r:embed="rId4">
            <a:clrChange>
              <a:clrFrom>
                <a:srgbClr val="FFFFFF"/>
              </a:clrFrom>
              <a:clrTo>
                <a:srgbClr val="FFFFFF">
                  <a:alpha val="0"/>
                </a:srgbClr>
              </a:clrTo>
            </a:clrChange>
            <a:duotone>
              <a:schemeClr val="accent6">
                <a:shade val="45000"/>
                <a:satMod val="135000"/>
              </a:schemeClr>
              <a:prstClr val="white"/>
            </a:duotone>
          </a:blip>
          <a:stretch>
            <a:fillRect/>
          </a:stretch>
        </p:blipFill>
        <p:spPr>
          <a:xfrm>
            <a:off x="7617979" y="4459196"/>
            <a:ext cx="1659986" cy="1659986"/>
          </a:xfrm>
          <a:prstGeom prst="rect">
            <a:avLst/>
          </a:prstGeom>
        </p:spPr>
      </p:pic>
      <p:pic>
        <p:nvPicPr>
          <p:cNvPr id="28" name="Picture 27">
            <a:extLst>
              <a:ext uri="{FF2B5EF4-FFF2-40B4-BE49-F238E27FC236}">
                <a16:creationId xmlns:a16="http://schemas.microsoft.com/office/drawing/2014/main" id="{17A385FC-7F46-47D5-8E49-134942466B7E}"/>
              </a:ext>
            </a:extLst>
          </p:cNvPr>
          <p:cNvPicPr>
            <a:picLocks noChangeAspect="1"/>
          </p:cNvPicPr>
          <p:nvPr/>
        </p:nvPicPr>
        <p:blipFill>
          <a:blip r:embed="rId5">
            <a:clrChange>
              <a:clrFrom>
                <a:srgbClr val="FFFFFF"/>
              </a:clrFrom>
              <a:clrTo>
                <a:srgbClr val="FFFFFF">
                  <a:alpha val="0"/>
                </a:srgbClr>
              </a:clrTo>
            </a:clrChange>
            <a:duotone>
              <a:schemeClr val="accent3">
                <a:shade val="45000"/>
                <a:satMod val="135000"/>
              </a:schemeClr>
              <a:prstClr val="white"/>
            </a:duotone>
          </a:blip>
          <a:stretch>
            <a:fillRect/>
          </a:stretch>
        </p:blipFill>
        <p:spPr>
          <a:xfrm>
            <a:off x="2602859" y="4642808"/>
            <a:ext cx="2143125" cy="2143125"/>
          </a:xfrm>
          <a:prstGeom prst="rect">
            <a:avLst/>
          </a:prstGeom>
          <a:ln>
            <a:noFill/>
          </a:ln>
        </p:spPr>
      </p:pic>
    </p:spTree>
    <p:extLst>
      <p:ext uri="{BB962C8B-B14F-4D97-AF65-F5344CB8AC3E}">
        <p14:creationId xmlns:p14="http://schemas.microsoft.com/office/powerpoint/2010/main" val="30632681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researchleap.com/wp-content/uploads/2015/01/Building-a-framework-for-Market-orientation-impact-on-radical-and-incremental-marketing-innovation-research.jpg"/>
          <p:cNvPicPr>
            <a:picLocks noChangeAspect="1" noChangeArrowheads="1"/>
          </p:cNvPicPr>
          <p:nvPr/>
        </p:nvPicPr>
        <p:blipFill rotWithShape="1">
          <a:blip r:embed="rId3">
            <a:extLst>
              <a:ext uri="{28A0092B-C50C-407E-A947-70E740481C1C}">
                <a14:useLocalDpi xmlns:a14="http://schemas.microsoft.com/office/drawing/2010/main" val="0"/>
              </a:ext>
            </a:extLst>
          </a:blip>
          <a:srcRect r="9102"/>
          <a:stretch/>
        </p:blipFill>
        <p:spPr bwMode="auto">
          <a:xfrm flipH="1">
            <a:off x="1523999" y="609600"/>
            <a:ext cx="6848475" cy="6248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Key Highlights </a:t>
            </a:r>
          </a:p>
        </p:txBody>
      </p:sp>
      <p:sp>
        <p:nvSpPr>
          <p:cNvPr id="8" name="Rectangle 7"/>
          <p:cNvSpPr/>
          <p:nvPr/>
        </p:nvSpPr>
        <p:spPr>
          <a:xfrm>
            <a:off x="5943600" y="2470774"/>
            <a:ext cx="4724400" cy="958226"/>
          </a:xfrm>
          <a:prstGeom prst="rect">
            <a:avLst/>
          </a:prstGeom>
          <a:solidFill>
            <a:schemeClr val="bg1">
              <a:lumMod val="85000"/>
            </a:schemeClr>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800100">
              <a:lnSpc>
                <a:spcPct val="90000"/>
              </a:lnSpc>
              <a:spcAft>
                <a:spcPct val="35000"/>
              </a:spcAft>
              <a:defRPr/>
            </a:pPr>
            <a:r>
              <a:rPr lang="en-US" sz="2000" dirty="0">
                <a:solidFill>
                  <a:prstClr val="black"/>
                </a:solidFill>
                <a:latin typeface="Cambria" pitchFamily="18" charset="0"/>
                <a:ea typeface="Verdana" pitchFamily="34" charset="0"/>
                <a:cs typeface="Verdana" pitchFamily="34" charset="0"/>
              </a:rPr>
              <a:t>These modules are drafted according to the level of priority they have under the software project. </a:t>
            </a:r>
            <a:endParaRPr lang="en-IN" sz="2000" dirty="0">
              <a:solidFill>
                <a:prstClr val="black"/>
              </a:solidFill>
              <a:latin typeface="Cambria" pitchFamily="18" charset="0"/>
              <a:ea typeface="Verdana" pitchFamily="34" charset="0"/>
              <a:cs typeface="Verdana" pitchFamily="34" charset="0"/>
            </a:endParaRPr>
          </a:p>
        </p:txBody>
      </p:sp>
      <p:sp>
        <p:nvSpPr>
          <p:cNvPr id="9" name="Rectangle 8"/>
          <p:cNvSpPr/>
          <p:nvPr/>
        </p:nvSpPr>
        <p:spPr>
          <a:xfrm>
            <a:off x="4267200" y="869554"/>
            <a:ext cx="6400800" cy="1416447"/>
          </a:xfrm>
          <a:prstGeom prst="rect">
            <a:avLst/>
          </a:prstGeom>
          <a:solidFill>
            <a:schemeClr val="accent6">
              <a:lumMod val="75000"/>
              <a:alpha val="79000"/>
            </a:schemeClr>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800100">
              <a:lnSpc>
                <a:spcPct val="90000"/>
              </a:lnSpc>
              <a:spcAft>
                <a:spcPct val="35000"/>
              </a:spcAft>
              <a:defRPr/>
            </a:pPr>
            <a:r>
              <a:rPr lang="en-US" sz="2400" b="1" dirty="0">
                <a:solidFill>
                  <a:prstClr val="white"/>
                </a:solidFill>
                <a:latin typeface="Cambria" pitchFamily="18" charset="0"/>
                <a:ea typeface="Verdana" pitchFamily="34" charset="0"/>
                <a:cs typeface="Verdana" pitchFamily="34" charset="0"/>
              </a:rPr>
              <a:t>Under  the Incremental Model, software requirements are initially broken down into multiple standalone modules. </a:t>
            </a:r>
          </a:p>
        </p:txBody>
      </p:sp>
      <p:sp>
        <p:nvSpPr>
          <p:cNvPr id="10" name="Oval 9"/>
          <p:cNvSpPr/>
          <p:nvPr/>
        </p:nvSpPr>
        <p:spPr>
          <a:xfrm>
            <a:off x="7620000" y="3579020"/>
            <a:ext cx="2867026" cy="2516981"/>
          </a:xfrm>
          <a:prstGeom prst="ellipse">
            <a:avLst/>
          </a:prstGeom>
          <a:solidFill>
            <a:srgbClr val="7CA89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prstClr val="white"/>
                </a:solidFill>
                <a:latin typeface="Cambria" pitchFamily="18" charset="0"/>
              </a:rPr>
              <a:t>Every module is a standalone function </a:t>
            </a:r>
          </a:p>
        </p:txBody>
      </p:sp>
    </p:spTree>
    <p:extLst>
      <p:ext uri="{BB962C8B-B14F-4D97-AF65-F5344CB8AC3E}">
        <p14:creationId xmlns:p14="http://schemas.microsoft.com/office/powerpoint/2010/main" val="2846037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researchleap.com/wp-content/uploads/2015/01/Building-a-framework-for-Market-orientation-impact-on-radical-and-incremental-marketing-innovation-research.jpg"/>
          <p:cNvPicPr>
            <a:picLocks noChangeAspect="1" noChangeArrowheads="1"/>
          </p:cNvPicPr>
          <p:nvPr/>
        </p:nvPicPr>
        <p:blipFill rotWithShape="1">
          <a:blip r:embed="rId3">
            <a:extLst>
              <a:ext uri="{28A0092B-C50C-407E-A947-70E740481C1C}">
                <a14:useLocalDpi xmlns:a14="http://schemas.microsoft.com/office/drawing/2010/main" val="0"/>
              </a:ext>
            </a:extLst>
          </a:blip>
          <a:srcRect r="9102"/>
          <a:stretch/>
        </p:blipFill>
        <p:spPr bwMode="auto">
          <a:xfrm flipH="1">
            <a:off x="1524001" y="609600"/>
            <a:ext cx="6848475" cy="5781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Key Highlights </a:t>
            </a:r>
          </a:p>
        </p:txBody>
      </p:sp>
      <p:sp>
        <p:nvSpPr>
          <p:cNvPr id="5" name="Rectangle 4"/>
          <p:cNvSpPr>
            <a:spLocks noChangeArrowheads="1"/>
          </p:cNvSpPr>
          <p:nvPr/>
        </p:nvSpPr>
        <p:spPr bwMode="auto">
          <a:xfrm>
            <a:off x="1524000" y="6172200"/>
            <a:ext cx="9144000" cy="707886"/>
          </a:xfrm>
          <a:prstGeom prst="rect">
            <a:avLst/>
          </a:prstGeom>
          <a:solidFill>
            <a:srgbClr val="035642"/>
          </a:solidFill>
          <a:ln>
            <a:noFill/>
          </a:ln>
        </p:spPr>
        <p:txBody>
          <a:bodyPr wrap="square">
            <a:spAutoFit/>
          </a:bodyPr>
          <a:lstStyle/>
          <a:p>
            <a:pPr algn="ctr"/>
            <a:r>
              <a:rPr lang="en-US" sz="2000" b="1" dirty="0">
                <a:solidFill>
                  <a:prstClr val="white"/>
                </a:solidFill>
                <a:latin typeface="Cambria" pitchFamily="18" charset="0"/>
              </a:rPr>
              <a:t>A customized step-by-step approach </a:t>
            </a:r>
          </a:p>
          <a:p>
            <a:pPr algn="ctr"/>
            <a:r>
              <a:rPr lang="en-US" sz="2000" b="1" dirty="0">
                <a:solidFill>
                  <a:prstClr val="white"/>
                </a:solidFill>
                <a:latin typeface="Cambria" pitchFamily="18" charset="0"/>
              </a:rPr>
              <a:t>generally adopts an incremental approach.</a:t>
            </a:r>
          </a:p>
        </p:txBody>
      </p:sp>
      <p:sp>
        <p:nvSpPr>
          <p:cNvPr id="3" name="Rectangle 2"/>
          <p:cNvSpPr/>
          <p:nvPr/>
        </p:nvSpPr>
        <p:spPr>
          <a:xfrm>
            <a:off x="4495800" y="838201"/>
            <a:ext cx="6096000" cy="2031325"/>
          </a:xfrm>
          <a:prstGeom prst="rect">
            <a:avLst/>
          </a:prstGeom>
        </p:spPr>
        <p:txBody>
          <a:bodyPr wrap="square">
            <a:spAutoFit/>
          </a:bodyPr>
          <a:lstStyle/>
          <a:p>
            <a:pPr marL="285750" indent="-285750">
              <a:buFont typeface="Arial" pitchFamily="34" charset="0"/>
              <a:buChar char="•"/>
            </a:pPr>
            <a:r>
              <a:rPr lang="en-US" dirty="0">
                <a:solidFill>
                  <a:prstClr val="black"/>
                </a:solidFill>
                <a:latin typeface="Cambria" pitchFamily="18" charset="0"/>
              </a:rPr>
              <a:t>Each module has to be developed according to the implementation and progression of the project. </a:t>
            </a:r>
          </a:p>
          <a:p>
            <a:pPr marL="285750" indent="-285750">
              <a:buFont typeface="Arial" pitchFamily="34" charset="0"/>
              <a:buChar char="•"/>
            </a:pPr>
            <a:r>
              <a:rPr lang="en-US" dirty="0">
                <a:solidFill>
                  <a:prstClr val="black"/>
                </a:solidFill>
                <a:latin typeface="Cambria" pitchFamily="18" charset="0"/>
              </a:rPr>
              <a:t>Although they can be inter-related they can exist without having the need of other modules and functionality. </a:t>
            </a:r>
          </a:p>
          <a:p>
            <a:pPr marL="285750" indent="-285750">
              <a:buFont typeface="Arial" pitchFamily="34" charset="0"/>
              <a:buChar char="•"/>
            </a:pPr>
            <a:r>
              <a:rPr lang="en-US" dirty="0">
                <a:solidFill>
                  <a:prstClr val="black"/>
                </a:solidFill>
                <a:latin typeface="Cambria" pitchFamily="18" charset="0"/>
              </a:rPr>
              <a:t>Incremental model is mostly followed by large projects that require implementing individual functions and adding standalone models in the long run. </a:t>
            </a:r>
            <a:endParaRPr lang="en-GB" dirty="0">
              <a:solidFill>
                <a:prstClr val="black"/>
              </a:solidFill>
              <a:latin typeface="Cambria" pitchFamily="18" charset="0"/>
            </a:endParaRPr>
          </a:p>
        </p:txBody>
      </p:sp>
      <p:sp>
        <p:nvSpPr>
          <p:cNvPr id="10" name="Oval 9"/>
          <p:cNvSpPr/>
          <p:nvPr/>
        </p:nvSpPr>
        <p:spPr>
          <a:xfrm>
            <a:off x="7620000" y="3579020"/>
            <a:ext cx="2867026" cy="2516981"/>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prstClr val="white"/>
                </a:solidFill>
                <a:latin typeface="Cambria" pitchFamily="18" charset="0"/>
              </a:rPr>
              <a:t>Mostly followed by large projects </a:t>
            </a:r>
          </a:p>
        </p:txBody>
      </p:sp>
    </p:spTree>
    <p:extLst>
      <p:ext uri="{BB962C8B-B14F-4D97-AF65-F5344CB8AC3E}">
        <p14:creationId xmlns:p14="http://schemas.microsoft.com/office/powerpoint/2010/main" val="31415173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Incremental Model</a:t>
            </a:r>
          </a:p>
        </p:txBody>
      </p:sp>
      <p:pic>
        <p:nvPicPr>
          <p:cNvPr id="19458" name="Picture 2" descr="https://www.avaloq.com/uploads/tx_templavoila/Cahier-b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1" y="1162051"/>
            <a:ext cx="4648200" cy="42491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543050" y="5411192"/>
            <a:ext cx="4933950" cy="1323439"/>
          </a:xfrm>
          <a:prstGeom prst="rect">
            <a:avLst/>
          </a:prstGeom>
          <a:solidFill>
            <a:schemeClr val="accent6">
              <a:lumMod val="75000"/>
            </a:schemeClr>
          </a:solidFill>
          <a:ln>
            <a:noFill/>
          </a:ln>
        </p:spPr>
        <p:txBody>
          <a:bodyPr wrap="square">
            <a:spAutoFit/>
          </a:bodyPr>
          <a:lstStyle/>
          <a:p>
            <a:pPr algn="ctr"/>
            <a:r>
              <a:rPr lang="en-US" sz="2000" b="1" dirty="0">
                <a:solidFill>
                  <a:prstClr val="white"/>
                </a:solidFill>
                <a:latin typeface="Cambria" pitchFamily="18" charset="0"/>
              </a:rPr>
              <a:t>A bank wants to develop software to automate the banking process for insurance services, personal banking, and home and automobile loans. </a:t>
            </a:r>
          </a:p>
        </p:txBody>
      </p:sp>
      <p:pic>
        <p:nvPicPr>
          <p:cNvPr id="19460" name="Picture 4" descr="http://cdn2.hubspot.net/hub/51762/file-14405608-jpg/images/dreamstime_10752970_happy_cus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162051"/>
            <a:ext cx="3793041" cy="569594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6267451" y="3286622"/>
            <a:ext cx="685800" cy="7234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0" name="Rectangle 9"/>
          <p:cNvSpPr>
            <a:spLocks noChangeArrowheads="1"/>
          </p:cNvSpPr>
          <p:nvPr/>
        </p:nvSpPr>
        <p:spPr bwMode="auto">
          <a:xfrm>
            <a:off x="6515100" y="1276290"/>
            <a:ext cx="4152900" cy="400110"/>
          </a:xfrm>
          <a:prstGeom prst="rect">
            <a:avLst/>
          </a:prstGeom>
          <a:solidFill>
            <a:srgbClr val="7CA899"/>
          </a:solidFill>
          <a:ln>
            <a:noFill/>
          </a:ln>
        </p:spPr>
        <p:txBody>
          <a:bodyPr wrap="square">
            <a:spAutoFit/>
          </a:bodyPr>
          <a:lstStyle/>
          <a:p>
            <a:pPr algn="ctr"/>
            <a:r>
              <a:rPr lang="en-US" sz="2000" b="1" dirty="0">
                <a:solidFill>
                  <a:prstClr val="white"/>
                </a:solidFill>
                <a:latin typeface="Cambria" pitchFamily="18" charset="0"/>
              </a:rPr>
              <a:t>To enhance the customer services</a:t>
            </a:r>
          </a:p>
        </p:txBody>
      </p:sp>
      <p:pic>
        <p:nvPicPr>
          <p:cNvPr id="19462" name="Picture 6" descr="http://www.designomedia.com/wp-content/uploads/2014/01/Automate-Cycle-Icon.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5300" y="1830038"/>
            <a:ext cx="1881802" cy="1875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028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Incremental Model</a:t>
            </a:r>
          </a:p>
        </p:txBody>
      </p:sp>
      <p:pic>
        <p:nvPicPr>
          <p:cNvPr id="19458" name="Picture 2" descr="https://www.avaloq.com/uploads/tx_templavoila/Cahier-b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1" y="1162051"/>
            <a:ext cx="4648200" cy="42491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543050" y="5411192"/>
            <a:ext cx="4933950" cy="1015663"/>
          </a:xfrm>
          <a:prstGeom prst="rect">
            <a:avLst/>
          </a:prstGeom>
          <a:solidFill>
            <a:schemeClr val="accent6">
              <a:lumMod val="75000"/>
            </a:schemeClr>
          </a:solidFill>
          <a:ln>
            <a:noFill/>
          </a:ln>
        </p:spPr>
        <p:txBody>
          <a:bodyPr wrap="square">
            <a:spAutoFit/>
          </a:bodyPr>
          <a:lstStyle/>
          <a:p>
            <a:pPr algn="ctr"/>
            <a:r>
              <a:rPr lang="en-US" sz="2000" b="1" dirty="0">
                <a:solidFill>
                  <a:prstClr val="white"/>
                </a:solidFill>
                <a:latin typeface="Cambria" pitchFamily="18" charset="0"/>
              </a:rPr>
              <a:t>You can implement the incremental approach to develop the banking software. </a:t>
            </a:r>
          </a:p>
        </p:txBody>
      </p:sp>
      <p:sp>
        <p:nvSpPr>
          <p:cNvPr id="6" name="Right Arrow 5"/>
          <p:cNvSpPr/>
          <p:nvPr/>
        </p:nvSpPr>
        <p:spPr>
          <a:xfrm>
            <a:off x="6267451" y="3286622"/>
            <a:ext cx="685800" cy="7234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9462" name="Picture 6" descr="http://www.designomedia.com/wp-content/uploads/2014/01/Automate-Cycle-Ico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5300" y="1830038"/>
            <a:ext cx="1881802" cy="1875434"/>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953252" y="1447800"/>
            <a:ext cx="3333749" cy="2200522"/>
          </a:xfrm>
          <a:prstGeom prst="roundRect">
            <a:avLst/>
          </a:prstGeom>
          <a:solidFill>
            <a:srgbClr val="035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You can implement the personal banking feature and deliver it to the customer. </a:t>
            </a:r>
          </a:p>
        </p:txBody>
      </p:sp>
      <p:sp>
        <p:nvSpPr>
          <p:cNvPr id="5" name="Rectangle 4"/>
          <p:cNvSpPr/>
          <p:nvPr/>
        </p:nvSpPr>
        <p:spPr>
          <a:xfrm>
            <a:off x="7680176" y="1196752"/>
            <a:ext cx="1981200" cy="533400"/>
          </a:xfrm>
          <a:prstGeom prst="rect">
            <a:avLst/>
          </a:prstGeom>
          <a:solidFill>
            <a:schemeClr val="accent6">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1</a:t>
            </a:r>
            <a:r>
              <a:rPr lang="en-US" sz="2000" baseline="30000" dirty="0">
                <a:solidFill>
                  <a:prstClr val="white"/>
                </a:solidFill>
                <a:latin typeface="Cambria" pitchFamily="18" charset="0"/>
              </a:rPr>
              <a:t>st</a:t>
            </a:r>
            <a:r>
              <a:rPr lang="en-US" sz="2000" dirty="0">
                <a:solidFill>
                  <a:prstClr val="white"/>
                </a:solidFill>
                <a:latin typeface="Cambria" pitchFamily="18" charset="0"/>
              </a:rPr>
              <a:t> Increment</a:t>
            </a:r>
            <a:endParaRPr lang="en-GB" sz="2000" dirty="0">
              <a:solidFill>
                <a:prstClr val="white"/>
              </a:solidFill>
              <a:latin typeface="Cambria" pitchFamily="18" charset="0"/>
            </a:endParaRPr>
          </a:p>
        </p:txBody>
      </p:sp>
      <p:sp>
        <p:nvSpPr>
          <p:cNvPr id="12" name="Rounded Rectangle 11"/>
          <p:cNvSpPr/>
          <p:nvPr/>
        </p:nvSpPr>
        <p:spPr>
          <a:xfrm>
            <a:off x="6934201" y="4108798"/>
            <a:ext cx="3333749" cy="2200522"/>
          </a:xfrm>
          <a:prstGeom prst="roundRect">
            <a:avLst/>
          </a:prstGeom>
          <a:solidFill>
            <a:srgbClr val="035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you can implement the insurance services, home loans, and automobile loans features of the bank.</a:t>
            </a:r>
          </a:p>
        </p:txBody>
      </p:sp>
      <p:sp>
        <p:nvSpPr>
          <p:cNvPr id="13" name="Rectangle 12"/>
          <p:cNvSpPr/>
          <p:nvPr/>
        </p:nvSpPr>
        <p:spPr>
          <a:xfrm>
            <a:off x="7643192" y="3861048"/>
            <a:ext cx="1981200" cy="533400"/>
          </a:xfrm>
          <a:prstGeom prst="rect">
            <a:avLst/>
          </a:prstGeom>
          <a:solidFill>
            <a:schemeClr val="accent6">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mbria" pitchFamily="18" charset="0"/>
              </a:rPr>
              <a:t>Later Increments</a:t>
            </a:r>
            <a:endParaRPr lang="en-GB" dirty="0">
              <a:solidFill>
                <a:prstClr val="white"/>
              </a:solidFill>
              <a:latin typeface="Cambria" pitchFamily="18" charset="0"/>
            </a:endParaRPr>
          </a:p>
        </p:txBody>
      </p:sp>
    </p:spTree>
    <p:extLst>
      <p:ext uri="{BB962C8B-B14F-4D97-AF65-F5344CB8AC3E}">
        <p14:creationId xmlns:p14="http://schemas.microsoft.com/office/powerpoint/2010/main" val="1072502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5442E75-FCC6-4864-A9B5-2D371A3B4A33}"/>
              </a:ext>
            </a:extLst>
          </p:cNvPr>
          <p:cNvSpPr>
            <a:spLocks noGrp="1"/>
          </p:cNvSpPr>
          <p:nvPr>
            <p:ph idx="1"/>
          </p:nvPr>
        </p:nvSpPr>
        <p:spPr/>
        <p:txBody>
          <a:bodyPr/>
          <a:lstStyle/>
          <a:p>
            <a:pPr algn="just"/>
            <a:r>
              <a:rPr lang="en-US" b="1" i="0" dirty="0">
                <a:solidFill>
                  <a:srgbClr val="333333"/>
                </a:solidFill>
                <a:effectLst/>
                <a:latin typeface="inter-bold"/>
              </a:rPr>
              <a:t>Software testing life cycle contains the following steps:</a:t>
            </a:r>
            <a:endParaRPr lang="en-US" b="0" i="0" dirty="0">
              <a:solidFill>
                <a:srgbClr val="333333"/>
              </a:solidFill>
              <a:effectLst/>
              <a:latin typeface="inter-regular"/>
            </a:endParaRPr>
          </a:p>
          <a:p>
            <a:pPr lvl="1" algn="just">
              <a:buFont typeface="+mj-lt"/>
              <a:buAutoNum type="arabicPeriod"/>
            </a:pPr>
            <a:r>
              <a:rPr lang="en-US" dirty="0">
                <a:latin typeface="inter-regular"/>
              </a:rPr>
              <a:t>Requirement Analysis</a:t>
            </a:r>
            <a:endParaRPr lang="en-US" b="0" i="0" dirty="0">
              <a:effectLst/>
              <a:latin typeface="inter-regular"/>
            </a:endParaRPr>
          </a:p>
          <a:p>
            <a:pPr lvl="1" algn="just">
              <a:buFont typeface="+mj-lt"/>
              <a:buAutoNum type="arabicPeriod"/>
            </a:pPr>
            <a:r>
              <a:rPr lang="en-US" dirty="0">
                <a:latin typeface="inter-regular"/>
              </a:rPr>
              <a:t>Test Plan Creation</a:t>
            </a:r>
            <a:endParaRPr lang="en-US" b="0" i="0" dirty="0">
              <a:effectLst/>
              <a:latin typeface="inter-regular"/>
            </a:endParaRPr>
          </a:p>
          <a:p>
            <a:pPr lvl="1" algn="just">
              <a:buFont typeface="+mj-lt"/>
              <a:buAutoNum type="arabicPeriod"/>
            </a:pPr>
            <a:r>
              <a:rPr lang="en-US" dirty="0">
                <a:latin typeface="inter-regular"/>
              </a:rPr>
              <a:t>Environment setup</a:t>
            </a:r>
            <a:endParaRPr lang="en-US" b="0" i="0" dirty="0">
              <a:effectLst/>
              <a:latin typeface="inter-regular"/>
            </a:endParaRPr>
          </a:p>
          <a:p>
            <a:pPr lvl="1" algn="just">
              <a:buFont typeface="+mj-lt"/>
              <a:buAutoNum type="arabicPeriod"/>
            </a:pPr>
            <a:r>
              <a:rPr lang="en-US" dirty="0">
                <a:latin typeface="inter-regular"/>
              </a:rPr>
              <a:t>Test case Execution</a:t>
            </a:r>
            <a:endParaRPr lang="en-US" b="0" i="0" dirty="0">
              <a:effectLst/>
              <a:latin typeface="inter-regular"/>
            </a:endParaRPr>
          </a:p>
          <a:p>
            <a:pPr lvl="1" algn="just">
              <a:buFont typeface="+mj-lt"/>
              <a:buAutoNum type="arabicPeriod"/>
            </a:pPr>
            <a:r>
              <a:rPr lang="en-US" dirty="0">
                <a:latin typeface="inter-regular"/>
              </a:rPr>
              <a:t>Defect Logging</a:t>
            </a:r>
            <a:endParaRPr lang="en-US" b="0" i="0" dirty="0">
              <a:effectLst/>
              <a:latin typeface="inter-regular"/>
            </a:endParaRPr>
          </a:p>
          <a:p>
            <a:pPr lvl="1" algn="just">
              <a:buFont typeface="+mj-lt"/>
              <a:buAutoNum type="arabicPeriod"/>
            </a:pPr>
            <a:r>
              <a:rPr lang="en-US" dirty="0">
                <a:latin typeface="inter-regular"/>
              </a:rPr>
              <a:t>Test Cycle Closure</a:t>
            </a:r>
            <a:endParaRPr lang="en-US" b="0" i="0" dirty="0">
              <a:effectLst/>
              <a:latin typeface="inter-regular"/>
            </a:endParaRPr>
          </a:p>
          <a:p>
            <a:endParaRPr lang="en-IN" dirty="0"/>
          </a:p>
        </p:txBody>
      </p:sp>
      <p:sp>
        <p:nvSpPr>
          <p:cNvPr id="4" name="Title 3">
            <a:extLst>
              <a:ext uri="{FF2B5EF4-FFF2-40B4-BE49-F238E27FC236}">
                <a16:creationId xmlns:a16="http://schemas.microsoft.com/office/drawing/2014/main" id="{9678ED73-4FE9-42DA-9001-AD7C250D3A9D}"/>
              </a:ext>
            </a:extLst>
          </p:cNvPr>
          <p:cNvSpPr>
            <a:spLocks noGrp="1"/>
          </p:cNvSpPr>
          <p:nvPr>
            <p:ph type="title"/>
          </p:nvPr>
        </p:nvSpPr>
        <p:spPr/>
        <p:txBody>
          <a:bodyPr/>
          <a:lstStyle/>
          <a:p>
            <a:r>
              <a:rPr lang="en-IN" dirty="0">
                <a:solidFill>
                  <a:schemeClr val="accent1">
                    <a:lumMod val="75000"/>
                  </a:schemeClr>
                </a:solidFill>
              </a:rPr>
              <a:t>Software Testing Life Cycle</a:t>
            </a:r>
          </a:p>
        </p:txBody>
      </p:sp>
      <p:pic>
        <p:nvPicPr>
          <p:cNvPr id="1026" name="Picture 2" descr="Software Testing Life Cycle">
            <a:extLst>
              <a:ext uri="{FF2B5EF4-FFF2-40B4-BE49-F238E27FC236}">
                <a16:creationId xmlns:a16="http://schemas.microsoft.com/office/drawing/2014/main" id="{4BF4F1D7-7A74-4303-9CCF-1D5CF7197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088" y="1614487"/>
            <a:ext cx="42291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01707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8ACC19-9628-4B94-8BD1-00F70195643E}"/>
              </a:ext>
            </a:extLst>
          </p:cNvPr>
          <p:cNvSpPr>
            <a:spLocks noGrp="1"/>
          </p:cNvSpPr>
          <p:nvPr>
            <p:ph idx="1"/>
          </p:nvPr>
        </p:nvSpPr>
        <p:spPr/>
        <p:txBody>
          <a:bodyPr/>
          <a:lstStyle/>
          <a:p>
            <a:r>
              <a:rPr lang="en-US" dirty="0">
                <a:solidFill>
                  <a:srgbClr val="333333"/>
                </a:solidFill>
                <a:latin typeface="inter-regular"/>
              </a:rPr>
              <a:t>T</a:t>
            </a:r>
            <a:r>
              <a:rPr lang="en-US" b="0" i="0" dirty="0">
                <a:solidFill>
                  <a:srgbClr val="333333"/>
                </a:solidFill>
                <a:effectLst/>
                <a:latin typeface="inter-regular"/>
              </a:rPr>
              <a:t>ester analyses requirement document of SDLC (Software Development Life Cycle) to examine requirements stated by the client. </a:t>
            </a:r>
          </a:p>
          <a:p>
            <a:r>
              <a:rPr lang="en-US" b="0" i="0" dirty="0">
                <a:solidFill>
                  <a:srgbClr val="333333"/>
                </a:solidFill>
                <a:effectLst/>
                <a:latin typeface="inter-regular"/>
              </a:rPr>
              <a:t>After examining the requirements, the tester makes a test plan to check whether the software is meeting the requirements or not.</a:t>
            </a:r>
            <a:endParaRPr lang="en-IN" dirty="0"/>
          </a:p>
        </p:txBody>
      </p:sp>
      <p:sp>
        <p:nvSpPr>
          <p:cNvPr id="3" name="Title 2">
            <a:extLst>
              <a:ext uri="{FF2B5EF4-FFF2-40B4-BE49-F238E27FC236}">
                <a16:creationId xmlns:a16="http://schemas.microsoft.com/office/drawing/2014/main" id="{F5468D8A-B264-481D-A768-E5777EF6F4C2}"/>
              </a:ext>
            </a:extLst>
          </p:cNvPr>
          <p:cNvSpPr>
            <a:spLocks noGrp="1"/>
          </p:cNvSpPr>
          <p:nvPr>
            <p:ph type="title"/>
          </p:nvPr>
        </p:nvSpPr>
        <p:spPr/>
        <p:txBody>
          <a:bodyPr/>
          <a:lstStyle/>
          <a:p>
            <a:r>
              <a:rPr lang="en-IN" dirty="0">
                <a:solidFill>
                  <a:schemeClr val="accent1">
                    <a:lumMod val="75000"/>
                  </a:schemeClr>
                </a:solidFill>
              </a:rPr>
              <a:t> 1. </a:t>
            </a:r>
            <a:r>
              <a:rPr lang="en-IN" i="0" dirty="0">
                <a:solidFill>
                  <a:schemeClr val="accent1">
                    <a:lumMod val="75000"/>
                  </a:schemeClr>
                </a:solidFill>
                <a:effectLst/>
                <a:latin typeface="erdana"/>
              </a:rPr>
              <a:t>Requirement Analysis:</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F2397DDB-FADA-4CFB-9406-E31634C47987}"/>
              </a:ext>
            </a:extLst>
          </p:cNvPr>
          <p:cNvGraphicFramePr>
            <a:graphicFrameLocks noGrp="1"/>
          </p:cNvGraphicFramePr>
          <p:nvPr/>
        </p:nvGraphicFramePr>
        <p:xfrm>
          <a:off x="728664" y="2466980"/>
          <a:ext cx="10348911" cy="4306394"/>
        </p:xfrm>
        <a:graphic>
          <a:graphicData uri="http://schemas.openxmlformats.org/drawingml/2006/table">
            <a:tbl>
              <a:tblPr/>
              <a:tblGrid>
                <a:gridCol w="3449637">
                  <a:extLst>
                    <a:ext uri="{9D8B030D-6E8A-4147-A177-3AD203B41FA5}">
                      <a16:colId xmlns:a16="http://schemas.microsoft.com/office/drawing/2014/main" val="2436874340"/>
                    </a:ext>
                  </a:extLst>
                </a:gridCol>
                <a:gridCol w="3449637">
                  <a:extLst>
                    <a:ext uri="{9D8B030D-6E8A-4147-A177-3AD203B41FA5}">
                      <a16:colId xmlns:a16="http://schemas.microsoft.com/office/drawing/2014/main" val="3275912580"/>
                    </a:ext>
                  </a:extLst>
                </a:gridCol>
                <a:gridCol w="3449637">
                  <a:extLst>
                    <a:ext uri="{9D8B030D-6E8A-4147-A177-3AD203B41FA5}">
                      <a16:colId xmlns:a16="http://schemas.microsoft.com/office/drawing/2014/main" val="813055366"/>
                    </a:ext>
                  </a:extLst>
                </a:gridCol>
              </a:tblGrid>
              <a:tr h="245384">
                <a:tc>
                  <a:txBody>
                    <a:bodyPr/>
                    <a:lstStyle/>
                    <a:p>
                      <a:pPr algn="ctr" fontAlgn="t"/>
                      <a:r>
                        <a:rPr lang="en-IN" sz="2000" b="0" i="0" kern="1200" dirty="0">
                          <a:solidFill>
                            <a:srgbClr val="333333"/>
                          </a:solidFill>
                          <a:effectLst/>
                          <a:latin typeface="inter-regular"/>
                          <a:ea typeface="+mn-ea"/>
                          <a:cs typeface="+mn-cs"/>
                        </a:rPr>
                        <a:t>Entry Criteria</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55635254"/>
                  </a:ext>
                </a:extLst>
              </a:tr>
              <a:tr h="2335890">
                <a:tc>
                  <a:txBody>
                    <a:bodyPr/>
                    <a:lstStyle/>
                    <a:p>
                      <a:pPr algn="just" fontAlgn="t"/>
                      <a:r>
                        <a:rPr lang="en-US" sz="2000" b="0" i="0" kern="1200" dirty="0">
                          <a:solidFill>
                            <a:srgbClr val="333333"/>
                          </a:solidFill>
                          <a:effectLst/>
                          <a:latin typeface="inter-regular"/>
                          <a:ea typeface="+mn-ea"/>
                          <a:cs typeface="+mn-cs"/>
                        </a:rPr>
                        <a:t>For the planning of test plan requirement specification, application architecture document and well-defined acceptance criteria should be available.</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Prepare the list of all requirements and queries, and get resolved from Technical Manager/Lead, System Architecture, Business Analyst and Client.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Make a list of all types of tests (Performance, Functional and security) to be performed.</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Make a list of test environment details, which should contain all the necessary tools to execute test cases.</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List of all the necessary tests for the testable requirements and Test environment details</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65288366"/>
                  </a:ext>
                </a:extLst>
              </a:tr>
            </a:tbl>
          </a:graphicData>
        </a:graphic>
      </p:graphicFrame>
    </p:spTree>
    <p:extLst>
      <p:ext uri="{BB962C8B-B14F-4D97-AF65-F5344CB8AC3E}">
        <p14:creationId xmlns:p14="http://schemas.microsoft.com/office/powerpoint/2010/main" val="252141501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2EBF6D-6F53-4E05-A5A7-CC4660ADAF01}"/>
              </a:ext>
            </a:extLst>
          </p:cNvPr>
          <p:cNvSpPr>
            <a:spLocks noGrp="1"/>
          </p:cNvSpPr>
          <p:nvPr>
            <p:ph idx="1"/>
          </p:nvPr>
        </p:nvSpPr>
        <p:spPr/>
        <p:txBody>
          <a:bodyPr/>
          <a:lstStyle/>
          <a:p>
            <a:r>
              <a:rPr lang="en-US" b="0" i="0" dirty="0">
                <a:solidFill>
                  <a:srgbClr val="333333"/>
                </a:solidFill>
                <a:effectLst/>
                <a:latin typeface="inter-regular"/>
              </a:rPr>
              <a:t>Tester determines the estimated effort and cost of the entire project. This phase takes place after the successful completion of the </a:t>
            </a:r>
            <a:r>
              <a:rPr lang="en-US" b="1" i="0" dirty="0">
                <a:solidFill>
                  <a:srgbClr val="333333"/>
                </a:solidFill>
                <a:effectLst/>
                <a:latin typeface="inter-bold"/>
              </a:rPr>
              <a:t>Requirement Analysis Phase</a:t>
            </a:r>
            <a:r>
              <a:rPr lang="en-US" b="0" i="0" dirty="0">
                <a:solidFill>
                  <a:srgbClr val="333333"/>
                </a:solidFill>
                <a:effectLst/>
                <a:latin typeface="inter-regular"/>
              </a:rPr>
              <a:t>. </a:t>
            </a:r>
          </a:p>
          <a:p>
            <a:r>
              <a:rPr lang="en-US" b="0" i="0" dirty="0">
                <a:solidFill>
                  <a:srgbClr val="333333"/>
                </a:solidFill>
                <a:effectLst/>
                <a:latin typeface="inter-regular"/>
              </a:rPr>
              <a:t>Testing strategy and effort estimation documents provided by this phase. </a:t>
            </a:r>
          </a:p>
          <a:p>
            <a:r>
              <a:rPr lang="en-US" b="0" i="0" dirty="0">
                <a:solidFill>
                  <a:srgbClr val="333333"/>
                </a:solidFill>
                <a:effectLst/>
                <a:latin typeface="inter-regular"/>
              </a:rPr>
              <a:t>Test case execution can be started after the successful completion of Test Plan Creation.</a:t>
            </a:r>
            <a:endParaRPr lang="en-IN" dirty="0"/>
          </a:p>
        </p:txBody>
      </p:sp>
      <p:sp>
        <p:nvSpPr>
          <p:cNvPr id="3" name="Title 2">
            <a:extLst>
              <a:ext uri="{FF2B5EF4-FFF2-40B4-BE49-F238E27FC236}">
                <a16:creationId xmlns:a16="http://schemas.microsoft.com/office/drawing/2014/main" id="{ACAC90C2-A097-487A-9273-14ED2E2CA61C}"/>
              </a:ext>
            </a:extLst>
          </p:cNvPr>
          <p:cNvSpPr>
            <a:spLocks noGrp="1"/>
          </p:cNvSpPr>
          <p:nvPr>
            <p:ph type="title"/>
          </p:nvPr>
        </p:nvSpPr>
        <p:spPr/>
        <p:txBody>
          <a:bodyPr/>
          <a:lstStyle/>
          <a:p>
            <a:r>
              <a:rPr lang="en-IN" b="0" i="0" dirty="0">
                <a:solidFill>
                  <a:schemeClr val="accent1">
                    <a:lumMod val="75000"/>
                  </a:schemeClr>
                </a:solidFill>
                <a:effectLst/>
                <a:latin typeface="erdana"/>
              </a:rPr>
              <a:t>2. Test Plan Creation:</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ECE10A92-61D9-406E-9E7F-0E00686BE0C8}"/>
              </a:ext>
            </a:extLst>
          </p:cNvPr>
          <p:cNvGraphicFramePr>
            <a:graphicFrameLocks noGrp="1"/>
          </p:cNvGraphicFramePr>
          <p:nvPr/>
        </p:nvGraphicFramePr>
        <p:xfrm>
          <a:off x="1157990" y="3178850"/>
          <a:ext cx="9910062" cy="3333364"/>
        </p:xfrm>
        <a:graphic>
          <a:graphicData uri="http://schemas.openxmlformats.org/drawingml/2006/table">
            <a:tbl>
              <a:tblPr/>
              <a:tblGrid>
                <a:gridCol w="2769433">
                  <a:extLst>
                    <a:ext uri="{9D8B030D-6E8A-4147-A177-3AD203B41FA5}">
                      <a16:colId xmlns:a16="http://schemas.microsoft.com/office/drawing/2014/main" val="3769912954"/>
                    </a:ext>
                  </a:extLst>
                </a:gridCol>
                <a:gridCol w="3837275">
                  <a:extLst>
                    <a:ext uri="{9D8B030D-6E8A-4147-A177-3AD203B41FA5}">
                      <a16:colId xmlns:a16="http://schemas.microsoft.com/office/drawing/2014/main" val="1104660147"/>
                    </a:ext>
                  </a:extLst>
                </a:gridCol>
                <a:gridCol w="3303354">
                  <a:extLst>
                    <a:ext uri="{9D8B030D-6E8A-4147-A177-3AD203B41FA5}">
                      <a16:colId xmlns:a16="http://schemas.microsoft.com/office/drawing/2014/main" val="288171730"/>
                    </a:ext>
                  </a:extLst>
                </a:gridCol>
              </a:tblGrid>
              <a:tr h="0">
                <a:tc>
                  <a:txBody>
                    <a:bodyPr/>
                    <a:lstStyle/>
                    <a:p>
                      <a:pPr algn="l" fontAlgn="t"/>
                      <a:r>
                        <a:rPr lang="en-IN" sz="1800" b="0" i="0" kern="1200" dirty="0">
                          <a:solidFill>
                            <a:srgbClr val="333333"/>
                          </a:solidFill>
                          <a:effectLst/>
                          <a:latin typeface="inter-regular"/>
                          <a:ea typeface="+mn-ea"/>
                          <a:cs typeface="+mn-cs"/>
                        </a:rPr>
                        <a:t>Entry Criteria</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l" fontAlgn="t"/>
                      <a:r>
                        <a:rPr lang="en-IN" sz="1800" b="0" i="0" kern="1200" dirty="0">
                          <a:solidFill>
                            <a:srgbClr val="333333"/>
                          </a:solidFill>
                          <a:effectLst/>
                          <a:latin typeface="inter-regular"/>
                          <a:ea typeface="+mn-ea"/>
                          <a:cs typeface="+mn-cs"/>
                        </a:rPr>
                        <a:t>Activities</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60000"/>
                        <a:lumOff val="40000"/>
                      </a:schemeClr>
                    </a:solidFill>
                  </a:tcPr>
                </a:tc>
                <a:tc>
                  <a:txBody>
                    <a:bodyPr/>
                    <a:lstStyle/>
                    <a:p>
                      <a:pPr algn="l" fontAlgn="t"/>
                      <a:r>
                        <a:rPr lang="en-IN" sz="1800" b="0" i="0" kern="1200" dirty="0">
                          <a:solidFill>
                            <a:srgbClr val="333333"/>
                          </a:solidFill>
                          <a:effectLst/>
                          <a:latin typeface="inter-regular"/>
                          <a:ea typeface="+mn-ea"/>
                          <a:cs typeface="+mn-cs"/>
                        </a:rPr>
                        <a:t>Deliverable</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387034929"/>
                  </a:ext>
                </a:extLst>
              </a:tr>
              <a:tr h="2653671">
                <a:tc>
                  <a:txBody>
                    <a:bodyPr/>
                    <a:lstStyle/>
                    <a:p>
                      <a:pPr algn="just" fontAlgn="t"/>
                      <a:r>
                        <a:rPr lang="en-IN" sz="1800" b="0" i="0" kern="1200" dirty="0">
                          <a:solidFill>
                            <a:srgbClr val="333333"/>
                          </a:solidFill>
                          <a:effectLst/>
                          <a:latin typeface="inter-regular"/>
                          <a:ea typeface="+mn-ea"/>
                          <a:cs typeface="+mn-cs"/>
                        </a:rPr>
                        <a:t>Requirement Document</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kern="1200" dirty="0">
                          <a:solidFill>
                            <a:srgbClr val="333333"/>
                          </a:solidFill>
                          <a:effectLst/>
                          <a:latin typeface="inter-regular"/>
                          <a:ea typeface="+mn-ea"/>
                          <a:cs typeface="+mn-cs"/>
                        </a:rPr>
                        <a:t>Define Objective as well as the scope of the software.</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List down methods involved in testing.</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Overview of the testing process.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Settlement of testing environment.</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Preparation of the test schedules and control procedures.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Determination of roles and responsibilities.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List down testing deliverables, define risk if any.</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kern="1200" dirty="0">
                          <a:solidFill>
                            <a:srgbClr val="333333"/>
                          </a:solidFill>
                          <a:effectLst/>
                          <a:latin typeface="inter-regular"/>
                          <a:ea typeface="+mn-ea"/>
                          <a:cs typeface="+mn-cs"/>
                        </a:rPr>
                        <a:t>Test strategy document.</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Testing Effort estimation documents are the deliverables of this phase.</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61922974"/>
                  </a:ext>
                </a:extLst>
              </a:tr>
            </a:tbl>
          </a:graphicData>
        </a:graphic>
      </p:graphicFrame>
    </p:spTree>
    <p:extLst>
      <p:ext uri="{BB962C8B-B14F-4D97-AF65-F5344CB8AC3E}">
        <p14:creationId xmlns:p14="http://schemas.microsoft.com/office/powerpoint/2010/main" val="3547100130"/>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AE3FA5-5CB5-4D07-975B-343F8B83AAE0}"/>
              </a:ext>
            </a:extLst>
          </p:cNvPr>
          <p:cNvSpPr>
            <a:spLocks noGrp="1"/>
          </p:cNvSpPr>
          <p:nvPr>
            <p:ph idx="1"/>
          </p:nvPr>
        </p:nvSpPr>
        <p:spPr/>
        <p:txBody>
          <a:bodyPr/>
          <a:lstStyle/>
          <a:p>
            <a:r>
              <a:rPr lang="en-US" b="0" i="0" dirty="0">
                <a:solidFill>
                  <a:srgbClr val="333333"/>
                </a:solidFill>
                <a:effectLst/>
                <a:latin typeface="inter-regular"/>
              </a:rPr>
              <a:t>Setup of the test environment is an independent activity and can be started along with </a:t>
            </a:r>
            <a:r>
              <a:rPr lang="en-US" b="1" i="0" dirty="0">
                <a:solidFill>
                  <a:srgbClr val="333333"/>
                </a:solidFill>
                <a:effectLst/>
                <a:latin typeface="inter-bold"/>
              </a:rPr>
              <a:t>Test Case Development</a:t>
            </a:r>
            <a:r>
              <a:rPr lang="en-US" b="0" i="0" dirty="0">
                <a:solidFill>
                  <a:srgbClr val="333333"/>
                </a:solidFill>
                <a:effectLst/>
                <a:latin typeface="inter-regular"/>
              </a:rPr>
              <a:t>. </a:t>
            </a:r>
          </a:p>
          <a:p>
            <a:r>
              <a:rPr lang="en-US" b="0" i="0" dirty="0">
                <a:solidFill>
                  <a:srgbClr val="333333"/>
                </a:solidFill>
                <a:effectLst/>
                <a:latin typeface="inter-regular"/>
              </a:rPr>
              <a:t>This is an essential part of the manual testing procedure as without environment testing is not possible. </a:t>
            </a:r>
          </a:p>
          <a:p>
            <a:r>
              <a:rPr lang="en-US" b="0" i="0" dirty="0">
                <a:solidFill>
                  <a:srgbClr val="333333"/>
                </a:solidFill>
                <a:effectLst/>
                <a:latin typeface="inter-regular"/>
              </a:rPr>
              <a:t>Environment setup requires a group of essential software and hardware to create a test environment. </a:t>
            </a:r>
          </a:p>
          <a:p>
            <a:r>
              <a:rPr lang="en-US" b="0" i="0" dirty="0">
                <a:solidFill>
                  <a:srgbClr val="333333"/>
                </a:solidFill>
                <a:effectLst/>
                <a:latin typeface="inter-regular"/>
              </a:rPr>
              <a:t>The testing team is not involved in setting up the testing environment, its senior developers who create it.</a:t>
            </a:r>
            <a:endParaRPr lang="en-IN" dirty="0"/>
          </a:p>
        </p:txBody>
      </p:sp>
      <p:sp>
        <p:nvSpPr>
          <p:cNvPr id="3" name="Title 2">
            <a:extLst>
              <a:ext uri="{FF2B5EF4-FFF2-40B4-BE49-F238E27FC236}">
                <a16:creationId xmlns:a16="http://schemas.microsoft.com/office/drawing/2014/main" id="{438A65A6-C00A-4B63-B1FA-97A1404D358B}"/>
              </a:ext>
            </a:extLst>
          </p:cNvPr>
          <p:cNvSpPr>
            <a:spLocks noGrp="1"/>
          </p:cNvSpPr>
          <p:nvPr>
            <p:ph type="title"/>
          </p:nvPr>
        </p:nvSpPr>
        <p:spPr/>
        <p:txBody>
          <a:bodyPr/>
          <a:lstStyle/>
          <a:p>
            <a:r>
              <a:rPr lang="en-IN" b="0" i="0" dirty="0">
                <a:solidFill>
                  <a:schemeClr val="accent1">
                    <a:lumMod val="75000"/>
                  </a:schemeClr>
                </a:solidFill>
                <a:effectLst/>
                <a:latin typeface="erdana"/>
              </a:rPr>
              <a:t>3. Environment setup:</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17E04D69-709D-47D0-B87E-3595BF50F50F}"/>
              </a:ext>
            </a:extLst>
          </p:cNvPr>
          <p:cNvGraphicFramePr>
            <a:graphicFrameLocks noGrp="1"/>
          </p:cNvGraphicFramePr>
          <p:nvPr/>
        </p:nvGraphicFramePr>
        <p:xfrm>
          <a:off x="845127" y="3883142"/>
          <a:ext cx="9573492" cy="2196216"/>
        </p:xfrm>
        <a:graphic>
          <a:graphicData uri="http://schemas.openxmlformats.org/drawingml/2006/table">
            <a:tbl>
              <a:tblPr/>
              <a:tblGrid>
                <a:gridCol w="2743200">
                  <a:extLst>
                    <a:ext uri="{9D8B030D-6E8A-4147-A177-3AD203B41FA5}">
                      <a16:colId xmlns:a16="http://schemas.microsoft.com/office/drawing/2014/main" val="3492197738"/>
                    </a:ext>
                  </a:extLst>
                </a:gridCol>
                <a:gridCol w="4271818">
                  <a:extLst>
                    <a:ext uri="{9D8B030D-6E8A-4147-A177-3AD203B41FA5}">
                      <a16:colId xmlns:a16="http://schemas.microsoft.com/office/drawing/2014/main" val="1896173775"/>
                    </a:ext>
                  </a:extLst>
                </a:gridCol>
                <a:gridCol w="2558474">
                  <a:extLst>
                    <a:ext uri="{9D8B030D-6E8A-4147-A177-3AD203B41FA5}">
                      <a16:colId xmlns:a16="http://schemas.microsoft.com/office/drawing/2014/main" val="3627549732"/>
                    </a:ext>
                  </a:extLst>
                </a:gridCol>
              </a:tblGrid>
              <a:tr h="83984">
                <a:tc>
                  <a:txBody>
                    <a:bodyPr/>
                    <a:lstStyle/>
                    <a:p>
                      <a:pPr algn="ctr" fontAlgn="t"/>
                      <a:r>
                        <a:rPr lang="en-IN" sz="2000" b="0" i="0" kern="1200" dirty="0">
                          <a:solidFill>
                            <a:srgbClr val="333333"/>
                          </a:solidFill>
                          <a:effectLst/>
                          <a:latin typeface="inter-regular"/>
                          <a:ea typeface="+mn-ea"/>
                          <a:cs typeface="+mn-cs"/>
                        </a:rPr>
                        <a:t>Entry Criteria</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38046820"/>
                  </a:ext>
                </a:extLst>
              </a:tr>
              <a:tr h="1149826">
                <a:tc>
                  <a:txBody>
                    <a:bodyPr/>
                    <a:lstStyle/>
                    <a:p>
                      <a:pPr algn="just" fontAlgn="t"/>
                      <a:r>
                        <a:rPr lang="en-US" sz="2000" b="0" i="0" kern="1200" dirty="0">
                          <a:solidFill>
                            <a:srgbClr val="333333"/>
                          </a:solidFill>
                          <a:effectLst/>
                          <a:latin typeface="inter-regular"/>
                          <a:ea typeface="+mn-ea"/>
                          <a:cs typeface="+mn-cs"/>
                        </a:rPr>
                        <a:t>Test strategy and test plan document.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Test case document.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Testing data.</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Prepare the list of software and hardware by analyzing requirement specification.</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After the setup of the test environment, execute the smoke test cases to check the readiness of the test environment.</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Execution report.</a:t>
                      </a:r>
                      <a:br>
                        <a:rPr lang="en-IN" sz="2000" b="0" i="0" kern="1200" dirty="0">
                          <a:solidFill>
                            <a:srgbClr val="333333"/>
                          </a:solidFill>
                          <a:effectLst/>
                          <a:latin typeface="inter-regular"/>
                          <a:ea typeface="+mn-ea"/>
                          <a:cs typeface="+mn-cs"/>
                        </a:rPr>
                      </a:br>
                      <a:r>
                        <a:rPr lang="en-IN" sz="2000" b="0" i="0" kern="1200" dirty="0">
                          <a:solidFill>
                            <a:srgbClr val="333333"/>
                          </a:solidFill>
                          <a:effectLst/>
                          <a:latin typeface="inter-regular"/>
                          <a:ea typeface="+mn-ea"/>
                          <a:cs typeface="+mn-cs"/>
                        </a:rPr>
                        <a:t>Defect report.</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99162812"/>
                  </a:ext>
                </a:extLst>
              </a:tr>
            </a:tbl>
          </a:graphicData>
        </a:graphic>
      </p:graphicFrame>
    </p:spTree>
    <p:extLst>
      <p:ext uri="{BB962C8B-B14F-4D97-AF65-F5344CB8AC3E}">
        <p14:creationId xmlns:p14="http://schemas.microsoft.com/office/powerpoint/2010/main" val="3935552622"/>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112272-0E1B-4348-AA94-DC72E415DF6E}"/>
              </a:ext>
            </a:extLst>
          </p:cNvPr>
          <p:cNvSpPr>
            <a:spLocks noGrp="1"/>
          </p:cNvSpPr>
          <p:nvPr>
            <p:ph idx="1"/>
          </p:nvPr>
        </p:nvSpPr>
        <p:spPr/>
        <p:txBody>
          <a:bodyPr/>
          <a:lstStyle/>
          <a:p>
            <a:pPr algn="just"/>
            <a:r>
              <a:rPr lang="en-US" b="0" i="0" dirty="0">
                <a:solidFill>
                  <a:srgbClr val="333333"/>
                </a:solidFill>
                <a:effectLst/>
                <a:latin typeface="inter-regular"/>
              </a:rPr>
              <a:t>Testing team starts case development and execution activity. </a:t>
            </a:r>
          </a:p>
          <a:p>
            <a:pPr algn="just"/>
            <a:r>
              <a:rPr lang="en-US" b="0" i="0" dirty="0">
                <a:solidFill>
                  <a:srgbClr val="333333"/>
                </a:solidFill>
                <a:effectLst/>
                <a:latin typeface="inter-regular"/>
              </a:rPr>
              <a:t>The testing team writes down the detailed test cases, also prepares the test data if required. </a:t>
            </a:r>
          </a:p>
          <a:p>
            <a:pPr algn="just"/>
            <a:r>
              <a:rPr lang="en-US" b="0" i="0" dirty="0">
                <a:solidFill>
                  <a:srgbClr val="333333"/>
                </a:solidFill>
                <a:effectLst/>
                <a:latin typeface="inter-regular"/>
              </a:rPr>
              <a:t>The prepared test cases are reviewed by peer members of the team or Quality Assurance leader.</a:t>
            </a:r>
          </a:p>
          <a:p>
            <a:pPr algn="just"/>
            <a:r>
              <a:rPr lang="en-US" b="0" i="0" dirty="0">
                <a:solidFill>
                  <a:srgbClr val="333333"/>
                </a:solidFill>
                <a:effectLst/>
                <a:latin typeface="inter-regular"/>
              </a:rPr>
              <a:t>RTM (Requirement Traceability Matrix) is also prepared in this phase. </a:t>
            </a:r>
          </a:p>
          <a:p>
            <a:pPr algn="just"/>
            <a:r>
              <a:rPr lang="en-US" b="0" i="0" dirty="0">
                <a:solidFill>
                  <a:srgbClr val="333333"/>
                </a:solidFill>
                <a:effectLst/>
                <a:latin typeface="inter-regular"/>
              </a:rPr>
              <a:t>Requirement Traceability Matrix is industry level format, used for tracking requirements. </a:t>
            </a:r>
          </a:p>
          <a:p>
            <a:pPr algn="just"/>
            <a:r>
              <a:rPr lang="en-US" b="0" i="0" dirty="0">
                <a:solidFill>
                  <a:srgbClr val="333333"/>
                </a:solidFill>
                <a:effectLst/>
                <a:latin typeface="inter-regular"/>
              </a:rPr>
              <a:t>Each test case is mapped with the requirement specification. </a:t>
            </a:r>
          </a:p>
          <a:p>
            <a:pPr algn="just"/>
            <a:r>
              <a:rPr lang="en-US" b="0" i="0" dirty="0">
                <a:solidFill>
                  <a:srgbClr val="333333"/>
                </a:solidFill>
                <a:effectLst/>
                <a:latin typeface="inter-regular"/>
              </a:rPr>
              <a:t>Backward &amp; forward traceability can be done via RTM.</a:t>
            </a:r>
          </a:p>
          <a:p>
            <a:endParaRPr lang="en-IN" dirty="0"/>
          </a:p>
        </p:txBody>
      </p:sp>
      <p:sp>
        <p:nvSpPr>
          <p:cNvPr id="3" name="Title 2">
            <a:extLst>
              <a:ext uri="{FF2B5EF4-FFF2-40B4-BE49-F238E27FC236}">
                <a16:creationId xmlns:a16="http://schemas.microsoft.com/office/drawing/2014/main" id="{70289039-9F79-46F4-947D-5029E16738F0}"/>
              </a:ext>
            </a:extLst>
          </p:cNvPr>
          <p:cNvSpPr>
            <a:spLocks noGrp="1"/>
          </p:cNvSpPr>
          <p:nvPr>
            <p:ph type="title"/>
          </p:nvPr>
        </p:nvSpPr>
        <p:spPr/>
        <p:txBody>
          <a:bodyPr/>
          <a:lstStyle/>
          <a:p>
            <a:r>
              <a:rPr lang="en-IN" b="0" i="0" dirty="0">
                <a:solidFill>
                  <a:schemeClr val="accent1">
                    <a:lumMod val="75000"/>
                  </a:schemeClr>
                </a:solidFill>
                <a:effectLst/>
                <a:latin typeface="erdana"/>
              </a:rPr>
              <a:t>4. Test case Execution:</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717F4E0A-29BE-4F8D-ACB7-9CE6CF92CEAE}"/>
              </a:ext>
            </a:extLst>
          </p:cNvPr>
          <p:cNvGraphicFramePr>
            <a:graphicFrameLocks noGrp="1"/>
          </p:cNvGraphicFramePr>
          <p:nvPr/>
        </p:nvGraphicFramePr>
        <p:xfrm>
          <a:off x="471054" y="3752278"/>
          <a:ext cx="10520928" cy="2232560"/>
        </p:xfrm>
        <a:graphic>
          <a:graphicData uri="http://schemas.openxmlformats.org/drawingml/2006/table">
            <a:tbl>
              <a:tblPr/>
              <a:tblGrid>
                <a:gridCol w="3506976">
                  <a:extLst>
                    <a:ext uri="{9D8B030D-6E8A-4147-A177-3AD203B41FA5}">
                      <a16:colId xmlns:a16="http://schemas.microsoft.com/office/drawing/2014/main" val="980628644"/>
                    </a:ext>
                  </a:extLst>
                </a:gridCol>
                <a:gridCol w="3506976">
                  <a:extLst>
                    <a:ext uri="{9D8B030D-6E8A-4147-A177-3AD203B41FA5}">
                      <a16:colId xmlns:a16="http://schemas.microsoft.com/office/drawing/2014/main" val="2009244480"/>
                    </a:ext>
                  </a:extLst>
                </a:gridCol>
                <a:gridCol w="3506976">
                  <a:extLst>
                    <a:ext uri="{9D8B030D-6E8A-4147-A177-3AD203B41FA5}">
                      <a16:colId xmlns:a16="http://schemas.microsoft.com/office/drawing/2014/main" val="3129193024"/>
                    </a:ext>
                  </a:extLst>
                </a:gridCol>
              </a:tblGrid>
              <a:tr h="285223">
                <a:tc>
                  <a:txBody>
                    <a:bodyPr/>
                    <a:lstStyle/>
                    <a:p>
                      <a:pPr algn="ctr" fontAlgn="t"/>
                      <a:r>
                        <a:rPr lang="en-IN" sz="1700" dirty="0">
                          <a:solidFill>
                            <a:srgbClr val="000000"/>
                          </a:solidFill>
                          <a:effectLst/>
                          <a:latin typeface="times new roman" panose="02020603050405020304" pitchFamily="18" charset="0"/>
                        </a:rPr>
                        <a:t>Entry Criteria</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1700" dirty="0">
                          <a:solidFill>
                            <a:srgbClr val="000000"/>
                          </a:solidFill>
                          <a:effectLst/>
                          <a:latin typeface="times new roman" panose="02020603050405020304" pitchFamily="18" charset="0"/>
                        </a:rPr>
                        <a:t>Activities</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1700" dirty="0">
                          <a:solidFill>
                            <a:srgbClr val="000000"/>
                          </a:solidFill>
                          <a:effectLst/>
                          <a:latin typeface="times new roman" panose="02020603050405020304" pitchFamily="18" charset="0"/>
                        </a:rPr>
                        <a:t>Deliverable</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611986915"/>
                  </a:ext>
                </a:extLst>
              </a:tr>
              <a:tr h="1901486">
                <a:tc>
                  <a:txBody>
                    <a:bodyPr/>
                    <a:lstStyle/>
                    <a:p>
                      <a:pPr algn="just" fontAlgn="t"/>
                      <a:r>
                        <a:rPr lang="en-IN" sz="1700">
                          <a:solidFill>
                            <a:srgbClr val="333333"/>
                          </a:solidFill>
                          <a:effectLst/>
                          <a:latin typeface="inter-regular"/>
                        </a:rPr>
                        <a:t>Requirement Document</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Creation of test cases.</a:t>
                      </a:r>
                      <a:br>
                        <a:rPr lang="en-US" sz="1700">
                          <a:solidFill>
                            <a:srgbClr val="333333"/>
                          </a:solidFill>
                          <a:effectLst/>
                          <a:latin typeface="inter-regular"/>
                        </a:rPr>
                      </a:br>
                      <a:r>
                        <a:rPr lang="en-US" sz="1700">
                          <a:solidFill>
                            <a:srgbClr val="333333"/>
                          </a:solidFill>
                          <a:effectLst/>
                          <a:latin typeface="inter-regular"/>
                        </a:rPr>
                        <a:t>Execution of test cases.</a:t>
                      </a:r>
                      <a:br>
                        <a:rPr lang="en-US" sz="1700">
                          <a:solidFill>
                            <a:srgbClr val="333333"/>
                          </a:solidFill>
                          <a:effectLst/>
                          <a:latin typeface="inter-regular"/>
                        </a:rPr>
                      </a:br>
                      <a:r>
                        <a:rPr lang="en-US" sz="1700">
                          <a:solidFill>
                            <a:srgbClr val="333333"/>
                          </a:solidFill>
                          <a:effectLst/>
                          <a:latin typeface="inter-regular"/>
                        </a:rPr>
                        <a:t>Mapping of test cases according to requirements.</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a:solidFill>
                            <a:srgbClr val="333333"/>
                          </a:solidFill>
                          <a:effectLst/>
                          <a:latin typeface="inter-regular"/>
                        </a:rPr>
                        <a:t>Test execution result.</a:t>
                      </a:r>
                      <a:br>
                        <a:rPr lang="en-US" sz="1700" dirty="0">
                          <a:solidFill>
                            <a:srgbClr val="333333"/>
                          </a:solidFill>
                          <a:effectLst/>
                          <a:latin typeface="inter-regular"/>
                        </a:rPr>
                      </a:br>
                      <a:r>
                        <a:rPr lang="en-US" sz="1700" dirty="0">
                          <a:solidFill>
                            <a:srgbClr val="333333"/>
                          </a:solidFill>
                          <a:effectLst/>
                          <a:latin typeface="inter-regular"/>
                        </a:rPr>
                        <a:t>List of functions with the detailed explanation of defects.</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41393058"/>
                  </a:ext>
                </a:extLst>
              </a:tr>
            </a:tbl>
          </a:graphicData>
        </a:graphic>
      </p:graphicFrame>
    </p:spTree>
    <p:extLst>
      <p:ext uri="{BB962C8B-B14F-4D97-AF65-F5344CB8AC3E}">
        <p14:creationId xmlns:p14="http://schemas.microsoft.com/office/powerpoint/2010/main" val="140938136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673A-9B77-43D5-A670-F04A9F1CD800}"/>
              </a:ext>
            </a:extLst>
          </p:cNvPr>
          <p:cNvSpPr>
            <a:spLocks noGrp="1"/>
          </p:cNvSpPr>
          <p:nvPr>
            <p:ph type="title"/>
          </p:nvPr>
        </p:nvSpPr>
        <p:spPr/>
        <p:txBody>
          <a:bodyPr/>
          <a:lstStyle/>
          <a:p>
            <a:r>
              <a:rPr lang="en-IN" dirty="0"/>
              <a:t>Software Testing Principles</a:t>
            </a:r>
          </a:p>
        </p:txBody>
      </p:sp>
      <p:sp>
        <p:nvSpPr>
          <p:cNvPr id="4" name="Slide Number Placeholder 3">
            <a:extLst>
              <a:ext uri="{FF2B5EF4-FFF2-40B4-BE49-F238E27FC236}">
                <a16:creationId xmlns:a16="http://schemas.microsoft.com/office/drawing/2014/main" id="{BC40E2DF-2EC5-4552-8AF0-FB5624213F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26" name="Picture 2" descr="Software Testing Principles">
            <a:extLst>
              <a:ext uri="{FF2B5EF4-FFF2-40B4-BE49-F238E27FC236}">
                <a16:creationId xmlns:a16="http://schemas.microsoft.com/office/drawing/2014/main" id="{9370E77B-9A47-41C9-A594-03AD6BF81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1616075"/>
            <a:ext cx="47625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725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398FD1-03F4-4617-920C-415D5A65234D}"/>
              </a:ext>
            </a:extLst>
          </p:cNvPr>
          <p:cNvSpPr>
            <a:spLocks noGrp="1"/>
          </p:cNvSpPr>
          <p:nvPr>
            <p:ph idx="1"/>
          </p:nvPr>
        </p:nvSpPr>
        <p:spPr>
          <a:xfrm>
            <a:off x="456289" y="949634"/>
            <a:ext cx="10520928" cy="5408741"/>
          </a:xfrm>
        </p:spPr>
        <p:txBody>
          <a:bodyPr/>
          <a:lstStyle/>
          <a:p>
            <a:pPr algn="just"/>
            <a:r>
              <a:rPr lang="en-US" b="0" i="0" dirty="0">
                <a:solidFill>
                  <a:srgbClr val="333333"/>
                </a:solidFill>
                <a:effectLst/>
                <a:latin typeface="inter-regular"/>
              </a:rPr>
              <a:t>This phase determines the characteristics and drawbacks of the software. </a:t>
            </a:r>
          </a:p>
          <a:p>
            <a:pPr algn="just"/>
            <a:r>
              <a:rPr lang="en-US" b="0" i="0" dirty="0">
                <a:solidFill>
                  <a:srgbClr val="333333"/>
                </a:solidFill>
                <a:effectLst/>
                <a:latin typeface="inter-regular"/>
              </a:rPr>
              <a:t>Test cases and bug reports are analyzed in depth to detect the type of defect and its severity.</a:t>
            </a:r>
          </a:p>
          <a:p>
            <a:pPr algn="just"/>
            <a:r>
              <a:rPr lang="en-US" b="0" i="0" dirty="0">
                <a:solidFill>
                  <a:srgbClr val="333333"/>
                </a:solidFill>
                <a:effectLst/>
                <a:latin typeface="inter-regular"/>
              </a:rPr>
              <a:t>Defect logging analysis mainly works to find out defect distribution depending upon severity and types.</a:t>
            </a:r>
          </a:p>
          <a:p>
            <a:pPr algn="just"/>
            <a:r>
              <a:rPr lang="en-US" b="0" i="0" dirty="0">
                <a:solidFill>
                  <a:srgbClr val="333333"/>
                </a:solidFill>
                <a:effectLst/>
                <a:latin typeface="inter-regular"/>
              </a:rPr>
              <a:t>If any defect is detected, then the software is returned to the development team to fix the defect, then the software is re-tested on all aspects of the testing.</a:t>
            </a:r>
          </a:p>
          <a:p>
            <a:endParaRPr lang="en-IN" dirty="0"/>
          </a:p>
        </p:txBody>
      </p:sp>
      <p:sp>
        <p:nvSpPr>
          <p:cNvPr id="3" name="Title 2">
            <a:extLst>
              <a:ext uri="{FF2B5EF4-FFF2-40B4-BE49-F238E27FC236}">
                <a16:creationId xmlns:a16="http://schemas.microsoft.com/office/drawing/2014/main" id="{B761D9EB-64BE-4428-8B7B-3C58E968978E}"/>
              </a:ext>
            </a:extLst>
          </p:cNvPr>
          <p:cNvSpPr>
            <a:spLocks noGrp="1"/>
          </p:cNvSpPr>
          <p:nvPr>
            <p:ph type="title"/>
          </p:nvPr>
        </p:nvSpPr>
        <p:spPr/>
        <p:txBody>
          <a:bodyPr/>
          <a:lstStyle/>
          <a:p>
            <a:r>
              <a:rPr lang="en-IN" b="0" i="0" dirty="0">
                <a:solidFill>
                  <a:schemeClr val="accent1">
                    <a:lumMod val="75000"/>
                  </a:schemeClr>
                </a:solidFill>
                <a:effectLst/>
                <a:latin typeface="erdana"/>
              </a:rPr>
              <a:t>5. Defect Logging:</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5712CD25-9F00-4F26-A63F-9AA8EA5D7267}"/>
              </a:ext>
            </a:extLst>
          </p:cNvPr>
          <p:cNvGraphicFramePr>
            <a:graphicFrameLocks noGrp="1"/>
          </p:cNvGraphicFramePr>
          <p:nvPr/>
        </p:nvGraphicFramePr>
        <p:xfrm>
          <a:off x="655072" y="3980873"/>
          <a:ext cx="10359291" cy="2491496"/>
        </p:xfrm>
        <a:graphic>
          <a:graphicData uri="http://schemas.openxmlformats.org/drawingml/2006/table">
            <a:tbl>
              <a:tblPr/>
              <a:tblGrid>
                <a:gridCol w="2977680">
                  <a:extLst>
                    <a:ext uri="{9D8B030D-6E8A-4147-A177-3AD203B41FA5}">
                      <a16:colId xmlns:a16="http://schemas.microsoft.com/office/drawing/2014/main" val="3744867070"/>
                    </a:ext>
                  </a:extLst>
                </a:gridCol>
                <a:gridCol w="4527274">
                  <a:extLst>
                    <a:ext uri="{9D8B030D-6E8A-4147-A177-3AD203B41FA5}">
                      <a16:colId xmlns:a16="http://schemas.microsoft.com/office/drawing/2014/main" val="2973827223"/>
                    </a:ext>
                  </a:extLst>
                </a:gridCol>
                <a:gridCol w="2854337">
                  <a:extLst>
                    <a:ext uri="{9D8B030D-6E8A-4147-A177-3AD203B41FA5}">
                      <a16:colId xmlns:a16="http://schemas.microsoft.com/office/drawing/2014/main" val="4045900134"/>
                    </a:ext>
                  </a:extLst>
                </a:gridCol>
              </a:tblGrid>
              <a:tr h="108649">
                <a:tc>
                  <a:txBody>
                    <a:bodyPr/>
                    <a:lstStyle/>
                    <a:p>
                      <a:pPr algn="ctr" fontAlgn="t"/>
                      <a:r>
                        <a:rPr lang="en-IN" sz="2000" b="0" i="0" kern="1200" dirty="0">
                          <a:solidFill>
                            <a:srgbClr val="333333"/>
                          </a:solidFill>
                          <a:effectLst/>
                          <a:latin typeface="inter-regular"/>
                          <a:ea typeface="+mn-ea"/>
                          <a:cs typeface="+mn-cs"/>
                        </a:rPr>
                        <a:t>Entry Criteria</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64365329"/>
                  </a:ext>
                </a:extLst>
              </a:tr>
              <a:tr h="1773715">
                <a:tc>
                  <a:txBody>
                    <a:bodyPr/>
                    <a:lstStyle/>
                    <a:p>
                      <a:pPr algn="just" fontAlgn="t"/>
                      <a:r>
                        <a:rPr lang="en-US" sz="2000" b="0" i="0" kern="1200" dirty="0">
                          <a:solidFill>
                            <a:srgbClr val="333333"/>
                          </a:solidFill>
                          <a:effectLst/>
                          <a:latin typeface="inter-regular"/>
                          <a:ea typeface="+mn-ea"/>
                          <a:cs typeface="+mn-cs"/>
                        </a:rPr>
                        <a:t>Test case execution report.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Defect report</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a:solidFill>
                            <a:srgbClr val="333333"/>
                          </a:solidFill>
                          <a:effectLst/>
                          <a:latin typeface="inter-regular"/>
                          <a:ea typeface="+mn-ea"/>
                          <a:cs typeface="+mn-cs"/>
                        </a:rPr>
                        <a:t>It evaluates the completion criteria of the software based on test coverage, quality, time consumption, cost, and critical business objectives.</a:t>
                      </a:r>
                      <a:br>
                        <a:rPr lang="en-US" sz="2000" b="0" i="0" kern="1200">
                          <a:solidFill>
                            <a:srgbClr val="333333"/>
                          </a:solidFill>
                          <a:effectLst/>
                          <a:latin typeface="inter-regular"/>
                          <a:ea typeface="+mn-ea"/>
                          <a:cs typeface="+mn-cs"/>
                        </a:rPr>
                      </a:br>
                      <a:r>
                        <a:rPr lang="en-US" sz="2000" b="0" i="0" kern="1200">
                          <a:solidFill>
                            <a:srgbClr val="333333"/>
                          </a:solidFill>
                          <a:effectLst/>
                          <a:latin typeface="inter-regular"/>
                          <a:ea typeface="+mn-ea"/>
                          <a:cs typeface="+mn-cs"/>
                        </a:rPr>
                        <a:t>Defect logging analysis finds out defect distribution by categorizing in types and severity.</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Closure report</a:t>
                      </a:r>
                      <a:br>
                        <a:rPr lang="en-IN" sz="2000" b="0" i="0" kern="1200" dirty="0">
                          <a:solidFill>
                            <a:srgbClr val="333333"/>
                          </a:solidFill>
                          <a:effectLst/>
                          <a:latin typeface="inter-regular"/>
                          <a:ea typeface="+mn-ea"/>
                          <a:cs typeface="+mn-cs"/>
                        </a:rPr>
                      </a:br>
                      <a:r>
                        <a:rPr lang="en-IN" sz="2000" b="0" i="0" kern="1200" dirty="0">
                          <a:solidFill>
                            <a:srgbClr val="333333"/>
                          </a:solidFill>
                          <a:effectLst/>
                          <a:latin typeface="inter-regular"/>
                          <a:ea typeface="+mn-ea"/>
                          <a:cs typeface="+mn-cs"/>
                        </a:rPr>
                        <a:t>Test metrics</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3289887"/>
                  </a:ext>
                </a:extLst>
              </a:tr>
            </a:tbl>
          </a:graphicData>
        </a:graphic>
      </p:graphicFrame>
    </p:spTree>
    <p:extLst>
      <p:ext uri="{BB962C8B-B14F-4D97-AF65-F5344CB8AC3E}">
        <p14:creationId xmlns:p14="http://schemas.microsoft.com/office/powerpoint/2010/main" val="2832623499"/>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4F3FB5-3362-4130-917C-D30F25114905}"/>
              </a:ext>
            </a:extLst>
          </p:cNvPr>
          <p:cNvSpPr>
            <a:spLocks noGrp="1"/>
          </p:cNvSpPr>
          <p:nvPr>
            <p:ph idx="1"/>
          </p:nvPr>
        </p:nvSpPr>
        <p:spPr/>
        <p:txBody>
          <a:bodyPr/>
          <a:lstStyle/>
          <a:p>
            <a:r>
              <a:rPr lang="en-US" b="0" i="0" dirty="0">
                <a:solidFill>
                  <a:srgbClr val="333333"/>
                </a:solidFill>
                <a:effectLst/>
                <a:latin typeface="inter-regular"/>
              </a:rPr>
              <a:t>The test cycle closure report includes all the documentation related to software design, development, testing results, and defect reports.</a:t>
            </a:r>
          </a:p>
          <a:p>
            <a:r>
              <a:rPr lang="en-US" b="0" i="0" dirty="0">
                <a:solidFill>
                  <a:srgbClr val="333333"/>
                </a:solidFill>
                <a:effectLst/>
                <a:latin typeface="inter-regular"/>
              </a:rPr>
              <a:t>The test cycle closure report </a:t>
            </a:r>
            <a:r>
              <a:rPr lang="en-US" dirty="0">
                <a:solidFill>
                  <a:srgbClr val="333333"/>
                </a:solidFill>
                <a:latin typeface="inter-regular"/>
              </a:rPr>
              <a:t>includes</a:t>
            </a:r>
            <a:r>
              <a:rPr lang="en-US" b="0" i="0" dirty="0">
                <a:solidFill>
                  <a:srgbClr val="333333"/>
                </a:solidFill>
                <a:effectLst/>
                <a:latin typeface="inter-regular"/>
              </a:rPr>
              <a:t> all the documentation related to software design, </a:t>
            </a:r>
            <a:r>
              <a:rPr lang="en-US" dirty="0">
                <a:solidFill>
                  <a:srgbClr val="333333"/>
                </a:solidFill>
                <a:latin typeface="inter-regular"/>
              </a:rPr>
              <a:t>development</a:t>
            </a:r>
            <a:r>
              <a:rPr lang="en-US" b="0" i="0" dirty="0">
                <a:solidFill>
                  <a:srgbClr val="333333"/>
                </a:solidFill>
                <a:effectLst/>
                <a:latin typeface="inter-regular"/>
              </a:rPr>
              <a:t>, testing results, and defect reports.</a:t>
            </a:r>
            <a:endParaRPr lang="en-US" dirty="0">
              <a:solidFill>
                <a:srgbClr val="333333"/>
              </a:solidFill>
              <a:latin typeface="inter-regular"/>
            </a:endParaRPr>
          </a:p>
          <a:p>
            <a:endParaRPr lang="en-IN" dirty="0"/>
          </a:p>
        </p:txBody>
      </p:sp>
      <p:sp>
        <p:nvSpPr>
          <p:cNvPr id="3" name="Title 2">
            <a:extLst>
              <a:ext uri="{FF2B5EF4-FFF2-40B4-BE49-F238E27FC236}">
                <a16:creationId xmlns:a16="http://schemas.microsoft.com/office/drawing/2014/main" id="{18D90D4E-0638-4E82-9A5B-8ECAC3C60240}"/>
              </a:ext>
            </a:extLst>
          </p:cNvPr>
          <p:cNvSpPr>
            <a:spLocks noGrp="1"/>
          </p:cNvSpPr>
          <p:nvPr>
            <p:ph type="title"/>
          </p:nvPr>
        </p:nvSpPr>
        <p:spPr>
          <a:xfrm>
            <a:off x="188843" y="101600"/>
            <a:ext cx="7946336" cy="609600"/>
          </a:xfrm>
        </p:spPr>
        <p:txBody>
          <a:bodyPr>
            <a:normAutofit fontScale="90000"/>
          </a:bodyPr>
          <a:lstStyle/>
          <a:p>
            <a:r>
              <a:rPr lang="en-IN" b="0" i="0" dirty="0">
                <a:solidFill>
                  <a:schemeClr val="accent1">
                    <a:lumMod val="75000"/>
                  </a:schemeClr>
                </a:solidFill>
                <a:effectLst/>
                <a:latin typeface="erdana"/>
              </a:rPr>
              <a:t>6. Test Cycle Closure:</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FD93DD22-D795-4620-B27D-A956EB10434B}"/>
              </a:ext>
            </a:extLst>
          </p:cNvPr>
          <p:cNvGraphicFramePr>
            <a:graphicFrameLocks noGrp="1"/>
          </p:cNvGraphicFramePr>
          <p:nvPr/>
        </p:nvGraphicFramePr>
        <p:xfrm>
          <a:off x="899491" y="3284883"/>
          <a:ext cx="10421175" cy="2337869"/>
        </p:xfrm>
        <a:graphic>
          <a:graphicData uri="http://schemas.openxmlformats.org/drawingml/2006/table">
            <a:tbl>
              <a:tblPr/>
              <a:tblGrid>
                <a:gridCol w="3480073">
                  <a:extLst>
                    <a:ext uri="{9D8B030D-6E8A-4147-A177-3AD203B41FA5}">
                      <a16:colId xmlns:a16="http://schemas.microsoft.com/office/drawing/2014/main" val="3310708452"/>
                    </a:ext>
                  </a:extLst>
                </a:gridCol>
                <a:gridCol w="3470551">
                  <a:extLst>
                    <a:ext uri="{9D8B030D-6E8A-4147-A177-3AD203B41FA5}">
                      <a16:colId xmlns:a16="http://schemas.microsoft.com/office/drawing/2014/main" val="1078740444"/>
                    </a:ext>
                  </a:extLst>
                </a:gridCol>
                <a:gridCol w="3470551">
                  <a:extLst>
                    <a:ext uri="{9D8B030D-6E8A-4147-A177-3AD203B41FA5}">
                      <a16:colId xmlns:a16="http://schemas.microsoft.com/office/drawing/2014/main" val="2366806232"/>
                    </a:ext>
                  </a:extLst>
                </a:gridCol>
              </a:tblGrid>
              <a:tr h="250819">
                <a:tc>
                  <a:txBody>
                    <a:bodyPr/>
                    <a:lstStyle/>
                    <a:p>
                      <a:pPr algn="ctr" fontAlgn="t"/>
                      <a:r>
                        <a:rPr lang="en-IN" sz="2000" b="0" i="0" kern="1200" dirty="0">
                          <a:solidFill>
                            <a:srgbClr val="333333"/>
                          </a:solidFill>
                          <a:effectLst/>
                          <a:latin typeface="inter-regular"/>
                          <a:ea typeface="+mn-ea"/>
                          <a:cs typeface="+mn-cs"/>
                        </a:rPr>
                        <a:t>Entry Criteria</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4918227"/>
                  </a:ext>
                </a:extLst>
              </a:tr>
              <a:tr h="1985561">
                <a:tc>
                  <a:txBody>
                    <a:bodyPr/>
                    <a:lstStyle/>
                    <a:p>
                      <a:pPr algn="just" fontAlgn="t"/>
                      <a:r>
                        <a:rPr lang="en-US" sz="2000" b="0" i="0" kern="1200" dirty="0">
                          <a:solidFill>
                            <a:srgbClr val="333333"/>
                          </a:solidFill>
                          <a:effectLst/>
                          <a:latin typeface="inter-regular"/>
                          <a:ea typeface="+mn-ea"/>
                          <a:cs typeface="+mn-cs"/>
                        </a:rPr>
                        <a:t>All document and reports related to software.</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a:solidFill>
                            <a:srgbClr val="333333"/>
                          </a:solidFill>
                          <a:effectLst/>
                          <a:latin typeface="inter-regular"/>
                          <a:ea typeface="+mn-ea"/>
                          <a:cs typeface="+mn-cs"/>
                        </a:rPr>
                        <a:t>Evaluates the strategy of development, testing procedure, possible defects to use these practices in the future if there is a software with the same specification</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Test closure report</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78913659"/>
                  </a:ext>
                </a:extLst>
              </a:tr>
            </a:tbl>
          </a:graphicData>
        </a:graphic>
      </p:graphicFrame>
    </p:spTree>
    <p:extLst>
      <p:ext uri="{BB962C8B-B14F-4D97-AF65-F5344CB8AC3E}">
        <p14:creationId xmlns:p14="http://schemas.microsoft.com/office/powerpoint/2010/main" val="109769287"/>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4266FF-816C-4353-88DA-CF7E556567A5}"/>
              </a:ext>
            </a:extLst>
          </p:cNvPr>
          <p:cNvSpPr>
            <a:spLocks noGrp="1"/>
          </p:cNvSpPr>
          <p:nvPr>
            <p:ph type="title" idx="4294967295"/>
          </p:nvPr>
        </p:nvSpPr>
        <p:spPr>
          <a:xfrm>
            <a:off x="944563" y="123825"/>
            <a:ext cx="11247437" cy="669925"/>
          </a:xfrm>
        </p:spPr>
        <p:txBody>
          <a:bodyPr>
            <a:normAutofit fontScale="90000"/>
          </a:bodyPr>
          <a:lstStyle/>
          <a:p>
            <a:r>
              <a:rPr lang="en-IN" b="0" i="0" dirty="0">
                <a:solidFill>
                  <a:schemeClr val="accent1">
                    <a:lumMod val="75000"/>
                  </a:schemeClr>
                </a:solidFill>
                <a:effectLst/>
                <a:latin typeface="erdana"/>
              </a:rPr>
              <a:t>Types of Software Testing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pic>
        <p:nvPicPr>
          <p:cNvPr id="8194" name="Picture 2" descr="Types of Software Testing">
            <a:extLst>
              <a:ext uri="{FF2B5EF4-FFF2-40B4-BE49-F238E27FC236}">
                <a16:creationId xmlns:a16="http://schemas.microsoft.com/office/drawing/2014/main" id="{9A26C89F-0756-4614-A4B2-ED7AF633B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905" y="1306168"/>
            <a:ext cx="61912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90018"/>
      </p:ext>
    </p:extLst>
  </p:cSld>
  <p:clrMapOvr>
    <a:masterClrMapping/>
  </p:clrMapOvr>
  <p:transition>
    <p:wipe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BA4777-314C-4927-987A-813872DBBC01}"/>
              </a:ext>
            </a:extLst>
          </p:cNvPr>
          <p:cNvSpPr>
            <a:spLocks noGrp="1"/>
          </p:cNvSpPr>
          <p:nvPr>
            <p:ph idx="1"/>
          </p:nvPr>
        </p:nvSpPr>
        <p:spPr/>
        <p:txBody>
          <a:bodyPr/>
          <a:lstStyle/>
          <a:p>
            <a:r>
              <a:rPr lang="en-US" b="0" i="0" dirty="0">
                <a:solidFill>
                  <a:srgbClr val="333333"/>
                </a:solidFill>
                <a:effectLst/>
                <a:latin typeface="inter-regular"/>
              </a:rPr>
              <a:t>Testing any software or an application according to the client's needs without using any automation tool is known as </a:t>
            </a:r>
            <a:r>
              <a:rPr lang="en-US" b="1" i="0" dirty="0">
                <a:solidFill>
                  <a:srgbClr val="333333"/>
                </a:solidFill>
                <a:effectLst/>
                <a:latin typeface="inter-bold"/>
              </a:rPr>
              <a:t>manual testing</a:t>
            </a:r>
            <a:r>
              <a:rPr lang="en-US" b="0" i="0" dirty="0">
                <a:solidFill>
                  <a:srgbClr val="333333"/>
                </a:solidFill>
                <a:effectLst/>
                <a:latin typeface="inter-regular"/>
              </a:rPr>
              <a:t>.</a:t>
            </a:r>
          </a:p>
          <a:p>
            <a:endParaRPr lang="en-US" dirty="0">
              <a:solidFill>
                <a:srgbClr val="333333"/>
              </a:solidFill>
              <a:latin typeface="inter-regular"/>
            </a:endParaRPr>
          </a:p>
          <a:p>
            <a:r>
              <a:rPr lang="en-US" b="0" i="0" dirty="0">
                <a:solidFill>
                  <a:srgbClr val="333333"/>
                </a:solidFill>
                <a:effectLst/>
                <a:latin typeface="inter-regular"/>
              </a:rPr>
              <a:t>In software testing, manual testing can be further classified into </a:t>
            </a:r>
            <a:r>
              <a:rPr lang="en-US" b="1" i="0" dirty="0">
                <a:solidFill>
                  <a:srgbClr val="333333"/>
                </a:solidFill>
                <a:effectLst/>
                <a:latin typeface="inter-bold"/>
              </a:rPr>
              <a:t>three different types of testing</a:t>
            </a:r>
            <a:r>
              <a:rPr lang="en-US" b="1" i="0" dirty="0">
                <a:solidFill>
                  <a:srgbClr val="333333"/>
                </a:solidFill>
                <a:effectLst/>
                <a:latin typeface="inter-regular"/>
              </a:rPr>
              <a:t>:</a:t>
            </a:r>
          </a:p>
          <a:p>
            <a:pPr lvl="1" algn="just">
              <a:buFont typeface="Arial" panose="020B0604020202020204" pitchFamily="34" charset="0"/>
              <a:buChar char="•"/>
            </a:pPr>
            <a:r>
              <a:rPr lang="en-US" b="1" i="0" dirty="0">
                <a:solidFill>
                  <a:srgbClr val="000000"/>
                </a:solidFill>
                <a:effectLst/>
                <a:latin typeface="inter-bold"/>
              </a:rPr>
              <a:t>White Box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Black Box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Grey Box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E9BB4EE2-1708-4469-A621-7887BCB32007}"/>
              </a:ext>
            </a:extLst>
          </p:cNvPr>
          <p:cNvSpPr>
            <a:spLocks noGrp="1"/>
          </p:cNvSpPr>
          <p:nvPr>
            <p:ph type="title"/>
          </p:nvPr>
        </p:nvSpPr>
        <p:spPr/>
        <p:txBody>
          <a:bodyPr/>
          <a:lstStyle/>
          <a:p>
            <a:r>
              <a:rPr lang="en-IN" b="0" i="0" dirty="0">
                <a:solidFill>
                  <a:schemeClr val="accent1">
                    <a:lumMod val="75000"/>
                  </a:schemeClr>
                </a:solidFill>
                <a:effectLst/>
                <a:latin typeface="erdana"/>
              </a:rPr>
              <a:t>What is Manual Testing?</a:t>
            </a:r>
            <a:endParaRPr lang="en-IN" dirty="0">
              <a:solidFill>
                <a:schemeClr val="accent1">
                  <a:lumMod val="75000"/>
                </a:schemeClr>
              </a:solidFill>
            </a:endParaRPr>
          </a:p>
        </p:txBody>
      </p:sp>
    </p:spTree>
    <p:extLst>
      <p:ext uri="{BB962C8B-B14F-4D97-AF65-F5344CB8AC3E}">
        <p14:creationId xmlns:p14="http://schemas.microsoft.com/office/powerpoint/2010/main" val="2685651529"/>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FB4D8E-9D68-4346-A222-BFA9F29DCFBE}"/>
              </a:ext>
            </a:extLst>
          </p:cNvPr>
          <p:cNvSpPr>
            <a:spLocks noGrp="1"/>
          </p:cNvSpPr>
          <p:nvPr>
            <p:ph idx="1"/>
          </p:nvPr>
        </p:nvSpPr>
        <p:spPr>
          <a:xfrm>
            <a:off x="560656" y="934281"/>
            <a:ext cx="10520928" cy="5408741"/>
          </a:xfrm>
        </p:spPr>
        <p:txBody>
          <a:bodyPr/>
          <a:lstStyle/>
          <a:p>
            <a:pPr algn="just"/>
            <a:r>
              <a:rPr lang="en-US" b="1" i="0" dirty="0">
                <a:solidFill>
                  <a:srgbClr val="333333"/>
                </a:solidFill>
                <a:effectLst/>
                <a:latin typeface="inter-regular"/>
              </a:rPr>
              <a:t>D</a:t>
            </a:r>
            <a:r>
              <a:rPr lang="en-US" b="1" i="0" dirty="0">
                <a:solidFill>
                  <a:srgbClr val="333333"/>
                </a:solidFill>
                <a:effectLst/>
                <a:latin typeface="inter-bold"/>
              </a:rPr>
              <a:t>eveloper</a:t>
            </a:r>
            <a:r>
              <a:rPr lang="en-US" b="0" i="0" dirty="0">
                <a:solidFill>
                  <a:srgbClr val="333333"/>
                </a:solidFill>
                <a:effectLst/>
                <a:latin typeface="inter-regular"/>
              </a:rPr>
              <a:t> will execute the complete white-box testing for the particular software and send the specific application to the testing team.</a:t>
            </a:r>
          </a:p>
          <a:p>
            <a:pPr algn="just"/>
            <a:r>
              <a:rPr lang="en-US" b="0" i="0" dirty="0">
                <a:solidFill>
                  <a:srgbClr val="333333"/>
                </a:solidFill>
                <a:effectLst/>
                <a:latin typeface="inter-regular"/>
              </a:rPr>
              <a:t>The purpose of implementing the white box testing is to emphasize the flow of inputs and outputs over the software and enhance the security of an application.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b="0" i="0" dirty="0">
                <a:solidFill>
                  <a:srgbClr val="333333"/>
                </a:solidFill>
                <a:effectLst/>
                <a:latin typeface="inter-regular"/>
              </a:rPr>
              <a:t>White box testing is also known as </a:t>
            </a:r>
            <a:r>
              <a:rPr lang="en-US" b="1" i="0" dirty="0">
                <a:solidFill>
                  <a:srgbClr val="333333"/>
                </a:solidFill>
                <a:effectLst/>
                <a:latin typeface="inter-bold"/>
              </a:rPr>
              <a:t>open box testing, glass box testing, structural testing, clear box testing, and transparent box testing</a:t>
            </a:r>
            <a:r>
              <a:rPr lang="en-US" b="0" i="0" dirty="0">
                <a:solidFill>
                  <a:srgbClr val="333333"/>
                </a:solidFill>
                <a:effectLst/>
                <a:latin typeface="inter-regular"/>
              </a:rPr>
              <a:t>.</a:t>
            </a:r>
            <a:endParaRPr lang="en-IN" dirty="0"/>
          </a:p>
        </p:txBody>
      </p:sp>
      <p:sp>
        <p:nvSpPr>
          <p:cNvPr id="3" name="Title 2">
            <a:extLst>
              <a:ext uri="{FF2B5EF4-FFF2-40B4-BE49-F238E27FC236}">
                <a16:creationId xmlns:a16="http://schemas.microsoft.com/office/drawing/2014/main" id="{8E2B3470-B6E2-4066-A215-219B01A52842}"/>
              </a:ext>
            </a:extLst>
          </p:cNvPr>
          <p:cNvSpPr>
            <a:spLocks noGrp="1"/>
          </p:cNvSpPr>
          <p:nvPr>
            <p:ph type="title"/>
          </p:nvPr>
        </p:nvSpPr>
        <p:spPr/>
        <p:txBody>
          <a:bodyPr/>
          <a:lstStyle/>
          <a:p>
            <a:r>
              <a:rPr lang="en-IN" b="0" i="0" dirty="0">
                <a:solidFill>
                  <a:schemeClr val="accent1">
                    <a:lumMod val="75000"/>
                  </a:schemeClr>
                </a:solidFill>
                <a:effectLst/>
                <a:latin typeface="erdana"/>
              </a:rPr>
              <a:t>White Box Testing</a:t>
            </a:r>
            <a:endParaRPr lang="en-IN" dirty="0">
              <a:solidFill>
                <a:schemeClr val="accent1">
                  <a:lumMod val="75000"/>
                </a:schemeClr>
              </a:solidFill>
            </a:endParaRPr>
          </a:p>
        </p:txBody>
      </p:sp>
      <p:pic>
        <p:nvPicPr>
          <p:cNvPr id="9218" name="Picture 2" descr="Types of Software Testing">
            <a:extLst>
              <a:ext uri="{FF2B5EF4-FFF2-40B4-BE49-F238E27FC236}">
                <a16:creationId xmlns:a16="http://schemas.microsoft.com/office/drawing/2014/main" id="{241BDD64-B483-4D0A-902F-FEC926D89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88" y="2421423"/>
            <a:ext cx="57150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37558"/>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C4E9BD-87FA-4581-BD18-7223740A54DA}"/>
              </a:ext>
            </a:extLst>
          </p:cNvPr>
          <p:cNvSpPr>
            <a:spLocks noGrp="1"/>
          </p:cNvSpPr>
          <p:nvPr>
            <p:ph idx="1"/>
          </p:nvPr>
        </p:nvSpPr>
        <p:spPr/>
        <p:txBody>
          <a:bodyPr/>
          <a:lstStyle/>
          <a:p>
            <a:r>
              <a:rPr lang="en-US" dirty="0">
                <a:solidFill>
                  <a:srgbClr val="333333"/>
                </a:solidFill>
                <a:latin typeface="inter-regular"/>
              </a:rPr>
              <a:t>T</a:t>
            </a:r>
            <a:r>
              <a:rPr lang="en-US" b="0" i="0" dirty="0">
                <a:solidFill>
                  <a:srgbClr val="333333"/>
                </a:solidFill>
                <a:effectLst/>
                <a:latin typeface="inter-regular"/>
              </a:rPr>
              <a:t>est engineer will analyze the software against requirements, identify the defects or bug, and sends it back to the development team.</a:t>
            </a:r>
          </a:p>
          <a:p>
            <a:r>
              <a:rPr lang="en-US" dirty="0">
                <a:solidFill>
                  <a:srgbClr val="333333"/>
                </a:solidFill>
                <a:latin typeface="inter-regular"/>
              </a:rPr>
              <a:t>D</a:t>
            </a:r>
            <a:r>
              <a:rPr lang="en-US" b="0" i="0" dirty="0">
                <a:solidFill>
                  <a:srgbClr val="333333"/>
                </a:solidFill>
                <a:effectLst/>
                <a:latin typeface="inter-regular"/>
              </a:rPr>
              <a:t>evelopers will fix those defects, do one round of White box testing, and send it to the testing team.</a:t>
            </a:r>
            <a:endParaRPr lang="en-US" dirty="0">
              <a:solidFill>
                <a:srgbClr val="333333"/>
              </a:solidFill>
              <a:latin typeface="inter-regular"/>
            </a:endParaRPr>
          </a:p>
          <a:p>
            <a:r>
              <a:rPr lang="en-US" b="0" i="0" dirty="0">
                <a:solidFill>
                  <a:srgbClr val="333333"/>
                </a:solidFill>
                <a:effectLst/>
                <a:latin typeface="inter-regular"/>
              </a:rPr>
              <a:t>The main objective of implementing the black box testing is to specify the business needs or the customer's requirements.</a:t>
            </a:r>
          </a:p>
          <a:p>
            <a:r>
              <a:rPr lang="en-US" b="0" i="0" dirty="0">
                <a:solidFill>
                  <a:srgbClr val="333333"/>
                </a:solidFill>
                <a:effectLst/>
                <a:latin typeface="inter-regular"/>
              </a:rPr>
              <a:t>It is a process of checking the functionality of an application as per the customer requirement. The source code is not visible in this testing; that's why it is known as </a:t>
            </a:r>
            <a:r>
              <a:rPr lang="en-US" b="1" i="0" dirty="0">
                <a:solidFill>
                  <a:srgbClr val="333333"/>
                </a:solidFill>
                <a:effectLst/>
                <a:latin typeface="inter-bold"/>
              </a:rPr>
              <a:t>black-box testing</a:t>
            </a:r>
            <a:r>
              <a:rPr lang="en-US" b="0" i="0" dirty="0">
                <a:solidFill>
                  <a:srgbClr val="333333"/>
                </a:solidFill>
                <a:effectLst/>
                <a:latin typeface="inter-regular"/>
              </a:rPr>
              <a:t>.</a:t>
            </a:r>
            <a:endParaRPr lang="en-IN" dirty="0"/>
          </a:p>
        </p:txBody>
      </p:sp>
      <p:sp>
        <p:nvSpPr>
          <p:cNvPr id="3" name="Title 2">
            <a:extLst>
              <a:ext uri="{FF2B5EF4-FFF2-40B4-BE49-F238E27FC236}">
                <a16:creationId xmlns:a16="http://schemas.microsoft.com/office/drawing/2014/main" id="{4DEE2ED4-7B5E-4B3F-B02C-ACEB873AB443}"/>
              </a:ext>
            </a:extLst>
          </p:cNvPr>
          <p:cNvSpPr>
            <a:spLocks noGrp="1"/>
          </p:cNvSpPr>
          <p:nvPr>
            <p:ph type="title"/>
          </p:nvPr>
        </p:nvSpPr>
        <p:spPr/>
        <p:txBody>
          <a:bodyPr/>
          <a:lstStyle/>
          <a:p>
            <a:r>
              <a:rPr lang="en-IN" b="0" i="0" dirty="0">
                <a:solidFill>
                  <a:schemeClr val="accent1">
                    <a:lumMod val="75000"/>
                  </a:schemeClr>
                </a:solidFill>
                <a:effectLst/>
                <a:latin typeface="erdana"/>
              </a:rPr>
              <a:t>Black Box Testing</a:t>
            </a:r>
            <a:endParaRPr lang="en-IN" dirty="0">
              <a:solidFill>
                <a:schemeClr val="accent1">
                  <a:lumMod val="75000"/>
                </a:schemeClr>
              </a:solidFill>
            </a:endParaRPr>
          </a:p>
        </p:txBody>
      </p:sp>
      <p:pic>
        <p:nvPicPr>
          <p:cNvPr id="10242" name="Picture 2" descr="Types of Software Testing">
            <a:extLst>
              <a:ext uri="{FF2B5EF4-FFF2-40B4-BE49-F238E27FC236}">
                <a16:creationId xmlns:a16="http://schemas.microsoft.com/office/drawing/2014/main" id="{4BBF1101-54DC-41AE-B8D0-6E335CA24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941" y="3800483"/>
            <a:ext cx="5715000"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986343"/>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5ECFA1-9C2C-4EA8-B6F3-CC1E2E7D5C86}"/>
              </a:ext>
            </a:extLst>
          </p:cNvPr>
          <p:cNvSpPr>
            <a:spLocks noGrp="1"/>
          </p:cNvSpPr>
          <p:nvPr>
            <p:ph idx="1"/>
          </p:nvPr>
        </p:nvSpPr>
        <p:spPr/>
        <p:txBody>
          <a:bodyPr/>
          <a:lstStyle/>
          <a:p>
            <a:pPr algn="just"/>
            <a:r>
              <a:rPr lang="en-US" b="0" i="0" dirty="0">
                <a:solidFill>
                  <a:srgbClr val="333333"/>
                </a:solidFill>
                <a:effectLst/>
                <a:latin typeface="inter-regular"/>
              </a:rPr>
              <a:t>Black box testing further categorizes into two parts:</a:t>
            </a:r>
          </a:p>
          <a:p>
            <a:pPr lvl="1" algn="just">
              <a:buFont typeface="Arial" panose="020B0604020202020204" pitchFamily="34" charset="0"/>
              <a:buChar char="•"/>
            </a:pPr>
            <a:r>
              <a:rPr lang="en-US" b="1" i="0" dirty="0">
                <a:solidFill>
                  <a:srgbClr val="000000"/>
                </a:solidFill>
                <a:effectLst/>
                <a:latin typeface="inter-bold"/>
              </a:rPr>
              <a:t>Functional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Non-function Testing</a:t>
            </a:r>
            <a:endParaRPr lang="en-US" b="0" i="0" dirty="0">
              <a:solidFill>
                <a:srgbClr val="000000"/>
              </a:solidFill>
              <a:effectLst/>
              <a:latin typeface="inter-regular"/>
            </a:endParaRPr>
          </a:p>
          <a:p>
            <a:endParaRPr lang="en-IN" dirty="0"/>
          </a:p>
          <a:p>
            <a:endParaRPr lang="en-IN" dirty="0"/>
          </a:p>
        </p:txBody>
      </p:sp>
      <p:sp>
        <p:nvSpPr>
          <p:cNvPr id="3" name="Title 2">
            <a:extLst>
              <a:ext uri="{FF2B5EF4-FFF2-40B4-BE49-F238E27FC236}">
                <a16:creationId xmlns:a16="http://schemas.microsoft.com/office/drawing/2014/main" id="{1B197125-5874-48A2-A738-520BB730609C}"/>
              </a:ext>
            </a:extLst>
          </p:cNvPr>
          <p:cNvSpPr>
            <a:spLocks noGrp="1"/>
          </p:cNvSpPr>
          <p:nvPr>
            <p:ph type="title"/>
          </p:nvPr>
        </p:nvSpPr>
        <p:spPr/>
        <p:txBody>
          <a:bodyPr/>
          <a:lstStyle/>
          <a:p>
            <a:r>
              <a:rPr lang="en-US" b="1" i="0" dirty="0">
                <a:solidFill>
                  <a:schemeClr val="accent1">
                    <a:lumMod val="75000"/>
                  </a:schemeClr>
                </a:solidFill>
                <a:effectLst/>
                <a:latin typeface="inter-bold"/>
              </a:rPr>
              <a:t>Types of Black Box Testing</a:t>
            </a:r>
            <a:endParaRPr lang="en-IN" dirty="0">
              <a:solidFill>
                <a:schemeClr val="accent1">
                  <a:lumMod val="75000"/>
                </a:schemeClr>
              </a:solidFill>
            </a:endParaRPr>
          </a:p>
        </p:txBody>
      </p:sp>
    </p:spTree>
    <p:extLst>
      <p:ext uri="{BB962C8B-B14F-4D97-AF65-F5344CB8AC3E}">
        <p14:creationId xmlns:p14="http://schemas.microsoft.com/office/powerpoint/2010/main" val="2097729724"/>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8C4A92-82B2-42C5-9120-5DE4F3B04A21}"/>
              </a:ext>
            </a:extLst>
          </p:cNvPr>
          <p:cNvSpPr>
            <a:spLocks noGrp="1"/>
          </p:cNvSpPr>
          <p:nvPr>
            <p:ph idx="1"/>
          </p:nvPr>
        </p:nvSpPr>
        <p:spPr/>
        <p:txBody>
          <a:bodyPr/>
          <a:lstStyle/>
          <a:p>
            <a:pPr algn="just"/>
            <a:r>
              <a:rPr lang="en-US" b="0" i="0" dirty="0">
                <a:solidFill>
                  <a:srgbClr val="333333"/>
                </a:solidFill>
                <a:effectLst/>
                <a:latin typeface="inter-regular"/>
              </a:rPr>
              <a:t>The test engineer will check all the components systematically against requirement specifications is known as </a:t>
            </a:r>
            <a:r>
              <a:rPr lang="en-US" b="1" i="0" dirty="0">
                <a:solidFill>
                  <a:srgbClr val="333333"/>
                </a:solidFill>
                <a:effectLst/>
                <a:latin typeface="inter-bold"/>
              </a:rPr>
              <a:t>functional testing</a:t>
            </a:r>
            <a:r>
              <a:rPr lang="en-US" b="0" i="0" dirty="0">
                <a:solidFill>
                  <a:srgbClr val="333333"/>
                </a:solidFill>
                <a:effectLst/>
                <a:latin typeface="inter-regular"/>
              </a:rPr>
              <a:t>. Functional testing is also known as </a:t>
            </a:r>
            <a:r>
              <a:rPr lang="en-US" b="1" i="0" dirty="0">
                <a:solidFill>
                  <a:srgbClr val="333333"/>
                </a:solidFill>
                <a:effectLst/>
                <a:latin typeface="inter-bold"/>
              </a:rPr>
              <a:t>Component testing</a:t>
            </a:r>
            <a:r>
              <a:rPr lang="en-US" b="0" i="0" dirty="0">
                <a:solidFill>
                  <a:srgbClr val="333333"/>
                </a:solidFill>
                <a:effectLst/>
                <a:latin typeface="inter-regular"/>
              </a:rPr>
              <a:t>.</a:t>
            </a:r>
          </a:p>
          <a:p>
            <a:pPr algn="just"/>
            <a:r>
              <a:rPr lang="en-US" b="0" i="0" dirty="0">
                <a:solidFill>
                  <a:srgbClr val="333333"/>
                </a:solidFill>
                <a:effectLst/>
                <a:latin typeface="inter-regular"/>
              </a:rPr>
              <a:t>In functional testing, all the components are tested by giving the value, defining the output, and validating the actual output with the expected value.</a:t>
            </a:r>
          </a:p>
          <a:p>
            <a:pPr algn="just"/>
            <a:r>
              <a:rPr lang="en-US" b="0" i="0" dirty="0">
                <a:solidFill>
                  <a:srgbClr val="333333"/>
                </a:solidFill>
                <a:effectLst/>
                <a:latin typeface="inter-regular"/>
              </a:rPr>
              <a:t>Functional testing is a part of black-box testing as its emphases on application requirement rather than actual code. The test engineer has to test only the program instead of the system.</a:t>
            </a:r>
          </a:p>
          <a:p>
            <a:pPr marL="0" indent="0">
              <a:buNone/>
            </a:pPr>
            <a:endParaRPr lang="en-IN" dirty="0"/>
          </a:p>
          <a:p>
            <a:pPr algn="just"/>
            <a:r>
              <a:rPr lang="en-US" b="1" i="0" dirty="0">
                <a:solidFill>
                  <a:srgbClr val="333333"/>
                </a:solidFill>
                <a:effectLst/>
                <a:latin typeface="inter-bold"/>
              </a:rPr>
              <a:t>Types of Functional Testing:</a:t>
            </a:r>
            <a:endParaRPr lang="en-US" b="0" i="0" dirty="0">
              <a:solidFill>
                <a:srgbClr val="333333"/>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Unit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Integration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System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F336F31B-4242-4267-B5E5-6BEC719793C5}"/>
              </a:ext>
            </a:extLst>
          </p:cNvPr>
          <p:cNvSpPr>
            <a:spLocks noGrp="1"/>
          </p:cNvSpPr>
          <p:nvPr>
            <p:ph type="title"/>
          </p:nvPr>
        </p:nvSpPr>
        <p:spPr/>
        <p:txBody>
          <a:bodyPr/>
          <a:lstStyle/>
          <a:p>
            <a:r>
              <a:rPr lang="en-IN" b="0" i="0" dirty="0">
                <a:solidFill>
                  <a:schemeClr val="accent1">
                    <a:lumMod val="75000"/>
                  </a:schemeClr>
                </a:solidFill>
                <a:effectLst/>
                <a:latin typeface="erdana"/>
              </a:rPr>
              <a:t>Functional Testing</a:t>
            </a:r>
            <a:endParaRPr lang="en-IN" dirty="0">
              <a:solidFill>
                <a:schemeClr val="accent1">
                  <a:lumMod val="75000"/>
                </a:schemeClr>
              </a:solidFill>
            </a:endParaRPr>
          </a:p>
        </p:txBody>
      </p:sp>
    </p:spTree>
    <p:extLst>
      <p:ext uri="{BB962C8B-B14F-4D97-AF65-F5344CB8AC3E}">
        <p14:creationId xmlns:p14="http://schemas.microsoft.com/office/powerpoint/2010/main" val="251329099"/>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5F044E-BB08-4FAF-AB4A-6C4FAF413CC4}"/>
              </a:ext>
            </a:extLst>
          </p:cNvPr>
          <p:cNvSpPr>
            <a:spLocks noGrp="1"/>
          </p:cNvSpPr>
          <p:nvPr>
            <p:ph idx="1"/>
          </p:nvPr>
        </p:nvSpPr>
        <p:spPr/>
        <p:txBody>
          <a:bodyPr/>
          <a:lstStyle/>
          <a:p>
            <a:pPr algn="just"/>
            <a:r>
              <a:rPr lang="en-US" b="0" i="0" dirty="0">
                <a:solidFill>
                  <a:srgbClr val="333333"/>
                </a:solidFill>
                <a:effectLst/>
                <a:latin typeface="inter-regular"/>
              </a:rPr>
              <a:t>Unit testing is the first level of functional testing in order to test any software. </a:t>
            </a:r>
          </a:p>
          <a:p>
            <a:pPr algn="just"/>
            <a:r>
              <a:rPr lang="en-US" b="0" i="0" dirty="0">
                <a:solidFill>
                  <a:srgbClr val="333333"/>
                </a:solidFill>
                <a:effectLst/>
                <a:latin typeface="inter-regular"/>
              </a:rPr>
              <a:t>In this, the test engineer will test the module of an application independently or test all the module functionality is called </a:t>
            </a:r>
            <a:r>
              <a:rPr lang="en-US" b="1" i="0" dirty="0">
                <a:solidFill>
                  <a:srgbClr val="333333"/>
                </a:solidFill>
                <a:effectLst/>
                <a:latin typeface="inter-bold"/>
              </a:rPr>
              <a:t>unit testing</a:t>
            </a:r>
            <a:r>
              <a:rPr lang="en-US" b="0" i="0" dirty="0">
                <a:solidFill>
                  <a:srgbClr val="333333"/>
                </a:solidFill>
                <a:effectLst/>
                <a:latin typeface="inter-regular"/>
              </a:rPr>
              <a:t>.</a:t>
            </a:r>
          </a:p>
          <a:p>
            <a:pPr algn="just"/>
            <a:r>
              <a:rPr lang="en-US" b="0" i="0" dirty="0">
                <a:solidFill>
                  <a:srgbClr val="333333"/>
                </a:solidFill>
                <a:effectLst/>
                <a:latin typeface="inter-regular"/>
              </a:rPr>
              <a:t>The primary objective of executing the unit testing is to confirm the unit components with their performance.</a:t>
            </a:r>
          </a:p>
          <a:p>
            <a:pPr algn="just"/>
            <a:r>
              <a:rPr lang="en-US" b="0" i="0" dirty="0">
                <a:solidFill>
                  <a:srgbClr val="333333"/>
                </a:solidFill>
                <a:effectLst/>
                <a:latin typeface="inter-regular"/>
              </a:rPr>
              <a:t>Unit is defined as a single testable function of a software or an application. </a:t>
            </a:r>
          </a:p>
          <a:p>
            <a:pPr algn="just"/>
            <a:r>
              <a:rPr lang="en-US" b="0" i="0" dirty="0">
                <a:solidFill>
                  <a:srgbClr val="333333"/>
                </a:solidFill>
                <a:effectLst/>
                <a:latin typeface="inter-regular"/>
              </a:rPr>
              <a:t>Verified throughout the specified application development phase.</a:t>
            </a:r>
          </a:p>
          <a:p>
            <a:endParaRPr lang="en-IN" dirty="0"/>
          </a:p>
        </p:txBody>
      </p:sp>
      <p:sp>
        <p:nvSpPr>
          <p:cNvPr id="3" name="Title 2">
            <a:extLst>
              <a:ext uri="{FF2B5EF4-FFF2-40B4-BE49-F238E27FC236}">
                <a16:creationId xmlns:a16="http://schemas.microsoft.com/office/drawing/2014/main" id="{0EA85DDC-DA33-4D94-B4F7-70847111FBBC}"/>
              </a:ext>
            </a:extLst>
          </p:cNvPr>
          <p:cNvSpPr>
            <a:spLocks noGrp="1"/>
          </p:cNvSpPr>
          <p:nvPr>
            <p:ph type="title"/>
          </p:nvPr>
        </p:nvSpPr>
        <p:spPr/>
        <p:txBody>
          <a:bodyPr/>
          <a:lstStyle/>
          <a:p>
            <a:r>
              <a:rPr lang="en-IN" b="0" i="0" dirty="0">
                <a:solidFill>
                  <a:schemeClr val="accent1">
                    <a:lumMod val="75000"/>
                  </a:schemeClr>
                </a:solidFill>
                <a:effectLst/>
                <a:latin typeface="erdana"/>
              </a:rPr>
              <a:t>1. Unit Testing</a:t>
            </a:r>
            <a:endParaRPr lang="en-IN" dirty="0">
              <a:solidFill>
                <a:schemeClr val="accent1">
                  <a:lumMod val="75000"/>
                </a:schemeClr>
              </a:solidFill>
            </a:endParaRPr>
          </a:p>
        </p:txBody>
      </p:sp>
    </p:spTree>
    <p:extLst>
      <p:ext uri="{BB962C8B-B14F-4D97-AF65-F5344CB8AC3E}">
        <p14:creationId xmlns:p14="http://schemas.microsoft.com/office/powerpoint/2010/main" val="1384847464"/>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57BFEA-65E8-405E-98C9-5AC05076B548}"/>
              </a:ext>
            </a:extLst>
          </p:cNvPr>
          <p:cNvSpPr>
            <a:spLocks noGrp="1"/>
          </p:cNvSpPr>
          <p:nvPr>
            <p:ph idx="1"/>
          </p:nvPr>
        </p:nvSpPr>
        <p:spPr/>
        <p:txBody>
          <a:bodyPr/>
          <a:lstStyle/>
          <a:p>
            <a:pPr algn="just"/>
            <a:r>
              <a:rPr lang="en-US" b="0" i="0" dirty="0">
                <a:solidFill>
                  <a:srgbClr val="333333"/>
                </a:solidFill>
                <a:effectLst/>
                <a:latin typeface="inter-regular"/>
              </a:rPr>
              <a:t>It is the second level of functional testing, test the data flow between dependent modules or interface between two features is called </a:t>
            </a:r>
            <a:r>
              <a:rPr lang="en-US" b="1" i="0" dirty="0">
                <a:solidFill>
                  <a:srgbClr val="333333"/>
                </a:solidFill>
                <a:effectLst/>
                <a:latin typeface="inter-bold"/>
              </a:rPr>
              <a:t>integration testing</a:t>
            </a:r>
            <a:r>
              <a:rPr lang="en-US" b="0" i="0" dirty="0">
                <a:solidFill>
                  <a:srgbClr val="333333"/>
                </a:solidFill>
                <a:effectLst/>
                <a:latin typeface="inter-regular"/>
              </a:rPr>
              <a:t>.</a:t>
            </a:r>
          </a:p>
          <a:p>
            <a:pPr algn="just"/>
            <a:r>
              <a:rPr lang="en-US" b="0" i="0" dirty="0">
                <a:solidFill>
                  <a:srgbClr val="333333"/>
                </a:solidFill>
                <a:effectLst/>
                <a:latin typeface="inter-regular"/>
              </a:rPr>
              <a:t>The purpose of executing the integration testing is to test the statement's accuracy between each module.</a:t>
            </a:r>
          </a:p>
          <a:p>
            <a:pPr algn="just"/>
            <a:endParaRPr lang="en-US" dirty="0">
              <a:solidFill>
                <a:srgbClr val="333333"/>
              </a:solidFill>
              <a:latin typeface="inter-regular"/>
            </a:endParaRPr>
          </a:p>
          <a:p>
            <a:pPr algn="just"/>
            <a:r>
              <a:rPr lang="en-US" b="0" i="0" dirty="0">
                <a:solidFill>
                  <a:srgbClr val="333333"/>
                </a:solidFill>
                <a:effectLst/>
                <a:latin typeface="inter-regular"/>
              </a:rPr>
              <a:t>Types of Integration Testing</a:t>
            </a:r>
          </a:p>
          <a:p>
            <a:pPr lvl="1" algn="just">
              <a:buFont typeface="Arial" panose="020B0604020202020204" pitchFamily="34" charset="0"/>
              <a:buChar char="•"/>
            </a:pPr>
            <a:r>
              <a:rPr lang="en-IN" i="0" dirty="0">
                <a:solidFill>
                  <a:srgbClr val="000000"/>
                </a:solidFill>
                <a:effectLst/>
                <a:latin typeface="inter-bold"/>
              </a:rPr>
              <a:t>Incremental Testing</a:t>
            </a:r>
            <a:endParaRPr lang="en-IN" i="0" dirty="0">
              <a:solidFill>
                <a:srgbClr val="000000"/>
              </a:solidFill>
              <a:effectLst/>
              <a:latin typeface="inter-regular"/>
            </a:endParaRPr>
          </a:p>
          <a:p>
            <a:pPr lvl="1" algn="just">
              <a:buFont typeface="Arial" panose="020B0604020202020204" pitchFamily="34" charset="0"/>
              <a:buChar char="•"/>
            </a:pPr>
            <a:r>
              <a:rPr lang="en-IN" i="0" dirty="0">
                <a:solidFill>
                  <a:srgbClr val="000000"/>
                </a:solidFill>
                <a:effectLst/>
                <a:latin typeface="inter-bold"/>
              </a:rPr>
              <a:t>Non-Incremental Testing</a:t>
            </a:r>
            <a:endParaRPr lang="en-IN" i="0" dirty="0">
              <a:solidFill>
                <a:srgbClr val="000000"/>
              </a:solidFill>
              <a:effectLst/>
              <a:latin typeface="inter-regular"/>
            </a:endParaRPr>
          </a:p>
          <a:p>
            <a:pPr algn="just"/>
            <a:endParaRPr lang="en-US" b="0" i="0" dirty="0">
              <a:solidFill>
                <a:srgbClr val="333333"/>
              </a:solidFill>
              <a:effectLst/>
              <a:latin typeface="inter-regular"/>
            </a:endParaRPr>
          </a:p>
          <a:p>
            <a:endParaRPr lang="en-IN" dirty="0"/>
          </a:p>
        </p:txBody>
      </p:sp>
      <p:sp>
        <p:nvSpPr>
          <p:cNvPr id="3" name="Title 2">
            <a:extLst>
              <a:ext uri="{FF2B5EF4-FFF2-40B4-BE49-F238E27FC236}">
                <a16:creationId xmlns:a16="http://schemas.microsoft.com/office/drawing/2014/main" id="{D9F57FBF-C55D-4848-B0FE-B67F8F868D54}"/>
              </a:ext>
            </a:extLst>
          </p:cNvPr>
          <p:cNvSpPr>
            <a:spLocks noGrp="1"/>
          </p:cNvSpPr>
          <p:nvPr>
            <p:ph type="title"/>
          </p:nvPr>
        </p:nvSpPr>
        <p:spPr/>
        <p:txBody>
          <a:bodyPr/>
          <a:lstStyle/>
          <a:p>
            <a:r>
              <a:rPr lang="en-IN" b="0" i="0" dirty="0">
                <a:solidFill>
                  <a:schemeClr val="accent1">
                    <a:lumMod val="75000"/>
                  </a:schemeClr>
                </a:solidFill>
                <a:effectLst/>
                <a:latin typeface="erdana"/>
              </a:rPr>
              <a:t>2. Integration Testing</a:t>
            </a:r>
            <a:endParaRPr lang="en-IN" dirty="0">
              <a:solidFill>
                <a:schemeClr val="accent1">
                  <a:lumMod val="75000"/>
                </a:schemeClr>
              </a:solidFill>
            </a:endParaRPr>
          </a:p>
        </p:txBody>
      </p:sp>
    </p:spTree>
    <p:extLst>
      <p:ext uri="{BB962C8B-B14F-4D97-AF65-F5344CB8AC3E}">
        <p14:creationId xmlns:p14="http://schemas.microsoft.com/office/powerpoint/2010/main" val="422382446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B4A0-F4FA-41EB-96BF-25A88372ACD2}"/>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rPr>
              <a:t>1. Testing shows the presence of defects</a:t>
            </a:r>
          </a:p>
        </p:txBody>
      </p:sp>
      <p:sp>
        <p:nvSpPr>
          <p:cNvPr id="3" name="Content Placeholder 2">
            <a:extLst>
              <a:ext uri="{FF2B5EF4-FFF2-40B4-BE49-F238E27FC236}">
                <a16:creationId xmlns:a16="http://schemas.microsoft.com/office/drawing/2014/main" id="{DD622183-4CF1-40F3-A78B-E227733F7B08}"/>
              </a:ext>
            </a:extLst>
          </p:cNvPr>
          <p:cNvSpPr>
            <a:spLocks noGrp="1"/>
          </p:cNvSpPr>
          <p:nvPr>
            <p:ph idx="1"/>
          </p:nvPr>
        </p:nvSpPr>
        <p:spPr/>
        <p:txBody>
          <a:bodyPr>
            <a:normAutofit fontScale="85000" lnSpcReduction="10000"/>
          </a:bodyPr>
          <a:lstStyle/>
          <a:p>
            <a:pPr algn="just"/>
            <a:r>
              <a:rPr lang="en-US" b="0" i="0" dirty="0">
                <a:solidFill>
                  <a:srgbClr val="333333"/>
                </a:solidFill>
                <a:effectLst/>
                <a:latin typeface="inter-regular"/>
              </a:rPr>
              <a:t>The test engineer will test the application to make sure that the application is bug or defects free. </a:t>
            </a:r>
          </a:p>
          <a:p>
            <a:pPr algn="just"/>
            <a:r>
              <a:rPr lang="en-US" b="0" i="0" dirty="0">
                <a:solidFill>
                  <a:srgbClr val="333333"/>
                </a:solidFill>
                <a:effectLst/>
                <a:latin typeface="inter-regular"/>
              </a:rPr>
              <a:t>While doing testing, we can only identify that the application or software has any errors. </a:t>
            </a:r>
          </a:p>
          <a:p>
            <a:pPr algn="just"/>
            <a:r>
              <a:rPr lang="en-US" b="0" i="0" dirty="0">
                <a:solidFill>
                  <a:srgbClr val="333333"/>
                </a:solidFill>
                <a:effectLst/>
                <a:latin typeface="inter-regular"/>
              </a:rPr>
              <a:t>The primary purpose of doing testing is to identify the numbers of unknown bugs with the help of various methods and testing techniques because the entire test should be traceable to the customer requirement, which means that to find any defects that might cause the product failure to meet the client's needs.</a:t>
            </a:r>
          </a:p>
          <a:p>
            <a:pPr algn="just"/>
            <a:r>
              <a:rPr lang="en-US" b="0" i="0" dirty="0">
                <a:solidFill>
                  <a:srgbClr val="333333"/>
                </a:solidFill>
                <a:effectLst/>
                <a:latin typeface="inter-regular"/>
              </a:rPr>
              <a:t>By doing testing on any application, we can decrease the number of bugs, which does not mean that the application is defect-free because sometimes the software seems to be bug-free while performing multiple types of testing on it. But at the time of deployment in the production server, if the end-user encounters those bugs which are not found in the testing process.</a:t>
            </a:r>
          </a:p>
          <a:p>
            <a:endParaRPr lang="en-IN" dirty="0"/>
          </a:p>
        </p:txBody>
      </p:sp>
      <p:sp>
        <p:nvSpPr>
          <p:cNvPr id="4" name="Slide Number Placeholder 3">
            <a:extLst>
              <a:ext uri="{FF2B5EF4-FFF2-40B4-BE49-F238E27FC236}">
                <a16:creationId xmlns:a16="http://schemas.microsoft.com/office/drawing/2014/main" id="{BBDF2451-9E85-40BB-96B7-4BD18FB155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8654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CA11C0-F3EB-4FF7-B305-6FA8E116A757}"/>
              </a:ext>
            </a:extLst>
          </p:cNvPr>
          <p:cNvSpPr>
            <a:spLocks noGrp="1"/>
          </p:cNvSpPr>
          <p:nvPr>
            <p:ph idx="1"/>
          </p:nvPr>
        </p:nvSpPr>
        <p:spPr/>
        <p:txBody>
          <a:bodyPr/>
          <a:lstStyle/>
          <a:p>
            <a:pPr algn="just"/>
            <a:r>
              <a:rPr lang="en-US" b="0" i="0" dirty="0">
                <a:solidFill>
                  <a:srgbClr val="333333"/>
                </a:solidFill>
                <a:effectLst/>
                <a:latin typeface="inter-regular"/>
              </a:rPr>
              <a:t>Whenever there is a clear relationship between modules, we go for incremental integration testing. </a:t>
            </a:r>
          </a:p>
          <a:p>
            <a:pPr algn="just"/>
            <a:r>
              <a:rPr lang="en-US" b="0" i="0" dirty="0">
                <a:solidFill>
                  <a:srgbClr val="333333"/>
                </a:solidFill>
                <a:effectLst/>
                <a:latin typeface="inter-regular"/>
              </a:rPr>
              <a:t>Suppose, we take two modules and analysis the data flow between them if they are working fine or not.</a:t>
            </a:r>
          </a:p>
          <a:p>
            <a:pPr algn="just"/>
            <a:r>
              <a:rPr lang="en-US" b="0" i="0" dirty="0">
                <a:solidFill>
                  <a:srgbClr val="333333"/>
                </a:solidFill>
                <a:effectLst/>
                <a:latin typeface="inter-regular"/>
              </a:rPr>
              <a:t>If these modules are working fine, then we can add one more module and test again. </a:t>
            </a:r>
            <a:endParaRPr lang="en-US" dirty="0">
              <a:solidFill>
                <a:srgbClr val="333333"/>
              </a:solidFill>
              <a:latin typeface="inter-regular"/>
            </a:endParaRPr>
          </a:p>
          <a:p>
            <a:pPr algn="just"/>
            <a:r>
              <a:rPr lang="en-US" dirty="0">
                <a:solidFill>
                  <a:srgbClr val="333333"/>
                </a:solidFill>
                <a:latin typeface="inter-regular"/>
              </a:rPr>
              <a:t>W</a:t>
            </a:r>
            <a:r>
              <a:rPr lang="en-US" b="0" i="0" dirty="0">
                <a:solidFill>
                  <a:srgbClr val="333333"/>
                </a:solidFill>
                <a:effectLst/>
                <a:latin typeface="inter-regular"/>
              </a:rPr>
              <a:t>e can continue with the same process to get better results.</a:t>
            </a:r>
          </a:p>
          <a:p>
            <a:pPr algn="just"/>
            <a:endParaRPr lang="en-US" dirty="0">
              <a:solidFill>
                <a:srgbClr val="333333"/>
              </a:solidFill>
              <a:latin typeface="inter-regular"/>
            </a:endParaRPr>
          </a:p>
          <a:p>
            <a:pPr algn="just"/>
            <a:r>
              <a:rPr lang="en-US" b="1" i="0" dirty="0">
                <a:solidFill>
                  <a:srgbClr val="333333"/>
                </a:solidFill>
                <a:effectLst/>
                <a:latin typeface="inter-bold"/>
              </a:rPr>
              <a:t>Types of Incremental Integration Testing</a:t>
            </a:r>
          </a:p>
          <a:p>
            <a:pPr lvl="1" algn="just">
              <a:buFont typeface="+mj-lt"/>
              <a:buAutoNum type="arabicPeriod"/>
            </a:pPr>
            <a:r>
              <a:rPr lang="en-US" b="1" i="0" dirty="0">
                <a:solidFill>
                  <a:srgbClr val="000000"/>
                </a:solidFill>
                <a:effectLst/>
                <a:latin typeface="inter-bold"/>
              </a:rPr>
              <a:t>Top-down Incremental Integration Testing</a:t>
            </a:r>
          </a:p>
          <a:p>
            <a:pPr lvl="2"/>
            <a:r>
              <a:rPr lang="en-US" dirty="0">
                <a:solidFill>
                  <a:srgbClr val="333333"/>
                </a:solidFill>
                <a:latin typeface="inter-regular"/>
              </a:rPr>
              <a:t>A</a:t>
            </a:r>
            <a:r>
              <a:rPr lang="en-US" b="0" i="0" dirty="0">
                <a:solidFill>
                  <a:srgbClr val="333333"/>
                </a:solidFill>
                <a:effectLst/>
                <a:latin typeface="inter-regular"/>
              </a:rPr>
              <a:t>dd the modules step by step or incrementally and test the data flow between them. </a:t>
            </a:r>
          </a:p>
          <a:p>
            <a:pPr lvl="2"/>
            <a:r>
              <a:rPr lang="en-US" b="0" i="0" dirty="0">
                <a:solidFill>
                  <a:srgbClr val="333333"/>
                </a:solidFill>
                <a:effectLst/>
                <a:latin typeface="inter-regular"/>
              </a:rPr>
              <a:t>Ensure that the modules we are adding are the </a:t>
            </a:r>
            <a:r>
              <a:rPr lang="en-US" b="1" i="0" dirty="0">
                <a:solidFill>
                  <a:srgbClr val="333333"/>
                </a:solidFill>
                <a:effectLst/>
                <a:latin typeface="inter-bold"/>
              </a:rPr>
              <a:t>child of the earlier ones</a:t>
            </a:r>
            <a:r>
              <a:rPr lang="en-US" b="0" i="0" dirty="0">
                <a:solidFill>
                  <a:srgbClr val="333333"/>
                </a:solidFill>
                <a:effectLst/>
                <a:latin typeface="inter-regular"/>
              </a:rPr>
              <a:t>.</a:t>
            </a:r>
          </a:p>
          <a:p>
            <a:pPr lvl="2" algn="just">
              <a:buFont typeface="+mj-lt"/>
              <a:buAutoNum type="arabicPeriod"/>
            </a:pPr>
            <a:endParaRPr lang="en-US" b="0" i="0" dirty="0">
              <a:solidFill>
                <a:srgbClr val="000000"/>
              </a:solidFill>
              <a:effectLst/>
              <a:latin typeface="inter-regular"/>
            </a:endParaRPr>
          </a:p>
          <a:p>
            <a:pPr lvl="1" algn="just">
              <a:buFont typeface="+mj-lt"/>
              <a:buAutoNum type="arabicPeriod"/>
            </a:pPr>
            <a:r>
              <a:rPr lang="en-US" b="1" i="0" dirty="0">
                <a:solidFill>
                  <a:srgbClr val="000000"/>
                </a:solidFill>
                <a:effectLst/>
                <a:latin typeface="inter-bold"/>
              </a:rPr>
              <a:t>Bottom-up Incremental Integration Testing</a:t>
            </a:r>
          </a:p>
          <a:p>
            <a:pPr lvl="2" algn="just"/>
            <a:r>
              <a:rPr lang="en-US" dirty="0">
                <a:solidFill>
                  <a:srgbClr val="333333"/>
                </a:solidFill>
                <a:latin typeface="inter-regular"/>
              </a:rPr>
              <a:t>A</a:t>
            </a:r>
            <a:r>
              <a:rPr lang="en-US" b="0" i="0" dirty="0">
                <a:solidFill>
                  <a:srgbClr val="333333"/>
                </a:solidFill>
                <a:effectLst/>
                <a:latin typeface="inter-regular"/>
              </a:rPr>
              <a:t>dd the modules incrementally and check the data flow between modules. </a:t>
            </a:r>
          </a:p>
          <a:p>
            <a:pPr lvl="2" algn="just"/>
            <a:r>
              <a:rPr lang="en-US" b="0" i="0" dirty="0">
                <a:solidFill>
                  <a:srgbClr val="333333"/>
                </a:solidFill>
                <a:effectLst/>
                <a:latin typeface="inter-regular"/>
              </a:rPr>
              <a:t>Ensure that the module we are adding is the </a:t>
            </a:r>
            <a:r>
              <a:rPr lang="en-US" b="1" i="0" dirty="0">
                <a:solidFill>
                  <a:srgbClr val="333333"/>
                </a:solidFill>
                <a:effectLst/>
                <a:latin typeface="inter-bold"/>
              </a:rPr>
              <a:t>parent of the earlier ones</a:t>
            </a:r>
            <a:r>
              <a:rPr lang="en-US" b="0" i="0" dirty="0">
                <a:solidFill>
                  <a:srgbClr val="333333"/>
                </a:solidFill>
                <a:effectLst/>
                <a:latin typeface="inter-regular"/>
              </a:rPr>
              <a:t>.</a:t>
            </a:r>
            <a:endParaRPr lang="en-US" b="0" i="0" dirty="0">
              <a:solidFill>
                <a:srgbClr val="000000"/>
              </a:solidFill>
              <a:effectLst/>
              <a:latin typeface="inter-regular"/>
            </a:endParaRPr>
          </a:p>
          <a:p>
            <a:pPr algn="just"/>
            <a:endParaRPr lang="en-US" b="0" i="0" dirty="0">
              <a:solidFill>
                <a:srgbClr val="333333"/>
              </a:solidFill>
              <a:effectLst/>
              <a:latin typeface="inter-regular"/>
            </a:endParaRPr>
          </a:p>
          <a:p>
            <a:endParaRPr lang="en-IN" dirty="0"/>
          </a:p>
        </p:txBody>
      </p:sp>
      <p:sp>
        <p:nvSpPr>
          <p:cNvPr id="3" name="Title 2">
            <a:extLst>
              <a:ext uri="{FF2B5EF4-FFF2-40B4-BE49-F238E27FC236}">
                <a16:creationId xmlns:a16="http://schemas.microsoft.com/office/drawing/2014/main" id="{2B0F8658-51C0-4CEA-AD9F-D63F45D1A3B6}"/>
              </a:ext>
            </a:extLst>
          </p:cNvPr>
          <p:cNvSpPr>
            <a:spLocks noGrp="1"/>
          </p:cNvSpPr>
          <p:nvPr>
            <p:ph type="title"/>
          </p:nvPr>
        </p:nvSpPr>
        <p:spPr/>
        <p:txBody>
          <a:bodyPr/>
          <a:lstStyle/>
          <a:p>
            <a:r>
              <a:rPr lang="en-IN" b="0" i="0" dirty="0">
                <a:solidFill>
                  <a:schemeClr val="accent1">
                    <a:lumMod val="75000"/>
                  </a:schemeClr>
                </a:solidFill>
                <a:effectLst/>
                <a:latin typeface="erdana"/>
              </a:rPr>
              <a:t>Incremental Integration Testing</a:t>
            </a:r>
            <a:endParaRPr lang="en-IN" dirty="0">
              <a:solidFill>
                <a:schemeClr val="accent1">
                  <a:lumMod val="75000"/>
                </a:schemeClr>
              </a:solidFill>
            </a:endParaRPr>
          </a:p>
        </p:txBody>
      </p:sp>
    </p:spTree>
    <p:extLst>
      <p:ext uri="{BB962C8B-B14F-4D97-AF65-F5344CB8AC3E}">
        <p14:creationId xmlns:p14="http://schemas.microsoft.com/office/powerpoint/2010/main" val="1374507788"/>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F1A3A8-7CDA-45D7-93DF-B0FF3FE94F49}"/>
              </a:ext>
            </a:extLst>
          </p:cNvPr>
          <p:cNvSpPr>
            <a:spLocks noGrp="1"/>
          </p:cNvSpPr>
          <p:nvPr>
            <p:ph idx="1"/>
          </p:nvPr>
        </p:nvSpPr>
        <p:spPr/>
        <p:txBody>
          <a:bodyPr/>
          <a:lstStyle/>
          <a:p>
            <a:r>
              <a:rPr lang="en-US" b="0" i="0" dirty="0">
                <a:solidFill>
                  <a:srgbClr val="333333"/>
                </a:solidFill>
                <a:effectLst/>
                <a:latin typeface="inter-regular"/>
              </a:rPr>
              <a:t>Whenever the data flow is complex and very difficult to classify a parent and a child,  go for the non-incremental integration approach.</a:t>
            </a:r>
            <a:endParaRPr lang="en-IN" dirty="0"/>
          </a:p>
        </p:txBody>
      </p:sp>
      <p:sp>
        <p:nvSpPr>
          <p:cNvPr id="3" name="Title 2">
            <a:extLst>
              <a:ext uri="{FF2B5EF4-FFF2-40B4-BE49-F238E27FC236}">
                <a16:creationId xmlns:a16="http://schemas.microsoft.com/office/drawing/2014/main" id="{44C6C79F-62D3-4175-AE9D-B1CB93C7ADC1}"/>
              </a:ext>
            </a:extLst>
          </p:cNvPr>
          <p:cNvSpPr>
            <a:spLocks noGrp="1"/>
          </p:cNvSpPr>
          <p:nvPr>
            <p:ph type="title"/>
          </p:nvPr>
        </p:nvSpPr>
        <p:spPr/>
        <p:txBody>
          <a:bodyPr/>
          <a:lstStyle/>
          <a:p>
            <a:pPr algn="just"/>
            <a:r>
              <a:rPr lang="en-US" b="0" i="0" dirty="0">
                <a:solidFill>
                  <a:schemeClr val="accent1">
                    <a:lumMod val="75000"/>
                  </a:schemeClr>
                </a:solidFill>
                <a:effectLst/>
                <a:latin typeface="erdana"/>
              </a:rPr>
              <a:t>Non-Incremental Integration Testing/ Big Bang Method</a:t>
            </a:r>
          </a:p>
        </p:txBody>
      </p:sp>
    </p:spTree>
    <p:extLst>
      <p:ext uri="{BB962C8B-B14F-4D97-AF65-F5344CB8AC3E}">
        <p14:creationId xmlns:p14="http://schemas.microsoft.com/office/powerpoint/2010/main" val="2452255276"/>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9BF69A-E30B-4122-B6B0-99AFFFC53CE5}"/>
              </a:ext>
            </a:extLst>
          </p:cNvPr>
          <p:cNvSpPr>
            <a:spLocks noGrp="1"/>
          </p:cNvSpPr>
          <p:nvPr>
            <p:ph idx="1"/>
          </p:nvPr>
        </p:nvSpPr>
        <p:spPr/>
        <p:txBody>
          <a:bodyPr/>
          <a:lstStyle/>
          <a:p>
            <a:pPr algn="just"/>
            <a:r>
              <a:rPr lang="en-US" b="0" i="0" dirty="0">
                <a:solidFill>
                  <a:srgbClr val="333333"/>
                </a:solidFill>
                <a:effectLst/>
                <a:latin typeface="inter-regular"/>
              </a:rPr>
              <a:t>Whenever we are done with the unit and integration testing, we can proceed with the system testing.</a:t>
            </a:r>
          </a:p>
          <a:p>
            <a:pPr algn="just"/>
            <a:r>
              <a:rPr lang="en-US" b="0" i="0" dirty="0">
                <a:solidFill>
                  <a:srgbClr val="333333"/>
                </a:solidFill>
                <a:effectLst/>
                <a:latin typeface="inter-regular"/>
              </a:rPr>
              <a:t>In system testing, the test environment is parallel to the production environment. </a:t>
            </a:r>
          </a:p>
          <a:p>
            <a:pPr algn="just"/>
            <a:r>
              <a:rPr lang="en-US" b="0" i="0" dirty="0">
                <a:solidFill>
                  <a:srgbClr val="333333"/>
                </a:solidFill>
                <a:effectLst/>
                <a:latin typeface="inter-regular"/>
              </a:rPr>
              <a:t>It is also known as </a:t>
            </a:r>
            <a:r>
              <a:rPr lang="en-US" b="1" i="0" dirty="0">
                <a:solidFill>
                  <a:srgbClr val="333333"/>
                </a:solidFill>
                <a:effectLst/>
                <a:latin typeface="inter-bold"/>
              </a:rPr>
              <a:t>end-to-end</a:t>
            </a:r>
            <a:r>
              <a:rPr lang="en-US" b="0" i="0" dirty="0">
                <a:solidFill>
                  <a:srgbClr val="333333"/>
                </a:solidFill>
                <a:effectLst/>
                <a:latin typeface="inter-regular"/>
              </a:rPr>
              <a:t> testing.</a:t>
            </a:r>
          </a:p>
          <a:p>
            <a:pPr algn="just"/>
            <a:r>
              <a:rPr lang="en-US" b="0" i="0" dirty="0">
                <a:solidFill>
                  <a:srgbClr val="333333"/>
                </a:solidFill>
                <a:effectLst/>
                <a:latin typeface="inter-regular"/>
              </a:rPr>
              <a:t>In this type of testing, we will undergo each attribute of the software and test if the end feature works according to the business requirement. </a:t>
            </a:r>
          </a:p>
          <a:p>
            <a:pPr algn="just"/>
            <a:r>
              <a:rPr lang="en-US" b="0" i="0" dirty="0">
                <a:solidFill>
                  <a:srgbClr val="333333"/>
                </a:solidFill>
                <a:effectLst/>
                <a:latin typeface="inter-regular"/>
              </a:rPr>
              <a:t>Analysis the software product as a complete system.</a:t>
            </a:r>
          </a:p>
          <a:p>
            <a:endParaRPr lang="en-IN" dirty="0"/>
          </a:p>
        </p:txBody>
      </p:sp>
      <p:sp>
        <p:nvSpPr>
          <p:cNvPr id="3" name="Title 2">
            <a:extLst>
              <a:ext uri="{FF2B5EF4-FFF2-40B4-BE49-F238E27FC236}">
                <a16:creationId xmlns:a16="http://schemas.microsoft.com/office/drawing/2014/main" id="{48179335-1781-4DD4-8279-2F89983F509F}"/>
              </a:ext>
            </a:extLst>
          </p:cNvPr>
          <p:cNvSpPr>
            <a:spLocks noGrp="1"/>
          </p:cNvSpPr>
          <p:nvPr>
            <p:ph type="title"/>
          </p:nvPr>
        </p:nvSpPr>
        <p:spPr/>
        <p:txBody>
          <a:bodyPr/>
          <a:lstStyle/>
          <a:p>
            <a:r>
              <a:rPr lang="en-IN" b="0" i="0" dirty="0">
                <a:solidFill>
                  <a:schemeClr val="accent1">
                    <a:lumMod val="75000"/>
                  </a:schemeClr>
                </a:solidFill>
                <a:effectLst/>
                <a:latin typeface="erdana"/>
              </a:rPr>
              <a:t>3. System Testing</a:t>
            </a:r>
            <a:endParaRPr lang="en-IN" dirty="0">
              <a:solidFill>
                <a:schemeClr val="accent1">
                  <a:lumMod val="75000"/>
                </a:schemeClr>
              </a:solidFill>
            </a:endParaRPr>
          </a:p>
        </p:txBody>
      </p:sp>
    </p:spTree>
    <p:extLst>
      <p:ext uri="{BB962C8B-B14F-4D97-AF65-F5344CB8AC3E}">
        <p14:creationId xmlns:p14="http://schemas.microsoft.com/office/powerpoint/2010/main" val="3105352512"/>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877010-322D-420F-A3A6-A279B019A85B}"/>
              </a:ext>
            </a:extLst>
          </p:cNvPr>
          <p:cNvSpPr>
            <a:spLocks noGrp="1"/>
          </p:cNvSpPr>
          <p:nvPr>
            <p:ph idx="1"/>
          </p:nvPr>
        </p:nvSpPr>
        <p:spPr/>
        <p:txBody>
          <a:bodyPr/>
          <a:lstStyle/>
          <a:p>
            <a:pPr algn="just"/>
            <a:r>
              <a:rPr lang="en-US" b="0" i="0" dirty="0">
                <a:solidFill>
                  <a:srgbClr val="333333"/>
                </a:solidFill>
                <a:effectLst/>
                <a:latin typeface="inter-regular"/>
              </a:rPr>
              <a:t>Provides detailed information on software product performance and used technologies.</a:t>
            </a:r>
          </a:p>
          <a:p>
            <a:pPr algn="just"/>
            <a:r>
              <a:rPr lang="en-US" b="0" i="0" dirty="0">
                <a:solidFill>
                  <a:srgbClr val="333333"/>
                </a:solidFill>
                <a:effectLst/>
                <a:latin typeface="inter-regular"/>
              </a:rPr>
              <a:t>Non-functional testing will help us minimize the risk of production and related costs of the software.</a:t>
            </a:r>
          </a:p>
          <a:p>
            <a:pPr algn="just"/>
            <a:r>
              <a:rPr lang="en-US" b="0" i="0" dirty="0">
                <a:solidFill>
                  <a:srgbClr val="333333"/>
                </a:solidFill>
                <a:effectLst/>
                <a:latin typeface="inter-regular"/>
              </a:rPr>
              <a:t>Non-functional testing is a combination of </a:t>
            </a:r>
            <a:r>
              <a:rPr lang="en-US" b="1" i="0" dirty="0">
                <a:solidFill>
                  <a:srgbClr val="333333"/>
                </a:solidFill>
                <a:effectLst/>
                <a:latin typeface="inter-bold"/>
              </a:rPr>
              <a:t>performance, load, stress, usability and, compatibility testing</a:t>
            </a:r>
            <a:r>
              <a:rPr lang="en-US" b="0" i="0" dirty="0">
                <a:solidFill>
                  <a:srgbClr val="333333"/>
                </a:solidFill>
                <a:effectLst/>
                <a:latin typeface="inter-regular"/>
              </a:rPr>
              <a:t>.</a:t>
            </a:r>
          </a:p>
          <a:p>
            <a:endParaRPr lang="en-IN" dirty="0"/>
          </a:p>
          <a:p>
            <a:r>
              <a:rPr lang="en-IN" b="1" i="0" dirty="0">
                <a:solidFill>
                  <a:schemeClr val="accent1">
                    <a:lumMod val="75000"/>
                  </a:schemeClr>
                </a:solidFill>
                <a:effectLst/>
                <a:latin typeface="erdana"/>
              </a:rPr>
              <a:t>Types of Non-functional Testing</a:t>
            </a:r>
          </a:p>
          <a:p>
            <a:pPr lvl="1" algn="just">
              <a:buFont typeface="Arial" panose="020B0604020202020204" pitchFamily="34" charset="0"/>
              <a:buChar char="•"/>
            </a:pPr>
            <a:r>
              <a:rPr lang="en-US" b="1" i="0" dirty="0">
                <a:solidFill>
                  <a:srgbClr val="000000"/>
                </a:solidFill>
                <a:effectLst/>
                <a:latin typeface="inter-bold"/>
              </a:rPr>
              <a:t>Performance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Usability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Compatibility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99F38FEA-7430-4DF5-82A8-9C4B773F6EC0}"/>
              </a:ext>
            </a:extLst>
          </p:cNvPr>
          <p:cNvSpPr>
            <a:spLocks noGrp="1"/>
          </p:cNvSpPr>
          <p:nvPr>
            <p:ph type="title"/>
          </p:nvPr>
        </p:nvSpPr>
        <p:spPr/>
        <p:txBody>
          <a:bodyPr/>
          <a:lstStyle/>
          <a:p>
            <a:r>
              <a:rPr lang="en-IN" b="0" i="0" dirty="0">
                <a:solidFill>
                  <a:schemeClr val="accent1">
                    <a:lumMod val="75000"/>
                  </a:schemeClr>
                </a:solidFill>
                <a:effectLst/>
                <a:latin typeface="erdana"/>
              </a:rPr>
              <a:t>Non-function Testing</a:t>
            </a:r>
            <a:endParaRPr lang="en-IN" dirty="0">
              <a:solidFill>
                <a:schemeClr val="accent1">
                  <a:lumMod val="75000"/>
                </a:schemeClr>
              </a:solidFill>
            </a:endParaRPr>
          </a:p>
        </p:txBody>
      </p:sp>
    </p:spTree>
    <p:extLst>
      <p:ext uri="{BB962C8B-B14F-4D97-AF65-F5344CB8AC3E}">
        <p14:creationId xmlns:p14="http://schemas.microsoft.com/office/powerpoint/2010/main" val="882668066"/>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6FF921-6FFD-4C1B-9158-324ACD06BF08}"/>
              </a:ext>
            </a:extLst>
          </p:cNvPr>
          <p:cNvSpPr>
            <a:spLocks noGrp="1"/>
          </p:cNvSpPr>
          <p:nvPr>
            <p:ph idx="1"/>
          </p:nvPr>
        </p:nvSpPr>
        <p:spPr/>
        <p:txBody>
          <a:bodyPr/>
          <a:lstStyle/>
          <a:p>
            <a:pPr algn="just"/>
            <a:r>
              <a:rPr lang="en-US" dirty="0">
                <a:solidFill>
                  <a:srgbClr val="333333"/>
                </a:solidFill>
                <a:latin typeface="inter-regular"/>
              </a:rPr>
              <a:t>T</a:t>
            </a:r>
            <a:r>
              <a:rPr lang="en-US" b="0" i="0" dirty="0">
                <a:solidFill>
                  <a:srgbClr val="333333"/>
                </a:solidFill>
                <a:effectLst/>
                <a:latin typeface="inter-regular"/>
              </a:rPr>
              <a:t>est engineer will test the working of an application by applying some load.</a:t>
            </a:r>
          </a:p>
          <a:p>
            <a:pPr algn="just"/>
            <a:r>
              <a:rPr lang="en-US" b="0" i="0" dirty="0">
                <a:solidFill>
                  <a:srgbClr val="333333"/>
                </a:solidFill>
                <a:effectLst/>
                <a:latin typeface="inter-regular"/>
              </a:rPr>
              <a:t>Test engineer will only focus on several aspects, such as </a:t>
            </a:r>
            <a:r>
              <a:rPr lang="en-US" b="1" i="0" dirty="0">
                <a:solidFill>
                  <a:srgbClr val="333333"/>
                </a:solidFill>
                <a:effectLst/>
                <a:latin typeface="inter-bold"/>
              </a:rPr>
              <a:t>Response time, Load, scalability, and Stability</a:t>
            </a:r>
            <a:r>
              <a:rPr lang="en-US" b="0" i="0" dirty="0">
                <a:solidFill>
                  <a:srgbClr val="333333"/>
                </a:solidFill>
                <a:effectLst/>
                <a:latin typeface="inter-regular"/>
              </a:rPr>
              <a:t> of the software or an application.</a:t>
            </a:r>
          </a:p>
          <a:p>
            <a:pPr algn="just"/>
            <a:endParaRPr lang="en-US" b="1" i="0" dirty="0">
              <a:solidFill>
                <a:srgbClr val="333333"/>
              </a:solidFill>
              <a:effectLst/>
              <a:latin typeface="inter-bold"/>
            </a:endParaRPr>
          </a:p>
          <a:p>
            <a:endParaRPr lang="en-IN" dirty="0"/>
          </a:p>
        </p:txBody>
      </p:sp>
      <p:sp>
        <p:nvSpPr>
          <p:cNvPr id="3" name="Title 2">
            <a:extLst>
              <a:ext uri="{FF2B5EF4-FFF2-40B4-BE49-F238E27FC236}">
                <a16:creationId xmlns:a16="http://schemas.microsoft.com/office/drawing/2014/main" id="{EE0E7902-AEBA-4DA7-9720-754DE1172577}"/>
              </a:ext>
            </a:extLst>
          </p:cNvPr>
          <p:cNvSpPr>
            <a:spLocks noGrp="1"/>
          </p:cNvSpPr>
          <p:nvPr>
            <p:ph type="title"/>
          </p:nvPr>
        </p:nvSpPr>
        <p:spPr/>
        <p:txBody>
          <a:bodyPr/>
          <a:lstStyle/>
          <a:p>
            <a:r>
              <a:rPr lang="en-IN" b="0" i="0" dirty="0">
                <a:solidFill>
                  <a:schemeClr val="accent1">
                    <a:lumMod val="75000"/>
                  </a:schemeClr>
                </a:solidFill>
                <a:effectLst/>
                <a:latin typeface="erdana"/>
              </a:rPr>
              <a:t>1. Performance Testing</a:t>
            </a:r>
            <a:endParaRPr lang="en-IN" dirty="0">
              <a:solidFill>
                <a:schemeClr val="accent1">
                  <a:lumMod val="75000"/>
                </a:schemeClr>
              </a:solidFill>
            </a:endParaRPr>
          </a:p>
        </p:txBody>
      </p:sp>
    </p:spTree>
    <p:extLst>
      <p:ext uri="{BB962C8B-B14F-4D97-AF65-F5344CB8AC3E}">
        <p14:creationId xmlns:p14="http://schemas.microsoft.com/office/powerpoint/2010/main" val="3534771026"/>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F543CF-DD29-4D02-88A6-EB7399FCC111}"/>
              </a:ext>
            </a:extLst>
          </p:cNvPr>
          <p:cNvSpPr>
            <a:spLocks noGrp="1"/>
          </p:cNvSpPr>
          <p:nvPr>
            <p:ph idx="1"/>
          </p:nvPr>
        </p:nvSpPr>
        <p:spPr/>
        <p:txBody>
          <a:bodyPr/>
          <a:lstStyle/>
          <a:p>
            <a:pPr algn="just"/>
            <a:r>
              <a:rPr lang="en-US" sz="1800" b="1" i="0" dirty="0">
                <a:solidFill>
                  <a:srgbClr val="000000"/>
                </a:solidFill>
                <a:effectLst/>
                <a:latin typeface="inter-bold"/>
              </a:rPr>
              <a:t>Load Testing</a:t>
            </a:r>
          </a:p>
          <a:p>
            <a:pPr lvl="1" algn="just"/>
            <a:r>
              <a:rPr lang="en-US" sz="1600" b="0" i="0" dirty="0">
                <a:solidFill>
                  <a:srgbClr val="333333"/>
                </a:solidFill>
                <a:effectLst/>
                <a:latin typeface="inter-regular"/>
              </a:rPr>
              <a:t>Apply some load on the particular application to check the application's performance, known as </a:t>
            </a:r>
            <a:r>
              <a:rPr lang="en-US" sz="1600" b="1" i="0" dirty="0">
                <a:solidFill>
                  <a:srgbClr val="333333"/>
                </a:solidFill>
                <a:effectLst/>
                <a:latin typeface="inter-bold"/>
              </a:rPr>
              <a:t>load testing</a:t>
            </a:r>
            <a:r>
              <a:rPr lang="en-US" sz="1600" b="0" i="0" dirty="0">
                <a:solidFill>
                  <a:srgbClr val="333333"/>
                </a:solidFill>
                <a:effectLst/>
                <a:latin typeface="inter-regular"/>
              </a:rPr>
              <a:t>. </a:t>
            </a:r>
          </a:p>
          <a:p>
            <a:pPr lvl="1" algn="just"/>
            <a:r>
              <a:rPr lang="en-US" sz="1600" b="0" i="0" dirty="0">
                <a:solidFill>
                  <a:srgbClr val="333333"/>
                </a:solidFill>
                <a:effectLst/>
                <a:latin typeface="inter-regular"/>
              </a:rPr>
              <a:t>Load could be less than or equal to the desired load.</a:t>
            </a:r>
          </a:p>
          <a:p>
            <a:pPr lvl="1" algn="just"/>
            <a:r>
              <a:rPr lang="en-US" sz="1600" b="0" i="0" dirty="0">
                <a:solidFill>
                  <a:srgbClr val="333333"/>
                </a:solidFill>
                <a:effectLst/>
                <a:latin typeface="inter-regular"/>
              </a:rPr>
              <a:t>It will help us to detect the highest operating volume of the software and bottlenecks.</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Stress Testing</a:t>
            </a:r>
          </a:p>
          <a:p>
            <a:pPr lvl="1" algn="just"/>
            <a:r>
              <a:rPr lang="en-US" sz="1600" dirty="0">
                <a:solidFill>
                  <a:srgbClr val="333333"/>
                </a:solidFill>
                <a:latin typeface="inter-regular"/>
              </a:rPr>
              <a:t>U</a:t>
            </a:r>
            <a:r>
              <a:rPr lang="en-US" sz="1600" b="0" i="0" dirty="0">
                <a:solidFill>
                  <a:srgbClr val="333333"/>
                </a:solidFill>
                <a:effectLst/>
                <a:latin typeface="inter-regular"/>
              </a:rPr>
              <a:t>sed to analyze the user-friendliness and robustness of the software beyond the common functional limits.</a:t>
            </a:r>
          </a:p>
          <a:p>
            <a:pPr lvl="1" algn="just"/>
            <a:r>
              <a:rPr lang="en-US" sz="1600" b="0" i="0" dirty="0">
                <a:solidFill>
                  <a:srgbClr val="333333"/>
                </a:solidFill>
                <a:effectLst/>
                <a:latin typeface="inter-regular"/>
              </a:rPr>
              <a:t>Primarily, stress testing is used for critical software, but it can also be used for all types of software applications.</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Scalability Testing</a:t>
            </a:r>
          </a:p>
          <a:p>
            <a:pPr lvl="1" algn="just"/>
            <a:r>
              <a:rPr lang="en-US" sz="1600" b="0" i="0" dirty="0">
                <a:solidFill>
                  <a:srgbClr val="333333"/>
                </a:solidFill>
                <a:effectLst/>
                <a:latin typeface="inter-regular"/>
              </a:rPr>
              <a:t>Analysis the application's performance by enhancing or reducing the load in particular balances is known as </a:t>
            </a:r>
            <a:r>
              <a:rPr lang="en-US" sz="1600" b="1" i="0" dirty="0">
                <a:solidFill>
                  <a:srgbClr val="333333"/>
                </a:solidFill>
                <a:effectLst/>
                <a:latin typeface="inter-bold"/>
              </a:rPr>
              <a:t>scalability testing</a:t>
            </a:r>
            <a:r>
              <a:rPr lang="en-US" sz="1600" b="0" i="0" dirty="0">
                <a:solidFill>
                  <a:srgbClr val="333333"/>
                </a:solidFill>
                <a:effectLst/>
                <a:latin typeface="inter-regular"/>
              </a:rPr>
              <a:t>.</a:t>
            </a:r>
          </a:p>
          <a:p>
            <a:pPr lvl="1" algn="just"/>
            <a:r>
              <a:rPr lang="en-US" sz="1600" b="0" i="0" dirty="0">
                <a:solidFill>
                  <a:srgbClr val="333333"/>
                </a:solidFill>
                <a:effectLst/>
                <a:latin typeface="inter-regular"/>
              </a:rPr>
              <a:t>In scalability testing, we can also check the </a:t>
            </a:r>
            <a:r>
              <a:rPr lang="en-US" sz="1600" b="1" i="0" dirty="0">
                <a:solidFill>
                  <a:srgbClr val="333333"/>
                </a:solidFill>
                <a:effectLst/>
                <a:latin typeface="inter-bold"/>
              </a:rPr>
              <a:t>system, processes, or database's ability</a:t>
            </a:r>
            <a:r>
              <a:rPr lang="en-US" sz="1600" b="0" i="0" dirty="0">
                <a:solidFill>
                  <a:srgbClr val="333333"/>
                </a:solidFill>
                <a:effectLst/>
                <a:latin typeface="inter-regular"/>
              </a:rPr>
              <a:t> to meet an upward need. </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Stability Testing</a:t>
            </a:r>
          </a:p>
          <a:p>
            <a:pPr lvl="1" algn="just"/>
            <a:r>
              <a:rPr lang="en-US" sz="1600" b="0" i="0" dirty="0">
                <a:solidFill>
                  <a:srgbClr val="333333"/>
                </a:solidFill>
                <a:effectLst/>
                <a:latin typeface="inter-regular"/>
              </a:rPr>
              <a:t>Stability testing is a procedure where we evaluate the application's performance by applying the load for a precise time.</a:t>
            </a:r>
          </a:p>
          <a:p>
            <a:pPr lvl="1" algn="just"/>
            <a:r>
              <a:rPr lang="en-US" sz="1600" dirty="0">
                <a:solidFill>
                  <a:srgbClr val="333333"/>
                </a:solidFill>
                <a:latin typeface="inter-regular"/>
              </a:rPr>
              <a:t>M</a:t>
            </a:r>
            <a:r>
              <a:rPr lang="en-US" sz="1600" b="0" i="0" dirty="0">
                <a:solidFill>
                  <a:srgbClr val="333333"/>
                </a:solidFill>
                <a:effectLst/>
                <a:latin typeface="inter-regular"/>
              </a:rPr>
              <a:t>ainly checks the constancy problems of the application and the efficiency of a developed product. In this type of testing, we can rapidly find the system's defect even in a stressful situation.</a:t>
            </a:r>
          </a:p>
          <a:p>
            <a:pPr algn="just"/>
            <a:endParaRPr lang="en-US" sz="1800" b="0" i="0" dirty="0">
              <a:solidFill>
                <a:srgbClr val="000000"/>
              </a:solidFill>
              <a:effectLst/>
              <a:latin typeface="inter-regular"/>
            </a:endParaRPr>
          </a:p>
          <a:p>
            <a:endParaRPr lang="en-IN" sz="1800" dirty="0"/>
          </a:p>
        </p:txBody>
      </p:sp>
      <p:sp>
        <p:nvSpPr>
          <p:cNvPr id="3" name="Title 2">
            <a:extLst>
              <a:ext uri="{FF2B5EF4-FFF2-40B4-BE49-F238E27FC236}">
                <a16:creationId xmlns:a16="http://schemas.microsoft.com/office/drawing/2014/main" id="{CFCACF1B-CB0D-424D-A27C-196786B0801F}"/>
              </a:ext>
            </a:extLst>
          </p:cNvPr>
          <p:cNvSpPr>
            <a:spLocks noGrp="1"/>
          </p:cNvSpPr>
          <p:nvPr>
            <p:ph type="title"/>
          </p:nvPr>
        </p:nvSpPr>
        <p:spPr/>
        <p:txBody>
          <a:bodyPr/>
          <a:lstStyle/>
          <a:p>
            <a:r>
              <a:rPr lang="en-US" b="1" i="0" dirty="0">
                <a:solidFill>
                  <a:schemeClr val="accent1">
                    <a:lumMod val="75000"/>
                  </a:schemeClr>
                </a:solidFill>
                <a:effectLst/>
                <a:latin typeface="inter-bold"/>
              </a:rPr>
              <a:t>Classification of Performance Testing</a:t>
            </a:r>
            <a:endParaRPr lang="en-IN" dirty="0">
              <a:solidFill>
                <a:schemeClr val="accent1">
                  <a:lumMod val="75000"/>
                </a:schemeClr>
              </a:solidFill>
            </a:endParaRPr>
          </a:p>
        </p:txBody>
      </p:sp>
    </p:spTree>
    <p:extLst>
      <p:ext uri="{BB962C8B-B14F-4D97-AF65-F5344CB8AC3E}">
        <p14:creationId xmlns:p14="http://schemas.microsoft.com/office/powerpoint/2010/main" val="311598198"/>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0D0464-A04E-4390-9E2F-A936AB2557BA}"/>
              </a:ext>
            </a:extLst>
          </p:cNvPr>
          <p:cNvSpPr>
            <a:spLocks noGrp="1"/>
          </p:cNvSpPr>
          <p:nvPr>
            <p:ph idx="1"/>
          </p:nvPr>
        </p:nvSpPr>
        <p:spPr/>
        <p:txBody>
          <a:bodyPr/>
          <a:lstStyle/>
          <a:p>
            <a:pPr algn="just"/>
            <a:r>
              <a:rPr lang="en-US" dirty="0">
                <a:solidFill>
                  <a:srgbClr val="333333"/>
                </a:solidFill>
                <a:latin typeface="inter-regular"/>
              </a:rPr>
              <a:t>I</a:t>
            </a:r>
            <a:r>
              <a:rPr lang="en-US" b="0" i="0" dirty="0">
                <a:solidFill>
                  <a:srgbClr val="333333"/>
                </a:solidFill>
                <a:effectLst/>
                <a:latin typeface="inter-regular"/>
              </a:rPr>
              <a:t>s a </a:t>
            </a:r>
            <a:r>
              <a:rPr lang="en-US" b="1" i="0" dirty="0">
                <a:solidFill>
                  <a:srgbClr val="333333"/>
                </a:solidFill>
                <a:effectLst/>
                <a:latin typeface="inter-bold"/>
              </a:rPr>
              <a:t>collaboration of black box and white box testing</a:t>
            </a:r>
            <a:r>
              <a:rPr lang="en-US" b="0" i="0" dirty="0">
                <a:solidFill>
                  <a:srgbClr val="333333"/>
                </a:solidFill>
                <a:effectLst/>
                <a:latin typeface="inter-regular"/>
              </a:rPr>
              <a:t>.</a:t>
            </a:r>
          </a:p>
          <a:p>
            <a:pPr algn="just"/>
            <a:r>
              <a:rPr lang="en-US" b="0" i="0" dirty="0">
                <a:solidFill>
                  <a:srgbClr val="333333"/>
                </a:solidFill>
                <a:effectLst/>
                <a:latin typeface="inter-regular"/>
              </a:rPr>
              <a:t>Includes access to internal coding for designing test cases. </a:t>
            </a:r>
          </a:p>
          <a:p>
            <a:pPr algn="just"/>
            <a:r>
              <a:rPr lang="en-US" b="0" i="0" dirty="0">
                <a:solidFill>
                  <a:srgbClr val="333333"/>
                </a:solidFill>
                <a:effectLst/>
                <a:latin typeface="inter-regular"/>
              </a:rPr>
              <a:t>Performed by a person who knows coding as well as testing.</a:t>
            </a:r>
          </a:p>
          <a:p>
            <a:endParaRPr lang="en-IN" dirty="0"/>
          </a:p>
        </p:txBody>
      </p:sp>
      <p:sp>
        <p:nvSpPr>
          <p:cNvPr id="3" name="Title 2">
            <a:extLst>
              <a:ext uri="{FF2B5EF4-FFF2-40B4-BE49-F238E27FC236}">
                <a16:creationId xmlns:a16="http://schemas.microsoft.com/office/drawing/2014/main" id="{2B9F5CDA-9171-4C3A-B6AA-C5D34A733FC4}"/>
              </a:ext>
            </a:extLst>
          </p:cNvPr>
          <p:cNvSpPr>
            <a:spLocks noGrp="1"/>
          </p:cNvSpPr>
          <p:nvPr>
            <p:ph type="title"/>
          </p:nvPr>
        </p:nvSpPr>
        <p:spPr/>
        <p:txBody>
          <a:bodyPr/>
          <a:lstStyle/>
          <a:p>
            <a:r>
              <a:rPr lang="en-IN" b="0" i="0" dirty="0">
                <a:solidFill>
                  <a:schemeClr val="accent1">
                    <a:lumMod val="75000"/>
                  </a:schemeClr>
                </a:solidFill>
                <a:effectLst/>
                <a:latin typeface="erdana"/>
              </a:rPr>
              <a:t>Grey Box Testing</a:t>
            </a:r>
            <a:endParaRPr lang="en-IN" dirty="0">
              <a:solidFill>
                <a:schemeClr val="accent1">
                  <a:lumMod val="75000"/>
                </a:schemeClr>
              </a:solidFill>
            </a:endParaRPr>
          </a:p>
        </p:txBody>
      </p:sp>
    </p:spTree>
    <p:extLst>
      <p:ext uri="{BB962C8B-B14F-4D97-AF65-F5344CB8AC3E}">
        <p14:creationId xmlns:p14="http://schemas.microsoft.com/office/powerpoint/2010/main" val="1041243998"/>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05E08-E28B-457B-82EE-8DEAABE40485}"/>
              </a:ext>
            </a:extLst>
          </p:cNvPr>
          <p:cNvSpPr>
            <a:spLocks noGrp="1"/>
          </p:cNvSpPr>
          <p:nvPr>
            <p:ph idx="1"/>
          </p:nvPr>
        </p:nvSpPr>
        <p:spPr>
          <a:xfrm>
            <a:off x="733424" y="1209675"/>
            <a:ext cx="10442575" cy="5113467"/>
          </a:xfrm>
        </p:spPr>
        <p:txBody>
          <a:bodyPr/>
          <a:lstStyle/>
          <a:p>
            <a:pPr algn="just">
              <a:buFont typeface="Arial" panose="020B0604020202020204" pitchFamily="34" charset="0"/>
              <a:buChar char="•"/>
            </a:pPr>
            <a:r>
              <a:rPr lang="en-US" b="0" i="0" dirty="0">
                <a:solidFill>
                  <a:srgbClr val="000000"/>
                </a:solidFill>
                <a:effectLst/>
                <a:latin typeface="inter-regular"/>
              </a:rPr>
              <a:t>Test scenarios</a:t>
            </a:r>
          </a:p>
          <a:p>
            <a:pPr algn="just">
              <a:buFont typeface="Arial" panose="020B0604020202020204" pitchFamily="34" charset="0"/>
              <a:buChar char="•"/>
            </a:pPr>
            <a:r>
              <a:rPr lang="en-US" b="0" i="0" dirty="0">
                <a:solidFill>
                  <a:srgbClr val="000000"/>
                </a:solidFill>
                <a:effectLst/>
                <a:latin typeface="inter-regular"/>
              </a:rPr>
              <a:t>Test case</a:t>
            </a:r>
          </a:p>
          <a:p>
            <a:pPr algn="just">
              <a:buFont typeface="Arial" panose="020B0604020202020204" pitchFamily="34" charset="0"/>
              <a:buChar char="•"/>
            </a:pPr>
            <a:r>
              <a:rPr lang="en-US" b="0" i="0" dirty="0">
                <a:solidFill>
                  <a:srgbClr val="000000"/>
                </a:solidFill>
                <a:effectLst/>
                <a:latin typeface="inter-regular"/>
              </a:rPr>
              <a:t>Test plan</a:t>
            </a:r>
          </a:p>
          <a:p>
            <a:pPr algn="just">
              <a:buFont typeface="Arial" panose="020B0604020202020204" pitchFamily="34" charset="0"/>
              <a:buChar char="•"/>
            </a:pPr>
            <a:r>
              <a:rPr lang="en-US" b="0" i="0" dirty="0">
                <a:solidFill>
                  <a:srgbClr val="000000"/>
                </a:solidFill>
                <a:effectLst/>
                <a:latin typeface="inter-regular"/>
              </a:rPr>
              <a:t>Requirement traceability matrix(RTM)</a:t>
            </a:r>
          </a:p>
          <a:p>
            <a:pPr algn="just">
              <a:buFont typeface="Arial" panose="020B0604020202020204" pitchFamily="34" charset="0"/>
              <a:buChar char="•"/>
            </a:pPr>
            <a:r>
              <a:rPr lang="en-US" b="0" i="0" dirty="0">
                <a:solidFill>
                  <a:srgbClr val="000000"/>
                </a:solidFill>
                <a:effectLst/>
                <a:latin typeface="inter-regular"/>
              </a:rPr>
              <a:t>Test strategy</a:t>
            </a:r>
          </a:p>
          <a:p>
            <a:pPr algn="just">
              <a:buFont typeface="Arial" panose="020B0604020202020204" pitchFamily="34" charset="0"/>
              <a:buChar char="•"/>
            </a:pPr>
            <a:r>
              <a:rPr lang="en-US" b="0" i="0" dirty="0">
                <a:solidFill>
                  <a:srgbClr val="000000"/>
                </a:solidFill>
                <a:effectLst/>
                <a:latin typeface="inter-regular"/>
              </a:rPr>
              <a:t>Test data</a:t>
            </a:r>
          </a:p>
          <a:p>
            <a:pPr algn="just">
              <a:buFont typeface="Arial" panose="020B0604020202020204" pitchFamily="34" charset="0"/>
              <a:buChar char="•"/>
            </a:pPr>
            <a:r>
              <a:rPr lang="en-US" b="0" i="0" dirty="0">
                <a:solidFill>
                  <a:srgbClr val="000000"/>
                </a:solidFill>
                <a:effectLst/>
                <a:latin typeface="inter-regular"/>
              </a:rPr>
              <a:t>Bug report</a:t>
            </a:r>
          </a:p>
          <a:p>
            <a:pPr algn="just">
              <a:buFont typeface="Arial" panose="020B0604020202020204" pitchFamily="34" charset="0"/>
              <a:buChar char="•"/>
            </a:pPr>
            <a:r>
              <a:rPr lang="en-US" b="0" i="0" dirty="0">
                <a:solidFill>
                  <a:srgbClr val="000000"/>
                </a:solidFill>
                <a:effectLst/>
                <a:latin typeface="inter-regular"/>
              </a:rPr>
              <a:t>Test execution report</a:t>
            </a:r>
          </a:p>
          <a:p>
            <a:endParaRPr lang="en-IN" dirty="0"/>
          </a:p>
        </p:txBody>
      </p:sp>
      <p:sp>
        <p:nvSpPr>
          <p:cNvPr id="3" name="Title 2">
            <a:extLst>
              <a:ext uri="{FF2B5EF4-FFF2-40B4-BE49-F238E27FC236}">
                <a16:creationId xmlns:a16="http://schemas.microsoft.com/office/drawing/2014/main" id="{914B2555-A1C1-4BD1-909F-A9BC64766E07}"/>
              </a:ext>
            </a:extLst>
          </p:cNvPr>
          <p:cNvSpPr>
            <a:spLocks noGrp="1"/>
          </p:cNvSpPr>
          <p:nvPr>
            <p:ph type="title"/>
          </p:nvPr>
        </p:nvSpPr>
        <p:spPr>
          <a:xfrm>
            <a:off x="838200" y="141282"/>
            <a:ext cx="10515600" cy="1325563"/>
          </a:xfrm>
        </p:spPr>
        <p:txBody>
          <a:bodyPr/>
          <a:lstStyle/>
          <a:p>
            <a:r>
              <a:rPr lang="en-IN" b="0" i="0" dirty="0">
                <a:solidFill>
                  <a:schemeClr val="accent1">
                    <a:lumMod val="75000"/>
                  </a:schemeClr>
                </a:solidFill>
                <a:effectLst/>
                <a:latin typeface="erdana"/>
              </a:rPr>
              <a:t>Types of test document</a:t>
            </a:r>
            <a:endParaRPr lang="en-IN" dirty="0">
              <a:solidFill>
                <a:schemeClr val="accent1">
                  <a:lumMod val="75000"/>
                </a:schemeClr>
              </a:solidFill>
            </a:endParaRPr>
          </a:p>
        </p:txBody>
      </p:sp>
      <p:pic>
        <p:nvPicPr>
          <p:cNvPr id="4098" name="Picture 2" descr="Testing Documentation">
            <a:extLst>
              <a:ext uri="{FF2B5EF4-FFF2-40B4-BE49-F238E27FC236}">
                <a16:creationId xmlns:a16="http://schemas.microsoft.com/office/drawing/2014/main" id="{9F4099D3-89D8-408A-A9AC-95F5BEA82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5840" y="419100"/>
            <a:ext cx="59436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629959"/>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3C57F2-C3C4-4685-80EC-EB4762295EA9}"/>
              </a:ext>
            </a:extLst>
          </p:cNvPr>
          <p:cNvSpPr>
            <a:spLocks noGrp="1"/>
          </p:cNvSpPr>
          <p:nvPr>
            <p:ph idx="1"/>
          </p:nvPr>
        </p:nvSpPr>
        <p:spPr/>
        <p:txBody>
          <a:bodyPr/>
          <a:lstStyle/>
          <a:p>
            <a:r>
              <a:rPr lang="en-US" b="0" i="0" dirty="0">
                <a:solidFill>
                  <a:srgbClr val="333333"/>
                </a:solidFill>
                <a:effectLst/>
                <a:latin typeface="inter-regular"/>
              </a:rPr>
              <a:t>It is a document that defines the multiple ways or combinations of testing the application. </a:t>
            </a:r>
          </a:p>
          <a:p>
            <a:r>
              <a:rPr lang="en-US" b="0" i="0" dirty="0">
                <a:solidFill>
                  <a:srgbClr val="333333"/>
                </a:solidFill>
                <a:effectLst/>
                <a:latin typeface="inter-regular"/>
              </a:rPr>
              <a:t>It is prepared to understand the flow of an application. It does not consist of any inputs and navigation steps.</a:t>
            </a:r>
            <a:endParaRPr lang="en-IN" dirty="0"/>
          </a:p>
        </p:txBody>
      </p:sp>
      <p:sp>
        <p:nvSpPr>
          <p:cNvPr id="3" name="Title 2">
            <a:extLst>
              <a:ext uri="{FF2B5EF4-FFF2-40B4-BE49-F238E27FC236}">
                <a16:creationId xmlns:a16="http://schemas.microsoft.com/office/drawing/2014/main" id="{EC250A52-442E-44BC-AE60-050F3DF27769}"/>
              </a:ext>
            </a:extLst>
          </p:cNvPr>
          <p:cNvSpPr>
            <a:spLocks noGrp="1"/>
          </p:cNvSpPr>
          <p:nvPr>
            <p:ph type="title"/>
          </p:nvPr>
        </p:nvSpPr>
        <p:spPr/>
        <p:txBody>
          <a:bodyPr/>
          <a:lstStyle/>
          <a:p>
            <a:r>
              <a:rPr lang="en-IN" i="0" dirty="0">
                <a:solidFill>
                  <a:schemeClr val="accent1">
                    <a:lumMod val="75000"/>
                  </a:schemeClr>
                </a:solidFill>
                <a:effectLst/>
                <a:latin typeface="erdana"/>
              </a:rPr>
              <a:t>Test Scenarios</a:t>
            </a:r>
            <a:endParaRPr lang="en-IN" dirty="0">
              <a:solidFill>
                <a:schemeClr val="accent1">
                  <a:lumMod val="75000"/>
                </a:schemeClr>
              </a:solidFill>
            </a:endParaRPr>
          </a:p>
        </p:txBody>
      </p:sp>
    </p:spTree>
    <p:extLst>
      <p:ext uri="{BB962C8B-B14F-4D97-AF65-F5344CB8AC3E}">
        <p14:creationId xmlns:p14="http://schemas.microsoft.com/office/powerpoint/2010/main" val="1791532493"/>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9C410A-2F55-4B7D-B0D0-3330C0DF7B57}"/>
              </a:ext>
            </a:extLst>
          </p:cNvPr>
          <p:cNvSpPr>
            <a:spLocks noGrp="1"/>
          </p:cNvSpPr>
          <p:nvPr>
            <p:ph idx="1"/>
          </p:nvPr>
        </p:nvSpPr>
        <p:spPr/>
        <p:txBody>
          <a:bodyPr/>
          <a:lstStyle/>
          <a:p>
            <a:r>
              <a:rPr lang="en-US" b="0" i="0" dirty="0">
                <a:solidFill>
                  <a:srgbClr val="333333"/>
                </a:solidFill>
                <a:effectLst/>
                <a:latin typeface="inter-regular"/>
              </a:rPr>
              <a:t>It is an in-details document that describes step by step procedure to test an application. </a:t>
            </a:r>
          </a:p>
          <a:p>
            <a:r>
              <a:rPr lang="en-US" b="0" i="0" dirty="0">
                <a:solidFill>
                  <a:srgbClr val="333333"/>
                </a:solidFill>
                <a:effectLst/>
                <a:latin typeface="inter-regular"/>
              </a:rPr>
              <a:t>It consists of the complete navigation steps and inputs and all the scenarios that need to be tested for the application. </a:t>
            </a:r>
          </a:p>
          <a:p>
            <a:r>
              <a:rPr lang="en-US" b="0" i="0" dirty="0">
                <a:solidFill>
                  <a:srgbClr val="333333"/>
                </a:solidFill>
                <a:effectLst/>
                <a:latin typeface="inter-regular"/>
              </a:rPr>
              <a:t>We will write the test case to maintain the consistency, or every tester will follow the same approach for organizing the test document.</a:t>
            </a:r>
            <a:endParaRPr lang="en-IN" dirty="0"/>
          </a:p>
        </p:txBody>
      </p:sp>
      <p:sp>
        <p:nvSpPr>
          <p:cNvPr id="3" name="Title 2">
            <a:extLst>
              <a:ext uri="{FF2B5EF4-FFF2-40B4-BE49-F238E27FC236}">
                <a16:creationId xmlns:a16="http://schemas.microsoft.com/office/drawing/2014/main" id="{44AF7380-C2D9-4D52-AE71-64A0E908D802}"/>
              </a:ext>
            </a:extLst>
          </p:cNvPr>
          <p:cNvSpPr>
            <a:spLocks noGrp="1"/>
          </p:cNvSpPr>
          <p:nvPr>
            <p:ph type="title"/>
          </p:nvPr>
        </p:nvSpPr>
        <p:spPr/>
        <p:txBody>
          <a:bodyPr/>
          <a:lstStyle/>
          <a:p>
            <a:r>
              <a:rPr lang="en-IN" i="0" dirty="0">
                <a:solidFill>
                  <a:schemeClr val="accent1">
                    <a:lumMod val="75000"/>
                  </a:schemeClr>
                </a:solidFill>
                <a:effectLst/>
                <a:latin typeface="erdana"/>
              </a:rPr>
              <a:t>Test case</a:t>
            </a:r>
            <a:endParaRPr lang="en-IN" dirty="0">
              <a:solidFill>
                <a:schemeClr val="accent1">
                  <a:lumMod val="75000"/>
                </a:schemeClr>
              </a:solidFill>
            </a:endParaRPr>
          </a:p>
        </p:txBody>
      </p:sp>
    </p:spTree>
    <p:extLst>
      <p:ext uri="{BB962C8B-B14F-4D97-AF65-F5344CB8AC3E}">
        <p14:creationId xmlns:p14="http://schemas.microsoft.com/office/powerpoint/2010/main" val="210397109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529F-733F-42C5-8950-EB1CC5BF7F35}"/>
              </a:ext>
            </a:extLst>
          </p:cNvPr>
          <p:cNvSpPr>
            <a:spLocks noGrp="1"/>
          </p:cNvSpPr>
          <p:nvPr>
            <p:ph type="title"/>
          </p:nvPr>
        </p:nvSpPr>
        <p:spPr/>
        <p:txBody>
          <a:bodyPr/>
          <a:lstStyle/>
          <a:p>
            <a:r>
              <a:rPr lang="en-US" b="0" i="0" dirty="0">
                <a:solidFill>
                  <a:srgbClr val="610B4B"/>
                </a:solidFill>
                <a:effectLst/>
                <a:latin typeface="erdana"/>
              </a:rPr>
              <a:t> </a:t>
            </a:r>
            <a:r>
              <a:rPr lang="en-US" b="0" i="0" dirty="0">
                <a:solidFill>
                  <a:schemeClr val="accent1">
                    <a:lumMod val="75000"/>
                  </a:schemeClr>
                </a:solidFill>
                <a:effectLst/>
                <a:latin typeface="erdana"/>
              </a:rPr>
              <a:t>2. Exhaustive Testing is not possible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417017D-BE42-41A5-8931-75B61AA6EC55}"/>
              </a:ext>
            </a:extLst>
          </p:cNvPr>
          <p:cNvSpPr>
            <a:spLocks noGrp="1"/>
          </p:cNvSpPr>
          <p:nvPr>
            <p:ph idx="1"/>
          </p:nvPr>
        </p:nvSpPr>
        <p:spPr/>
        <p:txBody>
          <a:bodyPr/>
          <a:lstStyle/>
          <a:p>
            <a:pPr algn="just"/>
            <a:r>
              <a:rPr lang="en-US" b="0" i="0" dirty="0">
                <a:solidFill>
                  <a:srgbClr val="333333"/>
                </a:solidFill>
                <a:effectLst/>
                <a:latin typeface="inter-regular"/>
              </a:rPr>
              <a:t>Sometimes it seems to be very hard to test all the modules and their features with effective and non- effective combinations of the inputs data throughout the actual testing process.</a:t>
            </a:r>
          </a:p>
          <a:p>
            <a:pPr algn="just"/>
            <a:r>
              <a:rPr lang="en-US" b="0" i="0" dirty="0">
                <a:solidFill>
                  <a:srgbClr val="333333"/>
                </a:solidFill>
                <a:effectLst/>
                <a:latin typeface="inter-regular"/>
              </a:rPr>
              <a:t>Hence, instead of performing the exhaustive testing as it takes boundless determinations and most of the hard work is unsuccessful.</a:t>
            </a:r>
          </a:p>
          <a:p>
            <a:pPr algn="just"/>
            <a:r>
              <a:rPr lang="en-US" b="0" i="0" dirty="0">
                <a:solidFill>
                  <a:srgbClr val="333333"/>
                </a:solidFill>
                <a:effectLst/>
                <a:latin typeface="inter-regular"/>
              </a:rPr>
              <a:t> So we can complete this type of variations according to the importance of the modules because the product timelines will not permit us to perform such type of testing scenarios.</a:t>
            </a:r>
          </a:p>
          <a:p>
            <a:endParaRPr lang="en-IN" dirty="0"/>
          </a:p>
        </p:txBody>
      </p:sp>
      <p:sp>
        <p:nvSpPr>
          <p:cNvPr id="4" name="Slide Number Placeholder 3">
            <a:extLst>
              <a:ext uri="{FF2B5EF4-FFF2-40B4-BE49-F238E27FC236}">
                <a16:creationId xmlns:a16="http://schemas.microsoft.com/office/drawing/2014/main" id="{7D947BBB-7B3C-41EA-8AF1-1C459BE79E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2805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431DEA-6797-4124-ADF7-17E427112C66}"/>
              </a:ext>
            </a:extLst>
          </p:cNvPr>
          <p:cNvSpPr>
            <a:spLocks noGrp="1"/>
          </p:cNvSpPr>
          <p:nvPr>
            <p:ph idx="1"/>
          </p:nvPr>
        </p:nvSpPr>
        <p:spPr/>
        <p:txBody>
          <a:bodyPr/>
          <a:lstStyle/>
          <a:p>
            <a:r>
              <a:rPr lang="en-US" b="0" i="0" dirty="0">
                <a:solidFill>
                  <a:srgbClr val="333333"/>
                </a:solidFill>
                <a:effectLst/>
                <a:latin typeface="inter-regular"/>
              </a:rPr>
              <a:t>It is a document that is prepared by the managers or test lead. It consists of all information about the testing activities. </a:t>
            </a:r>
          </a:p>
          <a:p>
            <a:r>
              <a:rPr lang="en-US" b="0" i="0" dirty="0">
                <a:solidFill>
                  <a:srgbClr val="333333"/>
                </a:solidFill>
                <a:effectLst/>
                <a:latin typeface="inter-regular"/>
              </a:rPr>
              <a:t>The test plan consists of multiple components such as </a:t>
            </a:r>
            <a:r>
              <a:rPr lang="en-US" b="1" i="0" dirty="0">
                <a:solidFill>
                  <a:srgbClr val="333333"/>
                </a:solidFill>
                <a:effectLst/>
                <a:latin typeface="inter-bold"/>
              </a:rPr>
              <a:t>Objectives, Scope, Approach, Test Environments, Test methodology, Template, Role &amp; Responsibility, Effort estimation, Entry and Exit criteria, Schedule, Tools, Defect tracking, Test Deliverable, Assumption, Risk,</a:t>
            </a:r>
            <a:r>
              <a:rPr lang="en-US" b="0" i="0" dirty="0">
                <a:solidFill>
                  <a:srgbClr val="333333"/>
                </a:solidFill>
                <a:effectLst/>
                <a:latin typeface="inter-regular"/>
              </a:rPr>
              <a:t> and </a:t>
            </a:r>
            <a:r>
              <a:rPr lang="en-US" b="1" i="0" dirty="0">
                <a:solidFill>
                  <a:srgbClr val="333333"/>
                </a:solidFill>
                <a:effectLst/>
                <a:latin typeface="inter-bold"/>
              </a:rPr>
              <a:t>Mitigation Plan or Contingency Plan.</a:t>
            </a:r>
            <a:endParaRPr lang="en-IN" dirty="0"/>
          </a:p>
        </p:txBody>
      </p:sp>
      <p:sp>
        <p:nvSpPr>
          <p:cNvPr id="3" name="Title 2">
            <a:extLst>
              <a:ext uri="{FF2B5EF4-FFF2-40B4-BE49-F238E27FC236}">
                <a16:creationId xmlns:a16="http://schemas.microsoft.com/office/drawing/2014/main" id="{8B2FF7FA-43B8-41D9-B2B3-543F99629698}"/>
              </a:ext>
            </a:extLst>
          </p:cNvPr>
          <p:cNvSpPr>
            <a:spLocks noGrp="1"/>
          </p:cNvSpPr>
          <p:nvPr>
            <p:ph type="title"/>
          </p:nvPr>
        </p:nvSpPr>
        <p:spPr/>
        <p:txBody>
          <a:bodyPr/>
          <a:lstStyle/>
          <a:p>
            <a:r>
              <a:rPr lang="en-IN" dirty="0">
                <a:solidFill>
                  <a:schemeClr val="accent1">
                    <a:lumMod val="75000"/>
                  </a:schemeClr>
                </a:solidFill>
              </a:rPr>
              <a:t>Test Plan</a:t>
            </a:r>
          </a:p>
        </p:txBody>
      </p:sp>
    </p:spTree>
    <p:extLst>
      <p:ext uri="{BB962C8B-B14F-4D97-AF65-F5344CB8AC3E}">
        <p14:creationId xmlns:p14="http://schemas.microsoft.com/office/powerpoint/2010/main" val="1359023233"/>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693DF7-79C3-4A67-9C21-604D11D37D75}"/>
              </a:ext>
            </a:extLst>
          </p:cNvPr>
          <p:cNvSpPr>
            <a:spLocks noGrp="1"/>
          </p:cNvSpPr>
          <p:nvPr>
            <p:ph idx="1"/>
          </p:nvPr>
        </p:nvSpPr>
        <p:spPr/>
        <p:txBody>
          <a:bodyPr/>
          <a:lstStyle/>
          <a:p>
            <a:r>
              <a:rPr lang="en-US" b="0" i="0" dirty="0">
                <a:solidFill>
                  <a:srgbClr val="333333"/>
                </a:solidFill>
                <a:effectLst/>
                <a:latin typeface="inter-regular"/>
              </a:rPr>
              <a:t>The Requirement traceability matrix [RTM] is a document which ensures that all the test case has been covered. </a:t>
            </a:r>
          </a:p>
          <a:p>
            <a:r>
              <a:rPr lang="en-US" b="0" i="0" dirty="0">
                <a:solidFill>
                  <a:srgbClr val="333333"/>
                </a:solidFill>
                <a:effectLst/>
                <a:latin typeface="inter-regular"/>
              </a:rPr>
              <a:t>This document is created before the test execution process to verify that we did not miss writing any test case for the particular requirement.</a:t>
            </a:r>
            <a:endParaRPr lang="en-IN" dirty="0"/>
          </a:p>
        </p:txBody>
      </p:sp>
      <p:sp>
        <p:nvSpPr>
          <p:cNvPr id="3" name="Title 2">
            <a:extLst>
              <a:ext uri="{FF2B5EF4-FFF2-40B4-BE49-F238E27FC236}">
                <a16:creationId xmlns:a16="http://schemas.microsoft.com/office/drawing/2014/main" id="{7C0D2731-B2A7-4318-A122-06F3B5996807}"/>
              </a:ext>
            </a:extLst>
          </p:cNvPr>
          <p:cNvSpPr>
            <a:spLocks noGrp="1"/>
          </p:cNvSpPr>
          <p:nvPr>
            <p:ph type="title"/>
          </p:nvPr>
        </p:nvSpPr>
        <p:spPr/>
        <p:txBody>
          <a:bodyPr/>
          <a:lstStyle/>
          <a:p>
            <a:r>
              <a:rPr lang="en-IN" i="0" dirty="0">
                <a:solidFill>
                  <a:schemeClr val="accent1">
                    <a:lumMod val="75000"/>
                  </a:schemeClr>
                </a:solidFill>
                <a:effectLst/>
                <a:latin typeface="erdana"/>
              </a:rPr>
              <a:t>Requirement Traceability Matrix (RTM)</a:t>
            </a:r>
            <a:endParaRPr lang="en-IN" dirty="0">
              <a:solidFill>
                <a:schemeClr val="accent1">
                  <a:lumMod val="75000"/>
                </a:schemeClr>
              </a:solidFill>
            </a:endParaRPr>
          </a:p>
        </p:txBody>
      </p:sp>
    </p:spTree>
    <p:extLst>
      <p:ext uri="{BB962C8B-B14F-4D97-AF65-F5344CB8AC3E}">
        <p14:creationId xmlns:p14="http://schemas.microsoft.com/office/powerpoint/2010/main" val="3856558522"/>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1855D2-5BE5-44AF-9395-764D46DB3F8F}"/>
              </a:ext>
            </a:extLst>
          </p:cNvPr>
          <p:cNvSpPr>
            <a:spLocks noGrp="1"/>
          </p:cNvSpPr>
          <p:nvPr>
            <p:ph idx="1"/>
          </p:nvPr>
        </p:nvSpPr>
        <p:spPr/>
        <p:txBody>
          <a:bodyPr/>
          <a:lstStyle/>
          <a:p>
            <a:r>
              <a:rPr lang="en-US" b="0" i="0" dirty="0">
                <a:solidFill>
                  <a:srgbClr val="333333"/>
                </a:solidFill>
                <a:effectLst/>
                <a:latin typeface="inter-regular"/>
              </a:rPr>
              <a:t>The test strategy is a high-level document, which is used to verify the test types (levels) to be executed for the product and also describe that what kind of technique has to be used and which module is going to be tested. </a:t>
            </a:r>
          </a:p>
          <a:p>
            <a:r>
              <a:rPr lang="en-US" b="0" i="0" dirty="0">
                <a:solidFill>
                  <a:srgbClr val="333333"/>
                </a:solidFill>
                <a:effectLst/>
                <a:latin typeface="inter-regular"/>
              </a:rPr>
              <a:t>The Project Manager can approve it. </a:t>
            </a:r>
          </a:p>
          <a:p>
            <a:r>
              <a:rPr lang="en-US" b="0" i="0" dirty="0">
                <a:solidFill>
                  <a:srgbClr val="333333"/>
                </a:solidFill>
                <a:effectLst/>
                <a:latin typeface="inter-regular"/>
              </a:rPr>
              <a:t>It includes the multiple components such as documentation formats, objective, test processes, scope, and customer communication strategy, etc. we cannot modify the test strategy.</a:t>
            </a:r>
            <a:endParaRPr lang="en-IN" dirty="0"/>
          </a:p>
        </p:txBody>
      </p:sp>
      <p:sp>
        <p:nvSpPr>
          <p:cNvPr id="3" name="Title 2">
            <a:extLst>
              <a:ext uri="{FF2B5EF4-FFF2-40B4-BE49-F238E27FC236}">
                <a16:creationId xmlns:a16="http://schemas.microsoft.com/office/drawing/2014/main" id="{3FD62317-F3F0-4A5E-AB4A-7F12B136FFDB}"/>
              </a:ext>
            </a:extLst>
          </p:cNvPr>
          <p:cNvSpPr>
            <a:spLocks noGrp="1"/>
          </p:cNvSpPr>
          <p:nvPr>
            <p:ph type="title"/>
          </p:nvPr>
        </p:nvSpPr>
        <p:spPr/>
        <p:txBody>
          <a:bodyPr/>
          <a:lstStyle/>
          <a:p>
            <a:r>
              <a:rPr lang="en-IN" i="0" dirty="0">
                <a:solidFill>
                  <a:schemeClr val="accent1">
                    <a:lumMod val="75000"/>
                  </a:schemeClr>
                </a:solidFill>
                <a:effectLst/>
                <a:latin typeface="erdana"/>
              </a:rPr>
              <a:t>Test strategy</a:t>
            </a:r>
            <a:endParaRPr lang="en-IN" dirty="0">
              <a:solidFill>
                <a:schemeClr val="accent1">
                  <a:lumMod val="75000"/>
                </a:schemeClr>
              </a:solidFill>
            </a:endParaRPr>
          </a:p>
        </p:txBody>
      </p:sp>
    </p:spTree>
    <p:extLst>
      <p:ext uri="{BB962C8B-B14F-4D97-AF65-F5344CB8AC3E}">
        <p14:creationId xmlns:p14="http://schemas.microsoft.com/office/powerpoint/2010/main" val="1390259393"/>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7AEADB-2D66-4CF6-A21E-9E0E9FF366A1}"/>
              </a:ext>
            </a:extLst>
          </p:cNvPr>
          <p:cNvSpPr>
            <a:spLocks noGrp="1"/>
          </p:cNvSpPr>
          <p:nvPr>
            <p:ph idx="1"/>
          </p:nvPr>
        </p:nvSpPr>
        <p:spPr/>
        <p:txBody>
          <a:bodyPr/>
          <a:lstStyle/>
          <a:p>
            <a:pPr algn="just"/>
            <a:r>
              <a:rPr lang="en-US" b="0" i="0" dirty="0">
                <a:solidFill>
                  <a:srgbClr val="333333"/>
                </a:solidFill>
                <a:effectLst/>
                <a:latin typeface="inter-regular"/>
              </a:rPr>
              <a:t>It is data that occurs before the test is executed. It is mainly used when we are implementing the test case. Mostly, we will have the test data in the Excel sheet format and entered manually while performing the test case.</a:t>
            </a:r>
          </a:p>
          <a:p>
            <a:pPr algn="just"/>
            <a:r>
              <a:rPr lang="en-US" b="0" i="0" dirty="0">
                <a:solidFill>
                  <a:srgbClr val="333333"/>
                </a:solidFill>
                <a:effectLst/>
                <a:latin typeface="inter-regular"/>
              </a:rPr>
              <a:t>The test data can be used to check the expected result, which means that when the test data is entered, the expected outcome will meet the actual result and also check the application performance by entering the in-correct input data.</a:t>
            </a:r>
          </a:p>
          <a:p>
            <a:endParaRPr lang="en-IN" dirty="0"/>
          </a:p>
        </p:txBody>
      </p:sp>
      <p:sp>
        <p:nvSpPr>
          <p:cNvPr id="3" name="Title 2">
            <a:extLst>
              <a:ext uri="{FF2B5EF4-FFF2-40B4-BE49-F238E27FC236}">
                <a16:creationId xmlns:a16="http://schemas.microsoft.com/office/drawing/2014/main" id="{775260B2-CE57-4B4A-8C1F-B9CBD33C74E4}"/>
              </a:ext>
            </a:extLst>
          </p:cNvPr>
          <p:cNvSpPr>
            <a:spLocks noGrp="1"/>
          </p:cNvSpPr>
          <p:nvPr>
            <p:ph type="title"/>
          </p:nvPr>
        </p:nvSpPr>
        <p:spPr/>
        <p:txBody>
          <a:bodyPr/>
          <a:lstStyle/>
          <a:p>
            <a:r>
              <a:rPr lang="en-IN" i="0" dirty="0">
                <a:solidFill>
                  <a:schemeClr val="accent1">
                    <a:lumMod val="75000"/>
                  </a:schemeClr>
                </a:solidFill>
                <a:effectLst/>
                <a:latin typeface="erdana"/>
              </a:rPr>
              <a:t>Test Data</a:t>
            </a:r>
            <a:endParaRPr lang="en-IN" dirty="0">
              <a:solidFill>
                <a:schemeClr val="accent1">
                  <a:lumMod val="75000"/>
                </a:schemeClr>
              </a:solidFill>
            </a:endParaRPr>
          </a:p>
        </p:txBody>
      </p:sp>
    </p:spTree>
    <p:extLst>
      <p:ext uri="{BB962C8B-B14F-4D97-AF65-F5344CB8AC3E}">
        <p14:creationId xmlns:p14="http://schemas.microsoft.com/office/powerpoint/2010/main" val="1253507292"/>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5B4A11-BDD3-41B5-9BCE-29B7BD5546DD}"/>
              </a:ext>
            </a:extLst>
          </p:cNvPr>
          <p:cNvSpPr>
            <a:spLocks noGrp="1"/>
          </p:cNvSpPr>
          <p:nvPr>
            <p:ph idx="1"/>
          </p:nvPr>
        </p:nvSpPr>
        <p:spPr/>
        <p:txBody>
          <a:bodyPr/>
          <a:lstStyle/>
          <a:p>
            <a:r>
              <a:rPr lang="en-US" b="0" i="0" dirty="0">
                <a:solidFill>
                  <a:srgbClr val="333333"/>
                </a:solidFill>
                <a:effectLst/>
                <a:latin typeface="inter-regular"/>
              </a:rPr>
              <a:t>The bug report is a document where we maintain a summary of all the bugs which occurred during the testing process. </a:t>
            </a:r>
          </a:p>
          <a:p>
            <a:r>
              <a:rPr lang="en-US" b="0" i="0" dirty="0">
                <a:solidFill>
                  <a:srgbClr val="333333"/>
                </a:solidFill>
                <a:effectLst/>
                <a:latin typeface="inter-regular"/>
              </a:rPr>
              <a:t>This is a crucial document for both the developers and test engineers because, with the help of bug reports, they can easily track the defects, report the bug, change the status of bugs which are fixed successfully, and also avoid their repetition in further process.</a:t>
            </a:r>
            <a:endParaRPr lang="en-IN" dirty="0"/>
          </a:p>
        </p:txBody>
      </p:sp>
      <p:sp>
        <p:nvSpPr>
          <p:cNvPr id="3" name="Title 2">
            <a:extLst>
              <a:ext uri="{FF2B5EF4-FFF2-40B4-BE49-F238E27FC236}">
                <a16:creationId xmlns:a16="http://schemas.microsoft.com/office/drawing/2014/main" id="{488E6A97-F251-4283-BC0C-414F3734DE7C}"/>
              </a:ext>
            </a:extLst>
          </p:cNvPr>
          <p:cNvSpPr>
            <a:spLocks noGrp="1"/>
          </p:cNvSpPr>
          <p:nvPr>
            <p:ph type="title"/>
          </p:nvPr>
        </p:nvSpPr>
        <p:spPr/>
        <p:txBody>
          <a:bodyPr/>
          <a:lstStyle/>
          <a:p>
            <a:r>
              <a:rPr lang="en-IN" i="0" dirty="0">
                <a:solidFill>
                  <a:schemeClr val="accent1">
                    <a:lumMod val="75000"/>
                  </a:schemeClr>
                </a:solidFill>
                <a:effectLst/>
                <a:latin typeface="erdana"/>
              </a:rPr>
              <a:t>Bug report</a:t>
            </a:r>
            <a:endParaRPr lang="en-IN" dirty="0">
              <a:solidFill>
                <a:schemeClr val="accent1">
                  <a:lumMod val="75000"/>
                </a:schemeClr>
              </a:solidFill>
            </a:endParaRPr>
          </a:p>
        </p:txBody>
      </p:sp>
    </p:spTree>
    <p:extLst>
      <p:ext uri="{BB962C8B-B14F-4D97-AF65-F5344CB8AC3E}">
        <p14:creationId xmlns:p14="http://schemas.microsoft.com/office/powerpoint/2010/main" val="971211137"/>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F4F0FF-50E1-4193-BAB1-B2D91957CD6D}"/>
              </a:ext>
            </a:extLst>
          </p:cNvPr>
          <p:cNvSpPr>
            <a:spLocks noGrp="1"/>
          </p:cNvSpPr>
          <p:nvPr>
            <p:ph idx="1"/>
          </p:nvPr>
        </p:nvSpPr>
        <p:spPr/>
        <p:txBody>
          <a:bodyPr/>
          <a:lstStyle/>
          <a:p>
            <a:r>
              <a:rPr lang="en-US" b="0" i="0" dirty="0">
                <a:solidFill>
                  <a:srgbClr val="333333"/>
                </a:solidFill>
                <a:effectLst/>
                <a:latin typeface="inter-regular"/>
              </a:rPr>
              <a:t>It is the document prepared by test leads after the entire testing execution process is completed. </a:t>
            </a:r>
          </a:p>
          <a:p>
            <a:r>
              <a:rPr lang="en-US" b="0" i="0" dirty="0">
                <a:solidFill>
                  <a:srgbClr val="333333"/>
                </a:solidFill>
                <a:effectLst/>
                <a:latin typeface="inter-regular"/>
              </a:rPr>
              <a:t>The test summary report defines the constancy of the product, and it contains information like the modules, the number of written test cases, executed, pass, fail, and their percentage.</a:t>
            </a:r>
          </a:p>
          <a:p>
            <a:r>
              <a:rPr lang="en-US" b="0" i="0" dirty="0">
                <a:solidFill>
                  <a:srgbClr val="333333"/>
                </a:solidFill>
                <a:effectLst/>
                <a:latin typeface="inter-regular"/>
              </a:rPr>
              <a:t>Each module has a separate spreadsheet of their respective module.</a:t>
            </a:r>
            <a:endParaRPr lang="en-IN" dirty="0"/>
          </a:p>
        </p:txBody>
      </p:sp>
      <p:sp>
        <p:nvSpPr>
          <p:cNvPr id="3" name="Title 2">
            <a:extLst>
              <a:ext uri="{FF2B5EF4-FFF2-40B4-BE49-F238E27FC236}">
                <a16:creationId xmlns:a16="http://schemas.microsoft.com/office/drawing/2014/main" id="{5CE9A00B-9DA9-4505-A246-E09DDD44B877}"/>
              </a:ext>
            </a:extLst>
          </p:cNvPr>
          <p:cNvSpPr>
            <a:spLocks noGrp="1"/>
          </p:cNvSpPr>
          <p:nvPr>
            <p:ph type="title"/>
          </p:nvPr>
        </p:nvSpPr>
        <p:spPr/>
        <p:txBody>
          <a:bodyPr/>
          <a:lstStyle/>
          <a:p>
            <a:r>
              <a:rPr lang="en-IN" i="0" dirty="0">
                <a:solidFill>
                  <a:schemeClr val="accent1">
                    <a:lumMod val="75000"/>
                  </a:schemeClr>
                </a:solidFill>
                <a:effectLst/>
                <a:latin typeface="erdana"/>
              </a:rPr>
              <a:t>Test execution report</a:t>
            </a:r>
            <a:endParaRPr lang="en-IN" dirty="0">
              <a:solidFill>
                <a:schemeClr val="accent1">
                  <a:lumMod val="75000"/>
                </a:schemeClr>
              </a:solidFill>
            </a:endParaRPr>
          </a:p>
        </p:txBody>
      </p:sp>
    </p:spTree>
    <p:extLst>
      <p:ext uri="{BB962C8B-B14F-4D97-AF65-F5344CB8AC3E}">
        <p14:creationId xmlns:p14="http://schemas.microsoft.com/office/powerpoint/2010/main" val="876708800"/>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FCF7BC-597B-4149-8CED-FF70DD353009}"/>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Documentation clarifies the quality of methods and objectives.</a:t>
            </a:r>
          </a:p>
          <a:p>
            <a:pPr algn="just">
              <a:buFont typeface="Arial" panose="020B0604020202020204" pitchFamily="34" charset="0"/>
              <a:buChar char="•"/>
            </a:pPr>
            <a:r>
              <a:rPr lang="en-US" b="0" i="0" dirty="0">
                <a:solidFill>
                  <a:srgbClr val="000000"/>
                </a:solidFill>
                <a:effectLst/>
                <a:latin typeface="inter-regular"/>
              </a:rPr>
              <a:t>It ensures internal coordination when a customer uses software application.</a:t>
            </a:r>
          </a:p>
          <a:p>
            <a:pPr algn="just">
              <a:buFont typeface="Arial" panose="020B0604020202020204" pitchFamily="34" charset="0"/>
              <a:buChar char="•"/>
            </a:pPr>
            <a:r>
              <a:rPr lang="en-US" b="0" i="0" dirty="0">
                <a:solidFill>
                  <a:srgbClr val="000000"/>
                </a:solidFill>
                <a:effectLst/>
                <a:latin typeface="inter-regular"/>
              </a:rPr>
              <a:t>It ensures clarity about the stability of tasks and performance.</a:t>
            </a:r>
          </a:p>
          <a:p>
            <a:pPr algn="just">
              <a:buFont typeface="Arial" panose="020B0604020202020204" pitchFamily="34" charset="0"/>
              <a:buChar char="•"/>
            </a:pPr>
            <a:r>
              <a:rPr lang="en-US" b="0" i="0" dirty="0">
                <a:solidFill>
                  <a:srgbClr val="000000"/>
                </a:solidFill>
                <a:effectLst/>
                <a:latin typeface="inter-regular"/>
              </a:rPr>
              <a:t>It provides feedback on preventive tasks.</a:t>
            </a:r>
          </a:p>
          <a:p>
            <a:pPr algn="just">
              <a:buFont typeface="Arial" panose="020B0604020202020204" pitchFamily="34" charset="0"/>
              <a:buChar char="•"/>
            </a:pPr>
            <a:r>
              <a:rPr lang="en-US" b="0" i="0" dirty="0">
                <a:solidFill>
                  <a:srgbClr val="000000"/>
                </a:solidFill>
                <a:effectLst/>
                <a:latin typeface="inter-regular"/>
              </a:rPr>
              <a:t>It provides feedback for your planning cycle.</a:t>
            </a:r>
          </a:p>
          <a:p>
            <a:pPr algn="just">
              <a:buFont typeface="Arial" panose="020B0604020202020204" pitchFamily="34" charset="0"/>
              <a:buChar char="•"/>
            </a:pPr>
            <a:r>
              <a:rPr lang="en-US" b="0" i="0" dirty="0">
                <a:solidFill>
                  <a:srgbClr val="000000"/>
                </a:solidFill>
                <a:effectLst/>
                <a:latin typeface="inter-regular"/>
              </a:rPr>
              <a:t>It creates objective evidence for the performance of the quality management system.</a:t>
            </a:r>
          </a:p>
          <a:p>
            <a:pPr algn="just">
              <a:buFont typeface="Arial" panose="020B0604020202020204" pitchFamily="34" charset="0"/>
              <a:buChar char="•"/>
            </a:pPr>
            <a:r>
              <a:rPr lang="en-US" b="0" i="0" dirty="0">
                <a:solidFill>
                  <a:srgbClr val="000000"/>
                </a:solidFill>
                <a:effectLst/>
                <a:latin typeface="inter-regular"/>
              </a:rPr>
              <a:t>If we write the test document, we can't forget the values which we put in the first phase.</a:t>
            </a:r>
          </a:p>
          <a:p>
            <a:pPr algn="just">
              <a:buFont typeface="Arial" panose="020B0604020202020204" pitchFamily="34" charset="0"/>
              <a:buChar char="•"/>
            </a:pPr>
            <a:r>
              <a:rPr lang="en-US" b="0" i="0" dirty="0">
                <a:solidFill>
                  <a:srgbClr val="000000"/>
                </a:solidFill>
                <a:effectLst/>
                <a:latin typeface="inter-regular"/>
              </a:rPr>
              <a:t>It is also a time-saving process because we can easily refer to the text document.</a:t>
            </a:r>
          </a:p>
          <a:p>
            <a:pPr algn="just">
              <a:buFont typeface="Arial" panose="020B0604020202020204" pitchFamily="34" charset="0"/>
              <a:buChar char="•"/>
            </a:pPr>
            <a:r>
              <a:rPr lang="en-US" b="0" i="0" dirty="0">
                <a:solidFill>
                  <a:srgbClr val="000000"/>
                </a:solidFill>
                <a:effectLst/>
                <a:latin typeface="inter-regular"/>
              </a:rPr>
              <a:t>It is also consistent because we will test on the same value.</a:t>
            </a:r>
          </a:p>
          <a:p>
            <a:endParaRPr lang="en-IN" dirty="0"/>
          </a:p>
        </p:txBody>
      </p:sp>
      <p:sp>
        <p:nvSpPr>
          <p:cNvPr id="3" name="Title 2">
            <a:extLst>
              <a:ext uri="{FF2B5EF4-FFF2-40B4-BE49-F238E27FC236}">
                <a16:creationId xmlns:a16="http://schemas.microsoft.com/office/drawing/2014/main" id="{6CB3654E-02B3-4D29-A5FE-A82DB9916ED0}"/>
              </a:ext>
            </a:extLst>
          </p:cNvPr>
          <p:cNvSpPr>
            <a:spLocks noGrp="1"/>
          </p:cNvSpPr>
          <p:nvPr>
            <p:ph type="title"/>
          </p:nvPr>
        </p:nvSpPr>
        <p:spPr/>
        <p:txBody>
          <a:bodyPr/>
          <a:lstStyle/>
          <a:p>
            <a:r>
              <a:rPr lang="en-IN" i="0" dirty="0">
                <a:solidFill>
                  <a:schemeClr val="accent1">
                    <a:lumMod val="75000"/>
                  </a:schemeClr>
                </a:solidFill>
                <a:effectLst/>
                <a:latin typeface="erdana"/>
              </a:rPr>
              <a:t>Benefits of using Documentation</a:t>
            </a:r>
            <a:endParaRPr lang="en-IN" dirty="0">
              <a:solidFill>
                <a:schemeClr val="accent1">
                  <a:lumMod val="75000"/>
                </a:schemeClr>
              </a:solidFill>
            </a:endParaRPr>
          </a:p>
        </p:txBody>
      </p:sp>
    </p:spTree>
    <p:extLst>
      <p:ext uri="{BB962C8B-B14F-4D97-AF65-F5344CB8AC3E}">
        <p14:creationId xmlns:p14="http://schemas.microsoft.com/office/powerpoint/2010/main" val="4121619744"/>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8444E2-3436-4818-B633-C70692DB6B6D}"/>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It is a bit tedious because we have to maintain the modification provided by the customer and parallel change in the document.</a:t>
            </a:r>
          </a:p>
          <a:p>
            <a:pPr algn="just">
              <a:buFont typeface="Arial" panose="020B0604020202020204" pitchFamily="34" charset="0"/>
              <a:buChar char="•"/>
            </a:pPr>
            <a:r>
              <a:rPr lang="en-US" b="0" i="0" dirty="0">
                <a:solidFill>
                  <a:srgbClr val="000000"/>
                </a:solidFill>
                <a:effectLst/>
                <a:latin typeface="inter-regular"/>
              </a:rPr>
              <a:t>If the test documentation is not proper, it will replicate the quality of the application.</a:t>
            </a:r>
          </a:p>
          <a:p>
            <a:pPr algn="just">
              <a:buFont typeface="Arial" panose="020B0604020202020204" pitchFamily="34" charset="0"/>
              <a:buChar char="•"/>
            </a:pPr>
            <a:r>
              <a:rPr lang="en-US" b="0" i="0" dirty="0">
                <a:solidFill>
                  <a:srgbClr val="000000"/>
                </a:solidFill>
                <a:effectLst/>
                <a:latin typeface="inter-regular"/>
              </a:rPr>
              <a:t>Sometimes it is written by that person who does not have the product knowledge.</a:t>
            </a:r>
          </a:p>
          <a:p>
            <a:pPr algn="just">
              <a:buFont typeface="Arial" panose="020B0604020202020204" pitchFamily="34" charset="0"/>
              <a:buChar char="•"/>
            </a:pPr>
            <a:r>
              <a:rPr lang="en-US" b="0" i="0" dirty="0">
                <a:solidFill>
                  <a:srgbClr val="000000"/>
                </a:solidFill>
                <a:effectLst/>
                <a:latin typeface="inter-regular"/>
              </a:rPr>
              <a:t>Sometimes the cost of the document will be exceeding its value.</a:t>
            </a:r>
          </a:p>
          <a:p>
            <a:endParaRPr lang="en-IN" dirty="0"/>
          </a:p>
        </p:txBody>
      </p:sp>
      <p:sp>
        <p:nvSpPr>
          <p:cNvPr id="3" name="Title 2">
            <a:extLst>
              <a:ext uri="{FF2B5EF4-FFF2-40B4-BE49-F238E27FC236}">
                <a16:creationId xmlns:a16="http://schemas.microsoft.com/office/drawing/2014/main" id="{2EF65ED5-5931-4841-8633-E8C8E534BE46}"/>
              </a:ext>
            </a:extLst>
          </p:cNvPr>
          <p:cNvSpPr>
            <a:spLocks noGrp="1"/>
          </p:cNvSpPr>
          <p:nvPr>
            <p:ph type="title"/>
          </p:nvPr>
        </p:nvSpPr>
        <p:spPr/>
        <p:txBody>
          <a:bodyPr/>
          <a:lstStyle/>
          <a:p>
            <a:r>
              <a:rPr lang="en-US" dirty="0">
                <a:solidFill>
                  <a:schemeClr val="accent1">
                    <a:lumMod val="75000"/>
                  </a:schemeClr>
                </a:solidFill>
                <a:latin typeface="inter-bold"/>
              </a:rPr>
              <a:t>D</a:t>
            </a:r>
            <a:r>
              <a:rPr lang="en-US" b="1" i="0" dirty="0">
                <a:solidFill>
                  <a:schemeClr val="accent1">
                    <a:lumMod val="75000"/>
                  </a:schemeClr>
                </a:solidFill>
                <a:effectLst/>
                <a:latin typeface="inter-bold"/>
              </a:rPr>
              <a:t>rawback of the test document</a:t>
            </a:r>
            <a:endParaRPr lang="en-IN" dirty="0">
              <a:solidFill>
                <a:schemeClr val="accent1">
                  <a:lumMod val="75000"/>
                </a:schemeClr>
              </a:solidFill>
            </a:endParaRPr>
          </a:p>
        </p:txBody>
      </p:sp>
    </p:spTree>
    <p:extLst>
      <p:ext uri="{BB962C8B-B14F-4D97-AF65-F5344CB8AC3E}">
        <p14:creationId xmlns:p14="http://schemas.microsoft.com/office/powerpoint/2010/main" val="32149992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DDDE-623E-4214-A57C-3C9CC52E7663}"/>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latin typeface="erdana"/>
              </a:rPr>
              <a:t>3. </a:t>
            </a:r>
            <a:r>
              <a:rPr lang="en-IN" b="0" i="0" dirty="0">
                <a:solidFill>
                  <a:schemeClr val="accent1">
                    <a:lumMod val="75000"/>
                  </a:schemeClr>
                </a:solidFill>
                <a:effectLst/>
                <a:latin typeface="erdana"/>
              </a:rPr>
              <a:t>Early Testing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C88E796-F144-4ABA-BF73-D70EF7807694}"/>
              </a:ext>
            </a:extLst>
          </p:cNvPr>
          <p:cNvSpPr>
            <a:spLocks noGrp="1"/>
          </p:cNvSpPr>
          <p:nvPr>
            <p:ph idx="1"/>
          </p:nvPr>
        </p:nvSpPr>
        <p:spPr/>
        <p:txBody>
          <a:bodyPr/>
          <a:lstStyle/>
          <a:p>
            <a:pPr algn="just"/>
            <a:r>
              <a:rPr lang="en-US" dirty="0">
                <a:solidFill>
                  <a:srgbClr val="333333"/>
                </a:solidFill>
                <a:latin typeface="inter-regular"/>
              </a:rPr>
              <a:t>T</a:t>
            </a:r>
            <a:r>
              <a:rPr lang="en-US" b="0" i="0" dirty="0">
                <a:solidFill>
                  <a:srgbClr val="333333"/>
                </a:solidFill>
                <a:effectLst/>
                <a:latin typeface="inter-regular"/>
              </a:rPr>
              <a:t>esting activities should start in the early stages of the software development life cycle's </a:t>
            </a:r>
            <a:r>
              <a:rPr lang="en-US" b="1" i="0" dirty="0">
                <a:solidFill>
                  <a:srgbClr val="333333"/>
                </a:solidFill>
                <a:effectLst/>
                <a:latin typeface="inter-bold"/>
              </a:rPr>
              <a:t>requirement analysis stage</a:t>
            </a:r>
            <a:r>
              <a:rPr lang="en-US" b="0" i="0" dirty="0">
                <a:solidFill>
                  <a:srgbClr val="333333"/>
                </a:solidFill>
                <a:effectLst/>
                <a:latin typeface="inter-regular"/>
              </a:rPr>
              <a:t> to identify the defects because if we find the bugs at an early stage, it will be fixed in the initial stage itself, which may cost us very less as compared to those which are identified in the future phase of the testing process.</a:t>
            </a:r>
          </a:p>
          <a:p>
            <a:pPr algn="just"/>
            <a:r>
              <a:rPr lang="en-US" b="0" i="0" dirty="0">
                <a:solidFill>
                  <a:srgbClr val="333333"/>
                </a:solidFill>
                <a:effectLst/>
                <a:latin typeface="inter-regular"/>
              </a:rPr>
              <a:t>To perform testing, we will require the requirement specification documents; therefore, if the requirements are defined incorrectly, then it can be fixed directly rather than fixing them in another stage, which could be the development phase.</a:t>
            </a:r>
          </a:p>
          <a:p>
            <a:endParaRPr lang="en-IN" dirty="0"/>
          </a:p>
        </p:txBody>
      </p:sp>
      <p:sp>
        <p:nvSpPr>
          <p:cNvPr id="4" name="Slide Number Placeholder 3">
            <a:extLst>
              <a:ext uri="{FF2B5EF4-FFF2-40B4-BE49-F238E27FC236}">
                <a16:creationId xmlns:a16="http://schemas.microsoft.com/office/drawing/2014/main" id="{E2622A59-DA0F-48B6-BEE8-DA960788683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7243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0b6ed930-c14f-457a-85a7-ba41e8ce0840"/>
  <p:tag name="ARTICULATE_SLIDE_NAV" val="53"/>
</p:tagLst>
</file>

<file path=ppt/tags/tag10.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TITLE_TAG" val="The V-Model of Testing: Different Perspective"/>
  <p:tag name="ARTICULATE_SLIDE_PAUSE" val="1"/>
  <p:tag name="ARTICULATE_NAV_LEVEL" val="1"/>
  <p:tag name="ARTICULATE_PLAYLIST_ID" val="-1"/>
  <p:tag name="ARTICULATE_LOCK_SLIDE" val="0"/>
  <p:tag name="ARTICULATE_SLIDE_NAV" val="62"/>
</p:tagLst>
</file>

<file path=ppt/tags/tag2.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8c63bb7a-9b5c-4317-936a-2ab9d654b561"/>
  <p:tag name="ARTICULATE_SLIDE_NAV" val="55"/>
</p:tagLst>
</file>

<file path=ppt/tags/tag3.xml><?xml version="1.0" encoding="utf-8"?>
<p:tagLst xmlns:a="http://schemas.openxmlformats.org/drawingml/2006/main" xmlns:r="http://schemas.openxmlformats.org/officeDocument/2006/relationships" xmlns:p="http://schemas.openxmlformats.org/presentationml/2006/main">
  <p:tag name="ARTICULATE_TITLE_TAG" val="Waterfall Methodology (SDLC)"/>
  <p:tag name="ARTICULATE_SLIDE_PAUSE" val="1"/>
  <p:tag name="ARTICULATE_NAV_LEVEL" val="1"/>
  <p:tag name="ARTICULATE_PLAYLIST_ID" val="-1"/>
  <p:tag name="ARTICULATE_LOCK_SLIDE" val="0"/>
  <p:tag name="ARTICULATE_SLIDE_GUID" val="8415a615-e0de-474c-85cb-513f089bb084"/>
  <p:tag name="ARTICULATE_SLIDE_NAV" val="56"/>
</p:tagLst>
</file>

<file path=ppt/tags/tag4.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8b14846c-5f27-451a-9170-4c6e0319e011"/>
  <p:tag name="ARTICULATE_SLIDE_NAV" val="58"/>
</p:tagLst>
</file>

<file path=ppt/tags/tag5.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def140c7-e6ec-46ac-8287-26ec4bcffa97"/>
  <p:tag name="ARTICULATE_SLIDE_NAV" val="59"/>
</p:tagLst>
</file>

<file path=ppt/tags/tag6.xml><?xml version="1.0" encoding="utf-8"?>
<p:tagLst xmlns:a="http://schemas.openxmlformats.org/drawingml/2006/main" xmlns:r="http://schemas.openxmlformats.org/officeDocument/2006/relationships" xmlns:p="http://schemas.openxmlformats.org/presentationml/2006/main">
  <p:tag name="SLIDETYPE" val="STDCONTENT"/>
  <p:tag name="ARTICULATE_TITLE_TAG" val="The V-Model of Testing: Different Perspective"/>
  <p:tag name="ARTICULATE_SLIDE_PAUSE" val="1"/>
  <p:tag name="ARTICULATE_NAV_LEVEL" val="1"/>
  <p:tag name="ARTICULATE_PLAYLIST_ID" val="-1"/>
  <p:tag name="ARTICULATE_LOCK_SLIDE" val="0"/>
  <p:tag name="ARTICULATE_SLIDE_GUID" val="bd7b3ccb-7e31-4279-a0be-50ce96e50852"/>
  <p:tag name="ARTICULATE_SLIDE_NAV" val="63"/>
</p:tagLst>
</file>

<file path=ppt/tags/tag7.xml><?xml version="1.0" encoding="utf-8"?>
<p:tagLst xmlns:a="http://schemas.openxmlformats.org/drawingml/2006/main" xmlns:r="http://schemas.openxmlformats.org/officeDocument/2006/relationships" xmlns:p="http://schemas.openxmlformats.org/presentationml/2006/main">
  <p:tag name="SLIDETYPE" val="STDCONTENT"/>
  <p:tag name="ARTICULATE_TITLE_TAG" val="The V-Model of Testing: Different Perspective"/>
  <p:tag name="ARTICULATE_SLIDE_PAUSE" val="1"/>
  <p:tag name="ARTICULATE_NAV_LEVEL" val="1"/>
  <p:tag name="ARTICULATE_PLAYLIST_ID" val="-1"/>
  <p:tag name="ARTICULATE_LOCK_SLIDE" val="0"/>
  <p:tag name="ARTICULATE_SLIDE_GUID" val="bd7b3ccb-7e31-4279-a0be-50ce96e50852"/>
  <p:tag name="ARTICULATE_SLIDE_NAV" val="63"/>
</p:tagLst>
</file>

<file path=ppt/tags/tag8.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TITLE_TAG" val="The V-Model of Testing: Different Perspective"/>
  <p:tag name="ARTICULATE_SLIDE_PAUSE" val="1"/>
  <p:tag name="ARTICULATE_NAV_LEVEL" val="1"/>
  <p:tag name="ARTICULATE_PLAYLIST_ID" val="-1"/>
  <p:tag name="ARTICULATE_LOCK_SLIDE" val="0"/>
  <p:tag name="ARTICULATE_SLIDE_NAV" val="62"/>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run\LOCALS~1\Temp\articulate\presenter\imgtemp\Ona60Nnr_files\slide0001_image001.png"/>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8319</Words>
  <Application>Microsoft Office PowerPoint</Application>
  <PresentationFormat>Widescreen</PresentationFormat>
  <Paragraphs>763</Paragraphs>
  <Slides>87</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87</vt:i4>
      </vt:variant>
    </vt:vector>
  </HeadingPairs>
  <TitlesOfParts>
    <vt:vector size="98" baseType="lpstr">
      <vt:lpstr>Arial</vt:lpstr>
      <vt:lpstr>Calibri</vt:lpstr>
      <vt:lpstr>Calibri Light</vt:lpstr>
      <vt:lpstr>Cambria</vt:lpstr>
      <vt:lpstr>erdana</vt:lpstr>
      <vt:lpstr>inter-bold</vt:lpstr>
      <vt:lpstr>inter-regular</vt:lpstr>
      <vt:lpstr>Times New Roman</vt:lpstr>
      <vt:lpstr>Times New Roman</vt:lpstr>
      <vt:lpstr>Trebuchet MS</vt:lpstr>
      <vt:lpstr>1_Office Theme</vt:lpstr>
      <vt:lpstr> QA</vt:lpstr>
      <vt:lpstr> Sujata Batra  - sujatabatra@hotmail.com </vt:lpstr>
      <vt:lpstr>What is Testing</vt:lpstr>
      <vt:lpstr>What is Testing</vt:lpstr>
      <vt:lpstr>What is Testing</vt:lpstr>
      <vt:lpstr>Software Testing Principles</vt:lpstr>
      <vt:lpstr>1. Testing shows the presence of defects</vt:lpstr>
      <vt:lpstr> 2. Exhaustive Testing is not possible </vt:lpstr>
      <vt:lpstr>3. Early Testing </vt:lpstr>
      <vt:lpstr>4. Defect clustering </vt:lpstr>
      <vt:lpstr>5. Pesticide paradox </vt:lpstr>
      <vt:lpstr>6. Testing is context-dependent </vt:lpstr>
      <vt:lpstr>7. Absence of errors fallacy</vt:lpstr>
      <vt:lpstr>SDLC</vt:lpstr>
      <vt:lpstr>SDLC</vt:lpstr>
      <vt:lpstr>1. Requirement Phase</vt:lpstr>
      <vt:lpstr>2. Design Phase</vt:lpstr>
      <vt:lpstr>3. Build /Development Phase</vt:lpstr>
      <vt:lpstr>4. Testing Phase</vt:lpstr>
      <vt:lpstr>5. Deployment/ Deliver Phase</vt:lpstr>
      <vt:lpstr>6. Maintenance</vt:lpstr>
      <vt:lpstr>Types of SDLC</vt:lpstr>
      <vt:lpstr>PowerPoint Presentation</vt:lpstr>
      <vt:lpstr>PowerPoint Presentation</vt:lpstr>
      <vt:lpstr>PowerPoint Presentation</vt:lpstr>
      <vt:lpstr>PowerPoint Presentation</vt:lpstr>
      <vt:lpstr>PowerPoint Presentation</vt:lpstr>
      <vt:lpstr>PowerPoint Presentation</vt:lpstr>
      <vt:lpstr>Agile Ecosystem</vt:lpstr>
      <vt:lpstr>Team Transformation</vt:lpstr>
      <vt:lpstr>Example of Agile Approach</vt:lpstr>
      <vt:lpstr>Example of Agile Approach</vt:lpstr>
      <vt:lpstr>Agile Software Development</vt:lpstr>
      <vt:lpstr>Agile Model - Advantages</vt:lpstr>
      <vt:lpstr>PowerPoint Presentation</vt:lpstr>
      <vt:lpstr>PowerPoint Presentation</vt:lpstr>
      <vt:lpstr>PowerPoint Presentation</vt:lpstr>
      <vt:lpstr>Iterative Model</vt:lpstr>
      <vt:lpstr> Iterative Model Application </vt:lpstr>
      <vt:lpstr> Iterative Model Application </vt:lpstr>
      <vt:lpstr>Iterative Model - Advantages</vt:lpstr>
      <vt:lpstr>Iterative Model - Advantages</vt:lpstr>
      <vt:lpstr> Iterative Model - Disadvantages </vt:lpstr>
      <vt:lpstr> Iterative Model - Disadvantages </vt:lpstr>
      <vt:lpstr>Incremental Model</vt:lpstr>
      <vt:lpstr>Incremental Model</vt:lpstr>
      <vt:lpstr>Incremental Model</vt:lpstr>
      <vt:lpstr> Incremental Model Applications </vt:lpstr>
      <vt:lpstr>Incremental Model- Advantages</vt:lpstr>
      <vt:lpstr>Incremental Model- Disadvantages</vt:lpstr>
      <vt:lpstr>Key Highlights </vt:lpstr>
      <vt:lpstr>Key Highlights </vt:lpstr>
      <vt:lpstr>Example of Incremental Model</vt:lpstr>
      <vt:lpstr>Example of Incremental Model</vt:lpstr>
      <vt:lpstr>Software Testing Life Cycle</vt:lpstr>
      <vt:lpstr> 1. Requirement Analysis:</vt:lpstr>
      <vt:lpstr>2. Test Plan Creation:</vt:lpstr>
      <vt:lpstr>3. Environment setup:</vt:lpstr>
      <vt:lpstr>4. Test case Execution:</vt:lpstr>
      <vt:lpstr>5. Defect Logging:</vt:lpstr>
      <vt:lpstr>6. Test Cycle Closure:</vt:lpstr>
      <vt:lpstr>Types of Software Testing </vt:lpstr>
      <vt:lpstr>What is Manual Testing?</vt:lpstr>
      <vt:lpstr>White Box Testing</vt:lpstr>
      <vt:lpstr>Black Box Testing</vt:lpstr>
      <vt:lpstr>Types of Black Box Testing</vt:lpstr>
      <vt:lpstr>Functional Testing</vt:lpstr>
      <vt:lpstr>1. Unit Testing</vt:lpstr>
      <vt:lpstr>2. Integration Testing</vt:lpstr>
      <vt:lpstr>Incremental Integration Testing</vt:lpstr>
      <vt:lpstr>Non-Incremental Integration Testing/ Big Bang Method</vt:lpstr>
      <vt:lpstr>3. System Testing</vt:lpstr>
      <vt:lpstr>Non-function Testing</vt:lpstr>
      <vt:lpstr>1. Performance Testing</vt:lpstr>
      <vt:lpstr>Classification of Performance Testing</vt:lpstr>
      <vt:lpstr>Grey Box Testing</vt:lpstr>
      <vt:lpstr>Types of test document</vt:lpstr>
      <vt:lpstr>Test Scenarios</vt:lpstr>
      <vt:lpstr>Test case</vt:lpstr>
      <vt:lpstr>Test Plan</vt:lpstr>
      <vt:lpstr>Requirement Traceability Matrix (RTM)</vt:lpstr>
      <vt:lpstr>Test strategy</vt:lpstr>
      <vt:lpstr>Test Data</vt:lpstr>
      <vt:lpstr>Bug report</vt:lpstr>
      <vt:lpstr>Test execution report</vt:lpstr>
      <vt:lpstr>Benefits of using Documentation</vt:lpstr>
      <vt:lpstr>Drawback of the test document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Sujata Batra</dc:creator>
  <cp:lastModifiedBy>Sujata Batra</cp:lastModifiedBy>
  <cp:revision>5</cp:revision>
  <dcterms:created xsi:type="dcterms:W3CDTF">2021-11-17T04:01:36Z</dcterms:created>
  <dcterms:modified xsi:type="dcterms:W3CDTF">2021-11-17T11:38:20Z</dcterms:modified>
</cp:coreProperties>
</file>